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44" r:id="rId3"/>
    <p:sldId id="331" r:id="rId4"/>
    <p:sldId id="258" r:id="rId5"/>
    <p:sldId id="293" r:id="rId6"/>
    <p:sldId id="337" r:id="rId7"/>
    <p:sldId id="336" r:id="rId8"/>
    <p:sldId id="346" r:id="rId9"/>
    <p:sldId id="345" r:id="rId10"/>
    <p:sldId id="348" r:id="rId11"/>
    <p:sldId id="347" r:id="rId12"/>
    <p:sldId id="350" r:id="rId13"/>
    <p:sldId id="349" r:id="rId14"/>
    <p:sldId id="362" r:id="rId15"/>
    <p:sldId id="361" r:id="rId16"/>
    <p:sldId id="352" r:id="rId17"/>
    <p:sldId id="353" r:id="rId18"/>
    <p:sldId id="354" r:id="rId19"/>
    <p:sldId id="358" r:id="rId20"/>
    <p:sldId id="360" r:id="rId21"/>
    <p:sldId id="351" r:id="rId22"/>
    <p:sldId id="357" r:id="rId23"/>
    <p:sldId id="364" r:id="rId24"/>
    <p:sldId id="363" r:id="rId25"/>
    <p:sldId id="365" r:id="rId26"/>
  </p:sldIdLst>
  <p:sldSz cx="9144000" cy="6858000" type="screen4x3"/>
  <p:notesSz cx="68834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zabeth Stokes" initials="ES" lastIdx="4" clrIdx="0"/>
  <p:cmAuthor id="1" name="Liz Stokes" initials="LS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95" autoAdjust="0"/>
    <p:restoredTop sz="80435" autoAdjust="0"/>
  </p:normalViewPr>
  <p:slideViewPr>
    <p:cSldViewPr>
      <p:cViewPr>
        <p:scale>
          <a:sx n="70" d="100"/>
          <a:sy n="70" d="100"/>
        </p:scale>
        <p:origin x="1632" y="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680" y="-78"/>
      </p:cViewPr>
      <p:guideLst>
        <p:guide orient="horz" pos="3120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900" y="0"/>
            <a:ext cx="2982913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E139056D-094F-40B5-9C7E-ED124A304D92}" type="datetimeFigureOut">
              <a:rPr lang="en-US"/>
              <a:pPr>
                <a:defRPr/>
              </a:pPr>
              <a:t>10/22/15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39" tIns="47969" rIns="95939" bIns="4796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705350"/>
            <a:ext cx="5505450" cy="4457700"/>
          </a:xfrm>
          <a:prstGeom prst="rect">
            <a:avLst/>
          </a:prstGeom>
        </p:spPr>
        <p:txBody>
          <a:bodyPr vert="horz" lIns="95939" tIns="47969" rIns="95939" bIns="4796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82913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900" y="9409113"/>
            <a:ext cx="2982913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6D96B5D4-4508-47A7-8904-7575E2A8FF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757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96B5D4-4508-47A7-8904-7575E2A8FF5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52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213E4-90A9-4D31-AEBE-E32B7B9ACF8C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222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96B5D4-4508-47A7-8904-7575E2A8FF5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484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213E4-90A9-4D31-AEBE-E32B7B9ACF8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772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213E4-90A9-4D31-AEBE-E32B7B9ACF8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63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213E4-90A9-4D31-AEBE-E32B7B9ACF8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690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213E4-90A9-4D31-AEBE-E32B7B9ACF8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53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213E4-90A9-4D31-AEBE-E32B7B9ACF8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491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213E4-90A9-4D31-AEBE-E32B7B9ACF8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77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213E4-90A9-4D31-AEBE-E32B7B9ACF8C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776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X:\Brand Guidelines\2010 Branding - Never Stand Still\Templates\Faculty and Unit Bands\RGB - for screen - med quality, 600 ppi\UNSW bann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3513"/>
            <a:ext cx="9147175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592000" y="1717200"/>
            <a:ext cx="5688012" cy="576411"/>
          </a:xfrm>
          <a:prstGeom prst="rect">
            <a:avLst/>
          </a:prstGeo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592000" y="2257200"/>
            <a:ext cx="5689600" cy="431800"/>
          </a:xfrm>
          <a:prstGeom prst="rect">
            <a:avLst/>
          </a:prstGeom>
        </p:spPr>
        <p:txBody>
          <a:bodyPr/>
          <a:lstStyle>
            <a:lvl1pPr>
              <a:buNone/>
              <a:defRPr sz="2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2592000" y="3284662"/>
            <a:ext cx="5689600" cy="360362"/>
          </a:xfrm>
          <a:prstGeom prst="rect">
            <a:avLst/>
          </a:prstGeom>
        </p:spPr>
        <p:txBody>
          <a:bodyPr/>
          <a:lstStyle>
            <a:lvl1pPr>
              <a:buNone/>
              <a:defRPr sz="1200" b="1" baseline="0">
                <a:latin typeface="Sommet Bold" pitchFamily="50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9313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X:\Brand Guidelines\2010 Branding - Never Stand Still\Templates\Faculty and Unit Bands\RGB - for screen - med quality, 600 ppi\UNSW 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229350"/>
            <a:ext cx="9147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  <a:prstGeom prst="rect">
            <a:avLst/>
          </a:prstGeom>
        </p:spPr>
        <p:txBody>
          <a:bodyPr/>
          <a:lstStyle>
            <a:lvl1pPr algn="l">
              <a:defRPr sz="3000" baseline="0">
                <a:latin typeface="Sommet" pitchFamily="50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320480"/>
          </a:xfrm>
          <a:prstGeom prst="rect">
            <a:avLst/>
          </a:prstGeom>
        </p:spPr>
        <p:txBody>
          <a:bodyPr/>
          <a:lstStyle>
            <a:lvl1pPr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4153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X:\Brand Guidelines\2010 Branding - Never Stand Still\Templates\Faculty and Unit Bands\RGB - for screen - med quality, 600 ppi\UNSW bann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0225"/>
            <a:ext cx="9147175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592000" y="3355200"/>
            <a:ext cx="5688012" cy="576411"/>
          </a:xfrm>
          <a:prstGeom prst="rect">
            <a:avLst/>
          </a:prstGeo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592000" y="3895200"/>
            <a:ext cx="5689600" cy="431800"/>
          </a:xfrm>
          <a:prstGeom prst="rect">
            <a:avLst/>
          </a:prstGeom>
        </p:spPr>
        <p:txBody>
          <a:bodyPr/>
          <a:lstStyle>
            <a:lvl1pPr>
              <a:buNone/>
              <a:defRPr sz="2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2592000" y="4924800"/>
            <a:ext cx="5689600" cy="360362"/>
          </a:xfrm>
          <a:prstGeom prst="rect">
            <a:avLst/>
          </a:prstGeom>
        </p:spPr>
        <p:txBody>
          <a:bodyPr/>
          <a:lstStyle>
            <a:lvl1pPr>
              <a:buNone/>
              <a:defRPr sz="1200" b="1" baseline="0">
                <a:latin typeface="Sommet Bold" pitchFamily="50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951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X:\Brand Guidelines\2010 Branding - Never Stand Still\Templates\Faculty and Unit Bands\RGB - for screen - med quality, 600 ppi\UNSW 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229350"/>
            <a:ext cx="9147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95325"/>
            <a:ext cx="4038600" cy="4309939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32048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  <a:prstGeom prst="rect">
            <a:avLst/>
          </a:prstGeom>
        </p:spPr>
        <p:txBody>
          <a:bodyPr/>
          <a:lstStyle>
            <a:lvl1pPr algn="l">
              <a:defRPr sz="3000" baseline="0">
                <a:latin typeface="Sommet" pitchFamily="50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4962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X:\Brand Guidelines\2010 Branding - Never Stand Still\Templates\Faculty and Unit Bands\RGB - for screen - med quality, 600 ppi\UNSW 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229350"/>
            <a:ext cx="9147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/>
          <a:lstStyle>
            <a:lvl1pPr>
              <a:buNone/>
              <a:defRPr sz="20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30389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>
            <a:lvl1pPr>
              <a:buNone/>
              <a:defRPr sz="20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30389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  <a:prstGeom prst="rect">
            <a:avLst/>
          </a:prstGeom>
        </p:spPr>
        <p:txBody>
          <a:bodyPr/>
          <a:lstStyle>
            <a:lvl1pPr algn="l">
              <a:defRPr sz="3000" baseline="0">
                <a:latin typeface="Sommet" pitchFamily="50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41965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X:\Brand Guidelines\2010 Branding - Never Stand Still\Templates\Faculty and Unit Bands\RGB - for screen - med quality, 600 ppi\UNSW 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229350"/>
            <a:ext cx="9147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475200"/>
            <a:ext cx="8229600" cy="793560"/>
          </a:xfrm>
          <a:prstGeom prst="rect">
            <a:avLst/>
          </a:prstGeom>
        </p:spPr>
        <p:txBody>
          <a:bodyPr/>
          <a:lstStyle>
            <a:lvl1pPr algn="l">
              <a:defRPr sz="3000">
                <a:latin typeface="Sommet" pitchFamily="50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35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X:\Brand Guidelines\2010 Branding - Never Stand Still\Templates\Faculty and Unit Bands\RGB - for screen - med quality, 600 ppi\UNSW 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229350"/>
            <a:ext cx="9147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761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X:\Brand Guidelines\2010 Branding - Never Stand Still\Templates\Faculty and Unit Bands\RGB - for screen - med quality, 600 ppi\UNSW 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229350"/>
            <a:ext cx="9147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latin typeface="Sommet" pitchFamily="50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532214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3701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02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X:\Brand Guidelines\2010 Branding - Never Stand Still\Templates\Faculty and Unit Bands\RGB - for screen - med quality, 600 ppi\UNSW 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229350"/>
            <a:ext cx="9147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latin typeface="Sommet" pitchFamily="50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4379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Microsoft Sans Serif" pitchFamily="34" charset="0"/>
                <a:cs typeface="Microsoft Sans Serif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2507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sworks.unsw.edu.au/primo_library/libweb/action/search.do?vid=UNSWORKS&amp;reset_config=true" TargetMode="External"/><Relationship Id="rId4" Type="http://schemas.openxmlformats.org/officeDocument/2006/relationships/hyperlink" Target="https://resdata.unsw.edu.au/pages/authenticate.faces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iki.duraspace.org/display/FF/Upgration+Pilot+-+UNSW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sworks.unsw.edu.au/" TargetMode="External"/><Relationship Id="rId4" Type="http://schemas.openxmlformats.org/officeDocument/2006/relationships/hyperlink" Target="https://resdata.unsw.edu.au/pages/authenticate.faces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repository.arts.unsw.edu.au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1"/>
          <p:cNvSpPr>
            <a:spLocks noGrp="1"/>
          </p:cNvSpPr>
          <p:nvPr>
            <p:ph type="body" sz="quarter" idx="10"/>
          </p:nvPr>
        </p:nvSpPr>
        <p:spPr bwMode="auto">
          <a:xfrm>
            <a:off x="2195736" y="1412776"/>
            <a:ext cx="6948264" cy="18002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indent="0"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A Fedora 3 to 4 Migration Case Study for UNSW Australia Library</a:t>
            </a:r>
            <a:endParaRPr lang="en-US" sz="40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43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2339752" y="5805264"/>
            <a:ext cx="4536504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 smtClean="0">
                <a:latin typeface="Calibri" pitchFamily="34" charset="0"/>
                <a:cs typeface="Calibri" pitchFamily="34" charset="0"/>
              </a:rPr>
              <a:t>Fedora 4 Training Workshop,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eResearch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Australasia 2015</a:t>
            </a:r>
            <a:r>
              <a:rPr lang="en-US" smtClean="0">
                <a:latin typeface="Calibri" pitchFamily="34" charset="0"/>
                <a:cs typeface="Calibri" pitchFamily="34" charset="0"/>
              </a:rPr>
              <a:t>, Brisbane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44" name="Text Placeholder 3"/>
          <p:cNvSpPr>
            <a:spLocks noGrp="1"/>
          </p:cNvSpPr>
          <p:nvPr>
            <p:ph type="body" sz="quarter" idx="12"/>
          </p:nvPr>
        </p:nvSpPr>
        <p:spPr bwMode="auto">
          <a:xfrm>
            <a:off x="2592388" y="3284538"/>
            <a:ext cx="5689600" cy="360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MS Reference Sans Serif" pitchFamily="34" charset="0"/>
              </a:rPr>
              <a:t>UNSW Library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771800" y="4012831"/>
            <a:ext cx="3888432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Arif Shaon, Harry </a:t>
            </a:r>
            <a:r>
              <a:rPr lang="en-US" sz="2400" b="1" dirty="0" err="1" smtClean="0">
                <a:latin typeface="Calibri" pitchFamily="34" charset="0"/>
                <a:cs typeface="Calibri" pitchFamily="34" charset="0"/>
              </a:rPr>
              <a:t>Sidhunata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1"/>
          <p:cNvSpPr>
            <a:spLocks noGrp="1"/>
          </p:cNvSpPr>
          <p:nvPr>
            <p:ph type="title"/>
          </p:nvPr>
        </p:nvSpPr>
        <p:spPr bwMode="auto">
          <a:xfrm>
            <a:off x="446856" y="260648"/>
            <a:ext cx="8697144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Use Case 1: UNSWorks System Architecture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1236860"/>
              </p:ext>
            </p:extLst>
          </p:nvPr>
        </p:nvGraphicFramePr>
        <p:xfrm>
          <a:off x="0" y="1628800"/>
          <a:ext cx="9252520" cy="456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Visio" r:id="rId4" imgW="11839861" imgH="5942635" progId="Visio.Drawing.11">
                  <p:embed/>
                </p:oleObj>
              </mc:Choice>
              <mc:Fallback>
                <p:oleObj name="Visio" r:id="rId4" imgW="11839861" imgH="594263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628800"/>
                        <a:ext cx="9252520" cy="45640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>
          <a:xfrm>
            <a:off x="2627784" y="3212976"/>
            <a:ext cx="1224136" cy="16561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Oval 18"/>
          <p:cNvSpPr/>
          <p:nvPr/>
        </p:nvSpPr>
        <p:spPr>
          <a:xfrm>
            <a:off x="4067944" y="3068960"/>
            <a:ext cx="1584176" cy="27363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529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1"/>
          <p:cNvSpPr>
            <a:spLocks noGrp="1"/>
          </p:cNvSpPr>
          <p:nvPr>
            <p:ph type="title"/>
          </p:nvPr>
        </p:nvSpPr>
        <p:spPr bwMode="auto">
          <a:xfrm>
            <a:off x="529208" y="332656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Use Case 1: UNSWorks Fedora Object Model - </a:t>
            </a:r>
            <a:r>
              <a:rPr lang="en-AU" sz="4000" dirty="0" err="1">
                <a:latin typeface="Calibri" pitchFamily="34" charset="0"/>
                <a:cs typeface="Calibri" pitchFamily="34" charset="0"/>
              </a:rPr>
              <a:t>D</a:t>
            </a:r>
            <a:r>
              <a:rPr lang="en-AU" sz="4000" dirty="0" err="1" smtClean="0">
                <a:latin typeface="Calibri" pitchFamily="34" charset="0"/>
                <a:cs typeface="Calibri" pitchFamily="34" charset="0"/>
              </a:rPr>
              <a:t>atastreams</a:t>
            </a:r>
            <a:endParaRPr lang="en-AU" sz="40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Flowchart: Document 1"/>
          <p:cNvSpPr/>
          <p:nvPr/>
        </p:nvSpPr>
        <p:spPr>
          <a:xfrm>
            <a:off x="179512" y="3948257"/>
            <a:ext cx="1944216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Metadata (MODS – XML)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12" name="Flowchart: Document 11"/>
          <p:cNvSpPr/>
          <p:nvPr/>
        </p:nvSpPr>
        <p:spPr>
          <a:xfrm>
            <a:off x="2401881" y="1882034"/>
            <a:ext cx="1944216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Thesis file (PDF, DOC)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14" name="Flowchart: Document 13"/>
          <p:cNvSpPr/>
          <p:nvPr/>
        </p:nvSpPr>
        <p:spPr>
          <a:xfrm>
            <a:off x="4644008" y="3940879"/>
            <a:ext cx="1944216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Preservation Metadata (PREMIS – RDF)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15" name="Flowchart: Document 14"/>
          <p:cNvSpPr/>
          <p:nvPr/>
        </p:nvSpPr>
        <p:spPr>
          <a:xfrm>
            <a:off x="2432946" y="3940879"/>
            <a:ext cx="1944216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Supporting docs/Rights/licence (TXT, DOC)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16" name="Flowchart: Document 15"/>
          <p:cNvSpPr/>
          <p:nvPr/>
        </p:nvSpPr>
        <p:spPr>
          <a:xfrm>
            <a:off x="7380311" y="1844824"/>
            <a:ext cx="1555423" cy="864096"/>
          </a:xfrm>
          <a:prstGeom prst="flowChartDocumen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RELS-EXT (Handle)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17" name="Flowchart: Document 16"/>
          <p:cNvSpPr/>
          <p:nvPr/>
        </p:nvSpPr>
        <p:spPr>
          <a:xfrm>
            <a:off x="2432946" y="5445224"/>
            <a:ext cx="1944216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Preservation Metadata (PREMIS - RDF)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18" name="Flowchart: Document 17"/>
          <p:cNvSpPr/>
          <p:nvPr/>
        </p:nvSpPr>
        <p:spPr>
          <a:xfrm>
            <a:off x="179512" y="5445224"/>
            <a:ext cx="1944216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Preservation Metadata (PREMIS – RDF)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19" name="Flowchart: Document 18"/>
          <p:cNvSpPr/>
          <p:nvPr/>
        </p:nvSpPr>
        <p:spPr>
          <a:xfrm>
            <a:off x="7369252" y="3573016"/>
            <a:ext cx="1565552" cy="1068392"/>
          </a:xfrm>
          <a:prstGeom prst="flowChartDocumen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RELS-INT</a:t>
            </a:r>
            <a:r>
              <a:rPr lang="en-AU" sz="1200" b="1" dirty="0" smtClean="0">
                <a:solidFill>
                  <a:schemeClr val="tx1"/>
                </a:solidFill>
              </a:rPr>
              <a:t> (Resource type, Preservation software)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20" name="Flowchart: Document 19"/>
          <p:cNvSpPr/>
          <p:nvPr/>
        </p:nvSpPr>
        <p:spPr>
          <a:xfrm>
            <a:off x="7380311" y="5310926"/>
            <a:ext cx="1565552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EVENTS (PREMIS – RDF)</a:t>
            </a:r>
            <a:endParaRPr lang="en-AU" sz="1600" b="1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/>
          <p:cNvCxnSpPr>
            <a:stCxn id="12" idx="2"/>
            <a:endCxn id="2" idx="0"/>
          </p:cNvCxnSpPr>
          <p:nvPr/>
        </p:nvCxnSpPr>
        <p:spPr>
          <a:xfrm flipH="1">
            <a:off x="1151620" y="2689004"/>
            <a:ext cx="2222369" cy="1259253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12" idx="2"/>
            <a:endCxn id="15" idx="0"/>
          </p:cNvCxnSpPr>
          <p:nvPr/>
        </p:nvCxnSpPr>
        <p:spPr>
          <a:xfrm>
            <a:off x="3373989" y="2689004"/>
            <a:ext cx="31065" cy="1251875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12" idx="2"/>
            <a:endCxn id="14" idx="0"/>
          </p:cNvCxnSpPr>
          <p:nvPr/>
        </p:nvCxnSpPr>
        <p:spPr>
          <a:xfrm>
            <a:off x="3373989" y="2689004"/>
            <a:ext cx="2242127" cy="1251875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" idx="2"/>
            <a:endCxn id="18" idx="0"/>
          </p:cNvCxnSpPr>
          <p:nvPr/>
        </p:nvCxnSpPr>
        <p:spPr>
          <a:xfrm>
            <a:off x="1151620" y="4755227"/>
            <a:ext cx="0" cy="689997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5" idx="2"/>
            <a:endCxn id="17" idx="0"/>
          </p:cNvCxnSpPr>
          <p:nvPr/>
        </p:nvCxnSpPr>
        <p:spPr>
          <a:xfrm>
            <a:off x="3405054" y="4747849"/>
            <a:ext cx="0" cy="697375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Document 33"/>
          <p:cNvSpPr/>
          <p:nvPr/>
        </p:nvSpPr>
        <p:spPr>
          <a:xfrm>
            <a:off x="2146736" y="1700808"/>
            <a:ext cx="1944216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Thesis file (PDF, DOC)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36" name="Right Brace 35"/>
          <p:cNvSpPr/>
          <p:nvPr/>
        </p:nvSpPr>
        <p:spPr>
          <a:xfrm>
            <a:off x="6591206" y="1700808"/>
            <a:ext cx="357057" cy="45083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260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1"/>
          <p:cNvSpPr>
            <a:spLocks noGrp="1"/>
          </p:cNvSpPr>
          <p:nvPr>
            <p:ph type="title"/>
          </p:nvPr>
        </p:nvSpPr>
        <p:spPr bwMode="auto">
          <a:xfrm>
            <a:off x="468312" y="549275"/>
            <a:ext cx="8784207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Use Case 2: </a:t>
            </a:r>
            <a:r>
              <a:rPr lang="en-AU" sz="4000" dirty="0" err="1" smtClean="0">
                <a:latin typeface="Calibri" pitchFamily="34" charset="0"/>
                <a:cs typeface="Calibri" pitchFamily="34" charset="0"/>
              </a:rPr>
              <a:t>ResData</a:t>
            </a:r>
            <a:r>
              <a:rPr lang="en-AU" sz="4000" dirty="0" smtClean="0">
                <a:latin typeface="Calibri" pitchFamily="34" charset="0"/>
                <a:cs typeface="Calibri" pitchFamily="34" charset="0"/>
              </a:rPr>
              <a:t> System Architecture</a:t>
            </a:r>
          </a:p>
        </p:txBody>
      </p:sp>
      <p:sp>
        <p:nvSpPr>
          <p:cNvPr id="2" name="Rectangle 1"/>
          <p:cNvSpPr/>
          <p:nvPr/>
        </p:nvSpPr>
        <p:spPr>
          <a:xfrm>
            <a:off x="346950" y="3467616"/>
            <a:ext cx="1584176" cy="91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Deposit/Edit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3702128" y="3225476"/>
            <a:ext cx="1368152" cy="129614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Fedora 3.7.1</a:t>
            </a:r>
            <a:endParaRPr lang="en-AU" dirty="0"/>
          </a:p>
        </p:txBody>
      </p:sp>
      <p:sp>
        <p:nvSpPr>
          <p:cNvPr id="28" name="Flowchart: Magnetic Disk 27"/>
          <p:cNvSpPr/>
          <p:nvPr/>
        </p:nvSpPr>
        <p:spPr>
          <a:xfrm>
            <a:off x="346950" y="1284573"/>
            <a:ext cx="1368152" cy="1296144"/>
          </a:xfrm>
          <a:prstGeom prst="flowChartMagneticDisk">
            <a:avLst/>
          </a:prstGeom>
          <a:solidFill>
            <a:srgbClr val="FFFF00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UNSW HR Database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877260" y="3409497"/>
            <a:ext cx="1584176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Harvesting Service (JOAI)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Left-Right Arrow 5"/>
          <p:cNvSpPr/>
          <p:nvPr/>
        </p:nvSpPr>
        <p:spPr>
          <a:xfrm>
            <a:off x="2151193" y="3682500"/>
            <a:ext cx="1111788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ight Arrow 6"/>
          <p:cNvSpPr/>
          <p:nvPr/>
        </p:nvSpPr>
        <p:spPr>
          <a:xfrm>
            <a:off x="5535400" y="3624381"/>
            <a:ext cx="9064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Flowchart: Magnetic Disk 15"/>
          <p:cNvSpPr/>
          <p:nvPr/>
        </p:nvSpPr>
        <p:spPr>
          <a:xfrm>
            <a:off x="3676261" y="1340768"/>
            <a:ext cx="1368152" cy="1296144"/>
          </a:xfrm>
          <a:prstGeom prst="flowChartMagneticDisk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MySQL 5.5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68249" y="5308068"/>
            <a:ext cx="1584176" cy="91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Storage Provisioning Service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9" name="Flowchart: Magnetic Disk 18"/>
          <p:cNvSpPr/>
          <p:nvPr/>
        </p:nvSpPr>
        <p:spPr>
          <a:xfrm>
            <a:off x="7160829" y="4926324"/>
            <a:ext cx="1368152" cy="1296144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UNSW IT LTRDS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151192" y="1690329"/>
            <a:ext cx="97840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Down Arrow 7"/>
          <p:cNvSpPr/>
          <p:nvPr/>
        </p:nvSpPr>
        <p:spPr>
          <a:xfrm>
            <a:off x="4143888" y="2682795"/>
            <a:ext cx="484632" cy="5051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Up-Down Arrow 8"/>
          <p:cNvSpPr/>
          <p:nvPr/>
        </p:nvSpPr>
        <p:spPr>
          <a:xfrm>
            <a:off x="4143888" y="4572888"/>
            <a:ext cx="484632" cy="738752"/>
          </a:xfrm>
          <a:prstGeom prst="up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Left-Right Arrow 22"/>
          <p:cNvSpPr/>
          <p:nvPr/>
        </p:nvSpPr>
        <p:spPr>
          <a:xfrm>
            <a:off x="5607901" y="5522952"/>
            <a:ext cx="1111788" cy="484632"/>
          </a:xfrm>
          <a:prstGeom prst="left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873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51520" y="1677092"/>
            <a:ext cx="3816424" cy="2266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267" name="Title 1"/>
          <p:cNvSpPr>
            <a:spLocks noGrp="1"/>
          </p:cNvSpPr>
          <p:nvPr>
            <p:ph type="title"/>
          </p:nvPr>
        </p:nvSpPr>
        <p:spPr bwMode="auto">
          <a:xfrm>
            <a:off x="529208" y="332656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Use Case 2: </a:t>
            </a:r>
            <a:r>
              <a:rPr lang="en-AU" sz="4000" dirty="0" err="1" smtClean="0">
                <a:latin typeface="Calibri" pitchFamily="34" charset="0"/>
                <a:cs typeface="Calibri" pitchFamily="34" charset="0"/>
              </a:rPr>
              <a:t>ResData</a:t>
            </a:r>
            <a:r>
              <a:rPr lang="en-AU" sz="4000" dirty="0" smtClean="0">
                <a:latin typeface="Calibri" pitchFamily="34" charset="0"/>
                <a:cs typeface="Calibri" pitchFamily="34" charset="0"/>
              </a:rPr>
              <a:t> Fedora Object Model - </a:t>
            </a:r>
            <a:r>
              <a:rPr lang="en-AU" sz="4000" dirty="0" err="1">
                <a:latin typeface="Calibri" pitchFamily="34" charset="0"/>
                <a:cs typeface="Calibri" pitchFamily="34" charset="0"/>
              </a:rPr>
              <a:t>D</a:t>
            </a:r>
            <a:r>
              <a:rPr lang="en-AU" sz="4000" dirty="0" err="1" smtClean="0">
                <a:latin typeface="Calibri" pitchFamily="34" charset="0"/>
                <a:cs typeface="Calibri" pitchFamily="34" charset="0"/>
              </a:rPr>
              <a:t>atastreams</a:t>
            </a:r>
            <a:endParaRPr lang="en-AU" sz="40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lowchart: Document 11"/>
          <p:cNvSpPr/>
          <p:nvPr/>
        </p:nvSpPr>
        <p:spPr>
          <a:xfrm>
            <a:off x="1475656" y="1784522"/>
            <a:ext cx="1944216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Dataset (RDF)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16" name="Flowchart: Document 15"/>
          <p:cNvSpPr/>
          <p:nvPr/>
        </p:nvSpPr>
        <p:spPr>
          <a:xfrm>
            <a:off x="323528" y="3079356"/>
            <a:ext cx="1728192" cy="864096"/>
          </a:xfrm>
          <a:prstGeom prst="flowChartDocumen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RELS-INT </a:t>
            </a:r>
            <a:r>
              <a:rPr lang="en-AU" sz="1200" b="1" dirty="0" smtClean="0">
                <a:solidFill>
                  <a:schemeClr val="tx1"/>
                </a:solidFill>
              </a:rPr>
              <a:t>(DOI, Handle, versioning)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19" name="Flowchart: Document 18"/>
          <p:cNvSpPr/>
          <p:nvPr/>
        </p:nvSpPr>
        <p:spPr>
          <a:xfrm>
            <a:off x="2253195" y="3079356"/>
            <a:ext cx="1742109" cy="833466"/>
          </a:xfrm>
          <a:prstGeom prst="flowChartDocumen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RELS-EXT</a:t>
            </a:r>
            <a:r>
              <a:rPr lang="en-AU" sz="1200" b="1" dirty="0" smtClean="0">
                <a:solidFill>
                  <a:schemeClr val="tx1"/>
                </a:solidFill>
              </a:rPr>
              <a:t> (Resource type)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>
            <a:stCxn id="12" idx="2"/>
            <a:endCxn id="16" idx="0"/>
          </p:cNvCxnSpPr>
          <p:nvPr/>
        </p:nvCxnSpPr>
        <p:spPr>
          <a:xfrm flipH="1">
            <a:off x="1187624" y="2591492"/>
            <a:ext cx="1260140" cy="487864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2" idx="2"/>
            <a:endCxn id="19" idx="0"/>
          </p:cNvCxnSpPr>
          <p:nvPr/>
        </p:nvCxnSpPr>
        <p:spPr>
          <a:xfrm>
            <a:off x="2447764" y="2591492"/>
            <a:ext cx="676486" cy="487864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251520" y="4365104"/>
            <a:ext cx="3816424" cy="2266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Flowchart: Document 43"/>
          <p:cNvSpPr/>
          <p:nvPr/>
        </p:nvSpPr>
        <p:spPr>
          <a:xfrm>
            <a:off x="1475656" y="4472534"/>
            <a:ext cx="1944216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Activity/project (RDF)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45" name="Flowchart: Document 44"/>
          <p:cNvSpPr/>
          <p:nvPr/>
        </p:nvSpPr>
        <p:spPr>
          <a:xfrm>
            <a:off x="323528" y="5767368"/>
            <a:ext cx="1728192" cy="864096"/>
          </a:xfrm>
          <a:prstGeom prst="flowChartDocumen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RELS-INT </a:t>
            </a:r>
            <a:r>
              <a:rPr lang="en-AU" sz="1200" b="1" dirty="0" smtClean="0">
                <a:solidFill>
                  <a:schemeClr val="tx1"/>
                </a:solidFill>
              </a:rPr>
              <a:t>(DOI, Handle, versioning)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6" name="Flowchart: Document 45"/>
          <p:cNvSpPr/>
          <p:nvPr/>
        </p:nvSpPr>
        <p:spPr>
          <a:xfrm>
            <a:off x="2253195" y="5767368"/>
            <a:ext cx="1742109" cy="833466"/>
          </a:xfrm>
          <a:prstGeom prst="flowChartDocumen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RELS-EXT</a:t>
            </a:r>
            <a:r>
              <a:rPr lang="en-AU" sz="1200" b="1" dirty="0" smtClean="0">
                <a:solidFill>
                  <a:schemeClr val="tx1"/>
                </a:solidFill>
              </a:rPr>
              <a:t> (DOI, Resource type)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47" name="Straight Arrow Connector 46"/>
          <p:cNvCxnSpPr>
            <a:stCxn id="44" idx="2"/>
            <a:endCxn id="45" idx="0"/>
          </p:cNvCxnSpPr>
          <p:nvPr/>
        </p:nvCxnSpPr>
        <p:spPr>
          <a:xfrm flipH="1">
            <a:off x="1187624" y="5279504"/>
            <a:ext cx="1260140" cy="487864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4" idx="2"/>
            <a:endCxn id="46" idx="0"/>
          </p:cNvCxnSpPr>
          <p:nvPr/>
        </p:nvCxnSpPr>
        <p:spPr>
          <a:xfrm>
            <a:off x="2447764" y="5279504"/>
            <a:ext cx="676486" cy="487864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4788024" y="4376572"/>
            <a:ext cx="3816424" cy="2266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56" name="Flowchart: Document 55"/>
          <p:cNvSpPr/>
          <p:nvPr/>
        </p:nvSpPr>
        <p:spPr>
          <a:xfrm>
            <a:off x="6012160" y="4484002"/>
            <a:ext cx="1944216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Person (RDF)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57" name="Flowchart: Document 56"/>
          <p:cNvSpPr/>
          <p:nvPr/>
        </p:nvSpPr>
        <p:spPr>
          <a:xfrm>
            <a:off x="4860032" y="5778836"/>
            <a:ext cx="1728192" cy="864096"/>
          </a:xfrm>
          <a:prstGeom prst="flowChartDocumen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RELS-INT </a:t>
            </a:r>
            <a:r>
              <a:rPr lang="en-AU" sz="1200" b="1" dirty="0" smtClean="0">
                <a:solidFill>
                  <a:schemeClr val="tx1"/>
                </a:solidFill>
              </a:rPr>
              <a:t>(DOI, Handle, versioning)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8" name="Flowchart: Document 57"/>
          <p:cNvSpPr/>
          <p:nvPr/>
        </p:nvSpPr>
        <p:spPr>
          <a:xfrm>
            <a:off x="6789699" y="5778836"/>
            <a:ext cx="1742109" cy="833466"/>
          </a:xfrm>
          <a:prstGeom prst="flowChartDocumen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RELS-EXT</a:t>
            </a:r>
            <a:r>
              <a:rPr lang="en-AU" sz="1200" b="1" dirty="0" smtClean="0">
                <a:solidFill>
                  <a:schemeClr val="tx1"/>
                </a:solidFill>
              </a:rPr>
              <a:t> (Resource type)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>
            <a:stCxn id="56" idx="2"/>
            <a:endCxn id="57" idx="0"/>
          </p:cNvCxnSpPr>
          <p:nvPr/>
        </p:nvCxnSpPr>
        <p:spPr>
          <a:xfrm flipH="1">
            <a:off x="5724128" y="5290972"/>
            <a:ext cx="1260140" cy="487864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6" idx="2"/>
            <a:endCxn id="58" idx="0"/>
          </p:cNvCxnSpPr>
          <p:nvPr/>
        </p:nvCxnSpPr>
        <p:spPr>
          <a:xfrm>
            <a:off x="6984268" y="5290972"/>
            <a:ext cx="676486" cy="487864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724128" y="1677092"/>
            <a:ext cx="2448272" cy="2266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2" name="Flowchart: Document 61"/>
          <p:cNvSpPr/>
          <p:nvPr/>
        </p:nvSpPr>
        <p:spPr>
          <a:xfrm>
            <a:off x="6012160" y="1784522"/>
            <a:ext cx="1944216" cy="8640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RDMP (RDF)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63" name="Flowchart: Document 62"/>
          <p:cNvSpPr/>
          <p:nvPr/>
        </p:nvSpPr>
        <p:spPr>
          <a:xfrm>
            <a:off x="6120172" y="3079356"/>
            <a:ext cx="1728192" cy="864096"/>
          </a:xfrm>
          <a:prstGeom prst="flowChartDocumen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RELS-EXT </a:t>
            </a:r>
            <a:r>
              <a:rPr lang="en-AU" sz="1200" b="1" dirty="0" smtClean="0">
                <a:solidFill>
                  <a:schemeClr val="tx1"/>
                </a:solidFill>
              </a:rPr>
              <a:t>(Resource type, storage info)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65" name="Straight Arrow Connector 64"/>
          <p:cNvCxnSpPr>
            <a:stCxn id="62" idx="2"/>
            <a:endCxn id="63" idx="0"/>
          </p:cNvCxnSpPr>
          <p:nvPr/>
        </p:nvCxnSpPr>
        <p:spPr>
          <a:xfrm>
            <a:off x="6984268" y="2591492"/>
            <a:ext cx="0" cy="487864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19" idx="3"/>
            <a:endCxn id="55" idx="0"/>
          </p:cNvCxnSpPr>
          <p:nvPr/>
        </p:nvCxnSpPr>
        <p:spPr>
          <a:xfrm>
            <a:off x="3995304" y="3496089"/>
            <a:ext cx="2700932" cy="880483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19" idx="2"/>
          </p:cNvCxnSpPr>
          <p:nvPr/>
        </p:nvCxnSpPr>
        <p:spPr>
          <a:xfrm>
            <a:off x="3124250" y="3857721"/>
            <a:ext cx="0" cy="507383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63" idx="2"/>
            <a:endCxn id="55" idx="0"/>
          </p:cNvCxnSpPr>
          <p:nvPr/>
        </p:nvCxnSpPr>
        <p:spPr>
          <a:xfrm flipH="1">
            <a:off x="6696236" y="3886326"/>
            <a:ext cx="288032" cy="490246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3" idx="1"/>
          </p:cNvCxnSpPr>
          <p:nvPr/>
        </p:nvCxnSpPr>
        <p:spPr>
          <a:xfrm flipH="1">
            <a:off x="3124250" y="3511404"/>
            <a:ext cx="2995922" cy="85370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9" name="TextBox 11278"/>
          <p:cNvSpPr txBox="1"/>
          <p:nvPr/>
        </p:nvSpPr>
        <p:spPr>
          <a:xfrm>
            <a:off x="4162551" y="3242100"/>
            <a:ext cx="266420" cy="26930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AU" sz="115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ommet bold"/>
                <a:ea typeface="+mn-ea"/>
                <a:cs typeface="+mn-cs"/>
              </a:rPr>
              <a:t>1</a:t>
            </a:r>
          </a:p>
        </p:txBody>
      </p:sp>
      <p:sp>
        <p:nvSpPr>
          <p:cNvPr id="11280" name="TextBox 11279"/>
          <p:cNvSpPr txBox="1"/>
          <p:nvPr/>
        </p:nvSpPr>
        <p:spPr>
          <a:xfrm>
            <a:off x="6364201" y="4092869"/>
            <a:ext cx="242374" cy="26930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AU" sz="115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ommet bold"/>
                <a:ea typeface="+mn-ea"/>
                <a:cs typeface="+mn-cs"/>
              </a:rPr>
              <a:t>*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789699" y="4214698"/>
            <a:ext cx="242374" cy="26930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AU" sz="115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ommet bold"/>
                <a:ea typeface="+mn-ea"/>
                <a:cs typeface="+mn-cs"/>
              </a:rPr>
              <a:t>*</a:t>
            </a:r>
          </a:p>
        </p:txBody>
      </p:sp>
      <p:sp>
        <p:nvSpPr>
          <p:cNvPr id="11281" name="TextBox 11280"/>
          <p:cNvSpPr txBox="1"/>
          <p:nvPr/>
        </p:nvSpPr>
        <p:spPr>
          <a:xfrm>
            <a:off x="7178049" y="3912822"/>
            <a:ext cx="266420" cy="26930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AU" sz="115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ommet bold"/>
                <a:ea typeface="+mn-ea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6707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Fedora 4 Data Model – PCDM adaption</a:t>
            </a:r>
          </a:p>
        </p:txBody>
      </p:sp>
      <p:pic>
        <p:nvPicPr>
          <p:cNvPr id="3076" name="Picture 4" descr="Domain mod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8458200" cy="387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59632" y="6381328"/>
            <a:ext cx="5203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/>
              <a:t>Source: https</a:t>
            </a:r>
            <a:r>
              <a:rPr lang="en-AU" dirty="0"/>
              <a:t>://github.com/duraspace/pcdm/wiki</a:t>
            </a:r>
          </a:p>
        </p:txBody>
      </p:sp>
    </p:spTree>
    <p:extLst>
      <p:ext uri="{BB962C8B-B14F-4D97-AF65-F5344CB8AC3E}">
        <p14:creationId xmlns:p14="http://schemas.microsoft.com/office/powerpoint/2010/main" val="185279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Fedora 4 Data Model for UNSWorks</a:t>
            </a:r>
          </a:p>
        </p:txBody>
      </p:sp>
      <p:pic>
        <p:nvPicPr>
          <p:cNvPr id="3074" name="Picture 2" descr="J:\DLSD\Library Repository Services\Fedora Futures\Fedora 4 Migration\Object Model\F4M_UNSWorks_Mod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64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Fedora 4 Data Model for UNSWorks</a:t>
            </a:r>
          </a:p>
        </p:txBody>
      </p:sp>
      <p:pic>
        <p:nvPicPr>
          <p:cNvPr id="4098" name="Picture 2" descr="J:\DLSD\Library Repository Services\Fedora Futures\Fedora 4 Migration\Object Model\F4M_UNSWorks_Model_PCD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91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Fedora 4 Data Model for </a:t>
            </a:r>
            <a:r>
              <a:rPr lang="en-AU" sz="4000" dirty="0" err="1" smtClean="0">
                <a:latin typeface="Calibri" pitchFamily="34" charset="0"/>
                <a:cs typeface="Calibri" pitchFamily="34" charset="0"/>
              </a:rPr>
              <a:t>ResData</a:t>
            </a:r>
            <a:endParaRPr lang="en-AU" sz="4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3" name="Picture 3" descr="J:\DLSD\Library Repository Services\Fedora Futures\Fedora 4 Migration\Object Model\F4M_ResData_Mod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27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Fedora 4 Data Model for </a:t>
            </a:r>
            <a:r>
              <a:rPr lang="en-AU" sz="4000" dirty="0" err="1" smtClean="0">
                <a:latin typeface="Calibri" pitchFamily="34" charset="0"/>
                <a:cs typeface="Calibri" pitchFamily="34" charset="0"/>
              </a:rPr>
              <a:t>ResData</a:t>
            </a:r>
            <a:endParaRPr lang="en-AU" sz="4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2" name="Picture 2" descr="J:\DLSD\Library Repository Services\Fedora Futures\Fedora 4 Migration\Object Model\F4M_ResData_Dataset_Model_To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7"/>
            <a:ext cx="9144000" cy="551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17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4"/>
          <p:cNvSpPr>
            <a:spLocks noGrp="1"/>
          </p:cNvSpPr>
          <p:nvPr>
            <p:ph sz="half" idx="2"/>
          </p:nvPr>
        </p:nvSpPr>
        <p:spPr bwMode="auto">
          <a:xfrm>
            <a:off x="395536" y="1988840"/>
            <a:ext cx="8291512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Adaptation of PCDM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PCDM hierarchical model is similar to the UNSWorks model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Additional granularity needed to</a:t>
            </a:r>
          </a:p>
          <a:p>
            <a:pPr lvl="2" eaLnBrk="1" hangingPunct="1">
              <a:buFont typeface="Courier New" panose="02070309020205020404" pitchFamily="49" charset="0"/>
              <a:buChar char="o"/>
            </a:pPr>
            <a:r>
              <a:rPr lang="en-AU" sz="2200" dirty="0">
                <a:latin typeface="Arial" charset="0"/>
                <a:cs typeface="Arial" charset="0"/>
              </a:rPr>
              <a:t>r</a:t>
            </a:r>
            <a:r>
              <a:rPr lang="en-AU" sz="2200" dirty="0" smtClean="0">
                <a:latin typeface="Arial" charset="0"/>
                <a:cs typeface="Arial" charset="0"/>
              </a:rPr>
              <a:t>ecord preservation and migration events</a:t>
            </a:r>
          </a:p>
          <a:p>
            <a:pPr lvl="2" eaLnBrk="1" hangingPunct="1">
              <a:buFont typeface="Courier New" panose="02070309020205020404" pitchFamily="49" charset="0"/>
              <a:buChar char="o"/>
            </a:pPr>
            <a:r>
              <a:rPr lang="en-AU" sz="2200" dirty="0">
                <a:latin typeface="Arial" charset="0"/>
                <a:cs typeface="Arial" charset="0"/>
              </a:rPr>
              <a:t>m</a:t>
            </a:r>
            <a:r>
              <a:rPr lang="en-AU" sz="2200" dirty="0" smtClean="0">
                <a:latin typeface="Arial" charset="0"/>
                <a:cs typeface="Arial" charset="0"/>
              </a:rPr>
              <a:t>anage access-related information at both object and collection levels</a:t>
            </a:r>
          </a:p>
          <a:p>
            <a:pPr lvl="2" eaLnBrk="1" hangingPunct="1">
              <a:buFont typeface="Courier New" panose="02070309020205020404" pitchFamily="49" charset="0"/>
              <a:buChar char="o"/>
            </a:pPr>
            <a:r>
              <a:rPr lang="en-AU" sz="2200" dirty="0">
                <a:latin typeface="Arial" charset="0"/>
                <a:cs typeface="Arial" charset="0"/>
              </a:rPr>
              <a:t>e</a:t>
            </a:r>
            <a:r>
              <a:rPr lang="en-AU" sz="2200" dirty="0" smtClean="0">
                <a:latin typeface="Arial" charset="0"/>
                <a:cs typeface="Arial" charset="0"/>
              </a:rPr>
              <a:t>nsure interoperability with </a:t>
            </a:r>
            <a:r>
              <a:rPr lang="en-AU" sz="2200" dirty="0" err="1" smtClean="0">
                <a:latin typeface="Arial" charset="0"/>
                <a:cs typeface="Arial" charset="0"/>
              </a:rPr>
              <a:t>ResData</a:t>
            </a:r>
            <a:r>
              <a:rPr lang="en-AU" sz="2200" dirty="0" smtClean="0">
                <a:latin typeface="Arial" charset="0"/>
                <a:cs typeface="Arial" charset="0"/>
              </a:rPr>
              <a:t> that does not conform to a hierarchical organisation.</a:t>
            </a:r>
            <a:endParaRPr lang="en-AU" sz="2200" dirty="0">
              <a:latin typeface="Arial" charset="0"/>
              <a:cs typeface="Arial" charset="0"/>
            </a:endParaRPr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Fedora 4 Data Model Design – key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63445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68760"/>
            <a:ext cx="3214794" cy="478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>
                <a:latin typeface="Calibri" panose="020F0502020204030204" pitchFamily="34" charset="0"/>
              </a:rPr>
              <a:t>UNSW Australia</a:t>
            </a:r>
            <a:endParaRPr lang="en-AU" sz="4000" dirty="0"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6237312"/>
            <a:ext cx="6596678" cy="48167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AU" sz="1150" b="1" dirty="0" smtClean="0">
                <a:latin typeface="Sommet bold"/>
              </a:rPr>
              <a:t>The University of New South Wales at a Glance: 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en-AU" sz="1150" b="1" dirty="0">
                <a:latin typeface="Sommet bold"/>
              </a:rPr>
              <a:t>https://www.unsw.edu.au/sites/default/files/documents/UNSW4009_Miniguide_2012_AW2_V2.pdf </a:t>
            </a:r>
            <a:endParaRPr kumimoji="0" lang="en-AU" sz="115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ommet bold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96752"/>
            <a:ext cx="4320480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184" y="1757806"/>
            <a:ext cx="31908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270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4"/>
          <p:cNvSpPr>
            <a:spLocks noGrp="1"/>
          </p:cNvSpPr>
          <p:nvPr>
            <p:ph sz="half" idx="2"/>
          </p:nvPr>
        </p:nvSpPr>
        <p:spPr bwMode="auto">
          <a:xfrm>
            <a:off x="395536" y="1988840"/>
            <a:ext cx="8291512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Identifiers and URL structures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Built-in </a:t>
            </a:r>
            <a:r>
              <a:rPr lang="en-AU" sz="2400" dirty="0" err="1" smtClean="0">
                <a:latin typeface="Arial" charset="0"/>
                <a:cs typeface="Arial" charset="0"/>
              </a:rPr>
              <a:t>Pairtree</a:t>
            </a:r>
            <a:r>
              <a:rPr lang="en-AU" sz="2400" dirty="0" smtClean="0">
                <a:latin typeface="Arial" charset="0"/>
                <a:cs typeface="Arial" charset="0"/>
              </a:rPr>
              <a:t> algorithm for generating unique identifiers and to limit number of children under a single resource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Legacy Fedora 3 PIDs as “data properties” of migrated resource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Cool URIs with embedded semantic information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Example: /rest/[container name]/[container </a:t>
            </a:r>
            <a:r>
              <a:rPr lang="en-AU" sz="2400" dirty="0" err="1" smtClean="0">
                <a:latin typeface="Arial" charset="0"/>
                <a:cs typeface="Arial" charset="0"/>
              </a:rPr>
              <a:t>Pairtree</a:t>
            </a:r>
            <a:r>
              <a:rPr lang="en-AU" sz="2400" dirty="0" smtClean="0">
                <a:latin typeface="Arial" charset="0"/>
                <a:cs typeface="Arial" charset="0"/>
              </a:rPr>
              <a:t> id]/[resource id]</a:t>
            </a:r>
            <a:endParaRPr lang="en-AU" sz="2400" dirty="0">
              <a:latin typeface="Arial" charset="0"/>
              <a:cs typeface="Arial" charset="0"/>
            </a:endParaRPr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Fedora 4 Data Model Design – key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69477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4"/>
          <p:cNvSpPr>
            <a:spLocks noGrp="1"/>
          </p:cNvSpPr>
          <p:nvPr>
            <p:ph sz="half" idx="2"/>
          </p:nvPr>
        </p:nvSpPr>
        <p:spPr bwMode="auto">
          <a:xfrm>
            <a:off x="395536" y="1988840"/>
            <a:ext cx="8568952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Audit history and versioning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Legacy Fedora 3 FOXML will be stored as a binary resource in Fedora 4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Fedora 4 Audit Service to be used to record post-migration audit information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Legacy creation dates for Fedora 3 objects cannot be migrated - custom properties to be used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Legacy </a:t>
            </a:r>
            <a:r>
              <a:rPr lang="en-AU" sz="2400" dirty="0">
                <a:latin typeface="Arial" charset="0"/>
                <a:cs typeface="Arial" charset="0"/>
              </a:rPr>
              <a:t>Fedora 3 PIDs as “data properties” of migrated </a:t>
            </a:r>
            <a:r>
              <a:rPr lang="en-AU" sz="2400" dirty="0" smtClean="0">
                <a:latin typeface="Arial" charset="0"/>
                <a:cs typeface="Arial" charset="0"/>
              </a:rPr>
              <a:t>resource</a:t>
            </a:r>
          </a:p>
          <a:p>
            <a:pPr lvl="1" eaLnBrk="1" hangingPunct="1"/>
            <a:r>
              <a:rPr lang="en-AU" sz="2400" dirty="0"/>
              <a:t>Fedora 4 versioning to be used to record Fedora 3 versions</a:t>
            </a:r>
          </a:p>
          <a:p>
            <a:pPr lvl="1" eaLnBrk="1" hangingPunct="1"/>
            <a:endParaRPr lang="en-AU" sz="2400" dirty="0">
              <a:latin typeface="Arial" charset="0"/>
              <a:cs typeface="Arial" charset="0"/>
            </a:endParaRPr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Fedora 4 Data Model Design – key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17308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4"/>
          <p:cNvSpPr>
            <a:spLocks noGrp="1"/>
          </p:cNvSpPr>
          <p:nvPr>
            <p:ph sz="half" idx="2"/>
          </p:nvPr>
        </p:nvSpPr>
        <p:spPr bwMode="auto">
          <a:xfrm>
            <a:off x="323528" y="2132856"/>
            <a:ext cx="8291512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Fedora 4 to be used as “headless” repository instances</a:t>
            </a:r>
          </a:p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Fedora 4 REST API to be used by custom UIs and clients to manage CRUD of digital objects</a:t>
            </a:r>
          </a:p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Fedora 4 integrated with external </a:t>
            </a:r>
            <a:r>
              <a:rPr lang="en-AU" sz="2800" dirty="0" err="1" smtClean="0">
                <a:latin typeface="Arial" charset="0"/>
                <a:cs typeface="Arial" charset="0"/>
              </a:rPr>
              <a:t>triplestore</a:t>
            </a:r>
            <a:r>
              <a:rPr lang="en-AU" sz="2800" dirty="0" smtClean="0">
                <a:latin typeface="Arial" charset="0"/>
                <a:cs typeface="Arial" charset="0"/>
              </a:rPr>
              <a:t> to enable access control via custom UIs and clients</a:t>
            </a:r>
          </a:p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Update/re-factor existing Java-based Fedora 3 clients to support Fedora 4</a:t>
            </a:r>
          </a:p>
          <a:p>
            <a:pPr eaLnBrk="1" hangingPunct="1"/>
            <a:endParaRPr lang="en-AU" sz="2800" dirty="0">
              <a:latin typeface="Arial" charset="0"/>
              <a:cs typeface="Arial" charset="0"/>
            </a:endParaRPr>
          </a:p>
          <a:p>
            <a:pPr lvl="1" eaLnBrk="1" hangingPunct="1"/>
            <a:endParaRPr lang="en-AU" dirty="0" smtClean="0">
              <a:latin typeface="Arial" charset="0"/>
              <a:cs typeface="Arial" charset="0"/>
            </a:endParaRPr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Fedora 3-to-4 Migration – Implementation Strategy</a:t>
            </a:r>
          </a:p>
        </p:txBody>
      </p:sp>
    </p:spTree>
    <p:extLst>
      <p:ext uri="{BB962C8B-B14F-4D97-AF65-F5344CB8AC3E}">
        <p14:creationId xmlns:p14="http://schemas.microsoft.com/office/powerpoint/2010/main" val="331527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4"/>
          <p:cNvSpPr>
            <a:spLocks noGrp="1"/>
          </p:cNvSpPr>
          <p:nvPr>
            <p:ph sz="half" idx="2"/>
          </p:nvPr>
        </p:nvSpPr>
        <p:spPr bwMode="auto">
          <a:xfrm>
            <a:off x="395288" y="1484313"/>
            <a:ext cx="8291512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3200" dirty="0">
                <a:latin typeface="Arial" charset="0"/>
                <a:cs typeface="Arial" charset="0"/>
              </a:rPr>
              <a:t>Review of the existing institutional </a:t>
            </a:r>
            <a:r>
              <a:rPr lang="en-AU" sz="3200" dirty="0" smtClean="0">
                <a:latin typeface="Arial" charset="0"/>
                <a:cs typeface="Arial" charset="0"/>
              </a:rPr>
              <a:t>information models has </a:t>
            </a:r>
            <a:r>
              <a:rPr lang="en-AU" sz="3200" dirty="0">
                <a:latin typeface="Arial" charset="0"/>
                <a:cs typeface="Arial" charset="0"/>
              </a:rPr>
              <a:t>identified </a:t>
            </a:r>
            <a:r>
              <a:rPr lang="en-AU" sz="3200" dirty="0" smtClean="0">
                <a:latin typeface="Arial" charset="0"/>
                <a:cs typeface="Arial" charset="0"/>
              </a:rPr>
              <a:t>a need for </a:t>
            </a:r>
          </a:p>
          <a:p>
            <a:pPr lvl="1" eaLnBrk="1" hangingPunct="1"/>
            <a:r>
              <a:rPr lang="en-AU" sz="3000" dirty="0" smtClean="0">
                <a:latin typeface="Arial" charset="0"/>
                <a:cs typeface="Arial" charset="0"/>
              </a:rPr>
              <a:t>better standardisation of existing RDF ontologies</a:t>
            </a:r>
          </a:p>
          <a:p>
            <a:pPr lvl="1" eaLnBrk="1" hangingPunct="1"/>
            <a:r>
              <a:rPr lang="en-AU" sz="3000" dirty="0">
                <a:latin typeface="Arial" charset="0"/>
                <a:cs typeface="Arial" charset="0"/>
              </a:rPr>
              <a:t>m</a:t>
            </a:r>
            <a:r>
              <a:rPr lang="en-AU" sz="3000" dirty="0" smtClean="0">
                <a:latin typeface="Arial" charset="0"/>
                <a:cs typeface="Arial" charset="0"/>
              </a:rPr>
              <a:t>igration of existing XML schemas to RDF ontologies to ensure more efficient interoperability between repositories</a:t>
            </a:r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Lessons learned</a:t>
            </a:r>
          </a:p>
        </p:txBody>
      </p:sp>
    </p:spTree>
    <p:extLst>
      <p:ext uri="{BB962C8B-B14F-4D97-AF65-F5344CB8AC3E}">
        <p14:creationId xmlns:p14="http://schemas.microsoft.com/office/powerpoint/2010/main" val="284563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4"/>
          <p:cNvSpPr>
            <a:spLocks noGrp="1"/>
          </p:cNvSpPr>
          <p:nvPr>
            <p:ph sz="half" idx="2"/>
          </p:nvPr>
        </p:nvSpPr>
        <p:spPr bwMode="auto">
          <a:xfrm>
            <a:off x="395288" y="1484313"/>
            <a:ext cx="8291512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600" dirty="0" smtClean="0"/>
              <a:t>Investigation into </a:t>
            </a:r>
            <a:r>
              <a:rPr lang="en-AU" sz="2600" dirty="0"/>
              <a:t>access control-related ontologies, such as </a:t>
            </a:r>
            <a:r>
              <a:rPr lang="en-AU" sz="2600" dirty="0" err="1"/>
              <a:t>WebACL</a:t>
            </a:r>
            <a:r>
              <a:rPr lang="en-AU" sz="2600" dirty="0"/>
              <a:t> to enable </a:t>
            </a:r>
            <a:r>
              <a:rPr lang="en-AU" sz="2600" dirty="0" smtClean="0"/>
              <a:t>standard-based access control of Fedora 4 objects</a:t>
            </a:r>
            <a:endParaRPr lang="en-AU" sz="2600" dirty="0"/>
          </a:p>
          <a:p>
            <a:r>
              <a:rPr lang="en-AU" sz="2600" dirty="0" smtClean="0"/>
              <a:t>Evaluate existing </a:t>
            </a:r>
            <a:r>
              <a:rPr lang="en-AU" sz="2600" dirty="0"/>
              <a:t>Open Source </a:t>
            </a:r>
            <a:r>
              <a:rPr lang="en-AU" sz="2600" dirty="0" smtClean="0"/>
              <a:t>tools for Fedora 3-to-4 migrations</a:t>
            </a:r>
            <a:endParaRPr lang="en-AU" sz="2600" dirty="0"/>
          </a:p>
          <a:p>
            <a:r>
              <a:rPr lang="en-AU" sz="2600" dirty="0" smtClean="0"/>
              <a:t>Enhance/standardise </a:t>
            </a:r>
            <a:r>
              <a:rPr lang="en-AU" sz="2600" dirty="0"/>
              <a:t>UNSW ontologies according to the Fedora 4 model </a:t>
            </a:r>
            <a:r>
              <a:rPr lang="en-AU" sz="2600" dirty="0" smtClean="0"/>
              <a:t>developed</a:t>
            </a:r>
            <a:endParaRPr lang="en-AU" sz="26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AU" sz="2600" dirty="0" smtClean="0">
                <a:latin typeface="Arial" charset="0"/>
                <a:cs typeface="Arial" charset="0"/>
              </a:rPr>
              <a:t>Continue to be a platinum member of Fedora community</a:t>
            </a:r>
          </a:p>
          <a:p>
            <a:pPr lvl="1" eaLnBrk="1" hangingPunct="1"/>
            <a:endParaRPr lang="en-AU" sz="2400" dirty="0" smtClean="0">
              <a:latin typeface="Arial" charset="0"/>
              <a:cs typeface="Arial" charset="0"/>
            </a:endParaRPr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Future plans</a:t>
            </a:r>
          </a:p>
        </p:txBody>
      </p:sp>
    </p:spTree>
    <p:extLst>
      <p:ext uri="{BB962C8B-B14F-4D97-AF65-F5344CB8AC3E}">
        <p14:creationId xmlns:p14="http://schemas.microsoft.com/office/powerpoint/2010/main" val="150899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4"/>
          <p:cNvSpPr>
            <a:spLocks noGrp="1"/>
          </p:cNvSpPr>
          <p:nvPr>
            <p:ph sz="half" idx="2"/>
          </p:nvPr>
        </p:nvSpPr>
        <p:spPr bwMode="auto">
          <a:xfrm>
            <a:off x="395288" y="1484313"/>
            <a:ext cx="8291512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2600" dirty="0" err="1" smtClean="0"/>
              <a:t>Upgration</a:t>
            </a:r>
            <a:r>
              <a:rPr lang="en-AU" sz="2600" dirty="0"/>
              <a:t> Pilot – UNSW - </a:t>
            </a:r>
            <a:r>
              <a:rPr lang="en-AU" sz="2600" dirty="0">
                <a:hlinkClick r:id="rId2"/>
              </a:rPr>
              <a:t>https://wiki.duraspace.org/display/FF/Upgration+Pilot+-+</a:t>
            </a:r>
            <a:r>
              <a:rPr lang="en-AU" sz="2600" dirty="0" smtClean="0">
                <a:hlinkClick r:id="rId2"/>
              </a:rPr>
              <a:t>UNSW</a:t>
            </a:r>
            <a:endParaRPr lang="en-AU" sz="2600" dirty="0" smtClean="0"/>
          </a:p>
          <a:p>
            <a:r>
              <a:rPr lang="en-AU" sz="2600" dirty="0">
                <a:latin typeface="Arial" charset="0"/>
                <a:cs typeface="Arial" charset="0"/>
              </a:rPr>
              <a:t>UNSWorks - </a:t>
            </a:r>
            <a:r>
              <a:rPr lang="en-AU" sz="2600" dirty="0">
                <a:latin typeface="Arial" charset="0"/>
                <a:cs typeface="Arial" charset="0"/>
                <a:hlinkClick r:id="rId3"/>
              </a:rPr>
              <a:t>http://</a:t>
            </a:r>
            <a:r>
              <a:rPr lang="en-AU" sz="2600" dirty="0" smtClean="0">
                <a:latin typeface="Arial" charset="0"/>
                <a:cs typeface="Arial" charset="0"/>
                <a:hlinkClick r:id="rId3"/>
              </a:rPr>
              <a:t>www.unsworks.unsw.edu.au/primo_library/libweb/action/search.do?vid=UNSWORKS&amp;reset_config=true</a:t>
            </a:r>
            <a:endParaRPr lang="en-AU" sz="2600" dirty="0" smtClean="0">
              <a:latin typeface="Arial" charset="0"/>
              <a:cs typeface="Arial" charset="0"/>
            </a:endParaRPr>
          </a:p>
          <a:p>
            <a:r>
              <a:rPr lang="en-AU" sz="2600" dirty="0" err="1" smtClean="0">
                <a:latin typeface="Arial" charset="0"/>
                <a:cs typeface="Arial" charset="0"/>
              </a:rPr>
              <a:t>ResData</a:t>
            </a:r>
            <a:r>
              <a:rPr lang="en-AU" sz="2600" dirty="0">
                <a:latin typeface="Arial" charset="0"/>
                <a:cs typeface="Arial" charset="0"/>
              </a:rPr>
              <a:t> - </a:t>
            </a:r>
            <a:r>
              <a:rPr lang="en-AU" sz="2600" dirty="0">
                <a:latin typeface="Arial" charset="0"/>
                <a:cs typeface="Arial" charset="0"/>
                <a:hlinkClick r:id="rId4"/>
              </a:rPr>
              <a:t>https://</a:t>
            </a:r>
            <a:r>
              <a:rPr lang="en-AU" sz="2600" dirty="0" smtClean="0">
                <a:latin typeface="Arial" charset="0"/>
                <a:cs typeface="Arial" charset="0"/>
                <a:hlinkClick r:id="rId4"/>
              </a:rPr>
              <a:t>resdata.unsw.edu.au/pages/authenticate.faces</a:t>
            </a:r>
            <a:endParaRPr lang="en-AU" sz="2600" dirty="0" smtClean="0">
              <a:latin typeface="Arial" charset="0"/>
              <a:cs typeface="Arial" charset="0"/>
            </a:endParaRPr>
          </a:p>
          <a:p>
            <a:endParaRPr lang="en-AU" sz="2600" dirty="0" smtClean="0">
              <a:latin typeface="Arial" charset="0"/>
              <a:cs typeface="Arial" charset="0"/>
            </a:endParaRPr>
          </a:p>
          <a:p>
            <a:pPr lvl="1" eaLnBrk="1" hangingPunct="1"/>
            <a:endParaRPr lang="en-AU" sz="2400" dirty="0" smtClean="0">
              <a:latin typeface="Arial" charset="0"/>
              <a:cs typeface="Arial" charset="0"/>
            </a:endParaRPr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Useful links</a:t>
            </a:r>
          </a:p>
        </p:txBody>
      </p:sp>
    </p:spTree>
    <p:extLst>
      <p:ext uri="{BB962C8B-B14F-4D97-AF65-F5344CB8AC3E}">
        <p14:creationId xmlns:p14="http://schemas.microsoft.com/office/powerpoint/2010/main" val="51511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800" dirty="0" smtClean="0">
                <a:latin typeface="Calibri" panose="020F0502020204030204" pitchFamily="34" charset="0"/>
                <a:cs typeface="Microsoft Sans Serif" pitchFamily="34" charset="0"/>
              </a:rPr>
              <a:t>UNSW Library Repository Service</a:t>
            </a:r>
            <a:endParaRPr lang="en-AU" sz="3800" dirty="0">
              <a:latin typeface="Calibri" panose="020F0502020204030204" pitchFamily="34" charset="0"/>
              <a:cs typeface="Microsoft Sans Serif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074" y="1367948"/>
            <a:ext cx="3888432" cy="4680520"/>
          </a:xfrm>
        </p:spPr>
        <p:txBody>
          <a:bodyPr/>
          <a:lstStyle/>
          <a:p>
            <a:pPr>
              <a:lnSpc>
                <a:spcPts val="3400"/>
              </a:lnSpc>
              <a:buFont typeface="Arial" pitchFamily="34" charset="0"/>
              <a:buChar char="•"/>
            </a:pPr>
            <a:r>
              <a:rPr lang="en-AU" sz="2400" dirty="0" smtClean="0"/>
              <a:t>UNSW Library has an increasingly important role in the management and </a:t>
            </a:r>
            <a:r>
              <a:rPr lang="en-AU" sz="2400" dirty="0" err="1" smtClean="0"/>
              <a:t>curation</a:t>
            </a:r>
            <a:r>
              <a:rPr lang="en-AU" sz="2400" dirty="0" smtClean="0"/>
              <a:t> of UNSW research materials</a:t>
            </a:r>
          </a:p>
          <a:p>
            <a:pPr>
              <a:lnSpc>
                <a:spcPts val="3400"/>
              </a:lnSpc>
              <a:buFont typeface="Arial" pitchFamily="34" charset="0"/>
              <a:buChar char="•"/>
            </a:pPr>
            <a:r>
              <a:rPr lang="en-AU" sz="2400" dirty="0" smtClean="0"/>
              <a:t>Library Repository Service (LRS) supports this by providing Web-based repositories to UNSW academic community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4332498" y="1268760"/>
            <a:ext cx="3744416" cy="4032448"/>
            <a:chOff x="395536" y="1556792"/>
            <a:chExt cx="3744416" cy="4032448"/>
          </a:xfrm>
        </p:grpSpPr>
        <p:sp>
          <p:nvSpPr>
            <p:cNvPr id="33" name="Rectangle 32"/>
            <p:cNvSpPr/>
            <p:nvPr/>
          </p:nvSpPr>
          <p:spPr>
            <a:xfrm>
              <a:off x="395536" y="1556792"/>
              <a:ext cx="3744416" cy="4032448"/>
            </a:xfrm>
            <a:prstGeom prst="rect">
              <a:avLst/>
            </a:prstGeom>
            <a:solidFill>
              <a:schemeClr val="bg1"/>
            </a:solidFill>
            <a:ln w="158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AU" sz="2800" dirty="0" smtClean="0">
                  <a:solidFill>
                    <a:schemeClr val="tx1"/>
                  </a:solidFill>
                </a:rPr>
                <a:t>Research Centre</a:t>
              </a:r>
              <a:endParaRPr lang="en-AU" sz="2800" dirty="0">
                <a:solidFill>
                  <a:schemeClr val="tx1"/>
                </a:solidFill>
              </a:endParaRPr>
            </a:p>
          </p:txBody>
        </p:sp>
        <p:sp>
          <p:nvSpPr>
            <p:cNvPr id="34" name="Flowchart: Magnetic Disk 33"/>
            <p:cNvSpPr/>
            <p:nvPr/>
          </p:nvSpPr>
          <p:spPr>
            <a:xfrm>
              <a:off x="1619672" y="4365104"/>
              <a:ext cx="1080120" cy="1152128"/>
            </a:xfrm>
            <a:prstGeom prst="flowChartMagneticDisk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>
                  <a:solidFill>
                    <a:schemeClr val="tx1"/>
                  </a:solidFill>
                </a:rPr>
                <a:t>Fedora</a:t>
              </a:r>
              <a:endParaRPr lang="en-AU" dirty="0">
                <a:solidFill>
                  <a:schemeClr val="tx1"/>
                </a:solidFill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2555776" y="2622848"/>
              <a:ext cx="1491457" cy="91440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Primo</a:t>
              </a:r>
              <a:endParaRPr lang="en-AU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67544" y="2622848"/>
              <a:ext cx="1491457" cy="914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>
                  <a:solidFill>
                    <a:schemeClr val="tx1"/>
                  </a:solidFill>
                </a:rPr>
                <a:t>Deposit/Edit Web-forms</a:t>
              </a:r>
              <a:endParaRPr lang="en-AU" dirty="0">
                <a:solidFill>
                  <a:schemeClr val="tx1"/>
                </a:solidFill>
              </a:endParaRPr>
            </a:p>
          </p:txBody>
        </p:sp>
        <p:sp>
          <p:nvSpPr>
            <p:cNvPr id="37" name="Up-Down Arrow 36"/>
            <p:cNvSpPr/>
            <p:nvPr/>
          </p:nvSpPr>
          <p:spPr>
            <a:xfrm rot="19584904">
              <a:off x="1128082" y="3481884"/>
              <a:ext cx="484632" cy="972359"/>
            </a:xfrm>
            <a:prstGeom prst="up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" name="Up-Down Arrow 37"/>
            <p:cNvSpPr/>
            <p:nvPr/>
          </p:nvSpPr>
          <p:spPr>
            <a:xfrm rot="2441536">
              <a:off x="2801109" y="3510061"/>
              <a:ext cx="484632" cy="972359"/>
            </a:xfrm>
            <a:prstGeom prst="up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836553" y="1744199"/>
            <a:ext cx="3744416" cy="4032448"/>
            <a:chOff x="395536" y="1556792"/>
            <a:chExt cx="3744416" cy="4032448"/>
          </a:xfrm>
        </p:grpSpPr>
        <p:sp>
          <p:nvSpPr>
            <p:cNvPr id="40" name="Rectangle 39"/>
            <p:cNvSpPr/>
            <p:nvPr/>
          </p:nvSpPr>
          <p:spPr>
            <a:xfrm>
              <a:off x="395536" y="1556792"/>
              <a:ext cx="3744416" cy="4032448"/>
            </a:xfrm>
            <a:prstGeom prst="rect">
              <a:avLst/>
            </a:prstGeom>
            <a:solidFill>
              <a:schemeClr val="bg1"/>
            </a:solidFill>
            <a:ln w="158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AU" sz="2800" dirty="0" smtClean="0">
                  <a:solidFill>
                    <a:schemeClr val="tx1"/>
                  </a:solidFill>
                </a:rPr>
                <a:t>School</a:t>
              </a:r>
              <a:endParaRPr lang="en-AU" sz="2800" dirty="0">
                <a:solidFill>
                  <a:schemeClr val="tx1"/>
                </a:solidFill>
              </a:endParaRPr>
            </a:p>
          </p:txBody>
        </p:sp>
        <p:sp>
          <p:nvSpPr>
            <p:cNvPr id="41" name="Flowchart: Magnetic Disk 40"/>
            <p:cNvSpPr/>
            <p:nvPr/>
          </p:nvSpPr>
          <p:spPr>
            <a:xfrm>
              <a:off x="1619672" y="4365104"/>
              <a:ext cx="1080120" cy="1152128"/>
            </a:xfrm>
            <a:prstGeom prst="flowChartMagneticDisk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>
                  <a:solidFill>
                    <a:schemeClr val="tx1"/>
                  </a:solidFill>
                </a:rPr>
                <a:t>Fedora</a:t>
              </a:r>
              <a:endParaRPr lang="en-AU" dirty="0">
                <a:solidFill>
                  <a:schemeClr val="tx1"/>
                </a:solidFill>
              </a:endParaRPr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555776" y="2622848"/>
              <a:ext cx="1491457" cy="91440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Primo</a:t>
              </a:r>
              <a:endParaRPr lang="en-AU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67544" y="2622848"/>
              <a:ext cx="1491457" cy="914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>
                  <a:solidFill>
                    <a:schemeClr val="tx1"/>
                  </a:solidFill>
                </a:rPr>
                <a:t>Deposit/Edit Web-forms</a:t>
              </a:r>
              <a:endParaRPr lang="en-AU" dirty="0">
                <a:solidFill>
                  <a:schemeClr val="tx1"/>
                </a:solidFill>
              </a:endParaRPr>
            </a:p>
          </p:txBody>
        </p:sp>
        <p:sp>
          <p:nvSpPr>
            <p:cNvPr id="44" name="Up-Down Arrow 43"/>
            <p:cNvSpPr/>
            <p:nvPr/>
          </p:nvSpPr>
          <p:spPr>
            <a:xfrm rot="19584904">
              <a:off x="1128082" y="3481884"/>
              <a:ext cx="484632" cy="972359"/>
            </a:xfrm>
            <a:prstGeom prst="up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5" name="Up-Down Arrow 44"/>
            <p:cNvSpPr/>
            <p:nvPr/>
          </p:nvSpPr>
          <p:spPr>
            <a:xfrm rot="2441536">
              <a:off x="2801109" y="3510061"/>
              <a:ext cx="484632" cy="972359"/>
            </a:xfrm>
            <a:prstGeom prst="up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340608" y="2326080"/>
            <a:ext cx="3744416" cy="4032448"/>
            <a:chOff x="395536" y="1556792"/>
            <a:chExt cx="3744416" cy="4032448"/>
          </a:xfrm>
        </p:grpSpPr>
        <p:sp>
          <p:nvSpPr>
            <p:cNvPr id="47" name="Rectangle 46"/>
            <p:cNvSpPr/>
            <p:nvPr/>
          </p:nvSpPr>
          <p:spPr>
            <a:xfrm>
              <a:off x="395536" y="1556792"/>
              <a:ext cx="3744416" cy="4032448"/>
            </a:xfrm>
            <a:prstGeom prst="rect">
              <a:avLst/>
            </a:prstGeom>
            <a:solidFill>
              <a:schemeClr val="bg1"/>
            </a:solidFill>
            <a:ln w="158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AU" sz="2800" dirty="0" smtClean="0">
                  <a:solidFill>
                    <a:schemeClr val="tx1"/>
                  </a:solidFill>
                </a:rPr>
                <a:t>Faculty</a:t>
              </a:r>
              <a:endParaRPr lang="en-AU" sz="2800" dirty="0">
                <a:solidFill>
                  <a:schemeClr val="tx1"/>
                </a:solidFill>
              </a:endParaRPr>
            </a:p>
          </p:txBody>
        </p:sp>
        <p:sp>
          <p:nvSpPr>
            <p:cNvPr id="48" name="Flowchart: Magnetic Disk 47"/>
            <p:cNvSpPr/>
            <p:nvPr/>
          </p:nvSpPr>
          <p:spPr>
            <a:xfrm>
              <a:off x="1619672" y="4365104"/>
              <a:ext cx="1080120" cy="1152128"/>
            </a:xfrm>
            <a:prstGeom prst="flowChartMagneticDisk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>
                  <a:solidFill>
                    <a:schemeClr val="tx1"/>
                  </a:solidFill>
                </a:rPr>
                <a:t>Fedora</a:t>
              </a:r>
              <a:endParaRPr lang="en-AU" dirty="0">
                <a:solidFill>
                  <a:schemeClr val="tx1"/>
                </a:solidFill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2555776" y="2622848"/>
              <a:ext cx="1491457" cy="91440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Primo</a:t>
              </a:r>
              <a:endParaRPr lang="en-AU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67544" y="2622848"/>
              <a:ext cx="1491457" cy="914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>
                  <a:solidFill>
                    <a:schemeClr val="tx1"/>
                  </a:solidFill>
                </a:rPr>
                <a:t>Deposit/Edit Web-forms</a:t>
              </a:r>
              <a:endParaRPr lang="en-AU" dirty="0">
                <a:solidFill>
                  <a:schemeClr val="tx1"/>
                </a:solidFill>
              </a:endParaRPr>
            </a:p>
          </p:txBody>
        </p:sp>
        <p:sp>
          <p:nvSpPr>
            <p:cNvPr id="51" name="Up-Down Arrow 50"/>
            <p:cNvSpPr/>
            <p:nvPr/>
          </p:nvSpPr>
          <p:spPr>
            <a:xfrm rot="19584904">
              <a:off x="1128082" y="3481884"/>
              <a:ext cx="484632" cy="972359"/>
            </a:xfrm>
            <a:prstGeom prst="up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2" name="Up-Down Arrow 51"/>
            <p:cNvSpPr/>
            <p:nvPr/>
          </p:nvSpPr>
          <p:spPr>
            <a:xfrm rot="2441536">
              <a:off x="2801109" y="3510061"/>
              <a:ext cx="484632" cy="972359"/>
            </a:xfrm>
            <a:prstGeom prst="up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01693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4"/>
          <p:cNvSpPr>
            <a:spLocks noGrp="1"/>
          </p:cNvSpPr>
          <p:nvPr>
            <p:ph sz="half" idx="2"/>
          </p:nvPr>
        </p:nvSpPr>
        <p:spPr bwMode="auto">
          <a:xfrm>
            <a:off x="539750" y="1341438"/>
            <a:ext cx="8280400" cy="48244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Fedora 3 repositories at UNSW Library</a:t>
            </a:r>
          </a:p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UNSW Library Fedora 3-to-4 migration pilot</a:t>
            </a:r>
          </a:p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UNSW Library use cases and Fedora 4 data models</a:t>
            </a:r>
          </a:p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Lesson learned</a:t>
            </a:r>
          </a:p>
          <a:p>
            <a:pPr eaLnBrk="1" hangingPunct="1"/>
            <a:r>
              <a:rPr lang="en-AU" sz="2800" dirty="0" smtClean="0">
                <a:latin typeface="Arial" charset="0"/>
                <a:cs typeface="Arial" charset="0"/>
              </a:rPr>
              <a:t>Future plans</a:t>
            </a:r>
          </a:p>
          <a:p>
            <a:pPr lvl="1" eaLnBrk="1" hangingPunct="1"/>
            <a:endParaRPr lang="en-AU" sz="1700" dirty="0" smtClean="0">
              <a:latin typeface="Arial" charset="0"/>
              <a:cs typeface="Arial" charset="0"/>
            </a:endParaRPr>
          </a:p>
          <a:p>
            <a:pPr eaLnBrk="1" hangingPunct="1"/>
            <a:endParaRPr lang="en-AU" dirty="0" smtClean="0">
              <a:latin typeface="Arial" charset="0"/>
              <a:cs typeface="Arial" charset="0"/>
            </a:endParaRPr>
          </a:p>
        </p:txBody>
      </p:sp>
      <p:sp>
        <p:nvSpPr>
          <p:cNvPr id="1126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Outline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4"/>
          <p:cNvSpPr>
            <a:spLocks noGrp="1"/>
          </p:cNvSpPr>
          <p:nvPr>
            <p:ph sz="half" idx="2"/>
          </p:nvPr>
        </p:nvSpPr>
        <p:spPr bwMode="auto">
          <a:xfrm>
            <a:off x="395536" y="1556792"/>
            <a:ext cx="8424614" cy="460905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2600" dirty="0" smtClean="0">
                <a:latin typeface="Arial" charset="0"/>
                <a:cs typeface="Arial" charset="0"/>
                <a:hlinkClick r:id="rId3"/>
              </a:rPr>
              <a:t>UNSWorks</a:t>
            </a:r>
            <a:r>
              <a:rPr lang="en-AU" sz="2600" dirty="0" smtClean="0">
                <a:latin typeface="Arial" charset="0"/>
                <a:cs typeface="Arial" charset="0"/>
              </a:rPr>
              <a:t> – the online institutional repository for PhD and Masters by research thesis material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13000+ records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stores and disseminates digital preservation information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Integrated with UNSW Research Output System (</a:t>
            </a:r>
            <a:r>
              <a:rPr lang="en-AU" sz="2400" dirty="0" err="1" smtClean="0">
                <a:latin typeface="Arial" charset="0"/>
                <a:cs typeface="Arial" charset="0"/>
              </a:rPr>
              <a:t>Symplectic</a:t>
            </a:r>
            <a:r>
              <a:rPr lang="en-AU" sz="2400" dirty="0" smtClean="0">
                <a:latin typeface="Arial" charset="0"/>
                <a:cs typeface="Arial" charset="0"/>
              </a:rPr>
              <a:t> Elements)</a:t>
            </a:r>
          </a:p>
          <a:p>
            <a:pPr eaLnBrk="1" hangingPunct="1"/>
            <a:r>
              <a:rPr lang="en-AU" sz="2600" dirty="0" smtClean="0">
                <a:latin typeface="Arial" charset="0"/>
                <a:cs typeface="Arial" charset="0"/>
                <a:hlinkClick r:id="rId4"/>
              </a:rPr>
              <a:t>ResData</a:t>
            </a:r>
            <a:r>
              <a:rPr lang="en-AU" sz="2600" dirty="0" smtClean="0">
                <a:latin typeface="Arial" charset="0"/>
                <a:cs typeface="Arial" charset="0"/>
              </a:rPr>
              <a:t> – research data management planning and publishing service</a:t>
            </a:r>
            <a:endParaRPr lang="en-AU" sz="2600" dirty="0">
              <a:latin typeface="Arial" charset="0"/>
              <a:cs typeface="Arial" charset="0"/>
            </a:endParaRP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integrated with UNSW Long-term Research Data Store (LTRDS) service and other enterprise systems</a:t>
            </a:r>
            <a:endParaRPr lang="en-AU" sz="1700" dirty="0" smtClean="0">
              <a:latin typeface="Arial" charset="0"/>
              <a:cs typeface="Arial" charset="0"/>
            </a:endParaRPr>
          </a:p>
          <a:p>
            <a:pPr eaLnBrk="1" hangingPunct="1"/>
            <a:endParaRPr lang="en-AU" dirty="0" smtClean="0">
              <a:latin typeface="Arial" charset="0"/>
              <a:cs typeface="Arial" charset="0"/>
            </a:endParaRPr>
          </a:p>
        </p:txBody>
      </p:sp>
      <p:sp>
        <p:nvSpPr>
          <p:cNvPr id="11267" name="Title 1"/>
          <p:cNvSpPr>
            <a:spLocks noGrp="1"/>
          </p:cNvSpPr>
          <p:nvPr>
            <p:ph type="title"/>
          </p:nvPr>
        </p:nvSpPr>
        <p:spPr bwMode="auto">
          <a:xfrm>
            <a:off x="468312" y="549275"/>
            <a:ext cx="8568183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Fedora 3 repositories at UNSW Library</a:t>
            </a:r>
          </a:p>
        </p:txBody>
      </p:sp>
    </p:spTree>
    <p:extLst>
      <p:ext uri="{BB962C8B-B14F-4D97-AF65-F5344CB8AC3E}">
        <p14:creationId xmlns:p14="http://schemas.microsoft.com/office/powerpoint/2010/main" val="234328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4"/>
          <p:cNvSpPr>
            <a:spLocks noGrp="1"/>
          </p:cNvSpPr>
          <p:nvPr>
            <p:ph sz="half" idx="2"/>
          </p:nvPr>
        </p:nvSpPr>
        <p:spPr bwMode="auto">
          <a:xfrm>
            <a:off x="395536" y="1556792"/>
            <a:ext cx="8424614" cy="460905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2800" dirty="0">
                <a:latin typeface="Arial" charset="0"/>
                <a:cs typeface="Arial" charset="0"/>
              </a:rPr>
              <a:t>F</a:t>
            </a:r>
            <a:r>
              <a:rPr lang="en-AU" sz="2800" dirty="0" smtClean="0">
                <a:latin typeface="Arial" charset="0"/>
                <a:cs typeface="Arial" charset="0"/>
              </a:rPr>
              <a:t>aculty-based repository services</a:t>
            </a:r>
          </a:p>
          <a:p>
            <a:pPr lvl="1" eaLnBrk="1" hangingPunct="1"/>
            <a:r>
              <a:rPr lang="en-AU" sz="2400" dirty="0">
                <a:latin typeface="Arial" charset="0"/>
                <a:cs typeface="Arial" charset="0"/>
              </a:rPr>
              <a:t>b</a:t>
            </a:r>
            <a:r>
              <a:rPr lang="en-AU" sz="2400" dirty="0" smtClean="0">
                <a:latin typeface="Arial" charset="0"/>
                <a:cs typeface="Arial" charset="0"/>
              </a:rPr>
              <a:t>ased on a standard, extensible framework</a:t>
            </a:r>
          </a:p>
          <a:p>
            <a:pPr lvl="1" eaLnBrk="1" hangingPunct="1"/>
            <a:r>
              <a:rPr lang="en-AU" sz="2400" dirty="0">
                <a:latin typeface="Arial" charset="0"/>
                <a:cs typeface="Arial" charset="0"/>
              </a:rPr>
              <a:t>c</a:t>
            </a:r>
            <a:r>
              <a:rPr lang="en-AU" sz="2400" dirty="0" smtClean="0">
                <a:latin typeface="Arial" charset="0"/>
                <a:cs typeface="Arial" charset="0"/>
              </a:rPr>
              <a:t>ustomised to support specific requirements of individual disciplines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enables discovery, accessibility and citation of resource</a:t>
            </a:r>
          </a:p>
          <a:p>
            <a:pPr lvl="1" eaLnBrk="1" hangingPunct="1"/>
            <a:r>
              <a:rPr lang="en-AU" sz="2400" dirty="0" smtClean="0">
                <a:latin typeface="Arial" charset="0"/>
                <a:cs typeface="Arial" charset="0"/>
              </a:rPr>
              <a:t>Example: </a:t>
            </a:r>
            <a:r>
              <a:rPr lang="en-AU" sz="2400" dirty="0" smtClean="0">
                <a:latin typeface="Arial" charset="0"/>
                <a:cs typeface="Arial" charset="0"/>
                <a:hlinkClick r:id="rId3"/>
              </a:rPr>
              <a:t>Faculty of Arts and Social </a:t>
            </a:r>
            <a:r>
              <a:rPr lang="en-AU" sz="2400" dirty="0">
                <a:latin typeface="Arial" charset="0"/>
                <a:cs typeface="Arial" charset="0"/>
                <a:hlinkClick r:id="rId3"/>
              </a:rPr>
              <a:t>Science </a:t>
            </a:r>
            <a:r>
              <a:rPr lang="en-AU" sz="2400" dirty="0" smtClean="0">
                <a:latin typeface="Arial" charset="0"/>
                <a:cs typeface="Arial" charset="0"/>
                <a:hlinkClick r:id="rId3"/>
              </a:rPr>
              <a:t>repository</a:t>
            </a:r>
            <a:endParaRPr lang="en-AU" sz="2400" b="1" dirty="0" smtClean="0">
              <a:latin typeface="Arial" charset="0"/>
              <a:cs typeface="Arial" charset="0"/>
            </a:endParaRPr>
          </a:p>
          <a:p>
            <a:pPr lvl="1" eaLnBrk="1" hangingPunct="1"/>
            <a:endParaRPr lang="en-AU" sz="2400" dirty="0" smtClean="0">
              <a:latin typeface="Arial" charset="0"/>
              <a:cs typeface="Arial" charset="0"/>
            </a:endParaRPr>
          </a:p>
        </p:txBody>
      </p:sp>
      <p:sp>
        <p:nvSpPr>
          <p:cNvPr id="1126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Fedora 3 repositories at UNSW Library</a:t>
            </a:r>
          </a:p>
        </p:txBody>
      </p:sp>
    </p:spTree>
    <p:extLst>
      <p:ext uri="{BB962C8B-B14F-4D97-AF65-F5344CB8AC3E}">
        <p14:creationId xmlns:p14="http://schemas.microsoft.com/office/powerpoint/2010/main" val="313766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4"/>
          <p:cNvSpPr>
            <a:spLocks noGrp="1"/>
          </p:cNvSpPr>
          <p:nvPr>
            <p:ph sz="half" idx="2"/>
          </p:nvPr>
        </p:nvSpPr>
        <p:spPr bwMode="auto">
          <a:xfrm>
            <a:off x="395536" y="1916832"/>
            <a:ext cx="8424614" cy="424901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2600" b="1" dirty="0" smtClean="0">
                <a:latin typeface="Arial" charset="0"/>
                <a:cs typeface="Arial" charset="0"/>
              </a:rPr>
              <a:t>Goal: </a:t>
            </a:r>
          </a:p>
          <a:p>
            <a:pPr lvl="1" eaLnBrk="1" hangingPunct="1"/>
            <a:r>
              <a:rPr lang="en-AU" sz="2400" dirty="0" smtClean="0"/>
              <a:t>formulate </a:t>
            </a:r>
            <a:r>
              <a:rPr lang="en-AU" sz="2400" dirty="0"/>
              <a:t>a </a:t>
            </a:r>
            <a:r>
              <a:rPr lang="en-AU" sz="2400" dirty="0" smtClean="0"/>
              <a:t>strategy </a:t>
            </a:r>
            <a:r>
              <a:rPr lang="en-AU" sz="2400" dirty="0"/>
              <a:t>for upgrading the Library’s existing Fedora 3-based </a:t>
            </a:r>
            <a:r>
              <a:rPr lang="en-AU" sz="2400" dirty="0" smtClean="0"/>
              <a:t>repositories</a:t>
            </a:r>
          </a:p>
          <a:p>
            <a:pPr eaLnBrk="1" hangingPunct="1"/>
            <a:r>
              <a:rPr lang="en-AU" sz="2600" b="1" dirty="0" smtClean="0">
                <a:latin typeface="Arial" charset="0"/>
                <a:cs typeface="Arial" charset="0"/>
              </a:rPr>
              <a:t>Criteria:</a:t>
            </a:r>
          </a:p>
          <a:p>
            <a:pPr lvl="1" eaLnBrk="1" hangingPunct="1"/>
            <a:r>
              <a:rPr lang="en-AU" sz="2400" dirty="0"/>
              <a:t>compatibility with existing institutional data </a:t>
            </a:r>
            <a:r>
              <a:rPr lang="en-AU" sz="2400" dirty="0" smtClean="0"/>
              <a:t>models</a:t>
            </a:r>
          </a:p>
          <a:p>
            <a:pPr lvl="1" eaLnBrk="1" hangingPunct="1"/>
            <a:r>
              <a:rPr lang="en-AU" sz="2400" dirty="0" smtClean="0"/>
              <a:t>interoperability </a:t>
            </a:r>
            <a:r>
              <a:rPr lang="en-AU" sz="2400" dirty="0"/>
              <a:t>with related repository applications and workflows</a:t>
            </a:r>
            <a:r>
              <a:rPr lang="en-AU" sz="2400" dirty="0" smtClean="0">
                <a:latin typeface="Arial" charset="0"/>
                <a:cs typeface="Arial" charset="0"/>
              </a:rPr>
              <a:t> </a:t>
            </a:r>
            <a:endParaRPr lang="en-AU" sz="2400" dirty="0">
              <a:latin typeface="Arial" charset="0"/>
              <a:cs typeface="Arial" charset="0"/>
            </a:endParaRPr>
          </a:p>
          <a:p>
            <a:pPr eaLnBrk="1" hangingPunct="1"/>
            <a:r>
              <a:rPr lang="en-AU" sz="2600" b="1" dirty="0" smtClean="0">
                <a:latin typeface="Arial" charset="0"/>
                <a:cs typeface="Arial" charset="0"/>
              </a:rPr>
              <a:t>Use Cases/Test beds: </a:t>
            </a:r>
            <a:r>
              <a:rPr lang="en-AU" sz="2600" dirty="0" err="1" smtClean="0">
                <a:latin typeface="Arial" charset="0"/>
                <a:cs typeface="Arial" charset="0"/>
              </a:rPr>
              <a:t>ResData</a:t>
            </a:r>
            <a:r>
              <a:rPr lang="en-AU" sz="2600" dirty="0" smtClean="0">
                <a:latin typeface="Arial" charset="0"/>
                <a:cs typeface="Arial" charset="0"/>
              </a:rPr>
              <a:t> and UNSWorks</a:t>
            </a:r>
          </a:p>
          <a:p>
            <a:pPr eaLnBrk="1" hangingPunct="1"/>
            <a:r>
              <a:rPr lang="en-AU" sz="2600" b="1" dirty="0" smtClean="0">
                <a:latin typeface="Arial" charset="0"/>
                <a:cs typeface="Arial" charset="0"/>
              </a:rPr>
              <a:t>Timeline: </a:t>
            </a:r>
            <a:r>
              <a:rPr lang="en-AU" sz="2600" dirty="0" smtClean="0">
                <a:latin typeface="Arial" charset="0"/>
                <a:cs typeface="Arial" charset="0"/>
              </a:rPr>
              <a:t>Jan-May 2015</a:t>
            </a:r>
          </a:p>
          <a:p>
            <a:pPr lvl="1" eaLnBrk="1" hangingPunct="1"/>
            <a:endParaRPr lang="en-AU" sz="2200" dirty="0" smtClean="0">
              <a:latin typeface="Arial" charset="0"/>
              <a:cs typeface="Arial" charset="0"/>
            </a:endParaRPr>
          </a:p>
        </p:txBody>
      </p:sp>
      <p:sp>
        <p:nvSpPr>
          <p:cNvPr id="1126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UNSW Library Fedora 3-to-4 Migration Pilot</a:t>
            </a:r>
          </a:p>
        </p:txBody>
      </p:sp>
    </p:spTree>
    <p:extLst>
      <p:ext uri="{BB962C8B-B14F-4D97-AF65-F5344CB8AC3E}">
        <p14:creationId xmlns:p14="http://schemas.microsoft.com/office/powerpoint/2010/main" val="52272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Migration Process</a:t>
            </a:r>
          </a:p>
        </p:txBody>
      </p:sp>
      <p:sp>
        <p:nvSpPr>
          <p:cNvPr id="3" name="Freeform 2"/>
          <p:cNvSpPr/>
          <p:nvPr/>
        </p:nvSpPr>
        <p:spPr>
          <a:xfrm>
            <a:off x="3203851" y="1689745"/>
            <a:ext cx="5299788" cy="1047750"/>
          </a:xfrm>
          <a:custGeom>
            <a:avLst/>
            <a:gdLst>
              <a:gd name="connsiteX0" fmla="*/ 174628 w 1047750"/>
              <a:gd name="connsiteY0" fmla="*/ 0 h 5299788"/>
              <a:gd name="connsiteX1" fmla="*/ 873122 w 1047750"/>
              <a:gd name="connsiteY1" fmla="*/ 0 h 5299788"/>
              <a:gd name="connsiteX2" fmla="*/ 1047750 w 1047750"/>
              <a:gd name="connsiteY2" fmla="*/ 174628 h 5299788"/>
              <a:gd name="connsiteX3" fmla="*/ 1047750 w 1047750"/>
              <a:gd name="connsiteY3" fmla="*/ 5299788 h 5299788"/>
              <a:gd name="connsiteX4" fmla="*/ 1047750 w 1047750"/>
              <a:gd name="connsiteY4" fmla="*/ 5299788 h 5299788"/>
              <a:gd name="connsiteX5" fmla="*/ 0 w 1047750"/>
              <a:gd name="connsiteY5" fmla="*/ 5299788 h 5299788"/>
              <a:gd name="connsiteX6" fmla="*/ 0 w 1047750"/>
              <a:gd name="connsiteY6" fmla="*/ 5299788 h 5299788"/>
              <a:gd name="connsiteX7" fmla="*/ 0 w 1047750"/>
              <a:gd name="connsiteY7" fmla="*/ 174628 h 5299788"/>
              <a:gd name="connsiteX8" fmla="*/ 174628 w 1047750"/>
              <a:gd name="connsiteY8" fmla="*/ 0 h 5299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7750" h="5299788">
                <a:moveTo>
                  <a:pt x="1047750" y="883315"/>
                </a:moveTo>
                <a:lnTo>
                  <a:pt x="1047750" y="4416473"/>
                </a:lnTo>
                <a:cubicBezTo>
                  <a:pt x="1047750" y="4904311"/>
                  <a:pt x="1032293" y="5299785"/>
                  <a:pt x="1013227" y="5299785"/>
                </a:cubicBezTo>
                <a:lnTo>
                  <a:pt x="0" y="5299785"/>
                </a:lnTo>
                <a:lnTo>
                  <a:pt x="0" y="5299785"/>
                </a:lnTo>
                <a:lnTo>
                  <a:pt x="0" y="3"/>
                </a:lnTo>
                <a:lnTo>
                  <a:pt x="0" y="3"/>
                </a:lnTo>
                <a:lnTo>
                  <a:pt x="1013227" y="3"/>
                </a:lnTo>
                <a:cubicBezTo>
                  <a:pt x="1032293" y="3"/>
                  <a:pt x="1047750" y="395477"/>
                  <a:pt x="1047750" y="883315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581" tIns="85436" rIns="119726" bIns="85438" numCol="1" spcCol="1270" anchor="ctr" anchorCtr="0">
            <a:no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AU" sz="1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Defined migration use cases based on </a:t>
            </a:r>
            <a:r>
              <a:rPr lang="en-AU" sz="1800" kern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ResData</a:t>
            </a:r>
            <a:r>
              <a:rPr lang="en-AU" sz="1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AU" sz="1800" kern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UNSworks</a:t>
            </a:r>
            <a:endParaRPr lang="en-AU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68352" y="1558776"/>
            <a:ext cx="2635498" cy="1309687"/>
          </a:xfrm>
          <a:custGeom>
            <a:avLst/>
            <a:gdLst>
              <a:gd name="connsiteX0" fmla="*/ 0 w 2635498"/>
              <a:gd name="connsiteY0" fmla="*/ 218286 h 1309687"/>
              <a:gd name="connsiteX1" fmla="*/ 218286 w 2635498"/>
              <a:gd name="connsiteY1" fmla="*/ 0 h 1309687"/>
              <a:gd name="connsiteX2" fmla="*/ 2417212 w 2635498"/>
              <a:gd name="connsiteY2" fmla="*/ 0 h 1309687"/>
              <a:gd name="connsiteX3" fmla="*/ 2635498 w 2635498"/>
              <a:gd name="connsiteY3" fmla="*/ 218286 h 1309687"/>
              <a:gd name="connsiteX4" fmla="*/ 2635498 w 2635498"/>
              <a:gd name="connsiteY4" fmla="*/ 1091401 h 1309687"/>
              <a:gd name="connsiteX5" fmla="*/ 2417212 w 2635498"/>
              <a:gd name="connsiteY5" fmla="*/ 1309687 h 1309687"/>
              <a:gd name="connsiteX6" fmla="*/ 218286 w 2635498"/>
              <a:gd name="connsiteY6" fmla="*/ 1309687 h 1309687"/>
              <a:gd name="connsiteX7" fmla="*/ 0 w 2635498"/>
              <a:gd name="connsiteY7" fmla="*/ 1091401 h 1309687"/>
              <a:gd name="connsiteX8" fmla="*/ 0 w 2635498"/>
              <a:gd name="connsiteY8" fmla="*/ 218286 h 130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5498" h="1309687">
                <a:moveTo>
                  <a:pt x="0" y="218286"/>
                </a:moveTo>
                <a:cubicBezTo>
                  <a:pt x="0" y="97730"/>
                  <a:pt x="97730" y="0"/>
                  <a:pt x="218286" y="0"/>
                </a:cubicBezTo>
                <a:lnTo>
                  <a:pt x="2417212" y="0"/>
                </a:lnTo>
                <a:cubicBezTo>
                  <a:pt x="2537768" y="0"/>
                  <a:pt x="2635498" y="97730"/>
                  <a:pt x="2635498" y="218286"/>
                </a:cubicBezTo>
                <a:lnTo>
                  <a:pt x="2635498" y="1091401"/>
                </a:lnTo>
                <a:cubicBezTo>
                  <a:pt x="2635498" y="1211957"/>
                  <a:pt x="2537768" y="1309687"/>
                  <a:pt x="2417212" y="1309687"/>
                </a:cubicBezTo>
                <a:lnTo>
                  <a:pt x="218286" y="1309687"/>
                </a:lnTo>
                <a:cubicBezTo>
                  <a:pt x="97730" y="1309687"/>
                  <a:pt x="0" y="1211957"/>
                  <a:pt x="0" y="1091401"/>
                </a:cubicBezTo>
                <a:lnTo>
                  <a:pt x="0" y="21828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9184" tIns="111559" rIns="159184" bIns="111559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AU" sz="25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Use cases</a:t>
            </a:r>
            <a:endParaRPr lang="en-AU" sz="25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203851" y="3064917"/>
            <a:ext cx="5299788" cy="1047750"/>
          </a:xfrm>
          <a:custGeom>
            <a:avLst/>
            <a:gdLst>
              <a:gd name="connsiteX0" fmla="*/ 174628 w 1047750"/>
              <a:gd name="connsiteY0" fmla="*/ 0 h 5299788"/>
              <a:gd name="connsiteX1" fmla="*/ 873122 w 1047750"/>
              <a:gd name="connsiteY1" fmla="*/ 0 h 5299788"/>
              <a:gd name="connsiteX2" fmla="*/ 1047750 w 1047750"/>
              <a:gd name="connsiteY2" fmla="*/ 174628 h 5299788"/>
              <a:gd name="connsiteX3" fmla="*/ 1047750 w 1047750"/>
              <a:gd name="connsiteY3" fmla="*/ 5299788 h 5299788"/>
              <a:gd name="connsiteX4" fmla="*/ 1047750 w 1047750"/>
              <a:gd name="connsiteY4" fmla="*/ 5299788 h 5299788"/>
              <a:gd name="connsiteX5" fmla="*/ 0 w 1047750"/>
              <a:gd name="connsiteY5" fmla="*/ 5299788 h 5299788"/>
              <a:gd name="connsiteX6" fmla="*/ 0 w 1047750"/>
              <a:gd name="connsiteY6" fmla="*/ 5299788 h 5299788"/>
              <a:gd name="connsiteX7" fmla="*/ 0 w 1047750"/>
              <a:gd name="connsiteY7" fmla="*/ 174628 h 5299788"/>
              <a:gd name="connsiteX8" fmla="*/ 174628 w 1047750"/>
              <a:gd name="connsiteY8" fmla="*/ 0 h 5299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7750" h="5299788">
                <a:moveTo>
                  <a:pt x="1047750" y="883315"/>
                </a:moveTo>
                <a:lnTo>
                  <a:pt x="1047750" y="4416473"/>
                </a:lnTo>
                <a:cubicBezTo>
                  <a:pt x="1047750" y="4904311"/>
                  <a:pt x="1032293" y="5299785"/>
                  <a:pt x="1013227" y="5299785"/>
                </a:cubicBezTo>
                <a:lnTo>
                  <a:pt x="0" y="5299785"/>
                </a:lnTo>
                <a:lnTo>
                  <a:pt x="0" y="5299785"/>
                </a:lnTo>
                <a:lnTo>
                  <a:pt x="0" y="3"/>
                </a:lnTo>
                <a:lnTo>
                  <a:pt x="0" y="3"/>
                </a:lnTo>
                <a:lnTo>
                  <a:pt x="1013227" y="3"/>
                </a:lnTo>
                <a:cubicBezTo>
                  <a:pt x="1032293" y="3"/>
                  <a:pt x="1047750" y="395477"/>
                  <a:pt x="1047750" y="883315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581" tIns="85436" rIns="119726" bIns="85438" numCol="1" spcCol="1270" anchor="ctr" anchorCtr="0">
            <a:no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AU" sz="1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Deployed a test Fedora 4 instance</a:t>
            </a:r>
            <a:endParaRPr lang="en-AU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68352" y="2933948"/>
            <a:ext cx="2635498" cy="1309687"/>
          </a:xfrm>
          <a:custGeom>
            <a:avLst/>
            <a:gdLst>
              <a:gd name="connsiteX0" fmla="*/ 0 w 2635498"/>
              <a:gd name="connsiteY0" fmla="*/ 218286 h 1309687"/>
              <a:gd name="connsiteX1" fmla="*/ 218286 w 2635498"/>
              <a:gd name="connsiteY1" fmla="*/ 0 h 1309687"/>
              <a:gd name="connsiteX2" fmla="*/ 2417212 w 2635498"/>
              <a:gd name="connsiteY2" fmla="*/ 0 h 1309687"/>
              <a:gd name="connsiteX3" fmla="*/ 2635498 w 2635498"/>
              <a:gd name="connsiteY3" fmla="*/ 218286 h 1309687"/>
              <a:gd name="connsiteX4" fmla="*/ 2635498 w 2635498"/>
              <a:gd name="connsiteY4" fmla="*/ 1091401 h 1309687"/>
              <a:gd name="connsiteX5" fmla="*/ 2417212 w 2635498"/>
              <a:gd name="connsiteY5" fmla="*/ 1309687 h 1309687"/>
              <a:gd name="connsiteX6" fmla="*/ 218286 w 2635498"/>
              <a:gd name="connsiteY6" fmla="*/ 1309687 h 1309687"/>
              <a:gd name="connsiteX7" fmla="*/ 0 w 2635498"/>
              <a:gd name="connsiteY7" fmla="*/ 1091401 h 1309687"/>
              <a:gd name="connsiteX8" fmla="*/ 0 w 2635498"/>
              <a:gd name="connsiteY8" fmla="*/ 218286 h 130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5498" h="1309687">
                <a:moveTo>
                  <a:pt x="0" y="218286"/>
                </a:moveTo>
                <a:cubicBezTo>
                  <a:pt x="0" y="97730"/>
                  <a:pt x="97730" y="0"/>
                  <a:pt x="218286" y="0"/>
                </a:cubicBezTo>
                <a:lnTo>
                  <a:pt x="2417212" y="0"/>
                </a:lnTo>
                <a:cubicBezTo>
                  <a:pt x="2537768" y="0"/>
                  <a:pt x="2635498" y="97730"/>
                  <a:pt x="2635498" y="218286"/>
                </a:cubicBezTo>
                <a:lnTo>
                  <a:pt x="2635498" y="1091401"/>
                </a:lnTo>
                <a:cubicBezTo>
                  <a:pt x="2635498" y="1211957"/>
                  <a:pt x="2537768" y="1309687"/>
                  <a:pt x="2417212" y="1309687"/>
                </a:cubicBezTo>
                <a:lnTo>
                  <a:pt x="218286" y="1309687"/>
                </a:lnTo>
                <a:cubicBezTo>
                  <a:pt x="97730" y="1309687"/>
                  <a:pt x="0" y="1211957"/>
                  <a:pt x="0" y="1091401"/>
                </a:cubicBezTo>
                <a:lnTo>
                  <a:pt x="0" y="21828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9184" tIns="111559" rIns="159184" bIns="111559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AU" sz="25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Fedora 4 test repository</a:t>
            </a:r>
            <a:endParaRPr lang="en-AU" sz="25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203851" y="4440088"/>
            <a:ext cx="5299788" cy="1047750"/>
          </a:xfrm>
          <a:custGeom>
            <a:avLst/>
            <a:gdLst>
              <a:gd name="connsiteX0" fmla="*/ 174628 w 1047750"/>
              <a:gd name="connsiteY0" fmla="*/ 0 h 5299788"/>
              <a:gd name="connsiteX1" fmla="*/ 873122 w 1047750"/>
              <a:gd name="connsiteY1" fmla="*/ 0 h 5299788"/>
              <a:gd name="connsiteX2" fmla="*/ 1047750 w 1047750"/>
              <a:gd name="connsiteY2" fmla="*/ 174628 h 5299788"/>
              <a:gd name="connsiteX3" fmla="*/ 1047750 w 1047750"/>
              <a:gd name="connsiteY3" fmla="*/ 5299788 h 5299788"/>
              <a:gd name="connsiteX4" fmla="*/ 1047750 w 1047750"/>
              <a:gd name="connsiteY4" fmla="*/ 5299788 h 5299788"/>
              <a:gd name="connsiteX5" fmla="*/ 0 w 1047750"/>
              <a:gd name="connsiteY5" fmla="*/ 5299788 h 5299788"/>
              <a:gd name="connsiteX6" fmla="*/ 0 w 1047750"/>
              <a:gd name="connsiteY6" fmla="*/ 5299788 h 5299788"/>
              <a:gd name="connsiteX7" fmla="*/ 0 w 1047750"/>
              <a:gd name="connsiteY7" fmla="*/ 174628 h 5299788"/>
              <a:gd name="connsiteX8" fmla="*/ 174628 w 1047750"/>
              <a:gd name="connsiteY8" fmla="*/ 0 h 5299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7750" h="5299788">
                <a:moveTo>
                  <a:pt x="1047750" y="883315"/>
                </a:moveTo>
                <a:lnTo>
                  <a:pt x="1047750" y="4416473"/>
                </a:lnTo>
                <a:cubicBezTo>
                  <a:pt x="1047750" y="4904311"/>
                  <a:pt x="1032293" y="5299785"/>
                  <a:pt x="1013227" y="5299785"/>
                </a:cubicBezTo>
                <a:lnTo>
                  <a:pt x="0" y="5299785"/>
                </a:lnTo>
                <a:lnTo>
                  <a:pt x="0" y="5299785"/>
                </a:lnTo>
                <a:lnTo>
                  <a:pt x="0" y="3"/>
                </a:lnTo>
                <a:lnTo>
                  <a:pt x="0" y="3"/>
                </a:lnTo>
                <a:lnTo>
                  <a:pt x="1013227" y="3"/>
                </a:lnTo>
                <a:cubicBezTo>
                  <a:pt x="1032293" y="3"/>
                  <a:pt x="1047750" y="395477"/>
                  <a:pt x="1047750" y="883315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581" tIns="85437" rIns="119726" bIns="85437" numCol="1" spcCol="1270" anchor="ctr" anchorCtr="0">
            <a:no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AU" sz="1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REST APIs, versioning of records, integration with external triple stores</a:t>
            </a:r>
            <a:endParaRPr lang="en-AU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AU" sz="1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Comparison with Fedora 3 functions</a:t>
            </a:r>
            <a:endParaRPr lang="en-AU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568352" y="4309120"/>
            <a:ext cx="2635498" cy="1309687"/>
          </a:xfrm>
          <a:custGeom>
            <a:avLst/>
            <a:gdLst>
              <a:gd name="connsiteX0" fmla="*/ 0 w 2635498"/>
              <a:gd name="connsiteY0" fmla="*/ 218286 h 1309687"/>
              <a:gd name="connsiteX1" fmla="*/ 218286 w 2635498"/>
              <a:gd name="connsiteY1" fmla="*/ 0 h 1309687"/>
              <a:gd name="connsiteX2" fmla="*/ 2417212 w 2635498"/>
              <a:gd name="connsiteY2" fmla="*/ 0 h 1309687"/>
              <a:gd name="connsiteX3" fmla="*/ 2635498 w 2635498"/>
              <a:gd name="connsiteY3" fmla="*/ 218286 h 1309687"/>
              <a:gd name="connsiteX4" fmla="*/ 2635498 w 2635498"/>
              <a:gd name="connsiteY4" fmla="*/ 1091401 h 1309687"/>
              <a:gd name="connsiteX5" fmla="*/ 2417212 w 2635498"/>
              <a:gd name="connsiteY5" fmla="*/ 1309687 h 1309687"/>
              <a:gd name="connsiteX6" fmla="*/ 218286 w 2635498"/>
              <a:gd name="connsiteY6" fmla="*/ 1309687 h 1309687"/>
              <a:gd name="connsiteX7" fmla="*/ 0 w 2635498"/>
              <a:gd name="connsiteY7" fmla="*/ 1091401 h 1309687"/>
              <a:gd name="connsiteX8" fmla="*/ 0 w 2635498"/>
              <a:gd name="connsiteY8" fmla="*/ 218286 h 130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5498" h="1309687">
                <a:moveTo>
                  <a:pt x="0" y="218286"/>
                </a:moveTo>
                <a:cubicBezTo>
                  <a:pt x="0" y="97730"/>
                  <a:pt x="97730" y="0"/>
                  <a:pt x="218286" y="0"/>
                </a:cubicBezTo>
                <a:lnTo>
                  <a:pt x="2417212" y="0"/>
                </a:lnTo>
                <a:cubicBezTo>
                  <a:pt x="2537768" y="0"/>
                  <a:pt x="2635498" y="97730"/>
                  <a:pt x="2635498" y="218286"/>
                </a:cubicBezTo>
                <a:lnTo>
                  <a:pt x="2635498" y="1091401"/>
                </a:lnTo>
                <a:cubicBezTo>
                  <a:pt x="2635498" y="1211957"/>
                  <a:pt x="2537768" y="1309687"/>
                  <a:pt x="2417212" y="1309687"/>
                </a:cubicBezTo>
                <a:lnTo>
                  <a:pt x="218286" y="1309687"/>
                </a:lnTo>
                <a:cubicBezTo>
                  <a:pt x="97730" y="1309687"/>
                  <a:pt x="0" y="1211957"/>
                  <a:pt x="0" y="1091401"/>
                </a:cubicBezTo>
                <a:lnTo>
                  <a:pt x="0" y="21828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9184" tIns="111559" rIns="159184" bIns="111559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AU" sz="25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Fedora 4 features evaluation</a:t>
            </a:r>
            <a:endParaRPr lang="en-AU" sz="25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25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4000" dirty="0" smtClean="0">
                <a:latin typeface="Calibri" pitchFamily="34" charset="0"/>
                <a:cs typeface="Calibri" pitchFamily="34" charset="0"/>
              </a:rPr>
              <a:t>Migration Process</a:t>
            </a:r>
          </a:p>
        </p:txBody>
      </p:sp>
      <p:sp>
        <p:nvSpPr>
          <p:cNvPr id="3" name="Freeform 2"/>
          <p:cNvSpPr/>
          <p:nvPr/>
        </p:nvSpPr>
        <p:spPr>
          <a:xfrm>
            <a:off x="3203851" y="1689745"/>
            <a:ext cx="5299788" cy="1047750"/>
          </a:xfrm>
          <a:custGeom>
            <a:avLst/>
            <a:gdLst>
              <a:gd name="connsiteX0" fmla="*/ 174628 w 1047750"/>
              <a:gd name="connsiteY0" fmla="*/ 0 h 5299788"/>
              <a:gd name="connsiteX1" fmla="*/ 873122 w 1047750"/>
              <a:gd name="connsiteY1" fmla="*/ 0 h 5299788"/>
              <a:gd name="connsiteX2" fmla="*/ 1047750 w 1047750"/>
              <a:gd name="connsiteY2" fmla="*/ 174628 h 5299788"/>
              <a:gd name="connsiteX3" fmla="*/ 1047750 w 1047750"/>
              <a:gd name="connsiteY3" fmla="*/ 5299788 h 5299788"/>
              <a:gd name="connsiteX4" fmla="*/ 1047750 w 1047750"/>
              <a:gd name="connsiteY4" fmla="*/ 5299788 h 5299788"/>
              <a:gd name="connsiteX5" fmla="*/ 0 w 1047750"/>
              <a:gd name="connsiteY5" fmla="*/ 5299788 h 5299788"/>
              <a:gd name="connsiteX6" fmla="*/ 0 w 1047750"/>
              <a:gd name="connsiteY6" fmla="*/ 5299788 h 5299788"/>
              <a:gd name="connsiteX7" fmla="*/ 0 w 1047750"/>
              <a:gd name="connsiteY7" fmla="*/ 174628 h 5299788"/>
              <a:gd name="connsiteX8" fmla="*/ 174628 w 1047750"/>
              <a:gd name="connsiteY8" fmla="*/ 0 h 5299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7750" h="5299788">
                <a:moveTo>
                  <a:pt x="1047750" y="883315"/>
                </a:moveTo>
                <a:lnTo>
                  <a:pt x="1047750" y="4416473"/>
                </a:lnTo>
                <a:cubicBezTo>
                  <a:pt x="1047750" y="4904311"/>
                  <a:pt x="1032293" y="5299785"/>
                  <a:pt x="1013227" y="5299785"/>
                </a:cubicBezTo>
                <a:lnTo>
                  <a:pt x="0" y="5299785"/>
                </a:lnTo>
                <a:lnTo>
                  <a:pt x="0" y="5299785"/>
                </a:lnTo>
                <a:lnTo>
                  <a:pt x="0" y="3"/>
                </a:lnTo>
                <a:lnTo>
                  <a:pt x="0" y="3"/>
                </a:lnTo>
                <a:lnTo>
                  <a:pt x="1013227" y="3"/>
                </a:lnTo>
                <a:cubicBezTo>
                  <a:pt x="1032293" y="3"/>
                  <a:pt x="1047750" y="395477"/>
                  <a:pt x="1047750" y="883315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581" tIns="85436" rIns="119726" bIns="85438" numCol="1" spcCol="1270" anchor="ctr" anchorCtr="0">
            <a:no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AU" sz="1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Analysed default Fedora 4 data model and PCDM</a:t>
            </a:r>
            <a:endParaRPr lang="en-AU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AU" sz="1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Mapped Fedora 3 object and </a:t>
            </a:r>
            <a:r>
              <a:rPr lang="en-AU" sz="1800" kern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datastream</a:t>
            </a:r>
            <a:r>
              <a:rPr lang="en-AU" sz="1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 properties to Fedora 4</a:t>
            </a:r>
            <a:endParaRPr lang="en-AU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68352" y="1558776"/>
            <a:ext cx="2635498" cy="1309687"/>
          </a:xfrm>
          <a:custGeom>
            <a:avLst/>
            <a:gdLst>
              <a:gd name="connsiteX0" fmla="*/ 0 w 2635498"/>
              <a:gd name="connsiteY0" fmla="*/ 218286 h 1309687"/>
              <a:gd name="connsiteX1" fmla="*/ 218286 w 2635498"/>
              <a:gd name="connsiteY1" fmla="*/ 0 h 1309687"/>
              <a:gd name="connsiteX2" fmla="*/ 2417212 w 2635498"/>
              <a:gd name="connsiteY2" fmla="*/ 0 h 1309687"/>
              <a:gd name="connsiteX3" fmla="*/ 2635498 w 2635498"/>
              <a:gd name="connsiteY3" fmla="*/ 218286 h 1309687"/>
              <a:gd name="connsiteX4" fmla="*/ 2635498 w 2635498"/>
              <a:gd name="connsiteY4" fmla="*/ 1091401 h 1309687"/>
              <a:gd name="connsiteX5" fmla="*/ 2417212 w 2635498"/>
              <a:gd name="connsiteY5" fmla="*/ 1309687 h 1309687"/>
              <a:gd name="connsiteX6" fmla="*/ 218286 w 2635498"/>
              <a:gd name="connsiteY6" fmla="*/ 1309687 h 1309687"/>
              <a:gd name="connsiteX7" fmla="*/ 0 w 2635498"/>
              <a:gd name="connsiteY7" fmla="*/ 1091401 h 1309687"/>
              <a:gd name="connsiteX8" fmla="*/ 0 w 2635498"/>
              <a:gd name="connsiteY8" fmla="*/ 218286 h 130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5498" h="1309687">
                <a:moveTo>
                  <a:pt x="0" y="218286"/>
                </a:moveTo>
                <a:cubicBezTo>
                  <a:pt x="0" y="97730"/>
                  <a:pt x="97730" y="0"/>
                  <a:pt x="218286" y="0"/>
                </a:cubicBezTo>
                <a:lnTo>
                  <a:pt x="2417212" y="0"/>
                </a:lnTo>
                <a:cubicBezTo>
                  <a:pt x="2537768" y="0"/>
                  <a:pt x="2635498" y="97730"/>
                  <a:pt x="2635498" y="218286"/>
                </a:cubicBezTo>
                <a:lnTo>
                  <a:pt x="2635498" y="1091401"/>
                </a:lnTo>
                <a:cubicBezTo>
                  <a:pt x="2635498" y="1211957"/>
                  <a:pt x="2537768" y="1309687"/>
                  <a:pt x="2417212" y="1309687"/>
                </a:cubicBezTo>
                <a:lnTo>
                  <a:pt x="218286" y="1309687"/>
                </a:lnTo>
                <a:cubicBezTo>
                  <a:pt x="97730" y="1309687"/>
                  <a:pt x="0" y="1211957"/>
                  <a:pt x="0" y="1091401"/>
                </a:cubicBezTo>
                <a:lnTo>
                  <a:pt x="0" y="21828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1564" tIns="107749" rIns="151564" bIns="107749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AU" sz="23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Fedora 4 data model design</a:t>
            </a:r>
            <a:endParaRPr lang="en-AU" sz="23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203851" y="3064917"/>
            <a:ext cx="5299788" cy="1047750"/>
          </a:xfrm>
          <a:custGeom>
            <a:avLst/>
            <a:gdLst>
              <a:gd name="connsiteX0" fmla="*/ 174628 w 1047750"/>
              <a:gd name="connsiteY0" fmla="*/ 0 h 5299788"/>
              <a:gd name="connsiteX1" fmla="*/ 873122 w 1047750"/>
              <a:gd name="connsiteY1" fmla="*/ 0 h 5299788"/>
              <a:gd name="connsiteX2" fmla="*/ 1047750 w 1047750"/>
              <a:gd name="connsiteY2" fmla="*/ 174628 h 5299788"/>
              <a:gd name="connsiteX3" fmla="*/ 1047750 w 1047750"/>
              <a:gd name="connsiteY3" fmla="*/ 5299788 h 5299788"/>
              <a:gd name="connsiteX4" fmla="*/ 1047750 w 1047750"/>
              <a:gd name="connsiteY4" fmla="*/ 5299788 h 5299788"/>
              <a:gd name="connsiteX5" fmla="*/ 0 w 1047750"/>
              <a:gd name="connsiteY5" fmla="*/ 5299788 h 5299788"/>
              <a:gd name="connsiteX6" fmla="*/ 0 w 1047750"/>
              <a:gd name="connsiteY6" fmla="*/ 5299788 h 5299788"/>
              <a:gd name="connsiteX7" fmla="*/ 0 w 1047750"/>
              <a:gd name="connsiteY7" fmla="*/ 174628 h 5299788"/>
              <a:gd name="connsiteX8" fmla="*/ 174628 w 1047750"/>
              <a:gd name="connsiteY8" fmla="*/ 0 h 5299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7750" h="5299788">
                <a:moveTo>
                  <a:pt x="1047750" y="883315"/>
                </a:moveTo>
                <a:lnTo>
                  <a:pt x="1047750" y="4416473"/>
                </a:lnTo>
                <a:cubicBezTo>
                  <a:pt x="1047750" y="4904311"/>
                  <a:pt x="1032293" y="5299785"/>
                  <a:pt x="1013227" y="5299785"/>
                </a:cubicBezTo>
                <a:lnTo>
                  <a:pt x="0" y="5299785"/>
                </a:lnTo>
                <a:lnTo>
                  <a:pt x="0" y="5299785"/>
                </a:lnTo>
                <a:lnTo>
                  <a:pt x="0" y="3"/>
                </a:lnTo>
                <a:lnTo>
                  <a:pt x="0" y="3"/>
                </a:lnTo>
                <a:lnTo>
                  <a:pt x="1013227" y="3"/>
                </a:lnTo>
                <a:cubicBezTo>
                  <a:pt x="1032293" y="3"/>
                  <a:pt x="1047750" y="395477"/>
                  <a:pt x="1047750" y="883315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581" tIns="85436" rIns="119726" bIns="85438" numCol="1" spcCol="1270" anchor="ctr" anchorCtr="0">
            <a:no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AU" sz="1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OAI-PMH module</a:t>
            </a:r>
            <a:endParaRPr lang="en-AU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AU" sz="1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Audit service</a:t>
            </a:r>
            <a:endParaRPr lang="en-AU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68352" y="2933948"/>
            <a:ext cx="2635498" cy="1309687"/>
          </a:xfrm>
          <a:custGeom>
            <a:avLst/>
            <a:gdLst>
              <a:gd name="connsiteX0" fmla="*/ 0 w 2635498"/>
              <a:gd name="connsiteY0" fmla="*/ 218286 h 1309687"/>
              <a:gd name="connsiteX1" fmla="*/ 218286 w 2635498"/>
              <a:gd name="connsiteY1" fmla="*/ 0 h 1309687"/>
              <a:gd name="connsiteX2" fmla="*/ 2417212 w 2635498"/>
              <a:gd name="connsiteY2" fmla="*/ 0 h 1309687"/>
              <a:gd name="connsiteX3" fmla="*/ 2635498 w 2635498"/>
              <a:gd name="connsiteY3" fmla="*/ 218286 h 1309687"/>
              <a:gd name="connsiteX4" fmla="*/ 2635498 w 2635498"/>
              <a:gd name="connsiteY4" fmla="*/ 1091401 h 1309687"/>
              <a:gd name="connsiteX5" fmla="*/ 2417212 w 2635498"/>
              <a:gd name="connsiteY5" fmla="*/ 1309687 h 1309687"/>
              <a:gd name="connsiteX6" fmla="*/ 218286 w 2635498"/>
              <a:gd name="connsiteY6" fmla="*/ 1309687 h 1309687"/>
              <a:gd name="connsiteX7" fmla="*/ 0 w 2635498"/>
              <a:gd name="connsiteY7" fmla="*/ 1091401 h 1309687"/>
              <a:gd name="connsiteX8" fmla="*/ 0 w 2635498"/>
              <a:gd name="connsiteY8" fmla="*/ 218286 h 130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5498" h="1309687">
                <a:moveTo>
                  <a:pt x="0" y="218286"/>
                </a:moveTo>
                <a:cubicBezTo>
                  <a:pt x="0" y="97730"/>
                  <a:pt x="97730" y="0"/>
                  <a:pt x="218286" y="0"/>
                </a:cubicBezTo>
                <a:lnTo>
                  <a:pt x="2417212" y="0"/>
                </a:lnTo>
                <a:cubicBezTo>
                  <a:pt x="2537768" y="0"/>
                  <a:pt x="2635498" y="97730"/>
                  <a:pt x="2635498" y="218286"/>
                </a:cubicBezTo>
                <a:lnTo>
                  <a:pt x="2635498" y="1091401"/>
                </a:lnTo>
                <a:cubicBezTo>
                  <a:pt x="2635498" y="1211957"/>
                  <a:pt x="2537768" y="1309687"/>
                  <a:pt x="2417212" y="1309687"/>
                </a:cubicBezTo>
                <a:lnTo>
                  <a:pt x="218286" y="1309687"/>
                </a:lnTo>
                <a:cubicBezTo>
                  <a:pt x="97730" y="1309687"/>
                  <a:pt x="0" y="1211957"/>
                  <a:pt x="0" y="1091401"/>
                </a:cubicBezTo>
                <a:lnTo>
                  <a:pt x="0" y="21828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1564" tIns="107749" rIns="151564" bIns="107749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AU" sz="23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Fedora 4 plug-ins evaluation</a:t>
            </a:r>
            <a:endParaRPr lang="en-AU" sz="23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203851" y="4440088"/>
            <a:ext cx="5299788" cy="1047750"/>
          </a:xfrm>
          <a:custGeom>
            <a:avLst/>
            <a:gdLst>
              <a:gd name="connsiteX0" fmla="*/ 174628 w 1047750"/>
              <a:gd name="connsiteY0" fmla="*/ 0 h 5299788"/>
              <a:gd name="connsiteX1" fmla="*/ 873122 w 1047750"/>
              <a:gd name="connsiteY1" fmla="*/ 0 h 5299788"/>
              <a:gd name="connsiteX2" fmla="*/ 1047750 w 1047750"/>
              <a:gd name="connsiteY2" fmla="*/ 174628 h 5299788"/>
              <a:gd name="connsiteX3" fmla="*/ 1047750 w 1047750"/>
              <a:gd name="connsiteY3" fmla="*/ 5299788 h 5299788"/>
              <a:gd name="connsiteX4" fmla="*/ 1047750 w 1047750"/>
              <a:gd name="connsiteY4" fmla="*/ 5299788 h 5299788"/>
              <a:gd name="connsiteX5" fmla="*/ 0 w 1047750"/>
              <a:gd name="connsiteY5" fmla="*/ 5299788 h 5299788"/>
              <a:gd name="connsiteX6" fmla="*/ 0 w 1047750"/>
              <a:gd name="connsiteY6" fmla="*/ 5299788 h 5299788"/>
              <a:gd name="connsiteX7" fmla="*/ 0 w 1047750"/>
              <a:gd name="connsiteY7" fmla="*/ 174628 h 5299788"/>
              <a:gd name="connsiteX8" fmla="*/ 174628 w 1047750"/>
              <a:gd name="connsiteY8" fmla="*/ 0 h 5299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7750" h="5299788">
                <a:moveTo>
                  <a:pt x="1047750" y="883315"/>
                </a:moveTo>
                <a:lnTo>
                  <a:pt x="1047750" y="4416473"/>
                </a:lnTo>
                <a:cubicBezTo>
                  <a:pt x="1047750" y="4904311"/>
                  <a:pt x="1032293" y="5299785"/>
                  <a:pt x="1013227" y="5299785"/>
                </a:cubicBezTo>
                <a:lnTo>
                  <a:pt x="0" y="5299785"/>
                </a:lnTo>
                <a:lnTo>
                  <a:pt x="0" y="5299785"/>
                </a:lnTo>
                <a:lnTo>
                  <a:pt x="0" y="3"/>
                </a:lnTo>
                <a:lnTo>
                  <a:pt x="0" y="3"/>
                </a:lnTo>
                <a:lnTo>
                  <a:pt x="1013227" y="3"/>
                </a:lnTo>
                <a:cubicBezTo>
                  <a:pt x="1032293" y="3"/>
                  <a:pt x="1047750" y="395477"/>
                  <a:pt x="1047750" y="883315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581" tIns="85437" rIns="119726" bIns="85437" numCol="1" spcCol="1270" anchor="ctr" anchorCtr="0">
            <a:no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AU" sz="1800" b="0" i="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Formulated a strategy for implementing the Fedora 4 REST API based on  Fedora 4 data model design and the result of evaluation of Fedora 4 features</a:t>
            </a:r>
            <a:endParaRPr lang="en-AU" sz="1800" b="1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568352" y="4309120"/>
            <a:ext cx="2635498" cy="1309687"/>
          </a:xfrm>
          <a:custGeom>
            <a:avLst/>
            <a:gdLst>
              <a:gd name="connsiteX0" fmla="*/ 0 w 2635498"/>
              <a:gd name="connsiteY0" fmla="*/ 218286 h 1309687"/>
              <a:gd name="connsiteX1" fmla="*/ 218286 w 2635498"/>
              <a:gd name="connsiteY1" fmla="*/ 0 h 1309687"/>
              <a:gd name="connsiteX2" fmla="*/ 2417212 w 2635498"/>
              <a:gd name="connsiteY2" fmla="*/ 0 h 1309687"/>
              <a:gd name="connsiteX3" fmla="*/ 2635498 w 2635498"/>
              <a:gd name="connsiteY3" fmla="*/ 218286 h 1309687"/>
              <a:gd name="connsiteX4" fmla="*/ 2635498 w 2635498"/>
              <a:gd name="connsiteY4" fmla="*/ 1091401 h 1309687"/>
              <a:gd name="connsiteX5" fmla="*/ 2417212 w 2635498"/>
              <a:gd name="connsiteY5" fmla="*/ 1309687 h 1309687"/>
              <a:gd name="connsiteX6" fmla="*/ 218286 w 2635498"/>
              <a:gd name="connsiteY6" fmla="*/ 1309687 h 1309687"/>
              <a:gd name="connsiteX7" fmla="*/ 0 w 2635498"/>
              <a:gd name="connsiteY7" fmla="*/ 1091401 h 1309687"/>
              <a:gd name="connsiteX8" fmla="*/ 0 w 2635498"/>
              <a:gd name="connsiteY8" fmla="*/ 218286 h 130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5498" h="1309687">
                <a:moveTo>
                  <a:pt x="0" y="218286"/>
                </a:moveTo>
                <a:cubicBezTo>
                  <a:pt x="0" y="97730"/>
                  <a:pt x="97730" y="0"/>
                  <a:pt x="218286" y="0"/>
                </a:cubicBezTo>
                <a:lnTo>
                  <a:pt x="2417212" y="0"/>
                </a:lnTo>
                <a:cubicBezTo>
                  <a:pt x="2537768" y="0"/>
                  <a:pt x="2635498" y="97730"/>
                  <a:pt x="2635498" y="218286"/>
                </a:cubicBezTo>
                <a:lnTo>
                  <a:pt x="2635498" y="1091401"/>
                </a:lnTo>
                <a:cubicBezTo>
                  <a:pt x="2635498" y="1211957"/>
                  <a:pt x="2537768" y="1309687"/>
                  <a:pt x="2417212" y="1309687"/>
                </a:cubicBezTo>
                <a:lnTo>
                  <a:pt x="218286" y="1309687"/>
                </a:lnTo>
                <a:cubicBezTo>
                  <a:pt x="97730" y="1309687"/>
                  <a:pt x="0" y="1211957"/>
                  <a:pt x="0" y="1091401"/>
                </a:cubicBezTo>
                <a:lnTo>
                  <a:pt x="0" y="21828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1564" tIns="107749" rIns="151564" bIns="107749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AU" sz="23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Implementation strategy formulation</a:t>
            </a:r>
            <a:endParaRPr lang="en-AU" sz="23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09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Powerpoint Template - with body text">
  <a:themeElements>
    <a:clrScheme name="Custom 1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Sommet"/>
        <a:ea typeface=""/>
        <a:cs typeface=""/>
      </a:majorFont>
      <a:minorFont>
        <a:latin typeface="Somme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 marL="342900" marR="0" indent="-342900" algn="l" defTabSz="9144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 pitchFamily="34" charset="0"/>
          <a:buNone/>
          <a:tabLst/>
          <a:defRPr kumimoji="0" sz="115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ommet bold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6957</TotalTime>
  <Words>966</Words>
  <Application>Microsoft Macintosh PowerPoint</Application>
  <PresentationFormat>On-screen Show (4:3)</PresentationFormat>
  <Paragraphs>156</Paragraphs>
  <Slides>25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MS Reference Sans Serif</vt:lpstr>
      <vt:lpstr>Courier New</vt:lpstr>
      <vt:lpstr>Sommet bold</vt:lpstr>
      <vt:lpstr>Sommet bold</vt:lpstr>
      <vt:lpstr>Microsoft Sans Serif</vt:lpstr>
      <vt:lpstr>Sommet</vt:lpstr>
      <vt:lpstr>Powerpoint Template - with body text</vt:lpstr>
      <vt:lpstr>Visio</vt:lpstr>
      <vt:lpstr>PowerPoint Presentation</vt:lpstr>
      <vt:lpstr>UNSW Australia</vt:lpstr>
      <vt:lpstr>UNSW Library Repository Service</vt:lpstr>
      <vt:lpstr>Outline</vt:lpstr>
      <vt:lpstr>Fedora 3 repositories at UNSW Library</vt:lpstr>
      <vt:lpstr>Fedora 3 repositories at UNSW Library</vt:lpstr>
      <vt:lpstr>UNSW Library Fedora 3-to-4 Migration Pilot</vt:lpstr>
      <vt:lpstr>Migration Process</vt:lpstr>
      <vt:lpstr>Migration Process</vt:lpstr>
      <vt:lpstr>Use Case 1: UNSWorks System Architecture</vt:lpstr>
      <vt:lpstr>Use Case 1: UNSWorks Fedora Object Model - Datastreams</vt:lpstr>
      <vt:lpstr>Use Case 2: ResData System Architecture</vt:lpstr>
      <vt:lpstr>Use Case 2: ResData Fedora Object Model - Datastreams</vt:lpstr>
      <vt:lpstr>Fedora 4 Data Model – PCDM adaption</vt:lpstr>
      <vt:lpstr>Fedora 4 Data Model for UNSWorks</vt:lpstr>
      <vt:lpstr>Fedora 4 Data Model for UNSWorks</vt:lpstr>
      <vt:lpstr>Fedora 4 Data Model for ResData</vt:lpstr>
      <vt:lpstr>Fedora 4 Data Model for ResData</vt:lpstr>
      <vt:lpstr>Fedora 4 Data Model Design – key considerations</vt:lpstr>
      <vt:lpstr>Fedora 4 Data Model Design – key considerations</vt:lpstr>
      <vt:lpstr>Fedora 4 Data Model Design – key considerations</vt:lpstr>
      <vt:lpstr>Fedora 3-to-4 Migration – Implementation Strategy</vt:lpstr>
      <vt:lpstr>Lessons learned</vt:lpstr>
      <vt:lpstr>Future plans</vt:lpstr>
      <vt:lpstr>Useful links</vt:lpstr>
    </vt:vector>
  </TitlesOfParts>
  <Company>University of New South Wales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adminit</dc:creator>
  <cp:lastModifiedBy>David Wilcox</cp:lastModifiedBy>
  <cp:revision>333</cp:revision>
  <dcterms:created xsi:type="dcterms:W3CDTF">2011-03-28T22:56:49Z</dcterms:created>
  <dcterms:modified xsi:type="dcterms:W3CDTF">2015-10-22T22:47:55Z</dcterms:modified>
</cp:coreProperties>
</file>