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67" r:id="rId3"/>
    <p:sldId id="257" r:id="rId4"/>
    <p:sldId id="268" r:id="rId5"/>
    <p:sldId id="269" r:id="rId6"/>
    <p:sldId id="270" r:id="rId7"/>
    <p:sldId id="259" r:id="rId8"/>
    <p:sldId id="258" r:id="rId9"/>
    <p:sldId id="260" r:id="rId10"/>
    <p:sldId id="265" r:id="rId11"/>
    <p:sldId id="263" r:id="rId12"/>
    <p:sldId id="272" r:id="rId13"/>
    <p:sldId id="266" r:id="rId14"/>
    <p:sldId id="273" r:id="rId15"/>
    <p:sldId id="274" r:id="rId16"/>
    <p:sldId id="275" r:id="rId17"/>
    <p:sldId id="276" r:id="rId18"/>
    <p:sldId id="264" r:id="rId19"/>
    <p:sldId id="277" r:id="rId20"/>
    <p:sldId id="281" r:id="rId21"/>
    <p:sldId id="280" r:id="rId22"/>
    <p:sldId id="27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317"/>
    <p:restoredTop sz="94706"/>
  </p:normalViewPr>
  <p:slideViewPr>
    <p:cSldViewPr snapToGrid="0" snapToObjects="1">
      <p:cViewPr varScale="1">
        <p:scale>
          <a:sx n="72" d="100"/>
          <a:sy n="72" d="100"/>
        </p:scale>
        <p:origin x="208" y="1048"/>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34A177-1281-AB4F-AE66-433863DFC3A5}" type="datetimeFigureOut">
              <a:rPr lang="en-US" smtClean="0"/>
              <a:t>3/30/17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8B64D-A5FD-4C46-87FC-F0FB58D47349}" type="slidenum">
              <a:rPr lang="en-US" smtClean="0"/>
              <a:t>‹#›</a:t>
            </a:fld>
            <a:endParaRPr lang="en-US"/>
          </a:p>
        </p:txBody>
      </p:sp>
    </p:spTree>
    <p:extLst>
      <p:ext uri="{BB962C8B-B14F-4D97-AF65-F5344CB8AC3E}">
        <p14:creationId xmlns:p14="http://schemas.microsoft.com/office/powerpoint/2010/main" val="1536311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Pb1: Shall we go for 2 different mechanism, one when there is a RWO and one when there is not ? What should be the mechanism when there is no so called RWO anyway ?</a:t>
            </a:r>
          </a:p>
          <a:p>
            <a:r>
              <a:rPr lang="en-US" dirty="0" smtClean="0"/>
              <a:t>Pb2:</a:t>
            </a:r>
            <a:r>
              <a:rPr lang="en-US" baseline="0" dirty="0" smtClean="0"/>
              <a:t> More on that when dissecting the Marc Authority </a:t>
            </a:r>
            <a:r>
              <a:rPr lang="en-US" baseline="0" dirty="0" err="1" smtClean="0"/>
              <a:t>Rcord</a:t>
            </a:r>
            <a:endParaRPr lang="en-US" dirty="0"/>
          </a:p>
        </p:txBody>
      </p:sp>
      <p:sp>
        <p:nvSpPr>
          <p:cNvPr id="4" name="Slide Number Placeholder 3"/>
          <p:cNvSpPr>
            <a:spLocks noGrp="1"/>
          </p:cNvSpPr>
          <p:nvPr>
            <p:ph type="sldNum" sz="quarter" idx="10"/>
          </p:nvPr>
        </p:nvSpPr>
        <p:spPr/>
        <p:txBody>
          <a:bodyPr/>
          <a:lstStyle/>
          <a:p>
            <a:fld id="{CEF8B64D-A5FD-4C46-87FC-F0FB58D47349}" type="slidenum">
              <a:rPr lang="en-US" smtClean="0"/>
              <a:t>11</a:t>
            </a:fld>
            <a:endParaRPr lang="en-US"/>
          </a:p>
        </p:txBody>
      </p:sp>
    </p:spTree>
    <p:extLst>
      <p:ext uri="{BB962C8B-B14F-4D97-AF65-F5344CB8AC3E}">
        <p14:creationId xmlns:p14="http://schemas.microsoft.com/office/powerpoint/2010/main" val="318480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need metadata</a:t>
            </a:r>
            <a:r>
              <a:rPr lang="en-US" baseline="0" dirty="0" smtClean="0"/>
              <a:t> admin info like change and provenance, well those are still statement about the resource. Either the control vocabulary element or the Thing can have change information, last update and so on, because they are resource after all. There Ontology to describe resource changes.</a:t>
            </a:r>
          </a:p>
          <a:p>
            <a:endParaRPr lang="en-US" baseline="0" dirty="0" smtClean="0"/>
          </a:p>
          <a:p>
            <a:r>
              <a:rPr lang="en-US" baseline="0" dirty="0" smtClean="0"/>
              <a:t>Why Thing, because thing </a:t>
            </a:r>
            <a:r>
              <a:rPr lang="en-US" baseline="0" dirty="0" err="1" smtClean="0"/>
              <a:t>emcompass</a:t>
            </a:r>
            <a:r>
              <a:rPr lang="en-US" baseline="0" dirty="0" smtClean="0"/>
              <a:t> RWO, Abstract or imaginary things</a:t>
            </a:r>
            <a:endParaRPr lang="en-US" dirty="0"/>
          </a:p>
        </p:txBody>
      </p:sp>
      <p:sp>
        <p:nvSpPr>
          <p:cNvPr id="4" name="Slide Number Placeholder 3"/>
          <p:cNvSpPr>
            <a:spLocks noGrp="1"/>
          </p:cNvSpPr>
          <p:nvPr>
            <p:ph type="sldNum" sz="quarter" idx="10"/>
          </p:nvPr>
        </p:nvSpPr>
        <p:spPr/>
        <p:txBody>
          <a:bodyPr/>
          <a:lstStyle/>
          <a:p>
            <a:fld id="{CEF8B64D-A5FD-4C46-87FC-F0FB58D47349}" type="slidenum">
              <a:rPr lang="en-US" smtClean="0"/>
              <a:t>18</a:t>
            </a:fld>
            <a:endParaRPr lang="en-US"/>
          </a:p>
        </p:txBody>
      </p:sp>
    </p:spTree>
    <p:extLst>
      <p:ext uri="{BB962C8B-B14F-4D97-AF65-F5344CB8AC3E}">
        <p14:creationId xmlns:p14="http://schemas.microsoft.com/office/powerpoint/2010/main" val="1597711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Before. In addition one can see the admin </a:t>
            </a:r>
            <a:r>
              <a:rPr lang="en-US" dirty="0" err="1" smtClean="0"/>
              <a:t>metada</a:t>
            </a:r>
            <a:r>
              <a:rPr lang="en-US" dirty="0" smtClean="0"/>
              <a:t> of the</a:t>
            </a:r>
            <a:r>
              <a:rPr lang="en-US" baseline="0" dirty="0" smtClean="0"/>
              <a:t> resource. When did it change, for what reason and so on</a:t>
            </a:r>
            <a:endParaRPr lang="en-US" dirty="0"/>
          </a:p>
        </p:txBody>
      </p:sp>
      <p:sp>
        <p:nvSpPr>
          <p:cNvPr id="4" name="Slide Number Placeholder 3"/>
          <p:cNvSpPr>
            <a:spLocks noGrp="1"/>
          </p:cNvSpPr>
          <p:nvPr>
            <p:ph type="sldNum" sz="quarter" idx="10"/>
          </p:nvPr>
        </p:nvSpPr>
        <p:spPr/>
        <p:txBody>
          <a:bodyPr/>
          <a:lstStyle/>
          <a:p>
            <a:fld id="{CEF8B64D-A5FD-4C46-87FC-F0FB58D47349}" type="slidenum">
              <a:rPr lang="en-US" smtClean="0"/>
              <a:t>21</a:t>
            </a:fld>
            <a:endParaRPr lang="en-US"/>
          </a:p>
        </p:txBody>
      </p:sp>
    </p:spTree>
    <p:extLst>
      <p:ext uri="{BB962C8B-B14F-4D97-AF65-F5344CB8AC3E}">
        <p14:creationId xmlns:p14="http://schemas.microsoft.com/office/powerpoint/2010/main" val="1834516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control Vocab only</a:t>
            </a:r>
            <a:r>
              <a:rPr lang="en-US" baseline="0" dirty="0" smtClean="0"/>
              <a:t> posses control vocab statement</a:t>
            </a:r>
          </a:p>
          <a:p>
            <a:r>
              <a:rPr lang="en-US" baseline="0" dirty="0" smtClean="0"/>
              <a:t>The thing has other statement</a:t>
            </a:r>
            <a:endParaRPr lang="en-US" dirty="0"/>
          </a:p>
        </p:txBody>
      </p:sp>
      <p:sp>
        <p:nvSpPr>
          <p:cNvPr id="4" name="Slide Number Placeholder 3"/>
          <p:cNvSpPr>
            <a:spLocks noGrp="1"/>
          </p:cNvSpPr>
          <p:nvPr>
            <p:ph type="sldNum" sz="quarter" idx="10"/>
          </p:nvPr>
        </p:nvSpPr>
        <p:spPr/>
        <p:txBody>
          <a:bodyPr/>
          <a:lstStyle/>
          <a:p>
            <a:fld id="{CEF8B64D-A5FD-4C46-87FC-F0FB58D47349}" type="slidenum">
              <a:rPr lang="en-US" smtClean="0"/>
              <a:t>22</a:t>
            </a:fld>
            <a:endParaRPr lang="en-US"/>
          </a:p>
        </p:txBody>
      </p:sp>
    </p:spTree>
    <p:extLst>
      <p:ext uri="{BB962C8B-B14F-4D97-AF65-F5344CB8AC3E}">
        <p14:creationId xmlns:p14="http://schemas.microsoft.com/office/powerpoint/2010/main" val="264172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3/30/17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3/30/17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3/30/17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3/30/17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3/30/17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3/30/17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3/30/17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3/30/17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3/30/17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3/30/17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3/30/17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3/30/17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w3.org/TR/swbp-vocab-pub/" TargetMode="External"/><Relationship Id="rId4" Type="http://schemas.openxmlformats.org/officeDocument/2006/relationships/hyperlink" Target="https://www.w3.org/TR/ld-bp/" TargetMode="External"/><Relationship Id="rId1" Type="http://schemas.openxmlformats.org/officeDocument/2006/relationships/slideLayout" Target="../slideLayouts/slideLayout2.xml"/><Relationship Id="rId2" Type="http://schemas.openxmlformats.org/officeDocument/2006/relationships/hyperlink" Target="https://www.w3.org/TR/cooluri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4834" y="2256987"/>
            <a:ext cx="10515600" cy="1325563"/>
          </a:xfrm>
        </p:spPr>
        <p:txBody>
          <a:bodyPr>
            <a:normAutofit fontScale="90000"/>
          </a:bodyPr>
          <a:lstStyle/>
          <a:p>
            <a:r>
              <a:rPr lang="en-US" dirty="0" smtClean="0"/>
              <a:t>Publishing  Library Authoritative Information as Linked-Data</a:t>
            </a:r>
            <a:endParaRPr lang="en-US" dirty="0"/>
          </a:p>
        </p:txBody>
      </p:sp>
      <p:sp>
        <p:nvSpPr>
          <p:cNvPr id="3" name="Subtitle 2"/>
          <p:cNvSpPr>
            <a:spLocks noGrp="1"/>
          </p:cNvSpPr>
          <p:nvPr>
            <p:ph type="subTitle" idx="4294967295"/>
          </p:nvPr>
        </p:nvSpPr>
        <p:spPr>
          <a:xfrm>
            <a:off x="3048000" y="5935772"/>
            <a:ext cx="9144000" cy="754062"/>
          </a:xfrm>
        </p:spPr>
        <p:txBody>
          <a:bodyPr/>
          <a:lstStyle/>
          <a:p>
            <a:pPr marL="0" indent="0">
              <a:buNone/>
            </a:pPr>
            <a:r>
              <a:rPr lang="en-US" dirty="0" smtClean="0"/>
              <a:t>Daniel Okouya </a:t>
            </a:r>
            <a:r>
              <a:rPr lang="mr-IN" dirty="0" smtClean="0"/>
              <a:t>–</a:t>
            </a:r>
            <a:r>
              <a:rPr lang="en-US" dirty="0" smtClean="0"/>
              <a:t> Linked-Data Engineer at Stanford DLSS</a:t>
            </a:r>
            <a:endParaRPr lang="en-US" dirty="0"/>
          </a:p>
        </p:txBody>
      </p:sp>
    </p:spTree>
    <p:extLst>
      <p:ext uri="{BB962C8B-B14F-4D97-AF65-F5344CB8AC3E}">
        <p14:creationId xmlns:p14="http://schemas.microsoft.com/office/powerpoint/2010/main" val="1566198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Proposal</a:t>
            </a:r>
            <a:endParaRPr lang="en-US" dirty="0"/>
          </a:p>
        </p:txBody>
      </p:sp>
      <p:sp>
        <p:nvSpPr>
          <p:cNvPr id="3" name="Content Placeholder 2"/>
          <p:cNvSpPr>
            <a:spLocks noGrp="1"/>
          </p:cNvSpPr>
          <p:nvPr>
            <p:ph idx="1"/>
          </p:nvPr>
        </p:nvSpPr>
        <p:spPr/>
        <p:txBody>
          <a:bodyPr>
            <a:normAutofit lnSpcReduction="10000"/>
          </a:bodyPr>
          <a:lstStyle/>
          <a:p>
            <a:r>
              <a:rPr lang="en-US" dirty="0" smtClean="0"/>
              <a:t>M0delization Suggested:  </a:t>
            </a:r>
          </a:p>
          <a:p>
            <a:endParaRPr lang="en-US" dirty="0"/>
          </a:p>
          <a:p>
            <a:pPr lvl="1" algn="just"/>
            <a:r>
              <a:rPr lang="en-US" dirty="0" smtClean="0"/>
              <a:t>Abstract and model the “</a:t>
            </a:r>
            <a:r>
              <a:rPr lang="en-US" b="1" dirty="0" smtClean="0"/>
              <a:t>authority record</a:t>
            </a:r>
            <a:r>
              <a:rPr lang="en-US" dirty="0" smtClean="0"/>
              <a:t>” and provide a distinguished URI for an associated </a:t>
            </a:r>
            <a:r>
              <a:rPr lang="en-US" b="1" dirty="0" smtClean="0"/>
              <a:t>RWO</a:t>
            </a:r>
            <a:r>
              <a:rPr lang="en-US" dirty="0" smtClean="0"/>
              <a:t> whenever what that Authority is about is </a:t>
            </a:r>
            <a:r>
              <a:rPr lang="en-US" dirty="0"/>
              <a:t>something that physically exist in the </a:t>
            </a:r>
            <a:r>
              <a:rPr lang="en-US" dirty="0" smtClean="0"/>
              <a:t>world.</a:t>
            </a:r>
          </a:p>
          <a:p>
            <a:pPr lvl="1"/>
            <a:endParaRPr lang="en-US" dirty="0" smtClean="0"/>
          </a:p>
          <a:p>
            <a:r>
              <a:rPr lang="en-US" dirty="0" smtClean="0"/>
              <a:t>Problems:</a:t>
            </a:r>
          </a:p>
          <a:p>
            <a:pPr lvl="2"/>
            <a:endParaRPr lang="en-US" dirty="0"/>
          </a:p>
          <a:p>
            <a:pPr lvl="2" algn="just"/>
            <a:r>
              <a:rPr lang="en-US" dirty="0" smtClean="0"/>
              <a:t>Leads to 2 possible Interpretation which are both Problematic</a:t>
            </a:r>
          </a:p>
          <a:p>
            <a:pPr lvl="2" algn="just"/>
            <a:endParaRPr lang="en-US" dirty="0"/>
          </a:p>
          <a:p>
            <a:pPr lvl="2" algn="just"/>
            <a:r>
              <a:rPr lang="en-US" dirty="0" smtClean="0"/>
              <a:t>Has a fundamental Design Flaw: why only RWO vs Authority, why not Abstract Thing Vs Authority or Imaginary Thing vs Authority, Subject Vs Authority</a:t>
            </a:r>
          </a:p>
          <a:p>
            <a:endParaRPr lang="en-US" dirty="0"/>
          </a:p>
          <a:p>
            <a:endParaRPr lang="en-US" dirty="0" smtClean="0"/>
          </a:p>
        </p:txBody>
      </p:sp>
    </p:spTree>
    <p:extLst>
      <p:ext uri="{BB962C8B-B14F-4D97-AF65-F5344CB8AC3E}">
        <p14:creationId xmlns:p14="http://schemas.microsoft.com/office/powerpoint/2010/main" val="1767506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199" y="365125"/>
            <a:ext cx="10914743" cy="1325563"/>
          </a:xfrm>
        </p:spPr>
        <p:txBody>
          <a:bodyPr>
            <a:normAutofit fontScale="90000"/>
          </a:bodyPr>
          <a:lstStyle/>
          <a:p>
            <a:r>
              <a:rPr lang="en-US" dirty="0" smtClean="0"/>
              <a:t>Interpretation 1: the RWO is the Resource and the Authority is the Description</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2" y="2069077"/>
            <a:ext cx="6966857" cy="3562463"/>
          </a:xfrm>
          <a:prstGeom prst="rect">
            <a:avLst/>
          </a:prstGeom>
        </p:spPr>
      </p:pic>
      <p:sp>
        <p:nvSpPr>
          <p:cNvPr id="5" name="Content Placeholder 2"/>
          <p:cNvSpPr txBox="1">
            <a:spLocks/>
          </p:cNvSpPr>
          <p:nvPr/>
        </p:nvSpPr>
        <p:spPr>
          <a:xfrm>
            <a:off x="711199" y="2089214"/>
            <a:ext cx="102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Problem 2: L-d principles states that the Description that is returned by dereferencing an URI should be about the Resource that the URI identifies. </a:t>
            </a:r>
          </a:p>
          <a:p>
            <a:pPr lvl="2"/>
            <a:endParaRPr lang="en-US" dirty="0"/>
          </a:p>
          <a:p>
            <a:pPr lvl="2" algn="just"/>
            <a:r>
              <a:rPr lang="en-US" b="1" dirty="0"/>
              <a:t>Issue: </a:t>
            </a:r>
            <a:r>
              <a:rPr lang="en-US" dirty="0"/>
              <a:t>a Marc Authority Record does not only contain information about the thing it is about but also about the control vocabulary element that represents it                       </a:t>
            </a:r>
            <a:r>
              <a:rPr lang="en-US" b="1" dirty="0"/>
              <a:t>(More on that Next)</a:t>
            </a:r>
          </a:p>
          <a:p>
            <a:pPr marL="0" marR="0" lvl="2" indent="0" defTabSz="914400" eaLnBrk="1" fontAlgn="auto" latinLnBrk="0" hangingPunct="1">
              <a:lnSpc>
                <a:spcPct val="100000"/>
              </a:lnSpc>
              <a:spcBef>
                <a:spcPts val="0"/>
              </a:spcBef>
              <a:spcAft>
                <a:spcPts val="0"/>
              </a:spcAft>
              <a:buClrTx/>
              <a:buSzTx/>
              <a:buFontTx/>
              <a:buNone/>
              <a:tabLst/>
              <a:defRPr/>
            </a:pPr>
            <a:endParaRPr lang="en-US" dirty="0"/>
          </a:p>
        </p:txBody>
      </p:sp>
      <p:grpSp>
        <p:nvGrpSpPr>
          <p:cNvPr id="7" name="Group 6"/>
          <p:cNvGrpSpPr/>
          <p:nvPr/>
        </p:nvGrpSpPr>
        <p:grpSpPr>
          <a:xfrm>
            <a:off x="711199" y="2069076"/>
            <a:ext cx="10233800" cy="4351338"/>
            <a:chOff x="711199" y="2044364"/>
            <a:chExt cx="10233800" cy="4351338"/>
          </a:xfrm>
        </p:grpSpPr>
        <p:sp>
          <p:nvSpPr>
            <p:cNvPr id="8" name="Content Placeholder 2"/>
            <p:cNvSpPr txBox="1">
              <a:spLocks/>
            </p:cNvSpPr>
            <p:nvPr/>
          </p:nvSpPr>
          <p:spPr>
            <a:xfrm>
              <a:off x="711199" y="2044364"/>
              <a:ext cx="102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Problem 1: </a:t>
              </a:r>
              <a:r>
                <a:rPr lang="en-US" dirty="0"/>
                <a:t>w</a:t>
              </a:r>
              <a:r>
                <a:rPr lang="en-US" dirty="0" smtClean="0"/>
                <a:t>hat if there is no real world object e.g. </a:t>
              </a:r>
              <a:r>
                <a:rPr lang="en-US" b="1" dirty="0" smtClean="0"/>
                <a:t>Mathematics ?</a:t>
              </a:r>
              <a:endParaRPr lang="en-US" b="1" dirty="0" smtClean="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5099" y="2774486"/>
              <a:ext cx="7366000" cy="3225800"/>
            </a:xfrm>
            <a:prstGeom prst="rect">
              <a:avLst/>
            </a:prstGeom>
          </p:spPr>
        </p:pic>
      </p:grpSp>
      <p:pic>
        <p:nvPicPr>
          <p:cNvPr id="4" name="Content Placeholder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452913" y="2069078"/>
            <a:ext cx="6966857" cy="3562463"/>
          </a:xfrm>
        </p:spPr>
      </p:pic>
    </p:spTree>
    <p:extLst>
      <p:ext uri="{BB962C8B-B14F-4D97-AF65-F5344CB8AC3E}">
        <p14:creationId xmlns:p14="http://schemas.microsoft.com/office/powerpoint/2010/main" val="9444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xit" presetSubtype="32" fill="hold" nodeType="clickEffect">
                                  <p:stCondLst>
                                    <p:cond delay="0"/>
                                  </p:stCondLst>
                                  <p:childTnLst>
                                    <p:anim calcmode="lin" valueType="num">
                                      <p:cBhvr>
                                        <p:cTn id="19" dur="500"/>
                                        <p:tgtEl>
                                          <p:spTgt spid="7"/>
                                        </p:tgtEl>
                                        <p:attrNameLst>
                                          <p:attrName>ppt_w</p:attrName>
                                        </p:attrNameLst>
                                      </p:cBhvr>
                                      <p:tavLst>
                                        <p:tav tm="0">
                                          <p:val>
                                            <p:strVal val="ppt_w"/>
                                          </p:val>
                                        </p:tav>
                                        <p:tav tm="100000">
                                          <p:val>
                                            <p:fltVal val="0"/>
                                          </p:val>
                                        </p:tav>
                                      </p:tavLst>
                                    </p:anim>
                                    <p:anim calcmode="lin" valueType="num">
                                      <p:cBhvr>
                                        <p:cTn id="20" dur="500"/>
                                        <p:tgtEl>
                                          <p:spTgt spid="7"/>
                                        </p:tgtEl>
                                        <p:attrNameLst>
                                          <p:attrName>ppt_h</p:attrName>
                                        </p:attrNameLst>
                                      </p:cBhvr>
                                      <p:tavLst>
                                        <p:tav tm="0">
                                          <p:val>
                                            <p:strVal val="ppt_h"/>
                                          </p:val>
                                        </p:tav>
                                        <p:tav tm="100000">
                                          <p:val>
                                            <p:fltVal val="0"/>
                                          </p:val>
                                        </p:tav>
                                      </p:tavLst>
                                    </p:anim>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xit" presetSubtype="32" fill="hold" grpId="1" nodeType="clickEffect">
                                  <p:stCondLst>
                                    <p:cond delay="0"/>
                                  </p:stCondLst>
                                  <p:childTnLst>
                                    <p:anim calcmode="lin" valueType="num">
                                      <p:cBhvr>
                                        <p:cTn id="32" dur="500"/>
                                        <p:tgtEl>
                                          <p:spTgt spid="5"/>
                                        </p:tgtEl>
                                        <p:attrNameLst>
                                          <p:attrName>ppt_w</p:attrName>
                                        </p:attrNameLst>
                                      </p:cBhvr>
                                      <p:tavLst>
                                        <p:tav tm="0">
                                          <p:val>
                                            <p:strVal val="ppt_w"/>
                                          </p:val>
                                        </p:tav>
                                        <p:tav tm="100000">
                                          <p:val>
                                            <p:fltVal val="0"/>
                                          </p:val>
                                        </p:tav>
                                      </p:tavLst>
                                    </p:anim>
                                    <p:anim calcmode="lin" valueType="num">
                                      <p:cBhvr>
                                        <p:cTn id="33" dur="500"/>
                                        <p:tgtEl>
                                          <p:spTgt spid="5"/>
                                        </p:tgtEl>
                                        <p:attrNameLst>
                                          <p:attrName>ppt_h</p:attrName>
                                        </p:attrNameLst>
                                      </p:cBhvr>
                                      <p:tavLst>
                                        <p:tav tm="0">
                                          <p:val>
                                            <p:strVal val="ppt_h"/>
                                          </p:val>
                                        </p:tav>
                                        <p:tav tm="100000">
                                          <p:val>
                                            <p:fltVal val="0"/>
                                          </p:val>
                                        </p:tav>
                                      </p:tavLst>
                                    </p:anim>
                                    <p:animEffect transition="out" filter="fade">
                                      <p:cBhvr>
                                        <p:cTn id="34" dur="500"/>
                                        <p:tgtEl>
                                          <p:spTgt spid="5"/>
                                        </p:tgtEl>
                                      </p:cBhvr>
                                    </p:animEffect>
                                    <p:set>
                                      <p:cBhvr>
                                        <p:cTn id="35" dur="1" fill="hold">
                                          <p:stCondLst>
                                            <p:cond delay="499"/>
                                          </p:stCondLst>
                                        </p:cTn>
                                        <p:tgtEl>
                                          <p:spTgt spid="5"/>
                                        </p:tgtEl>
                                        <p:attrNameLst>
                                          <p:attrName>style.visibility</p:attrName>
                                        </p:attrNameLst>
                                      </p:cBhvr>
                                      <p:to>
                                        <p:strVal val="hidden"/>
                                      </p:to>
                                    </p:set>
                                  </p:childTnLst>
                                </p:cTn>
                              </p:par>
                            </p:childTnLst>
                          </p:cTn>
                        </p:par>
                        <p:par>
                          <p:cTn id="36" fill="hold">
                            <p:stCondLst>
                              <p:cond delay="50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Interpretation 2: Both the RWO and the Authority are </a:t>
            </a:r>
            <a:r>
              <a:rPr lang="en-US" dirty="0" smtClean="0"/>
              <a:t>Resource with Description</a:t>
            </a:r>
            <a:endParaRPr lang="en-US" dirty="0"/>
          </a:p>
        </p:txBody>
      </p:sp>
      <p:sp>
        <p:nvSpPr>
          <p:cNvPr id="6" name="Content Placeholder 2"/>
          <p:cNvSpPr txBox="1">
            <a:spLocks/>
          </p:cNvSpPr>
          <p:nvPr/>
        </p:nvSpPr>
        <p:spPr>
          <a:xfrm>
            <a:off x="935027" y="2215767"/>
            <a:ext cx="102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Problems:</a:t>
            </a:r>
          </a:p>
          <a:p>
            <a:pPr lvl="1"/>
            <a:endParaRPr lang="en-US" dirty="0" smtClean="0"/>
          </a:p>
          <a:p>
            <a:pPr lvl="1"/>
            <a:r>
              <a:rPr lang="en-US" dirty="0" smtClean="0"/>
              <a:t>L-d principles states that the Description that is returned by dereferencing an URI should be about the Resource that the URI identifies. </a:t>
            </a:r>
          </a:p>
          <a:p>
            <a:pPr lvl="1"/>
            <a:endParaRPr lang="en-US" dirty="0" smtClean="0"/>
          </a:p>
          <a:p>
            <a:pPr lvl="2"/>
            <a:r>
              <a:rPr lang="en-US" dirty="0" smtClean="0"/>
              <a:t>If the Authority Record contains authoritative information about both the RWO and the control Vocabulary element that represent it, what exactly does the RWO description returns ? Non Authoritative information ? Like what ?</a:t>
            </a:r>
          </a:p>
          <a:p>
            <a:pPr lvl="1"/>
            <a:endParaRPr lang="en-US" dirty="0" smtClean="0"/>
          </a:p>
          <a:p>
            <a:pPr lvl="1"/>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9827" y="2185194"/>
            <a:ext cx="9779000" cy="36322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9827" y="2185194"/>
            <a:ext cx="9779000" cy="3632200"/>
          </a:xfrm>
          <a:prstGeom prst="rect">
            <a:avLst/>
          </a:prstGeom>
        </p:spPr>
      </p:pic>
    </p:spTree>
    <p:extLst>
      <p:ext uri="{BB962C8B-B14F-4D97-AF65-F5344CB8AC3E}">
        <p14:creationId xmlns:p14="http://schemas.microsoft.com/office/powerpoint/2010/main" val="162666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5"/>
                                        </p:tgtEl>
                                        <p:attrNameLst>
                                          <p:attrName>ppt_w</p:attrName>
                                        </p:attrNameLst>
                                      </p:cBhvr>
                                      <p:tavLst>
                                        <p:tav tm="0">
                                          <p:val>
                                            <p:strVal val="ppt_w"/>
                                          </p:val>
                                        </p:tav>
                                        <p:tav tm="100000">
                                          <p:val>
                                            <p:fltVal val="0"/>
                                          </p:val>
                                        </p:tav>
                                      </p:tavLst>
                                    </p:anim>
                                    <p:anim calcmode="lin" valueType="num">
                                      <p:cBhvr>
                                        <p:cTn id="7" dur="500"/>
                                        <p:tgtEl>
                                          <p:spTgt spid="5"/>
                                        </p:tgtEl>
                                        <p:attrNameLst>
                                          <p:attrName>ppt_h</p:attrName>
                                        </p:attrNameLst>
                                      </p:cBhvr>
                                      <p:tavLst>
                                        <p:tav tm="0">
                                          <p:val>
                                            <p:strVal val="ppt_h"/>
                                          </p:val>
                                        </p:tav>
                                        <p:tav tm="100000">
                                          <p:val>
                                            <p:fltVal val="0"/>
                                          </p:val>
                                        </p:tav>
                                      </p:tavLst>
                                    </p:anim>
                                    <p:animEffect transition="out" filter="fade">
                                      <p:cBhvr>
                                        <p:cTn id="8" dur="500"/>
                                        <p:tgtEl>
                                          <p:spTgt spid="5"/>
                                        </p:tgtEl>
                                      </p:cBhvr>
                                    </p:animEffect>
                                    <p:set>
                                      <p:cBhvr>
                                        <p:cTn id="9" dur="1" fill="hold">
                                          <p:stCondLst>
                                            <p:cond delay="499"/>
                                          </p:stCondLst>
                                        </p:cTn>
                                        <p:tgtEl>
                                          <p:spTgt spid="5"/>
                                        </p:tgtEl>
                                        <p:attrNameLst>
                                          <p:attrName>style.visibility</p:attrName>
                                        </p:attrNameLst>
                                      </p:cBhvr>
                                      <p:to>
                                        <p:strVal val="hidden"/>
                                      </p:to>
                                    </p:se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xit" presetSubtype="32" fill="hold" grpId="1" nodeType="clickEffect">
                                  <p:stCondLst>
                                    <p:cond delay="0"/>
                                  </p:stCondLst>
                                  <p:childTnLst>
                                    <p:anim calcmode="lin" valueType="num">
                                      <p:cBhvr>
                                        <p:cTn id="19" dur="500"/>
                                        <p:tgtEl>
                                          <p:spTgt spid="6"/>
                                        </p:tgtEl>
                                        <p:attrNameLst>
                                          <p:attrName>ppt_w</p:attrName>
                                        </p:attrNameLst>
                                      </p:cBhvr>
                                      <p:tavLst>
                                        <p:tav tm="0">
                                          <p:val>
                                            <p:strVal val="ppt_w"/>
                                          </p:val>
                                        </p:tav>
                                        <p:tav tm="100000">
                                          <p:val>
                                            <p:fltVal val="0"/>
                                          </p:val>
                                        </p:tav>
                                      </p:tavLst>
                                    </p:anim>
                                    <p:anim calcmode="lin" valueType="num">
                                      <p:cBhvr>
                                        <p:cTn id="20" dur="500"/>
                                        <p:tgtEl>
                                          <p:spTgt spid="6"/>
                                        </p:tgtEl>
                                        <p:attrNameLst>
                                          <p:attrName>ppt_h</p:attrName>
                                        </p:attrNameLst>
                                      </p:cBhvr>
                                      <p:tavLst>
                                        <p:tav tm="0">
                                          <p:val>
                                            <p:strVal val="ppt_h"/>
                                          </p:val>
                                        </p:tav>
                                        <p:tav tm="100000">
                                          <p:val>
                                            <p:fltVal val="0"/>
                                          </p:val>
                                        </p:tav>
                                      </p:tavLst>
                                    </p:anim>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Root of the Issue: Bad Abstraction over Marc Authority Record</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18000" y="2061029"/>
            <a:ext cx="3556000" cy="4209142"/>
          </a:xfrm>
        </p:spPr>
      </p:pic>
    </p:spTree>
    <p:extLst>
      <p:ext uri="{BB962C8B-B14F-4D97-AF65-F5344CB8AC3E}">
        <p14:creationId xmlns:p14="http://schemas.microsoft.com/office/powerpoint/2010/main" val="14237228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Dissecting a Marc Authority Record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64062" y="2797969"/>
            <a:ext cx="2781300" cy="2463800"/>
          </a:xfrm>
        </p:spPr>
      </p:pic>
    </p:spTree>
    <p:extLst>
      <p:ext uri="{BB962C8B-B14F-4D97-AF65-F5344CB8AC3E}">
        <p14:creationId xmlns:p14="http://schemas.microsoft.com/office/powerpoint/2010/main" val="2025363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Dissecting a Marc Authority Record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3262" y="2797969"/>
            <a:ext cx="5422900" cy="2463800"/>
          </a:xfrm>
        </p:spPr>
      </p:pic>
    </p:spTree>
    <p:extLst>
      <p:ext uri="{BB962C8B-B14F-4D97-AF65-F5344CB8AC3E}">
        <p14:creationId xmlns:p14="http://schemas.microsoft.com/office/powerpoint/2010/main" val="1443982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Dissecting a Marc Authority Record</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3262" y="2778919"/>
            <a:ext cx="5422900" cy="2501900"/>
          </a:xfrm>
        </p:spPr>
      </p:pic>
    </p:spTree>
    <p:extLst>
      <p:ext uri="{BB962C8B-B14F-4D97-AF65-F5344CB8AC3E}">
        <p14:creationId xmlns:p14="http://schemas.microsoft.com/office/powerpoint/2010/main" val="1332710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Dissecting a Marc Authority Record</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6250" y="1959628"/>
            <a:ext cx="6159500" cy="4394200"/>
          </a:xfrm>
          <a:prstGeom prst="rect">
            <a:avLst/>
          </a:prstGeom>
        </p:spPr>
      </p:pic>
    </p:spTree>
    <p:extLst>
      <p:ext uri="{BB962C8B-B14F-4D97-AF65-F5344CB8AC3E}">
        <p14:creationId xmlns:p14="http://schemas.microsoft.com/office/powerpoint/2010/main" val="576207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2056" y="365125"/>
            <a:ext cx="6709229" cy="1158875"/>
          </a:xfrm>
        </p:spPr>
        <p:txBody>
          <a:bodyPr>
            <a:normAutofit fontScale="90000"/>
          </a:bodyPr>
          <a:lstStyle/>
          <a:p>
            <a:pPr algn="ctr"/>
            <a:r>
              <a:rPr lang="en-US" dirty="0" smtClean="0"/>
              <a:t>Thing vs Ctrl Vocab </a:t>
            </a:r>
            <a:r>
              <a:rPr lang="en-US" dirty="0" err="1"/>
              <a:t>E</a:t>
            </a:r>
            <a:r>
              <a:rPr lang="en-US" dirty="0" err="1" smtClean="0"/>
              <a:t>lt</a:t>
            </a:r>
            <a:r>
              <a:rPr lang="en-US" dirty="0" smtClean="0"/>
              <a:t/>
            </a:r>
            <a:br>
              <a:rPr lang="en-US" dirty="0" smtClean="0"/>
            </a:br>
            <a:r>
              <a:rPr lang="en-US" strike="sngStrike" dirty="0" smtClean="0"/>
              <a:t>RWO vs Authority</a:t>
            </a:r>
            <a:endParaRPr lang="en-US" strike="sngStrike" dirty="0"/>
          </a:p>
        </p:txBody>
      </p:sp>
      <p:sp>
        <p:nvSpPr>
          <p:cNvPr id="7" name="Content Placeholder 2"/>
          <p:cNvSpPr txBox="1">
            <a:spLocks/>
          </p:cNvSpPr>
          <p:nvPr/>
        </p:nvSpPr>
        <p:spPr>
          <a:xfrm>
            <a:off x="838200" y="1825625"/>
            <a:ext cx="10515600" cy="435133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 compliance with W3c recommendations </a:t>
            </a:r>
          </a:p>
          <a:p>
            <a:endParaRPr lang="en-US" dirty="0"/>
          </a:p>
          <a:p>
            <a:pPr lvl="1"/>
            <a:r>
              <a:rPr lang="en-US" dirty="0"/>
              <a:t>abstract the “Thing/Entity” (Information recourse or non-information resource) on one side and  the “Controlled Vocabulary elements” on the other and use Uris to identify them</a:t>
            </a:r>
          </a:p>
          <a:p>
            <a:pPr lvl="2"/>
            <a:endParaRPr lang="en-US" dirty="0"/>
          </a:p>
          <a:p>
            <a:pPr lvl="2"/>
            <a:r>
              <a:rPr lang="en-US" dirty="0"/>
              <a:t>Use 303 Redirection for relating non-information resources to their description</a:t>
            </a:r>
          </a:p>
          <a:p>
            <a:pPr lvl="2"/>
            <a:endParaRPr lang="en-US" dirty="0"/>
          </a:p>
          <a:p>
            <a:pPr lvl="2"/>
            <a:r>
              <a:rPr lang="en-US" dirty="0"/>
              <a:t>Use simple content Negotiation to relate information resources to their representation</a:t>
            </a:r>
          </a:p>
          <a:p>
            <a:pPr lvl="2"/>
            <a:endParaRPr lang="en-US" dirty="0"/>
          </a:p>
          <a:p>
            <a:pPr lvl="2"/>
            <a:r>
              <a:rPr lang="en-US" b="1" dirty="0"/>
              <a:t>Only state information concerning the Thing/Entity in its description</a:t>
            </a:r>
          </a:p>
          <a:p>
            <a:pPr lvl="2"/>
            <a:endParaRPr lang="en-US" dirty="0"/>
          </a:p>
          <a:p>
            <a:pPr lvl="2"/>
            <a:r>
              <a:rPr lang="en-US" b="1" dirty="0"/>
              <a:t>Only state information concerning the Controlled Vocabulary Element in its description</a:t>
            </a:r>
          </a:p>
          <a:p>
            <a:pPr lvl="1"/>
            <a:endParaRPr lang="en-US" dirty="0"/>
          </a:p>
          <a:p>
            <a:pPr lvl="2"/>
            <a:r>
              <a:rPr lang="en-US" b="1" dirty="0"/>
              <a:t>Relates Things to their Controlled Vocabulary Element using properties such as </a:t>
            </a:r>
            <a:r>
              <a:rPr lang="en-US" b="1" dirty="0" err="1"/>
              <a:t>foaf:focus</a:t>
            </a:r>
            <a:r>
              <a:rPr lang="en-US" b="1" dirty="0"/>
              <a:t>.</a:t>
            </a:r>
          </a:p>
          <a:p>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87383" y="1825625"/>
            <a:ext cx="9101958" cy="4834758"/>
          </a:xfrm>
        </p:spPr>
      </p:pic>
      <p:sp>
        <p:nvSpPr>
          <p:cNvPr id="6" name="Title 1"/>
          <p:cNvSpPr txBox="1">
            <a:spLocks/>
          </p:cNvSpPr>
          <p:nvPr/>
        </p:nvSpPr>
        <p:spPr>
          <a:xfrm>
            <a:off x="1273628" y="307068"/>
            <a:ext cx="3153229" cy="1158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algn="ctr"/>
            <a:r>
              <a:rPr lang="en-US" smtClean="0"/>
              <a:t>Solution:</a:t>
            </a:r>
            <a:endParaRPr lang="en-US" dirty="0"/>
          </a:p>
        </p:txBody>
      </p:sp>
    </p:spTree>
    <p:extLst>
      <p:ext uri="{BB962C8B-B14F-4D97-AF65-F5344CB8AC3E}">
        <p14:creationId xmlns:p14="http://schemas.microsoft.com/office/powerpoint/2010/main" val="70664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5"/>
                                        </p:tgtEl>
                                        <p:attrNameLst>
                                          <p:attrName>ppt_w</p:attrName>
                                        </p:attrNameLst>
                                      </p:cBhvr>
                                      <p:tavLst>
                                        <p:tav tm="0">
                                          <p:val>
                                            <p:strVal val="ppt_w"/>
                                          </p:val>
                                        </p:tav>
                                        <p:tav tm="100000">
                                          <p:val>
                                            <p:fltVal val="0"/>
                                          </p:val>
                                        </p:tav>
                                      </p:tavLst>
                                    </p:anim>
                                    <p:anim calcmode="lin" valueType="num">
                                      <p:cBhvr>
                                        <p:cTn id="7" dur="500"/>
                                        <p:tgtEl>
                                          <p:spTgt spid="5"/>
                                        </p:tgtEl>
                                        <p:attrNameLst>
                                          <p:attrName>ppt_h</p:attrName>
                                        </p:attrNameLst>
                                      </p:cBhvr>
                                      <p:tavLst>
                                        <p:tav tm="0">
                                          <p:val>
                                            <p:strVal val="ppt_h"/>
                                          </p:val>
                                        </p:tav>
                                        <p:tav tm="100000">
                                          <p:val>
                                            <p:fltVal val="0"/>
                                          </p:val>
                                        </p:tav>
                                      </p:tavLst>
                                    </p:anim>
                                    <p:animEffect transition="out" filter="fade">
                                      <p:cBhvr>
                                        <p:cTn id="8" dur="500"/>
                                        <p:tgtEl>
                                          <p:spTgt spid="5"/>
                                        </p:tgtEl>
                                      </p:cBhvr>
                                    </p:animEffect>
                                    <p:set>
                                      <p:cBhvr>
                                        <p:cTn id="9" dur="1" fill="hold">
                                          <p:stCondLst>
                                            <p:cond delay="499"/>
                                          </p:stCondLst>
                                        </p:cTn>
                                        <p:tgtEl>
                                          <p:spTgt spid="5"/>
                                        </p:tgtEl>
                                        <p:attrNameLst>
                                          <p:attrName>style.visibility</p:attrName>
                                        </p:attrNameLst>
                                      </p:cBhvr>
                                      <p:to>
                                        <p:strVal val="hidden"/>
                                      </p:to>
                                    </p:se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8"/>
          </a:xfrm>
        </p:spPr>
        <p:txBody>
          <a:bodyPr>
            <a:normAutofit/>
          </a:bodyPr>
          <a:lstStyle/>
          <a:p>
            <a:r>
              <a:rPr lang="en-US" dirty="0" smtClean="0"/>
              <a:t>Remember the Design Smell: RWO vs Authority but not Abstract thing vs Authority, Imaginary thing vs Authority, </a:t>
            </a:r>
            <a:r>
              <a:rPr lang="en-US" dirty="0" err="1" smtClean="0"/>
              <a:t>etc</a:t>
            </a:r>
            <a:r>
              <a:rPr lang="mr-IN" dirty="0" smtClean="0"/>
              <a:t>…</a:t>
            </a:r>
            <a:r>
              <a:rPr lang="en-US" dirty="0" smtClean="0"/>
              <a:t> </a:t>
            </a:r>
          </a:p>
          <a:p>
            <a:endParaRPr lang="en-US" dirty="0"/>
          </a:p>
          <a:p>
            <a:r>
              <a:rPr lang="en-US" dirty="0" smtClean="0"/>
              <a:t>It is no more: “Thing” encompass everything (RWO, Abstract Thing, imaginary things and so on)</a:t>
            </a:r>
          </a:p>
          <a:p>
            <a:endParaRPr lang="en-US" dirty="0"/>
          </a:p>
          <a:p>
            <a:pPr lvl="1"/>
            <a:r>
              <a:rPr lang="en-US" dirty="0" smtClean="0"/>
              <a:t>=&gt; It is either </a:t>
            </a:r>
            <a:r>
              <a:rPr lang="en-US" dirty="0" smtClean="0"/>
              <a:t>the “</a:t>
            </a:r>
            <a:r>
              <a:rPr lang="en-US" dirty="0" smtClean="0"/>
              <a:t>T</a:t>
            </a:r>
            <a:r>
              <a:rPr lang="en-US" dirty="0" smtClean="0"/>
              <a:t>hing/Entity” </a:t>
            </a:r>
            <a:r>
              <a:rPr lang="en-US" dirty="0" smtClean="0"/>
              <a:t>or </a:t>
            </a:r>
            <a:r>
              <a:rPr lang="en-US" dirty="0" smtClean="0"/>
              <a:t>the </a:t>
            </a:r>
            <a:r>
              <a:rPr lang="en-US" dirty="0" smtClean="0"/>
              <a:t>“controlled vocabulary Element” which have both different set of information.</a:t>
            </a:r>
            <a:endParaRPr lang="en-US" dirty="0"/>
          </a:p>
        </p:txBody>
      </p:sp>
      <p:sp>
        <p:nvSpPr>
          <p:cNvPr id="5" name="Title 1"/>
          <p:cNvSpPr>
            <a:spLocks noGrp="1"/>
          </p:cNvSpPr>
          <p:nvPr>
            <p:ph type="title"/>
          </p:nvPr>
        </p:nvSpPr>
        <p:spPr>
          <a:xfrm>
            <a:off x="4122056" y="365125"/>
            <a:ext cx="6709229" cy="1158875"/>
          </a:xfrm>
        </p:spPr>
        <p:txBody>
          <a:bodyPr>
            <a:normAutofit fontScale="90000"/>
          </a:bodyPr>
          <a:lstStyle/>
          <a:p>
            <a:pPr algn="ctr"/>
            <a:r>
              <a:rPr lang="en-US" dirty="0" smtClean="0"/>
              <a:t>Thing vs Ctrl Vocab </a:t>
            </a:r>
            <a:r>
              <a:rPr lang="en-US" dirty="0" err="1"/>
              <a:t>E</a:t>
            </a:r>
            <a:r>
              <a:rPr lang="en-US" dirty="0" err="1" smtClean="0"/>
              <a:t>lt</a:t>
            </a:r>
            <a:r>
              <a:rPr lang="en-US" dirty="0" smtClean="0"/>
              <a:t/>
            </a:r>
            <a:br>
              <a:rPr lang="en-US" dirty="0" smtClean="0"/>
            </a:br>
            <a:r>
              <a:rPr lang="en-US" strike="sngStrike" dirty="0" smtClean="0"/>
              <a:t>RWO vs Authority</a:t>
            </a:r>
            <a:endParaRPr lang="en-US" strike="sngStrike" dirty="0"/>
          </a:p>
        </p:txBody>
      </p:sp>
      <p:sp>
        <p:nvSpPr>
          <p:cNvPr id="6" name="Title 1"/>
          <p:cNvSpPr txBox="1">
            <a:spLocks/>
          </p:cNvSpPr>
          <p:nvPr/>
        </p:nvSpPr>
        <p:spPr>
          <a:xfrm>
            <a:off x="1273628" y="307068"/>
            <a:ext cx="3153229" cy="1158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algn="ctr"/>
            <a:r>
              <a:rPr lang="en-US" smtClean="0"/>
              <a:t>Solution:</a:t>
            </a:r>
            <a:endParaRPr lang="en-US" dirty="0"/>
          </a:p>
        </p:txBody>
      </p:sp>
    </p:spTree>
    <p:extLst>
      <p:ext uri="{BB962C8B-B14F-4D97-AF65-F5344CB8AC3E}">
        <p14:creationId xmlns:p14="http://schemas.microsoft.com/office/powerpoint/2010/main" val="132629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Problem</a:t>
            </a:r>
            <a:endParaRPr lang="en-US" dirty="0"/>
          </a:p>
        </p:txBody>
      </p:sp>
      <p:sp>
        <p:nvSpPr>
          <p:cNvPr id="4" name="Content Placeholder 3"/>
          <p:cNvSpPr>
            <a:spLocks noGrp="1"/>
          </p:cNvSpPr>
          <p:nvPr>
            <p:ph idx="1"/>
          </p:nvPr>
        </p:nvSpPr>
        <p:spPr>
          <a:xfrm>
            <a:off x="838200" y="1825625"/>
            <a:ext cx="10515600" cy="4351338"/>
          </a:xfrm>
        </p:spPr>
        <p:txBody>
          <a:bodyPr/>
          <a:lstStyle/>
          <a:p>
            <a:endParaRPr lang="en-US" dirty="0" smtClean="0"/>
          </a:p>
          <a:p>
            <a:r>
              <a:rPr lang="en-US" dirty="0" smtClean="0"/>
              <a:t>Publishing our records as a connected graph of linked-data where our authoritative information constitute the glue that tie the Graph together.</a:t>
            </a:r>
          </a:p>
          <a:p>
            <a:pPr lvl="1"/>
            <a:endParaRPr lang="en-US" dirty="0"/>
          </a:p>
          <a:p>
            <a:pPr marL="457200" lvl="1" indent="0">
              <a:buNone/>
            </a:pPr>
            <a:r>
              <a:rPr lang="en-US" dirty="0" smtClean="0"/>
              <a:t>=&gt; </a:t>
            </a:r>
            <a:r>
              <a:rPr lang="en-US" b="1" dirty="0" smtClean="0"/>
              <a:t>The Authoritative data which are unique in the graph and serve the purpose of unambiguously inter-connect and dive into the data of the graph (i.e. Records) must also be published as Linked-data.</a:t>
            </a:r>
          </a:p>
          <a:p>
            <a:pPr lvl="1"/>
            <a:endParaRPr lang="en-US" dirty="0"/>
          </a:p>
          <a:p>
            <a:pPr marL="457200" lvl="1" indent="0">
              <a:buNone/>
            </a:pPr>
            <a:r>
              <a:rPr lang="en-US" b="1" dirty="0" smtClean="0"/>
              <a:t>Question</a:t>
            </a:r>
            <a:r>
              <a:rPr lang="en-US" dirty="0" smtClean="0"/>
              <a:t>: How do we represent and publish our authoritative information ?</a:t>
            </a:r>
            <a:endParaRPr lang="en-US" dirty="0"/>
          </a:p>
        </p:txBody>
      </p:sp>
    </p:spTree>
    <p:extLst>
      <p:ext uri="{BB962C8B-B14F-4D97-AF65-F5344CB8AC3E}">
        <p14:creationId xmlns:p14="http://schemas.microsoft.com/office/powerpoint/2010/main" val="310366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9819"/>
            <a:ext cx="10515600" cy="1325563"/>
          </a:xfrm>
        </p:spPr>
        <p:txBody>
          <a:bodyPr/>
          <a:lstStyle/>
          <a:p>
            <a:r>
              <a:rPr lang="en-US" smtClean="0"/>
              <a:t>Examples: Getty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63502" y="1615382"/>
            <a:ext cx="6508376" cy="5000571"/>
          </a:xfrm>
        </p:spPr>
      </p:pic>
      <p:sp>
        <p:nvSpPr>
          <p:cNvPr id="5" name="TextBox 4"/>
          <p:cNvSpPr txBox="1"/>
          <p:nvPr/>
        </p:nvSpPr>
        <p:spPr>
          <a:xfrm>
            <a:off x="9918551" y="3818965"/>
            <a:ext cx="184731" cy="369332"/>
          </a:xfrm>
          <a:prstGeom prst="rect">
            <a:avLst/>
          </a:prstGeom>
          <a:noFill/>
        </p:spPr>
        <p:txBody>
          <a:bodyPr wrap="none" rtlCol="0">
            <a:spAutoFit/>
          </a:bodyPr>
          <a:lstStyle/>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783" y="2110432"/>
            <a:ext cx="9430492" cy="3417066"/>
          </a:xfrm>
          <a:prstGeom prst="rect">
            <a:avLst/>
          </a:prstGeom>
        </p:spPr>
      </p:pic>
    </p:spTree>
    <p:extLst>
      <p:ext uri="{BB962C8B-B14F-4D97-AF65-F5344CB8AC3E}">
        <p14:creationId xmlns:p14="http://schemas.microsoft.com/office/powerpoint/2010/main" val="131850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LC* - Authority vs Thing</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6331" y="2040006"/>
            <a:ext cx="5487165" cy="4351338"/>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3496" y="2040006"/>
            <a:ext cx="6452173" cy="435133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3762" y="2040006"/>
            <a:ext cx="6478998" cy="4351338"/>
          </a:xfrm>
          <a:prstGeom prst="rect">
            <a:avLst/>
          </a:prstGeom>
        </p:spPr>
      </p:pic>
    </p:spTree>
    <p:extLst>
      <p:ext uri="{BB962C8B-B14F-4D97-AF65-F5344CB8AC3E}">
        <p14:creationId xmlns:p14="http://schemas.microsoft.com/office/powerpoint/2010/main" val="161131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par>
                                <p:cTn id="10" presetID="53" presetClass="exit" presetSubtype="32" fill="hold" nodeType="withEffect">
                                  <p:stCondLst>
                                    <p:cond delay="0"/>
                                  </p:stCondLst>
                                  <p:childTnLst>
                                    <p:anim calcmode="lin" valueType="num">
                                      <p:cBhvr>
                                        <p:cTn id="11" dur="500"/>
                                        <p:tgtEl>
                                          <p:spTgt spid="5"/>
                                        </p:tgtEl>
                                        <p:attrNameLst>
                                          <p:attrName>ppt_w</p:attrName>
                                        </p:attrNameLst>
                                      </p:cBhvr>
                                      <p:tavLst>
                                        <p:tav tm="0">
                                          <p:val>
                                            <p:strVal val="ppt_w"/>
                                          </p:val>
                                        </p:tav>
                                        <p:tav tm="100000">
                                          <p:val>
                                            <p:fltVal val="0"/>
                                          </p:val>
                                        </p:tav>
                                      </p:tavLst>
                                    </p:anim>
                                    <p:anim calcmode="lin" valueType="num">
                                      <p:cBhvr>
                                        <p:cTn id="12" dur="500"/>
                                        <p:tgtEl>
                                          <p:spTgt spid="5"/>
                                        </p:tgtEl>
                                        <p:attrNameLst>
                                          <p:attrName>ppt_h</p:attrName>
                                        </p:attrNameLst>
                                      </p:cBhvr>
                                      <p:tavLst>
                                        <p:tav tm="0">
                                          <p:val>
                                            <p:strVal val="ppt_h"/>
                                          </p:val>
                                        </p:tav>
                                        <p:tav tm="100000">
                                          <p:val>
                                            <p:fltVal val="0"/>
                                          </p:val>
                                        </p:tav>
                                      </p:tavLst>
                                    </p:anim>
                                    <p:animEffect transition="out" filter="fade">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r>
              <a:rPr lang="en-US" dirty="0" err="1" smtClean="0"/>
              <a:t>DbPedia</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2211" y="1825625"/>
            <a:ext cx="7651377" cy="4507939"/>
          </a:xfrm>
          <a:prstGeom prst="rect">
            <a:avLst/>
          </a:prstGeom>
        </p:spPr>
      </p:pic>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232211" y="1825625"/>
            <a:ext cx="7651377" cy="4507940"/>
          </a:xfrm>
        </p:spPr>
      </p:pic>
    </p:spTree>
    <p:extLst>
      <p:ext uri="{BB962C8B-B14F-4D97-AF65-F5344CB8AC3E}">
        <p14:creationId xmlns:p14="http://schemas.microsoft.com/office/powerpoint/2010/main" val="173487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 ground: W3c standard for Publishing Linked-data</a:t>
            </a:r>
            <a:endParaRPr lang="en-US" dirty="0"/>
          </a:p>
        </p:txBody>
      </p:sp>
      <p:sp>
        <p:nvSpPr>
          <p:cNvPr id="3" name="Content Placeholder 2"/>
          <p:cNvSpPr>
            <a:spLocks noGrp="1"/>
          </p:cNvSpPr>
          <p:nvPr>
            <p:ph idx="1"/>
          </p:nvPr>
        </p:nvSpPr>
        <p:spPr>
          <a:xfrm>
            <a:off x="838200" y="1825625"/>
            <a:ext cx="10515600" cy="4850946"/>
          </a:xfrm>
        </p:spPr>
        <p:txBody>
          <a:bodyPr>
            <a:normAutofit fontScale="77500" lnSpcReduction="20000"/>
          </a:bodyPr>
          <a:lstStyle/>
          <a:p>
            <a:pPr algn="just"/>
            <a:endParaRPr lang="en-US" dirty="0" smtClean="0"/>
          </a:p>
          <a:p>
            <a:pPr algn="just"/>
            <a:r>
              <a:rPr lang="en-US" dirty="0" smtClean="0"/>
              <a:t>Everything we want to talk about is a Resource</a:t>
            </a:r>
          </a:p>
          <a:p>
            <a:pPr algn="just"/>
            <a:endParaRPr lang="en-US" dirty="0"/>
          </a:p>
          <a:p>
            <a:pPr algn="just"/>
            <a:r>
              <a:rPr lang="en-US" dirty="0" smtClean="0"/>
              <a:t>Resource are identified by URIs</a:t>
            </a:r>
          </a:p>
          <a:p>
            <a:pPr algn="just"/>
            <a:endParaRPr lang="en-US" dirty="0"/>
          </a:p>
          <a:p>
            <a:pPr algn="just"/>
            <a:r>
              <a:rPr lang="en-US" dirty="0"/>
              <a:t>2</a:t>
            </a:r>
            <a:r>
              <a:rPr lang="en-US" dirty="0" smtClean="0"/>
              <a:t> type of Resources: </a:t>
            </a:r>
          </a:p>
          <a:p>
            <a:pPr algn="just"/>
            <a:endParaRPr lang="en-US" dirty="0" smtClean="0"/>
          </a:p>
          <a:p>
            <a:pPr lvl="1" algn="just"/>
            <a:r>
              <a:rPr lang="en-US" dirty="0" smtClean="0"/>
              <a:t>Information Resource</a:t>
            </a:r>
          </a:p>
          <a:p>
            <a:pPr lvl="1" algn="just"/>
            <a:endParaRPr lang="en-US" dirty="0" smtClean="0"/>
          </a:p>
          <a:p>
            <a:pPr lvl="2" algn="just"/>
            <a:r>
              <a:rPr lang="en-US" dirty="0" smtClean="0"/>
              <a:t>Anything that contains information that can be transmitted electronically i.e. web document like html Pages, PDF, emails, eBooks, </a:t>
            </a:r>
            <a:r>
              <a:rPr lang="mr-IN" dirty="0" smtClean="0"/>
              <a:t>…</a:t>
            </a:r>
            <a:endParaRPr lang="en-US" dirty="0" smtClean="0"/>
          </a:p>
          <a:p>
            <a:pPr lvl="1" algn="just"/>
            <a:endParaRPr lang="en-US" dirty="0" smtClean="0"/>
          </a:p>
          <a:p>
            <a:pPr lvl="1" algn="just"/>
            <a:r>
              <a:rPr lang="en-US" dirty="0" smtClean="0"/>
              <a:t>Non Information Resource </a:t>
            </a:r>
          </a:p>
          <a:p>
            <a:pPr lvl="1" algn="just"/>
            <a:endParaRPr lang="en-US" dirty="0"/>
          </a:p>
          <a:p>
            <a:pPr lvl="2" algn="just"/>
            <a:r>
              <a:rPr lang="en-US" dirty="0" smtClean="0"/>
              <a:t>Things in the world that can’t be transmitted electronically e.g. RWO as people, cars or Abstract things like Mathematics, or Imaginary things like a Unicorn, </a:t>
            </a:r>
            <a:r>
              <a:rPr lang="mr-IN" dirty="0" smtClean="0"/>
              <a:t>…</a:t>
            </a:r>
            <a:endParaRPr lang="en-US" dirty="0" smtClean="0"/>
          </a:p>
        </p:txBody>
      </p:sp>
    </p:spTree>
    <p:extLst>
      <p:ext uri="{BB962C8B-B14F-4D97-AF65-F5344CB8AC3E}">
        <p14:creationId xmlns:p14="http://schemas.microsoft.com/office/powerpoint/2010/main" val="1910845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 ground: W3c standard for Publishing Linked-data</a:t>
            </a:r>
            <a:endParaRPr lang="en-US" dirty="0"/>
          </a:p>
        </p:txBody>
      </p:sp>
      <p:sp>
        <p:nvSpPr>
          <p:cNvPr id="3" name="Content Placeholder 2"/>
          <p:cNvSpPr>
            <a:spLocks noGrp="1"/>
          </p:cNvSpPr>
          <p:nvPr>
            <p:ph idx="1"/>
          </p:nvPr>
        </p:nvSpPr>
        <p:spPr>
          <a:xfrm>
            <a:off x="838200" y="1825625"/>
            <a:ext cx="10515600" cy="4351338"/>
          </a:xfrm>
        </p:spPr>
        <p:txBody>
          <a:bodyPr>
            <a:normAutofit lnSpcReduction="10000"/>
          </a:bodyPr>
          <a:lstStyle/>
          <a:p>
            <a:endParaRPr lang="en-US" dirty="0" smtClean="0"/>
          </a:p>
          <a:p>
            <a:r>
              <a:rPr lang="en-US" dirty="0" smtClean="0"/>
              <a:t>What the Linked-data 3wc publishing standards specifies is: </a:t>
            </a:r>
          </a:p>
          <a:p>
            <a:pPr lvl="1"/>
            <a:endParaRPr lang="en-US" dirty="0"/>
          </a:p>
          <a:p>
            <a:pPr lvl="1"/>
            <a:r>
              <a:rPr lang="en-US" dirty="0" smtClean="0"/>
              <a:t>how to obtain the data about a resource of both types upon querying it’s URIs i.e. how the description of the resource can be obtain.</a:t>
            </a:r>
          </a:p>
          <a:p>
            <a:pPr marL="0" indent="0">
              <a:buNone/>
            </a:pPr>
            <a:endParaRPr lang="en-US" dirty="0"/>
          </a:p>
          <a:p>
            <a:pPr marL="457200" lvl="1" indent="0" algn="ctr">
              <a:buNone/>
            </a:pPr>
            <a:r>
              <a:rPr lang="en-US" dirty="0" smtClean="0">
                <a:hlinkClick r:id="rId2"/>
              </a:rPr>
              <a:t>https://www.w3.org/TR/cooluris/</a:t>
            </a:r>
            <a:endParaRPr lang="en-US" dirty="0" smtClean="0"/>
          </a:p>
          <a:p>
            <a:pPr marL="457200" lvl="1" indent="0" algn="ctr">
              <a:buNone/>
            </a:pPr>
            <a:endParaRPr lang="en-US" dirty="0" smtClean="0"/>
          </a:p>
          <a:p>
            <a:pPr marL="457200" lvl="1" indent="0" algn="ctr">
              <a:buNone/>
            </a:pPr>
            <a:r>
              <a:rPr lang="en-US" dirty="0" smtClean="0">
                <a:hlinkClick r:id="rId3"/>
              </a:rPr>
              <a:t>https://www.w3.org/TR/swbp-vocab-pub/</a:t>
            </a:r>
            <a:endParaRPr lang="en-US" dirty="0" smtClean="0"/>
          </a:p>
          <a:p>
            <a:pPr marL="457200" lvl="1" indent="0" algn="ctr">
              <a:buNone/>
            </a:pPr>
            <a:endParaRPr lang="en-US" dirty="0" smtClean="0"/>
          </a:p>
          <a:p>
            <a:pPr marL="457200" lvl="1" indent="0" algn="ctr">
              <a:buNone/>
            </a:pPr>
            <a:r>
              <a:rPr lang="en-US" dirty="0" smtClean="0">
                <a:hlinkClick r:id="rId4"/>
              </a:rPr>
              <a:t>https://www.w3.org/TR/ld-bp/</a:t>
            </a:r>
            <a:endParaRPr lang="en-US" dirty="0" smtClean="0"/>
          </a:p>
          <a:p>
            <a:pPr lvl="1"/>
            <a:endParaRPr lang="en-US" dirty="0"/>
          </a:p>
          <a:p>
            <a:pPr lvl="1"/>
            <a:endParaRPr lang="en-US" dirty="0" smtClean="0"/>
          </a:p>
          <a:p>
            <a:endParaRPr lang="en-US" dirty="0"/>
          </a:p>
          <a:p>
            <a:endParaRPr lang="en-US" dirty="0"/>
          </a:p>
        </p:txBody>
      </p:sp>
    </p:spTree>
    <p:extLst>
      <p:ext uri="{BB962C8B-B14F-4D97-AF65-F5344CB8AC3E}">
        <p14:creationId xmlns:p14="http://schemas.microsoft.com/office/powerpoint/2010/main" val="1243092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Linked-data Publishing: Information Resources</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38537" y="2369344"/>
            <a:ext cx="5397500" cy="3263900"/>
          </a:xfrm>
        </p:spPr>
      </p:pic>
      <p:sp>
        <p:nvSpPr>
          <p:cNvPr id="7" name="TextBox 6"/>
          <p:cNvSpPr txBox="1"/>
          <p:nvPr/>
        </p:nvSpPr>
        <p:spPr>
          <a:xfrm>
            <a:off x="1093076" y="2343807"/>
            <a:ext cx="2385848" cy="2031325"/>
          </a:xfrm>
          <a:prstGeom prst="rect">
            <a:avLst/>
          </a:prstGeom>
          <a:noFill/>
        </p:spPr>
        <p:txBody>
          <a:bodyPr wrap="square" rtlCol="0">
            <a:spAutoFit/>
          </a:bodyPr>
          <a:lstStyle/>
          <a:p>
            <a:r>
              <a:rPr lang="en-US" dirty="0" smtClean="0"/>
              <a:t>How to obtain an information resource description (RDF) or any other representation (HTML) of it trough </a:t>
            </a:r>
            <a:r>
              <a:rPr lang="en-US" b="1" dirty="0" smtClean="0"/>
              <a:t>content Negotiation</a:t>
            </a:r>
            <a:endParaRPr lang="en-US" b="1" dirty="0"/>
          </a:p>
        </p:txBody>
      </p:sp>
      <p:sp>
        <p:nvSpPr>
          <p:cNvPr id="8" name="TextBox 7"/>
          <p:cNvSpPr txBox="1"/>
          <p:nvPr/>
        </p:nvSpPr>
        <p:spPr>
          <a:xfrm>
            <a:off x="9101958" y="2369344"/>
            <a:ext cx="2251841" cy="2308324"/>
          </a:xfrm>
          <a:prstGeom prst="rect">
            <a:avLst/>
          </a:prstGeom>
          <a:noFill/>
        </p:spPr>
        <p:txBody>
          <a:bodyPr wrap="square" rtlCol="0">
            <a:spAutoFit/>
          </a:bodyPr>
          <a:lstStyle/>
          <a:p>
            <a:r>
              <a:rPr lang="en-US" b="1" dirty="0" smtClean="0"/>
              <a:t>Content negotiation is basically deciding what representation of the resource do you need ? can be performed directly (202) or with a slight indirection (302)</a:t>
            </a:r>
            <a:endParaRPr lang="en-US" b="1" dirty="0"/>
          </a:p>
        </p:txBody>
      </p:sp>
    </p:spTree>
    <p:extLst>
      <p:ext uri="{BB962C8B-B14F-4D97-AF65-F5344CB8AC3E}">
        <p14:creationId xmlns:p14="http://schemas.microsoft.com/office/powerpoint/2010/main" val="1212844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Linked-data Publishing: Non-Information Resources</a:t>
            </a:r>
            <a:endParaRPr lang="en-US"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8536" y="2369342"/>
            <a:ext cx="5397501" cy="3263902"/>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8538" y="2369345"/>
            <a:ext cx="5397500" cy="3263900"/>
          </a:xfrm>
          <a:prstGeom prst="rect">
            <a:avLst/>
          </a:prstGeom>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538537" y="2369344"/>
            <a:ext cx="5397500" cy="3263900"/>
          </a:xfrm>
        </p:spPr>
      </p:pic>
      <p:sp>
        <p:nvSpPr>
          <p:cNvPr id="13" name="TextBox 12"/>
          <p:cNvSpPr txBox="1"/>
          <p:nvPr/>
        </p:nvSpPr>
        <p:spPr>
          <a:xfrm>
            <a:off x="1093076" y="2343807"/>
            <a:ext cx="2385848" cy="2308324"/>
          </a:xfrm>
          <a:prstGeom prst="rect">
            <a:avLst/>
          </a:prstGeom>
          <a:noFill/>
        </p:spPr>
        <p:txBody>
          <a:bodyPr wrap="square" rtlCol="0">
            <a:spAutoFit/>
          </a:bodyPr>
          <a:lstStyle/>
          <a:p>
            <a:r>
              <a:rPr lang="en-US" dirty="0" smtClean="0"/>
              <a:t>How to obtain a non-information resource description (RDF) or any other representation of it (HTML) trough </a:t>
            </a:r>
            <a:r>
              <a:rPr lang="en-US" b="1" dirty="0" smtClean="0"/>
              <a:t>303 redirect</a:t>
            </a:r>
            <a:r>
              <a:rPr lang="en-US" dirty="0" smtClean="0"/>
              <a:t> and </a:t>
            </a:r>
            <a:r>
              <a:rPr lang="en-US" b="1" dirty="0" smtClean="0"/>
              <a:t>content negotiation</a:t>
            </a:r>
            <a:endParaRPr lang="en-US" b="1" dirty="0"/>
          </a:p>
        </p:txBody>
      </p:sp>
      <p:sp>
        <p:nvSpPr>
          <p:cNvPr id="14" name="TextBox 13"/>
          <p:cNvSpPr txBox="1"/>
          <p:nvPr/>
        </p:nvSpPr>
        <p:spPr>
          <a:xfrm>
            <a:off x="9101959" y="2369344"/>
            <a:ext cx="2154620" cy="1477328"/>
          </a:xfrm>
          <a:prstGeom prst="rect">
            <a:avLst/>
          </a:prstGeom>
          <a:noFill/>
        </p:spPr>
        <p:txBody>
          <a:bodyPr wrap="square" rtlCol="0">
            <a:spAutoFit/>
          </a:bodyPr>
          <a:lstStyle/>
          <a:p>
            <a:r>
              <a:rPr lang="en-US" b="1" dirty="0" smtClean="0"/>
              <a:t>303 indirection is what says that the resource is a non-information recourse</a:t>
            </a:r>
            <a:endParaRPr lang="en-US" b="1" dirty="0"/>
          </a:p>
        </p:txBody>
      </p:sp>
    </p:spTree>
    <p:extLst>
      <p:ext uri="{BB962C8B-B14F-4D97-AF65-F5344CB8AC3E}">
        <p14:creationId xmlns:p14="http://schemas.microsoft.com/office/powerpoint/2010/main" val="15410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9"/>
                                        </p:tgtEl>
                                        <p:attrNameLst>
                                          <p:attrName>ppt_w</p:attrName>
                                        </p:attrNameLst>
                                      </p:cBhvr>
                                      <p:tavLst>
                                        <p:tav tm="0">
                                          <p:val>
                                            <p:strVal val="ppt_w"/>
                                          </p:val>
                                        </p:tav>
                                        <p:tav tm="100000">
                                          <p:val>
                                            <p:fltVal val="0"/>
                                          </p:val>
                                        </p:tav>
                                      </p:tavLst>
                                    </p:anim>
                                    <p:anim calcmode="lin" valueType="num">
                                      <p:cBhvr>
                                        <p:cTn id="7" dur="500"/>
                                        <p:tgtEl>
                                          <p:spTgt spid="9"/>
                                        </p:tgtEl>
                                        <p:attrNameLst>
                                          <p:attrName>ppt_h</p:attrName>
                                        </p:attrNameLst>
                                      </p:cBhvr>
                                      <p:tavLst>
                                        <p:tav tm="0">
                                          <p:val>
                                            <p:strVal val="ppt_h"/>
                                          </p:val>
                                        </p:tav>
                                        <p:tav tm="100000">
                                          <p:val>
                                            <p:fltVal val="0"/>
                                          </p:val>
                                        </p:tav>
                                      </p:tavLst>
                                    </p:anim>
                                    <p:animEffect transition="out" filter="fade">
                                      <p:cBhvr>
                                        <p:cTn id="8" dur="500"/>
                                        <p:tgtEl>
                                          <p:spTgt spid="9"/>
                                        </p:tgtEl>
                                      </p:cBhvr>
                                    </p:animEffect>
                                    <p:set>
                                      <p:cBhvr>
                                        <p:cTn id="9" dur="1" fill="hold">
                                          <p:stCondLst>
                                            <p:cond delay="499"/>
                                          </p:stCondLst>
                                        </p:cTn>
                                        <p:tgtEl>
                                          <p:spTgt spid="9"/>
                                        </p:tgtEl>
                                        <p:attrNameLst>
                                          <p:attrName>style.visibility</p:attrName>
                                        </p:attrNameLst>
                                      </p:cBhvr>
                                      <p:to>
                                        <p:strVal val="hidden"/>
                                      </p:to>
                                    </p:se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xit" presetSubtype="32" fill="hold" nodeType="clickEffect">
                                  <p:stCondLst>
                                    <p:cond delay="0"/>
                                  </p:stCondLst>
                                  <p:childTnLst>
                                    <p:anim calcmode="lin" valueType="num">
                                      <p:cBhvr>
                                        <p:cTn id="18" dur="500"/>
                                        <p:tgtEl>
                                          <p:spTgt spid="10"/>
                                        </p:tgtEl>
                                        <p:attrNameLst>
                                          <p:attrName>ppt_w</p:attrName>
                                        </p:attrNameLst>
                                      </p:cBhvr>
                                      <p:tavLst>
                                        <p:tav tm="0">
                                          <p:val>
                                            <p:strVal val="ppt_w"/>
                                          </p:val>
                                        </p:tav>
                                        <p:tav tm="100000">
                                          <p:val>
                                            <p:fltVal val="0"/>
                                          </p:val>
                                        </p:tav>
                                      </p:tavLst>
                                    </p:anim>
                                    <p:anim calcmode="lin" valueType="num">
                                      <p:cBhvr>
                                        <p:cTn id="19" dur="500"/>
                                        <p:tgtEl>
                                          <p:spTgt spid="10"/>
                                        </p:tgtEl>
                                        <p:attrNameLst>
                                          <p:attrName>ppt_h</p:attrName>
                                        </p:attrNameLst>
                                      </p:cBhvr>
                                      <p:tavLst>
                                        <p:tav tm="0">
                                          <p:val>
                                            <p:strVal val="ppt_h"/>
                                          </p:val>
                                        </p:tav>
                                        <p:tav tm="100000">
                                          <p:val>
                                            <p:fltVal val="0"/>
                                          </p:val>
                                        </p:tav>
                                      </p:tavLst>
                                    </p:anim>
                                    <p:animEffect transition="out" filter="fade">
                                      <p:cBhvr>
                                        <p:cTn id="20" dur="500"/>
                                        <p:tgtEl>
                                          <p:spTgt spid="10"/>
                                        </p:tgtEl>
                                      </p:cBhvr>
                                    </p:animEffect>
                                    <p:set>
                                      <p:cBhvr>
                                        <p:cTn id="21" dur="1" fill="hold">
                                          <p:stCondLst>
                                            <p:cond delay="499"/>
                                          </p:stCondLst>
                                        </p:cTn>
                                        <p:tgtEl>
                                          <p:spTgt spid="10"/>
                                        </p:tgtEl>
                                        <p:attrNameLst>
                                          <p:attrName>style.visibility</p:attrName>
                                        </p:attrNameLst>
                                      </p:cBhvr>
                                      <p:to>
                                        <p:strVal val="hidden"/>
                                      </p:to>
                                    </p:set>
                                  </p:childTnLst>
                                </p:cTn>
                              </p:par>
                              <p:par>
                                <p:cTn id="22" presetID="53" presetClass="entr" presetSubtype="16"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xit" presetSubtype="32" fill="hold" nodeType="clickEffect">
                                  <p:stCondLst>
                                    <p:cond delay="0"/>
                                  </p:stCondLst>
                                  <p:childTnLst>
                                    <p:anim calcmode="lin" valueType="num">
                                      <p:cBhvr>
                                        <p:cTn id="30" dur="500"/>
                                        <p:tgtEl>
                                          <p:spTgt spid="11"/>
                                        </p:tgtEl>
                                        <p:attrNameLst>
                                          <p:attrName>ppt_w</p:attrName>
                                        </p:attrNameLst>
                                      </p:cBhvr>
                                      <p:tavLst>
                                        <p:tav tm="0">
                                          <p:val>
                                            <p:strVal val="ppt_w"/>
                                          </p:val>
                                        </p:tav>
                                        <p:tav tm="100000">
                                          <p:val>
                                            <p:fltVal val="0"/>
                                          </p:val>
                                        </p:tav>
                                      </p:tavLst>
                                    </p:anim>
                                    <p:anim calcmode="lin" valueType="num">
                                      <p:cBhvr>
                                        <p:cTn id="31" dur="500"/>
                                        <p:tgtEl>
                                          <p:spTgt spid="11"/>
                                        </p:tgtEl>
                                        <p:attrNameLst>
                                          <p:attrName>ppt_h</p:attrName>
                                        </p:attrNameLst>
                                      </p:cBhvr>
                                      <p:tavLst>
                                        <p:tav tm="0">
                                          <p:val>
                                            <p:strVal val="ppt_h"/>
                                          </p:val>
                                        </p:tav>
                                        <p:tav tm="100000">
                                          <p:val>
                                            <p:fltVal val="0"/>
                                          </p:val>
                                        </p:tav>
                                      </p:tavLst>
                                    </p:anim>
                                    <p:animEffect transition="out" filter="fade">
                                      <p:cBhvr>
                                        <p:cTn id="32" dur="500"/>
                                        <p:tgtEl>
                                          <p:spTgt spid="11"/>
                                        </p:tgtEl>
                                      </p:cBhvr>
                                    </p:animEffect>
                                    <p:set>
                                      <p:cBhvr>
                                        <p:cTn id="33"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Linked-Data Publishing: Summary</a:t>
            </a:r>
            <a:endParaRPr lang="en-US" dirty="0"/>
          </a:p>
        </p:txBody>
      </p:sp>
      <p:sp>
        <p:nvSpPr>
          <p:cNvPr id="3" name="Content Placeholder 2"/>
          <p:cNvSpPr>
            <a:spLocks noGrp="1"/>
          </p:cNvSpPr>
          <p:nvPr>
            <p:ph idx="1"/>
          </p:nvPr>
        </p:nvSpPr>
        <p:spPr>
          <a:xfrm>
            <a:off x="838200" y="1825625"/>
            <a:ext cx="10515600" cy="4351338"/>
          </a:xfrm>
        </p:spPr>
        <p:txBody>
          <a:bodyPr>
            <a:normAutofit/>
          </a:bodyPr>
          <a:lstStyle/>
          <a:p>
            <a:endParaRPr lang="en-US" dirty="0" smtClean="0"/>
          </a:p>
          <a:p>
            <a:endParaRPr lang="en-US" dirty="0"/>
          </a:p>
          <a:p>
            <a:pPr marL="0" indent="0" algn="ctr">
              <a:buNone/>
            </a:pPr>
            <a:r>
              <a:rPr lang="en-US" b="1" dirty="0" smtClean="0"/>
              <a:t>Resource comes with description and the Linked-data w3c standards says how to get them.</a:t>
            </a:r>
            <a:endParaRPr lang="en-US" b="1" dirty="0"/>
          </a:p>
        </p:txBody>
      </p:sp>
    </p:spTree>
    <p:extLst>
      <p:ext uri="{BB962C8B-B14F-4D97-AF65-F5344CB8AC3E}">
        <p14:creationId xmlns:p14="http://schemas.microsoft.com/office/powerpoint/2010/main" val="776176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Authoritative Information</a:t>
            </a:r>
            <a:endParaRPr lang="en-US" dirty="0"/>
          </a:p>
        </p:txBody>
      </p:sp>
      <p:sp>
        <p:nvSpPr>
          <p:cNvPr id="3" name="Content Placeholder 2"/>
          <p:cNvSpPr>
            <a:spLocks noGrp="1"/>
          </p:cNvSpPr>
          <p:nvPr>
            <p:ph idx="1"/>
          </p:nvPr>
        </p:nvSpPr>
        <p:spPr>
          <a:xfrm>
            <a:off x="838200" y="1825625"/>
            <a:ext cx="10515600" cy="4351338"/>
          </a:xfrm>
        </p:spPr>
        <p:txBody>
          <a:bodyPr/>
          <a:lstStyle/>
          <a:p>
            <a:endParaRPr lang="en-US" dirty="0" smtClean="0"/>
          </a:p>
          <a:p>
            <a:endParaRPr lang="en-US" dirty="0"/>
          </a:p>
          <a:p>
            <a:r>
              <a:rPr lang="en-US" dirty="0" smtClean="0"/>
              <a:t>Authority record about:</a:t>
            </a:r>
          </a:p>
          <a:p>
            <a:endParaRPr lang="en-US" dirty="0" smtClean="0"/>
          </a:p>
          <a:p>
            <a:pPr lvl="1"/>
            <a:r>
              <a:rPr lang="en-US" dirty="0" smtClean="0"/>
              <a:t>Abstract things</a:t>
            </a:r>
          </a:p>
          <a:p>
            <a:pPr lvl="1"/>
            <a:r>
              <a:rPr lang="en-US" dirty="0" smtClean="0"/>
              <a:t>Real World Objects</a:t>
            </a:r>
          </a:p>
          <a:p>
            <a:pPr lvl="1"/>
            <a:r>
              <a:rPr lang="en-US" dirty="0" smtClean="0"/>
              <a:t>Imaginary </a:t>
            </a:r>
            <a:r>
              <a:rPr lang="en-US" dirty="0" smtClean="0"/>
              <a:t>things</a:t>
            </a:r>
          </a:p>
          <a:p>
            <a:pPr lvl="1"/>
            <a:r>
              <a:rPr lang="mr-IN" dirty="0" smtClean="0"/>
              <a:t>…</a:t>
            </a:r>
            <a:r>
              <a:rPr lang="en-US" dirty="0" smtClean="0"/>
              <a:t>.</a:t>
            </a: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9605" y="2769394"/>
            <a:ext cx="2781300" cy="2463800"/>
          </a:xfrm>
          <a:prstGeom prst="rect">
            <a:avLst/>
          </a:prstGeom>
        </p:spPr>
      </p:pic>
    </p:spTree>
    <p:extLst>
      <p:ext uri="{BB962C8B-B14F-4D97-AF65-F5344CB8AC3E}">
        <p14:creationId xmlns:p14="http://schemas.microsoft.com/office/powerpoint/2010/main" val="53943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71699" y="1836135"/>
            <a:ext cx="2785242" cy="4207313"/>
          </a:xfrm>
        </p:spPr>
      </p:pic>
    </p:spTree>
    <p:extLst>
      <p:ext uri="{BB962C8B-B14F-4D97-AF65-F5344CB8AC3E}">
        <p14:creationId xmlns:p14="http://schemas.microsoft.com/office/powerpoint/2010/main" val="1212804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10719</TotalTime>
  <Words>972</Words>
  <Application>Microsoft Macintosh PowerPoint</Application>
  <PresentationFormat>Widescreen</PresentationFormat>
  <Paragraphs>120</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Corbel</vt:lpstr>
      <vt:lpstr>Mangal</vt:lpstr>
      <vt:lpstr>Arial</vt:lpstr>
      <vt:lpstr>Depth</vt:lpstr>
      <vt:lpstr>Publishing  Library Authoritative Information as Linked-Data</vt:lpstr>
      <vt:lpstr>The Problem</vt:lpstr>
      <vt:lpstr>Back ground: W3c standard for Publishing Linked-data</vt:lpstr>
      <vt:lpstr>Back ground: W3c standard for Publishing Linked-data</vt:lpstr>
      <vt:lpstr>Linked-data Publishing: Information Resources</vt:lpstr>
      <vt:lpstr>Linked-data Publishing: Non-Information Resources</vt:lpstr>
      <vt:lpstr>Linked-Data Publishing: Summary</vt:lpstr>
      <vt:lpstr>What are Authoritative Information</vt:lpstr>
      <vt:lpstr>Question</vt:lpstr>
      <vt:lpstr>Current Proposal</vt:lpstr>
      <vt:lpstr>Interpretation 1: the RWO is the Resource and the Authority is the Description</vt:lpstr>
      <vt:lpstr>Interpretation 2: Both the RWO and the Authority are Resource with Description</vt:lpstr>
      <vt:lpstr>Root of the Issue: Bad Abstraction over Marc Authority Record</vt:lpstr>
      <vt:lpstr>Dissecting a Marc Authority Record</vt:lpstr>
      <vt:lpstr>Dissecting a Marc Authority Record</vt:lpstr>
      <vt:lpstr>Dissecting a Marc Authority Record</vt:lpstr>
      <vt:lpstr>Dissecting a Marc Authority Record</vt:lpstr>
      <vt:lpstr>Thing vs Ctrl Vocab Elt RWO vs Authority</vt:lpstr>
      <vt:lpstr>Thing vs Ctrl Vocab Elt RWO vs Authority</vt:lpstr>
      <vt:lpstr>Examples: Getty</vt:lpstr>
      <vt:lpstr>Examples: LC* - Authority vs Thing</vt:lpstr>
      <vt:lpstr>Examples: DbPedia</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Vocabularies &amp; Authorities</dc:title>
  <dc:creator>Daniel Okouya</dc:creator>
  <cp:lastModifiedBy>Daniel Okouya</cp:lastModifiedBy>
  <cp:revision>337</cp:revision>
  <dcterms:created xsi:type="dcterms:W3CDTF">2017-03-22T18:04:22Z</dcterms:created>
  <dcterms:modified xsi:type="dcterms:W3CDTF">2017-03-31T04:52:46Z</dcterms:modified>
</cp:coreProperties>
</file>