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9" r:id="rId1"/>
  </p:sldMasterIdLst>
  <p:notesMasterIdLst>
    <p:notesMasterId r:id="rId39"/>
  </p:notesMasterIdLst>
  <p:sldIdLst>
    <p:sldId id="346" r:id="rId2"/>
    <p:sldId id="351" r:id="rId3"/>
    <p:sldId id="352" r:id="rId4"/>
    <p:sldId id="353" r:id="rId5"/>
    <p:sldId id="354" r:id="rId6"/>
    <p:sldId id="355" r:id="rId7"/>
    <p:sldId id="356" r:id="rId8"/>
    <p:sldId id="357" r:id="rId9"/>
    <p:sldId id="358" r:id="rId10"/>
    <p:sldId id="324" r:id="rId11"/>
    <p:sldId id="325" r:id="rId12"/>
    <p:sldId id="269" r:id="rId13"/>
    <p:sldId id="306" r:id="rId14"/>
    <p:sldId id="272" r:id="rId15"/>
    <p:sldId id="329" r:id="rId16"/>
    <p:sldId id="301" r:id="rId17"/>
    <p:sldId id="275" r:id="rId18"/>
    <p:sldId id="330" r:id="rId19"/>
    <p:sldId id="331" r:id="rId20"/>
    <p:sldId id="345" r:id="rId21"/>
    <p:sldId id="333" r:id="rId22"/>
    <p:sldId id="334" r:id="rId23"/>
    <p:sldId id="335" r:id="rId24"/>
    <p:sldId id="279" r:id="rId25"/>
    <p:sldId id="343" r:id="rId26"/>
    <p:sldId id="342" r:id="rId27"/>
    <p:sldId id="344" r:id="rId28"/>
    <p:sldId id="347" r:id="rId29"/>
    <p:sldId id="280" r:id="rId30"/>
    <p:sldId id="323" r:id="rId31"/>
    <p:sldId id="328" r:id="rId32"/>
    <p:sldId id="348" r:id="rId33"/>
    <p:sldId id="359" r:id="rId34"/>
    <p:sldId id="313" r:id="rId35"/>
    <p:sldId id="314" r:id="rId36"/>
    <p:sldId id="305" r:id="rId37"/>
    <p:sldId id="311" r:id="rId38"/>
  </p:sldIdLst>
  <p:sldSz cx="12192000" cy="6858000"/>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1" autoAdjust="0"/>
    <p:restoredTop sz="58769" autoAdjust="0"/>
  </p:normalViewPr>
  <p:slideViewPr>
    <p:cSldViewPr snapToGrid="0">
      <p:cViewPr varScale="1">
        <p:scale>
          <a:sx n="47" d="100"/>
          <a:sy n="47" d="100"/>
        </p:scale>
        <p:origin x="1266"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5797"/>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5797"/>
          </a:xfrm>
          <a:prstGeom prst="rect">
            <a:avLst/>
          </a:prstGeom>
        </p:spPr>
        <p:txBody>
          <a:bodyPr vert="horz" lIns="92958" tIns="46479" rIns="92958" bIns="46479" rtlCol="0"/>
          <a:lstStyle>
            <a:lvl1pPr algn="r">
              <a:defRPr sz="1200"/>
            </a:lvl1pPr>
          </a:lstStyle>
          <a:p>
            <a:fld id="{ACB98B2C-CDA5-4DF8-BD53-636B8D1314CE}" type="datetimeFigureOut">
              <a:rPr lang="en-US" smtClean="0"/>
              <a:t>5/24/2017</a:t>
            </a:fld>
            <a:endParaRPr lang="en-US"/>
          </a:p>
        </p:txBody>
      </p:sp>
      <p:sp>
        <p:nvSpPr>
          <p:cNvPr id="4" name="Slide Image Placeholder 3"/>
          <p:cNvSpPr>
            <a:spLocks noGrp="1" noRot="1" noChangeAspect="1"/>
          </p:cNvSpPr>
          <p:nvPr>
            <p:ph type="sldImg" idx="2"/>
          </p:nvPr>
        </p:nvSpPr>
        <p:spPr>
          <a:xfrm>
            <a:off x="706438" y="1160463"/>
            <a:ext cx="5572125" cy="3133725"/>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67781"/>
            <a:ext cx="5588000" cy="3655457"/>
          </a:xfrm>
          <a:prstGeom prst="rect">
            <a:avLst/>
          </a:prstGeom>
        </p:spPr>
        <p:txBody>
          <a:bodyPr vert="horz" lIns="92958" tIns="46479" rIns="92958" bIns="4647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5796"/>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5796"/>
          </a:xfrm>
          <a:prstGeom prst="rect">
            <a:avLst/>
          </a:prstGeom>
        </p:spPr>
        <p:txBody>
          <a:bodyPr vert="horz" lIns="92958" tIns="46479" rIns="92958" bIns="46479" rtlCol="0" anchor="b"/>
          <a:lstStyle>
            <a:lvl1pPr algn="r">
              <a:defRPr sz="1200"/>
            </a:lvl1pPr>
          </a:lstStyle>
          <a:p>
            <a:fld id="{889BF599-A74C-46AF-A8C4-971502B37A72}" type="slidenum">
              <a:rPr lang="en-US" smtClean="0"/>
              <a:t>‹#›</a:t>
            </a:fld>
            <a:endParaRPr lang="en-US"/>
          </a:p>
        </p:txBody>
      </p:sp>
    </p:spTree>
    <p:extLst>
      <p:ext uri="{BB962C8B-B14F-4D97-AF65-F5344CB8AC3E}">
        <p14:creationId xmlns:p14="http://schemas.microsoft.com/office/powerpoint/2010/main" val="154760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9BF599-A74C-46AF-A8C4-971502B37A72}" type="slidenum">
              <a:rPr lang="en-US" smtClean="0"/>
              <a:t>1</a:t>
            </a:fld>
            <a:endParaRPr lang="en-US"/>
          </a:p>
        </p:txBody>
      </p:sp>
    </p:spTree>
    <p:extLst>
      <p:ext uri="{BB962C8B-B14F-4D97-AF65-F5344CB8AC3E}">
        <p14:creationId xmlns:p14="http://schemas.microsoft.com/office/powerpoint/2010/main" val="1357687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10</a:t>
            </a:fld>
            <a:endParaRPr lang="en-US"/>
          </a:p>
        </p:txBody>
      </p:sp>
    </p:spTree>
    <p:extLst>
      <p:ext uri="{BB962C8B-B14F-4D97-AF65-F5344CB8AC3E}">
        <p14:creationId xmlns:p14="http://schemas.microsoft.com/office/powerpoint/2010/main" val="3328090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a:t>
            </a:r>
            <a:r>
              <a:rPr lang="en-US" baseline="0" smtClean="0"/>
              <a:t> PMO team has representatives from our two primary  domain associations—ARSC and MLA, as well as representatives from LC, PCC, and Stanford. To keep us from descending too far into a music silo, three of the Stanford people are non-music in their daily focus—our a-v cataloger, our metadata coordinator (who like our av cataloger is a silent film buff), and a humanities cataloger (who just happened to work on the Linked Jazz project). We kick started our work last April in a two-day meeting at Stanford, in which we generated some use cases, developed from user stories gathered from MLA and ARSC. Since then, we have meet regularly, weekly when possible, via videoconferencing.</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11</a:t>
            </a:fld>
            <a:endParaRPr lang="en-US"/>
          </a:p>
        </p:txBody>
      </p:sp>
    </p:spTree>
    <p:extLst>
      <p:ext uri="{BB962C8B-B14F-4D97-AF65-F5344CB8AC3E}">
        <p14:creationId xmlns:p14="http://schemas.microsoft.com/office/powerpoint/2010/main" val="4048390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primary goal of our project is develop a performed music extension to BIBFRAME, covering description of recorded sound from wire recordings to streamed audio to music video. Using BIBFRAME as a core ontology, we will recommend 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 but we hope to create here a strong base for development.</a:t>
            </a:r>
          </a:p>
          <a:p>
            <a:endParaRPr lang="en-US" baseline="0" dirty="0" smtClean="0"/>
          </a:p>
          <a:p>
            <a:r>
              <a:rPr lang="en-US" baseline="0" dirty="0" smtClean="0"/>
              <a:t>Because we are emphasizing a particular domain, community is of paramount importance to this project. We can develop a beautiful ontology, but it is of no use if it is not acceptable to </a:t>
            </a:r>
            <a:r>
              <a:rPr lang="en-US" baseline="0" smtClean="0"/>
              <a:t>the domain-communities </a:t>
            </a:r>
            <a:r>
              <a:rPr lang="en-US" baseline="0" dirty="0" smtClean="0"/>
              <a:t>who might use it. And of course, all the domain experts are to be found primarily in that same community and it would be detrimental to not make use of that expertise. Stanford has thus been partnering with domain communities—the Music Library Association and the Association of Recorded Sound Collections, as well as keeping Program for Cooperative Cataloging (PCC) in the loop.</a:t>
            </a:r>
            <a:endParaRPr lang="en-US"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12</a:t>
            </a:fld>
            <a:endParaRPr lang="en-US"/>
          </a:p>
        </p:txBody>
      </p:sp>
    </p:spTree>
    <p:extLst>
      <p:ext uri="{BB962C8B-B14F-4D97-AF65-F5344CB8AC3E}">
        <p14:creationId xmlns:p14="http://schemas.microsoft.com/office/powerpoint/2010/main" val="38217674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so why</a:t>
            </a:r>
            <a:r>
              <a:rPr lang="en-US" baseline="0" dirty="0" smtClean="0"/>
              <a:t> use BIBFRAME? The usual context of this question is in reference to RDA—if we are using the RDA cataloging standard, why not use the RDA ontology? That is a perfectly reasonable question. There are also already some other music ontologies already available—the Music Ontology has been around several years and is even based on FRBR; lately the </a:t>
            </a:r>
            <a:r>
              <a:rPr lang="en-US" baseline="0" dirty="0" err="1" smtClean="0"/>
              <a:t>Bibliotheque</a:t>
            </a:r>
            <a:r>
              <a:rPr lang="en-US" baseline="0" dirty="0" smtClean="0"/>
              <a:t> National de France, Radio France, and the </a:t>
            </a:r>
            <a:r>
              <a:rPr lang="en-US" baseline="0" dirty="0" err="1" smtClean="0"/>
              <a:t>Philharmonie</a:t>
            </a:r>
            <a:r>
              <a:rPr lang="en-US" baseline="0" dirty="0" smtClean="0"/>
              <a:t> </a:t>
            </a:r>
            <a:r>
              <a:rPr lang="en-US" baseline="0" dirty="0" err="1" smtClean="0"/>
              <a:t>Francaise</a:t>
            </a:r>
            <a:r>
              <a:rPr lang="en-US" baseline="0" dirty="0" smtClean="0"/>
              <a:t> have been developing Doremus, based on FRBRoo and CIDOC-CRM. Why aren’t we using them?</a:t>
            </a:r>
          </a:p>
          <a:p>
            <a:endParaRPr lang="en-US" baseline="0" dirty="0" smtClean="0"/>
          </a:p>
          <a:p>
            <a:r>
              <a:rPr lang="en-US" baseline="0" dirty="0" smtClean="0"/>
              <a:t>In our modeling, we are hoping to create an ontology that works with multiple </a:t>
            </a:r>
            <a:r>
              <a:rPr lang="en-US" baseline="0" smtClean="0"/>
              <a:t>content standards, </a:t>
            </a:r>
            <a:r>
              <a:rPr lang="en-US" baseline="0" dirty="0" smtClean="0"/>
              <a:t>or even with a lack of a content standard, but still be part of a shared cataloging environment. While we use RDA, others may not, and we want to be able to have easy interoperability despite these differences. So that is why we chose BIBFRAME over RDA. The other two ontologies have almost the opposite problem—being intended only for music materials they run the risk of not being compatible with or at least too separate from modeling for all our other resources in libraries—we want them all to interact. There are also requirements for performed music that overlap with other formats, and we would like our modelling to be able to be useful for those formats as well as just music.</a:t>
            </a:r>
          </a:p>
          <a:p>
            <a:endParaRPr lang="en-US" baseline="0" dirty="0" smtClean="0"/>
          </a:p>
          <a:p>
            <a:r>
              <a:rPr lang="en-US" baseline="0" dirty="0" smtClean="0"/>
              <a:t>So in sum, we are using BIBFRAME because it is for all types of library materials, not just sound recordings; it is compatible with a variety of cataloging content standards, including no standard, and it is customizable while still providing a common framework.</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13</a:t>
            </a:fld>
            <a:endParaRPr lang="en-US" dirty="0"/>
          </a:p>
        </p:txBody>
      </p:sp>
    </p:spTree>
    <p:extLst>
      <p:ext uri="{BB962C8B-B14F-4D97-AF65-F5344CB8AC3E}">
        <p14:creationId xmlns:p14="http://schemas.microsoft.com/office/powerpoint/2010/main" val="13470654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a:t>
            </a:r>
            <a:r>
              <a:rPr lang="en-US" baseline="0" dirty="0" smtClean="0"/>
              <a:t> we took was to look through the ontology and add new classes, subclasses and/or properties required for cataloging performed music that were missing</a:t>
            </a:r>
            <a:r>
              <a:rPr lang="en-US" baseline="0" smtClean="0"/>
              <a:t>. For instance, we added several </a:t>
            </a:r>
            <a:r>
              <a:rPr lang="en-US" baseline="0" dirty="0" smtClean="0"/>
              <a:t>new subclasses to </a:t>
            </a:r>
            <a:r>
              <a:rPr lang="en-US" baseline="0" dirty="0" err="1" smtClean="0"/>
              <a:t>bf:Identifier</a:t>
            </a:r>
            <a:r>
              <a:rPr lang="en-US" baseline="0" dirty="0" smtClean="0"/>
              <a:t>: :</a:t>
            </a:r>
            <a:r>
              <a:rPr lang="en-US" baseline="0" dirty="0" err="1" smtClean="0"/>
              <a:t>AudioTake</a:t>
            </a:r>
            <a:r>
              <a:rPr lang="en-US" baseline="0" dirty="0" smtClean="0"/>
              <a:t>, :Gtin14Number (a number used by the publishing industry in describing packaging), </a:t>
            </a:r>
            <a:r>
              <a:rPr lang="en-US" baseline="0" smtClean="0"/>
              <a:t>:MusicDistributorIdentifier </a:t>
            </a:r>
            <a:r>
              <a:rPr lang="en-US" baseline="0" dirty="0" smtClean="0"/>
              <a:t>(recently defined in the MARC21 format</a:t>
            </a:r>
            <a:r>
              <a:rPr lang="en-US" baseline="0" smtClean="0"/>
              <a:t>), :VideoGamePlatformIdentifier, and links to Allmusic, MusicBrainz, Discogs, and IMDb. Yes, video game platform identifier does seem a little out of scope, but we do have an avid video game cataloger in our group.</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These were very simple extensions to BIBFRAME, following a pattern already present. And while they initially were part of the performed music extension they have since been incorporated into LC’s core BIBFRAME ontology, which is why I list them in the bf</a:t>
            </a:r>
            <a:r>
              <a:rPr lang="en-US" baseline="0" smtClean="0"/>
              <a:t>: namespace. We also added a few other classes—sound recording label (so we can differentiate it from a publisher or distributor), tempo, disc cutting type and tape configuration for our sound archivists, and one new property—phonogram copyright date, the copyright date for a performance.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mtClean="0"/>
          </a:p>
          <a:p>
            <a:r>
              <a:rPr lang="en-US" baseline="0" smtClean="0"/>
              <a:t>Besides </a:t>
            </a:r>
            <a:r>
              <a:rPr lang="en-US" baseline="0" dirty="0" smtClean="0"/>
              <a:t>the classes listed, we are also currently working on classes and properties for medium of performance, events, and works. More about some of that later.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14</a:t>
            </a:fld>
            <a:endParaRPr lang="en-US"/>
          </a:p>
        </p:txBody>
      </p:sp>
    </p:spTree>
    <p:extLst>
      <p:ext uri="{BB962C8B-B14F-4D97-AF65-F5344CB8AC3E}">
        <p14:creationId xmlns:p14="http://schemas.microsoft.com/office/powerpoint/2010/main" val="4024728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These additions</a:t>
            </a:r>
            <a:r>
              <a:rPr lang="en-US" baseline="0" smtClean="0"/>
              <a:t> are thus far contained in Protégé, a well-known ontology editor coming from the biomedical field that is based at Stanford. You can access the ontology through the web version (WebProtégé), though you need to register first.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15</a:t>
            </a:fld>
            <a:endParaRPr lang="en-US"/>
          </a:p>
        </p:txBody>
      </p:sp>
    </p:spTree>
    <p:extLst>
      <p:ext uri="{BB962C8B-B14F-4D97-AF65-F5344CB8AC3E}">
        <p14:creationId xmlns:p14="http://schemas.microsoft.com/office/powerpoint/2010/main" val="1708451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Besides adding classes and properties,</a:t>
            </a:r>
            <a:r>
              <a:rPr lang="en-US" baseline="0" smtClean="0"/>
              <a:t> </a:t>
            </a:r>
            <a:r>
              <a:rPr lang="en-US" baseline="0" dirty="0" smtClean="0"/>
              <a:t>we were also looking at vocabularies outside BIBFRAME. We needed more vocabulary to define specific relationships through properties and to provide values for the objects of triples. It is all very well to say that a work has a file type, but we want to know what that file type is. As individual members of the subclass “File type” these are known as “individuals” or “instances” of the class.</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16</a:t>
            </a:fld>
            <a:endParaRPr lang="en-US" dirty="0"/>
          </a:p>
        </p:txBody>
      </p:sp>
    </p:spTree>
    <p:extLst>
      <p:ext uri="{BB962C8B-B14F-4D97-AF65-F5344CB8AC3E}">
        <p14:creationId xmlns:p14="http://schemas.microsoft.com/office/powerpoint/2010/main" val="593712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To fill these out </a:t>
            </a:r>
            <a:r>
              <a:rPr lang="en-US" sz="1200" kern="1200" smtClean="0">
                <a:solidFill>
                  <a:schemeClr val="tx1"/>
                </a:solidFill>
                <a:effectLst/>
                <a:latin typeface="+mn-lt"/>
                <a:ea typeface="+mn-ea"/>
                <a:cs typeface="+mn-cs"/>
              </a:rPr>
              <a:t>we suggest that </a:t>
            </a:r>
            <a:r>
              <a:rPr lang="en-US" smtClean="0">
                <a:solidFill>
                  <a:schemeClr val="tx1"/>
                </a:solidFill>
                <a:effectLst/>
              </a:rPr>
              <a:t>RDA vocabularies serve </a:t>
            </a:r>
            <a:r>
              <a:rPr lang="en-US" dirty="0" smtClean="0">
                <a:solidFill>
                  <a:schemeClr val="tx1"/>
                </a:solidFill>
                <a:effectLst/>
              </a:rPr>
              <a:t>as individual members of various </a:t>
            </a:r>
            <a:r>
              <a:rPr lang="en-US" dirty="0" err="1" smtClean="0">
                <a:solidFill>
                  <a:schemeClr val="tx1"/>
                </a:solidFill>
                <a:effectLst/>
              </a:rPr>
              <a:t>bf:Class</a:t>
            </a:r>
            <a:r>
              <a:rPr lang="en-US" dirty="0" smtClean="0">
                <a:solidFill>
                  <a:schemeClr val="tx1"/>
                </a:solidFill>
                <a:effectLst/>
              </a:rPr>
              <a:t>(</a:t>
            </a:r>
            <a:r>
              <a:rPr lang="en-US" dirty="0" err="1" smtClean="0">
                <a:solidFill>
                  <a:schemeClr val="tx1"/>
                </a:solidFill>
                <a:effectLst/>
              </a:rPr>
              <a:t>es</a:t>
            </a:r>
            <a:r>
              <a:rPr lang="en-US" smtClean="0">
                <a:solidFill>
                  <a:schemeClr val="tx1"/>
                </a:solidFill>
                <a:effectLst/>
              </a:rPr>
              <a:t>). We chose </a:t>
            </a:r>
            <a:r>
              <a:rPr lang="en-US" dirty="0" smtClean="0">
                <a:solidFill>
                  <a:schemeClr val="tx1"/>
                </a:solidFill>
                <a:effectLst/>
              </a:rPr>
              <a:t>the RDA vocabularies since </a:t>
            </a:r>
            <a:r>
              <a:rPr lang="en-US" smtClean="0">
                <a:solidFill>
                  <a:schemeClr val="tx1"/>
                </a:solidFill>
                <a:effectLst/>
              </a:rPr>
              <a:t>they are the most comprehensive in coverage of our needs, </a:t>
            </a:r>
            <a:r>
              <a:rPr lang="en-US" dirty="0" smtClean="0">
                <a:solidFill>
                  <a:schemeClr val="tx1"/>
                </a:solidFill>
                <a:effectLst/>
              </a:rPr>
              <a:t>and because of their relative simplicity in modeling (the term list is just that—a list of terms) they are an easy application of reuse. We have, however, chosen to use the MARC relators as found in id.loc.gov rather than RDA properties for roles. Roles are highly interconnected with other aspects of performance, and we </a:t>
            </a:r>
            <a:r>
              <a:rPr lang="en-US" smtClean="0">
                <a:solidFill>
                  <a:schemeClr val="tx1"/>
                </a:solidFill>
                <a:effectLst/>
              </a:rPr>
              <a:t>need use the </a:t>
            </a:r>
            <a:r>
              <a:rPr lang="en-US" dirty="0" smtClean="0">
                <a:solidFill>
                  <a:schemeClr val="tx1"/>
                </a:solidFill>
                <a:effectLst/>
              </a:rPr>
              <a:t>role as a class so these can be all brought together</a:t>
            </a:r>
            <a:r>
              <a:rPr lang="en-US" smtClean="0">
                <a:solidFill>
                  <a:schemeClr val="tx1"/>
                </a:solidFill>
                <a:effectLst/>
              </a:rPr>
              <a:t>. We also suggest the use of Doremus vocabularies for keys and modes.</a:t>
            </a:r>
          </a:p>
          <a:p>
            <a:endParaRPr lang="en-US" smtClean="0">
              <a:solidFill>
                <a:schemeClr val="tx1"/>
              </a:solidFill>
              <a:effectLst/>
            </a:endParaRPr>
          </a:p>
          <a:p>
            <a:r>
              <a:rPr lang="en-US" smtClean="0">
                <a:solidFill>
                  <a:schemeClr val="tx1"/>
                </a:solidFill>
                <a:effectLst/>
              </a:rPr>
              <a:t>While we have primarily reused</a:t>
            </a:r>
            <a:r>
              <a:rPr lang="en-US" baseline="0" smtClean="0">
                <a:solidFill>
                  <a:schemeClr val="tx1"/>
                </a:solidFill>
                <a:effectLst/>
              </a:rPr>
              <a:t> already existing vocabularies, we also have created one of our own. The RDA vocabularies for recorded sound carriers, as many of you know, are quite generic. So to augment that list, we have created more specific and colloquial terms for some audio carriers that may be used. For example, you can say “78”, “45”, piano roll or SACD.</a:t>
            </a:r>
            <a:endParaRPr lang="en-US" smtClean="0">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17</a:t>
            </a:fld>
            <a:endParaRPr lang="en-US"/>
          </a:p>
        </p:txBody>
      </p:sp>
    </p:spTree>
    <p:extLst>
      <p:ext uri="{BB962C8B-B14F-4D97-AF65-F5344CB8AC3E}">
        <p14:creationId xmlns:p14="http://schemas.microsoft.com/office/powerpoint/2010/main" val="921769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 big part of our work in the</a:t>
            </a:r>
            <a:r>
              <a:rPr lang="en-US" baseline="0" smtClean="0"/>
              <a:t> last few months has been the modeling of the relationships of events, works, medium, and performers with one another. This entails a complex set of relationships we were never satisfactorily able to express in a MARC record.</a:t>
            </a:r>
          </a:p>
          <a:p>
            <a:endParaRPr lang="en-US" baseline="0" smtClean="0"/>
          </a:p>
          <a:p>
            <a:r>
              <a:rPr lang="en-US" baseline="0" smtClean="0"/>
              <a:t>Events are a new thing for catalogers to model. Events in MARC tend to be relegated to subjects or notes; only really festivals and meetings get access points, as Caitlin mentioned earlier. BF does include events in its modeling, but it is very barebones, as you can see above. A bf:Event can be the event content of a bf:Work, or inversely, a bf:Work can have Event Content in an Event. This is a bit generic to be really useful, so one of the first things we did was to create subclasses of bf:Event, and of bf:contentOf. For a performance, the basic relationship is that a performance is the performance of a generic bf:Work, and that covers a large percentage of recordings. You can see other subclasses over on the right of the screen, including subclasses of pmo:Performance.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18</a:t>
            </a:fld>
            <a:endParaRPr lang="en-US"/>
          </a:p>
        </p:txBody>
      </p:sp>
    </p:spTree>
    <p:extLst>
      <p:ext uri="{BB962C8B-B14F-4D97-AF65-F5344CB8AC3E}">
        <p14:creationId xmlns:p14="http://schemas.microsoft.com/office/powerpoint/2010/main" val="9396385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In our previous screen, you saw a individual relationship</a:t>
            </a:r>
            <a:r>
              <a:rPr lang="en-US" baseline="0" smtClean="0"/>
              <a:t> of a work to a performance. It does not, however, include the actual recording only that the performance is the performance of a work. So there is a third circle—a bf:Audio—which completes our basic relationship triad.</a:t>
            </a:r>
          </a:p>
          <a:p>
            <a:endParaRPr lang="en-US" baseline="0" smtClean="0"/>
          </a:p>
          <a:p>
            <a:r>
              <a:rPr lang="en-US" baseline="0" smtClean="0"/>
              <a:t>This triad could in fact be reduced to two once more, by the removal of bf:Work (the generic one). Some events, including musical ones, are not performances of pre-existing works—improvisations, etc., and so would not need the generic work component.</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19</a:t>
            </a:fld>
            <a:endParaRPr lang="en-US"/>
          </a:p>
        </p:txBody>
      </p:sp>
    </p:spTree>
    <p:extLst>
      <p:ext uri="{BB962C8B-B14F-4D97-AF65-F5344CB8AC3E}">
        <p14:creationId xmlns:p14="http://schemas.microsoft.com/office/powerpoint/2010/main" val="1342192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a:t>
            </a:fld>
            <a:endParaRPr lang="en-US"/>
          </a:p>
        </p:txBody>
      </p:sp>
    </p:spTree>
    <p:extLst>
      <p:ext uri="{BB962C8B-B14F-4D97-AF65-F5344CB8AC3E}">
        <p14:creationId xmlns:p14="http://schemas.microsoft.com/office/powerpoint/2010/main" val="36492884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 little dive into the</a:t>
            </a:r>
            <a:r>
              <a:rPr lang="en-US" baseline="0" smtClean="0"/>
              <a:t> bf:Event makeup. Here is an example of what one might do with a bf:Event in which you know all the separate performances at a recording session. On the left we have pmo:RecordingSession, a subclass of bf:Event, which contains 3 performances (also bf:Events)—1 take of 1 song, and 2 takes of another. All the performances become bf:Audio works. Song 1 &amp; Song 2, take 2 become part of the final audio work, a compilation. Song 2, take 1 does not.</a:t>
            </a:r>
          </a:p>
          <a:p>
            <a:endParaRPr lang="en-US" baseline="0" smtClean="0"/>
          </a:p>
          <a:p>
            <a:r>
              <a:rPr lang="en-US" baseline="0" smtClean="0"/>
              <a:t>While there is a lot you can do with this simple extension of bf:Event subclasses, you may want, or sometimes want, something with which you can model that recording session more precisely. For that, we are suggesting you move to the Doremus ontology, based on FRBRoo or the Music Ontology. We have provided a formal link from pmo:Performance to frbr:Performance, to allow for a seamless move into Doremus.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20</a:t>
            </a:fld>
            <a:endParaRPr lang="en-US"/>
          </a:p>
        </p:txBody>
      </p:sp>
    </p:spTree>
    <p:extLst>
      <p:ext uri="{BB962C8B-B14F-4D97-AF65-F5344CB8AC3E}">
        <p14:creationId xmlns:p14="http://schemas.microsoft.com/office/powerpoint/2010/main" val="32860502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getting back to our original diagram, I have now added</a:t>
            </a:r>
            <a:r>
              <a:rPr lang="en-US" baseline="0" smtClean="0"/>
              <a:t> in the recording session and what, in the library world, is generally called “medium of performance” or those instruments, voices, etc. and numbers defined for or used as the medium of a musical work and/or performance. Note that we have two basic classes for this: PerformedMedium &amp; DeclaredMedium. DeclaredMedium is the mop as noted in a score, a title in a CD or other resource. PerformedMedium, on the other hand, is the mop that is actually used in performance of a work.</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21</a:t>
            </a:fld>
            <a:endParaRPr lang="en-US"/>
          </a:p>
        </p:txBody>
      </p:sp>
    </p:spTree>
    <p:extLst>
      <p:ext uri="{BB962C8B-B14F-4D97-AF65-F5344CB8AC3E}">
        <p14:creationId xmlns:p14="http://schemas.microsoft.com/office/powerpoint/2010/main" val="7956125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now we have event, work, recording (another work) and medium. Next we add the performer(s)</a:t>
            </a:r>
            <a:r>
              <a:rPr lang="en-US" baseline="0" smtClean="0"/>
              <a:t> via the bf:Contribution class. The contribution made by a performer is linked to both the performance and the audio work since a performer contributes to both. Note that then the performer name (bf:Agent) and role (bf:Role) hang off the bf:Contribution node. I’ve also added in this diagram the pmo:RecordingSession extension.</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22</a:t>
            </a:fld>
            <a:endParaRPr lang="en-US"/>
          </a:p>
        </p:txBody>
      </p:sp>
    </p:spTree>
    <p:extLst>
      <p:ext uri="{BB962C8B-B14F-4D97-AF65-F5344CB8AC3E}">
        <p14:creationId xmlns:p14="http://schemas.microsoft.com/office/powerpoint/2010/main" val="1448168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Finally, I’ve added a layer,</a:t>
            </a:r>
            <a:r>
              <a:rPr lang="en-US" baseline="0" smtClean="0"/>
              <a:t> as yet unofficially named. Here a performed medium is linked to a particular “role” or “part” that it performs in a work—Violin1 for instance, or Soprano 2. This is a very new addition to our model and still under revision.</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23</a:t>
            </a:fld>
            <a:endParaRPr lang="en-US"/>
          </a:p>
        </p:txBody>
      </p:sp>
    </p:spTree>
    <p:extLst>
      <p:ext uri="{BB962C8B-B14F-4D97-AF65-F5344CB8AC3E}">
        <p14:creationId xmlns:p14="http://schemas.microsoft.com/office/powerpoint/2010/main" val="16282666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579">
              <a:defRPr/>
            </a:pPr>
            <a:r>
              <a:rPr lang="en-US" smtClean="0"/>
              <a:t>So let’s go deeper</a:t>
            </a:r>
            <a:r>
              <a:rPr lang="en-US" baseline="0" smtClean="0"/>
              <a:t> into medium of performance, and area that </a:t>
            </a:r>
            <a:r>
              <a:rPr lang="en-US" baseline="0" dirty="0" smtClean="0"/>
              <a:t>has been a bit of an obsession in the music cataloging community over the last couple years with the introduction of the Library of Congress medium of performance thesaurus for music and the ever more complex MARC 382 field that holds it.</a:t>
            </a:r>
            <a:endParaRPr lang="en-US" dirty="0" smtClean="0"/>
          </a:p>
          <a:p>
            <a:endParaRPr lang="en-US" dirty="0" smtClean="0"/>
          </a:p>
          <a:p>
            <a:r>
              <a:rPr lang="en-US" smtClean="0"/>
              <a:t>This is our current model </a:t>
            </a:r>
            <a:r>
              <a:rPr lang="en-US" dirty="0" smtClean="0"/>
              <a:t>for medium </a:t>
            </a:r>
            <a:r>
              <a:rPr lang="en-US" smtClean="0"/>
              <a:t>of performance, with both declared medium (on the left) and performed medium (on the right). These are linked to a performance (or an audio work)</a:t>
            </a:r>
            <a:r>
              <a:rPr lang="en-US" baseline="0" smtClean="0"/>
              <a:t> </a:t>
            </a:r>
            <a:r>
              <a:rPr lang="en-US" baseline="0" dirty="0" smtClean="0"/>
              <a:t>and to a performer. With this we are able to state that a performer plays a particular instrument at a particular performance and whether that was the intended instrument for that part. This certainly pertains closely to our use </a:t>
            </a:r>
            <a:r>
              <a:rPr lang="en-US" baseline="0" smtClean="0"/>
              <a:t>cases. We can also count—each instrument, the total instruments, and total number of performers. We have also added a lightweight method to state the dramatic role that a person might have—such as “Griselda” in the musical “Cats” or “Papageno” in the Magic Flute.</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8058CA7D-2A0F-40AE-A101-08ACECD325DA}" type="slidenum">
              <a:rPr lang="en-US" smtClean="0"/>
              <a:t>24</a:t>
            </a:fld>
            <a:endParaRPr lang="en-US"/>
          </a:p>
        </p:txBody>
      </p:sp>
    </p:spTree>
    <p:extLst>
      <p:ext uri="{BB962C8B-B14F-4D97-AF65-F5344CB8AC3E}">
        <p14:creationId xmlns:p14="http://schemas.microsoft.com/office/powerpoint/2010/main" val="24500121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Medium of performance combined with the performer can look complex in a model. Here for example, is a modeling</a:t>
            </a:r>
            <a:r>
              <a:rPr lang="en-US" baseline="0" smtClean="0"/>
              <a:t> for the violins in a string quartet. We have a performed medium of a “string quartet” with a count of 4 parts. There is then a medium part for the instrument “violin” which has a count of “2”. In a full model there would also be medium parts for the viola and the cello, each with a count of 1. The violin medium part then is subdivided into two roles, each with one player “violin 1” and violin 2. The model thus is able to say this performance is carried out by a string quartet that it has 2 violins, a viola, and a cello and that the violins are divided into violin 1 &amp; 2. It is not always necessary to define all these levels, but it is there if you want to.</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25</a:t>
            </a:fld>
            <a:endParaRPr lang="en-US"/>
          </a:p>
        </p:txBody>
      </p:sp>
    </p:spTree>
    <p:extLst>
      <p:ext uri="{BB962C8B-B14F-4D97-AF65-F5344CB8AC3E}">
        <p14:creationId xmlns:p14="http://schemas.microsoft.com/office/powerpoint/2010/main" val="24903490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On the other hand, is the contribution of the performers under bf:Contribution.</a:t>
            </a:r>
            <a:r>
              <a:rPr lang="en-US" baseline="0" smtClean="0"/>
              <a:t> bf:Contribution has a single bf:Organization as a contributor: the Arditti SQ. This contribution, however, includes 4 individual contributions. Here only two are shown—the violins only-Irvine Arditti and Lennox Mackensie.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26</a:t>
            </a:fld>
            <a:endParaRPr lang="en-US"/>
          </a:p>
        </p:txBody>
      </p:sp>
    </p:spTree>
    <p:extLst>
      <p:ext uri="{BB962C8B-B14F-4D97-AF65-F5344CB8AC3E}">
        <p14:creationId xmlns:p14="http://schemas.microsoft.com/office/powerpoint/2010/main" val="33793456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Tie the performers to the violin 1 &amp; 2 parts and this is the model you get</a:t>
            </a:r>
            <a:r>
              <a:rPr lang="en-US" baseline="0" smtClean="0"/>
              <a:t> this—a model that ties together a work or performance, the ensemble and its parts, the performers who perform that ensemble &amp; parts, and what parts they play. Link that to the triadic work model at the beginning and you have a semantically rich model to work with.</a:t>
            </a:r>
            <a:endParaRPr lang="en-US" smtClean="0"/>
          </a:p>
          <a:p>
            <a:endParaRPr lang="en-US" smtClean="0"/>
          </a:p>
          <a:p>
            <a:r>
              <a:rPr lang="en-US" smtClean="0"/>
              <a:t>Now I</a:t>
            </a:r>
            <a:r>
              <a:rPr lang="en-US" baseline="0" smtClean="0"/>
              <a:t> realize this looks pretty daunting and well, it is. But remember, this is the model, not how you will actually catalog something. Cataloging can take place through a semantically enabled template that will help you with all these relationships.</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27</a:t>
            </a:fld>
            <a:endParaRPr lang="en-US"/>
          </a:p>
        </p:txBody>
      </p:sp>
    </p:spTree>
    <p:extLst>
      <p:ext uri="{BB962C8B-B14F-4D97-AF65-F5344CB8AC3E}">
        <p14:creationId xmlns:p14="http://schemas.microsoft.com/office/powerpoint/2010/main" val="1581880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Here is a</a:t>
            </a:r>
            <a:r>
              <a:rPr lang="en-US" baseline="0" smtClean="0"/>
              <a:t> prototype of a cataloging form, an extension of a form developed by the CEDAR team at the Stanford Bioinformatics Lab. The CEDAR template encodes properties and classes in the template and you can end up with an easy to use form for entering metadata, including the possibility of pull down menus of controlled terms and other features not shown here. I created this particular form myself—it does not take a developer to create—and elements of it can be reused in other templates. And the other thing it does of course, is hide all that complexity behind a human friendly form, allowing for quick metadata entry, that produces linked data.</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28</a:t>
            </a:fld>
            <a:endParaRPr lang="en-US"/>
          </a:p>
        </p:txBody>
      </p:sp>
    </p:spTree>
    <p:extLst>
      <p:ext uri="{BB962C8B-B14F-4D97-AF65-F5344CB8AC3E}">
        <p14:creationId xmlns:p14="http://schemas.microsoft.com/office/powerpoint/2010/main" val="9798544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that was a whirlwind</a:t>
            </a:r>
            <a:r>
              <a:rPr lang="en-US" baseline="0" smtClean="0"/>
              <a:t> tour of our ontology work.</a:t>
            </a:r>
            <a:endParaRPr lang="en-US" baseline="0" dirty="0" smtClean="0"/>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smtClean="0">
                <a:solidFill>
                  <a:schemeClr val="tx1"/>
                </a:solidFill>
                <a:effectLst/>
                <a:latin typeface="+mn-lt"/>
                <a:ea typeface="+mn-ea"/>
                <a:cs typeface="+mn-cs"/>
              </a:rPr>
              <a:t>In summary, we have extended </a:t>
            </a:r>
            <a:r>
              <a:rPr lang="en-US" sz="1200" kern="1200" dirty="0" smtClean="0">
                <a:solidFill>
                  <a:schemeClr val="tx1"/>
                </a:solidFill>
                <a:effectLst/>
                <a:latin typeface="+mn-lt"/>
                <a:ea typeface="+mn-ea"/>
                <a:cs typeface="+mn-cs"/>
              </a:rPr>
              <a:t>BIBFRAME 2.0 to better accommodate performed music by adding classes, properties, and vocabularies to the current BIBFRAME model</a:t>
            </a:r>
            <a:r>
              <a:rPr lang="en-US" sz="1200" kern="1200" smtClean="0">
                <a:solidFill>
                  <a:schemeClr val="tx1"/>
                </a:solidFill>
                <a:effectLst/>
                <a:latin typeface="+mn-lt"/>
                <a:ea typeface="+mn-ea"/>
                <a:cs typeface="+mn-cs"/>
              </a:rPr>
              <a:t>. We also have extended through modeling music-specific description and identification: </a:t>
            </a:r>
            <a:r>
              <a:rPr lang="en-US" sz="1200" kern="1200" dirty="0" smtClean="0">
                <a:solidFill>
                  <a:schemeClr val="tx1"/>
                </a:solidFill>
                <a:effectLst/>
                <a:latin typeface="+mn-lt"/>
                <a:ea typeface="+mn-ea"/>
                <a:cs typeface="+mn-cs"/>
              </a:rPr>
              <a:t>thematic catalog numbers, opus numbers, music keys and modes, medium of performance, and multi-movement works</a:t>
            </a:r>
            <a:r>
              <a:rPr lang="en-US" sz="1200" kern="1200" smtClean="0">
                <a:solidFill>
                  <a:schemeClr val="tx1"/>
                </a:solidFill>
                <a:effectLst/>
                <a:latin typeface="+mn-lt"/>
                <a:ea typeface="+mn-ea"/>
                <a:cs typeface="+mn-cs"/>
              </a:rPr>
              <a:t>. Currently, </a:t>
            </a:r>
            <a:r>
              <a:rPr lang="en-US" sz="1200" kern="1200" dirty="0" smtClean="0">
                <a:solidFill>
                  <a:schemeClr val="tx1"/>
                </a:solidFill>
                <a:effectLst/>
                <a:latin typeface="+mn-lt"/>
                <a:ea typeface="+mn-ea"/>
                <a:cs typeface="+mn-cs"/>
              </a:rPr>
              <a:t>we are working on models for events, aggregate works, and sequencing, perhaps to help inform the development of BIBFRAME not only for music, but for the general library community.</a:t>
            </a:r>
          </a:p>
          <a:p>
            <a:endParaRPr lang="en-US" dirty="0"/>
          </a:p>
        </p:txBody>
      </p:sp>
      <p:sp>
        <p:nvSpPr>
          <p:cNvPr id="4" name="Slide Number Placeholder 3"/>
          <p:cNvSpPr>
            <a:spLocks noGrp="1"/>
          </p:cNvSpPr>
          <p:nvPr>
            <p:ph type="sldNum" sz="quarter" idx="10"/>
          </p:nvPr>
        </p:nvSpPr>
        <p:spPr/>
        <p:txBody>
          <a:bodyPr/>
          <a:lstStyle/>
          <a:p>
            <a:fld id="{8058CA7D-2A0F-40AE-A101-08ACECD325DA}" type="slidenum">
              <a:rPr lang="en-US" smtClean="0"/>
              <a:t>29</a:t>
            </a:fld>
            <a:endParaRPr lang="en-US"/>
          </a:p>
        </p:txBody>
      </p:sp>
    </p:spTree>
    <p:extLst>
      <p:ext uri="{BB962C8B-B14F-4D97-AF65-F5344CB8AC3E}">
        <p14:creationId xmlns:p14="http://schemas.microsoft.com/office/powerpoint/2010/main" val="3893628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a:t>
            </a:fld>
            <a:endParaRPr lang="en-US"/>
          </a:p>
        </p:txBody>
      </p:sp>
    </p:spTree>
    <p:extLst>
      <p:ext uri="{BB962C8B-B14F-4D97-AF65-F5344CB8AC3E}">
        <p14:creationId xmlns:p14="http://schemas.microsoft.com/office/powerpoint/2010/main" val="36213369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For the near future—we are reaching the</a:t>
            </a:r>
            <a:r>
              <a:rPr lang="en-US" baseline="0" smtClean="0"/>
              <a:t> end of this current phase of development and hope to make it available soon to our partners and the music communities for comment and critique. We will create demonstration descriptions, finalize everything, and write up a report, both for Mellon and for the public. The ontology will likely first be hosted on Bioportal at Stanford, but will later be hosted (if not yet backed!) by the Library of Congress, with an accompanying web page.</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30</a:t>
            </a:fld>
            <a:endParaRPr lang="en-US"/>
          </a:p>
        </p:txBody>
      </p:sp>
    </p:spTree>
    <p:extLst>
      <p:ext uri="{BB962C8B-B14F-4D97-AF65-F5344CB8AC3E}">
        <p14:creationId xmlns:p14="http://schemas.microsoft.com/office/powerpoint/2010/main" val="33061726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31</a:t>
            </a:fld>
            <a:endParaRPr lang="en-US"/>
          </a:p>
        </p:txBody>
      </p:sp>
    </p:spTree>
    <p:extLst>
      <p:ext uri="{BB962C8B-B14F-4D97-AF65-F5344CB8AC3E}">
        <p14:creationId xmlns:p14="http://schemas.microsoft.com/office/powerpoint/2010/main" val="1926194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32</a:t>
            </a:fld>
            <a:endParaRPr lang="en-US"/>
          </a:p>
        </p:txBody>
      </p:sp>
    </p:spTree>
    <p:extLst>
      <p:ext uri="{BB962C8B-B14F-4D97-AF65-F5344CB8AC3E}">
        <p14:creationId xmlns:p14="http://schemas.microsoft.com/office/powerpoint/2010/main" val="18900714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34</a:t>
            </a:fld>
            <a:endParaRPr lang="en-US"/>
          </a:p>
        </p:txBody>
      </p:sp>
    </p:spTree>
    <p:extLst>
      <p:ext uri="{BB962C8B-B14F-4D97-AF65-F5344CB8AC3E}">
        <p14:creationId xmlns:p14="http://schemas.microsoft.com/office/powerpoint/2010/main" val="17191311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35</a:t>
            </a:fld>
            <a:endParaRPr lang="en-US"/>
          </a:p>
        </p:txBody>
      </p:sp>
    </p:spTree>
    <p:extLst>
      <p:ext uri="{BB962C8B-B14F-4D97-AF65-F5344CB8AC3E}">
        <p14:creationId xmlns:p14="http://schemas.microsoft.com/office/powerpoint/2010/main" val="16967219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we embark</a:t>
            </a:r>
            <a:r>
              <a:rPr lang="en-US" baseline="0" dirty="0" smtClean="0"/>
              <a:t> on how we’ve doing in this wild adventure, let’s take a step back and think about why we are doing this. What are ontologies anyway and why do we need them? An ontology is “…</a:t>
            </a:r>
            <a:r>
              <a:rPr lang="en-US" dirty="0" smtClean="0"/>
              <a:t>a formal naming and definition of the types, properties, and interrelationships of the entities that really or fundamentally exist for a particular domain of discourse. It is thus a practical application of philosophical </a:t>
            </a:r>
            <a:r>
              <a:rPr lang="en-US" b="0" dirty="0" smtClean="0"/>
              <a:t>ontology</a:t>
            </a:r>
            <a:r>
              <a:rPr lang="en-US" dirty="0" smtClean="0"/>
              <a:t>, with a taxonomy.”</a:t>
            </a:r>
            <a:endParaRPr lang="en-US" baseline="0" dirty="0" smtClean="0"/>
          </a:p>
          <a:p>
            <a:endParaRPr lang="en-US" baseline="0" dirty="0" smtClean="0"/>
          </a:p>
          <a:p>
            <a:r>
              <a:rPr lang="en-US" baseline="0" dirty="0" smtClean="0"/>
              <a:t>While this is a Wikipedia definition, it does sum things up nicely. An ontology is where you name &amp; define the entities contained in your domain and the relationships among them. As a practical application of philosophical ontology, creating an ontology is an intellectual endeavor, with choices based on structural and practical knowledge of the domain being modeled. A linked data ontology is built on RDF &amp; its basic data model RDFS or OWL, the Web Ontology language, but these can only express very basic relationships—this is a subclass of this; this entity is related to this entity—highly abstracted relationships. An ontology brings in the specific vocabularies and relationships that define your domain, providing structure and vocabulary (or taxonomy as Wikipedia puts 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36</a:t>
            </a:fld>
            <a:endParaRPr lang="en-US" dirty="0"/>
          </a:p>
        </p:txBody>
      </p:sp>
    </p:spTree>
    <p:extLst>
      <p:ext uri="{BB962C8B-B14F-4D97-AF65-F5344CB8AC3E}">
        <p14:creationId xmlns:p14="http://schemas.microsoft.com/office/powerpoint/2010/main" val="4744774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This diagram shows where the 3 ontologies align (BF at the top, MO in the middle,</a:t>
            </a:r>
            <a:r>
              <a:rPr lang="en-US" baseline="0" smtClean="0"/>
              <a:t> and Doremus at the bottom. PMO has formally defined pmo:Performance as being a subclass of frbroo:Performance. This means you can easily move from one ontology to the other.</a:t>
            </a:r>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37</a:t>
            </a:fld>
            <a:endParaRPr lang="en-US"/>
          </a:p>
        </p:txBody>
      </p:sp>
    </p:spTree>
    <p:extLst>
      <p:ext uri="{BB962C8B-B14F-4D97-AF65-F5344CB8AC3E}">
        <p14:creationId xmlns:p14="http://schemas.microsoft.com/office/powerpoint/2010/main" val="3777683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4</a:t>
            </a:fld>
            <a:endParaRPr lang="en-US"/>
          </a:p>
        </p:txBody>
      </p:sp>
    </p:spTree>
    <p:extLst>
      <p:ext uri="{BB962C8B-B14F-4D97-AF65-F5344CB8AC3E}">
        <p14:creationId xmlns:p14="http://schemas.microsoft.com/office/powerpoint/2010/main" val="1837587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5</a:t>
            </a:fld>
            <a:endParaRPr lang="en-US"/>
          </a:p>
        </p:txBody>
      </p:sp>
    </p:spTree>
    <p:extLst>
      <p:ext uri="{BB962C8B-B14F-4D97-AF65-F5344CB8AC3E}">
        <p14:creationId xmlns:p14="http://schemas.microsoft.com/office/powerpoint/2010/main" val="3980215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6</a:t>
            </a:fld>
            <a:endParaRPr lang="en-US"/>
          </a:p>
        </p:txBody>
      </p:sp>
    </p:spTree>
    <p:extLst>
      <p:ext uri="{BB962C8B-B14F-4D97-AF65-F5344CB8AC3E}">
        <p14:creationId xmlns:p14="http://schemas.microsoft.com/office/powerpoint/2010/main" val="922672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7</a:t>
            </a:fld>
            <a:endParaRPr lang="en-US"/>
          </a:p>
        </p:txBody>
      </p:sp>
    </p:spTree>
    <p:extLst>
      <p:ext uri="{BB962C8B-B14F-4D97-AF65-F5344CB8AC3E}">
        <p14:creationId xmlns:p14="http://schemas.microsoft.com/office/powerpoint/2010/main" val="1443634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89BF599-A74C-46AF-A8C4-971502B37A72}" type="slidenum">
              <a:rPr lang="en-US" smtClean="0"/>
              <a:t>8</a:t>
            </a:fld>
            <a:endParaRPr lang="en-US"/>
          </a:p>
        </p:txBody>
      </p:sp>
    </p:spTree>
    <p:extLst>
      <p:ext uri="{BB962C8B-B14F-4D97-AF65-F5344CB8AC3E}">
        <p14:creationId xmlns:p14="http://schemas.microsoft.com/office/powerpoint/2010/main" val="2343284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9</a:t>
            </a:fld>
            <a:endParaRPr lang="en-US"/>
          </a:p>
        </p:txBody>
      </p:sp>
    </p:spTree>
    <p:extLst>
      <p:ext uri="{BB962C8B-B14F-4D97-AF65-F5344CB8AC3E}">
        <p14:creationId xmlns:p14="http://schemas.microsoft.com/office/powerpoint/2010/main" val="3753904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E700B27-DE4C-4B9E-BB11-B9027034A00F}" type="datetimeFigureOut">
              <a:rPr lang="en-US" smtClean="0"/>
              <a:pPr/>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8286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C40F4739-9812-4A9F-890D-2AD6BA5F6EE8}" type="datetimeFigureOut">
              <a:rPr lang="en-US" smtClean="0"/>
              <a:t>5/24/2017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7109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8845AC5-A3F8-44AA-BA8F-596CDCC976D3}"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0668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C873B183-A821-4095-A363-9EC968635539}"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6500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74D01B4-0AA5-45E6-B2E6-5FA4078AEBCF}"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98174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147335C-0450-40D7-8612-B3203BED4F28}" type="datetimeFigureOut">
              <a:rPr lang="en-US" smtClean="0"/>
              <a:t>5/24/2017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50665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246A105-2A1C-4284-B4EA-07CF89B1A393}" type="datetimeFigureOut">
              <a:rPr lang="en-US" smtClean="0"/>
              <a:t>5/24/2017</a:t>
            </a:fld>
            <a:endParaRPr lang="en-US" dirty="0"/>
          </a:p>
        </p:txBody>
      </p:sp>
      <p:sp>
        <p:nvSpPr>
          <p:cNvPr id="4"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3860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974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8719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76046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AA073D-A903-47F8-8D16-77642FB0DF1F}" type="datetimeFigureOut">
              <a:rPr lang="en-US" smtClean="0"/>
              <a:t>5/24/2017</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45979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smtClean="0"/>
              <a:t>5/24/2017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8794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smtClean="0"/>
              <a:t>5/24/2017</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95435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66CB97F8-6CEB-469B-AFCC-889F2A2B1D5A}" type="datetimeFigureOut">
              <a:rPr lang="en-US" smtClean="0"/>
              <a:t>5/24/2017</a:t>
            </a:fld>
            <a:endParaRPr lang="en-US" dirty="0"/>
          </a:p>
        </p:txBody>
      </p:sp>
      <p:sp>
        <p:nvSpPr>
          <p:cNvPr id="5" name="Footer Placeholder 3"/>
          <p:cNvSpPr>
            <a:spLocks noGrp="1"/>
          </p:cNvSpPr>
          <p:nvPr>
            <p:ph type="ftr" sz="quarter" idx="11"/>
          </p:nvPr>
        </p:nvSpPr>
        <p:spPr/>
        <p:txBody>
          <a:bodyPr/>
          <a:lstStyle/>
          <a:p>
            <a:r>
              <a:rPr lang="en-US" smtClean="0"/>
              <a:t>
              </a:t>
            </a:r>
            <a:endParaRPr lang="en-US" dirty="0"/>
          </a:p>
        </p:txBody>
      </p:sp>
      <p:sp>
        <p:nvSpPr>
          <p:cNvPr id="6"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5353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FA9179F-009E-4FA5-B091-7EBB82A185BD}" type="datetimeFigureOut">
              <a:rPr lang="en-US" smtClean="0"/>
              <a:t>5/24/2017</a:t>
            </a:fld>
            <a:endParaRPr lang="en-US" dirty="0"/>
          </a:p>
        </p:txBody>
      </p:sp>
      <p:sp>
        <p:nvSpPr>
          <p:cNvPr id="5" name="Footer Placeholder 2"/>
          <p:cNvSpPr>
            <a:spLocks noGrp="1"/>
          </p:cNvSpPr>
          <p:nvPr>
            <p:ph type="ftr" sz="quarter" idx="11"/>
          </p:nvPr>
        </p:nvSpPr>
        <p:spPr/>
        <p:txBody>
          <a:bodyPr/>
          <a:lstStyle/>
          <a:p>
            <a:r>
              <a:rPr lang="en-US" smtClean="0"/>
              <a:t>
              </a:t>
            </a:r>
            <a:endParaRPr lang="en-US" dirty="0"/>
          </a:p>
        </p:txBody>
      </p:sp>
      <p:sp>
        <p:nvSpPr>
          <p:cNvPr id="6"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072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8E665CEB-0076-4E37-B880-BCEA9784DE0A}" type="datetimeFigureOut">
              <a:rPr lang="en-US" smtClean="0"/>
              <a:t>5/24/2017</a:t>
            </a:fld>
            <a:endParaRPr lang="en-US" dirty="0"/>
          </a:p>
        </p:txBody>
      </p:sp>
      <p:sp>
        <p:nvSpPr>
          <p:cNvPr id="5" name="Footer Placeholder 5"/>
          <p:cNvSpPr>
            <a:spLocks noGrp="1"/>
          </p:cNvSpPr>
          <p:nvPr>
            <p:ph type="ftr" sz="quarter" idx="11"/>
          </p:nvPr>
        </p:nvSpPr>
        <p:spPr/>
        <p:txBody>
          <a:bodyPr/>
          <a:lstStyle/>
          <a:p>
            <a:r>
              <a:rPr lang="en-US" smtClean="0"/>
              <a:t>
              </a:t>
            </a:r>
            <a:endParaRPr lang="en-US" dirty="0"/>
          </a:p>
        </p:txBody>
      </p:sp>
      <p:sp>
        <p:nvSpPr>
          <p:cNvPr id="6"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3692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6149E5E-3896-4118-99A7-7B85668F1C5E}" type="datetimeFigureOut">
              <a:rPr lang="en-US" smtClean="0"/>
              <a:t>5/24/2017</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2697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E0D914D-B099-4142-A885-11F276715148}" type="datetimeFigureOut">
              <a:rPr lang="en-US" smtClean="0"/>
              <a:t>5/24/2017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
              </a:t>
            </a:r>
            <a:endParaRPr lang="en-US" dirty="0"/>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845051"/>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www.rdaregistry.info/" TargetMode="External"/><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www.doremus.org/" TargetMode="External"/><Relationship Id="rId4" Type="http://schemas.openxmlformats.org/officeDocument/2006/relationships/hyperlink" Target="http://musicontology.com/" TargetMode="External"/><Relationship Id="rId9"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2.archivists.org/glossary/"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loc.gov/bibframe/"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wiki.duraspace.org/pages/viewpage.action?pageId=74515029" TargetMode="External"/><Relationship Id="rId5" Type="http://schemas.openxmlformats.org/officeDocument/2006/relationships/hyperlink" Target="http://webprotege.stanford.edu/#projects/23a0b33a-f0f8-47cd-b8da-379107daa36d/edit/Classes" TargetMode="External"/><Relationship Id="rId4" Type="http://schemas.openxmlformats.org/officeDocument/2006/relationships/hyperlink" Target="https://wiki.duraspace.org/display/LD4P/Performed+Music+Ontology"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mailto:nlorimer@Stanford.edu" TargetMode="External"/><Relationship Id="rId2" Type="http://schemas.openxmlformats.org/officeDocument/2006/relationships/hyperlink" Target="mailto:chun@loc.gov" TargetMode="Externa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loc.gov/mar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loc.gov/bibliographic-future/news/lcwg-ontherecord-jan08-final.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loc.gov/bibfram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4656" y="1230244"/>
            <a:ext cx="11213457" cy="3329581"/>
          </a:xfrm>
        </p:spPr>
        <p:txBody>
          <a:bodyPr/>
          <a:lstStyle/>
          <a:p>
            <a:r>
              <a:rPr lang="en-US" sz="6600" smtClean="0"/>
              <a:t>Modeling Metadata</a:t>
            </a:r>
            <a:br>
              <a:rPr lang="en-US" sz="6600" smtClean="0"/>
            </a:br>
            <a:r>
              <a:rPr lang="en-US" sz="6600" smtClean="0"/>
              <a:t>for Sound Archives: </a:t>
            </a:r>
            <a:endParaRPr lang="en-US" sz="6600" i="1"/>
          </a:p>
        </p:txBody>
      </p:sp>
      <p:sp>
        <p:nvSpPr>
          <p:cNvPr id="3" name="Subtitle 2"/>
          <p:cNvSpPr>
            <a:spLocks noGrp="1"/>
          </p:cNvSpPr>
          <p:nvPr>
            <p:ph type="subTitle" idx="1"/>
          </p:nvPr>
        </p:nvSpPr>
        <p:spPr>
          <a:xfrm>
            <a:off x="635410" y="4659275"/>
            <a:ext cx="9587113" cy="1254822"/>
          </a:xfrm>
        </p:spPr>
        <p:txBody>
          <a:bodyPr>
            <a:normAutofit/>
          </a:bodyPr>
          <a:lstStyle/>
          <a:p>
            <a:r>
              <a:rPr lang="en-US" smtClean="0"/>
              <a:t>extending bibframe 2.0 for archival sound resources</a:t>
            </a:r>
          </a:p>
          <a:p>
            <a:endParaRPr lang="en-US"/>
          </a:p>
          <a:p>
            <a:endParaRPr lang="en-US"/>
          </a:p>
        </p:txBody>
      </p:sp>
      <p:grpSp>
        <p:nvGrpSpPr>
          <p:cNvPr id="6" name="Group 5"/>
          <p:cNvGrpSpPr/>
          <p:nvPr/>
        </p:nvGrpSpPr>
        <p:grpSpPr>
          <a:xfrm>
            <a:off x="635410" y="293107"/>
            <a:ext cx="9187600" cy="867466"/>
            <a:chOff x="635410" y="293107"/>
            <a:chExt cx="9187600" cy="867466"/>
          </a:xfrm>
        </p:grpSpPr>
        <p:pic>
          <p:nvPicPr>
            <p:cNvPr id="4"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
          <p:nvSpPr>
            <p:cNvPr id="5" name="TextBox 4"/>
            <p:cNvSpPr txBox="1"/>
            <p:nvPr/>
          </p:nvSpPr>
          <p:spPr>
            <a:xfrm>
              <a:off x="1575303" y="389299"/>
              <a:ext cx="8247707" cy="369332"/>
            </a:xfrm>
            <a:prstGeom prst="rect">
              <a:avLst/>
            </a:prstGeom>
            <a:noFill/>
          </p:spPr>
          <p:txBody>
            <a:bodyPr wrap="square" rtlCol="0">
              <a:spAutoFit/>
            </a:bodyPr>
            <a:lstStyle/>
            <a:p>
              <a:r>
                <a:rPr lang="en-US" smtClean="0">
                  <a:latin typeface="Arial Rounded MT Bold" panose="020F0704030504030204" pitchFamily="34" charset="0"/>
                </a:rPr>
                <a:t>Linked Data for Production</a:t>
              </a:r>
              <a:endParaRPr lang="en-US">
                <a:latin typeface="Arial Rounded MT Bold" panose="020F0704030504030204" pitchFamily="34" charset="0"/>
              </a:endParaRPr>
            </a:p>
          </p:txBody>
        </p:sp>
      </p:grpSp>
      <p:pic>
        <p:nvPicPr>
          <p:cNvPr id="7" name="Picture 6"/>
          <p:cNvPicPr>
            <a:picLocks noChangeAspect="1"/>
          </p:cNvPicPr>
          <p:nvPr/>
        </p:nvPicPr>
        <p:blipFill>
          <a:blip r:embed="rId4"/>
          <a:stretch>
            <a:fillRect/>
          </a:stretch>
        </p:blipFill>
        <p:spPr>
          <a:xfrm>
            <a:off x="9097428" y="293107"/>
            <a:ext cx="2640685" cy="3429031"/>
          </a:xfrm>
          <a:prstGeom prst="rect">
            <a:avLst/>
          </a:prstGeom>
          <a:effectLst>
            <a:outerShdw blurRad="50800" dist="38100" dir="2700000" algn="tl" rotWithShape="0">
              <a:prstClr val="black">
                <a:alpha val="40000"/>
              </a:prstClr>
            </a:outerShdw>
            <a:softEdge rad="127000"/>
          </a:effectLst>
        </p:spPr>
      </p:pic>
      <p:sp>
        <p:nvSpPr>
          <p:cNvPr id="8" name="TextBox 7"/>
          <p:cNvSpPr txBox="1"/>
          <p:nvPr/>
        </p:nvSpPr>
        <p:spPr>
          <a:xfrm>
            <a:off x="635410" y="5505715"/>
            <a:ext cx="3980533" cy="1015663"/>
          </a:xfrm>
          <a:prstGeom prst="rect">
            <a:avLst/>
          </a:prstGeom>
          <a:noFill/>
        </p:spPr>
        <p:txBody>
          <a:bodyPr wrap="square" rtlCol="0">
            <a:spAutoFit/>
          </a:bodyPr>
          <a:lstStyle/>
          <a:p>
            <a:r>
              <a:rPr lang="en-US" sz="2000" cap="all" smtClean="0">
                <a:solidFill>
                  <a:schemeClr val="accent1"/>
                </a:solidFill>
                <a:latin typeface="+mj-lt"/>
                <a:ea typeface="+mj-ea"/>
                <a:cs typeface="+mj-cs"/>
              </a:rPr>
              <a:t>Caitlin hunter</a:t>
            </a:r>
            <a:endParaRPr lang="en-US" sz="2000" cap="all">
              <a:solidFill>
                <a:schemeClr val="accent1"/>
              </a:solidFill>
              <a:latin typeface="+mj-lt"/>
              <a:ea typeface="+mj-ea"/>
              <a:cs typeface="+mj-cs"/>
            </a:endParaRPr>
          </a:p>
          <a:p>
            <a:r>
              <a:rPr lang="en-US" sz="2000" cap="all">
                <a:solidFill>
                  <a:schemeClr val="accent1"/>
                </a:solidFill>
                <a:latin typeface="+mj-lt"/>
                <a:ea typeface="+mj-ea"/>
                <a:cs typeface="+mj-cs"/>
              </a:rPr>
              <a:t>nancy</a:t>
            </a:r>
            <a:r>
              <a:rPr lang="en-US" smtClean="0"/>
              <a:t> </a:t>
            </a:r>
            <a:r>
              <a:rPr lang="en-US" sz="2000" cap="all">
                <a:solidFill>
                  <a:schemeClr val="accent1"/>
                </a:solidFill>
                <a:latin typeface="+mj-lt"/>
                <a:ea typeface="+mj-ea"/>
                <a:cs typeface="+mj-cs"/>
              </a:rPr>
              <a:t>Lorimer</a:t>
            </a:r>
          </a:p>
          <a:p>
            <a:r>
              <a:rPr lang="en-US" sz="2000" cap="all" smtClean="0">
                <a:solidFill>
                  <a:schemeClr val="accent1"/>
                </a:solidFill>
                <a:latin typeface="+mj-lt"/>
                <a:ea typeface="+mj-ea"/>
                <a:cs typeface="+mj-cs"/>
              </a:rPr>
              <a:t>arsc san antonio</a:t>
            </a:r>
            <a:r>
              <a:rPr lang="en-US" smtClean="0"/>
              <a:t> </a:t>
            </a:r>
            <a:r>
              <a:rPr lang="en-US" sz="2000" cap="all">
                <a:solidFill>
                  <a:schemeClr val="accent1"/>
                </a:solidFill>
                <a:latin typeface="+mj-lt"/>
                <a:ea typeface="+mj-ea"/>
                <a:cs typeface="+mj-cs"/>
              </a:rPr>
              <a:t>2017</a:t>
            </a:r>
          </a:p>
        </p:txBody>
      </p:sp>
    </p:spTree>
    <p:extLst>
      <p:ext uri="{BB962C8B-B14F-4D97-AF65-F5344CB8AC3E}">
        <p14:creationId xmlns:p14="http://schemas.microsoft.com/office/powerpoint/2010/main" val="1219409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10461771" cy="1400530"/>
          </a:xfrm>
        </p:spPr>
        <p:txBody>
          <a:bodyPr/>
          <a:lstStyle/>
          <a:p>
            <a:r>
              <a:rPr lang="en-US" smtClean="0"/>
              <a:t>       Linked Data for Production (LD4P)</a:t>
            </a:r>
            <a:endParaRPr lang="en-US" dirty="0"/>
          </a:p>
        </p:txBody>
      </p:sp>
      <p:sp>
        <p:nvSpPr>
          <p:cNvPr id="3" name="Content Placeholder 2"/>
          <p:cNvSpPr>
            <a:spLocks noGrp="1"/>
          </p:cNvSpPr>
          <p:nvPr>
            <p:ph idx="1"/>
          </p:nvPr>
        </p:nvSpPr>
        <p:spPr>
          <a:xfrm>
            <a:off x="1103312" y="1714500"/>
            <a:ext cx="10004570" cy="4533899"/>
          </a:xfrm>
        </p:spPr>
        <p:txBody>
          <a:bodyPr>
            <a:normAutofit/>
          </a:bodyPr>
          <a:lstStyle/>
          <a:p>
            <a:pPr>
              <a:spcAft>
                <a:spcPts val="1000"/>
              </a:spcAft>
            </a:pPr>
            <a:r>
              <a:rPr lang="en-US" sz="2800" dirty="0"/>
              <a:t>Public website: </a:t>
            </a:r>
            <a:r>
              <a:rPr lang="en-US" dirty="0"/>
              <a:t>https://wiki.duraspace.org/pages/viewpage.action?pageId=74515029</a:t>
            </a:r>
            <a:endParaRPr lang="en-US" dirty="0" smtClean="0"/>
          </a:p>
          <a:p>
            <a:pPr>
              <a:spcAft>
                <a:spcPts val="1000"/>
              </a:spcAft>
            </a:pPr>
            <a:r>
              <a:rPr lang="en-US" sz="2800" dirty="0"/>
              <a:t>Core </a:t>
            </a:r>
            <a:r>
              <a:rPr lang="en-US" sz="2800" dirty="0" smtClean="0"/>
              <a:t>Members</a:t>
            </a:r>
            <a:r>
              <a:rPr lang="en-US" sz="2800" dirty="0"/>
              <a:t>: </a:t>
            </a:r>
            <a:r>
              <a:rPr lang="en-US" dirty="0"/>
              <a:t>Columbia, Cornell, Harvard, the Library of Congress, Princeton, and </a:t>
            </a:r>
            <a:r>
              <a:rPr lang="en-US" dirty="0" smtClean="0"/>
              <a:t>Stanford</a:t>
            </a:r>
          </a:p>
          <a:p>
            <a:r>
              <a:rPr lang="en-US" sz="2800" dirty="0" smtClean="0"/>
              <a:t>LD4P projects which touch specifically on audio:</a:t>
            </a:r>
          </a:p>
          <a:p>
            <a:pPr lvl="1"/>
            <a:r>
              <a:rPr lang="en-US" sz="2000" dirty="0" smtClean="0"/>
              <a:t>LC BIBFRAME Metadata Production Pilot</a:t>
            </a:r>
          </a:p>
          <a:p>
            <a:pPr lvl="1"/>
            <a:r>
              <a:rPr lang="en-US" sz="2000" dirty="0" smtClean="0"/>
              <a:t>Cornell Hip Hop Archive</a:t>
            </a:r>
          </a:p>
          <a:p>
            <a:pPr lvl="1"/>
            <a:r>
              <a:rPr lang="en-US" sz="2000" dirty="0" smtClean="0"/>
              <a:t>Performed Music Ontology (PMO)</a:t>
            </a:r>
            <a:endParaRPr lang="en-US" sz="2000" dirty="0"/>
          </a:p>
        </p:txBody>
      </p:sp>
      <p:pic>
        <p:nvPicPr>
          <p:cNvPr id="5" name="Picture 4"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410" y="293107"/>
            <a:ext cx="867466" cy="867466"/>
          </a:xfrm>
          <a:prstGeom prst="rect">
            <a:avLst/>
          </a:prstGeom>
          <a:solidFill>
            <a:schemeClr val="bg2"/>
          </a:solidFill>
          <a:effectLst>
            <a:outerShdw blurRad="50800" dist="50800" dir="5400000" algn="ctr" rotWithShape="0">
              <a:srgbClr val="000000"/>
            </a:outerShdw>
            <a:reflection blurRad="6350" endPos="35000" dir="5400000" sy="-100000" algn="bl" rotWithShape="0"/>
            <a:softEdge rad="31750"/>
          </a:effectLst>
        </p:spPr>
      </p:pic>
    </p:spTree>
    <p:extLst>
      <p:ext uri="{BB962C8B-B14F-4D97-AF65-F5344CB8AC3E}">
        <p14:creationId xmlns:p14="http://schemas.microsoft.com/office/powerpoint/2010/main" val="2453249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Performed Music Ontology (PMO)</a:t>
            </a:r>
            <a:endParaRPr lang="en-US" dirty="0"/>
          </a:p>
        </p:txBody>
      </p:sp>
      <p:sp>
        <p:nvSpPr>
          <p:cNvPr id="3" name="Content Placeholder 2"/>
          <p:cNvSpPr>
            <a:spLocks noGrp="1"/>
          </p:cNvSpPr>
          <p:nvPr>
            <p:ph idx="1"/>
          </p:nvPr>
        </p:nvSpPr>
        <p:spPr>
          <a:xfrm>
            <a:off x="1103312" y="1880755"/>
            <a:ext cx="8946541" cy="4367644"/>
          </a:xfrm>
        </p:spPr>
        <p:txBody>
          <a:bodyPr/>
          <a:lstStyle/>
          <a:p>
            <a:r>
              <a:rPr lang="en-US" dirty="0" smtClean="0"/>
              <a:t>Team consists of representatives from Stanford, PCC, Library of Congress, Music Library Association, and ARSC (via the ARSC Cataloging Committee)</a:t>
            </a:r>
          </a:p>
          <a:p>
            <a:endParaRPr lang="en-US" dirty="0"/>
          </a:p>
          <a:p>
            <a:r>
              <a:rPr lang="en-US" dirty="0" smtClean="0"/>
              <a:t>Regular team meetings, including an initial two-day meeting during which use cases were generated, largely from user stories gathered from MLA and the ARSC Cataloging Committee, as well as team members</a:t>
            </a:r>
          </a:p>
          <a:p>
            <a:endParaRPr lang="en-US" dirty="0"/>
          </a:p>
          <a:p>
            <a:endParaRPr lang="en-US" dirty="0"/>
          </a:p>
        </p:txBody>
      </p:sp>
    </p:spTree>
    <p:extLst>
      <p:ext uri="{BB962C8B-B14F-4D97-AF65-F5344CB8AC3E}">
        <p14:creationId xmlns:p14="http://schemas.microsoft.com/office/powerpoint/2010/main" val="22560217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Project description for PMO</a:t>
            </a:r>
            <a:endParaRPr lang="en-US"/>
          </a:p>
        </p:txBody>
      </p:sp>
      <p:sp>
        <p:nvSpPr>
          <p:cNvPr id="3" name="Content Placeholder 2"/>
          <p:cNvSpPr>
            <a:spLocks noGrp="1"/>
          </p:cNvSpPr>
          <p:nvPr>
            <p:ph idx="1"/>
          </p:nvPr>
        </p:nvSpPr>
        <p:spPr/>
        <p:txBody>
          <a:bodyPr/>
          <a:lstStyle/>
          <a:p>
            <a:r>
              <a:rPr lang="en-US" dirty="0"/>
              <a:t>Develop a BIBFRAME-based ontology for performed music in all formats</a:t>
            </a:r>
          </a:p>
          <a:p>
            <a:pPr lvl="1"/>
            <a:r>
              <a:rPr lang="en-US" dirty="0"/>
              <a:t>Domain-specific enhancements and/or extensions of BIBFRAME for use by the library community as a common standard</a:t>
            </a:r>
          </a:p>
          <a:p>
            <a:pPr lvl="1"/>
            <a:r>
              <a:rPr lang="en-US" dirty="0"/>
              <a:t>Establish a model by which these standards can be created, endorsed, and maintained by the community</a:t>
            </a:r>
          </a:p>
          <a:p>
            <a:r>
              <a:rPr lang="en-US" dirty="0"/>
              <a:t>Do this through partnering with domain communities and the PCC</a:t>
            </a:r>
          </a:p>
        </p:txBody>
      </p:sp>
    </p:spTree>
    <p:extLst>
      <p:ext uri="{BB962C8B-B14F-4D97-AF65-F5344CB8AC3E}">
        <p14:creationId xmlns:p14="http://schemas.microsoft.com/office/powerpoint/2010/main" val="9648570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BIBFRAME?</a:t>
            </a:r>
            <a:endParaRPr lang="en-US" dirty="0"/>
          </a:p>
        </p:txBody>
      </p:sp>
      <p:sp>
        <p:nvSpPr>
          <p:cNvPr id="3" name="Content Placeholder 2"/>
          <p:cNvSpPr>
            <a:spLocks noGrp="1"/>
          </p:cNvSpPr>
          <p:nvPr>
            <p:ph idx="1"/>
          </p:nvPr>
        </p:nvSpPr>
        <p:spPr>
          <a:xfrm>
            <a:off x="1104293" y="1633818"/>
            <a:ext cx="8946541" cy="4195481"/>
          </a:xfrm>
        </p:spPr>
        <p:txBody>
          <a:bodyPr/>
          <a:lstStyle/>
          <a:p>
            <a:r>
              <a:rPr lang="en-US" dirty="0" smtClean="0"/>
              <a:t>Other ontologies:</a:t>
            </a:r>
          </a:p>
          <a:p>
            <a:pPr lvl="1"/>
            <a:r>
              <a:rPr lang="en-US" dirty="0" smtClean="0"/>
              <a:t>RDA registry (</a:t>
            </a:r>
            <a:r>
              <a:rPr lang="en-US" dirty="0" smtClean="0">
                <a:hlinkClick r:id="rId3"/>
              </a:rPr>
              <a:t>http://www.rdaregistry.info</a:t>
            </a:r>
            <a:r>
              <a:rPr lang="en-US" dirty="0" smtClean="0"/>
              <a:t>) </a:t>
            </a:r>
          </a:p>
          <a:p>
            <a:pPr lvl="1"/>
            <a:r>
              <a:rPr lang="en-US" dirty="0"/>
              <a:t>Music </a:t>
            </a:r>
            <a:r>
              <a:rPr lang="en-US" dirty="0" smtClean="0"/>
              <a:t>Ontology (</a:t>
            </a:r>
            <a:r>
              <a:rPr lang="en-US" dirty="0" smtClean="0">
                <a:hlinkClick r:id="rId4"/>
              </a:rPr>
              <a:t>http://musicontology.com</a:t>
            </a:r>
            <a:r>
              <a:rPr lang="en-US" dirty="0" smtClean="0"/>
              <a:t>) </a:t>
            </a:r>
            <a:endParaRPr lang="en-US" dirty="0"/>
          </a:p>
          <a:p>
            <a:pPr lvl="1"/>
            <a:r>
              <a:rPr lang="en-US" smtClean="0"/>
              <a:t>DOREMUS</a:t>
            </a:r>
            <a:r>
              <a:rPr lang="en-US" dirty="0" smtClean="0"/>
              <a:t> (</a:t>
            </a:r>
            <a:r>
              <a:rPr lang="en-US" dirty="0" smtClean="0">
                <a:hlinkClick r:id="rId5"/>
              </a:rPr>
              <a:t>http://www.doremus.org</a:t>
            </a:r>
            <a:r>
              <a:rPr lang="en-US" dirty="0" smtClean="0"/>
              <a:t>) </a:t>
            </a:r>
          </a:p>
          <a:p>
            <a:r>
              <a:rPr lang="en-US" dirty="0" smtClean="0"/>
              <a:t>BIBFRAME is:</a:t>
            </a:r>
          </a:p>
          <a:p>
            <a:pPr lvl="1"/>
            <a:r>
              <a:rPr lang="en-US" dirty="0"/>
              <a:t>for all types of library materials, not just sound recordings</a:t>
            </a:r>
          </a:p>
          <a:p>
            <a:pPr lvl="1"/>
            <a:r>
              <a:rPr lang="en-US" dirty="0" smtClean="0"/>
              <a:t>compatible with a variety of cataloging content standards (or no standard)</a:t>
            </a:r>
          </a:p>
          <a:p>
            <a:pPr lvl="1"/>
            <a:r>
              <a:rPr lang="en-US" dirty="0" smtClean="0"/>
              <a:t>customizable, while still providing a common framework</a:t>
            </a:r>
          </a:p>
        </p:txBody>
      </p:sp>
      <p:pic>
        <p:nvPicPr>
          <p:cNvPr id="5" name="Picture 4"/>
          <p:cNvPicPr>
            <a:picLocks noChangeAspect="1"/>
          </p:cNvPicPr>
          <p:nvPr/>
        </p:nvPicPr>
        <p:blipFill rotWithShape="1">
          <a:blip r:embed="rId6"/>
          <a:srcRect l="757" t="12661" r="1469" b="4876"/>
          <a:stretch/>
        </p:blipFill>
        <p:spPr>
          <a:xfrm>
            <a:off x="8007784" y="544002"/>
            <a:ext cx="3099202" cy="636766"/>
          </a:xfrm>
          <a:prstGeom prst="rect">
            <a:avLst/>
          </a:prstGeom>
        </p:spPr>
      </p:pic>
      <p:pic>
        <p:nvPicPr>
          <p:cNvPr id="6" name="Picture 5"/>
          <p:cNvPicPr>
            <a:picLocks noChangeAspect="1"/>
          </p:cNvPicPr>
          <p:nvPr/>
        </p:nvPicPr>
        <p:blipFill>
          <a:blip r:embed="rId7"/>
          <a:stretch>
            <a:fillRect/>
          </a:stretch>
        </p:blipFill>
        <p:spPr>
          <a:xfrm>
            <a:off x="8496209" y="1444504"/>
            <a:ext cx="1125929" cy="1047235"/>
          </a:xfrm>
          <a:prstGeom prst="rect">
            <a:avLst/>
          </a:prstGeom>
        </p:spPr>
      </p:pic>
      <p:pic>
        <p:nvPicPr>
          <p:cNvPr id="7" name="Picture 6"/>
          <p:cNvPicPr>
            <a:picLocks noChangeAspect="1"/>
          </p:cNvPicPr>
          <p:nvPr/>
        </p:nvPicPr>
        <p:blipFill>
          <a:blip r:embed="rId8"/>
          <a:stretch>
            <a:fillRect/>
          </a:stretch>
        </p:blipFill>
        <p:spPr>
          <a:xfrm>
            <a:off x="9851229" y="2061887"/>
            <a:ext cx="1219435" cy="599962"/>
          </a:xfrm>
          <a:prstGeom prst="rect">
            <a:avLst/>
          </a:prstGeom>
        </p:spPr>
      </p:pic>
      <p:pic>
        <p:nvPicPr>
          <p:cNvPr id="8" name="Picture 7"/>
          <p:cNvPicPr>
            <a:picLocks noChangeAspect="1"/>
          </p:cNvPicPr>
          <p:nvPr/>
        </p:nvPicPr>
        <p:blipFill>
          <a:blip r:embed="rId9"/>
          <a:stretch>
            <a:fillRect/>
          </a:stretch>
        </p:blipFill>
        <p:spPr>
          <a:xfrm>
            <a:off x="9859972" y="1326595"/>
            <a:ext cx="1219435" cy="536785"/>
          </a:xfrm>
          <a:prstGeom prst="rect">
            <a:avLst/>
          </a:prstGeom>
        </p:spPr>
      </p:pic>
    </p:spTree>
    <p:extLst>
      <p:ext uri="{BB962C8B-B14F-4D97-AF65-F5344CB8AC3E}">
        <p14:creationId xmlns:p14="http://schemas.microsoft.com/office/powerpoint/2010/main" val="1396060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classes/subclasses/properties</a:t>
            </a:r>
            <a:endParaRPr lang="en-US"/>
          </a:p>
        </p:txBody>
      </p:sp>
      <p:sp>
        <p:nvSpPr>
          <p:cNvPr id="5" name="Content Placeholder 4"/>
          <p:cNvSpPr>
            <a:spLocks noGrp="1"/>
          </p:cNvSpPr>
          <p:nvPr>
            <p:ph sz="half" idx="2"/>
          </p:nvPr>
        </p:nvSpPr>
        <p:spPr>
          <a:xfrm>
            <a:off x="1444557" y="1636771"/>
            <a:ext cx="4371781" cy="4441600"/>
          </a:xfrm>
        </p:spPr>
        <p:txBody>
          <a:bodyPr>
            <a:normAutofit/>
          </a:bodyPr>
          <a:lstStyle/>
          <a:p>
            <a:r>
              <a:rPr lang="en-US"/>
              <a:t>Subclass of </a:t>
            </a:r>
            <a:r>
              <a:rPr lang="en-US" smtClean="0"/>
              <a:t>bf:Identifier</a:t>
            </a:r>
            <a:endParaRPr lang="en-US"/>
          </a:p>
          <a:p>
            <a:pPr lvl="1"/>
            <a:r>
              <a:rPr lang="en-US"/>
              <a:t>bf:AudioTake</a:t>
            </a:r>
          </a:p>
          <a:p>
            <a:pPr lvl="1"/>
            <a:r>
              <a:rPr lang="en-US"/>
              <a:t>bf:Gtin14Number</a:t>
            </a:r>
          </a:p>
          <a:p>
            <a:pPr lvl="1"/>
            <a:r>
              <a:rPr lang="en-US" smtClean="0"/>
              <a:t>bf:MusicDistributorIdentifier</a:t>
            </a:r>
            <a:endParaRPr lang="en-US"/>
          </a:p>
          <a:p>
            <a:pPr lvl="1"/>
            <a:r>
              <a:rPr lang="en-US" smtClean="0"/>
              <a:t>pmo:VideoGamePlatformIdentifer</a:t>
            </a:r>
          </a:p>
          <a:p>
            <a:pPr lvl="1"/>
            <a:r>
              <a:rPr lang="en-US" smtClean="0"/>
              <a:t>pmo:Allmusic</a:t>
            </a:r>
          </a:p>
          <a:p>
            <a:pPr lvl="1"/>
            <a:r>
              <a:rPr lang="en-US" smtClean="0"/>
              <a:t>pmo:MusicBrainz</a:t>
            </a:r>
          </a:p>
          <a:p>
            <a:pPr lvl="1"/>
            <a:r>
              <a:rPr lang="en-US" smtClean="0"/>
              <a:t>pmo:Discogs</a:t>
            </a:r>
          </a:p>
          <a:p>
            <a:pPr lvl="1"/>
            <a:r>
              <a:rPr lang="en-US" smtClean="0"/>
              <a:t>pmo:Imdb</a:t>
            </a:r>
            <a:br>
              <a:rPr lang="en-US" smtClean="0"/>
            </a:br>
            <a:endParaRPr lang="en-US"/>
          </a:p>
          <a:p>
            <a:pPr marL="457200" lvl="1" indent="0">
              <a:buNone/>
            </a:pPr>
            <a:r>
              <a:rPr lang="en-US" smtClean="0"/>
              <a:t/>
            </a:r>
            <a:br>
              <a:rPr lang="en-US" smtClean="0"/>
            </a:br>
            <a:endParaRPr lang="en-US"/>
          </a:p>
          <a:p>
            <a:pPr marL="0" indent="0">
              <a:buNone/>
            </a:pPr>
            <a:endParaRPr lang="en-US"/>
          </a:p>
        </p:txBody>
      </p:sp>
      <p:sp>
        <p:nvSpPr>
          <p:cNvPr id="6" name="Content Placeholder 4"/>
          <p:cNvSpPr txBox="1">
            <a:spLocks/>
          </p:cNvSpPr>
          <p:nvPr/>
        </p:nvSpPr>
        <p:spPr>
          <a:xfrm>
            <a:off x="6321611" y="1636771"/>
            <a:ext cx="4234495" cy="4441600"/>
          </a:xfrm>
          <a:prstGeom prst="rect">
            <a:avLst/>
          </a:prstGeom>
        </p:spPr>
        <p:txBody>
          <a:bodyPr vert="horz" lIns="91440" tIns="45720" rIns="91440" bIns="45720" rtlCol="0">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r>
              <a:rPr lang="en-US"/>
              <a:t>Other classes/properties</a:t>
            </a:r>
          </a:p>
          <a:p>
            <a:pPr lvl="1"/>
            <a:r>
              <a:rPr lang="en-US" smtClean="0"/>
              <a:t>pmo:Tempo</a:t>
            </a:r>
            <a:endParaRPr lang="en-US"/>
          </a:p>
          <a:p>
            <a:pPr lvl="1"/>
            <a:r>
              <a:rPr lang="en-US" smtClean="0"/>
              <a:t>pmo:DiscCuttingType</a:t>
            </a:r>
          </a:p>
          <a:p>
            <a:pPr lvl="1"/>
            <a:r>
              <a:rPr lang="en-US" smtClean="0"/>
              <a:t>pmo:ThematicCatalogStatement</a:t>
            </a:r>
          </a:p>
          <a:p>
            <a:pPr lvl="1"/>
            <a:r>
              <a:rPr lang="en-US" smtClean="0"/>
              <a:t>pmo:OpusNumberStatement</a:t>
            </a:r>
          </a:p>
          <a:p>
            <a:pPr lvl="1"/>
            <a:r>
              <a:rPr lang="en-US" smtClean="0"/>
              <a:t>pmo:KeyModeStatement</a:t>
            </a:r>
            <a:r>
              <a:rPr lang="en-US"/>
              <a:t/>
            </a:r>
            <a:br>
              <a:rPr lang="en-US"/>
            </a:br>
            <a:endParaRPr lang="en-US"/>
          </a:p>
          <a:p>
            <a:pPr lvl="1"/>
            <a:r>
              <a:rPr lang="en-US"/>
              <a:t>pmo:phonogramCopyrightDate</a:t>
            </a:r>
            <a:br>
              <a:rPr lang="en-US"/>
            </a:br>
            <a:endParaRPr lang="en-US"/>
          </a:p>
          <a:p>
            <a:r>
              <a:rPr lang="en-US" smtClean="0"/>
              <a:t>Subclasses &amp; properties for:</a:t>
            </a:r>
          </a:p>
          <a:p>
            <a:pPr lvl="2"/>
            <a:r>
              <a:rPr lang="en-US" sz="1600"/>
              <a:t>medium of performance</a:t>
            </a:r>
          </a:p>
          <a:p>
            <a:pPr lvl="2"/>
            <a:r>
              <a:rPr lang="en-US" sz="1600"/>
              <a:t>events</a:t>
            </a:r>
          </a:p>
          <a:p>
            <a:pPr lvl="2"/>
            <a:r>
              <a:rPr lang="en-US" sz="1600"/>
              <a:t>works</a:t>
            </a:r>
          </a:p>
        </p:txBody>
      </p:sp>
    </p:spTree>
    <p:extLst>
      <p:ext uri="{BB962C8B-B14F-4D97-AF65-F5344CB8AC3E}">
        <p14:creationId xmlns:p14="http://schemas.microsoft.com/office/powerpoint/2010/main" val="7086885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8075628" y="752474"/>
            <a:ext cx="3241923" cy="4419601"/>
          </a:xfrm>
          <a:prstGeom prst="rect">
            <a:avLst/>
          </a:prstGeom>
        </p:spPr>
      </p:pic>
      <p:pic>
        <p:nvPicPr>
          <p:cNvPr id="16" name="Picture 15"/>
          <p:cNvPicPr>
            <a:picLocks noChangeAspect="1"/>
          </p:cNvPicPr>
          <p:nvPr/>
        </p:nvPicPr>
        <p:blipFill>
          <a:blip r:embed="rId4"/>
          <a:stretch>
            <a:fillRect/>
          </a:stretch>
        </p:blipFill>
        <p:spPr>
          <a:xfrm>
            <a:off x="4429125" y="5519735"/>
            <a:ext cx="3137974" cy="982837"/>
          </a:xfrm>
          <a:prstGeom prst="rect">
            <a:avLst/>
          </a:prstGeom>
        </p:spPr>
      </p:pic>
      <p:pic>
        <p:nvPicPr>
          <p:cNvPr id="17" name="Picture 16"/>
          <p:cNvPicPr>
            <a:picLocks noChangeAspect="1"/>
          </p:cNvPicPr>
          <p:nvPr/>
        </p:nvPicPr>
        <p:blipFill rotWithShape="1">
          <a:blip r:embed="rId5"/>
          <a:srcRect l="1" r="1094" b="49158"/>
          <a:stretch/>
        </p:blipFill>
        <p:spPr>
          <a:xfrm>
            <a:off x="690561" y="752474"/>
            <a:ext cx="3051496" cy="4419601"/>
          </a:xfrm>
          <a:prstGeom prst="rect">
            <a:avLst/>
          </a:prstGeom>
        </p:spPr>
      </p:pic>
      <p:pic>
        <p:nvPicPr>
          <p:cNvPr id="18" name="Picture 17"/>
          <p:cNvPicPr>
            <a:picLocks noChangeAspect="1"/>
          </p:cNvPicPr>
          <p:nvPr/>
        </p:nvPicPr>
        <p:blipFill rotWithShape="1">
          <a:blip r:embed="rId5"/>
          <a:srcRect l="365" t="50194"/>
          <a:stretch/>
        </p:blipFill>
        <p:spPr>
          <a:xfrm>
            <a:off x="4429124" y="752473"/>
            <a:ext cx="3137975" cy="4419601"/>
          </a:xfrm>
          <a:prstGeom prst="rect">
            <a:avLst/>
          </a:prstGeom>
        </p:spPr>
      </p:pic>
    </p:spTree>
    <p:extLst>
      <p:ext uri="{BB962C8B-B14F-4D97-AF65-F5344CB8AC3E}">
        <p14:creationId xmlns:p14="http://schemas.microsoft.com/office/powerpoint/2010/main" val="2620660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Vocabularies</a:t>
            </a:r>
            <a:endParaRPr lang="en-US" dirty="0"/>
          </a:p>
        </p:txBody>
      </p:sp>
      <p:sp>
        <p:nvSpPr>
          <p:cNvPr id="3" name="Content Placeholder 2"/>
          <p:cNvSpPr>
            <a:spLocks noGrp="1"/>
          </p:cNvSpPr>
          <p:nvPr>
            <p:ph idx="1"/>
          </p:nvPr>
        </p:nvSpPr>
        <p:spPr>
          <a:xfrm>
            <a:off x="1104293" y="1608418"/>
            <a:ext cx="8946541" cy="4195481"/>
          </a:xfrm>
        </p:spPr>
        <p:txBody>
          <a:bodyPr>
            <a:normAutofit/>
          </a:bodyPr>
          <a:lstStyle/>
          <a:p>
            <a:r>
              <a:rPr lang="en-US" dirty="0" smtClean="0"/>
              <a:t>Why?</a:t>
            </a:r>
          </a:p>
          <a:p>
            <a:pPr lvl="1"/>
            <a:r>
              <a:rPr lang="en-US" dirty="0" smtClean="0"/>
              <a:t>to provide specific relationships not already in </a:t>
            </a:r>
            <a:br>
              <a:rPr lang="en-US" dirty="0" smtClean="0"/>
            </a:br>
            <a:r>
              <a:rPr lang="en-US" dirty="0" smtClean="0"/>
              <a:t>BIBFRAME</a:t>
            </a:r>
          </a:p>
          <a:p>
            <a:pPr lvl="1"/>
            <a:r>
              <a:rPr lang="en-US" dirty="0" smtClean="0"/>
              <a:t>to provide values for the objects of triples</a:t>
            </a:r>
          </a:p>
          <a:p>
            <a:r>
              <a:rPr lang="en-US" dirty="0" smtClean="0"/>
              <a:t>Example:</a:t>
            </a:r>
          </a:p>
          <a:p>
            <a:pPr lvl="1"/>
            <a:r>
              <a:rPr lang="en-US" dirty="0" err="1" smtClean="0"/>
              <a:t>bf:FileType</a:t>
            </a:r>
            <a:endParaRPr lang="en-US" dirty="0" smtClean="0"/>
          </a:p>
          <a:p>
            <a:pPr lvl="2"/>
            <a:r>
              <a:rPr lang="en-US" dirty="0" smtClean="0"/>
              <a:t>no subclasses/individuals in BIBFRAME</a:t>
            </a:r>
          </a:p>
          <a:p>
            <a:pPr lvl="2"/>
            <a:r>
              <a:rPr lang="en-US" dirty="0" smtClean="0"/>
              <a:t>want to add in:</a:t>
            </a:r>
            <a:r>
              <a:rPr lang="en-US" dirty="0"/>
              <a:t> </a:t>
            </a:r>
            <a:endParaRPr lang="en-US" dirty="0" smtClean="0"/>
          </a:p>
        </p:txBody>
      </p:sp>
      <p:pic>
        <p:nvPicPr>
          <p:cNvPr id="4" name="Picture 3"/>
          <p:cNvPicPr>
            <a:picLocks noChangeAspect="1"/>
          </p:cNvPicPr>
          <p:nvPr/>
        </p:nvPicPr>
        <p:blipFill>
          <a:blip r:embed="rId3"/>
          <a:stretch>
            <a:fillRect/>
          </a:stretch>
        </p:blipFill>
        <p:spPr>
          <a:xfrm>
            <a:off x="7492996" y="597797"/>
            <a:ext cx="4039640" cy="5206102"/>
          </a:xfrm>
          <a:prstGeom prst="rect">
            <a:avLst/>
          </a:prstGeom>
        </p:spPr>
      </p:pic>
      <p:sp>
        <p:nvSpPr>
          <p:cNvPr id="5" name="Right Arrow 4"/>
          <p:cNvSpPr/>
          <p:nvPr/>
        </p:nvSpPr>
        <p:spPr>
          <a:xfrm>
            <a:off x="4184803" y="4329404"/>
            <a:ext cx="3079102" cy="317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454114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 of vocabularies to:</a:t>
            </a:r>
            <a:endParaRPr lang="en-US"/>
          </a:p>
        </p:txBody>
      </p:sp>
      <p:sp>
        <p:nvSpPr>
          <p:cNvPr id="3" name="Content Placeholder 2"/>
          <p:cNvSpPr>
            <a:spLocks noGrp="1"/>
          </p:cNvSpPr>
          <p:nvPr>
            <p:ph sz="half" idx="1"/>
          </p:nvPr>
        </p:nvSpPr>
        <p:spPr>
          <a:xfrm>
            <a:off x="322726" y="1770643"/>
            <a:ext cx="4396339" cy="4195763"/>
          </a:xfrm>
        </p:spPr>
        <p:txBody>
          <a:bodyPr>
            <a:normAutofit fontScale="92500" lnSpcReduction="20000"/>
          </a:bodyPr>
          <a:lstStyle/>
          <a:p>
            <a:pPr lvl="1"/>
            <a:r>
              <a:rPr lang="en-US" smtClean="0"/>
              <a:t>RDA vocabularies:</a:t>
            </a:r>
          </a:p>
          <a:p>
            <a:pPr lvl="2"/>
            <a:r>
              <a:rPr lang="en-US" smtClean="0"/>
              <a:t>bf:AppliedMaterial</a:t>
            </a:r>
            <a:endParaRPr lang="en-US"/>
          </a:p>
          <a:p>
            <a:pPr lvl="2"/>
            <a:r>
              <a:rPr lang="en-US" err="1"/>
              <a:t>bf:BaseMaterial</a:t>
            </a:r>
            <a:endParaRPr lang="en-US"/>
          </a:p>
          <a:p>
            <a:pPr lvl="2"/>
            <a:r>
              <a:rPr lang="en-US" b="1" err="1"/>
              <a:t>bf:Carrier</a:t>
            </a:r>
            <a:endParaRPr lang="en-US" b="1"/>
          </a:p>
          <a:p>
            <a:pPr lvl="2"/>
            <a:r>
              <a:rPr lang="en-US" err="1"/>
              <a:t>bf:Content</a:t>
            </a:r>
            <a:endParaRPr lang="en-US"/>
          </a:p>
          <a:p>
            <a:pPr lvl="2"/>
            <a:r>
              <a:rPr lang="en-US" err="1"/>
              <a:t>bf:EncodingFormat</a:t>
            </a:r>
            <a:endParaRPr lang="en-US"/>
          </a:p>
          <a:p>
            <a:pPr lvl="2"/>
            <a:r>
              <a:rPr lang="en-US" err="1"/>
              <a:t>bf:FileType</a:t>
            </a:r>
            <a:endParaRPr lang="en-US"/>
          </a:p>
          <a:p>
            <a:pPr lvl="2"/>
            <a:r>
              <a:rPr lang="en-US" err="1"/>
              <a:t>bf:MusicFormat</a:t>
            </a:r>
            <a:endParaRPr lang="en-US"/>
          </a:p>
          <a:p>
            <a:pPr lvl="2"/>
            <a:r>
              <a:rPr lang="en-US" smtClean="0"/>
              <a:t>bf:MusicNotation</a:t>
            </a:r>
          </a:p>
          <a:p>
            <a:pPr lvl="2"/>
            <a:r>
              <a:rPr lang="en-US" sz="1400" smtClean="0"/>
              <a:t>bf:TactileNotation</a:t>
            </a:r>
            <a:endParaRPr lang="en-US"/>
          </a:p>
          <a:p>
            <a:pPr lvl="2"/>
            <a:r>
              <a:rPr lang="en-US" sz="1400" smtClean="0"/>
              <a:t>bf:GrooveCharacteristics</a:t>
            </a:r>
            <a:endParaRPr lang="en-US"/>
          </a:p>
          <a:p>
            <a:pPr lvl="2"/>
            <a:r>
              <a:rPr lang="en-US" sz="1400" smtClean="0"/>
              <a:t>bf:PlaybackChannels</a:t>
            </a:r>
          </a:p>
          <a:p>
            <a:pPr lvl="2"/>
            <a:r>
              <a:rPr lang="en-US" smtClean="0"/>
              <a:t>bf:Generation</a:t>
            </a:r>
            <a:endParaRPr lang="en-US"/>
          </a:p>
          <a:p>
            <a:pPr marL="857250" lvl="3" indent="0">
              <a:buNone/>
            </a:pPr>
            <a:endParaRPr lang="en-US" sz="1400"/>
          </a:p>
        </p:txBody>
      </p:sp>
      <p:sp>
        <p:nvSpPr>
          <p:cNvPr id="4" name="Content Placeholder 3"/>
          <p:cNvSpPr>
            <a:spLocks noGrp="1"/>
          </p:cNvSpPr>
          <p:nvPr>
            <p:ph sz="half" idx="2"/>
          </p:nvPr>
        </p:nvSpPr>
        <p:spPr>
          <a:xfrm>
            <a:off x="3602963" y="2057832"/>
            <a:ext cx="4012384" cy="3321352"/>
          </a:xfrm>
        </p:spPr>
        <p:txBody>
          <a:bodyPr>
            <a:normAutofit fontScale="92500" lnSpcReduction="20000"/>
          </a:bodyPr>
          <a:lstStyle/>
          <a:p>
            <a:pPr marL="1200150" lvl="3" indent="-342900"/>
            <a:r>
              <a:rPr lang="en-US" sz="1400"/>
              <a:t>bf:PlaybackCharacteristic</a:t>
            </a:r>
          </a:p>
          <a:p>
            <a:pPr marL="1200150" lvl="3" indent="-342900"/>
            <a:r>
              <a:rPr lang="en-US" sz="1400"/>
              <a:t>bf:RecordingMedium</a:t>
            </a:r>
          </a:p>
          <a:p>
            <a:pPr marL="1200150" lvl="3" indent="-342900"/>
            <a:r>
              <a:rPr lang="en-US" sz="1400"/>
              <a:t>bf:RecordingMethod</a:t>
            </a:r>
          </a:p>
          <a:p>
            <a:pPr marL="1200150" lvl="3" indent="-342900"/>
            <a:r>
              <a:rPr lang="en-US" sz="1400"/>
              <a:t>bf:TrackConfig</a:t>
            </a:r>
          </a:p>
          <a:p>
            <a:pPr marL="1200150" lvl="3" indent="-342900"/>
            <a:r>
              <a:rPr lang="en-US" sz="1400"/>
              <a:t>bf:TactileNotation</a:t>
            </a:r>
          </a:p>
          <a:p>
            <a:pPr marL="1200150" lvl="3" indent="-342900"/>
            <a:r>
              <a:rPr lang="en-US" sz="1400"/>
              <a:t>bf:GrooveCharacteristics</a:t>
            </a:r>
          </a:p>
          <a:p>
            <a:pPr marL="1200150" lvl="3" indent="-342900"/>
            <a:r>
              <a:rPr lang="en-US" sz="1400"/>
              <a:t>bf:PlaybackChannels</a:t>
            </a:r>
          </a:p>
          <a:p>
            <a:pPr marL="1200150" lvl="3" indent="-342900"/>
            <a:r>
              <a:rPr lang="en-US" sz="1400"/>
              <a:t>bf:PlaybackCharacteristic</a:t>
            </a:r>
          </a:p>
          <a:p>
            <a:pPr marL="1200150" lvl="3" indent="-342900"/>
            <a:r>
              <a:rPr lang="en-US" sz="1400"/>
              <a:t>bf:RecordingMedium</a:t>
            </a:r>
          </a:p>
          <a:p>
            <a:pPr marL="1200150" lvl="3" indent="-342900"/>
            <a:r>
              <a:rPr lang="en-US" sz="1400"/>
              <a:t>bf:RecordingMethod</a:t>
            </a:r>
          </a:p>
          <a:p>
            <a:pPr marL="1200150" lvl="3" indent="-342900"/>
            <a:r>
              <a:rPr lang="en-US" sz="1400"/>
              <a:t>bf:TrackConfig</a:t>
            </a:r>
          </a:p>
          <a:p>
            <a:pPr marL="1200150" lvl="3" indent="-342900"/>
            <a:endParaRPr lang="en-US" sz="1400"/>
          </a:p>
          <a:p>
            <a:pPr marL="0" indent="0">
              <a:buNone/>
            </a:pPr>
            <a:endParaRPr lang="en-US"/>
          </a:p>
        </p:txBody>
      </p:sp>
      <p:sp>
        <p:nvSpPr>
          <p:cNvPr id="5" name="Content Placeholder 3"/>
          <p:cNvSpPr txBox="1">
            <a:spLocks/>
          </p:cNvSpPr>
          <p:nvPr/>
        </p:nvSpPr>
        <p:spPr>
          <a:xfrm>
            <a:off x="7469583" y="1853248"/>
            <a:ext cx="4012384" cy="332135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marL="0" indent="0">
              <a:buFont typeface="Wingdings 3" charset="2"/>
              <a:buNone/>
            </a:pPr>
            <a:endParaRPr lang="en-US"/>
          </a:p>
        </p:txBody>
      </p:sp>
      <p:sp>
        <p:nvSpPr>
          <p:cNvPr id="6" name="Content Placeholder 2"/>
          <p:cNvSpPr txBox="1">
            <a:spLocks/>
          </p:cNvSpPr>
          <p:nvPr/>
        </p:nvSpPr>
        <p:spPr>
          <a:xfrm>
            <a:off x="7277605" y="1753789"/>
            <a:ext cx="4396339" cy="4664264"/>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solidFill>
                <a:latin typeface="+mj-lt"/>
                <a:ea typeface="+mj-ea"/>
                <a:cs typeface="+mj-cs"/>
              </a:defRPr>
            </a:lvl9pPr>
          </a:lstStyle>
          <a:p>
            <a:pPr lvl="1"/>
            <a:r>
              <a:rPr lang="en-US" smtClean="0"/>
              <a:t>RDA unconstrained properties</a:t>
            </a:r>
          </a:p>
          <a:p>
            <a:pPr lvl="2"/>
            <a:r>
              <a:rPr lang="en-US" smtClean="0"/>
              <a:t>work relationship properties</a:t>
            </a:r>
            <a:br>
              <a:rPr lang="en-US" smtClean="0"/>
            </a:br>
            <a:endParaRPr lang="en-US" smtClean="0"/>
          </a:p>
          <a:p>
            <a:pPr lvl="1"/>
            <a:r>
              <a:rPr lang="en-US" smtClean="0"/>
              <a:t>id.loc.gov vocabularies</a:t>
            </a:r>
          </a:p>
          <a:p>
            <a:pPr lvl="2"/>
            <a:r>
              <a:rPr lang="en-US" smtClean="0"/>
              <a:t>bf:Role</a:t>
            </a:r>
          </a:p>
          <a:p>
            <a:pPr lvl="2"/>
            <a:endParaRPr lang="en-US"/>
          </a:p>
          <a:p>
            <a:pPr lvl="1"/>
            <a:r>
              <a:rPr lang="en-US" smtClean="0"/>
              <a:t>Doremus</a:t>
            </a:r>
          </a:p>
          <a:p>
            <a:pPr lvl="2"/>
            <a:r>
              <a:rPr lang="en-US" smtClean="0"/>
              <a:t>keys, modes</a:t>
            </a:r>
            <a:br>
              <a:rPr lang="en-US" smtClean="0"/>
            </a:br>
            <a:endParaRPr lang="en-US" smtClean="0"/>
          </a:p>
          <a:p>
            <a:pPr lvl="1"/>
            <a:r>
              <a:rPr lang="en-US" smtClean="0"/>
              <a:t>New vocabularies</a:t>
            </a:r>
          </a:p>
          <a:p>
            <a:pPr lvl="2"/>
            <a:r>
              <a:rPr lang="en-US" smtClean="0"/>
              <a:t>playing speed</a:t>
            </a:r>
          </a:p>
          <a:p>
            <a:pPr lvl="2"/>
            <a:r>
              <a:rPr lang="en-US" smtClean="0"/>
              <a:t>pitch center</a:t>
            </a:r>
          </a:p>
          <a:p>
            <a:pPr lvl="2"/>
            <a:r>
              <a:rPr lang="en-US" smtClean="0"/>
              <a:t>colloquial &amp; more specific terms for  carriers</a:t>
            </a:r>
          </a:p>
          <a:p>
            <a:pPr lvl="2"/>
            <a:r>
              <a:rPr lang="en-US" smtClean="0"/>
              <a:t>“mechanical” added to bf:RecordingMethod for rolls</a:t>
            </a:r>
          </a:p>
          <a:p>
            <a:pPr lvl="1"/>
            <a:endParaRPr lang="en-US" smtClean="0"/>
          </a:p>
          <a:p>
            <a:pPr lvl="1"/>
            <a:endParaRPr lang="en-US" smtClean="0"/>
          </a:p>
        </p:txBody>
      </p:sp>
    </p:spTree>
    <p:extLst>
      <p:ext uri="{BB962C8B-B14F-4D97-AF65-F5344CB8AC3E}">
        <p14:creationId xmlns:p14="http://schemas.microsoft.com/office/powerpoint/2010/main" val="38124773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964610" y="889811"/>
            <a:ext cx="2470692" cy="5135708"/>
          </a:xfrm>
          <a:prstGeom prst="rect">
            <a:avLst/>
          </a:prstGeom>
        </p:spPr>
      </p:pic>
      <p:grpSp>
        <p:nvGrpSpPr>
          <p:cNvPr id="12" name="Group 11"/>
          <p:cNvGrpSpPr/>
          <p:nvPr/>
        </p:nvGrpSpPr>
        <p:grpSpPr>
          <a:xfrm>
            <a:off x="3499520" y="889811"/>
            <a:ext cx="8253605" cy="5135708"/>
            <a:chOff x="3732437" y="683202"/>
            <a:chExt cx="8253605" cy="5135708"/>
          </a:xfrm>
        </p:grpSpPr>
        <p:grpSp>
          <p:nvGrpSpPr>
            <p:cNvPr id="10" name="Group 9"/>
            <p:cNvGrpSpPr/>
            <p:nvPr/>
          </p:nvGrpSpPr>
          <p:grpSpPr>
            <a:xfrm>
              <a:off x="3732437" y="993306"/>
              <a:ext cx="8253605" cy="1879524"/>
              <a:chOff x="3732437" y="993306"/>
              <a:chExt cx="8253605" cy="1879524"/>
            </a:xfrm>
          </p:grpSpPr>
          <p:sp>
            <p:nvSpPr>
              <p:cNvPr id="7" name="Up Arrow 6"/>
              <p:cNvSpPr/>
              <p:nvPr/>
            </p:nvSpPr>
            <p:spPr>
              <a:xfrm rot="5400000">
                <a:off x="4430094" y="1683511"/>
                <a:ext cx="491662" cy="1886975"/>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81501" y="993306"/>
                <a:ext cx="3404541" cy="954107"/>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addition of:</a:t>
                </a:r>
              </a:p>
              <a:p>
                <a:pPr marL="742950" lvl="1" indent="-285750">
                  <a:buFont typeface="Arial" panose="020B0604020202020204" pitchFamily="34" charset="0"/>
                  <a:buChar char="•"/>
                </a:pPr>
                <a:r>
                  <a:rPr lang="en-US" sz="1400" smtClean="0"/>
                  <a:t>pmo:Performance (subclass of bf:Event)</a:t>
                </a:r>
              </a:p>
              <a:p>
                <a:pPr marL="742950" lvl="1" indent="-285750">
                  <a:buFont typeface="Arial" panose="020B0604020202020204" pitchFamily="34" charset="0"/>
                  <a:buChar char="•"/>
                </a:pPr>
                <a:r>
                  <a:rPr lang="en-US" sz="1400" smtClean="0"/>
                  <a:t>pmo:performanceOf</a:t>
                </a:r>
              </a:p>
            </p:txBody>
          </p:sp>
        </p:grpSp>
        <p:pic>
          <p:nvPicPr>
            <p:cNvPr id="11" name="Picture 10"/>
            <p:cNvPicPr>
              <a:picLocks noChangeAspect="1"/>
            </p:cNvPicPr>
            <p:nvPr/>
          </p:nvPicPr>
          <p:blipFill>
            <a:blip r:embed="rId4"/>
            <a:stretch>
              <a:fillRect/>
            </a:stretch>
          </p:blipFill>
          <p:spPr>
            <a:xfrm>
              <a:off x="5619413" y="683202"/>
              <a:ext cx="2645241" cy="5135708"/>
            </a:xfrm>
            <a:prstGeom prst="rect">
              <a:avLst/>
            </a:prstGeom>
          </p:spPr>
        </p:pic>
      </p:grpSp>
      <p:sp>
        <p:nvSpPr>
          <p:cNvPr id="16" name="TextBox 15"/>
          <p:cNvSpPr txBox="1"/>
          <p:nvPr/>
        </p:nvSpPr>
        <p:spPr>
          <a:xfrm>
            <a:off x="8348583" y="2587776"/>
            <a:ext cx="3404541" cy="3323987"/>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other subclasses of bf:Event:</a:t>
            </a:r>
          </a:p>
          <a:p>
            <a:pPr marL="742950" lvl="1" indent="-285750">
              <a:buFont typeface="Arial" panose="020B0604020202020204" pitchFamily="34" charset="0"/>
              <a:buChar char="•"/>
            </a:pPr>
            <a:r>
              <a:rPr lang="en-US" sz="1400" smtClean="0"/>
              <a:t>Audition</a:t>
            </a:r>
          </a:p>
          <a:p>
            <a:pPr marL="742950" lvl="1" indent="-285750">
              <a:buFont typeface="Arial" panose="020B0604020202020204" pitchFamily="34" charset="0"/>
              <a:buChar char="•"/>
            </a:pPr>
            <a:r>
              <a:rPr lang="en-US" sz="1400" smtClean="0"/>
              <a:t>Ceremony</a:t>
            </a:r>
          </a:p>
          <a:p>
            <a:pPr marL="742950" lvl="1" indent="-285750">
              <a:buFont typeface="Arial" panose="020B0604020202020204" pitchFamily="34" charset="0"/>
              <a:buChar char="•"/>
            </a:pPr>
            <a:r>
              <a:rPr lang="en-US" sz="1400" smtClean="0"/>
              <a:t>Concert</a:t>
            </a:r>
          </a:p>
          <a:p>
            <a:pPr marL="1200150" lvl="2" indent="-285750">
              <a:buFont typeface="Arial" panose="020B0604020202020204" pitchFamily="34" charset="0"/>
              <a:buChar char="•"/>
            </a:pPr>
            <a:r>
              <a:rPr lang="en-US" sz="1400" smtClean="0"/>
              <a:t>Benefit concert</a:t>
            </a:r>
          </a:p>
          <a:p>
            <a:pPr marL="1200150" lvl="2" indent="-285750">
              <a:buFont typeface="Arial" panose="020B0604020202020204" pitchFamily="34" charset="0"/>
              <a:buChar char="•"/>
            </a:pPr>
            <a:r>
              <a:rPr lang="en-US" sz="1400" smtClean="0"/>
              <a:t>Command concert</a:t>
            </a:r>
          </a:p>
          <a:p>
            <a:pPr marL="742950" lvl="1" indent="-285750">
              <a:buFont typeface="Arial" panose="020B0604020202020204" pitchFamily="34" charset="0"/>
              <a:buChar char="•"/>
            </a:pPr>
            <a:r>
              <a:rPr lang="en-US" sz="1400" smtClean="0"/>
              <a:t>ConcertSeries</a:t>
            </a:r>
          </a:p>
          <a:p>
            <a:pPr marL="742950" lvl="1" indent="-285750">
              <a:buFont typeface="Arial" panose="020B0604020202020204" pitchFamily="34" charset="0"/>
              <a:buChar char="•"/>
            </a:pPr>
            <a:r>
              <a:rPr lang="en-US" sz="1400" smtClean="0"/>
              <a:t>ConcertTour</a:t>
            </a:r>
          </a:p>
          <a:p>
            <a:pPr marL="742950" lvl="1" indent="-285750">
              <a:buFont typeface="Arial" panose="020B0604020202020204" pitchFamily="34" charset="0"/>
              <a:buChar char="•"/>
            </a:pPr>
            <a:r>
              <a:rPr lang="en-US" sz="1400" smtClean="0"/>
              <a:t>MasterClass</a:t>
            </a:r>
          </a:p>
          <a:p>
            <a:pPr marL="742950" lvl="1" indent="-285750">
              <a:buFont typeface="Arial" panose="020B0604020202020204" pitchFamily="34" charset="0"/>
              <a:buChar char="•"/>
            </a:pPr>
            <a:r>
              <a:rPr lang="en-US" sz="1400" smtClean="0"/>
              <a:t>Performance</a:t>
            </a:r>
          </a:p>
          <a:p>
            <a:pPr marL="1200150" lvl="2" indent="-285750">
              <a:buFont typeface="Arial" panose="020B0604020202020204" pitchFamily="34" charset="0"/>
              <a:buChar char="•"/>
            </a:pPr>
            <a:r>
              <a:rPr lang="en-US" sz="1400" smtClean="0"/>
              <a:t>FirstPerformance</a:t>
            </a:r>
          </a:p>
          <a:p>
            <a:pPr marL="1200150" lvl="2" indent="-285750">
              <a:buFont typeface="Arial" panose="020B0604020202020204" pitchFamily="34" charset="0"/>
              <a:buChar char="•"/>
            </a:pPr>
            <a:r>
              <a:rPr lang="en-US" sz="1400" smtClean="0"/>
              <a:t>LivePerformance</a:t>
            </a:r>
          </a:p>
          <a:p>
            <a:pPr marL="1200150" lvl="2" indent="-285750">
              <a:buFont typeface="Arial" panose="020B0604020202020204" pitchFamily="34" charset="0"/>
              <a:buChar char="•"/>
            </a:pPr>
            <a:r>
              <a:rPr lang="en-US" sz="1400" smtClean="0"/>
              <a:t>OpenMicPerformance</a:t>
            </a:r>
          </a:p>
          <a:p>
            <a:pPr marL="742950" lvl="1" indent="-285750">
              <a:buFont typeface="Arial" panose="020B0604020202020204" pitchFamily="34" charset="0"/>
              <a:buChar char="•"/>
            </a:pPr>
            <a:r>
              <a:rPr lang="en-US" sz="1400" smtClean="0"/>
              <a:t>RecordingSession</a:t>
            </a:r>
          </a:p>
          <a:p>
            <a:pPr marL="742950" lvl="1" indent="-285750">
              <a:buFont typeface="Arial" panose="020B0604020202020204" pitchFamily="34" charset="0"/>
              <a:buChar char="•"/>
            </a:pPr>
            <a:r>
              <a:rPr lang="en-US" sz="1400" smtClean="0"/>
              <a:t>Rehearsal</a:t>
            </a:r>
          </a:p>
        </p:txBody>
      </p:sp>
    </p:spTree>
    <p:extLst>
      <p:ext uri="{BB962C8B-B14F-4D97-AF65-F5344CB8AC3E}">
        <p14:creationId xmlns:p14="http://schemas.microsoft.com/office/powerpoint/2010/main" val="325151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83374" y="1027400"/>
            <a:ext cx="6338985" cy="4419572"/>
          </a:xfrm>
          <a:prstGeom prst="rect">
            <a:avLst/>
          </a:prstGeom>
        </p:spPr>
      </p:pic>
      <p:sp>
        <p:nvSpPr>
          <p:cNvPr id="3" name="TextBox 2"/>
          <p:cNvSpPr txBox="1"/>
          <p:nvPr/>
        </p:nvSpPr>
        <p:spPr>
          <a:xfrm>
            <a:off x="8323755" y="2463188"/>
            <a:ext cx="3203227" cy="2246769"/>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The basic triad of relationships:</a:t>
            </a:r>
          </a:p>
          <a:p>
            <a:pPr marL="742950" lvl="1" indent="-285750">
              <a:buFont typeface="Arial" panose="020B0604020202020204" pitchFamily="34" charset="0"/>
              <a:buChar char="•"/>
            </a:pPr>
            <a:r>
              <a:rPr lang="en-US" sz="1400" smtClean="0"/>
              <a:t>pmo:Performance</a:t>
            </a:r>
          </a:p>
          <a:p>
            <a:pPr marL="742950" lvl="1" indent="-285750">
              <a:buFont typeface="Arial" panose="020B0604020202020204" pitchFamily="34" charset="0"/>
              <a:buChar char="•"/>
            </a:pPr>
            <a:r>
              <a:rPr lang="en-US" sz="1400" smtClean="0"/>
              <a:t>bf:Work</a:t>
            </a:r>
          </a:p>
          <a:p>
            <a:pPr marL="742950" lvl="1" indent="-285750">
              <a:buFont typeface="Arial" panose="020B0604020202020204" pitchFamily="34" charset="0"/>
              <a:buChar char="•"/>
            </a:pPr>
            <a:r>
              <a:rPr lang="en-US" sz="1400" smtClean="0"/>
              <a:t>bf:Audio</a:t>
            </a:r>
            <a:br>
              <a:rPr lang="en-US" sz="1400" smtClean="0"/>
            </a:br>
            <a:endParaRPr lang="en-US" sz="1400" smtClean="0"/>
          </a:p>
          <a:p>
            <a:pPr marL="285750" indent="-285750">
              <a:buFont typeface="Arial" panose="020B0604020202020204" pitchFamily="34" charset="0"/>
              <a:buChar char="•"/>
            </a:pPr>
            <a:r>
              <a:rPr lang="en-US" sz="1400" smtClean="0"/>
              <a:t>added properties:</a:t>
            </a:r>
          </a:p>
          <a:p>
            <a:pPr marL="742950" lvl="1" indent="-285750">
              <a:buFont typeface="Arial" panose="020B0604020202020204" pitchFamily="34" charset="0"/>
              <a:buChar char="•"/>
            </a:pPr>
            <a:r>
              <a:rPr lang="en-US" sz="1400" smtClean="0"/>
              <a:t>pmo:hasRecording/ recordingOf</a:t>
            </a:r>
          </a:p>
          <a:p>
            <a:pPr marL="742950" lvl="1" indent="-285750">
              <a:buFont typeface="Arial" panose="020B0604020202020204" pitchFamily="34" charset="0"/>
              <a:buChar char="•"/>
            </a:pPr>
            <a:r>
              <a:rPr lang="en-US" sz="1400" smtClean="0"/>
              <a:t>pmo:realizedIn/ realizationOf</a:t>
            </a:r>
          </a:p>
        </p:txBody>
      </p:sp>
      <p:sp>
        <p:nvSpPr>
          <p:cNvPr id="5" name="Up Arrow 4"/>
          <p:cNvSpPr/>
          <p:nvPr/>
        </p:nvSpPr>
        <p:spPr>
          <a:xfrm rot="14197147">
            <a:off x="5956372" y="2344626"/>
            <a:ext cx="299264" cy="1082753"/>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ultiply 5"/>
          <p:cNvSpPr/>
          <p:nvPr/>
        </p:nvSpPr>
        <p:spPr>
          <a:xfrm>
            <a:off x="2681556" y="3852807"/>
            <a:ext cx="1756879" cy="1294546"/>
          </a:xfrm>
          <a:prstGeom prst="mathMultiply">
            <a:avLst/>
          </a:prstGeom>
          <a:solidFill>
            <a:schemeClr val="accent2">
              <a:alpha val="52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2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103312" y="1787236"/>
            <a:ext cx="10440988" cy="4461163"/>
          </a:xfrm>
        </p:spPr>
        <p:txBody>
          <a:bodyPr>
            <a:normAutofit/>
          </a:bodyPr>
          <a:lstStyle/>
          <a:p>
            <a:pPr>
              <a:spcAft>
                <a:spcPts val="1200"/>
              </a:spcAft>
            </a:pPr>
            <a:r>
              <a:rPr lang="en-US" sz="3000" dirty="0" smtClean="0"/>
              <a:t>Context: Moving beyond MARC into   BIBFRAME/linked data</a:t>
            </a:r>
          </a:p>
          <a:p>
            <a:pPr>
              <a:spcAft>
                <a:spcPts val="1200"/>
              </a:spcAft>
            </a:pPr>
            <a:r>
              <a:rPr lang="en-US" sz="3000" dirty="0" smtClean="0"/>
              <a:t>LD4P and the Performed Music Ontology (PMO)</a:t>
            </a:r>
          </a:p>
          <a:p>
            <a:pPr>
              <a:spcAft>
                <a:spcPts val="1200"/>
              </a:spcAft>
            </a:pPr>
            <a:r>
              <a:rPr lang="en-US" sz="3000" dirty="0" smtClean="0"/>
              <a:t>PMO work accomplished so far</a:t>
            </a:r>
          </a:p>
          <a:p>
            <a:r>
              <a:rPr lang="en-US" sz="3000" dirty="0" smtClean="0"/>
              <a:t>Future efforts</a:t>
            </a:r>
          </a:p>
          <a:p>
            <a:pPr lvl="1"/>
            <a:endParaRPr lang="en-US" dirty="0"/>
          </a:p>
        </p:txBody>
      </p:sp>
    </p:spTree>
    <p:extLst>
      <p:ext uri="{BB962C8B-B14F-4D97-AF65-F5344CB8AC3E}">
        <p14:creationId xmlns:p14="http://schemas.microsoft.com/office/powerpoint/2010/main" val="34186487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69400" y="2202307"/>
            <a:ext cx="2811105" cy="1169551"/>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a:t>R</a:t>
            </a:r>
            <a:r>
              <a:rPr lang="en-US" sz="1400" smtClean="0"/>
              <a:t>ecording session </a:t>
            </a:r>
          </a:p>
          <a:p>
            <a:pPr marL="742950" lvl="1" indent="-285750">
              <a:buFont typeface="Arial" panose="020B0604020202020204" pitchFamily="34" charset="0"/>
              <a:buChar char="•"/>
            </a:pPr>
            <a:r>
              <a:rPr lang="en-US" sz="1400" smtClean="0"/>
              <a:t>2 songs, 3 takes</a:t>
            </a:r>
          </a:p>
          <a:p>
            <a:pPr marL="742950" lvl="1" indent="-285750">
              <a:buFont typeface="Arial" panose="020B0604020202020204" pitchFamily="34" charset="0"/>
              <a:buChar char="•"/>
            </a:pPr>
            <a:r>
              <a:rPr lang="en-US" sz="1400" smtClean="0"/>
              <a:t>Song 1 + Song 2 (Take 2) are included in the final compilation</a:t>
            </a:r>
          </a:p>
        </p:txBody>
      </p:sp>
      <p:pic>
        <p:nvPicPr>
          <p:cNvPr id="6" name="Picture 5"/>
          <p:cNvPicPr>
            <a:picLocks noChangeAspect="1"/>
          </p:cNvPicPr>
          <p:nvPr/>
        </p:nvPicPr>
        <p:blipFill>
          <a:blip r:embed="rId3"/>
          <a:stretch>
            <a:fillRect/>
          </a:stretch>
        </p:blipFill>
        <p:spPr>
          <a:xfrm>
            <a:off x="381000" y="527050"/>
            <a:ext cx="8704500" cy="5264150"/>
          </a:xfrm>
          <a:prstGeom prst="rect">
            <a:avLst/>
          </a:prstGeom>
        </p:spPr>
      </p:pic>
    </p:spTree>
    <p:extLst>
      <p:ext uri="{BB962C8B-B14F-4D97-AF65-F5344CB8AC3E}">
        <p14:creationId xmlns:p14="http://schemas.microsoft.com/office/powerpoint/2010/main" val="23520434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45571" y="1188088"/>
            <a:ext cx="6305102" cy="4505034"/>
          </a:xfrm>
          <a:prstGeom prst="rect">
            <a:avLst/>
          </a:prstGeom>
        </p:spPr>
      </p:pic>
      <p:sp>
        <p:nvSpPr>
          <p:cNvPr id="4" name="TextBox 3"/>
          <p:cNvSpPr txBox="1"/>
          <p:nvPr/>
        </p:nvSpPr>
        <p:spPr>
          <a:xfrm>
            <a:off x="7782182" y="2291602"/>
            <a:ext cx="3539939" cy="954107"/>
          </a:xfrm>
          <a:prstGeom prst="rect">
            <a:avLst/>
          </a:prstGeom>
          <a:noFill/>
          <a:ln>
            <a:solidFill>
              <a:srgbClr val="92D050"/>
            </a:solidFill>
          </a:ln>
        </p:spPr>
        <p:txBody>
          <a:bodyPr wrap="square" rtlCol="0">
            <a:spAutoFit/>
          </a:bodyPr>
          <a:lstStyle/>
          <a:p>
            <a:r>
              <a:rPr lang="en-US" sz="1400" smtClean="0"/>
              <a:t>Integrating medium of performance</a:t>
            </a:r>
          </a:p>
          <a:p>
            <a:pPr marL="285750" indent="-285750">
              <a:buFont typeface="Arial" panose="020B0604020202020204" pitchFamily="34" charset="0"/>
              <a:buChar char="•"/>
            </a:pPr>
            <a:r>
              <a:rPr lang="en-US" sz="1400" smtClean="0"/>
              <a:t>Addition of:</a:t>
            </a:r>
          </a:p>
          <a:p>
            <a:pPr marL="742950" lvl="1" indent="-285750">
              <a:buFont typeface="Arial" panose="020B0604020202020204" pitchFamily="34" charset="0"/>
              <a:buChar char="•"/>
            </a:pPr>
            <a:r>
              <a:rPr lang="en-US" sz="1400" smtClean="0"/>
              <a:t>pmo:PerformedMedium</a:t>
            </a:r>
          </a:p>
          <a:p>
            <a:pPr marL="742950" lvl="1" indent="-285750">
              <a:buFont typeface="Arial" panose="020B0604020202020204" pitchFamily="34" charset="0"/>
              <a:buChar char="•"/>
            </a:pPr>
            <a:r>
              <a:rPr lang="en-US" sz="1400" smtClean="0"/>
              <a:t>pmo:DeclaredMedium</a:t>
            </a:r>
          </a:p>
        </p:txBody>
      </p:sp>
      <p:sp>
        <p:nvSpPr>
          <p:cNvPr id="5" name="Up Arrow 4"/>
          <p:cNvSpPr/>
          <p:nvPr/>
        </p:nvSpPr>
        <p:spPr>
          <a:xfrm rot="14197147">
            <a:off x="5969434" y="1200152"/>
            <a:ext cx="299264" cy="1082753"/>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Up Arrow 5"/>
          <p:cNvSpPr/>
          <p:nvPr/>
        </p:nvSpPr>
        <p:spPr>
          <a:xfrm rot="14197147">
            <a:off x="5969435" y="4330885"/>
            <a:ext cx="299264" cy="1082753"/>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076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style.rotation</p:attrName>
                                        </p:attrNameLst>
                                      </p:cBhvr>
                                      <p:tavLst>
                                        <p:tav tm="0">
                                          <p:val>
                                            <p:fltVal val="90"/>
                                          </p:val>
                                        </p:tav>
                                        <p:tav tm="100000">
                                          <p:val>
                                            <p:fltVal val="0"/>
                                          </p:val>
                                        </p:tav>
                                      </p:tavLst>
                                    </p:anim>
                                    <p:animEffect transition="in" filter="fade">
                                      <p:cBhvr>
                                        <p:cTn id="1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28555" y="2301012"/>
            <a:ext cx="3300209" cy="954107"/>
          </a:xfrm>
          <a:prstGeom prst="rect">
            <a:avLst/>
          </a:prstGeom>
          <a:noFill/>
          <a:ln>
            <a:solidFill>
              <a:srgbClr val="92D050"/>
            </a:solidFill>
          </a:ln>
        </p:spPr>
        <p:txBody>
          <a:bodyPr wrap="square" rtlCol="0">
            <a:spAutoFit/>
          </a:bodyPr>
          <a:lstStyle/>
          <a:p>
            <a:r>
              <a:rPr lang="en-US" sz="1400" smtClean="0"/>
              <a:t>Linking in the performer through bf:Contribution</a:t>
            </a:r>
          </a:p>
          <a:p>
            <a:pPr marL="285750" indent="-285750">
              <a:buFont typeface="Arial" panose="020B0604020202020204" pitchFamily="34" charset="0"/>
              <a:buChar char="•"/>
            </a:pPr>
            <a:r>
              <a:rPr lang="en-US" sz="1400" smtClean="0"/>
              <a:t>Addition of:</a:t>
            </a:r>
          </a:p>
          <a:p>
            <a:pPr marL="742950" lvl="1" indent="-285750">
              <a:buFont typeface="Arial" panose="020B0604020202020204" pitchFamily="34" charset="0"/>
              <a:buChar char="•"/>
            </a:pPr>
            <a:r>
              <a:rPr lang="en-US" sz="1400" smtClean="0"/>
              <a:t>pmo:performsMedium</a:t>
            </a:r>
          </a:p>
        </p:txBody>
      </p:sp>
      <p:pic>
        <p:nvPicPr>
          <p:cNvPr id="4" name="Picture 3"/>
          <p:cNvPicPr>
            <a:picLocks noChangeAspect="1"/>
          </p:cNvPicPr>
          <p:nvPr/>
        </p:nvPicPr>
        <p:blipFill rotWithShape="1">
          <a:blip r:embed="rId3"/>
          <a:srcRect l="3352" t="1889" r="3007" b="4295"/>
          <a:stretch/>
        </p:blipFill>
        <p:spPr>
          <a:xfrm>
            <a:off x="831273" y="851355"/>
            <a:ext cx="7536873" cy="4807527"/>
          </a:xfrm>
          <a:prstGeom prst="rect">
            <a:avLst/>
          </a:prstGeom>
        </p:spPr>
      </p:pic>
      <p:sp>
        <p:nvSpPr>
          <p:cNvPr id="5" name="Up Arrow 4"/>
          <p:cNvSpPr/>
          <p:nvPr/>
        </p:nvSpPr>
        <p:spPr>
          <a:xfrm rot="12041324">
            <a:off x="6772436" y="768974"/>
            <a:ext cx="275319" cy="1046623"/>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0795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28555" y="2301012"/>
            <a:ext cx="3300209" cy="1600438"/>
          </a:xfrm>
          <a:prstGeom prst="rect">
            <a:avLst/>
          </a:prstGeom>
          <a:noFill/>
          <a:ln>
            <a:solidFill>
              <a:srgbClr val="92D050"/>
            </a:solidFill>
          </a:ln>
        </p:spPr>
        <p:txBody>
          <a:bodyPr wrap="square" rtlCol="0">
            <a:spAutoFit/>
          </a:bodyPr>
          <a:lstStyle/>
          <a:p>
            <a:r>
              <a:rPr lang="en-US" sz="1400" smtClean="0"/>
              <a:t>Individual instrument role (e.g., Violin 1)</a:t>
            </a:r>
          </a:p>
          <a:p>
            <a:pPr marL="285750" indent="-285750">
              <a:buFont typeface="Arial" panose="020B0604020202020204" pitchFamily="34" charset="0"/>
              <a:buChar char="•"/>
            </a:pPr>
            <a:r>
              <a:rPr lang="en-US" sz="1400" smtClean="0"/>
              <a:t>Addition of:</a:t>
            </a:r>
          </a:p>
          <a:p>
            <a:pPr marL="742950" lvl="1" indent="-285750">
              <a:buFont typeface="Arial" panose="020B0604020202020204" pitchFamily="34" charset="0"/>
              <a:buChar char="•"/>
            </a:pPr>
            <a:r>
              <a:rPr lang="en-US" sz="1400" smtClean="0"/>
              <a:t>as yet unnamed class that defines individual music parts…</a:t>
            </a:r>
            <a:endParaRPr lang="en-US" sz="1400"/>
          </a:p>
          <a:p>
            <a:r>
              <a:rPr lang="en-US" sz="1400" i="1" smtClean="0"/>
              <a:t>Still tentative…</a:t>
            </a:r>
          </a:p>
        </p:txBody>
      </p:sp>
      <p:pic>
        <p:nvPicPr>
          <p:cNvPr id="6" name="Picture 5"/>
          <p:cNvPicPr>
            <a:picLocks noChangeAspect="1"/>
          </p:cNvPicPr>
          <p:nvPr/>
        </p:nvPicPr>
        <p:blipFill>
          <a:blip r:embed="rId3"/>
          <a:stretch>
            <a:fillRect/>
          </a:stretch>
        </p:blipFill>
        <p:spPr>
          <a:xfrm>
            <a:off x="763712" y="398819"/>
            <a:ext cx="7315200" cy="5895975"/>
          </a:xfrm>
          <a:prstGeom prst="rect">
            <a:avLst/>
          </a:prstGeom>
        </p:spPr>
      </p:pic>
      <p:sp>
        <p:nvSpPr>
          <p:cNvPr id="7" name="Up Arrow 6"/>
          <p:cNvSpPr/>
          <p:nvPr/>
        </p:nvSpPr>
        <p:spPr>
          <a:xfrm rot="15394741">
            <a:off x="6755048" y="437635"/>
            <a:ext cx="321849" cy="1082753"/>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044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219767" y="1644701"/>
            <a:ext cx="3712038" cy="2369880"/>
          </a:xfrm>
          <a:prstGeom prst="rect">
            <a:avLst/>
          </a:prstGeom>
          <a:noFill/>
          <a:ln w="28575">
            <a:solidFill>
              <a:schemeClr val="tx1"/>
            </a:solidFill>
          </a:ln>
        </p:spPr>
        <p:txBody>
          <a:bodyPr wrap="square" rtlCol="0">
            <a:spAutoFit/>
          </a:bodyPr>
          <a:lstStyle>
            <a:defPPr>
              <a:defRPr lang="en-US"/>
            </a:defPPr>
            <a:lvl1pPr>
              <a:defRPr>
                <a:solidFill>
                  <a:srgbClr val="FFC000"/>
                </a:solidFill>
              </a:defRPr>
            </a:lvl1pPr>
          </a:lstStyle>
          <a:p>
            <a:r>
              <a:rPr lang="en-US" smtClean="0"/>
              <a:t>Medium of performance</a:t>
            </a:r>
          </a:p>
          <a:p>
            <a:pPr marL="285750" indent="-285750">
              <a:buFont typeface="Arial" panose="020B0604020202020204" pitchFamily="34" charset="0"/>
              <a:buChar char="•"/>
            </a:pPr>
            <a:r>
              <a:rPr lang="en-US" smtClean="0">
                <a:solidFill>
                  <a:schemeClr val="tx1"/>
                </a:solidFill>
              </a:rPr>
              <a:t>addition of</a:t>
            </a:r>
          </a:p>
          <a:p>
            <a:pPr marL="742950" lvl="1" indent="-285750">
              <a:buFont typeface="Arial" panose="020B0604020202020204" pitchFamily="34" charset="0"/>
              <a:buChar char="•"/>
            </a:pPr>
            <a:r>
              <a:rPr lang="en-US" sz="1600" smtClean="0"/>
              <a:t>pmo:DeclaredMedium</a:t>
            </a:r>
          </a:p>
          <a:p>
            <a:pPr marL="742950" lvl="1" indent="-285750">
              <a:buFont typeface="Arial" panose="020B0604020202020204" pitchFamily="34" charset="0"/>
              <a:buChar char="•"/>
            </a:pPr>
            <a:r>
              <a:rPr lang="en-US" sz="1600" smtClean="0"/>
              <a:t>pmo:PerformedMedium</a:t>
            </a:r>
          </a:p>
          <a:p>
            <a:pPr marL="742950" lvl="1" indent="-285750">
              <a:buFont typeface="Arial" panose="020B0604020202020204" pitchFamily="34" charset="0"/>
              <a:buChar char="•"/>
            </a:pPr>
            <a:r>
              <a:rPr lang="en-US" sz="1600" smtClean="0"/>
              <a:t>pmo:DeclaredMediumPart</a:t>
            </a:r>
          </a:p>
          <a:p>
            <a:pPr marL="742950" lvl="1" indent="-285750">
              <a:buFont typeface="Arial" panose="020B0604020202020204" pitchFamily="34" charset="0"/>
              <a:buChar char="•"/>
            </a:pPr>
            <a:r>
              <a:rPr lang="en-US" sz="1600" smtClean="0"/>
              <a:t>pmo:PerformedMediumPart</a:t>
            </a:r>
          </a:p>
          <a:p>
            <a:pPr marL="742950" lvl="1" indent="-285750">
              <a:buFont typeface="Arial" panose="020B0604020202020204" pitchFamily="34" charset="0"/>
              <a:buChar char="•"/>
            </a:pPr>
            <a:r>
              <a:rPr lang="en-US" sz="1600" smtClean="0"/>
              <a:t>pmo:hasMedium</a:t>
            </a:r>
          </a:p>
          <a:p>
            <a:pPr marL="742950" lvl="1" indent="-285750">
              <a:buFont typeface="Arial" panose="020B0604020202020204" pitchFamily="34" charset="0"/>
              <a:buChar char="•"/>
            </a:pPr>
            <a:r>
              <a:rPr lang="en-US" sz="1600" smtClean="0"/>
              <a:t>pmo:hasMediumCount</a:t>
            </a:r>
          </a:p>
          <a:p>
            <a:pPr marL="742950" lvl="1" indent="-285750">
              <a:buFont typeface="Arial" panose="020B0604020202020204" pitchFamily="34" charset="0"/>
              <a:buChar char="•"/>
            </a:pPr>
            <a:r>
              <a:rPr lang="en-US" sz="1600" smtClean="0"/>
              <a:t>pmo;performsPart</a:t>
            </a:r>
            <a:endParaRPr lang="en-US" sz="1600"/>
          </a:p>
        </p:txBody>
      </p:sp>
      <p:pic>
        <p:nvPicPr>
          <p:cNvPr id="2" name="Picture 1"/>
          <p:cNvPicPr>
            <a:picLocks noChangeAspect="1"/>
          </p:cNvPicPr>
          <p:nvPr/>
        </p:nvPicPr>
        <p:blipFill>
          <a:blip r:embed="rId3"/>
          <a:stretch>
            <a:fillRect/>
          </a:stretch>
        </p:blipFill>
        <p:spPr>
          <a:xfrm>
            <a:off x="416138" y="408325"/>
            <a:ext cx="7501600" cy="5917524"/>
          </a:xfrm>
          <a:prstGeom prst="rect">
            <a:avLst/>
          </a:prstGeom>
        </p:spPr>
      </p:pic>
    </p:spTree>
    <p:extLst>
      <p:ext uri="{BB962C8B-B14F-4D97-AF65-F5344CB8AC3E}">
        <p14:creationId xmlns:p14="http://schemas.microsoft.com/office/powerpoint/2010/main" val="7607007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97018" y="332960"/>
            <a:ext cx="6768755" cy="5987428"/>
          </a:xfrm>
          <a:prstGeom prst="rect">
            <a:avLst/>
          </a:prstGeom>
        </p:spPr>
      </p:pic>
    </p:spTree>
    <p:extLst>
      <p:ext uri="{BB962C8B-B14F-4D97-AF65-F5344CB8AC3E}">
        <p14:creationId xmlns:p14="http://schemas.microsoft.com/office/powerpoint/2010/main" val="36205955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71368" y="649771"/>
            <a:ext cx="9610725" cy="3067050"/>
          </a:xfrm>
          <a:prstGeom prst="rect">
            <a:avLst/>
          </a:prstGeom>
        </p:spPr>
      </p:pic>
      <p:sp>
        <p:nvSpPr>
          <p:cNvPr id="4" name="TextBox 3"/>
          <p:cNvSpPr txBox="1"/>
          <p:nvPr/>
        </p:nvSpPr>
        <p:spPr>
          <a:xfrm>
            <a:off x="2359779" y="4263765"/>
            <a:ext cx="4955421" cy="1200329"/>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mtClean="0"/>
              <a:t>contribution of individual member of a string quartet</a:t>
            </a:r>
            <a:br>
              <a:rPr lang="en-US" smtClean="0"/>
            </a:br>
            <a:endParaRPr lang="en-US" smtClean="0"/>
          </a:p>
          <a:p>
            <a:pPr marL="285750" indent="-285750">
              <a:buFont typeface="Arial" panose="020B0604020202020204" pitchFamily="34" charset="0"/>
              <a:buChar char="•"/>
            </a:pPr>
            <a:r>
              <a:rPr lang="en-US" smtClean="0"/>
              <a:t>pmo:hasIndividualContribution</a:t>
            </a:r>
            <a:endParaRPr lang="en-US"/>
          </a:p>
        </p:txBody>
      </p:sp>
    </p:spTree>
    <p:extLst>
      <p:ext uri="{BB962C8B-B14F-4D97-AF65-F5344CB8AC3E}">
        <p14:creationId xmlns:p14="http://schemas.microsoft.com/office/powerpoint/2010/main" val="28225862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06882" y="1993692"/>
            <a:ext cx="3573623" cy="738664"/>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z="1400" smtClean="0"/>
              <a:t>Extending the modeling of medium:</a:t>
            </a:r>
          </a:p>
          <a:p>
            <a:pPr lvl="1"/>
            <a:r>
              <a:rPr lang="en-US" sz="1400" smtClean="0"/>
              <a:t>individual parts of a string quartet (violins 1 &amp; 2)</a:t>
            </a:r>
          </a:p>
        </p:txBody>
      </p:sp>
      <p:pic>
        <p:nvPicPr>
          <p:cNvPr id="2" name="Picture 1"/>
          <p:cNvPicPr>
            <a:picLocks noChangeAspect="1"/>
          </p:cNvPicPr>
          <p:nvPr/>
        </p:nvPicPr>
        <p:blipFill>
          <a:blip r:embed="rId3"/>
          <a:stretch>
            <a:fillRect/>
          </a:stretch>
        </p:blipFill>
        <p:spPr>
          <a:xfrm>
            <a:off x="415623" y="424237"/>
            <a:ext cx="7786344" cy="5801902"/>
          </a:xfrm>
          <a:prstGeom prst="rect">
            <a:avLst/>
          </a:prstGeom>
        </p:spPr>
      </p:pic>
    </p:spTree>
    <p:extLst>
      <p:ext uri="{BB962C8B-B14F-4D97-AF65-F5344CB8AC3E}">
        <p14:creationId xmlns:p14="http://schemas.microsoft.com/office/powerpoint/2010/main" val="186474450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102384" y="329201"/>
            <a:ext cx="3817565" cy="6184615"/>
          </a:xfrm>
          <a:prstGeom prst="rect">
            <a:avLst/>
          </a:prstGeom>
        </p:spPr>
      </p:pic>
      <p:pic>
        <p:nvPicPr>
          <p:cNvPr id="6" name="Picture 5"/>
          <p:cNvPicPr>
            <a:picLocks noChangeAspect="1"/>
          </p:cNvPicPr>
          <p:nvPr/>
        </p:nvPicPr>
        <p:blipFill>
          <a:blip r:embed="rId4"/>
          <a:stretch>
            <a:fillRect/>
          </a:stretch>
        </p:blipFill>
        <p:spPr>
          <a:xfrm>
            <a:off x="5655389" y="329201"/>
            <a:ext cx="3933560" cy="5855842"/>
          </a:xfrm>
          <a:prstGeom prst="rect">
            <a:avLst/>
          </a:prstGeom>
        </p:spPr>
      </p:pic>
    </p:spTree>
    <p:extLst>
      <p:ext uri="{BB962C8B-B14F-4D97-AF65-F5344CB8AC3E}">
        <p14:creationId xmlns:p14="http://schemas.microsoft.com/office/powerpoint/2010/main" val="40762829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Ontology extension summary</a:t>
            </a:r>
            <a:endParaRPr lang="en-US"/>
          </a:p>
        </p:txBody>
      </p:sp>
      <p:sp>
        <p:nvSpPr>
          <p:cNvPr id="3" name="Content Placeholder 2"/>
          <p:cNvSpPr>
            <a:spLocks noGrp="1"/>
          </p:cNvSpPr>
          <p:nvPr>
            <p:ph idx="1"/>
          </p:nvPr>
        </p:nvSpPr>
        <p:spPr>
          <a:xfrm>
            <a:off x="951631" y="1390952"/>
            <a:ext cx="9905999" cy="4975341"/>
          </a:xfrm>
        </p:spPr>
        <p:txBody>
          <a:bodyPr>
            <a:noAutofit/>
          </a:bodyPr>
          <a:lstStyle/>
          <a:p>
            <a:r>
              <a:rPr lang="en-US" sz="2000" smtClean="0"/>
              <a:t>Extension </a:t>
            </a:r>
            <a:r>
              <a:rPr lang="en-US" sz="2000"/>
              <a:t>work to </a:t>
            </a:r>
            <a:r>
              <a:rPr lang="en-US" sz="2000" smtClean="0"/>
              <a:t>BF2.0</a:t>
            </a:r>
          </a:p>
          <a:p>
            <a:pPr lvl="1"/>
            <a:r>
              <a:rPr lang="en-US"/>
              <a:t>added classes, properties, vocabularies</a:t>
            </a:r>
          </a:p>
          <a:p>
            <a:r>
              <a:rPr lang="en-US" sz="2000"/>
              <a:t>Modeling:</a:t>
            </a:r>
          </a:p>
          <a:p>
            <a:pPr lvl="1"/>
            <a:r>
              <a:rPr lang="en-US"/>
              <a:t>thematic catalog numbers</a:t>
            </a:r>
          </a:p>
          <a:p>
            <a:pPr lvl="1"/>
            <a:r>
              <a:rPr lang="en-US"/>
              <a:t>opus numbers</a:t>
            </a:r>
          </a:p>
          <a:p>
            <a:pPr lvl="1"/>
            <a:r>
              <a:rPr lang="en-US"/>
              <a:t>music key and mode</a:t>
            </a:r>
          </a:p>
          <a:p>
            <a:pPr lvl="1"/>
            <a:r>
              <a:rPr lang="en-US" smtClean="0"/>
              <a:t>declared medium </a:t>
            </a:r>
            <a:r>
              <a:rPr lang="en-US"/>
              <a:t>&amp; performed medium (medium of performance</a:t>
            </a:r>
            <a:r>
              <a:rPr lang="en-US" smtClean="0"/>
              <a:t>)</a:t>
            </a:r>
          </a:p>
          <a:p>
            <a:pPr lvl="1"/>
            <a:r>
              <a:rPr lang="en-US"/>
              <a:t>m</a:t>
            </a:r>
            <a:r>
              <a:rPr lang="en-US" smtClean="0"/>
              <a:t>ulti-movement Works</a:t>
            </a:r>
            <a:endParaRPr lang="en-US"/>
          </a:p>
          <a:p>
            <a:r>
              <a:rPr lang="en-US" sz="2000"/>
              <a:t>Working on:</a:t>
            </a:r>
          </a:p>
          <a:p>
            <a:pPr lvl="1"/>
            <a:r>
              <a:rPr lang="en-US"/>
              <a:t>Events</a:t>
            </a:r>
          </a:p>
          <a:p>
            <a:pPr lvl="1"/>
            <a:r>
              <a:rPr lang="en-US"/>
              <a:t>Aggregate </a:t>
            </a:r>
            <a:r>
              <a:rPr lang="en-US" smtClean="0"/>
              <a:t>works/Compilations</a:t>
            </a:r>
          </a:p>
          <a:p>
            <a:pPr lvl="1"/>
            <a:r>
              <a:rPr lang="en-US" smtClean="0"/>
              <a:t>Sequencing </a:t>
            </a:r>
            <a:endParaRPr lang="en-US"/>
          </a:p>
        </p:txBody>
      </p:sp>
    </p:spTree>
    <p:extLst>
      <p:ext uri="{BB962C8B-B14F-4D97-AF65-F5344CB8AC3E}">
        <p14:creationId xmlns:p14="http://schemas.microsoft.com/office/powerpoint/2010/main" val="9451114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0" y="452718"/>
            <a:ext cx="11251481" cy="1400530"/>
          </a:xfrm>
        </p:spPr>
        <p:txBody>
          <a:bodyPr/>
          <a:lstStyle/>
          <a:p>
            <a:r>
              <a:rPr lang="en-US" dirty="0" smtClean="0"/>
              <a:t>Library and Archival Descriptive Standards</a:t>
            </a:r>
            <a:endParaRPr lang="en-US" dirty="0"/>
          </a:p>
        </p:txBody>
      </p:sp>
      <p:sp>
        <p:nvSpPr>
          <p:cNvPr id="3" name="Content Placeholder 2"/>
          <p:cNvSpPr>
            <a:spLocks noGrp="1"/>
          </p:cNvSpPr>
          <p:nvPr>
            <p:ph idx="1"/>
          </p:nvPr>
        </p:nvSpPr>
        <p:spPr>
          <a:xfrm>
            <a:off x="1103312" y="1579418"/>
            <a:ext cx="8946541" cy="4904509"/>
          </a:xfrm>
        </p:spPr>
        <p:txBody>
          <a:bodyPr>
            <a:normAutofit fontScale="92500"/>
          </a:bodyPr>
          <a:lstStyle/>
          <a:p>
            <a:r>
              <a:rPr lang="en-US" sz="2400" dirty="0" smtClean="0"/>
              <a:t>Data Content Standards</a:t>
            </a:r>
          </a:p>
          <a:p>
            <a:pPr lvl="1"/>
            <a:r>
              <a:rPr lang="en-US" sz="1600" i="1" dirty="0"/>
              <a:t>A set of formal rules that specify the content, order, and syntax of information to promote </a:t>
            </a:r>
            <a:r>
              <a:rPr lang="en-US" sz="1600" i="1" dirty="0" smtClean="0"/>
              <a:t>consistency</a:t>
            </a:r>
            <a:r>
              <a:rPr lang="en-US" sz="1600" dirty="0" smtClean="0"/>
              <a:t>*</a:t>
            </a:r>
          </a:p>
          <a:p>
            <a:pPr lvl="1">
              <a:spcAft>
                <a:spcPts val="600"/>
              </a:spcAft>
            </a:pPr>
            <a:r>
              <a:rPr lang="en-US" sz="1600" dirty="0"/>
              <a:t>AACR2, RDA, </a:t>
            </a:r>
            <a:r>
              <a:rPr lang="en-US" sz="1600" dirty="0" smtClean="0"/>
              <a:t>DACS</a:t>
            </a:r>
            <a:r>
              <a:rPr lang="en-US" sz="1600" dirty="0"/>
              <a:t> </a:t>
            </a:r>
            <a:r>
              <a:rPr lang="en-US" sz="1600" dirty="0" smtClean="0"/>
              <a:t>+ more</a:t>
            </a:r>
          </a:p>
          <a:p>
            <a:r>
              <a:rPr lang="en-US" sz="2400" dirty="0" smtClean="0"/>
              <a:t>Data Value Standards</a:t>
            </a:r>
          </a:p>
          <a:p>
            <a:pPr lvl="1"/>
            <a:r>
              <a:rPr lang="en-US" sz="1600" i="1" dirty="0"/>
              <a:t>An established list of normalized terms used as data elements to ensure </a:t>
            </a:r>
            <a:r>
              <a:rPr lang="en-US" sz="1600" i="1" dirty="0" smtClean="0"/>
              <a:t>consistency*</a:t>
            </a:r>
          </a:p>
          <a:p>
            <a:pPr lvl="1">
              <a:spcAft>
                <a:spcPts val="1200"/>
              </a:spcAft>
            </a:pPr>
            <a:r>
              <a:rPr lang="en-US" sz="1600" dirty="0"/>
              <a:t>Medical </a:t>
            </a:r>
            <a:r>
              <a:rPr lang="en-US" sz="1600" dirty="0" smtClean="0"/>
              <a:t>Subject </a:t>
            </a:r>
            <a:r>
              <a:rPr lang="en-US" sz="1600" dirty="0"/>
              <a:t>Headings, Library of Congress Subject Headings + </a:t>
            </a:r>
            <a:r>
              <a:rPr lang="en-US" sz="1600" dirty="0" smtClean="0"/>
              <a:t>more</a:t>
            </a:r>
            <a:endParaRPr lang="en-US" sz="1400" dirty="0" smtClean="0"/>
          </a:p>
          <a:p>
            <a:r>
              <a:rPr lang="en-US" sz="2400" dirty="0"/>
              <a:t>Data Structure Standards</a:t>
            </a:r>
          </a:p>
          <a:p>
            <a:pPr lvl="1"/>
            <a:r>
              <a:rPr lang="en-US" sz="1600" i="1" dirty="0"/>
              <a:t>A formal guideline specifying the elements into which information is to be organized</a:t>
            </a:r>
            <a:r>
              <a:rPr lang="en-US" sz="1600" dirty="0"/>
              <a:t>*</a:t>
            </a:r>
          </a:p>
          <a:p>
            <a:pPr lvl="1">
              <a:spcAft>
                <a:spcPts val="600"/>
              </a:spcAft>
            </a:pPr>
            <a:r>
              <a:rPr lang="en-US" sz="1600" dirty="0"/>
              <a:t>MARC 21, Dublin Core, MODS + more </a:t>
            </a:r>
          </a:p>
          <a:p>
            <a:pPr marL="457200" lvl="1" indent="0">
              <a:buNone/>
            </a:pPr>
            <a:endParaRPr lang="en-US" sz="1400" dirty="0"/>
          </a:p>
          <a:p>
            <a:pPr marL="457200" lvl="1" indent="0">
              <a:buNone/>
            </a:pPr>
            <a:r>
              <a:rPr lang="en-US" sz="1400" dirty="0" smtClean="0"/>
              <a:t>* Definitions from SAA </a:t>
            </a:r>
            <a:r>
              <a:rPr lang="en-US" sz="1400" i="1" dirty="0"/>
              <a:t>Glossary of Archival and Records </a:t>
            </a:r>
            <a:r>
              <a:rPr lang="en-US" sz="1400" i="1" dirty="0" smtClean="0"/>
              <a:t>Terminology</a:t>
            </a:r>
            <a:r>
              <a:rPr lang="en-US" sz="1400" dirty="0" smtClean="0"/>
              <a:t>, </a:t>
            </a:r>
            <a:r>
              <a:rPr lang="en-US" sz="1400" u="sng" dirty="0">
                <a:hlinkClick r:id="rId3"/>
              </a:rPr>
              <a:t>http://</a:t>
            </a:r>
            <a:r>
              <a:rPr lang="en-US" sz="1400" u="sng" dirty="0" smtClean="0">
                <a:hlinkClick r:id="rId3"/>
              </a:rPr>
              <a:t>www2.archivists.org/glossary/</a:t>
            </a:r>
            <a:endParaRPr lang="en-US" sz="1400" dirty="0" smtClean="0"/>
          </a:p>
        </p:txBody>
      </p:sp>
    </p:spTree>
    <p:extLst>
      <p:ext uri="{BB962C8B-B14F-4D97-AF65-F5344CB8AC3E}">
        <p14:creationId xmlns:p14="http://schemas.microsoft.com/office/powerpoint/2010/main" val="7742948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Efforts</a:t>
            </a:r>
            <a:endParaRPr lang="en-US" dirty="0"/>
          </a:p>
        </p:txBody>
      </p:sp>
      <p:sp>
        <p:nvSpPr>
          <p:cNvPr id="3" name="Content Placeholder 2"/>
          <p:cNvSpPr>
            <a:spLocks noGrp="1"/>
          </p:cNvSpPr>
          <p:nvPr>
            <p:ph idx="1"/>
          </p:nvPr>
        </p:nvSpPr>
        <p:spPr/>
        <p:txBody>
          <a:bodyPr/>
          <a:lstStyle/>
          <a:p>
            <a:r>
              <a:rPr lang="en-US" smtClean="0"/>
              <a:t>create demonstration descriptions</a:t>
            </a:r>
          </a:p>
          <a:p>
            <a:r>
              <a:rPr lang="en-US" smtClean="0"/>
              <a:t>finalize everything and write up report</a:t>
            </a:r>
          </a:p>
          <a:p>
            <a:r>
              <a:rPr lang="en-US" smtClean="0"/>
              <a:t>publish ontology initially in Bioportal at Stanford; later with LC</a:t>
            </a:r>
          </a:p>
          <a:p>
            <a:r>
              <a:rPr lang="en-US" smtClean="0"/>
              <a:t>publish accompanying web page</a:t>
            </a:r>
            <a:endParaRPr lang="en-US" dirty="0"/>
          </a:p>
        </p:txBody>
      </p:sp>
    </p:spTree>
    <p:extLst>
      <p:ext uri="{BB962C8B-B14F-4D97-AF65-F5344CB8AC3E}">
        <p14:creationId xmlns:p14="http://schemas.microsoft.com/office/powerpoint/2010/main" val="34368919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For more information</a:t>
            </a:r>
            <a:endParaRPr lang="en-US"/>
          </a:p>
        </p:txBody>
      </p:sp>
      <p:sp>
        <p:nvSpPr>
          <p:cNvPr id="3" name="Content Placeholder 2"/>
          <p:cNvSpPr>
            <a:spLocks noGrp="1"/>
          </p:cNvSpPr>
          <p:nvPr>
            <p:ph idx="1"/>
          </p:nvPr>
        </p:nvSpPr>
        <p:spPr>
          <a:xfrm>
            <a:off x="1103312" y="2052918"/>
            <a:ext cx="9898063" cy="4195481"/>
          </a:xfrm>
        </p:spPr>
        <p:txBody>
          <a:bodyPr/>
          <a:lstStyle/>
          <a:p>
            <a:r>
              <a:rPr lang="en-US"/>
              <a:t>BIBFRAME 2.0: </a:t>
            </a:r>
            <a:r>
              <a:rPr lang="en-US" smtClean="0"/>
              <a:t/>
            </a:r>
            <a:br>
              <a:rPr lang="en-US" smtClean="0"/>
            </a:br>
            <a:r>
              <a:rPr lang="en-US" smtClean="0">
                <a:hlinkClick r:id="rId3"/>
              </a:rPr>
              <a:t>http</a:t>
            </a:r>
            <a:r>
              <a:rPr lang="en-US">
                <a:hlinkClick r:id="rId3"/>
              </a:rPr>
              <a:t>://www.loc.gov/bibframe</a:t>
            </a:r>
            <a:r>
              <a:rPr lang="en-US" smtClean="0">
                <a:hlinkClick r:id="rId3"/>
              </a:rPr>
              <a:t>/</a:t>
            </a:r>
            <a:r>
              <a:rPr lang="en-US" smtClean="0"/>
              <a:t> </a:t>
            </a:r>
            <a:endParaRPr lang="en-US"/>
          </a:p>
          <a:p>
            <a:r>
              <a:rPr lang="en-US" smtClean="0"/>
              <a:t>PMO public website: </a:t>
            </a:r>
            <a:r>
              <a:rPr lang="en-US">
                <a:hlinkClick r:id="rId4"/>
              </a:rPr>
              <a:t>https://</a:t>
            </a:r>
            <a:r>
              <a:rPr lang="en-US" smtClean="0">
                <a:hlinkClick r:id="rId4"/>
              </a:rPr>
              <a:t>wiki.duraspace.org/display/LD4P/Performed+Music+Ontology</a:t>
            </a:r>
            <a:endParaRPr lang="en-US" smtClean="0"/>
          </a:p>
          <a:p>
            <a:r>
              <a:rPr lang="en-US"/>
              <a:t>PMO in WebProtégé (registration required):</a:t>
            </a:r>
            <a:br>
              <a:rPr lang="en-US"/>
            </a:br>
            <a:r>
              <a:rPr lang="en-US">
                <a:hlinkClick r:id="rId5"/>
              </a:rPr>
              <a:t>http://webprotege.stanford.edu/#</a:t>
            </a:r>
            <a:r>
              <a:rPr lang="en-US" smtClean="0">
                <a:hlinkClick r:id="rId5"/>
              </a:rPr>
              <a:t>projects/23a0b33a-f0f8-47cd-b8da-379107daa36d/edit/Classes</a:t>
            </a:r>
            <a:r>
              <a:rPr lang="en-US" smtClean="0"/>
              <a:t> </a:t>
            </a:r>
          </a:p>
          <a:p>
            <a:r>
              <a:rPr lang="en-US"/>
              <a:t>Linked Data for Production </a:t>
            </a:r>
            <a:r>
              <a:rPr lang="en-US" smtClean="0"/>
              <a:t>public website:</a:t>
            </a:r>
            <a:r>
              <a:rPr lang="en-US"/>
              <a:t/>
            </a:r>
            <a:br>
              <a:rPr lang="en-US"/>
            </a:br>
            <a:r>
              <a:rPr lang="en-US">
                <a:hlinkClick r:id="rId6"/>
              </a:rPr>
              <a:t>https://</a:t>
            </a:r>
            <a:r>
              <a:rPr lang="en-US" smtClean="0">
                <a:hlinkClick r:id="rId6"/>
              </a:rPr>
              <a:t>wiki.duraspace.org/pages/viewpage.action?pageId=74515029</a:t>
            </a:r>
            <a:r>
              <a:rPr lang="en-US" smtClean="0"/>
              <a:t> </a:t>
            </a:r>
            <a:endParaRPr lang="en-US"/>
          </a:p>
        </p:txBody>
      </p:sp>
    </p:spTree>
    <p:extLst>
      <p:ext uri="{BB962C8B-B14F-4D97-AF65-F5344CB8AC3E}">
        <p14:creationId xmlns:p14="http://schemas.microsoft.com/office/powerpoint/2010/main" val="8375445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PMO Team members</a:t>
            </a:r>
            <a:endParaRPr lang="en-US"/>
          </a:p>
        </p:txBody>
      </p:sp>
      <p:sp>
        <p:nvSpPr>
          <p:cNvPr id="3" name="Content Placeholder 2"/>
          <p:cNvSpPr>
            <a:spLocks noGrp="1"/>
          </p:cNvSpPr>
          <p:nvPr>
            <p:ph sz="half" idx="1"/>
          </p:nvPr>
        </p:nvSpPr>
        <p:spPr/>
        <p:txBody>
          <a:bodyPr>
            <a:normAutofit/>
          </a:bodyPr>
          <a:lstStyle/>
          <a:p>
            <a:r>
              <a:rPr lang="en-US"/>
              <a:t>Kirk-Evan Billet (MLA)</a:t>
            </a:r>
          </a:p>
          <a:p>
            <a:r>
              <a:rPr lang="en-US"/>
              <a:t>Chiat Naun Chew (PCC)</a:t>
            </a:r>
          </a:p>
          <a:p>
            <a:r>
              <a:rPr lang="en-US" smtClean="0"/>
              <a:t>Greta </a:t>
            </a:r>
            <a:r>
              <a:rPr lang="en-US"/>
              <a:t>de Groat (Stanford)</a:t>
            </a:r>
          </a:p>
          <a:p>
            <a:r>
              <a:rPr lang="en-US" smtClean="0"/>
              <a:t>Arcadia Falcone (Stanford)</a:t>
            </a:r>
          </a:p>
          <a:p>
            <a:r>
              <a:rPr lang="en-US" smtClean="0"/>
              <a:t>Caitlin </a:t>
            </a:r>
            <a:r>
              <a:rPr lang="en-US"/>
              <a:t>Hunter (ARSC)</a:t>
            </a:r>
          </a:p>
          <a:p>
            <a:r>
              <a:rPr lang="en-US"/>
              <a:t>Kevin Kishimoto (Stanford)</a:t>
            </a:r>
          </a:p>
          <a:p>
            <a:endParaRPr lang="en-US"/>
          </a:p>
        </p:txBody>
      </p:sp>
      <p:sp>
        <p:nvSpPr>
          <p:cNvPr id="4" name="Content Placeholder 3"/>
          <p:cNvSpPr>
            <a:spLocks noGrp="1"/>
          </p:cNvSpPr>
          <p:nvPr>
            <p:ph sz="half" idx="2"/>
          </p:nvPr>
        </p:nvSpPr>
        <p:spPr/>
        <p:txBody>
          <a:bodyPr>
            <a:normAutofit/>
          </a:bodyPr>
          <a:lstStyle/>
          <a:p>
            <a:r>
              <a:rPr lang="en-US"/>
              <a:t>Nancy Lorimer (Lead-Stanford)</a:t>
            </a:r>
          </a:p>
          <a:p>
            <a:r>
              <a:rPr lang="en-US"/>
              <a:t>Wendy Sistrunk (ARSC)</a:t>
            </a:r>
          </a:p>
          <a:p>
            <a:r>
              <a:rPr lang="en-US"/>
              <a:t>Jim Soe Nyun (MLA)</a:t>
            </a:r>
          </a:p>
          <a:p>
            <a:r>
              <a:rPr lang="en-US"/>
              <a:t>Hilary Thorsen (Stanford)</a:t>
            </a:r>
          </a:p>
          <a:p>
            <a:r>
              <a:rPr lang="en-US"/>
              <a:t>Valerie Weinberg (LC)</a:t>
            </a:r>
          </a:p>
          <a:p>
            <a:endParaRPr lang="en-US"/>
          </a:p>
        </p:txBody>
      </p:sp>
    </p:spTree>
    <p:extLst>
      <p:ext uri="{BB962C8B-B14F-4D97-AF65-F5344CB8AC3E}">
        <p14:creationId xmlns:p14="http://schemas.microsoft.com/office/powerpoint/2010/main" val="5747290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476072" y="2661006"/>
            <a:ext cx="4623371" cy="923330"/>
          </a:xfrm>
          <a:prstGeom prst="rect">
            <a:avLst/>
          </a:prstGeom>
          <a:noFill/>
        </p:spPr>
        <p:txBody>
          <a:bodyPr wrap="square" rtlCol="0">
            <a:spAutoFit/>
          </a:bodyPr>
          <a:lstStyle/>
          <a:p>
            <a:r>
              <a:rPr lang="en-US" sz="5400" i="1">
                <a:latin typeface="Bookman Old Style" panose="02050604050505020204" pitchFamily="18" charset="0"/>
              </a:rPr>
              <a:t>T</a:t>
            </a:r>
            <a:r>
              <a:rPr lang="en-US" sz="5400" i="1" smtClean="0">
                <a:latin typeface="Bookman Old Style" panose="02050604050505020204" pitchFamily="18" charset="0"/>
              </a:rPr>
              <a:t>hanks!</a:t>
            </a:r>
            <a:endParaRPr lang="en-US" sz="5400" i="1">
              <a:latin typeface="Bookman Old Style" panose="02050604050505020204" pitchFamily="18" charset="0"/>
            </a:endParaRPr>
          </a:p>
        </p:txBody>
      </p:sp>
      <p:sp>
        <p:nvSpPr>
          <p:cNvPr id="6" name="TextBox 5"/>
          <p:cNvSpPr txBox="1"/>
          <p:nvPr/>
        </p:nvSpPr>
        <p:spPr>
          <a:xfrm>
            <a:off x="8270696" y="4695289"/>
            <a:ext cx="3431569" cy="1477328"/>
          </a:xfrm>
          <a:prstGeom prst="rect">
            <a:avLst/>
          </a:prstGeom>
          <a:noFill/>
        </p:spPr>
        <p:txBody>
          <a:bodyPr wrap="square" rtlCol="0">
            <a:spAutoFit/>
          </a:bodyPr>
          <a:lstStyle/>
          <a:p>
            <a:r>
              <a:rPr lang="en-US" smtClean="0"/>
              <a:t>Caitlin Hunter</a:t>
            </a:r>
          </a:p>
          <a:p>
            <a:r>
              <a:rPr lang="en-US" smtClean="0">
                <a:hlinkClick r:id="rId2"/>
              </a:rPr>
              <a:t>chun@loc.gov</a:t>
            </a:r>
            <a:r>
              <a:rPr lang="en-US" smtClean="0"/>
              <a:t> </a:t>
            </a:r>
            <a:br>
              <a:rPr lang="en-US" smtClean="0"/>
            </a:br>
            <a:endParaRPr lang="en-US" smtClean="0"/>
          </a:p>
          <a:p>
            <a:r>
              <a:rPr lang="en-US" smtClean="0"/>
              <a:t>Nancy Lorimer</a:t>
            </a:r>
          </a:p>
          <a:p>
            <a:r>
              <a:rPr lang="en-US" smtClean="0">
                <a:hlinkClick r:id="rId3"/>
              </a:rPr>
              <a:t>nlorimer@stanford.edu</a:t>
            </a:r>
            <a:r>
              <a:rPr lang="en-US" smtClean="0"/>
              <a:t> </a:t>
            </a:r>
            <a:endParaRPr lang="en-US"/>
          </a:p>
        </p:txBody>
      </p:sp>
      <p:pic>
        <p:nvPicPr>
          <p:cNvPr id="7" name="Picture 6"/>
          <p:cNvPicPr>
            <a:picLocks noChangeAspect="1"/>
          </p:cNvPicPr>
          <p:nvPr/>
        </p:nvPicPr>
        <p:blipFill>
          <a:blip r:embed="rId4"/>
          <a:stretch>
            <a:fillRect/>
          </a:stretch>
        </p:blipFill>
        <p:spPr>
          <a:xfrm>
            <a:off x="8141931" y="584282"/>
            <a:ext cx="2640685" cy="3429031"/>
          </a:xfrm>
          <a:prstGeom prst="rect">
            <a:avLst/>
          </a:prstGeom>
          <a:effectLst>
            <a:outerShdw blurRad="50800" dist="38100" dir="2700000" algn="tl" rotWithShape="0">
              <a:prstClr val="black">
                <a:alpha val="40000"/>
              </a:prstClr>
            </a:outerShdw>
            <a:softEdge rad="127000"/>
          </a:effectLst>
        </p:spPr>
      </p:pic>
    </p:spTree>
    <p:extLst>
      <p:ext uri="{BB962C8B-B14F-4D97-AF65-F5344CB8AC3E}">
        <p14:creationId xmlns:p14="http://schemas.microsoft.com/office/powerpoint/2010/main" val="5786658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01060" y="582352"/>
            <a:ext cx="7102097" cy="5638566"/>
          </a:xfrm>
          <a:prstGeom prst="rect">
            <a:avLst/>
          </a:prstGeom>
        </p:spPr>
      </p:pic>
      <p:sp>
        <p:nvSpPr>
          <p:cNvPr id="3" name="TextBox 2"/>
          <p:cNvSpPr txBox="1"/>
          <p:nvPr/>
        </p:nvSpPr>
        <p:spPr>
          <a:xfrm>
            <a:off x="8889167" y="2263515"/>
            <a:ext cx="3043003" cy="1754326"/>
          </a:xfrm>
          <a:prstGeom prst="rect">
            <a:avLst/>
          </a:prstGeom>
          <a:noFill/>
          <a:ln>
            <a:solidFill>
              <a:srgbClr val="92D050"/>
            </a:solidFill>
          </a:ln>
        </p:spPr>
        <p:txBody>
          <a:bodyPr wrap="square" rtlCol="0">
            <a:spAutoFit/>
          </a:bodyPr>
          <a:lstStyle/>
          <a:p>
            <a:pPr marL="285750" indent="-285750">
              <a:buFont typeface="Arial" panose="020B0604020202020204" pitchFamily="34" charset="0"/>
              <a:buChar char="•"/>
            </a:pPr>
            <a:r>
              <a:rPr lang="en-US" smtClean="0"/>
              <a:t>bf:Work layered to create a collecting work (= FRBR work)</a:t>
            </a:r>
            <a:br>
              <a:rPr lang="en-US" smtClean="0"/>
            </a:br>
            <a:endParaRPr lang="en-US" smtClean="0"/>
          </a:p>
          <a:p>
            <a:pPr marL="285750" indent="-285750">
              <a:buFont typeface="Arial" panose="020B0604020202020204" pitchFamily="34" charset="0"/>
              <a:buChar char="•"/>
            </a:pPr>
            <a:r>
              <a:rPr lang="en-US" smtClean="0"/>
              <a:t>pmo:ComponentWork </a:t>
            </a:r>
          </a:p>
          <a:p>
            <a:pPr marL="285750" indent="-285750">
              <a:buFont typeface="Arial" panose="020B0604020202020204" pitchFamily="34" charset="0"/>
              <a:buChar char="•"/>
            </a:pPr>
            <a:r>
              <a:rPr lang="en-US" smtClean="0"/>
              <a:t>pmo:hasOrder</a:t>
            </a:r>
            <a:endParaRPr lang="en-US"/>
          </a:p>
        </p:txBody>
      </p:sp>
    </p:spTree>
    <p:extLst>
      <p:ext uri="{BB962C8B-B14F-4D97-AF65-F5344CB8AC3E}">
        <p14:creationId xmlns:p14="http://schemas.microsoft.com/office/powerpoint/2010/main" val="17564753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361485" y="1036030"/>
            <a:ext cx="9441597" cy="4943529"/>
          </a:xfrm>
          <a:prstGeom prst="rect">
            <a:avLst/>
          </a:prstGeom>
        </p:spPr>
      </p:pic>
    </p:spTree>
    <p:extLst>
      <p:ext uri="{BB962C8B-B14F-4D97-AF65-F5344CB8AC3E}">
        <p14:creationId xmlns:p14="http://schemas.microsoft.com/office/powerpoint/2010/main" val="38247983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ontologies?</a:t>
            </a:r>
            <a:endParaRPr lang="en-US" dirty="0"/>
          </a:p>
        </p:txBody>
      </p:sp>
      <p:sp>
        <p:nvSpPr>
          <p:cNvPr id="3" name="Content Placeholder 2"/>
          <p:cNvSpPr>
            <a:spLocks noGrp="1"/>
          </p:cNvSpPr>
          <p:nvPr>
            <p:ph idx="1"/>
          </p:nvPr>
        </p:nvSpPr>
        <p:spPr>
          <a:xfrm>
            <a:off x="911189" y="1514160"/>
            <a:ext cx="9605719" cy="4400636"/>
          </a:xfrm>
        </p:spPr>
        <p:txBody>
          <a:bodyPr>
            <a:normAutofit/>
          </a:bodyPr>
          <a:lstStyle/>
          <a:p>
            <a:r>
              <a:rPr lang="en-US" dirty="0" smtClean="0"/>
              <a:t>“An</a:t>
            </a:r>
            <a:r>
              <a:rPr lang="en-US" dirty="0"/>
              <a:t> </a:t>
            </a:r>
            <a:r>
              <a:rPr lang="en-US" b="1" dirty="0"/>
              <a:t>ontology</a:t>
            </a:r>
            <a:r>
              <a:rPr lang="en-US" dirty="0"/>
              <a:t> is a formal naming and definition of the types, properties, and interrelationships of the entities that really or fundamentally exist for a particular domain of discourse. It is thus a practical application of philosophical </a:t>
            </a:r>
            <a:r>
              <a:rPr lang="en-US" b="1" dirty="0"/>
              <a:t>ontology</a:t>
            </a:r>
            <a:r>
              <a:rPr lang="en-US" dirty="0"/>
              <a:t>, with a taxonomy</a:t>
            </a:r>
            <a:r>
              <a:rPr lang="en-US" dirty="0" smtClean="0"/>
              <a:t>.”*</a:t>
            </a:r>
          </a:p>
          <a:p>
            <a:pPr lvl="1"/>
            <a:r>
              <a:rPr lang="en-US" dirty="0" smtClean="0"/>
              <a:t>note this is an intellectual as well as a structural framework</a:t>
            </a:r>
          </a:p>
        </p:txBody>
      </p:sp>
      <p:sp>
        <p:nvSpPr>
          <p:cNvPr id="4" name="TextBox 3"/>
          <p:cNvSpPr txBox="1"/>
          <p:nvPr/>
        </p:nvSpPr>
        <p:spPr>
          <a:xfrm>
            <a:off x="8874034" y="6191795"/>
            <a:ext cx="2943497" cy="276999"/>
          </a:xfrm>
          <a:prstGeom prst="rect">
            <a:avLst/>
          </a:prstGeom>
          <a:noFill/>
        </p:spPr>
        <p:txBody>
          <a:bodyPr wrap="square" rtlCol="0">
            <a:spAutoFit/>
          </a:bodyPr>
          <a:lstStyle/>
          <a:p>
            <a:r>
              <a:rPr lang="en-US" sz="1200" i="1" dirty="0" smtClean="0"/>
              <a:t>*Wikipedia, viewed January 2, 2017</a:t>
            </a:r>
            <a:endParaRPr lang="en-US" sz="1200" i="1" dirty="0"/>
          </a:p>
        </p:txBody>
      </p:sp>
      <p:pic>
        <p:nvPicPr>
          <p:cNvPr id="12" name="Picture 11"/>
          <p:cNvPicPr>
            <a:picLocks noChangeAspect="1"/>
          </p:cNvPicPr>
          <p:nvPr/>
        </p:nvPicPr>
        <p:blipFill>
          <a:blip r:embed="rId3"/>
          <a:stretch>
            <a:fillRect/>
          </a:stretch>
        </p:blipFill>
        <p:spPr>
          <a:xfrm>
            <a:off x="514166" y="3289307"/>
            <a:ext cx="3725518" cy="3179487"/>
          </a:xfrm>
          <a:prstGeom prst="rect">
            <a:avLst/>
          </a:prstGeom>
          <a:effectLst>
            <a:softEdge rad="635000"/>
          </a:effectLst>
        </p:spPr>
      </p:pic>
    </p:spTree>
    <p:extLst>
      <p:ext uri="{BB962C8B-B14F-4D97-AF65-F5344CB8AC3E}">
        <p14:creationId xmlns:p14="http://schemas.microsoft.com/office/powerpoint/2010/main" val="291591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80" y="1753848"/>
            <a:ext cx="3237876" cy="1200329"/>
          </a:xfrm>
          <a:prstGeom prst="rect">
            <a:avLst/>
          </a:prstGeom>
          <a:noFill/>
          <a:ln>
            <a:solidFill>
              <a:srgbClr val="92D050"/>
            </a:solidFill>
          </a:ln>
        </p:spPr>
        <p:txBody>
          <a:bodyPr wrap="square" rtlCol="0">
            <a:spAutoFit/>
          </a:bodyPr>
          <a:lstStyle/>
          <a:p>
            <a:r>
              <a:rPr lang="en-US" sz="2400" smtClean="0"/>
              <a:t>Events in BIBFRAME, MUSIC ONTOLOGY &amp; DOREMUS</a:t>
            </a:r>
            <a:endParaRPr lang="en-US" sz="2400"/>
          </a:p>
        </p:txBody>
      </p:sp>
      <p:pic>
        <p:nvPicPr>
          <p:cNvPr id="5" name="Picture 4"/>
          <p:cNvPicPr>
            <a:picLocks noChangeAspect="1"/>
          </p:cNvPicPr>
          <p:nvPr/>
        </p:nvPicPr>
        <p:blipFill>
          <a:blip r:embed="rId3"/>
          <a:stretch>
            <a:fillRect/>
          </a:stretch>
        </p:blipFill>
        <p:spPr>
          <a:xfrm>
            <a:off x="5019363" y="323391"/>
            <a:ext cx="5608663" cy="6252401"/>
          </a:xfrm>
          <a:prstGeom prst="rect">
            <a:avLst/>
          </a:prstGeom>
        </p:spPr>
      </p:pic>
    </p:spTree>
    <p:extLst>
      <p:ext uri="{BB962C8B-B14F-4D97-AF65-F5344CB8AC3E}">
        <p14:creationId xmlns:p14="http://schemas.microsoft.com/office/powerpoint/2010/main" val="17488755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MARC?</a:t>
            </a:r>
            <a:endParaRPr lang="en-US" dirty="0"/>
          </a:p>
        </p:txBody>
      </p:sp>
      <p:sp>
        <p:nvSpPr>
          <p:cNvPr id="3" name="Content Placeholder 2"/>
          <p:cNvSpPr>
            <a:spLocks noGrp="1"/>
          </p:cNvSpPr>
          <p:nvPr>
            <p:ph idx="1"/>
          </p:nvPr>
        </p:nvSpPr>
        <p:spPr>
          <a:xfrm>
            <a:off x="1103312" y="1620982"/>
            <a:ext cx="9796752" cy="4627417"/>
          </a:xfrm>
        </p:spPr>
        <p:txBody>
          <a:bodyPr/>
          <a:lstStyle/>
          <a:p>
            <a:r>
              <a:rPr lang="en-US" i="1" dirty="0"/>
              <a:t>The MARC formats are standards for the representation </a:t>
            </a:r>
            <a:r>
              <a:rPr lang="en-US" i="1" dirty="0" smtClean="0"/>
              <a:t>and communication </a:t>
            </a:r>
            <a:r>
              <a:rPr lang="en-US" i="1" dirty="0"/>
              <a:t>of bibliographic </a:t>
            </a:r>
            <a:r>
              <a:rPr lang="en-US" i="1" dirty="0" smtClean="0"/>
              <a:t>and </a:t>
            </a:r>
            <a:r>
              <a:rPr lang="en-US" i="1" dirty="0"/>
              <a:t>related information in machine-readable form</a:t>
            </a:r>
            <a:r>
              <a:rPr lang="en-US" dirty="0"/>
              <a:t>. (</a:t>
            </a:r>
            <a:r>
              <a:rPr lang="en-US" u="sng" dirty="0">
                <a:hlinkClick r:id="rId3"/>
              </a:rPr>
              <a:t>https://www.loc.gov/marc</a:t>
            </a:r>
            <a:r>
              <a:rPr lang="en-US" u="sng" dirty="0" smtClean="0">
                <a:hlinkClick r:id="rId3"/>
              </a:rPr>
              <a:t>/</a:t>
            </a:r>
            <a:r>
              <a:rPr lang="en-US" dirty="0" smtClean="0"/>
              <a:t>)</a:t>
            </a:r>
          </a:p>
          <a:p>
            <a:endParaRPr lang="en-US" dirty="0"/>
          </a:p>
          <a:p>
            <a:r>
              <a:rPr lang="en-US" sz="2800" dirty="0"/>
              <a:t>Some </a:t>
            </a:r>
            <a:r>
              <a:rPr lang="en-US" sz="2800" dirty="0" smtClean="0"/>
              <a:t>known challenges </a:t>
            </a:r>
            <a:r>
              <a:rPr lang="en-US" sz="2800" dirty="0"/>
              <a:t>for </a:t>
            </a:r>
            <a:r>
              <a:rPr lang="en-US" sz="2800" dirty="0" smtClean="0"/>
              <a:t>users</a:t>
            </a:r>
          </a:p>
          <a:p>
            <a:pPr lvl="1"/>
            <a:r>
              <a:rPr lang="en-US" sz="2000" dirty="0" smtClean="0"/>
              <a:t>Descriptive data embodied in single, flat records</a:t>
            </a:r>
          </a:p>
          <a:p>
            <a:pPr lvl="1"/>
            <a:r>
              <a:rPr lang="en-US" sz="2000" dirty="0" smtClean="0"/>
              <a:t>MARC fields, subfields, and indicators are not understood by web indexing services </a:t>
            </a:r>
          </a:p>
          <a:p>
            <a:pPr lvl="1"/>
            <a:r>
              <a:rPr lang="en-US" sz="2000" dirty="0" smtClean="0"/>
              <a:t>Few libraries have presented MARC data in a manner that is openly searchable on the web. In general, patrons must navigate to OPACs associated with individual institutions and search for items within those OPACs.</a:t>
            </a:r>
          </a:p>
          <a:p>
            <a:pPr lvl="1"/>
            <a:endParaRPr lang="en-US" dirty="0" smtClean="0"/>
          </a:p>
          <a:p>
            <a:pPr lvl="1"/>
            <a:endParaRPr lang="en-US" dirty="0"/>
          </a:p>
        </p:txBody>
      </p:sp>
    </p:spTree>
    <p:extLst>
      <p:ext uri="{BB962C8B-B14F-4D97-AF65-F5344CB8AC3E}">
        <p14:creationId xmlns:p14="http://schemas.microsoft.com/office/powerpoint/2010/main" val="1116975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1230609"/>
          </a:xfrm>
        </p:spPr>
        <p:txBody>
          <a:bodyPr/>
          <a:lstStyle/>
          <a:p>
            <a:r>
              <a:rPr lang="en-US" dirty="0" smtClean="0"/>
              <a:t>Sound Recording Data in MARC</a:t>
            </a:r>
            <a:endParaRPr lang="en-US" dirty="0"/>
          </a:p>
        </p:txBody>
      </p:sp>
      <p:sp>
        <p:nvSpPr>
          <p:cNvPr id="3" name="Content Placeholder 2"/>
          <p:cNvSpPr>
            <a:spLocks noGrp="1"/>
          </p:cNvSpPr>
          <p:nvPr>
            <p:ph idx="1"/>
          </p:nvPr>
        </p:nvSpPr>
        <p:spPr>
          <a:xfrm>
            <a:off x="1103312" y="1724892"/>
            <a:ext cx="8946541" cy="4523508"/>
          </a:xfrm>
        </p:spPr>
        <p:txBody>
          <a:bodyPr/>
          <a:lstStyle/>
          <a:p>
            <a:pPr marL="0" indent="0">
              <a:buNone/>
            </a:pPr>
            <a:r>
              <a:rPr lang="en-US" sz="2800" dirty="0" smtClean="0"/>
              <a:t>Some of the known issues:</a:t>
            </a:r>
          </a:p>
          <a:p>
            <a:r>
              <a:rPr lang="en-US" sz="2400" dirty="0" smtClean="0"/>
              <a:t>No distinct field or subfield specifically for “take” information</a:t>
            </a:r>
          </a:p>
          <a:p>
            <a:r>
              <a:rPr lang="en-US" sz="2400" dirty="0" smtClean="0"/>
              <a:t>Great variety in what patrons are looking for</a:t>
            </a:r>
          </a:p>
          <a:p>
            <a:pPr lvl="1"/>
            <a:r>
              <a:rPr lang="en-US" dirty="0" smtClean="0"/>
              <a:t>Publications</a:t>
            </a:r>
          </a:p>
          <a:p>
            <a:pPr lvl="1"/>
            <a:r>
              <a:rPr lang="en-US" dirty="0" smtClean="0"/>
              <a:t>Individual selections, tracks, events</a:t>
            </a:r>
          </a:p>
          <a:p>
            <a:pPr lvl="2"/>
            <a:r>
              <a:rPr lang="en-US" sz="1800" dirty="0" smtClean="0"/>
              <a:t>Information </a:t>
            </a:r>
            <a:r>
              <a:rPr lang="en-US" sz="1800" dirty="0"/>
              <a:t>defining individual selections/tracks is often spread across various note </a:t>
            </a:r>
            <a:r>
              <a:rPr lang="en-US" sz="1800" dirty="0" smtClean="0"/>
              <a:t>fields. </a:t>
            </a:r>
          </a:p>
          <a:p>
            <a:pPr lvl="2"/>
            <a:r>
              <a:rPr lang="en-US" sz="1800" dirty="0" smtClean="0"/>
              <a:t>Identification generally relies on human readability and comprehension, not machine readability</a:t>
            </a:r>
          </a:p>
        </p:txBody>
      </p:sp>
    </p:spTree>
    <p:extLst>
      <p:ext uri="{BB962C8B-B14F-4D97-AF65-F5344CB8AC3E}">
        <p14:creationId xmlns:p14="http://schemas.microsoft.com/office/powerpoint/2010/main" val="8238620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 Example (excerpt)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72492" y="1818409"/>
            <a:ext cx="11028882" cy="4160700"/>
          </a:xfrm>
        </p:spPr>
      </p:pic>
    </p:spTree>
    <p:extLst>
      <p:ext uri="{BB962C8B-B14F-4D97-AF65-F5344CB8AC3E}">
        <p14:creationId xmlns:p14="http://schemas.microsoft.com/office/powerpoint/2010/main" val="1776058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Possibilities of Linked Data &amp; the Semantic Web</a:t>
            </a:r>
            <a:endParaRPr lang="en-US" dirty="0"/>
          </a:p>
        </p:txBody>
      </p:sp>
      <p:sp>
        <p:nvSpPr>
          <p:cNvPr id="3" name="Content Placeholder 2"/>
          <p:cNvSpPr>
            <a:spLocks noGrp="1"/>
          </p:cNvSpPr>
          <p:nvPr>
            <p:ph idx="1"/>
          </p:nvPr>
        </p:nvSpPr>
        <p:spPr>
          <a:xfrm>
            <a:off x="1103312" y="2265218"/>
            <a:ext cx="9994179" cy="3983181"/>
          </a:xfrm>
        </p:spPr>
        <p:txBody>
          <a:bodyPr/>
          <a:lstStyle/>
          <a:p>
            <a:pPr marL="0" indent="0">
              <a:buNone/>
            </a:pPr>
            <a:r>
              <a:rPr lang="en-US" sz="2100" dirty="0" smtClean="0"/>
              <a:t>“</a:t>
            </a:r>
            <a:r>
              <a:rPr lang="en-US" sz="2100" i="1" dirty="0" smtClean="0"/>
              <a:t>The </a:t>
            </a:r>
            <a:r>
              <a:rPr lang="en-US" sz="2100" i="1" dirty="0"/>
              <a:t>Semantic Web is an extension of the current web in which information is given well-defined meaning, better enabling computers and people to work in cooperation</a:t>
            </a:r>
            <a:r>
              <a:rPr lang="en-US" sz="2100" i="1" dirty="0" smtClean="0"/>
              <a:t>.” </a:t>
            </a:r>
          </a:p>
          <a:p>
            <a:pPr marL="400050" lvl="1" indent="0">
              <a:buNone/>
            </a:pPr>
            <a:r>
              <a:rPr lang="en-US" i="1" dirty="0"/>
              <a:t>-</a:t>
            </a:r>
            <a:r>
              <a:rPr lang="en-US" i="1" dirty="0" smtClean="0"/>
              <a:t>(Tim Berners-Lee et al., “Semantic Web,” Scientific American, May 2001, </a:t>
            </a:r>
            <a:r>
              <a:rPr lang="en-US" dirty="0"/>
              <a:t>p. 29-37</a:t>
            </a:r>
            <a:r>
              <a:rPr lang="en-US" i="1" dirty="0" smtClean="0"/>
              <a:t>)</a:t>
            </a:r>
            <a:endParaRPr lang="en-US" dirty="0" smtClean="0"/>
          </a:p>
          <a:p>
            <a:pPr marL="0" indent="0">
              <a:buNone/>
            </a:pPr>
            <a:endParaRPr lang="en-US" dirty="0"/>
          </a:p>
          <a:p>
            <a:r>
              <a:rPr lang="en-US" sz="2400" dirty="0" smtClean="0"/>
              <a:t>Links between things, not text strings</a:t>
            </a:r>
          </a:p>
          <a:p>
            <a:r>
              <a:rPr lang="en-US" sz="2400" dirty="0" smtClean="0"/>
              <a:t>Emphasis on real world objects (such as people, places, concepts) and relationships</a:t>
            </a:r>
          </a:p>
          <a:p>
            <a:endParaRPr lang="en-US" dirty="0"/>
          </a:p>
        </p:txBody>
      </p:sp>
    </p:spTree>
    <p:extLst>
      <p:ext uri="{BB962C8B-B14F-4D97-AF65-F5344CB8AC3E}">
        <p14:creationId xmlns:p14="http://schemas.microsoft.com/office/powerpoint/2010/main" val="32862878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BIBFRAME</a:t>
            </a:r>
            <a:endParaRPr lang="en-US" dirty="0"/>
          </a:p>
        </p:txBody>
      </p:sp>
      <p:sp>
        <p:nvSpPr>
          <p:cNvPr id="3" name="Content Placeholder 2"/>
          <p:cNvSpPr>
            <a:spLocks noGrp="1"/>
          </p:cNvSpPr>
          <p:nvPr>
            <p:ph idx="1"/>
          </p:nvPr>
        </p:nvSpPr>
        <p:spPr>
          <a:xfrm>
            <a:off x="1103311" y="1714500"/>
            <a:ext cx="10430597" cy="4533899"/>
          </a:xfrm>
        </p:spPr>
        <p:txBody>
          <a:bodyPr/>
          <a:lstStyle/>
          <a:p>
            <a:pPr>
              <a:spcAft>
                <a:spcPts val="600"/>
              </a:spcAft>
              <a:buFont typeface="Arial" panose="020B0604020202020204" pitchFamily="34" charset="0"/>
              <a:buChar char="•"/>
            </a:pPr>
            <a:r>
              <a:rPr lang="en-US" sz="2200" b="1" dirty="0" smtClean="0"/>
              <a:t>2008</a:t>
            </a:r>
            <a:r>
              <a:rPr lang="en-US" sz="2200" dirty="0" smtClean="0"/>
              <a:t>: </a:t>
            </a:r>
            <a:r>
              <a:rPr lang="en-US" sz="2200" dirty="0"/>
              <a:t>Report by the Library of Congress Working Group on the Future of </a:t>
            </a:r>
            <a:r>
              <a:rPr lang="en-US" sz="2200" dirty="0" smtClean="0"/>
              <a:t> Bibliographic </a:t>
            </a:r>
            <a:r>
              <a:rPr lang="en-US" sz="2200" dirty="0"/>
              <a:t>Control (</a:t>
            </a:r>
            <a:r>
              <a:rPr lang="en-US" sz="2200" u="sng" dirty="0">
                <a:hlinkClick r:id="rId3"/>
              </a:rPr>
              <a:t>http://www.loc.gov/bibliographic-future/news/lcwg-ontherecord-jan08-final.pdf</a:t>
            </a:r>
            <a:r>
              <a:rPr lang="en-US" sz="2200" dirty="0" smtClean="0"/>
              <a:t>)</a:t>
            </a:r>
          </a:p>
          <a:p>
            <a:pPr>
              <a:spcAft>
                <a:spcPts val="600"/>
              </a:spcAft>
              <a:buFont typeface="Arial" panose="020B0604020202020204" pitchFamily="34" charset="0"/>
              <a:buChar char="•"/>
            </a:pPr>
            <a:endParaRPr lang="en-US" sz="400" dirty="0" smtClean="0"/>
          </a:p>
          <a:p>
            <a:pPr>
              <a:spcAft>
                <a:spcPts val="600"/>
              </a:spcAft>
              <a:buFont typeface="Arial" panose="020B0604020202020204" pitchFamily="34" charset="0"/>
              <a:buChar char="•"/>
            </a:pPr>
            <a:r>
              <a:rPr lang="en-US" sz="2200" b="1" dirty="0" smtClean="0"/>
              <a:t>2012</a:t>
            </a:r>
            <a:r>
              <a:rPr lang="en-US" sz="2200" dirty="0"/>
              <a:t>: Library of Congress announces intent to “develop a linked data alternative to MARC,” </a:t>
            </a:r>
            <a:r>
              <a:rPr lang="en-US" sz="2200" dirty="0" smtClean="0"/>
              <a:t>later named BIBFRAME</a:t>
            </a:r>
          </a:p>
          <a:p>
            <a:pPr>
              <a:spcAft>
                <a:spcPts val="600"/>
              </a:spcAft>
              <a:buFont typeface="Arial" panose="020B0604020202020204" pitchFamily="34" charset="0"/>
              <a:buChar char="•"/>
            </a:pPr>
            <a:endParaRPr lang="en-US" sz="400" dirty="0"/>
          </a:p>
          <a:p>
            <a:pPr>
              <a:spcAft>
                <a:spcPts val="600"/>
              </a:spcAft>
              <a:buFont typeface="Arial" panose="020B0604020202020204" pitchFamily="34" charset="0"/>
              <a:buChar char="•"/>
            </a:pPr>
            <a:r>
              <a:rPr lang="en-US" sz="2200" b="1" dirty="0"/>
              <a:t>2014</a:t>
            </a:r>
            <a:r>
              <a:rPr lang="en-US" sz="2200" dirty="0"/>
              <a:t>: BIBFRAME A/V Modeling Study </a:t>
            </a:r>
            <a:r>
              <a:rPr lang="en-US" sz="2200" dirty="0" smtClean="0"/>
              <a:t>released</a:t>
            </a:r>
          </a:p>
          <a:p>
            <a:pPr>
              <a:buFont typeface="Arial" panose="020B0604020202020204" pitchFamily="34" charset="0"/>
              <a:buChar char="•"/>
            </a:pPr>
            <a:endParaRPr lang="en-US" sz="400" dirty="0" smtClean="0"/>
          </a:p>
          <a:p>
            <a:pPr>
              <a:buFont typeface="Arial" panose="020B0604020202020204" pitchFamily="34" charset="0"/>
              <a:buChar char="•"/>
            </a:pPr>
            <a:r>
              <a:rPr lang="en-US" sz="2200" b="1" dirty="0"/>
              <a:t>2016</a:t>
            </a:r>
            <a:r>
              <a:rPr lang="en-US" sz="2200" dirty="0"/>
              <a:t>: Version 2.0 of BIBFRAME released. Includes the concept of “Event.” (</a:t>
            </a:r>
            <a:r>
              <a:rPr lang="en-US" sz="2200" dirty="0">
                <a:hlinkClick r:id="rId4"/>
              </a:rPr>
              <a:t>https://www.loc.gov/bibframe</a:t>
            </a:r>
            <a:r>
              <a:rPr lang="en-US" sz="2200" dirty="0" smtClean="0">
                <a:hlinkClick r:id="rId4"/>
              </a:rPr>
              <a:t>/</a:t>
            </a:r>
            <a:r>
              <a:rPr lang="en-US" sz="2200" dirty="0" smtClean="0"/>
              <a:t>) </a:t>
            </a:r>
            <a:endParaRPr lang="en-US" sz="2200" dirty="0"/>
          </a:p>
        </p:txBody>
      </p:sp>
    </p:spTree>
    <p:extLst>
      <p:ext uri="{BB962C8B-B14F-4D97-AF65-F5344CB8AC3E}">
        <p14:creationId xmlns:p14="http://schemas.microsoft.com/office/powerpoint/2010/main" val="36165304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BIBFRAME 2.0</a:t>
            </a:r>
            <a:endParaRPr lang="en-US"/>
          </a:p>
        </p:txBody>
      </p:sp>
      <p:sp>
        <p:nvSpPr>
          <p:cNvPr id="7" name="Picture Placeholder 6"/>
          <p:cNvSpPr>
            <a:spLocks noGrp="1"/>
          </p:cNvSpPr>
          <p:nvPr>
            <p:ph type="pic" idx="1"/>
          </p:nvPr>
        </p:nvSpPr>
        <p:spPr/>
      </p:sp>
      <p:sp>
        <p:nvSpPr>
          <p:cNvPr id="8" name="Text Placeholder 7"/>
          <p:cNvSpPr>
            <a:spLocks noGrp="1"/>
          </p:cNvSpPr>
          <p:nvPr>
            <p:ph type="body" sz="half" idx="2"/>
          </p:nvPr>
        </p:nvSpPr>
        <p:spPr/>
        <p:txBody>
          <a:bodyPr/>
          <a:lstStyle/>
          <a:p>
            <a:r>
              <a:rPr lang="en-US" smtClean="0"/>
              <a:t>A very quick introduction…</a:t>
            </a:r>
            <a:endParaRPr lang="en-US"/>
          </a:p>
        </p:txBody>
      </p:sp>
      <p:pic>
        <p:nvPicPr>
          <p:cNvPr id="5" name="Picture 4"/>
          <p:cNvPicPr>
            <a:picLocks noChangeAspect="1"/>
          </p:cNvPicPr>
          <p:nvPr/>
        </p:nvPicPr>
        <p:blipFill rotWithShape="1">
          <a:blip r:embed="rId3"/>
          <a:srcRect l="181" t="431" r="-1" b="1"/>
          <a:stretch/>
        </p:blipFill>
        <p:spPr>
          <a:xfrm>
            <a:off x="6248399" y="468922"/>
            <a:ext cx="4665471" cy="5945899"/>
          </a:xfrm>
          <a:prstGeom prst="rect">
            <a:avLst/>
          </a:prstGeom>
        </p:spPr>
      </p:pic>
      <p:pic>
        <p:nvPicPr>
          <p:cNvPr id="10" name="Picture 9"/>
          <p:cNvPicPr>
            <a:picLocks noChangeAspect="1"/>
          </p:cNvPicPr>
          <p:nvPr/>
        </p:nvPicPr>
        <p:blipFill>
          <a:blip r:embed="rId4"/>
          <a:stretch>
            <a:fillRect/>
          </a:stretch>
        </p:blipFill>
        <p:spPr>
          <a:xfrm>
            <a:off x="1279281" y="1174746"/>
            <a:ext cx="1943100" cy="1466850"/>
          </a:xfrm>
          <a:prstGeom prst="rect">
            <a:avLst/>
          </a:prstGeom>
        </p:spPr>
      </p:pic>
    </p:spTree>
    <p:extLst>
      <p:ext uri="{BB962C8B-B14F-4D97-AF65-F5344CB8AC3E}">
        <p14:creationId xmlns:p14="http://schemas.microsoft.com/office/powerpoint/2010/main" val="8757285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18106</TotalTime>
  <Words>3950</Words>
  <Application>Microsoft Office PowerPoint</Application>
  <PresentationFormat>Widescreen</PresentationFormat>
  <Paragraphs>331</Paragraphs>
  <Slides>37</Slides>
  <Notes>36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Arial Rounded MT Bold</vt:lpstr>
      <vt:lpstr>Bookman Old Style</vt:lpstr>
      <vt:lpstr>Calibri</vt:lpstr>
      <vt:lpstr>Century Gothic</vt:lpstr>
      <vt:lpstr>Wingdings 3</vt:lpstr>
      <vt:lpstr>Ion</vt:lpstr>
      <vt:lpstr>Modeling Metadata for Sound Archives: </vt:lpstr>
      <vt:lpstr>Overview</vt:lpstr>
      <vt:lpstr>Library and Archival Descriptive Standards</vt:lpstr>
      <vt:lpstr>What About MARC?</vt:lpstr>
      <vt:lpstr>Sound Recording Data in MARC</vt:lpstr>
      <vt:lpstr>MARC Example (excerpt)</vt:lpstr>
      <vt:lpstr>Possibilities of Linked Data &amp; the Semantic Web</vt:lpstr>
      <vt:lpstr>BIBFRAME</vt:lpstr>
      <vt:lpstr>BIBFRAME 2.0</vt:lpstr>
      <vt:lpstr>       Linked Data for Production (LD4P)</vt:lpstr>
      <vt:lpstr>Performed Music Ontology (PMO)</vt:lpstr>
      <vt:lpstr>Project description for PMO</vt:lpstr>
      <vt:lpstr>Why BIBFRAME?</vt:lpstr>
      <vt:lpstr>New classes/subclasses/properties</vt:lpstr>
      <vt:lpstr>PowerPoint Presentation</vt:lpstr>
      <vt:lpstr>Vocabularies</vt:lpstr>
      <vt:lpstr>Addition of vocabularies 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Ontology extension summary</vt:lpstr>
      <vt:lpstr>Future Efforts</vt:lpstr>
      <vt:lpstr>For more information</vt:lpstr>
      <vt:lpstr>PMO Team members</vt:lpstr>
      <vt:lpstr>PowerPoint Presentation</vt:lpstr>
      <vt:lpstr>PowerPoint Presentation</vt:lpstr>
      <vt:lpstr>PowerPoint Presentation</vt:lpstr>
      <vt:lpstr>Why ontologies?</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Production</dc:title>
  <dc:creator>Nancy Lorimer</dc:creator>
  <cp:lastModifiedBy>Nancy Lorimer</cp:lastModifiedBy>
  <cp:revision>219</cp:revision>
  <cp:lastPrinted>2017-05-09T22:35:45Z</cp:lastPrinted>
  <dcterms:created xsi:type="dcterms:W3CDTF">2017-01-26T23:27:01Z</dcterms:created>
  <dcterms:modified xsi:type="dcterms:W3CDTF">2017-05-24T21:53:14Z</dcterms:modified>
</cp:coreProperties>
</file>