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9" r:id="rId1"/>
  </p:sldMasterIdLst>
  <p:notesMasterIdLst>
    <p:notesMasterId r:id="rId34"/>
  </p:notesMasterIdLst>
  <p:sldIdLst>
    <p:sldId id="256" r:id="rId2"/>
    <p:sldId id="267" r:id="rId3"/>
    <p:sldId id="268" r:id="rId4"/>
    <p:sldId id="285" r:id="rId5"/>
    <p:sldId id="288" r:id="rId6"/>
    <p:sldId id="290" r:id="rId7"/>
    <p:sldId id="296" r:id="rId8"/>
    <p:sldId id="286" r:id="rId9"/>
    <p:sldId id="297" r:id="rId10"/>
    <p:sldId id="298" r:id="rId11"/>
    <p:sldId id="299" r:id="rId12"/>
    <p:sldId id="257" r:id="rId13"/>
    <p:sldId id="258" r:id="rId14"/>
    <p:sldId id="295" r:id="rId15"/>
    <p:sldId id="287" r:id="rId16"/>
    <p:sldId id="291" r:id="rId17"/>
    <p:sldId id="283" r:id="rId18"/>
    <p:sldId id="269" r:id="rId19"/>
    <p:sldId id="272" r:id="rId20"/>
    <p:sldId id="273" r:id="rId21"/>
    <p:sldId id="274" r:id="rId22"/>
    <p:sldId id="284" r:id="rId23"/>
    <p:sldId id="301" r:id="rId24"/>
    <p:sldId id="275" r:id="rId25"/>
    <p:sldId id="277" r:id="rId26"/>
    <p:sldId id="279" r:id="rId27"/>
    <p:sldId id="300" r:id="rId28"/>
    <p:sldId id="280" r:id="rId29"/>
    <p:sldId id="302" r:id="rId30"/>
    <p:sldId id="289" r:id="rId31"/>
    <p:sldId id="270" r:id="rId32"/>
    <p:sldId id="271" r:id="rId33"/>
  </p:sldIdLst>
  <p:sldSz cx="12192000" cy="6858000"/>
  <p:notesSz cx="6985000" cy="9283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24" autoAdjust="0"/>
    <p:restoredTop sz="75735" autoAdjust="0"/>
  </p:normalViewPr>
  <p:slideViewPr>
    <p:cSldViewPr snapToGrid="0">
      <p:cViewPr varScale="1">
        <p:scale>
          <a:sx n="89" d="100"/>
          <a:sy n="89" d="100"/>
        </p:scale>
        <p:origin x="19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7"/>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5797"/>
          </a:xfrm>
          <a:prstGeom prst="rect">
            <a:avLst/>
          </a:prstGeom>
        </p:spPr>
        <p:txBody>
          <a:bodyPr vert="horz" lIns="92958" tIns="46479" rIns="92958" bIns="46479" rtlCol="0"/>
          <a:lstStyle>
            <a:lvl1pPr algn="r">
              <a:defRPr sz="1200"/>
            </a:lvl1pPr>
          </a:lstStyle>
          <a:p>
            <a:fld id="{ACB98B2C-CDA5-4DF8-BD53-636B8D1314CE}" type="datetimeFigureOut">
              <a:rPr lang="en-US" smtClean="0"/>
              <a:t>3/3/2017</a:t>
            </a:fld>
            <a:endParaRPr lang="en-US"/>
          </a:p>
        </p:txBody>
      </p:sp>
      <p:sp>
        <p:nvSpPr>
          <p:cNvPr id="4" name="Slide Image Placeholder 3"/>
          <p:cNvSpPr>
            <a:spLocks noGrp="1" noRot="1" noChangeAspect="1"/>
          </p:cNvSpPr>
          <p:nvPr>
            <p:ph type="sldImg" idx="2"/>
          </p:nvPr>
        </p:nvSpPr>
        <p:spPr>
          <a:xfrm>
            <a:off x="706438" y="1160463"/>
            <a:ext cx="5572125" cy="3133725"/>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67781"/>
            <a:ext cx="5588000" cy="3655457"/>
          </a:xfrm>
          <a:prstGeom prst="rect">
            <a:avLst/>
          </a:prstGeom>
        </p:spPr>
        <p:txBody>
          <a:bodyPr vert="horz" lIns="92958" tIns="46479" rIns="92958" bIns="4647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5796"/>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5796"/>
          </a:xfrm>
          <a:prstGeom prst="rect">
            <a:avLst/>
          </a:prstGeom>
        </p:spPr>
        <p:txBody>
          <a:bodyPr vert="horz" lIns="92958" tIns="46479" rIns="92958" bIns="46479" rtlCol="0" anchor="b"/>
          <a:lstStyle>
            <a:lvl1pPr algn="r">
              <a:defRPr sz="1200"/>
            </a:lvl1pPr>
          </a:lstStyle>
          <a:p>
            <a:fld id="{889BF599-A74C-46AF-A8C4-971502B37A72}" type="slidenum">
              <a:rPr lang="en-US" smtClean="0"/>
              <a:t>‹#›</a:t>
            </a:fld>
            <a:endParaRPr lang="en-US"/>
          </a:p>
        </p:txBody>
      </p:sp>
    </p:spTree>
    <p:extLst>
      <p:ext uri="{BB962C8B-B14F-4D97-AF65-F5344CB8AC3E}">
        <p14:creationId xmlns:p14="http://schemas.microsoft.com/office/powerpoint/2010/main" val="154760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a:t>
            </a:fld>
            <a:endParaRPr lang="en-US"/>
          </a:p>
        </p:txBody>
      </p:sp>
    </p:spTree>
    <p:extLst>
      <p:ext uri="{BB962C8B-B14F-4D97-AF65-F5344CB8AC3E}">
        <p14:creationId xmlns:p14="http://schemas.microsoft.com/office/powerpoint/2010/main" val="2693776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a:t>
            </a:r>
            <a:r>
              <a:rPr lang="en-US" baseline="0" smtClean="0"/>
              <a:t> this is what we are currently working toward. The vendor data remains in MARC until all the enhancements are complete. Then it is converted. This has the drawback that we need to display both MARC and RDF data and those MARC records may remain in that state for a month or more. On the other hand, we don’t have to deal with reconciliation to the same extent. </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10</a:t>
            </a:fld>
            <a:endParaRPr lang="en-US"/>
          </a:p>
        </p:txBody>
      </p:sp>
    </p:spTree>
    <p:extLst>
      <p:ext uri="{BB962C8B-B14F-4D97-AF65-F5344CB8AC3E}">
        <p14:creationId xmlns:p14="http://schemas.microsoft.com/office/powerpoint/2010/main" val="1613820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here the three workflows together to show the contrast between them—MARC at the top, followed by the complex workflow, followed by the simpler workflow we will use for now.</a:t>
            </a:r>
          </a:p>
          <a:p>
            <a:endParaRPr lang="en-US" smtClean="0"/>
          </a:p>
          <a:p>
            <a:r>
              <a:rPr lang="en-US" smtClean="0"/>
              <a:t>I have</a:t>
            </a:r>
            <a:r>
              <a:rPr lang="en-US" baseline="0" smtClean="0"/>
              <a:t> spoken only about our vendor-supplied cataloging workflow so far, but it turns out that original cataloging is not much different, since there will also be an operational record to convert. The primary difference, of course, will be the need for a robust editor and lookups. While we are not as far ahead with this workflow, it will likely look more like our complex one displayed in the middle here as Tracer bullet 1a-alpha.</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11</a:t>
            </a:fld>
            <a:endParaRPr lang="en-US"/>
          </a:p>
        </p:txBody>
      </p:sp>
    </p:spTree>
    <p:extLst>
      <p:ext uri="{BB962C8B-B14F-4D97-AF65-F5344CB8AC3E}">
        <p14:creationId xmlns:p14="http://schemas.microsoft.com/office/powerpoint/2010/main" val="3880322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that is what the workflow looks like from</a:t>
            </a:r>
            <a:r>
              <a:rPr lang="en-US" baseline="0" smtClean="0"/>
              <a:t> the Metadata end. From the Systems side it looks a little different. In fact, it can look very simple! We take MARC records, add URIs to them, convert, reconcile, post to a triple store and publish for discovery. Easy right?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12</a:t>
            </a:fld>
            <a:endParaRPr lang="en-US"/>
          </a:p>
        </p:txBody>
      </p:sp>
    </p:spTree>
    <p:extLst>
      <p:ext uri="{BB962C8B-B14F-4D97-AF65-F5344CB8AC3E}">
        <p14:creationId xmlns:p14="http://schemas.microsoft.com/office/powerpoint/2010/main" val="5173343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Well</a:t>
            </a:r>
            <a:r>
              <a:rPr lang="en-US" baseline="0" smtClean="0"/>
              <a:t> this is more what it really looks like. I won’t go into full detail, but generally it goes like this: Step 1 at the top, We take the MARC records and their links to our local authority file from our system. Step 2 is pre-processing. The MARC record is converted to MARC XML and URIs either from the $0 of the bib record, or from the local fields in the authority record are added in. Step 3, we convert to RDF. Step 4, post-processing might include getting or deriving entity URIs from the authority URIs. Step 5, we post to the triplestore, which will have two instances—a public triplestore and an internal triplestore. The internal triplestore we can use as an internal cache and it will also hold our proprietary data that cannot be shared. Finally the data will be indexed into our SOLR indexes and appear in our discovery layer. </a:t>
            </a:r>
          </a:p>
          <a:p>
            <a:endParaRPr lang="en-US" baseline="0" smtClean="0"/>
          </a:p>
          <a:p>
            <a:r>
              <a:rPr lang="en-US" baseline="0" smtClean="0"/>
              <a:t>So far in all of this, we have got as far as conversion (the cubes in green), but the rest is on its way and it should be complete at the end of April. It will not be ideal, but it will work.</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13</a:t>
            </a:fld>
            <a:endParaRPr lang="en-US"/>
          </a:p>
        </p:txBody>
      </p:sp>
    </p:spTree>
    <p:extLst>
      <p:ext uri="{BB962C8B-B14F-4D97-AF65-F5344CB8AC3E}">
        <p14:creationId xmlns:p14="http://schemas.microsoft.com/office/powerpoint/2010/main" val="319361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I’ve given</a:t>
            </a:r>
            <a:r>
              <a:rPr lang="en-US" baseline="0" smtClean="0"/>
              <a:t> you a quick overview of our Workflows 1 &amp; 2, and I thought you might be wondering what tools we are using so far. The tools we are using are not by any means our final or even approved choice—mostly it has been just what is around that we can use. Part of this exercise is to understand what our tools need to do and how they can be made to work better.</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14</a:t>
            </a:fld>
            <a:endParaRPr lang="en-US"/>
          </a:p>
        </p:txBody>
      </p:sp>
    </p:spTree>
    <p:extLst>
      <p:ext uri="{BB962C8B-B14F-4D97-AF65-F5344CB8AC3E}">
        <p14:creationId xmlns:p14="http://schemas.microsoft.com/office/powerpoint/2010/main" val="3918023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But</a:t>
            </a:r>
            <a:r>
              <a:rPr lang="en-US" baseline="0" smtClean="0"/>
              <a:t> this is what we have so far. For converters, we are currently using the BF 1.0 converter from the Library of Congress. Not ideal, since we would prefer BF 2, but that’s not available yet. As soon as it is, we will switch. We are also experimenting with Casalini Libri’s Aliada converter, but do not yet have the mapping set up to work with BF. It does,however, seem to have a lot of potential as well as flexibility, since it is intended for use with multiple ontologies, not just one. Josh Greben, one of our developers at Stanford is also building a validator, with which we can test converter output.</a:t>
            </a:r>
          </a:p>
          <a:p>
            <a:endParaRPr lang="en-US" baseline="0" smtClean="0"/>
          </a:p>
          <a:p>
            <a:r>
              <a:rPr lang="en-US" baseline="0" smtClean="0"/>
              <a:t>For editors or templates, we currently have the BF 1 editor and profile maker from LC, and will explore the 2.0 editor as soon as it is available. We are also looking at the VIVO/Vitro editor from Cornell University, and possibly Casalini’s WeCat. Finally, we are looking at a ontology template being developed in the Stanford Bioinformatics Lab at Stanford. All these editors have different strengths and weaknesses and our catalogers will be trying them all out.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15</a:t>
            </a:fld>
            <a:endParaRPr lang="en-US"/>
          </a:p>
        </p:txBody>
      </p:sp>
    </p:spTree>
    <p:extLst>
      <p:ext uri="{BB962C8B-B14F-4D97-AF65-F5344CB8AC3E}">
        <p14:creationId xmlns:p14="http://schemas.microsoft.com/office/powerpoint/2010/main" val="4101838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On</a:t>
            </a:r>
            <a:r>
              <a:rPr lang="en-US" baseline="0" smtClean="0"/>
              <a:t> the back end, we are currently installing an instance of Blazegraph as a triplestore. Again, this doesn’t mean it’s our final choice, but it is available, and Casalini uses it as well. For public display, we will be mapping BF to our SOLR indexes for display in our discovery layer SearchWorks, which will eventually likely be our first mode of discovery. We are also looking at the Casalini SHARE-VDE product as well.</a:t>
            </a:r>
          </a:p>
          <a:p>
            <a:endParaRPr lang="en-US" baseline="0" smtClean="0"/>
          </a:p>
          <a:p>
            <a:r>
              <a:rPr lang="en-US" baseline="0" smtClean="0"/>
              <a:t>So that is a short introduction to our workflows project. Now onto Performed music.</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16</a:t>
            </a:fld>
            <a:endParaRPr lang="en-US"/>
          </a:p>
        </p:txBody>
      </p:sp>
    </p:spTree>
    <p:extLst>
      <p:ext uri="{BB962C8B-B14F-4D97-AF65-F5344CB8AC3E}">
        <p14:creationId xmlns:p14="http://schemas.microsoft.com/office/powerpoint/2010/main" val="21906819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baseline="0" smtClean="0"/>
              <a:t>The Performed Music  Ontology </a:t>
            </a:r>
            <a:r>
              <a:rPr lang="en-US" baseline="0" dirty="0" smtClean="0"/>
              <a:t>is one of several domain subprojects part of the Linked Data for </a:t>
            </a:r>
            <a:r>
              <a:rPr lang="en-US" baseline="0" smtClean="0"/>
              <a:t>Production grant. </a:t>
            </a:r>
            <a:r>
              <a:rPr lang="en-US" baseline="0" dirty="0" smtClean="0"/>
              <a:t>Metadata people at Stanford have a long running interest and connection with music metadata—both Philip Schreur, our head of Technical and Access Services and I were once music catalogers, and our director in his early days was a music librarian. We also have a separate technical services unit </a:t>
            </a:r>
            <a:r>
              <a:rPr lang="en-US" baseline="0" smtClean="0"/>
              <a:t>for music, </a:t>
            </a:r>
            <a:r>
              <a:rPr lang="en-US" baseline="0" dirty="0" smtClean="0"/>
              <a:t>and other metadata and digital library staff also have strong music and/or av backgrounds. For us, looking at the working with the description of performed music as linked data was an obvious thing to explore.</a:t>
            </a:r>
            <a:endParaRPr lang="en-US" dirty="0" smtClean="0"/>
          </a:p>
          <a:p>
            <a:endParaRPr lang="en-US" b="1" dirty="0"/>
          </a:p>
        </p:txBody>
      </p:sp>
      <p:sp>
        <p:nvSpPr>
          <p:cNvPr id="4" name="Slide Number Placeholder 3"/>
          <p:cNvSpPr>
            <a:spLocks noGrp="1"/>
          </p:cNvSpPr>
          <p:nvPr>
            <p:ph type="sldNum" sz="quarter" idx="10"/>
          </p:nvPr>
        </p:nvSpPr>
        <p:spPr/>
        <p:txBody>
          <a:bodyPr/>
          <a:lstStyle/>
          <a:p>
            <a:fld id="{FDD439F8-8347-417C-867E-B1724108D5B7}" type="slidenum">
              <a:rPr lang="en-US" smtClean="0"/>
              <a:t>17</a:t>
            </a:fld>
            <a:endParaRPr lang="en-US" dirty="0"/>
          </a:p>
        </p:txBody>
      </p:sp>
    </p:spTree>
    <p:extLst>
      <p:ext uri="{BB962C8B-B14F-4D97-AF65-F5344CB8AC3E}">
        <p14:creationId xmlns:p14="http://schemas.microsoft.com/office/powerpoint/2010/main" val="2614685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smtClean="0"/>
              <a:t>The primary goal our project is develop a performed music extension to BIBFRAME, covering description of recorded sound from wire recordings to streamed audio to music video. Using BIBFRAME as a core ontology, we will recommend domain-specific vocabularies, enhancements and/or extensions to BIBFRAME for use by the library community as the initial basis for a common standard. As we do this, we hope to establish a model whereby similar standards can be created, endorsed, and most importantly maintained by the library community. Clearly, the ontology will change and develop over time</a:t>
            </a:r>
          </a:p>
          <a:p>
            <a:endParaRPr lang="en-US" baseline="0" smtClean="0"/>
          </a:p>
          <a:p>
            <a:r>
              <a:rPr lang="en-US" baseline="0" smtClean="0"/>
              <a:t>Because we are emphasizing a particular domain, community is of paramount importance to this project. We can develop a beautiful ontology, but it is of no use if it is not acceptable to the domain-community who may use it. And of course, all the domain experts are to be found primarily in that same community and it would be detrimental to not make use of that expertise. Stanford is thus partnering with domain communities—the Music Library Association and the Association of Recorded Sound Collections, as well as keeping PCC in the loop.</a:t>
            </a:r>
            <a:endParaRPr lang="en-US"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18</a:t>
            </a:fld>
            <a:endParaRPr lang="en-US"/>
          </a:p>
        </p:txBody>
      </p:sp>
    </p:spTree>
    <p:extLst>
      <p:ext uri="{BB962C8B-B14F-4D97-AF65-F5344CB8AC3E}">
        <p14:creationId xmlns:p14="http://schemas.microsoft.com/office/powerpoint/2010/main" val="38217674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 first and seeming most obvious</a:t>
            </a:r>
            <a:r>
              <a:rPr lang="en-US" baseline="0" smtClean="0"/>
              <a:t> thing to add were subclasses for bf:Title. Cataloging sound recordings in RDA requires that the cataloger always specify the source of every title that is recorded, and there was already the suggestion to add these as subclasses of bf:TitleVariant in the LC position paper on Titles. While seemingly simple (along with pleasant wrangling over names), a couple questions rose immediately, the primary one being that these could not be subclasses of bf:TitleVariant. Since any of these title subclasses could be a preferred title for the instance (and in some cases the work), we instead made them direct subclasses of bf:Title.</a:t>
            </a:r>
          </a:p>
          <a:p>
            <a:endParaRPr lang="en-US" baseline="0" smtClean="0"/>
          </a:p>
          <a:p>
            <a:r>
              <a:rPr lang="en-US" smtClean="0"/>
              <a:t>Finally, we went through bf:Identifer. We changed some definitions to existing music identifiers and added</a:t>
            </a:r>
            <a:r>
              <a:rPr lang="en-US" baseline="0" smtClean="0"/>
              <a:t> 3 other music-related identifiers—the music av distributor number (recently defined in MARC), take numbers, and the Gtin-14 number, a number used by the publishing industry in describing packaging. As a bonus, and because we have a specialist in video game cataloging as part of our group, we added the identifier for Video game platforms. A little out of scope, but video games do indeed have music.</a:t>
            </a:r>
          </a:p>
          <a:p>
            <a:endParaRPr lang="en-US" baseline="0" smtClean="0"/>
          </a:p>
          <a:p>
            <a:r>
              <a:rPr lang="en-US" baseline="0" smtClean="0"/>
              <a:t>These were simple extensions to BIBFRAME, and our most successful to date—if not already, they will very soon no longer be extension vocabulary, but will be part of LC’s core BIBFRAME ontology</a:t>
            </a:r>
          </a:p>
          <a:p>
            <a:endParaRPr lang="en-US" baseline="0" smtClean="0"/>
          </a:p>
          <a:p>
            <a:r>
              <a:rPr lang="en-US" baseline="0" smtClean="0"/>
              <a:t>We also added a few other random classes—sound recording label, disc cutting type, tape configuration and tempo, and one new property—phonogram copyright date, the copyright date for a performance. More are coming, as our community is coming forward with further areas they would like to have expanded.</a:t>
            </a:r>
            <a:endParaRPr lang="en-US"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19</a:t>
            </a:fld>
            <a:endParaRPr lang="en-US"/>
          </a:p>
        </p:txBody>
      </p:sp>
    </p:spTree>
    <p:extLst>
      <p:ext uri="{BB962C8B-B14F-4D97-AF65-F5344CB8AC3E}">
        <p14:creationId xmlns:p14="http://schemas.microsoft.com/office/powerpoint/2010/main" val="4024728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Stanfor</a:t>
            </a:r>
            <a:r>
              <a:rPr lang="en-US" baseline="0" smtClean="0"/>
              <a:t>d has 2 primary local projects as part of Linked Data for Production. The first of these, and to us the basis for this project, is to move selected technical services workflows into a linked data environment. We know these as “tracer bullets” a term used by developers to describe a lightweight process that follows a workflow from beginning to end. We chose 4 primary workflows: vendor-supplied cataloging—MARC cataloging that is sent to us along with the materials; original cataloging by our local metdata staff; the deposit of a single item into our digital repository; and, bulk deposit of materials into our digital repository. Of these, we have been concentrating on the first two workflows in this year; the digital repository materials will be worked on in 2017-18.</a:t>
            </a:r>
          </a:p>
          <a:p>
            <a:endParaRPr lang="en-US" baseline="0" smtClean="0"/>
          </a:p>
          <a:p>
            <a:r>
              <a:rPr lang="en-US" baseline="0" smtClean="0"/>
              <a:t>Our other workflow is our contribution to the development of extensions of Bibframe to accommodate various special domains of library materials. In our case, we chose performed music—basically sound recordings.</a:t>
            </a:r>
          </a:p>
          <a:p>
            <a:endParaRPr lang="en-US" baseline="0" smtClean="0"/>
          </a:p>
          <a:p>
            <a:r>
              <a:rPr lang="en-US" baseline="0" smtClean="0"/>
              <a:t>I’ll note here that while we call these “local” projects and are based on our workflows, and to a certain extent our needs, the outcome should be easily applicable or adaptable to the needs of other libraries.</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a:t>
            </a:fld>
            <a:endParaRPr lang="en-US"/>
          </a:p>
        </p:txBody>
      </p:sp>
    </p:spTree>
    <p:extLst>
      <p:ext uri="{BB962C8B-B14F-4D97-AF65-F5344CB8AC3E}">
        <p14:creationId xmlns:p14="http://schemas.microsoft.com/office/powerpoint/2010/main" val="2171507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smtClean="0"/>
              <a:t>Besides the</a:t>
            </a:r>
            <a:r>
              <a:rPr lang="en-US" baseline="0" smtClean="0"/>
              <a:t> 4 new subclasses of bf:Identifier, derived from data properties already present in BF, the PMO group felt that two other very important music identifiers were missing from the bf:Identifier class—Thematic catalog numbers, which are numbers assigned in catalogs of composers’ works, and opus numbers, work numbers assigned either by the composer or a publisher. In a domain where titles are often generic (Symphony, Concerto) and composers might compose hundreds of works in a lifetime (Vivaldi wrote 120 violin concertos and 39 bassoon concertos), these can be very important for identifying works.</a:t>
            </a:r>
          </a:p>
          <a:p>
            <a:pPr defTabSz="929579">
              <a:defRPr/>
            </a:pPr>
            <a:endParaRPr lang="en-US" baseline="0" smtClean="0"/>
          </a:p>
          <a:p>
            <a:pPr defTabSz="929579">
              <a:defRPr/>
            </a:pPr>
            <a:r>
              <a:rPr lang="en-US" smtClean="0"/>
              <a:t>In BF,</a:t>
            </a:r>
            <a:r>
              <a:rPr lang="en-US" baseline="0" smtClean="0"/>
              <a:t> thematic catalog numbers and opus numbers are actually present, but both are literals or strings, and are represented only by the properties bf:musicThematicNumber and bf:musicOpusNumber. They are considered only in their relationship to the title string. this is limiting; nothing further can be stated about the number. The PMO group decided this was not adequate for music cataloging purposes—thematic catalog numbers make sense in the context of their catalogs, and it seemed reasonable to provide the source for the number, especiallyl since some composers might have multiple catalogs. And even something seemingly simple as an opus number sometimes needs a source and perhaps even a date—numbers get changed by publishers or by the composers themselves. To allow for this the PMO has created two additional new subclasses of bf:Identifer: ThematicCatalogStatement and OpusNumberStatement. This involved our first real experience in modeling, since they are multifaceted identifiers. Both follow the same modeling, so we’ll just look at pmo:ThematicCatalogStatement. The thematic catalog number can be expressed as an rdf:value (such as the string “BWV 465” and/or it may be split into three other classes pmo:ThematicCatalogPrefix, pmo:ThematicCatalogNumber, and pmo:ThematicCatalogPart. The are linked to pmo:ThematicCatalogStatement by the predicate pmo:composedOf. By splitting the prefix from the number, the number can be discovered on its own without the string being correct. </a:t>
            </a:r>
          </a:p>
          <a:p>
            <a:pPr defTabSz="929579">
              <a:defRPr/>
            </a:pPr>
            <a:endParaRPr lang="en-US" baseline="0" smtClean="0"/>
          </a:p>
          <a:p>
            <a:pPr defTabSz="929579">
              <a:defRPr/>
            </a:pPr>
            <a:r>
              <a:rPr lang="en-US" baseline="0" smtClean="0"/>
              <a:t>Besides improved discovery, another huge benefit in making these subclasses is that the statement may now be linked to a source. Thus BWV 465 can be linked directly to the Bach Werk Verzeichnis, even to a particular edition. </a:t>
            </a:r>
            <a:endParaRPr lang="en-US" smtClean="0"/>
          </a:p>
          <a:p>
            <a:pPr defTabSz="929579">
              <a:defRPr/>
            </a:pPr>
            <a:endParaRPr lang="en-US" baseline="0"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20</a:t>
            </a:fld>
            <a:endParaRPr lang="en-US"/>
          </a:p>
        </p:txBody>
      </p:sp>
    </p:spTree>
    <p:extLst>
      <p:ext uri="{BB962C8B-B14F-4D97-AF65-F5344CB8AC3E}">
        <p14:creationId xmlns:p14="http://schemas.microsoft.com/office/powerpoint/2010/main" val="30505287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smtClean="0"/>
              <a:t>Just to show the complexity possible.</a:t>
            </a:r>
            <a:r>
              <a:rPr lang="en-US" baseline="0" smtClean="0"/>
              <a:t> </a:t>
            </a:r>
            <a:r>
              <a:rPr lang="en-US" smtClean="0"/>
              <a:t>In this case we have a work by Vivaldi. There are 4 different possible thematic catalog</a:t>
            </a:r>
            <a:r>
              <a:rPr lang="en-US" baseline="0" smtClean="0"/>
              <a:t> numbers and all can be modeled…</a:t>
            </a:r>
            <a:endParaRPr lang="en-US"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21</a:t>
            </a:fld>
            <a:endParaRPr lang="en-US"/>
          </a:p>
        </p:txBody>
      </p:sp>
    </p:spTree>
    <p:extLst>
      <p:ext uri="{BB962C8B-B14F-4D97-AF65-F5344CB8AC3E}">
        <p14:creationId xmlns:p14="http://schemas.microsoft.com/office/powerpoint/2010/main" val="39024418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other piece of lightweight</a:t>
            </a:r>
            <a:r>
              <a:rPr lang="en-US" baseline="0" dirty="0" smtClean="0"/>
              <a:t> modeling was for musical key and mode. Again, as with the thematic catalog number this is only represented in BIBFRAME as a literal. PMO wanted to achieve two things here: make key/mode a resource rather than a literal, and bring in some flexibility to allow only the pitch center or only the mode to be recorded, so that the class can accommodate key and mode from various systems in use around the world, not just Western music. To achieve this, we separated out pitch and mode, with a model very similar to thematic catalog numbers. A cataloger still has the option of only entering a string (but here still a value, and therefore a resource) or to subdivide. So one can record “F major’, but you can also record Arabic maqamat or Indian ragas along with other pitch systems.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22</a:t>
            </a:fld>
            <a:endParaRPr lang="en-US" dirty="0"/>
          </a:p>
        </p:txBody>
      </p:sp>
    </p:spTree>
    <p:extLst>
      <p:ext uri="{BB962C8B-B14F-4D97-AF65-F5344CB8AC3E}">
        <p14:creationId xmlns:p14="http://schemas.microsoft.com/office/powerpoint/2010/main" val="29809644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Meanwhile,</a:t>
            </a:r>
            <a:r>
              <a:rPr lang="en-US" baseline="0" dirty="0" smtClean="0"/>
              <a:t> we were also looking at vocabularies outside BIBFRAME. We needed more vocabulary to define specific relationships through properties and to provide values for the objects of triples. It is all very well to say that a work has a file type, but we want to know what that file type is. As individual members of the subclass “File type” these are known as “individuals” or “instances” of the class.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23</a:t>
            </a:fld>
            <a:endParaRPr lang="en-US" dirty="0"/>
          </a:p>
        </p:txBody>
      </p:sp>
    </p:spTree>
    <p:extLst>
      <p:ext uri="{BB962C8B-B14F-4D97-AF65-F5344CB8AC3E}">
        <p14:creationId xmlns:p14="http://schemas.microsoft.com/office/powerpoint/2010/main" val="5937123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To fill these out we brought</a:t>
            </a:r>
            <a:r>
              <a:rPr lang="en-US" baseline="0" smtClean="0"/>
              <a:t> in RDA vocabularies to serve as individual members of various bf:Class(es). For some classes, basically the same vocabulary was also modeled in id.loc.gov and it took some time to decide which to use. We have ended up choosing the RDA vocabularies since they cover all these classes, rather than a few, and because of their relative simplicity in modeling (the term list is just that—a list of terms) they are an easy application of reuse.</a:t>
            </a:r>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24</a:t>
            </a:fld>
            <a:endParaRPr lang="en-US"/>
          </a:p>
        </p:txBody>
      </p:sp>
    </p:spTree>
    <p:extLst>
      <p:ext uri="{BB962C8B-B14F-4D97-AF65-F5344CB8AC3E}">
        <p14:creationId xmlns:p14="http://schemas.microsoft.com/office/powerpoint/2010/main" val="9217699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smtClean="0"/>
              <a:t>One interesting aspect of the</a:t>
            </a:r>
            <a:r>
              <a:rPr lang="en-US" baseline="0" smtClean="0"/>
              <a:t> RDA terms (and also id.loc.gov if we used them) and BIBFRAME is that all these vocabularies are expressed as individuals—individual members of a class. This heavy use of individuals is not completely usual in linked data modeling, which tends to emphasize subclassing, but it seems to have been brought about by the FRBR entity/attribute model itself, which has emphasized relationships between classes rather than subclassing to express relationships. I’ll talk some more about that this afternoon. The main point here is this vocabulary, expressed as individuals, cannot be subclassed. This came up as an issue with PMO in relation to vocabulary for bf:Carrier. RDA uses very general terms—for performed music, the most commonly used being audio disc and audiocassette. There are, however, as you all know, several kinds of audio disc and we would like to name them. But because the term “audio disc” is an individual we cannot subclass; we can only add more specific terms as other individuals of the bf:Carrier class, and use skos:broader and skos:narrower to define the relationship. Our ontology will suggest that in implementing the ontology these terms be used in addition to bf:AudioDisc in RDA cataloging. Please note that these terms are currently being reviewed by our communities and subject to change. It is surprisingly difficult to come with names for individual types of audio discs…</a:t>
            </a:r>
            <a:endParaRPr lang="en-US"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25</a:t>
            </a:fld>
            <a:endParaRPr lang="en-US"/>
          </a:p>
        </p:txBody>
      </p:sp>
    </p:spTree>
    <p:extLst>
      <p:ext uri="{BB962C8B-B14F-4D97-AF65-F5344CB8AC3E}">
        <p14:creationId xmlns:p14="http://schemas.microsoft.com/office/powerpoint/2010/main" val="9332566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smtClean="0"/>
              <a:t>Now we had got our feet wet with a bit of modeling and vocabulary development</a:t>
            </a:r>
            <a:r>
              <a:rPr lang="en-US" baseline="0" smtClean="0"/>
              <a:t> we turned back to that first web of relationships we drew, starting with medium of performance. Medium of performance has been a bit of a obsession in the music cataloging community over the last couple years with the introduction of the LC mop thesaurus for music and the ever more complex 382 field that holds it.</a:t>
            </a:r>
            <a:endParaRPr lang="en-US" smtClean="0"/>
          </a:p>
          <a:p>
            <a:endParaRPr lang="en-US" smtClean="0"/>
          </a:p>
          <a:p>
            <a:r>
              <a:rPr lang="en-US" smtClean="0"/>
              <a:t>So this is our initial model for mop. On the one han</a:t>
            </a:r>
            <a:r>
              <a:rPr lang="en-US" baseline="0" smtClean="0"/>
              <a:t>d we have what we call DeclaredMedium (on your left), which is what the composer intended, and on the right PerformedMedium. These we have connected in what is still a rudimentary way to both an event (generally a performance) and to a performer. With this we are able to state that a performer plays a particular instrument at a particular performance and whether that was the intended instrument for that part. This certainly pertains closely to our use cases.</a:t>
            </a:r>
          </a:p>
          <a:p>
            <a:endParaRPr lang="en-US" baseline="0" smtClean="0"/>
          </a:p>
          <a:p>
            <a:r>
              <a:rPr lang="en-US" baseline="0" smtClean="0"/>
              <a:t>This is still an imperfect model—it doesn’t cover all our use cases as yet, particularly the modeling of cast—the roles of singers in an opera for instance, and what voices those roles are intended to be. We feel, however, that we have gone as far as we can without first modeling events, which are so closely intertwined with medium, and works. We are now working on rough models for both, the events model based on one developed by Doremus, a music ontology group in France. We hope these will serve until there is a more general consensus on how to deal with these in BIBFRAME.</a:t>
            </a:r>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26</a:t>
            </a:fld>
            <a:endParaRPr lang="en-US"/>
          </a:p>
        </p:txBody>
      </p:sp>
    </p:spTree>
    <p:extLst>
      <p:ext uri="{BB962C8B-B14F-4D97-AF65-F5344CB8AC3E}">
        <p14:creationId xmlns:p14="http://schemas.microsoft.com/office/powerpoint/2010/main" val="24500121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We have also just lately turned to modeling</a:t>
            </a:r>
            <a:r>
              <a:rPr lang="en-US" baseline="0" smtClean="0"/>
              <a:t> works. One thing that BF does not have is the concept of a FRBR work or a FRBRoo complex work. Works are generally equivalent to the FRBR expression instead. This causes problems in modeling performed music; for every single recorded performance becomes a work and there is no way to connect them. And besides performances, there are also scores, arrangements, etc. While not all bibliographic materials need that FRBR work, music, particularly classical music does. We thus have added what we call a “Conceptual work”, a work that is basically equivalent to the FRBR work or the IFLA-LRM work. The graph here shows the relationships between the conceptual work, the audio and notated works, and the performance.</a:t>
            </a:r>
          </a:p>
          <a:p>
            <a:endParaRPr lang="en-US" baseline="0" smtClean="0"/>
          </a:p>
          <a:p>
            <a:r>
              <a:rPr lang="en-US" baseline="0" smtClean="0"/>
              <a:t>Another aspect that we have been looking at is the modeling of movements of works. Again, this is important, particularly in classical music, where most works have multiple movements. These movements might be performed in isolation of the whole but still be considered part of it. Because of this we brought in another subclass of work pmo:WorkComponent. These are “works” that are part of a greater work, but unlike with an aggregate work or compilation, they are always associated as part of that greater work even if performed in isolation.</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27</a:t>
            </a:fld>
            <a:endParaRPr lang="en-US"/>
          </a:p>
        </p:txBody>
      </p:sp>
    </p:spTree>
    <p:extLst>
      <p:ext uri="{BB962C8B-B14F-4D97-AF65-F5344CB8AC3E}">
        <p14:creationId xmlns:p14="http://schemas.microsoft.com/office/powerpoint/2010/main" val="8444276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to</a:t>
            </a:r>
            <a:r>
              <a:rPr lang="en-US" baseline="0" smtClean="0"/>
              <a:t> some up our work since last June:</a:t>
            </a:r>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28</a:t>
            </a:fld>
            <a:endParaRPr lang="en-US"/>
          </a:p>
        </p:txBody>
      </p:sp>
    </p:spTree>
    <p:extLst>
      <p:ext uri="{BB962C8B-B14F-4D97-AF65-F5344CB8AC3E}">
        <p14:creationId xmlns:p14="http://schemas.microsoft.com/office/powerpoint/2010/main" val="38936282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29</a:t>
            </a:fld>
            <a:endParaRPr lang="en-US"/>
          </a:p>
        </p:txBody>
      </p:sp>
    </p:spTree>
    <p:extLst>
      <p:ext uri="{BB962C8B-B14F-4D97-AF65-F5344CB8AC3E}">
        <p14:creationId xmlns:p14="http://schemas.microsoft.com/office/powerpoint/2010/main" val="3828644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LD4P</a:t>
            </a:r>
            <a:r>
              <a:rPr lang="en-US" baseline="0" smtClean="0"/>
              <a:t> grew out of a desire on our part to move away from record conversion and to create native linked data as part of our technical services workflow. But we soon realized that given that most of our cataloging (80%) comes from sources outside of Stanford, and that cataloging would for the forseeable future be in MARC, that we would be converting records. So, although our original plan to provide original linked data cataloging is our second tracer bullet, our first is to move cataloging supplied by vendors into the linked data environment.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a:t>
            </a:fld>
            <a:endParaRPr lang="en-US"/>
          </a:p>
        </p:txBody>
      </p:sp>
    </p:spTree>
    <p:extLst>
      <p:ext uri="{BB962C8B-B14F-4D97-AF65-F5344CB8AC3E}">
        <p14:creationId xmlns:p14="http://schemas.microsoft.com/office/powerpoint/2010/main" val="32600739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30</a:t>
            </a:fld>
            <a:endParaRPr lang="en-US"/>
          </a:p>
        </p:txBody>
      </p:sp>
    </p:spTree>
    <p:extLst>
      <p:ext uri="{BB962C8B-B14F-4D97-AF65-F5344CB8AC3E}">
        <p14:creationId xmlns:p14="http://schemas.microsoft.com/office/powerpoint/2010/main" val="31441990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smtClean="0"/>
              <a:t>Use</a:t>
            </a:r>
            <a:r>
              <a:rPr lang="en-US" baseline="0" smtClean="0"/>
              <a:t> cases covered a wide variety of needs but there were some predominant themes. Many or our use cases centered around the relationships of works to other works, to events, to performers, and to the instruments used in all of these. Others refined those relationships by defining geographical place, ethnic groups, musical keys and modes, tempo. Finally, sequencing, the ordering of interior parts of a work also came through as important.</a:t>
            </a:r>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31</a:t>
            </a:fld>
            <a:endParaRPr lang="en-US"/>
          </a:p>
        </p:txBody>
      </p:sp>
    </p:spTree>
    <p:extLst>
      <p:ext uri="{BB962C8B-B14F-4D97-AF65-F5344CB8AC3E}">
        <p14:creationId xmlns:p14="http://schemas.microsoft.com/office/powerpoint/2010/main" val="41974109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Leaving aside the more detailed aspects, such as tempo, our</a:t>
            </a:r>
            <a:r>
              <a:rPr lang="en-US" baseline="0" dirty="0" smtClean="0"/>
              <a:t> use cases suggest needs for our ontology to express a whole web of complex interrelationships—the recording to a notated work, to a performer, to a medium of performance, to geographic regions or locations, and even, dare I say, that element missing in BIBFRAME, the FRBR work… More about that later.</a:t>
            </a:r>
          </a:p>
          <a:p>
            <a:endParaRPr lang="en-US" baseline="0" dirty="0" smtClean="0"/>
          </a:p>
          <a:p>
            <a:r>
              <a:rPr lang="en-US" baseline="0" dirty="0" smtClean="0"/>
              <a:t>As a group of experienced catalogers and metadata librarians, though fairly neophyte ontologists, you can imagine that we found the prospect of modeling all this fairly daunting. We spent the better part of our second day together, playing with aspects of this, and came up with some preliminary diagrams, that more state the issues, rather than offer resolutions. We then decided that since much of this modeling overlapped with other groups, particularly the core ontology group, we would turn to smaller, better defined issues first, such as filling out classes already present in BIBFRAME.</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32</a:t>
            </a:fld>
            <a:endParaRPr lang="en-US" dirty="0"/>
          </a:p>
        </p:txBody>
      </p:sp>
    </p:spTree>
    <p:extLst>
      <p:ext uri="{BB962C8B-B14F-4D97-AF65-F5344CB8AC3E}">
        <p14:creationId xmlns:p14="http://schemas.microsoft.com/office/powerpoint/2010/main" val="2182392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As we delved</a:t>
            </a:r>
            <a:r>
              <a:rPr lang="en-US" baseline="0" smtClean="0"/>
              <a:t> further into this, we came up with some assumptions that would guide our process. The first of these is the realization that MARC &amp; linked data would coexist in our discovery layer for some time to come. The move of library data into linked data will take a long time, and we will be receiving MARC records from vendors and through copy cataloging for years to come. Also, there are simply some aspects of our library system that will not move into linked data—ordering, receipts, payments at the very least will remain in a relational database, and will, at least for now require what has come to be called an “operational” record, a MARC record, however minimal that holds everything together. Another assumption is that it should be possible to enhance a MARC record to improve conversion. Clearly, associating URIs with controlled terms is important, but also making use of particular fields or term sets can help.</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4</a:t>
            </a:fld>
            <a:endParaRPr lang="en-US"/>
          </a:p>
        </p:txBody>
      </p:sp>
    </p:spTree>
    <p:extLst>
      <p:ext uri="{BB962C8B-B14F-4D97-AF65-F5344CB8AC3E}">
        <p14:creationId xmlns:p14="http://schemas.microsoft.com/office/powerpoint/2010/main" val="441955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Well</a:t>
            </a:r>
            <a:r>
              <a:rPr lang="en-US" baseline="0" smtClean="0"/>
              <a:t> before we received this particular grant, Stanford decided to enhance its local file of authority records by adding URIs. We were not sure then how to use them, but our authority vendor was willing. We added them in as local fields so that any changes to the record would not cause them to be deleted. When converting data, we can query the authority file and add any URI to the MARC XML before we then transform it to Bibframe.</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5</a:t>
            </a:fld>
            <a:endParaRPr lang="en-US"/>
          </a:p>
        </p:txBody>
      </p:sp>
    </p:spTree>
    <p:extLst>
      <p:ext uri="{BB962C8B-B14F-4D97-AF65-F5344CB8AC3E}">
        <p14:creationId xmlns:p14="http://schemas.microsoft.com/office/powerpoint/2010/main" val="1996941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We are also</a:t>
            </a:r>
            <a:r>
              <a:rPr lang="en-US" baseline="0" smtClean="0"/>
              <a:t> experimenting with Casalini with the addition of URIs to bibliographic records that they send us. In addition, we also requested the addition of other fields not always used in bibliographic records. For example, we requested the addition of the geographic code (043) when applicable, along with its URI, FAST headings alongside Library of Congress subject headings (they are easier to convert), and the required addition of editors and translators as access points, to make it simpler to know when there is a new work or not. Note that still there are some access points with no URIs—we will have to add local ones for these.</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6</a:t>
            </a:fld>
            <a:endParaRPr lang="en-US"/>
          </a:p>
        </p:txBody>
      </p:sp>
    </p:spTree>
    <p:extLst>
      <p:ext uri="{BB962C8B-B14F-4D97-AF65-F5344CB8AC3E}">
        <p14:creationId xmlns:p14="http://schemas.microsoft.com/office/powerpoint/2010/main" val="115654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that was our preparation—now for the workflows themselves.</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7</a:t>
            </a:fld>
            <a:endParaRPr lang="en-US"/>
          </a:p>
        </p:txBody>
      </p:sp>
    </p:spTree>
    <p:extLst>
      <p:ext uri="{BB962C8B-B14F-4D97-AF65-F5344CB8AC3E}">
        <p14:creationId xmlns:p14="http://schemas.microsoft.com/office/powerpoint/2010/main" val="2555438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This is our</a:t>
            </a:r>
            <a:r>
              <a:rPr lang="en-US" baseline="0" smtClean="0"/>
              <a:t> current workflow of vendor-supplied cataloging, which has 3 phases. The first phase (Roman numeral I) is the ordering the item, which is done by creating provisional MARC records (from the vendor or elsewhere) in our local system with the order attached. These are indexed as on order items in our SOLR indexes and displayed in our discovery layer. The next step (Roman numeral II) is the receipt of the item with full MARC records from our vendor Casalini. These are loaded into our system, reviewed, and then are again indexed and visible in our discovery layer. Finally (Roman numeral III), these records are sent for various types of enhancement—to our authority vendor for new authority records, the addition of contents notes, book jackets, and to OCLC where we get the OCLC number. From receipt to full enhancement takes about a week. From ordering it takes about a month with Casalini, but orders, can of course vary widely in fulfillment.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8</a:t>
            </a:fld>
            <a:endParaRPr lang="en-US"/>
          </a:p>
        </p:txBody>
      </p:sp>
    </p:spTree>
    <p:extLst>
      <p:ext uri="{BB962C8B-B14F-4D97-AF65-F5344CB8AC3E}">
        <p14:creationId xmlns:p14="http://schemas.microsoft.com/office/powerpoint/2010/main" val="370080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We came up with two conversion workflows,</a:t>
            </a:r>
            <a:r>
              <a:rPr lang="en-US" baseline="0" smtClean="0"/>
              <a:t> the first being illustrated here. In this tracer bullet, we are looking at the RDF as the primary view for the user. Conversion occurs multiple times, once for each phase of the workflow—first after we load the provisional record, then when we load the full records, and finally once we have received all our record enhancements.</a:t>
            </a:r>
          </a:p>
          <a:p>
            <a:endParaRPr lang="en-US" baseline="0" smtClean="0"/>
          </a:p>
          <a:p>
            <a:r>
              <a:rPr lang="en-US" baseline="0" smtClean="0"/>
              <a:t>This is a heavy weight process. It involves not only multiple conversions, but the need to reconcile each time with what had been sent before. There is also the need for a receiver to review the metadata in RDF rather than in MARC.  Our receivers are not professional catalogers and this would take a fair amount of training.</a:t>
            </a:r>
          </a:p>
          <a:p>
            <a:endParaRPr lang="en-US" baseline="0" smtClean="0"/>
          </a:p>
          <a:p>
            <a:r>
              <a:rPr lang="en-US" baseline="0" smtClean="0"/>
              <a:t>In the end, while we felt this would be the path eventually that it was too complex for now. So we went with a simpler method.</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9</a:t>
            </a:fld>
            <a:endParaRPr lang="en-US"/>
          </a:p>
        </p:txBody>
      </p:sp>
    </p:spTree>
    <p:extLst>
      <p:ext uri="{BB962C8B-B14F-4D97-AF65-F5344CB8AC3E}">
        <p14:creationId xmlns:p14="http://schemas.microsoft.com/office/powerpoint/2010/main" val="2443686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700B27-DE4C-4B9E-BB11-B9027034A00F}" type="datetimeFigureOut">
              <a:rPr lang="en-US" smtClean="0"/>
              <a:pPr/>
              <a:t>3/3/2017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8286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40F4739-9812-4A9F-890D-2AD6BA5F6EE8}" type="datetimeFigureOut">
              <a:rPr lang="en-US" smtClean="0"/>
              <a:t>3/3/2017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7109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18845AC5-A3F8-44AA-BA8F-596CDCC976D3}" type="datetimeFigureOut">
              <a:rPr lang="en-US" smtClean="0"/>
              <a:t>3/3/2017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0668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C873B183-A821-4095-A363-9EC968635539}" type="datetimeFigureOut">
              <a:rPr lang="en-US" smtClean="0"/>
              <a:t>3/3/2017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6500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74D01B4-0AA5-45E6-B2E6-5FA4078AEBCF}" type="datetimeFigureOut">
              <a:rPr lang="en-US" smtClean="0"/>
              <a:t>3/3/2017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98174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147335C-0450-40D7-8612-B3203BED4F28}" type="datetimeFigureOut">
              <a:rPr lang="en-US" smtClean="0"/>
              <a:t>3/3/2017</a:t>
            </a:fld>
            <a:endParaRPr lang="en-US" dirty="0"/>
          </a:p>
        </p:txBody>
      </p:sp>
      <p:sp>
        <p:nvSpPr>
          <p:cNvPr id="4"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0665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246A105-2A1C-4284-B4EA-07CF89B1A393}" type="datetimeFigureOut">
              <a:rPr lang="en-US" smtClean="0"/>
              <a:t>3/3/2017</a:t>
            </a:fld>
            <a:endParaRPr lang="en-US" dirty="0"/>
          </a:p>
        </p:txBody>
      </p:sp>
      <p:sp>
        <p:nvSpPr>
          <p:cNvPr id="4"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3860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smtClean="0"/>
              <a:t>3/3/2017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89743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smtClean="0"/>
              <a:t>3/3/2017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8719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smtClean="0"/>
              <a:t>3/3/2017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6046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AA073D-A903-47F8-8D16-77642FB0DF1F}" type="datetimeFigureOut">
              <a:rPr lang="en-US" smtClean="0"/>
              <a:t>3/3/2017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5979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smtClean="0"/>
              <a:t>3/3/2017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8794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smtClean="0"/>
              <a:t>3/3/2017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95435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66CB97F8-6CEB-469B-AFCC-889F2A2B1D5A}" type="datetimeFigureOut">
              <a:rPr lang="en-US" smtClean="0"/>
              <a:t>3/3/2017</a:t>
            </a:fld>
            <a:endParaRPr lang="en-US" dirty="0"/>
          </a:p>
        </p:txBody>
      </p:sp>
      <p:sp>
        <p:nvSpPr>
          <p:cNvPr id="5" name="Footer Placeholder 3"/>
          <p:cNvSpPr>
            <a:spLocks noGrp="1"/>
          </p:cNvSpPr>
          <p:nvPr>
            <p:ph type="ftr" sz="quarter" idx="11"/>
          </p:nvPr>
        </p:nvSpPr>
        <p:spPr/>
        <p:txBody>
          <a:bodyPr/>
          <a:lstStyle/>
          <a:p>
            <a:r>
              <a:rPr lang="en-US" smtClean="0"/>
              <a:t>
              </a:t>
            </a:r>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5353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FA9179F-009E-4FA5-B091-7EBB82A185BD}" type="datetimeFigureOut">
              <a:rPr lang="en-US" smtClean="0"/>
              <a:t>3/3/2017</a:t>
            </a:fld>
            <a:endParaRPr lang="en-US" dirty="0"/>
          </a:p>
        </p:txBody>
      </p:sp>
      <p:sp>
        <p:nvSpPr>
          <p:cNvPr id="5" name="Footer Placeholder 2"/>
          <p:cNvSpPr>
            <a:spLocks noGrp="1"/>
          </p:cNvSpPr>
          <p:nvPr>
            <p:ph type="ftr" sz="quarter" idx="11"/>
          </p:nvPr>
        </p:nvSpPr>
        <p:spPr/>
        <p:txBody>
          <a:bodyPr/>
          <a:lstStyle/>
          <a:p>
            <a:r>
              <a:rPr lang="en-US" smtClean="0"/>
              <a:t>
              </a:t>
            </a:r>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0721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8E665CEB-0076-4E37-B880-BCEA9784DE0A}" type="datetimeFigureOut">
              <a:rPr lang="en-US" smtClean="0"/>
              <a:t>3/3/2017</a:t>
            </a:fld>
            <a:endParaRPr lang="en-US" dirty="0"/>
          </a:p>
        </p:txBody>
      </p:sp>
      <p:sp>
        <p:nvSpPr>
          <p:cNvPr id="5" name="Footer Placeholder 5"/>
          <p:cNvSpPr>
            <a:spLocks noGrp="1"/>
          </p:cNvSpPr>
          <p:nvPr>
            <p:ph type="ftr" sz="quarter" idx="11"/>
          </p:nvPr>
        </p:nvSpPr>
        <p:spPr/>
        <p:txBody>
          <a:bodyPr/>
          <a:lstStyle/>
          <a:p>
            <a:r>
              <a:rPr lang="en-US" smtClean="0"/>
              <a:t>
              </a:t>
            </a:r>
            <a:endParaRPr lang="en-US" dirty="0"/>
          </a:p>
        </p:txBody>
      </p:sp>
      <p:sp>
        <p:nvSpPr>
          <p:cNvPr id="6"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3692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6149E5E-3896-4118-99A7-7B85668F1C5E}" type="datetimeFigureOut">
              <a:rPr lang="en-US" smtClean="0"/>
              <a:t>3/3/2017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2697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E0D914D-B099-4142-A885-11F276715148}" type="datetimeFigureOut">
              <a:rPr lang="en-US" smtClean="0"/>
              <a:t>3/3/2017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
              </a:t>
            </a:r>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845051"/>
      </p:ext>
    </p:extLst>
  </p:cSld>
  <p:clrMap bg1="dk1" tx1="lt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10583158" cy="3329581"/>
          </a:xfrm>
        </p:spPr>
        <p:txBody>
          <a:bodyPr/>
          <a:lstStyle/>
          <a:p>
            <a:r>
              <a:rPr lang="en-US" sz="6600" smtClean="0"/>
              <a:t>Linked Data for Production: </a:t>
            </a:r>
            <a:br>
              <a:rPr lang="en-US" sz="6600" smtClean="0"/>
            </a:br>
            <a:r>
              <a:rPr lang="en-US" sz="6600" smtClean="0"/>
              <a:t>Stanford Projects</a:t>
            </a:r>
            <a:endParaRPr lang="en-US" sz="6600"/>
          </a:p>
        </p:txBody>
      </p:sp>
      <p:sp>
        <p:nvSpPr>
          <p:cNvPr id="3" name="Subtitle 2"/>
          <p:cNvSpPr>
            <a:spLocks noGrp="1"/>
          </p:cNvSpPr>
          <p:nvPr>
            <p:ph type="subTitle" idx="1"/>
          </p:nvPr>
        </p:nvSpPr>
        <p:spPr/>
        <p:txBody>
          <a:bodyPr>
            <a:normAutofit/>
          </a:bodyPr>
          <a:lstStyle/>
          <a:p>
            <a:pPr marL="342900" indent="-342900">
              <a:buFont typeface="Arial" panose="020B0604020202020204" pitchFamily="34" charset="0"/>
              <a:buChar char="•"/>
            </a:pPr>
            <a:r>
              <a:rPr lang="en-US" smtClean="0"/>
              <a:t>technical services workflows</a:t>
            </a:r>
          </a:p>
          <a:p>
            <a:pPr marL="342900" indent="-342900">
              <a:buFont typeface="Arial" panose="020B0604020202020204" pitchFamily="34" charset="0"/>
              <a:buChar char="•"/>
            </a:pPr>
            <a:r>
              <a:rPr lang="en-US" smtClean="0"/>
              <a:t>performed music ontology</a:t>
            </a:r>
            <a:endParaRPr lang="en-US"/>
          </a:p>
        </p:txBody>
      </p:sp>
      <p:pic>
        <p:nvPicPr>
          <p:cNvPr id="4"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410" y="293107"/>
            <a:ext cx="867466" cy="867466"/>
          </a:xfrm>
          <a:prstGeom prst="rect">
            <a:avLst/>
          </a:prstGeom>
          <a:solidFill>
            <a:schemeClr val="bg2"/>
          </a:solidFill>
          <a:effectLst>
            <a:outerShdw blurRad="50800" dist="50800" dir="5400000" algn="ctr" rotWithShape="0">
              <a:srgbClr val="000000"/>
            </a:outerShdw>
            <a:reflection blurRad="6350" endPos="35000" dir="5400000" sy="-100000" algn="bl" rotWithShape="0"/>
            <a:softEdge rad="31750"/>
          </a:effectLst>
        </p:spPr>
      </p:pic>
      <p:sp>
        <p:nvSpPr>
          <p:cNvPr id="5" name="TextBox 4"/>
          <p:cNvSpPr txBox="1"/>
          <p:nvPr/>
        </p:nvSpPr>
        <p:spPr>
          <a:xfrm>
            <a:off x="1575303" y="389299"/>
            <a:ext cx="8247707" cy="369332"/>
          </a:xfrm>
          <a:prstGeom prst="rect">
            <a:avLst/>
          </a:prstGeom>
          <a:noFill/>
        </p:spPr>
        <p:txBody>
          <a:bodyPr wrap="square" rtlCol="0">
            <a:spAutoFit/>
          </a:bodyPr>
          <a:lstStyle/>
          <a:p>
            <a:r>
              <a:rPr lang="en-US" smtClean="0">
                <a:latin typeface="Arial Rounded MT Bold" panose="020F0704030504030204" pitchFamily="34" charset="0"/>
              </a:rPr>
              <a:t>Linked Data for Production/Linked Data for Performed Music</a:t>
            </a:r>
            <a:endParaRPr lang="en-US">
              <a:latin typeface="Arial Rounded MT Bold" panose="020F0704030504030204" pitchFamily="34" charset="0"/>
            </a:endParaRPr>
          </a:p>
        </p:txBody>
      </p:sp>
    </p:spTree>
    <p:extLst>
      <p:ext uri="{BB962C8B-B14F-4D97-AF65-F5344CB8AC3E}">
        <p14:creationId xmlns:p14="http://schemas.microsoft.com/office/powerpoint/2010/main" val="2890406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68069" r="122"/>
          <a:stretch/>
        </p:blipFill>
        <p:spPr>
          <a:xfrm>
            <a:off x="382342" y="2415954"/>
            <a:ext cx="11194662" cy="2736337"/>
          </a:xfrm>
          <a:prstGeom prst="rect">
            <a:avLst/>
          </a:prstGeom>
        </p:spPr>
      </p:pic>
      <p:sp>
        <p:nvSpPr>
          <p:cNvPr id="12" name="Title 11"/>
          <p:cNvSpPr>
            <a:spLocks noGrp="1"/>
          </p:cNvSpPr>
          <p:nvPr>
            <p:ph type="title"/>
          </p:nvPr>
        </p:nvSpPr>
        <p:spPr/>
        <p:txBody>
          <a:bodyPr/>
          <a:lstStyle/>
          <a:p>
            <a:r>
              <a:rPr lang="en-US" smtClean="0"/>
              <a:t>Tracer bullet 1a-beta:</a:t>
            </a:r>
            <a:br>
              <a:rPr lang="en-US" smtClean="0"/>
            </a:br>
            <a:r>
              <a:rPr lang="en-US" smtClean="0"/>
              <a:t>single, late conversion</a:t>
            </a:r>
            <a:br>
              <a:rPr lang="en-US" smtClean="0"/>
            </a:br>
            <a:endParaRPr lang="en-US"/>
          </a:p>
        </p:txBody>
      </p:sp>
    </p:spTree>
    <p:extLst>
      <p:ext uri="{BB962C8B-B14F-4D97-AF65-F5344CB8AC3E}">
        <p14:creationId xmlns:p14="http://schemas.microsoft.com/office/powerpoint/2010/main" val="10349812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36494" y="180975"/>
            <a:ext cx="8240367" cy="6300370"/>
          </a:xfrm>
          <a:prstGeom prst="rect">
            <a:avLst/>
          </a:prstGeom>
        </p:spPr>
      </p:pic>
      <p:sp>
        <p:nvSpPr>
          <p:cNvPr id="3" name="TextBox 2"/>
          <p:cNvSpPr txBox="1"/>
          <p:nvPr/>
        </p:nvSpPr>
        <p:spPr>
          <a:xfrm>
            <a:off x="8855764" y="580648"/>
            <a:ext cx="2365513" cy="646331"/>
          </a:xfrm>
          <a:prstGeom prst="rect">
            <a:avLst/>
          </a:prstGeom>
          <a:noFill/>
          <a:ln w="12700">
            <a:solidFill>
              <a:srgbClr val="92D050"/>
            </a:solidFill>
          </a:ln>
        </p:spPr>
        <p:txBody>
          <a:bodyPr wrap="square" rtlCol="0">
            <a:spAutoFit/>
          </a:bodyPr>
          <a:lstStyle/>
          <a:p>
            <a:r>
              <a:rPr lang="en-US" smtClean="0"/>
              <a:t>Current workflow</a:t>
            </a:r>
          </a:p>
          <a:p>
            <a:pPr marL="285750" indent="-285750">
              <a:buFont typeface="Arial" panose="020B0604020202020204" pitchFamily="34" charset="0"/>
              <a:buChar char="•"/>
            </a:pPr>
            <a:r>
              <a:rPr lang="en-US" smtClean="0"/>
              <a:t>MARC-based</a:t>
            </a:r>
          </a:p>
        </p:txBody>
      </p:sp>
      <p:sp>
        <p:nvSpPr>
          <p:cNvPr id="4" name="TextBox 3"/>
          <p:cNvSpPr txBox="1"/>
          <p:nvPr/>
        </p:nvSpPr>
        <p:spPr>
          <a:xfrm>
            <a:off x="8855765" y="2615385"/>
            <a:ext cx="3101008" cy="923330"/>
          </a:xfrm>
          <a:prstGeom prst="rect">
            <a:avLst/>
          </a:prstGeom>
          <a:noFill/>
          <a:ln w="12700">
            <a:solidFill>
              <a:srgbClr val="92D050"/>
            </a:solidFill>
          </a:ln>
        </p:spPr>
        <p:txBody>
          <a:bodyPr wrap="square" rtlCol="0">
            <a:spAutoFit/>
          </a:bodyPr>
          <a:lstStyle/>
          <a:p>
            <a:r>
              <a:rPr lang="en-US" smtClean="0"/>
              <a:t>Tracer bullet 1a-alpha</a:t>
            </a:r>
          </a:p>
          <a:p>
            <a:pPr marL="285750" indent="-285750">
              <a:buFont typeface="Arial" panose="020B0604020202020204" pitchFamily="34" charset="0"/>
              <a:buChar char="•"/>
            </a:pPr>
            <a:r>
              <a:rPr lang="en-US" smtClean="0"/>
              <a:t>early &amp; iterative conversion</a:t>
            </a:r>
          </a:p>
        </p:txBody>
      </p:sp>
      <p:sp>
        <p:nvSpPr>
          <p:cNvPr id="5" name="TextBox 4"/>
          <p:cNvSpPr txBox="1"/>
          <p:nvPr/>
        </p:nvSpPr>
        <p:spPr>
          <a:xfrm>
            <a:off x="8855764" y="4552986"/>
            <a:ext cx="3101009" cy="646331"/>
          </a:xfrm>
          <a:prstGeom prst="rect">
            <a:avLst/>
          </a:prstGeom>
          <a:noFill/>
          <a:ln w="12700">
            <a:solidFill>
              <a:srgbClr val="92D050"/>
            </a:solidFill>
          </a:ln>
        </p:spPr>
        <p:txBody>
          <a:bodyPr wrap="square" rtlCol="0">
            <a:spAutoFit/>
          </a:bodyPr>
          <a:lstStyle/>
          <a:p>
            <a:r>
              <a:rPr lang="en-US" smtClean="0"/>
              <a:t>Tracer bullet 1a-beta</a:t>
            </a:r>
          </a:p>
          <a:p>
            <a:pPr marL="285750" indent="-285750">
              <a:buFont typeface="Arial" panose="020B0604020202020204" pitchFamily="34" charset="0"/>
              <a:buChar char="•"/>
            </a:pPr>
            <a:r>
              <a:rPr lang="en-US" smtClean="0"/>
              <a:t>later, single conversion</a:t>
            </a:r>
          </a:p>
        </p:txBody>
      </p:sp>
      <p:cxnSp>
        <p:nvCxnSpPr>
          <p:cNvPr id="7" name="Straight Connector 6"/>
          <p:cNvCxnSpPr/>
          <p:nvPr/>
        </p:nvCxnSpPr>
        <p:spPr>
          <a:xfrm flipH="1">
            <a:off x="1699591" y="4552986"/>
            <a:ext cx="71561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1699591" y="2624628"/>
            <a:ext cx="71561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1520689" y="580647"/>
            <a:ext cx="7335075" cy="1"/>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11131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t="1468" r="333"/>
          <a:stretch/>
        </p:blipFill>
        <p:spPr>
          <a:xfrm>
            <a:off x="1457946" y="1451114"/>
            <a:ext cx="8520941" cy="4729979"/>
          </a:xfrm>
          <a:prstGeom prst="rect">
            <a:avLst/>
          </a:prstGeom>
        </p:spPr>
      </p:pic>
      <p:sp>
        <p:nvSpPr>
          <p:cNvPr id="3" name="Title 2"/>
          <p:cNvSpPr>
            <a:spLocks noGrp="1"/>
          </p:cNvSpPr>
          <p:nvPr>
            <p:ph type="title"/>
          </p:nvPr>
        </p:nvSpPr>
        <p:spPr/>
        <p:txBody>
          <a:bodyPr/>
          <a:lstStyle/>
          <a:p>
            <a:r>
              <a:rPr lang="en-US" smtClean="0"/>
              <a:t>Systems Overview</a:t>
            </a:r>
            <a:endParaRPr lang="en-US"/>
          </a:p>
        </p:txBody>
      </p:sp>
    </p:spTree>
    <p:extLst>
      <p:ext uri="{BB962C8B-B14F-4D97-AF65-F5344CB8AC3E}">
        <p14:creationId xmlns:p14="http://schemas.microsoft.com/office/powerpoint/2010/main" val="641667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334412" y="362152"/>
            <a:ext cx="8361297" cy="6076748"/>
          </a:xfrm>
          <a:prstGeom prst="rect">
            <a:avLst/>
          </a:prstGeom>
        </p:spPr>
      </p:pic>
    </p:spTree>
    <p:extLst>
      <p:ext uri="{BB962C8B-B14F-4D97-AF65-F5344CB8AC3E}">
        <p14:creationId xmlns:p14="http://schemas.microsoft.com/office/powerpoint/2010/main" val="2850888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Tools</a:t>
            </a:r>
            <a:endParaRPr lang="en-US"/>
          </a:p>
        </p:txBody>
      </p:sp>
      <p:sp>
        <p:nvSpPr>
          <p:cNvPr id="5" name="Text Placeholder 4"/>
          <p:cNvSpPr>
            <a:spLocks noGrp="1"/>
          </p:cNvSpPr>
          <p:nvPr>
            <p:ph type="body" idx="1"/>
          </p:nvPr>
        </p:nvSpPr>
        <p:spPr/>
        <p:txBody>
          <a:bodyPr/>
          <a:lstStyle/>
          <a:p>
            <a:r>
              <a:rPr lang="en-US" smtClean="0"/>
              <a:t>converters, templates, editors, triple stores…</a:t>
            </a:r>
            <a:endParaRPr lang="en-US"/>
          </a:p>
        </p:txBody>
      </p:sp>
      <p:pic>
        <p:nvPicPr>
          <p:cNvPr id="6" name="Picture 5"/>
          <p:cNvPicPr>
            <a:picLocks noChangeAspect="1"/>
          </p:cNvPicPr>
          <p:nvPr/>
        </p:nvPicPr>
        <p:blipFill rotWithShape="1">
          <a:blip r:embed="rId3"/>
          <a:srcRect l="1" t="3865" r="466"/>
          <a:stretch/>
        </p:blipFill>
        <p:spPr>
          <a:xfrm>
            <a:off x="1154955" y="1066799"/>
            <a:ext cx="6185645" cy="2797201"/>
          </a:xfrm>
          <a:prstGeom prst="rect">
            <a:avLst/>
          </a:prstGeom>
          <a:effectLst>
            <a:softEdge rad="635000"/>
          </a:effectLst>
        </p:spPr>
      </p:pic>
    </p:spTree>
    <p:extLst>
      <p:ext uri="{BB962C8B-B14F-4D97-AF65-F5344CB8AC3E}">
        <p14:creationId xmlns:p14="http://schemas.microsoft.com/office/powerpoint/2010/main" val="10519180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Tools (Front end)</a:t>
            </a:r>
            <a:endParaRPr lang="en-US"/>
          </a:p>
        </p:txBody>
      </p:sp>
      <p:sp>
        <p:nvSpPr>
          <p:cNvPr id="5" name="Content Placeholder 4"/>
          <p:cNvSpPr>
            <a:spLocks noGrp="1"/>
          </p:cNvSpPr>
          <p:nvPr>
            <p:ph sz="half" idx="1"/>
          </p:nvPr>
        </p:nvSpPr>
        <p:spPr/>
        <p:txBody>
          <a:bodyPr/>
          <a:lstStyle/>
          <a:p>
            <a:r>
              <a:rPr lang="en-US" smtClean="0"/>
              <a:t>Converters</a:t>
            </a:r>
          </a:p>
          <a:p>
            <a:pPr lvl="1"/>
            <a:r>
              <a:rPr lang="en-US" smtClean="0"/>
              <a:t>BIBFRAME 1.0 converter</a:t>
            </a:r>
          </a:p>
          <a:p>
            <a:pPr lvl="2"/>
            <a:r>
              <a:rPr lang="en-US" smtClean="0"/>
              <a:t>Library of Congress</a:t>
            </a:r>
          </a:p>
          <a:p>
            <a:pPr lvl="2"/>
            <a:r>
              <a:rPr lang="en-US" smtClean="0"/>
              <a:t>2.0 converter when available</a:t>
            </a:r>
          </a:p>
          <a:p>
            <a:pPr lvl="1"/>
            <a:r>
              <a:rPr lang="en-US" smtClean="0"/>
              <a:t>ALIADA (Casalini Libri)</a:t>
            </a:r>
          </a:p>
          <a:p>
            <a:pPr lvl="2"/>
            <a:r>
              <a:rPr lang="en-US" smtClean="0"/>
              <a:t>BIBFRAME 2.0 data for analysis</a:t>
            </a:r>
          </a:p>
          <a:p>
            <a:r>
              <a:rPr lang="en-US" smtClean="0"/>
              <a:t>Conversion validator</a:t>
            </a:r>
          </a:p>
          <a:p>
            <a:pPr lvl="1"/>
            <a:r>
              <a:rPr lang="en-US" smtClean="0"/>
              <a:t>Stanford validator</a:t>
            </a:r>
            <a:endParaRPr lang="en-US"/>
          </a:p>
        </p:txBody>
      </p:sp>
      <p:sp>
        <p:nvSpPr>
          <p:cNvPr id="6" name="Content Placeholder 5"/>
          <p:cNvSpPr>
            <a:spLocks noGrp="1"/>
          </p:cNvSpPr>
          <p:nvPr>
            <p:ph sz="half" idx="2"/>
          </p:nvPr>
        </p:nvSpPr>
        <p:spPr/>
        <p:txBody>
          <a:bodyPr/>
          <a:lstStyle/>
          <a:p>
            <a:r>
              <a:rPr lang="en-US" smtClean="0"/>
              <a:t>Editors/Metadata Templates</a:t>
            </a:r>
          </a:p>
          <a:p>
            <a:pPr lvl="1"/>
            <a:r>
              <a:rPr lang="en-US" smtClean="0"/>
              <a:t>BIBFRAME 1.0 editor &amp; profiles</a:t>
            </a:r>
          </a:p>
          <a:p>
            <a:pPr lvl="2"/>
            <a:r>
              <a:rPr lang="en-US" smtClean="0"/>
              <a:t>Library of Congress</a:t>
            </a:r>
          </a:p>
          <a:p>
            <a:pPr lvl="2"/>
            <a:r>
              <a:rPr lang="en-US" smtClean="0"/>
              <a:t>2.0 editor when available</a:t>
            </a:r>
          </a:p>
          <a:p>
            <a:pPr lvl="1"/>
            <a:r>
              <a:rPr lang="en-US"/>
              <a:t>VIVO/Vitro</a:t>
            </a:r>
          </a:p>
          <a:p>
            <a:pPr lvl="2"/>
            <a:r>
              <a:rPr lang="en-US"/>
              <a:t>Cornell University</a:t>
            </a:r>
          </a:p>
          <a:p>
            <a:pPr lvl="1"/>
            <a:r>
              <a:rPr lang="en-US" smtClean="0"/>
              <a:t>CEDAR</a:t>
            </a:r>
          </a:p>
          <a:p>
            <a:pPr lvl="2"/>
            <a:r>
              <a:rPr lang="en-US" smtClean="0"/>
              <a:t>Stanford Bioinformatics Lab</a:t>
            </a:r>
          </a:p>
          <a:p>
            <a:pPr lvl="1"/>
            <a:r>
              <a:rPr lang="en-US" smtClean="0"/>
              <a:t>WeCat?</a:t>
            </a:r>
          </a:p>
          <a:p>
            <a:pPr lvl="2"/>
            <a:r>
              <a:rPr lang="en-US" smtClean="0"/>
              <a:t>Casalini Libri</a:t>
            </a:r>
          </a:p>
        </p:txBody>
      </p:sp>
    </p:spTree>
    <p:extLst>
      <p:ext uri="{BB962C8B-B14F-4D97-AF65-F5344CB8AC3E}">
        <p14:creationId xmlns:p14="http://schemas.microsoft.com/office/powerpoint/2010/main" val="163775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Tools (Back end)</a:t>
            </a:r>
            <a:endParaRPr lang="en-US"/>
          </a:p>
        </p:txBody>
      </p:sp>
      <p:sp>
        <p:nvSpPr>
          <p:cNvPr id="3" name="Content Placeholder 2"/>
          <p:cNvSpPr>
            <a:spLocks noGrp="1"/>
          </p:cNvSpPr>
          <p:nvPr>
            <p:ph sz="half" idx="1"/>
          </p:nvPr>
        </p:nvSpPr>
        <p:spPr/>
        <p:txBody>
          <a:bodyPr/>
          <a:lstStyle/>
          <a:p>
            <a:r>
              <a:rPr lang="en-US" smtClean="0"/>
              <a:t>RDF Store</a:t>
            </a:r>
          </a:p>
          <a:p>
            <a:pPr lvl="1"/>
            <a:r>
              <a:rPr lang="en-US" smtClean="0"/>
              <a:t>BlazeGraph</a:t>
            </a:r>
          </a:p>
          <a:p>
            <a:pPr lvl="2"/>
            <a:r>
              <a:rPr lang="en-US" smtClean="0"/>
              <a:t>in the process of being installed</a:t>
            </a:r>
            <a:br>
              <a:rPr lang="en-US" smtClean="0"/>
            </a:br>
            <a:endParaRPr lang="en-US" smtClean="0"/>
          </a:p>
          <a:p>
            <a:r>
              <a:rPr lang="en-US" smtClean="0"/>
              <a:t>Display</a:t>
            </a:r>
          </a:p>
          <a:p>
            <a:pPr lvl="1"/>
            <a:r>
              <a:rPr lang="en-US" smtClean="0"/>
              <a:t>Blacklight with SOLR indexes</a:t>
            </a:r>
          </a:p>
          <a:p>
            <a:pPr lvl="2"/>
            <a:r>
              <a:rPr lang="en-US" smtClean="0"/>
              <a:t>mapping will begin soon</a:t>
            </a:r>
            <a:br>
              <a:rPr lang="en-US" smtClean="0"/>
            </a:br>
            <a:endParaRPr lang="en-US" smtClean="0"/>
          </a:p>
        </p:txBody>
      </p:sp>
      <p:sp>
        <p:nvSpPr>
          <p:cNvPr id="5" name="Content Placeholder 4"/>
          <p:cNvSpPr>
            <a:spLocks noGrp="1"/>
          </p:cNvSpPr>
          <p:nvPr>
            <p:ph sz="half" idx="2"/>
          </p:nvPr>
        </p:nvSpPr>
        <p:spPr/>
        <p:txBody>
          <a:bodyPr/>
          <a:lstStyle/>
          <a:p>
            <a:r>
              <a:rPr lang="en-US"/>
              <a:t>Discovery</a:t>
            </a:r>
          </a:p>
          <a:p>
            <a:pPr lvl="1"/>
            <a:r>
              <a:rPr lang="en-US"/>
              <a:t>Our own Blacklight instance </a:t>
            </a:r>
            <a:r>
              <a:rPr lang="en-US" smtClean="0"/>
              <a:t>“SearchWorks”</a:t>
            </a:r>
          </a:p>
          <a:p>
            <a:pPr lvl="1"/>
            <a:r>
              <a:rPr lang="en-US" smtClean="0"/>
              <a:t>Casalini SHARE-VDE</a:t>
            </a:r>
            <a:endParaRPr lang="en-US"/>
          </a:p>
          <a:p>
            <a:pPr marL="0" indent="0">
              <a:buNone/>
            </a:pPr>
            <a:endParaRPr lang="en-US"/>
          </a:p>
        </p:txBody>
      </p:sp>
      <p:sp>
        <p:nvSpPr>
          <p:cNvPr id="6" name="Cloud 5"/>
          <p:cNvSpPr/>
          <p:nvPr/>
        </p:nvSpPr>
        <p:spPr>
          <a:xfrm>
            <a:off x="5163024" y="1712571"/>
            <a:ext cx="4712495" cy="2015367"/>
          </a:xfrm>
          <a:prstGeom prst="cloud">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33701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Performed Music Ontology</a:t>
            </a:r>
            <a:endParaRPr lang="en-US" dirty="0"/>
          </a:p>
        </p:txBody>
      </p:sp>
      <p:sp>
        <p:nvSpPr>
          <p:cNvPr id="4" name="Text Placeholder 3"/>
          <p:cNvSpPr>
            <a:spLocks noGrp="1"/>
          </p:cNvSpPr>
          <p:nvPr>
            <p:ph type="body" idx="1"/>
          </p:nvPr>
        </p:nvSpPr>
        <p:spPr/>
        <p:txBody>
          <a:bodyPr/>
          <a:lstStyle/>
          <a:p>
            <a:r>
              <a:rPr lang="en-US" smtClean="0"/>
              <a:t>(PMO</a:t>
            </a:r>
            <a:r>
              <a:rPr lang="en-US" dirty="0" smtClean="0"/>
              <a:t>)</a:t>
            </a:r>
            <a:endParaRPr lang="en-US" dirty="0"/>
          </a:p>
        </p:txBody>
      </p:sp>
      <p:pic>
        <p:nvPicPr>
          <p:cNvPr id="6" name="Picture 5"/>
          <p:cNvPicPr>
            <a:picLocks noChangeAspect="1"/>
          </p:cNvPicPr>
          <p:nvPr/>
        </p:nvPicPr>
        <p:blipFill>
          <a:blip r:embed="rId3"/>
          <a:stretch>
            <a:fillRect/>
          </a:stretch>
        </p:blipFill>
        <p:spPr>
          <a:xfrm>
            <a:off x="6345261" y="390525"/>
            <a:ext cx="2640685" cy="3429031"/>
          </a:xfrm>
          <a:prstGeom prst="rect">
            <a:avLst/>
          </a:prstGeom>
          <a:effectLst>
            <a:outerShdw blurRad="50800" dist="38100" dir="2700000" algn="tl" rotWithShape="0">
              <a:prstClr val="black">
                <a:alpha val="40000"/>
              </a:prstClr>
            </a:outerShdw>
            <a:softEdge rad="127000"/>
          </a:effectLst>
        </p:spPr>
      </p:pic>
      <p:pic>
        <p:nvPicPr>
          <p:cNvPr id="7" name="Picture 6"/>
          <p:cNvPicPr>
            <a:picLocks noChangeAspect="1"/>
          </p:cNvPicPr>
          <p:nvPr/>
        </p:nvPicPr>
        <p:blipFill>
          <a:blip r:embed="rId4"/>
          <a:stretch>
            <a:fillRect/>
          </a:stretch>
        </p:blipFill>
        <p:spPr>
          <a:xfrm>
            <a:off x="1958806" y="2025480"/>
            <a:ext cx="4752975" cy="2028825"/>
          </a:xfrm>
          <a:prstGeom prst="rect">
            <a:avLst/>
          </a:prstGeom>
          <a:effectLst>
            <a:softEdge rad="127000"/>
          </a:effectLst>
        </p:spPr>
      </p:pic>
    </p:spTree>
    <p:extLst>
      <p:ext uri="{BB962C8B-B14F-4D97-AF65-F5344CB8AC3E}">
        <p14:creationId xmlns:p14="http://schemas.microsoft.com/office/powerpoint/2010/main" val="4312602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Project description</a:t>
            </a:r>
            <a:endParaRPr lang="en-US"/>
          </a:p>
        </p:txBody>
      </p:sp>
      <p:sp>
        <p:nvSpPr>
          <p:cNvPr id="3" name="Content Placeholder 2"/>
          <p:cNvSpPr>
            <a:spLocks noGrp="1"/>
          </p:cNvSpPr>
          <p:nvPr>
            <p:ph idx="1"/>
          </p:nvPr>
        </p:nvSpPr>
        <p:spPr/>
        <p:txBody>
          <a:bodyPr/>
          <a:lstStyle/>
          <a:p>
            <a:r>
              <a:rPr lang="en-US"/>
              <a:t>Develop a BIBFRAME-based ontology for performed music in all formats</a:t>
            </a:r>
          </a:p>
          <a:p>
            <a:pPr lvl="1"/>
            <a:r>
              <a:rPr lang="en-US"/>
              <a:t>Domain-specific enhancements and/or extensions of BIBFRAME for use by the library community as a common standard</a:t>
            </a:r>
          </a:p>
          <a:p>
            <a:pPr lvl="1"/>
            <a:r>
              <a:rPr lang="en-US"/>
              <a:t>Establish a model by which these standards can be created, endorsed, and maintained by the community</a:t>
            </a:r>
          </a:p>
          <a:p>
            <a:r>
              <a:rPr lang="en-US"/>
              <a:t>Do this through partnering with domain communities and the PCC</a:t>
            </a:r>
            <a:endParaRPr lang="en-US" dirty="0"/>
          </a:p>
        </p:txBody>
      </p:sp>
    </p:spTree>
    <p:extLst>
      <p:ext uri="{BB962C8B-B14F-4D97-AF65-F5344CB8AC3E}">
        <p14:creationId xmlns:p14="http://schemas.microsoft.com/office/powerpoint/2010/main" val="9648570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New classes/subclasses</a:t>
            </a:r>
            <a:endParaRPr lang="en-US"/>
          </a:p>
        </p:txBody>
      </p:sp>
      <p:sp>
        <p:nvSpPr>
          <p:cNvPr id="4" name="Content Placeholder 3"/>
          <p:cNvSpPr>
            <a:spLocks noGrp="1"/>
          </p:cNvSpPr>
          <p:nvPr>
            <p:ph sz="half" idx="1"/>
          </p:nvPr>
        </p:nvSpPr>
        <p:spPr>
          <a:xfrm>
            <a:off x="1141413" y="1915657"/>
            <a:ext cx="4878389" cy="4441600"/>
          </a:xfrm>
        </p:spPr>
        <p:txBody>
          <a:bodyPr>
            <a:normAutofit/>
          </a:bodyPr>
          <a:lstStyle/>
          <a:p>
            <a:r>
              <a:rPr lang="en-US"/>
              <a:t>Subclass of </a:t>
            </a:r>
            <a:r>
              <a:rPr lang="en-US" err="1"/>
              <a:t>bf:Title</a:t>
            </a:r>
            <a:endParaRPr lang="en-US"/>
          </a:p>
          <a:p>
            <a:pPr lvl="1"/>
            <a:r>
              <a:rPr lang="en-US"/>
              <a:t>pmo:AnnouncedTitle</a:t>
            </a:r>
          </a:p>
          <a:p>
            <a:pPr lvl="1"/>
            <a:r>
              <a:rPr lang="en-US"/>
              <a:t>pmo:CommonlyKnownTitle</a:t>
            </a:r>
          </a:p>
          <a:p>
            <a:pPr lvl="1"/>
            <a:r>
              <a:rPr lang="en-US"/>
              <a:t>pmo:ContainerSpineTitle</a:t>
            </a:r>
          </a:p>
          <a:p>
            <a:pPr lvl="1"/>
            <a:r>
              <a:rPr lang="en-US"/>
              <a:t>pmo:CreditsTitle</a:t>
            </a:r>
          </a:p>
          <a:p>
            <a:pPr lvl="1"/>
            <a:r>
              <a:rPr lang="en-US"/>
              <a:t>pmo:DevisedTitle</a:t>
            </a:r>
          </a:p>
          <a:p>
            <a:pPr lvl="1"/>
            <a:r>
              <a:rPr lang="en-US"/>
              <a:t>pmo:EmbeddedMetadataTitle</a:t>
            </a:r>
          </a:p>
          <a:p>
            <a:pPr lvl="1"/>
            <a:r>
              <a:rPr lang="en-US"/>
              <a:t>pmo:MediaSurfaceTitle</a:t>
            </a:r>
          </a:p>
          <a:p>
            <a:pPr lvl="1"/>
            <a:r>
              <a:rPr lang="en-US"/>
              <a:t>pmo:MenuTitle</a:t>
            </a:r>
          </a:p>
          <a:p>
            <a:pPr lvl="1"/>
            <a:r>
              <a:rPr lang="en-US"/>
              <a:t>pmo:ReferenceSourceTitle</a:t>
            </a:r>
          </a:p>
          <a:p>
            <a:pPr lvl="1"/>
            <a:r>
              <a:rPr lang="en-US"/>
              <a:t>pmo:TitleScreenTitle</a:t>
            </a:r>
          </a:p>
        </p:txBody>
      </p:sp>
      <p:sp>
        <p:nvSpPr>
          <p:cNvPr id="5" name="Content Placeholder 4"/>
          <p:cNvSpPr>
            <a:spLocks noGrp="1"/>
          </p:cNvSpPr>
          <p:nvPr>
            <p:ph sz="half" idx="2"/>
          </p:nvPr>
        </p:nvSpPr>
        <p:spPr>
          <a:xfrm>
            <a:off x="6162674" y="1915657"/>
            <a:ext cx="5076825" cy="4441600"/>
          </a:xfrm>
        </p:spPr>
        <p:txBody>
          <a:bodyPr>
            <a:normAutofit/>
          </a:bodyPr>
          <a:lstStyle/>
          <a:p>
            <a:r>
              <a:rPr lang="en-US"/>
              <a:t>Subclass of </a:t>
            </a:r>
            <a:r>
              <a:rPr lang="en-US" smtClean="0"/>
              <a:t>bf:Identifier</a:t>
            </a:r>
            <a:endParaRPr lang="en-US"/>
          </a:p>
          <a:p>
            <a:pPr lvl="1"/>
            <a:r>
              <a:rPr lang="en-US"/>
              <a:t>bf:AudioTake</a:t>
            </a:r>
          </a:p>
          <a:p>
            <a:pPr lvl="1"/>
            <a:r>
              <a:rPr lang="en-US"/>
              <a:t>bf:Gtin14Number</a:t>
            </a:r>
          </a:p>
          <a:p>
            <a:pPr lvl="1"/>
            <a:r>
              <a:rPr lang="en-US"/>
              <a:t>bf:MusicAvDistributorIdentifier</a:t>
            </a:r>
          </a:p>
          <a:p>
            <a:pPr lvl="1"/>
            <a:r>
              <a:rPr lang="en-US"/>
              <a:t>bf:VideoGamePlatformIdentifer</a:t>
            </a:r>
          </a:p>
          <a:p>
            <a:pPr lvl="1"/>
            <a:r>
              <a:rPr lang="en-US"/>
              <a:t>pmo:ThematicCatalogNumber*</a:t>
            </a:r>
          </a:p>
          <a:p>
            <a:pPr lvl="1"/>
            <a:r>
              <a:rPr lang="en-US"/>
              <a:t>pmo:OpusNumber*</a:t>
            </a:r>
          </a:p>
          <a:p>
            <a:r>
              <a:rPr lang="en-US"/>
              <a:t>Subclass of bf:Publisher</a:t>
            </a:r>
          </a:p>
          <a:p>
            <a:pPr lvl="1"/>
            <a:r>
              <a:rPr lang="en-US" smtClean="0"/>
              <a:t>pmo:MusicRecordingLabel</a:t>
            </a:r>
            <a:endParaRPr lang="en-US"/>
          </a:p>
          <a:p>
            <a:endParaRPr lang="en-US"/>
          </a:p>
        </p:txBody>
      </p:sp>
    </p:spTree>
    <p:extLst>
      <p:ext uri="{BB962C8B-B14F-4D97-AF65-F5344CB8AC3E}">
        <p14:creationId xmlns:p14="http://schemas.microsoft.com/office/powerpoint/2010/main" val="708688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Projects</a:t>
            </a:r>
            <a:endParaRPr lang="en-US"/>
          </a:p>
        </p:txBody>
      </p:sp>
      <p:sp>
        <p:nvSpPr>
          <p:cNvPr id="3" name="Content Placeholder 2"/>
          <p:cNvSpPr>
            <a:spLocks noGrp="1"/>
          </p:cNvSpPr>
          <p:nvPr>
            <p:ph idx="1"/>
          </p:nvPr>
        </p:nvSpPr>
        <p:spPr/>
        <p:txBody>
          <a:bodyPr/>
          <a:lstStyle/>
          <a:p>
            <a:r>
              <a:rPr lang="en-US" b="1" smtClean="0"/>
              <a:t>Workflows in Technical Services (“tracer bullets”/«</a:t>
            </a:r>
            <a:r>
              <a:rPr lang="fr-FR" altLang="en-US" b="1" smtClean="0"/>
              <a:t>balles traçantes») </a:t>
            </a:r>
            <a:endParaRPr lang="en-US" b="1" smtClean="0"/>
          </a:p>
          <a:p>
            <a:pPr lvl="1"/>
            <a:r>
              <a:rPr lang="en-US" sz="2000" smtClean="0"/>
              <a:t>Vendor-supplied cataloging </a:t>
            </a:r>
            <a:r>
              <a:rPr lang="en-US" smtClean="0"/>
              <a:t>(Tracer bullet</a:t>
            </a:r>
            <a:r>
              <a:rPr lang="fr-FR" altLang="en-US" smtClean="0"/>
              <a:t> </a:t>
            </a:r>
            <a:r>
              <a:rPr lang="en-US" smtClean="0"/>
              <a:t>#1)</a:t>
            </a:r>
          </a:p>
          <a:p>
            <a:pPr lvl="1"/>
            <a:r>
              <a:rPr lang="en-US" sz="2000" smtClean="0"/>
              <a:t>Original cataloging </a:t>
            </a:r>
            <a:r>
              <a:rPr lang="en-US"/>
              <a:t>(Tracer bullet #2)</a:t>
            </a:r>
          </a:p>
          <a:p>
            <a:pPr lvl="1"/>
            <a:r>
              <a:rPr lang="en-US" sz="2000"/>
              <a:t>S</a:t>
            </a:r>
            <a:r>
              <a:rPr lang="en-US" sz="2000" smtClean="0"/>
              <a:t>ingle deposit to digital repository </a:t>
            </a:r>
            <a:r>
              <a:rPr lang="en-US"/>
              <a:t>(Tracer bullet #3</a:t>
            </a:r>
            <a:r>
              <a:rPr lang="en-US" smtClean="0"/>
              <a:t>) [2017]</a:t>
            </a:r>
            <a:endParaRPr lang="en-US"/>
          </a:p>
          <a:p>
            <a:pPr lvl="1"/>
            <a:r>
              <a:rPr lang="en-US" sz="2000" smtClean="0"/>
              <a:t>Bulk deposit to digital repository  </a:t>
            </a:r>
            <a:r>
              <a:rPr lang="en-US"/>
              <a:t>(Tracer bullet #4</a:t>
            </a:r>
            <a:r>
              <a:rPr lang="en-US" smtClean="0"/>
              <a:t>) [2017]</a:t>
            </a:r>
            <a:r>
              <a:rPr lang="en-US"/>
              <a:t/>
            </a:r>
            <a:br>
              <a:rPr lang="en-US"/>
            </a:br>
            <a:endParaRPr lang="en-US"/>
          </a:p>
          <a:p>
            <a:r>
              <a:rPr lang="en-US" b="1" smtClean="0"/>
              <a:t>Performed Music Ontology (PMO)</a:t>
            </a:r>
          </a:p>
          <a:p>
            <a:pPr lvl="1"/>
            <a:r>
              <a:rPr lang="en-US" smtClean="0"/>
              <a:t>Extension to BIBFRAME 2.0</a:t>
            </a:r>
            <a:endParaRPr lang="en-US"/>
          </a:p>
        </p:txBody>
      </p:sp>
    </p:spTree>
    <p:extLst>
      <p:ext uri="{BB962C8B-B14F-4D97-AF65-F5344CB8AC3E}">
        <p14:creationId xmlns:p14="http://schemas.microsoft.com/office/powerpoint/2010/main" val="668471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3">
                                            <p:txEl>
                                              <p:pRg st="3" end="3"/>
                                            </p:txEl>
                                          </p:spTgt>
                                        </p:tgtEl>
                                        <p:attrNameLst>
                                          <p:attrName>style.color</p:attrName>
                                        </p:attrNameLst>
                                      </p:cBhvr>
                                      <p:to>
                                        <a:srgbClr val="92D050"/>
                                      </p:to>
                                    </p:animClr>
                                    <p:animClr clrSpc="rgb" dir="cw">
                                      <p:cBhvr>
                                        <p:cTn id="7" dur="500" fill="hold"/>
                                        <p:tgtEl>
                                          <p:spTgt spid="3">
                                            <p:txEl>
                                              <p:pRg st="3" end="3"/>
                                            </p:txEl>
                                          </p:spTgt>
                                        </p:tgtEl>
                                        <p:attrNameLst>
                                          <p:attrName>fillcolor</p:attrName>
                                        </p:attrNameLst>
                                      </p:cBhvr>
                                      <p:to>
                                        <a:srgbClr val="92D050"/>
                                      </p:to>
                                    </p:animClr>
                                    <p:set>
                                      <p:cBhvr>
                                        <p:cTn id="8" dur="500" fill="hold"/>
                                        <p:tgtEl>
                                          <p:spTgt spid="3">
                                            <p:txEl>
                                              <p:pRg st="3" end="3"/>
                                            </p:txEl>
                                          </p:spTgt>
                                        </p:tgtEl>
                                        <p:attrNameLst>
                                          <p:attrName>fill.type</p:attrName>
                                        </p:attrNameLst>
                                      </p:cBhvr>
                                      <p:to>
                                        <p:strVal val="solid"/>
                                      </p:to>
                                    </p:set>
                                    <p:set>
                                      <p:cBhvr>
                                        <p:cTn id="9" dur="500" fill="hold"/>
                                        <p:tgtEl>
                                          <p:spTgt spid="3">
                                            <p:txEl>
                                              <p:pRg st="3" end="3"/>
                                            </p:txEl>
                                          </p:spTgt>
                                        </p:tgtEl>
                                        <p:attrNameLst>
                                          <p:attrName>fill.on</p:attrName>
                                        </p:attrNameLst>
                                      </p:cBhvr>
                                      <p:to>
                                        <p:strVal val="true"/>
                                      </p:to>
                                    </p:set>
                                  </p:childTnLst>
                                </p:cTn>
                              </p:par>
                              <p:par>
                                <p:cTn id="10" presetID="19" presetClass="emph" presetSubtype="0" fill="hold" nodeType="withEffect">
                                  <p:stCondLst>
                                    <p:cond delay="0"/>
                                  </p:stCondLst>
                                  <p:childTnLst>
                                    <p:animClr clrSpc="rgb" dir="cw">
                                      <p:cBhvr override="childStyle">
                                        <p:cTn id="11" dur="500" fill="hold"/>
                                        <p:tgtEl>
                                          <p:spTgt spid="3">
                                            <p:txEl>
                                              <p:pRg st="4" end="4"/>
                                            </p:txEl>
                                          </p:spTgt>
                                        </p:tgtEl>
                                        <p:attrNameLst>
                                          <p:attrName>style.color</p:attrName>
                                        </p:attrNameLst>
                                      </p:cBhvr>
                                      <p:to>
                                        <a:srgbClr val="92D050"/>
                                      </p:to>
                                    </p:animClr>
                                    <p:animClr clrSpc="rgb" dir="cw">
                                      <p:cBhvr>
                                        <p:cTn id="12" dur="500" fill="hold"/>
                                        <p:tgtEl>
                                          <p:spTgt spid="3">
                                            <p:txEl>
                                              <p:pRg st="4" end="4"/>
                                            </p:txEl>
                                          </p:spTgt>
                                        </p:tgtEl>
                                        <p:attrNameLst>
                                          <p:attrName>fillcolor</p:attrName>
                                        </p:attrNameLst>
                                      </p:cBhvr>
                                      <p:to>
                                        <a:srgbClr val="92D050"/>
                                      </p:to>
                                    </p:animClr>
                                    <p:set>
                                      <p:cBhvr>
                                        <p:cTn id="13" dur="500" fill="hold"/>
                                        <p:tgtEl>
                                          <p:spTgt spid="3">
                                            <p:txEl>
                                              <p:pRg st="4" end="4"/>
                                            </p:txEl>
                                          </p:spTgt>
                                        </p:tgtEl>
                                        <p:attrNameLst>
                                          <p:attrName>fill.type</p:attrName>
                                        </p:attrNameLst>
                                      </p:cBhvr>
                                      <p:to>
                                        <p:strVal val="solid"/>
                                      </p:to>
                                    </p:set>
                                    <p:set>
                                      <p:cBhvr>
                                        <p:cTn id="14" dur="500" fill="hold"/>
                                        <p:tgtEl>
                                          <p:spTgt spid="3">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Thematic Catalog numbers, Opus Numbers, musical key/mode</a:t>
            </a:r>
            <a:endParaRPr lang="en-US"/>
          </a:p>
        </p:txBody>
      </p:sp>
      <p:sp>
        <p:nvSpPr>
          <p:cNvPr id="6" name="Content Placeholder 5"/>
          <p:cNvSpPr>
            <a:spLocks noGrp="1"/>
          </p:cNvSpPr>
          <p:nvPr>
            <p:ph sz="half" idx="1"/>
          </p:nvPr>
        </p:nvSpPr>
        <p:spPr/>
        <p:txBody>
          <a:bodyPr/>
          <a:lstStyle/>
          <a:p>
            <a:pPr marL="285750" indent="-285750"/>
            <a:r>
              <a:rPr lang="en-US"/>
              <a:t>Thematic catalog &amp; opus number currently literals</a:t>
            </a:r>
          </a:p>
          <a:p>
            <a:pPr marL="285750" indent="-285750"/>
            <a:r>
              <a:rPr lang="en-US"/>
              <a:t>pmo changes them to subclasses of </a:t>
            </a:r>
            <a:r>
              <a:rPr lang="en-US" smtClean="0"/>
              <a:t>bf:Identifier</a:t>
            </a:r>
          </a:p>
          <a:p>
            <a:pPr marL="742950" lvl="1" indent="-285750"/>
            <a:r>
              <a:rPr lang="en-US" smtClean="0"/>
              <a:t>further divided into parts of the number for better discovery</a:t>
            </a:r>
            <a:endParaRPr lang="en-US"/>
          </a:p>
          <a:p>
            <a:endParaRPr lang="en-US"/>
          </a:p>
        </p:txBody>
      </p:sp>
      <p:sp>
        <p:nvSpPr>
          <p:cNvPr id="2" name="Content Placeholder 1"/>
          <p:cNvSpPr>
            <a:spLocks noGrp="1"/>
          </p:cNvSpPr>
          <p:nvPr>
            <p:ph sz="half" idx="2"/>
          </p:nvPr>
        </p:nvSpPr>
        <p:spPr/>
        <p:txBody>
          <a:bodyPr/>
          <a:lstStyle/>
          <a:p>
            <a:endParaRPr lang="en-US"/>
          </a:p>
        </p:txBody>
      </p:sp>
      <p:pic>
        <p:nvPicPr>
          <p:cNvPr id="8" name="Picture 7"/>
          <p:cNvPicPr>
            <a:picLocks noChangeAspect="1"/>
          </p:cNvPicPr>
          <p:nvPr/>
        </p:nvPicPr>
        <p:blipFill>
          <a:blip r:embed="rId3"/>
          <a:stretch>
            <a:fillRect/>
          </a:stretch>
        </p:blipFill>
        <p:spPr>
          <a:xfrm>
            <a:off x="6383477" y="1853248"/>
            <a:ext cx="5433385" cy="4786721"/>
          </a:xfrm>
          <a:prstGeom prst="rect">
            <a:avLst/>
          </a:prstGeom>
        </p:spPr>
      </p:pic>
    </p:spTree>
    <p:extLst>
      <p:ext uri="{BB962C8B-B14F-4D97-AF65-F5344CB8AC3E}">
        <p14:creationId xmlns:p14="http://schemas.microsoft.com/office/powerpoint/2010/main" val="22434548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24894" y="241979"/>
            <a:ext cx="8096478" cy="6267853"/>
          </a:xfrm>
          <a:prstGeom prst="rect">
            <a:avLst/>
          </a:prstGeom>
        </p:spPr>
      </p:pic>
    </p:spTree>
    <p:extLst>
      <p:ext uri="{BB962C8B-B14F-4D97-AF65-F5344CB8AC3E}">
        <p14:creationId xmlns:p14="http://schemas.microsoft.com/office/powerpoint/2010/main" val="39896821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pmo:MusicKey</a:t>
            </a:r>
            <a:endParaRPr lang="en-US" dirty="0"/>
          </a:p>
        </p:txBody>
      </p:sp>
      <p:pic>
        <p:nvPicPr>
          <p:cNvPr id="3" name="Picture 2"/>
          <p:cNvPicPr>
            <a:picLocks noChangeAspect="1"/>
          </p:cNvPicPr>
          <p:nvPr/>
        </p:nvPicPr>
        <p:blipFill>
          <a:blip r:embed="rId3"/>
          <a:stretch>
            <a:fillRect/>
          </a:stretch>
        </p:blipFill>
        <p:spPr>
          <a:xfrm>
            <a:off x="4987925" y="1384260"/>
            <a:ext cx="6915150" cy="5000625"/>
          </a:xfrm>
          <a:prstGeom prst="rect">
            <a:avLst/>
          </a:prstGeom>
        </p:spPr>
      </p:pic>
      <p:sp>
        <p:nvSpPr>
          <p:cNvPr id="4" name="TextBox 3"/>
          <p:cNvSpPr txBox="1"/>
          <p:nvPr/>
        </p:nvSpPr>
        <p:spPr>
          <a:xfrm>
            <a:off x="892175" y="1587460"/>
            <a:ext cx="3784600" cy="1200329"/>
          </a:xfrm>
          <a:prstGeom prst="rect">
            <a:avLst/>
          </a:prstGeom>
          <a:noFill/>
        </p:spPr>
        <p:txBody>
          <a:bodyPr wrap="square" rtlCol="0">
            <a:spAutoFit/>
          </a:bodyPr>
          <a:lstStyle/>
          <a:p>
            <a:r>
              <a:rPr lang="en-US" dirty="0" smtClean="0"/>
              <a:t>and for music keys…</a:t>
            </a:r>
          </a:p>
          <a:p>
            <a:endParaRPr lang="en-US" dirty="0"/>
          </a:p>
          <a:p>
            <a:pPr marL="285750" indent="-285750">
              <a:buFont typeface="Arial" panose="020B0604020202020204" pitchFamily="34" charset="0"/>
              <a:buChar char="•"/>
            </a:pPr>
            <a:r>
              <a:rPr lang="en-US" dirty="0" smtClean="0"/>
              <a:t>music pitch &amp; mode are separated</a:t>
            </a:r>
            <a:endParaRPr lang="en-US" dirty="0"/>
          </a:p>
        </p:txBody>
      </p:sp>
      <p:sp>
        <p:nvSpPr>
          <p:cNvPr id="6" name="TextBox 5"/>
          <p:cNvSpPr txBox="1"/>
          <p:nvPr/>
        </p:nvSpPr>
        <p:spPr>
          <a:xfrm>
            <a:off x="1069975" y="2987990"/>
            <a:ext cx="3428999" cy="3570208"/>
          </a:xfrm>
          <a:prstGeom prst="rect">
            <a:avLst/>
          </a:prstGeom>
          <a:noFill/>
          <a:ln>
            <a:solidFill>
              <a:srgbClr val="92D050"/>
            </a:solidFill>
          </a:ln>
        </p:spPr>
        <p:txBody>
          <a:bodyPr wrap="square" rtlCol="0">
            <a:spAutoFit/>
          </a:bodyPr>
          <a:lstStyle/>
          <a:p>
            <a:endParaRPr lang="en-US" sz="1600" dirty="0"/>
          </a:p>
          <a:p>
            <a:r>
              <a:rPr lang="en-US" sz="1600" dirty="0" smtClean="0"/>
              <a:t>[work_1] a bf:Work ;</a:t>
            </a:r>
          </a:p>
          <a:p>
            <a:r>
              <a:rPr lang="en-US" sz="1600" dirty="0"/>
              <a:t> </a:t>
            </a:r>
            <a:r>
              <a:rPr lang="en-US" sz="1600" dirty="0" smtClean="0"/>
              <a:t>   bf:hasKeyMode [</a:t>
            </a:r>
          </a:p>
          <a:p>
            <a:r>
              <a:rPr lang="en-US" sz="1600" dirty="0"/>
              <a:t> </a:t>
            </a:r>
            <a:r>
              <a:rPr lang="en-US" sz="1600" dirty="0" smtClean="0"/>
              <a:t>         rdf:value “F major” ;</a:t>
            </a:r>
          </a:p>
          <a:p>
            <a:r>
              <a:rPr lang="en-US" sz="1600" dirty="0"/>
              <a:t> </a:t>
            </a:r>
            <a:r>
              <a:rPr lang="en-US" sz="1600" dirty="0" smtClean="0"/>
              <a:t>         pmo:hasPitchCenter [</a:t>
            </a:r>
          </a:p>
          <a:p>
            <a:r>
              <a:rPr lang="en-US" sz="1600" dirty="0"/>
              <a:t> </a:t>
            </a:r>
            <a:r>
              <a:rPr lang="en-US" sz="1600" dirty="0" smtClean="0"/>
              <a:t>              a pmo:Pitch ;</a:t>
            </a:r>
          </a:p>
          <a:p>
            <a:r>
              <a:rPr lang="en-US" sz="1600" dirty="0"/>
              <a:t> </a:t>
            </a:r>
            <a:r>
              <a:rPr lang="en-US" sz="1600" dirty="0" smtClean="0"/>
              <a:t>               rdf:value “F” ;</a:t>
            </a:r>
          </a:p>
          <a:p>
            <a:r>
              <a:rPr lang="en-US" sz="1600" dirty="0"/>
              <a:t> </a:t>
            </a:r>
            <a:r>
              <a:rPr lang="en-US" sz="1600" dirty="0" smtClean="0"/>
              <a:t>          ] ;</a:t>
            </a:r>
          </a:p>
          <a:p>
            <a:r>
              <a:rPr lang="en-US" sz="1600" dirty="0" smtClean="0"/>
              <a:t>           pmo:hasMode [</a:t>
            </a:r>
          </a:p>
          <a:p>
            <a:r>
              <a:rPr lang="en-US" sz="1600" dirty="0"/>
              <a:t> </a:t>
            </a:r>
            <a:r>
              <a:rPr lang="en-US" sz="1600" dirty="0" smtClean="0"/>
              <a:t>              a pmo:Mode ;</a:t>
            </a:r>
          </a:p>
          <a:p>
            <a:r>
              <a:rPr lang="en-US" sz="1600" dirty="0"/>
              <a:t> </a:t>
            </a:r>
            <a:r>
              <a:rPr lang="en-US" sz="1600" dirty="0" smtClean="0"/>
              <a:t>               rdf:value “major” ;</a:t>
            </a:r>
          </a:p>
          <a:p>
            <a:r>
              <a:rPr lang="en-US" sz="1600" dirty="0" smtClean="0"/>
              <a:t>           ] ;</a:t>
            </a:r>
          </a:p>
          <a:p>
            <a:r>
              <a:rPr lang="en-US" sz="1600" dirty="0"/>
              <a:t> </a:t>
            </a:r>
            <a:r>
              <a:rPr lang="en-US" sz="1600" dirty="0" smtClean="0"/>
              <a:t>    ]  .</a:t>
            </a:r>
          </a:p>
          <a:p>
            <a:endParaRPr lang="en-US" dirty="0"/>
          </a:p>
        </p:txBody>
      </p:sp>
    </p:spTree>
    <p:extLst>
      <p:ext uri="{BB962C8B-B14F-4D97-AF65-F5344CB8AC3E}">
        <p14:creationId xmlns:p14="http://schemas.microsoft.com/office/powerpoint/2010/main" val="24320810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Vocabularies</a:t>
            </a:r>
            <a:endParaRPr lang="en-US" dirty="0"/>
          </a:p>
        </p:txBody>
      </p:sp>
      <p:sp>
        <p:nvSpPr>
          <p:cNvPr id="3" name="Content Placeholder 2"/>
          <p:cNvSpPr>
            <a:spLocks noGrp="1"/>
          </p:cNvSpPr>
          <p:nvPr>
            <p:ph idx="1"/>
          </p:nvPr>
        </p:nvSpPr>
        <p:spPr>
          <a:xfrm>
            <a:off x="1104293" y="1608418"/>
            <a:ext cx="8946541" cy="4195481"/>
          </a:xfrm>
        </p:spPr>
        <p:txBody>
          <a:bodyPr>
            <a:normAutofit/>
          </a:bodyPr>
          <a:lstStyle/>
          <a:p>
            <a:r>
              <a:rPr lang="en-US" dirty="0" smtClean="0"/>
              <a:t>why?</a:t>
            </a:r>
          </a:p>
          <a:p>
            <a:pPr lvl="1"/>
            <a:r>
              <a:rPr lang="en-US" dirty="0" smtClean="0"/>
              <a:t>to provide specific relationships not already in </a:t>
            </a:r>
            <a:br>
              <a:rPr lang="en-US" dirty="0" smtClean="0"/>
            </a:br>
            <a:r>
              <a:rPr lang="en-US" dirty="0" smtClean="0"/>
              <a:t>BIBFRAME</a:t>
            </a:r>
          </a:p>
          <a:p>
            <a:pPr lvl="1"/>
            <a:r>
              <a:rPr lang="en-US" dirty="0" smtClean="0"/>
              <a:t>to provide values for the objects of triples</a:t>
            </a:r>
          </a:p>
          <a:p>
            <a:r>
              <a:rPr lang="en-US" dirty="0" smtClean="0"/>
              <a:t>Example:</a:t>
            </a:r>
          </a:p>
          <a:p>
            <a:pPr lvl="1"/>
            <a:r>
              <a:rPr lang="en-US" dirty="0" smtClean="0"/>
              <a:t>bf:FIleType</a:t>
            </a:r>
          </a:p>
          <a:p>
            <a:pPr lvl="2"/>
            <a:r>
              <a:rPr lang="en-US" dirty="0" smtClean="0"/>
              <a:t>no subclasses/individuals in BIBFRAME</a:t>
            </a:r>
          </a:p>
          <a:p>
            <a:pPr lvl="2"/>
            <a:r>
              <a:rPr lang="en-US" dirty="0" smtClean="0"/>
              <a:t>want to add in:</a:t>
            </a:r>
            <a:r>
              <a:rPr lang="en-US" dirty="0"/>
              <a:t> </a:t>
            </a:r>
            <a:endParaRPr lang="en-US" dirty="0" smtClean="0"/>
          </a:p>
        </p:txBody>
      </p:sp>
      <p:pic>
        <p:nvPicPr>
          <p:cNvPr id="4" name="Picture 3"/>
          <p:cNvPicPr>
            <a:picLocks noChangeAspect="1"/>
          </p:cNvPicPr>
          <p:nvPr/>
        </p:nvPicPr>
        <p:blipFill>
          <a:blip r:embed="rId3"/>
          <a:stretch>
            <a:fillRect/>
          </a:stretch>
        </p:blipFill>
        <p:spPr>
          <a:xfrm>
            <a:off x="7492996" y="597797"/>
            <a:ext cx="4039640" cy="5206102"/>
          </a:xfrm>
          <a:prstGeom prst="rect">
            <a:avLst/>
          </a:prstGeom>
        </p:spPr>
      </p:pic>
      <p:sp>
        <p:nvSpPr>
          <p:cNvPr id="5" name="Right Arrow 4"/>
          <p:cNvSpPr/>
          <p:nvPr/>
        </p:nvSpPr>
        <p:spPr>
          <a:xfrm>
            <a:off x="4184803" y="4329404"/>
            <a:ext cx="3079102" cy="317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454114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 of RDA vocabularies to:</a:t>
            </a:r>
            <a:endParaRPr lang="en-US"/>
          </a:p>
        </p:txBody>
      </p:sp>
      <p:sp>
        <p:nvSpPr>
          <p:cNvPr id="3" name="Content Placeholder 2"/>
          <p:cNvSpPr>
            <a:spLocks noGrp="1"/>
          </p:cNvSpPr>
          <p:nvPr>
            <p:ph sz="half" idx="1"/>
          </p:nvPr>
        </p:nvSpPr>
        <p:spPr/>
        <p:txBody>
          <a:bodyPr/>
          <a:lstStyle/>
          <a:p>
            <a:pPr lvl="1"/>
            <a:r>
              <a:rPr lang="en-US" smtClean="0"/>
              <a:t>bf:AppliedMaterial</a:t>
            </a:r>
            <a:endParaRPr lang="en-US"/>
          </a:p>
          <a:p>
            <a:pPr lvl="1"/>
            <a:r>
              <a:rPr lang="en-US" err="1"/>
              <a:t>bf:BaseMaterial</a:t>
            </a:r>
            <a:endParaRPr lang="en-US"/>
          </a:p>
          <a:p>
            <a:pPr lvl="1"/>
            <a:r>
              <a:rPr lang="en-US" b="1" err="1"/>
              <a:t>bf:Carrier</a:t>
            </a:r>
            <a:endParaRPr lang="en-US" b="1"/>
          </a:p>
          <a:p>
            <a:pPr lvl="1"/>
            <a:r>
              <a:rPr lang="en-US" err="1"/>
              <a:t>bf:Content</a:t>
            </a:r>
            <a:endParaRPr lang="en-US"/>
          </a:p>
          <a:p>
            <a:pPr lvl="1"/>
            <a:r>
              <a:rPr lang="en-US" err="1"/>
              <a:t>bf:EncodingFormat</a:t>
            </a:r>
            <a:endParaRPr lang="en-US"/>
          </a:p>
          <a:p>
            <a:pPr lvl="1"/>
            <a:r>
              <a:rPr lang="en-US" err="1"/>
              <a:t>bf:FileType</a:t>
            </a:r>
            <a:endParaRPr lang="en-US"/>
          </a:p>
          <a:p>
            <a:pPr lvl="1"/>
            <a:r>
              <a:rPr lang="en-US" err="1"/>
              <a:t>bf:MusicFormat</a:t>
            </a:r>
            <a:endParaRPr lang="en-US"/>
          </a:p>
          <a:p>
            <a:pPr lvl="1"/>
            <a:r>
              <a:rPr lang="en-US" smtClean="0"/>
              <a:t>bf:MusicNotation</a:t>
            </a:r>
            <a:endParaRPr lang="en-US"/>
          </a:p>
        </p:txBody>
      </p:sp>
      <p:sp>
        <p:nvSpPr>
          <p:cNvPr id="4" name="Content Placeholder 3"/>
          <p:cNvSpPr>
            <a:spLocks noGrp="1"/>
          </p:cNvSpPr>
          <p:nvPr>
            <p:ph sz="half" idx="2"/>
          </p:nvPr>
        </p:nvSpPr>
        <p:spPr>
          <a:xfrm>
            <a:off x="5607867" y="2060575"/>
            <a:ext cx="4012384" cy="3321352"/>
          </a:xfrm>
        </p:spPr>
        <p:txBody>
          <a:bodyPr/>
          <a:lstStyle/>
          <a:p>
            <a:pPr marL="742950" lvl="2" indent="-342900"/>
            <a:r>
              <a:rPr lang="en-US" sz="1600"/>
              <a:t>bf:TactileNotation</a:t>
            </a:r>
          </a:p>
          <a:p>
            <a:pPr marL="742950" lvl="2" indent="-342900"/>
            <a:r>
              <a:rPr lang="en-US" sz="1600"/>
              <a:t>bf:GrooveCharacteristics</a:t>
            </a:r>
          </a:p>
          <a:p>
            <a:pPr marL="742950" lvl="2" indent="-342900"/>
            <a:r>
              <a:rPr lang="en-US" sz="1600"/>
              <a:t>bf:PlaybackChannels</a:t>
            </a:r>
          </a:p>
          <a:p>
            <a:pPr marL="742950" lvl="2" indent="-342900"/>
            <a:r>
              <a:rPr lang="en-US" sz="1600"/>
              <a:t>bf:PlaybackCharacteristic</a:t>
            </a:r>
          </a:p>
          <a:p>
            <a:pPr marL="742950" lvl="2" indent="-342900"/>
            <a:r>
              <a:rPr lang="en-US" sz="1600"/>
              <a:t>bf:RecordingMedium</a:t>
            </a:r>
          </a:p>
          <a:p>
            <a:pPr marL="742950" lvl="2" indent="-342900"/>
            <a:r>
              <a:rPr lang="en-US" sz="1600"/>
              <a:t>bf:RecordingMethod</a:t>
            </a:r>
          </a:p>
          <a:p>
            <a:pPr marL="742950" lvl="2" indent="-342900"/>
            <a:r>
              <a:rPr lang="en-US" sz="1600"/>
              <a:t>bf:TrackConfig</a:t>
            </a:r>
          </a:p>
          <a:p>
            <a:pPr marL="0" indent="0">
              <a:buNone/>
            </a:pPr>
            <a:endParaRPr lang="en-US"/>
          </a:p>
        </p:txBody>
      </p:sp>
    </p:spTree>
    <p:extLst>
      <p:ext uri="{BB962C8B-B14F-4D97-AF65-F5344CB8AC3E}">
        <p14:creationId xmlns:p14="http://schemas.microsoft.com/office/powerpoint/2010/main" val="38124773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PMO Additions to bf:Carrier</a:t>
            </a:r>
            <a:endParaRPr lang="en-US"/>
          </a:p>
        </p:txBody>
      </p:sp>
      <p:sp>
        <p:nvSpPr>
          <p:cNvPr id="3" name="Content Placeholder 2"/>
          <p:cNvSpPr>
            <a:spLocks noGrp="1"/>
          </p:cNvSpPr>
          <p:nvPr>
            <p:ph sz="half" idx="1"/>
          </p:nvPr>
        </p:nvSpPr>
        <p:spPr>
          <a:xfrm>
            <a:off x="1141413" y="1756000"/>
            <a:ext cx="4878389" cy="3730400"/>
          </a:xfrm>
        </p:spPr>
        <p:txBody>
          <a:bodyPr>
            <a:normAutofit fontScale="70000" lnSpcReduction="20000"/>
          </a:bodyPr>
          <a:lstStyle/>
          <a:p>
            <a:r>
              <a:rPr lang="en-US" smtClean="0"/>
              <a:t>Additional vocabulary for bf:Carrier</a:t>
            </a:r>
          </a:p>
          <a:p>
            <a:pPr lvl="1"/>
            <a:r>
              <a:rPr lang="en-US" sz="2600" smtClean="0"/>
              <a:t>:</a:t>
            </a:r>
            <a:r>
              <a:rPr lang="en-US" sz="2600" err="1" smtClean="0"/>
              <a:t>CdAudio</a:t>
            </a:r>
            <a:endParaRPr lang="en-US" sz="2600"/>
          </a:p>
          <a:p>
            <a:pPr lvl="1"/>
            <a:r>
              <a:rPr lang="en-US" sz="2600" smtClean="0"/>
              <a:t>:DAT</a:t>
            </a:r>
          </a:p>
          <a:p>
            <a:pPr lvl="1"/>
            <a:r>
              <a:rPr lang="en-US" sz="2600" smtClean="0"/>
              <a:t>:</a:t>
            </a:r>
            <a:r>
              <a:rPr lang="en-US" sz="2600" err="1" smtClean="0"/>
              <a:t>DvdAudio</a:t>
            </a:r>
            <a:endParaRPr lang="en-US" sz="2600" smtClean="0"/>
          </a:p>
          <a:p>
            <a:pPr lvl="1"/>
            <a:r>
              <a:rPr lang="en-US" sz="2600"/>
              <a:t>:EnhancedCDAudio</a:t>
            </a:r>
          </a:p>
          <a:p>
            <a:pPr lvl="1"/>
            <a:r>
              <a:rPr lang="en-US" sz="2600" smtClean="0"/>
              <a:t>:</a:t>
            </a:r>
            <a:r>
              <a:rPr lang="en-US" sz="2600" err="1" smtClean="0"/>
              <a:t>EpRecord</a:t>
            </a:r>
            <a:endParaRPr lang="en-US" sz="2600"/>
          </a:p>
          <a:p>
            <a:pPr lvl="1"/>
            <a:r>
              <a:rPr lang="en-US" sz="2600"/>
              <a:t>:HybridSACD</a:t>
            </a:r>
          </a:p>
          <a:p>
            <a:pPr lvl="1"/>
            <a:r>
              <a:rPr lang="en-US" sz="2600" smtClean="0"/>
              <a:t>:LpVinyl</a:t>
            </a:r>
          </a:p>
          <a:p>
            <a:pPr lvl="1"/>
            <a:r>
              <a:rPr lang="en-US" sz="2600" smtClean="0"/>
              <a:t>:SACD</a:t>
            </a:r>
          </a:p>
          <a:p>
            <a:pPr lvl="1"/>
            <a:r>
              <a:rPr lang="en-US" sz="2600" smtClean="0"/>
              <a:t>:SeventyEight</a:t>
            </a:r>
            <a:endParaRPr lang="en-US" sz="2600" smtClean="0"/>
          </a:p>
          <a:p>
            <a:pPr lvl="1"/>
            <a:r>
              <a:rPr lang="en-US" sz="2600" smtClean="0"/>
              <a:t>:FortyFive</a:t>
            </a:r>
            <a:endParaRPr lang="en-US" sz="2600" smtClean="0"/>
          </a:p>
          <a:p>
            <a:pPr lvl="1"/>
            <a:endParaRPr lang="en-US"/>
          </a:p>
        </p:txBody>
      </p:sp>
      <p:sp>
        <p:nvSpPr>
          <p:cNvPr id="4" name="Content Placeholder 3"/>
          <p:cNvSpPr>
            <a:spLocks noGrp="1"/>
          </p:cNvSpPr>
          <p:nvPr>
            <p:ph sz="half" idx="2"/>
          </p:nvPr>
        </p:nvSpPr>
        <p:spPr>
          <a:xfrm>
            <a:off x="6172200" y="1755999"/>
            <a:ext cx="4875211" cy="3730401"/>
          </a:xfrm>
        </p:spPr>
        <p:txBody>
          <a:bodyPr>
            <a:normAutofit fontScale="70000" lnSpcReduction="20000"/>
          </a:bodyPr>
          <a:lstStyle/>
          <a:p>
            <a:r>
              <a:rPr lang="en-US" smtClean="0"/>
              <a:t>Labels:</a:t>
            </a:r>
            <a:endParaRPr lang="en-US"/>
          </a:p>
          <a:p>
            <a:pPr lvl="1"/>
            <a:r>
              <a:rPr lang="en-US" sz="2600" smtClean="0"/>
              <a:t>CD audio</a:t>
            </a:r>
            <a:endParaRPr lang="en-US" sz="2600"/>
          </a:p>
          <a:p>
            <a:pPr lvl="1"/>
            <a:r>
              <a:rPr lang="en-US" sz="2600" smtClean="0"/>
              <a:t>DAT</a:t>
            </a:r>
            <a:endParaRPr lang="en-US" sz="2600"/>
          </a:p>
          <a:p>
            <a:pPr lvl="1"/>
            <a:r>
              <a:rPr lang="en-US" sz="2600" smtClean="0"/>
              <a:t>DVD audio</a:t>
            </a:r>
            <a:endParaRPr lang="en-US" sz="2600"/>
          </a:p>
          <a:p>
            <a:pPr lvl="1"/>
            <a:r>
              <a:rPr lang="en-US" sz="2600"/>
              <a:t>Enhanced CD audio</a:t>
            </a:r>
          </a:p>
          <a:p>
            <a:pPr lvl="1"/>
            <a:r>
              <a:rPr lang="en-US" sz="2600" smtClean="0"/>
              <a:t>EP (Extended play)</a:t>
            </a:r>
            <a:endParaRPr lang="en-US" sz="2600"/>
          </a:p>
          <a:p>
            <a:pPr lvl="1"/>
            <a:r>
              <a:rPr lang="en-US" sz="2600" smtClean="0"/>
              <a:t>Hybrid SACD</a:t>
            </a:r>
            <a:endParaRPr lang="en-US" sz="2600"/>
          </a:p>
          <a:p>
            <a:pPr lvl="1"/>
            <a:r>
              <a:rPr lang="en-US" sz="2600" smtClean="0"/>
              <a:t>LP/Vinyl</a:t>
            </a:r>
            <a:endParaRPr lang="en-US" sz="2600"/>
          </a:p>
          <a:p>
            <a:pPr lvl="1"/>
            <a:r>
              <a:rPr lang="en-US" sz="2600" smtClean="0"/>
              <a:t>SACD</a:t>
            </a:r>
            <a:endParaRPr lang="en-US" sz="2600"/>
          </a:p>
          <a:p>
            <a:pPr lvl="1"/>
            <a:r>
              <a:rPr lang="en-US" sz="2600" smtClean="0"/>
              <a:t>78</a:t>
            </a:r>
            <a:endParaRPr lang="en-US" sz="2600" smtClean="0"/>
          </a:p>
          <a:p>
            <a:pPr lvl="1"/>
            <a:r>
              <a:rPr lang="en-US" sz="2600" smtClean="0"/>
              <a:t>45</a:t>
            </a:r>
            <a:endParaRPr lang="en-US" sz="2600"/>
          </a:p>
        </p:txBody>
      </p:sp>
      <p:sp>
        <p:nvSpPr>
          <p:cNvPr id="5" name="TextBox 4"/>
          <p:cNvSpPr txBox="1"/>
          <p:nvPr/>
        </p:nvSpPr>
        <p:spPr>
          <a:xfrm>
            <a:off x="1698171" y="5792802"/>
            <a:ext cx="9300754" cy="369332"/>
          </a:xfrm>
          <a:prstGeom prst="rect">
            <a:avLst/>
          </a:prstGeom>
          <a:noFill/>
        </p:spPr>
        <p:txBody>
          <a:bodyPr wrap="square" rtlCol="0">
            <a:spAutoFit/>
          </a:bodyPr>
          <a:lstStyle/>
          <a:p>
            <a:r>
              <a:rPr lang="en-US" smtClean="0"/>
              <a:t>Note: In RDA, these would be used </a:t>
            </a:r>
            <a:r>
              <a:rPr lang="en-US" i="1" smtClean="0"/>
              <a:t>in addition to</a:t>
            </a:r>
            <a:r>
              <a:rPr lang="en-US" smtClean="0"/>
              <a:t> the RDA terms (Audio disc, Audiocassette)</a:t>
            </a:r>
            <a:endParaRPr lang="en-US"/>
          </a:p>
        </p:txBody>
      </p:sp>
    </p:spTree>
    <p:extLst>
      <p:ext uri="{BB962C8B-B14F-4D97-AF65-F5344CB8AC3E}">
        <p14:creationId xmlns:p14="http://schemas.microsoft.com/office/powerpoint/2010/main" val="40419043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830436" y="1574673"/>
            <a:ext cx="2483739" cy="646331"/>
          </a:xfrm>
          <a:prstGeom prst="rect">
            <a:avLst/>
          </a:prstGeom>
          <a:noFill/>
          <a:ln w="28575">
            <a:solidFill>
              <a:schemeClr val="tx1"/>
            </a:solidFill>
          </a:ln>
        </p:spPr>
        <p:txBody>
          <a:bodyPr wrap="square" rtlCol="0">
            <a:spAutoFit/>
          </a:bodyPr>
          <a:lstStyle/>
          <a:p>
            <a:r>
              <a:rPr lang="en-US" smtClean="0">
                <a:solidFill>
                  <a:srgbClr val="FFC000"/>
                </a:solidFill>
              </a:rPr>
              <a:t>Declared Medium &amp; Performed Medium</a:t>
            </a:r>
          </a:p>
        </p:txBody>
      </p:sp>
      <p:pic>
        <p:nvPicPr>
          <p:cNvPr id="7" name="Picture 6"/>
          <p:cNvPicPr>
            <a:picLocks noChangeAspect="1"/>
          </p:cNvPicPr>
          <p:nvPr/>
        </p:nvPicPr>
        <p:blipFill>
          <a:blip r:embed="rId3"/>
          <a:stretch>
            <a:fillRect/>
          </a:stretch>
        </p:blipFill>
        <p:spPr>
          <a:xfrm>
            <a:off x="547254" y="238124"/>
            <a:ext cx="7505700" cy="6334939"/>
          </a:xfrm>
          <a:prstGeom prst="rect">
            <a:avLst/>
          </a:prstGeom>
        </p:spPr>
      </p:pic>
    </p:spTree>
    <p:extLst>
      <p:ext uri="{BB962C8B-B14F-4D97-AF65-F5344CB8AC3E}">
        <p14:creationId xmlns:p14="http://schemas.microsoft.com/office/powerpoint/2010/main" val="7607007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7036" y="2046146"/>
            <a:ext cx="3438144" cy="1631216"/>
          </a:xfrm>
          <a:prstGeom prst="rect">
            <a:avLst/>
          </a:prstGeom>
          <a:noFill/>
          <a:ln w="28575">
            <a:solidFill>
              <a:schemeClr val="tx1"/>
            </a:solidFill>
          </a:ln>
        </p:spPr>
        <p:txBody>
          <a:bodyPr wrap="square" rtlCol="0">
            <a:spAutoFit/>
          </a:bodyPr>
          <a:lstStyle>
            <a:defPPr>
              <a:defRPr lang="en-US"/>
            </a:defPPr>
            <a:lvl1pPr>
              <a:defRPr>
                <a:solidFill>
                  <a:srgbClr val="FFC000"/>
                </a:solidFill>
              </a:defRPr>
            </a:lvl1pPr>
          </a:lstStyle>
          <a:p>
            <a:r>
              <a:rPr lang="en-US"/>
              <a:t>Multi-movement </a:t>
            </a:r>
            <a:r>
              <a:rPr lang="en-US" smtClean="0"/>
              <a:t>work</a:t>
            </a:r>
          </a:p>
          <a:p>
            <a:pPr marL="285750" indent="-285750">
              <a:buFont typeface="Arial" panose="020B0604020202020204" pitchFamily="34" charset="0"/>
              <a:buChar char="•"/>
            </a:pPr>
            <a:r>
              <a:rPr lang="en-US" smtClean="0">
                <a:solidFill>
                  <a:schemeClr val="tx1"/>
                </a:solidFill>
              </a:rPr>
              <a:t>addition of</a:t>
            </a:r>
          </a:p>
          <a:p>
            <a:pPr marL="742950" lvl="1" indent="-285750">
              <a:buFont typeface="Arial" panose="020B0604020202020204" pitchFamily="34" charset="0"/>
              <a:buChar char="•"/>
            </a:pPr>
            <a:r>
              <a:rPr lang="en-US" sz="1600" smtClean="0"/>
              <a:t>pmo:ConceptualWork</a:t>
            </a:r>
          </a:p>
          <a:p>
            <a:pPr marL="742950" lvl="1" indent="-285750">
              <a:buFont typeface="Arial" panose="020B0604020202020204" pitchFamily="34" charset="0"/>
              <a:buChar char="•"/>
            </a:pPr>
            <a:r>
              <a:rPr lang="en-US" sz="1600" smtClean="0"/>
              <a:t>pmo:ComponentWork</a:t>
            </a:r>
          </a:p>
          <a:p>
            <a:pPr marL="742950" lvl="1" indent="-285750">
              <a:buFont typeface="Arial" panose="020B0604020202020204" pitchFamily="34" charset="0"/>
              <a:buChar char="•"/>
            </a:pPr>
            <a:r>
              <a:rPr lang="en-US" sz="1600" smtClean="0"/>
              <a:t>pmo:DeclaredMedium</a:t>
            </a:r>
          </a:p>
          <a:p>
            <a:pPr marL="742950" lvl="1" indent="-285750">
              <a:buFont typeface="Arial" panose="020B0604020202020204" pitchFamily="34" charset="0"/>
              <a:buChar char="•"/>
            </a:pPr>
            <a:r>
              <a:rPr lang="en-US" sz="1600" smtClean="0"/>
              <a:t>pmo:PerformedMedium</a:t>
            </a:r>
            <a:endParaRPr lang="en-US" sz="1600"/>
          </a:p>
        </p:txBody>
      </p:sp>
      <p:pic>
        <p:nvPicPr>
          <p:cNvPr id="7" name="Picture 6"/>
          <p:cNvPicPr>
            <a:picLocks noChangeAspect="1"/>
          </p:cNvPicPr>
          <p:nvPr/>
        </p:nvPicPr>
        <p:blipFill>
          <a:blip r:embed="rId3"/>
          <a:stretch>
            <a:fillRect/>
          </a:stretch>
        </p:blipFill>
        <p:spPr>
          <a:xfrm>
            <a:off x="381679" y="360776"/>
            <a:ext cx="7605327" cy="5897520"/>
          </a:xfrm>
          <a:prstGeom prst="rect">
            <a:avLst/>
          </a:prstGeom>
        </p:spPr>
      </p:pic>
    </p:spTree>
    <p:extLst>
      <p:ext uri="{BB962C8B-B14F-4D97-AF65-F5344CB8AC3E}">
        <p14:creationId xmlns:p14="http://schemas.microsoft.com/office/powerpoint/2010/main" val="995428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Ontology extension summary</a:t>
            </a:r>
            <a:endParaRPr lang="en-US"/>
          </a:p>
        </p:txBody>
      </p:sp>
      <p:sp>
        <p:nvSpPr>
          <p:cNvPr id="3" name="Content Placeholder 2"/>
          <p:cNvSpPr>
            <a:spLocks noGrp="1"/>
          </p:cNvSpPr>
          <p:nvPr>
            <p:ph idx="1"/>
          </p:nvPr>
        </p:nvSpPr>
        <p:spPr>
          <a:xfrm>
            <a:off x="951631" y="1390952"/>
            <a:ext cx="9905999" cy="4975341"/>
          </a:xfrm>
        </p:spPr>
        <p:txBody>
          <a:bodyPr>
            <a:noAutofit/>
          </a:bodyPr>
          <a:lstStyle/>
          <a:p>
            <a:r>
              <a:rPr lang="en-US" sz="2000" smtClean="0"/>
              <a:t>Extension </a:t>
            </a:r>
            <a:r>
              <a:rPr lang="en-US" sz="2000"/>
              <a:t>work to </a:t>
            </a:r>
            <a:r>
              <a:rPr lang="en-US" sz="2000" smtClean="0"/>
              <a:t>BF2.0</a:t>
            </a:r>
          </a:p>
          <a:p>
            <a:pPr lvl="1"/>
            <a:r>
              <a:rPr lang="en-US"/>
              <a:t>added classes, properties, vocabularies</a:t>
            </a:r>
          </a:p>
          <a:p>
            <a:r>
              <a:rPr lang="en-US" sz="2000"/>
              <a:t>Modeling:</a:t>
            </a:r>
          </a:p>
          <a:p>
            <a:pPr lvl="1"/>
            <a:r>
              <a:rPr lang="en-US"/>
              <a:t>thematic catalog numbers</a:t>
            </a:r>
          </a:p>
          <a:p>
            <a:pPr lvl="1"/>
            <a:r>
              <a:rPr lang="en-US"/>
              <a:t>opus numbers</a:t>
            </a:r>
          </a:p>
          <a:p>
            <a:pPr lvl="1"/>
            <a:r>
              <a:rPr lang="en-US"/>
              <a:t>music key and mode</a:t>
            </a:r>
          </a:p>
          <a:p>
            <a:pPr lvl="1"/>
            <a:r>
              <a:rPr lang="en-US" smtClean="0"/>
              <a:t>declared medium </a:t>
            </a:r>
            <a:r>
              <a:rPr lang="en-US"/>
              <a:t>&amp; performed medium (medium of performance</a:t>
            </a:r>
            <a:r>
              <a:rPr lang="en-US" smtClean="0"/>
              <a:t>)</a:t>
            </a:r>
          </a:p>
          <a:p>
            <a:pPr lvl="1"/>
            <a:r>
              <a:rPr lang="en-US"/>
              <a:t>m</a:t>
            </a:r>
            <a:r>
              <a:rPr lang="en-US" smtClean="0"/>
              <a:t>ulti-movement Works</a:t>
            </a:r>
            <a:endParaRPr lang="en-US"/>
          </a:p>
          <a:p>
            <a:r>
              <a:rPr lang="en-US" sz="2000"/>
              <a:t>Working on:</a:t>
            </a:r>
          </a:p>
          <a:p>
            <a:pPr lvl="1"/>
            <a:r>
              <a:rPr lang="en-US"/>
              <a:t>Events</a:t>
            </a:r>
          </a:p>
          <a:p>
            <a:pPr lvl="1"/>
            <a:r>
              <a:rPr lang="en-US"/>
              <a:t>Aggregate </a:t>
            </a:r>
            <a:r>
              <a:rPr lang="en-US" smtClean="0"/>
              <a:t>works/Compilations</a:t>
            </a:r>
          </a:p>
          <a:p>
            <a:pPr lvl="1"/>
            <a:r>
              <a:rPr lang="en-US" smtClean="0"/>
              <a:t>Sequencing </a:t>
            </a:r>
            <a:endParaRPr lang="en-US"/>
          </a:p>
        </p:txBody>
      </p:sp>
    </p:spTree>
    <p:extLst>
      <p:ext uri="{BB962C8B-B14F-4D97-AF65-F5344CB8AC3E}">
        <p14:creationId xmlns:p14="http://schemas.microsoft.com/office/powerpoint/2010/main" val="9451114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22899" y="2444262"/>
            <a:ext cx="3743662" cy="707886"/>
          </a:xfrm>
          <a:prstGeom prst="rect">
            <a:avLst/>
          </a:prstGeom>
          <a:noFill/>
        </p:spPr>
        <p:txBody>
          <a:bodyPr wrap="square" rtlCol="0">
            <a:spAutoFit/>
          </a:bodyPr>
          <a:lstStyle/>
          <a:p>
            <a:r>
              <a:rPr lang="en-US" sz="4000" i="1" smtClean="0">
                <a:ln w="0"/>
                <a:effectLst>
                  <a:outerShdw blurRad="38100" dist="19050" dir="2700000" algn="tl" rotWithShape="0">
                    <a:schemeClr val="dk1">
                      <a:alpha val="40000"/>
                    </a:schemeClr>
                  </a:outerShdw>
                </a:effectLst>
              </a:rPr>
              <a:t>Danke schön!</a:t>
            </a:r>
            <a:endParaRPr lang="en-US" sz="4000" i="1">
              <a:ln w="0"/>
              <a:effectLst>
                <a:outerShdw blurRad="38100" dist="19050" dir="2700000" algn="tl" rotWithShape="0">
                  <a:schemeClr val="dk1">
                    <a:alpha val="40000"/>
                  </a:schemeClr>
                </a:outerShdw>
              </a:effectLst>
            </a:endParaRPr>
          </a:p>
        </p:txBody>
      </p:sp>
      <p:sp>
        <p:nvSpPr>
          <p:cNvPr id="6" name="TextBox 5"/>
          <p:cNvSpPr txBox="1"/>
          <p:nvPr/>
        </p:nvSpPr>
        <p:spPr>
          <a:xfrm>
            <a:off x="7467600" y="3722078"/>
            <a:ext cx="3188677" cy="707886"/>
          </a:xfrm>
          <a:prstGeom prst="rect">
            <a:avLst/>
          </a:prstGeom>
          <a:noFill/>
        </p:spPr>
        <p:txBody>
          <a:bodyPr wrap="square" rtlCol="0">
            <a:spAutoFit/>
          </a:bodyPr>
          <a:lstStyle/>
          <a:p>
            <a:r>
              <a:rPr lang="en-US" sz="4000" i="1" smtClean="0">
                <a:ln w="0"/>
                <a:effectLst>
                  <a:outerShdw blurRad="38100" dist="19050" dir="2700000" algn="tl" rotWithShape="0">
                    <a:schemeClr val="dk1">
                      <a:alpha val="40000"/>
                    </a:schemeClr>
                  </a:outerShdw>
                </a:effectLst>
              </a:rPr>
              <a:t>Questions?</a:t>
            </a:r>
            <a:endParaRPr lang="en-US" sz="4000" i="1">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78430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Tracer bullets 1 &amp; 2 </a:t>
            </a:r>
            <a:br>
              <a:rPr lang="en-US" smtClean="0"/>
            </a:br>
            <a:r>
              <a:rPr lang="en-US" smtClean="0"/>
              <a:t>(«</a:t>
            </a:r>
            <a:r>
              <a:rPr lang="fr-FR" altLang="en-US" smtClean="0"/>
              <a:t>balles traçantes 1 &amp; 2»)</a:t>
            </a:r>
            <a:endParaRPr lang="en-US"/>
          </a:p>
        </p:txBody>
      </p:sp>
      <p:sp>
        <p:nvSpPr>
          <p:cNvPr id="4" name="Text Placeholder 3"/>
          <p:cNvSpPr>
            <a:spLocks noGrp="1"/>
          </p:cNvSpPr>
          <p:nvPr>
            <p:ph type="body" idx="1"/>
          </p:nvPr>
        </p:nvSpPr>
        <p:spPr/>
        <p:txBody>
          <a:bodyPr/>
          <a:lstStyle/>
          <a:p>
            <a:r>
              <a:rPr lang="en-US" smtClean="0"/>
              <a:t>#1: Vendor-supplied cataloging</a:t>
            </a:r>
            <a:br>
              <a:rPr lang="en-US" smtClean="0"/>
            </a:br>
            <a:r>
              <a:rPr lang="en-US" smtClean="0"/>
              <a:t>#2: original cataloging</a:t>
            </a:r>
            <a:endParaRPr lang="en-US"/>
          </a:p>
        </p:txBody>
      </p:sp>
      <p:pic>
        <p:nvPicPr>
          <p:cNvPr id="6" name="Picture 5"/>
          <p:cNvPicPr>
            <a:picLocks noChangeAspect="1"/>
          </p:cNvPicPr>
          <p:nvPr/>
        </p:nvPicPr>
        <p:blipFill rotWithShape="1">
          <a:blip r:embed="rId3"/>
          <a:srcRect t="5535" r="977" b="6755"/>
          <a:stretch/>
        </p:blipFill>
        <p:spPr>
          <a:xfrm>
            <a:off x="990546" y="678094"/>
            <a:ext cx="5369157" cy="2681555"/>
          </a:xfrm>
          <a:prstGeom prst="rect">
            <a:avLst/>
          </a:prstGeom>
          <a:effectLst>
            <a:softEdge rad="317500"/>
          </a:effectLst>
        </p:spPr>
      </p:pic>
    </p:spTree>
    <p:extLst>
      <p:ext uri="{BB962C8B-B14F-4D97-AF65-F5344CB8AC3E}">
        <p14:creationId xmlns:p14="http://schemas.microsoft.com/office/powerpoint/2010/main" val="34872867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Pre-conversion enhancements</a:t>
            </a:r>
          </a:p>
        </p:txBody>
      </p:sp>
      <p:sp>
        <p:nvSpPr>
          <p:cNvPr id="3" name="Text Placeholder 2"/>
          <p:cNvSpPr>
            <a:spLocks noGrp="1"/>
          </p:cNvSpPr>
          <p:nvPr>
            <p:ph type="body" idx="1"/>
          </p:nvPr>
        </p:nvSpPr>
        <p:spPr/>
        <p:txBody>
          <a:bodyPr/>
          <a:lstStyle/>
          <a:p>
            <a:r>
              <a:rPr lang="en-US" smtClean="0"/>
              <a:t>uris &amp; added fields in authority &amp; bibliographic records</a:t>
            </a:r>
            <a:endParaRPr lang="en-US"/>
          </a:p>
        </p:txBody>
      </p:sp>
      <p:pic>
        <p:nvPicPr>
          <p:cNvPr id="4" name="Picture 3"/>
          <p:cNvPicPr>
            <a:picLocks noChangeAspect="1"/>
          </p:cNvPicPr>
          <p:nvPr/>
        </p:nvPicPr>
        <p:blipFill>
          <a:blip r:embed="rId3"/>
          <a:stretch>
            <a:fillRect/>
          </a:stretch>
        </p:blipFill>
        <p:spPr>
          <a:xfrm>
            <a:off x="792462" y="854220"/>
            <a:ext cx="3725518" cy="3179487"/>
          </a:xfrm>
          <a:prstGeom prst="rect">
            <a:avLst/>
          </a:prstGeom>
          <a:effectLst>
            <a:softEdge rad="635000"/>
          </a:effectLst>
        </p:spPr>
      </p:pic>
    </p:spTree>
    <p:extLst>
      <p:ext uri="{BB962C8B-B14F-4D97-AF65-F5344CB8AC3E}">
        <p14:creationId xmlns:p14="http://schemas.microsoft.com/office/powerpoint/2010/main" val="1933125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User stories/Use cases--Examples</a:t>
            </a:r>
            <a:endParaRPr lang="en-US"/>
          </a:p>
        </p:txBody>
      </p:sp>
      <p:sp>
        <p:nvSpPr>
          <p:cNvPr id="6" name="Content Placeholder 5"/>
          <p:cNvSpPr>
            <a:spLocks noGrp="1"/>
          </p:cNvSpPr>
          <p:nvPr>
            <p:ph idx="1"/>
          </p:nvPr>
        </p:nvSpPr>
        <p:spPr>
          <a:xfrm>
            <a:off x="1141412" y="1756228"/>
            <a:ext cx="10411959" cy="4659085"/>
          </a:xfrm>
        </p:spPr>
        <p:txBody>
          <a:bodyPr>
            <a:normAutofit fontScale="40000" lnSpcReduction="20000"/>
          </a:bodyPr>
          <a:lstStyle/>
          <a:p>
            <a:pPr lvl="1"/>
            <a:r>
              <a:rPr lang="en-US" sz="4900" smtClean="0"/>
              <a:t>Find works in a particular </a:t>
            </a:r>
            <a:r>
              <a:rPr lang="en-US" sz="4900" b="1" smtClean="0"/>
              <a:t>music key </a:t>
            </a:r>
            <a:r>
              <a:rPr lang="en-US" sz="4900" smtClean="0"/>
              <a:t>or </a:t>
            </a:r>
            <a:r>
              <a:rPr lang="en-US" sz="4900" b="1" smtClean="0"/>
              <a:t>melodic mode </a:t>
            </a:r>
            <a:r>
              <a:rPr lang="en-US" sz="4900" smtClean="0"/>
              <a:t>(Western &amp; non-Western)</a:t>
            </a:r>
          </a:p>
          <a:p>
            <a:pPr lvl="1"/>
            <a:r>
              <a:rPr lang="en-US" sz="4900" smtClean="0"/>
              <a:t>Recording </a:t>
            </a:r>
            <a:r>
              <a:rPr lang="en-US" sz="4900" b="1" smtClean="0"/>
              <a:t>music takes </a:t>
            </a:r>
            <a:r>
              <a:rPr lang="en-US" sz="4900" smtClean="0"/>
              <a:t>and associating them with </a:t>
            </a:r>
            <a:r>
              <a:rPr lang="en-US" sz="4900" b="1" smtClean="0"/>
              <a:t>recording sessions</a:t>
            </a:r>
          </a:p>
          <a:p>
            <a:pPr lvl="1"/>
            <a:r>
              <a:rPr lang="en-US" sz="4900" b="1" smtClean="0"/>
              <a:t>sequencing</a:t>
            </a:r>
            <a:r>
              <a:rPr lang="en-US" sz="4900" smtClean="0"/>
              <a:t> of works or movements in a recording</a:t>
            </a:r>
          </a:p>
          <a:p>
            <a:pPr lvl="1"/>
            <a:r>
              <a:rPr lang="en-US" sz="4900" smtClean="0"/>
              <a:t>performances </a:t>
            </a:r>
            <a:r>
              <a:rPr lang="en-US" sz="4900" b="1" smtClean="0"/>
              <a:t>part</a:t>
            </a:r>
            <a:r>
              <a:rPr lang="en-US" sz="4900" smtClean="0"/>
              <a:t> of large musical or non-musical programmes (TV or radio shows, concerts, films, theatre)</a:t>
            </a:r>
          </a:p>
          <a:p>
            <a:pPr lvl="1"/>
            <a:r>
              <a:rPr lang="en-US" sz="4900" smtClean="0"/>
              <a:t>Inspirations for composition</a:t>
            </a:r>
          </a:p>
          <a:p>
            <a:pPr lvl="1"/>
            <a:r>
              <a:rPr lang="en-US" sz="4900" smtClean="0"/>
              <a:t>area or ethnic group origin/source</a:t>
            </a:r>
          </a:p>
          <a:p>
            <a:pPr lvl="1"/>
            <a:r>
              <a:rPr lang="en-US" sz="4900" smtClean="0"/>
              <a:t>medium of performance</a:t>
            </a:r>
          </a:p>
          <a:p>
            <a:pPr lvl="1"/>
            <a:r>
              <a:rPr lang="en-US" sz="4900" smtClean="0"/>
              <a:t>tempo</a:t>
            </a:r>
          </a:p>
          <a:p>
            <a:pPr lvl="1"/>
            <a:r>
              <a:rPr lang="en-US" sz="4900" smtClean="0"/>
              <a:t>awards/ratings</a:t>
            </a:r>
            <a:endParaRPr lang="en-US" sz="4900"/>
          </a:p>
          <a:p>
            <a:pPr lvl="1"/>
            <a:r>
              <a:rPr lang="en-US" sz="4900" smtClean="0"/>
              <a:t>all of this in relationship </a:t>
            </a:r>
            <a:r>
              <a:rPr lang="en-US" sz="4900"/>
              <a:t>to a </a:t>
            </a:r>
            <a:r>
              <a:rPr lang="en-US" sz="4900" smtClean="0"/>
              <a:t>performer</a:t>
            </a:r>
          </a:p>
          <a:p>
            <a:pPr lvl="1"/>
            <a:endParaRPr lang="en-US"/>
          </a:p>
          <a:p>
            <a:pPr marL="0" indent="0">
              <a:buNone/>
            </a:pPr>
            <a:endParaRPr lang="en-US"/>
          </a:p>
        </p:txBody>
      </p:sp>
    </p:spTree>
    <p:extLst>
      <p:ext uri="{BB962C8B-B14F-4D97-AF65-F5344CB8AC3E}">
        <p14:creationId xmlns:p14="http://schemas.microsoft.com/office/powerpoint/2010/main" val="17059797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Arrow Connector 7"/>
          <p:cNvCxnSpPr>
            <a:stCxn id="4" idx="6"/>
            <a:endCxn id="6" idx="2"/>
          </p:cNvCxnSpPr>
          <p:nvPr/>
        </p:nvCxnSpPr>
        <p:spPr>
          <a:xfrm flipV="1">
            <a:off x="2492427" y="2228837"/>
            <a:ext cx="5700118" cy="1147234"/>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4" idx="6"/>
            <a:endCxn id="5" idx="0"/>
          </p:cNvCxnSpPr>
          <p:nvPr/>
        </p:nvCxnSpPr>
        <p:spPr>
          <a:xfrm>
            <a:off x="2492427" y="3376071"/>
            <a:ext cx="5623089" cy="1722504"/>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3"/>
            <a:endCxn id="5" idx="0"/>
          </p:cNvCxnSpPr>
          <p:nvPr/>
        </p:nvCxnSpPr>
        <p:spPr>
          <a:xfrm flipH="1">
            <a:off x="8115516" y="2741641"/>
            <a:ext cx="300983" cy="2356934"/>
          </a:xfrm>
          <a:prstGeom prst="straightConnector1">
            <a:avLst/>
          </a:prstGeom>
          <a:ln>
            <a:solidFill>
              <a:schemeClr val="bg1">
                <a:lumMod val="65000"/>
                <a:lumOff val="3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70" name="Group 69"/>
          <p:cNvGrpSpPr/>
          <p:nvPr/>
        </p:nvGrpSpPr>
        <p:grpSpPr>
          <a:xfrm>
            <a:off x="8192545" y="1503623"/>
            <a:ext cx="1529255" cy="1450428"/>
            <a:chOff x="7998371" y="677917"/>
            <a:chExt cx="1529255" cy="1450428"/>
          </a:xfrm>
        </p:grpSpPr>
        <p:sp>
          <p:nvSpPr>
            <p:cNvPr id="6" name="Oval 5"/>
            <p:cNvSpPr/>
            <p:nvPr/>
          </p:nvSpPr>
          <p:spPr>
            <a:xfrm>
              <a:off x="7998371" y="677917"/>
              <a:ext cx="1529255" cy="14504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p:cNvSpPr txBox="1"/>
            <p:nvPr/>
          </p:nvSpPr>
          <p:spPr>
            <a:xfrm>
              <a:off x="8295836" y="1125502"/>
              <a:ext cx="1073889" cy="584775"/>
            </a:xfrm>
            <a:prstGeom prst="rect">
              <a:avLst/>
            </a:prstGeom>
            <a:noFill/>
          </p:spPr>
          <p:txBody>
            <a:bodyPr wrap="square" rtlCol="0">
              <a:spAutoFit/>
            </a:bodyPr>
            <a:lstStyle/>
            <a:p>
              <a:r>
                <a:rPr lang="en-US" sz="1600" dirty="0" smtClean="0">
                  <a:solidFill>
                    <a:schemeClr val="bg1"/>
                  </a:solidFill>
                </a:rPr>
                <a:t>Notated work</a:t>
              </a:r>
              <a:endParaRPr lang="en-US" dirty="0">
                <a:solidFill>
                  <a:schemeClr val="bg1"/>
                </a:solidFill>
              </a:endParaRPr>
            </a:p>
          </p:txBody>
        </p:sp>
      </p:grpSp>
      <p:grpSp>
        <p:nvGrpSpPr>
          <p:cNvPr id="69" name="Group 68"/>
          <p:cNvGrpSpPr/>
          <p:nvPr/>
        </p:nvGrpSpPr>
        <p:grpSpPr>
          <a:xfrm>
            <a:off x="7350888" y="5098575"/>
            <a:ext cx="1529255" cy="1450428"/>
            <a:chOff x="4740163" y="5177456"/>
            <a:chExt cx="1529255" cy="1450428"/>
          </a:xfrm>
          <a:solidFill>
            <a:schemeClr val="accent4">
              <a:lumMod val="40000"/>
              <a:lumOff val="60000"/>
            </a:schemeClr>
          </a:solidFill>
        </p:grpSpPr>
        <p:sp>
          <p:nvSpPr>
            <p:cNvPr id="5" name="Oval 4"/>
            <p:cNvSpPr/>
            <p:nvPr/>
          </p:nvSpPr>
          <p:spPr>
            <a:xfrm>
              <a:off x="4740163" y="5177456"/>
              <a:ext cx="1529255" cy="1450428"/>
            </a:xfrm>
            <a:prstGeom prst="ellipse">
              <a:avLst/>
            </a:prstGeom>
            <a:grp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p:cNvSpPr txBox="1"/>
            <p:nvPr/>
          </p:nvSpPr>
          <p:spPr>
            <a:xfrm>
              <a:off x="4928757" y="5487171"/>
              <a:ext cx="1229711" cy="830997"/>
            </a:xfrm>
            <a:prstGeom prst="rect">
              <a:avLst/>
            </a:prstGeom>
            <a:grpFill/>
          </p:spPr>
          <p:txBody>
            <a:bodyPr wrap="square" rtlCol="0">
              <a:spAutoFit/>
            </a:bodyPr>
            <a:lstStyle/>
            <a:p>
              <a:r>
                <a:rPr lang="en-US" sz="1600" dirty="0" smtClean="0">
                  <a:solidFill>
                    <a:schemeClr val="bg1"/>
                  </a:solidFill>
                </a:rPr>
                <a:t>Performed music recording</a:t>
              </a:r>
              <a:endParaRPr lang="en-US" dirty="0">
                <a:solidFill>
                  <a:schemeClr val="bg1"/>
                </a:solidFill>
              </a:endParaRPr>
            </a:p>
          </p:txBody>
        </p:sp>
      </p:grpSp>
      <p:grpSp>
        <p:nvGrpSpPr>
          <p:cNvPr id="72" name="Group 71"/>
          <p:cNvGrpSpPr/>
          <p:nvPr/>
        </p:nvGrpSpPr>
        <p:grpSpPr>
          <a:xfrm>
            <a:off x="963172" y="2650857"/>
            <a:ext cx="1529255" cy="1450428"/>
            <a:chOff x="1481957" y="677917"/>
            <a:chExt cx="1529255" cy="1450428"/>
          </a:xfrm>
          <a:solidFill>
            <a:srgbClr val="FFC000"/>
          </a:solidFill>
        </p:grpSpPr>
        <p:sp>
          <p:nvSpPr>
            <p:cNvPr id="4" name="Oval 3"/>
            <p:cNvSpPr/>
            <p:nvPr/>
          </p:nvSpPr>
          <p:spPr>
            <a:xfrm>
              <a:off x="1481957" y="677917"/>
              <a:ext cx="1529255" cy="1450428"/>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p:cNvSpPr txBox="1"/>
            <p:nvPr/>
          </p:nvSpPr>
          <p:spPr>
            <a:xfrm>
              <a:off x="1588077" y="1249242"/>
              <a:ext cx="1399483" cy="307777"/>
            </a:xfrm>
            <a:prstGeom prst="rect">
              <a:avLst/>
            </a:prstGeom>
            <a:grpFill/>
          </p:spPr>
          <p:txBody>
            <a:bodyPr wrap="square" rtlCol="0">
              <a:spAutoFit/>
            </a:bodyPr>
            <a:lstStyle/>
            <a:p>
              <a:r>
                <a:rPr lang="en-US" sz="1400" dirty="0" smtClean="0">
                  <a:solidFill>
                    <a:schemeClr val="bg1"/>
                  </a:solidFill>
                </a:rPr>
                <a:t>Performance</a:t>
              </a:r>
              <a:endParaRPr lang="en-US" sz="1400" dirty="0">
                <a:solidFill>
                  <a:schemeClr val="bg1"/>
                </a:solidFill>
              </a:endParaRPr>
            </a:p>
          </p:txBody>
        </p:sp>
      </p:grpSp>
      <p:grpSp>
        <p:nvGrpSpPr>
          <p:cNvPr id="71" name="Group 70"/>
          <p:cNvGrpSpPr/>
          <p:nvPr/>
        </p:nvGrpSpPr>
        <p:grpSpPr>
          <a:xfrm>
            <a:off x="5837401" y="2842864"/>
            <a:ext cx="1529255" cy="1450428"/>
            <a:chOff x="4754616" y="1944413"/>
            <a:chExt cx="1529255" cy="1450428"/>
          </a:xfrm>
          <a:solidFill>
            <a:srgbClr val="FFC000"/>
          </a:solidFill>
        </p:grpSpPr>
        <p:sp>
          <p:nvSpPr>
            <p:cNvPr id="55" name="Oval 54"/>
            <p:cNvSpPr/>
            <p:nvPr/>
          </p:nvSpPr>
          <p:spPr>
            <a:xfrm>
              <a:off x="4754616" y="1944413"/>
              <a:ext cx="1529255" cy="1450428"/>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p:cNvSpPr txBox="1"/>
            <p:nvPr/>
          </p:nvSpPr>
          <p:spPr>
            <a:xfrm>
              <a:off x="4937888" y="2452847"/>
              <a:ext cx="1229711" cy="338554"/>
            </a:xfrm>
            <a:prstGeom prst="rect">
              <a:avLst/>
            </a:prstGeom>
            <a:grpFill/>
          </p:spPr>
          <p:txBody>
            <a:bodyPr wrap="square" rtlCol="0">
              <a:spAutoFit/>
            </a:bodyPr>
            <a:lstStyle/>
            <a:p>
              <a:r>
                <a:rPr lang="en-US" sz="1600" dirty="0" smtClean="0">
                  <a:solidFill>
                    <a:schemeClr val="bg1"/>
                  </a:solidFill>
                </a:rPr>
                <a:t>Performer</a:t>
              </a:r>
              <a:endParaRPr lang="en-US" dirty="0">
                <a:solidFill>
                  <a:schemeClr val="bg1"/>
                </a:solidFill>
              </a:endParaRPr>
            </a:p>
          </p:txBody>
        </p:sp>
      </p:grpSp>
      <p:cxnSp>
        <p:nvCxnSpPr>
          <p:cNvPr id="59" name="Straight Arrow Connector 58"/>
          <p:cNvCxnSpPr>
            <a:stCxn id="55" idx="5"/>
            <a:endCxn id="5" idx="0"/>
          </p:cNvCxnSpPr>
          <p:nvPr/>
        </p:nvCxnSpPr>
        <p:spPr>
          <a:xfrm>
            <a:off x="7142702" y="4130153"/>
            <a:ext cx="972814" cy="968422"/>
          </a:xfrm>
          <a:prstGeom prst="straightConnector1">
            <a:avLst/>
          </a:prstGeom>
          <a:ln>
            <a:solidFill>
              <a:schemeClr val="bg1">
                <a:lumMod val="65000"/>
                <a:lumOff val="3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5" idx="2"/>
            <a:endCxn id="50" idx="3"/>
          </p:cNvCxnSpPr>
          <p:nvPr/>
        </p:nvCxnSpPr>
        <p:spPr>
          <a:xfrm flipH="1" flipV="1">
            <a:off x="2476659" y="3360682"/>
            <a:ext cx="3360742" cy="256667"/>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55" idx="7"/>
            <a:endCxn id="6" idx="2"/>
          </p:cNvCxnSpPr>
          <p:nvPr/>
        </p:nvCxnSpPr>
        <p:spPr>
          <a:xfrm flipV="1">
            <a:off x="7142702" y="2228837"/>
            <a:ext cx="1049843" cy="875708"/>
          </a:xfrm>
          <a:prstGeom prst="straightConnector1">
            <a:avLst/>
          </a:prstGeom>
          <a:ln>
            <a:prstDash val="lgDash"/>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3925833" y="98576"/>
            <a:ext cx="1529255" cy="1450428"/>
            <a:chOff x="4754616" y="1944413"/>
            <a:chExt cx="1529255" cy="1450428"/>
          </a:xfrm>
          <a:solidFill>
            <a:srgbClr val="FFC000"/>
          </a:solidFill>
        </p:grpSpPr>
        <p:sp>
          <p:nvSpPr>
            <p:cNvPr id="74" name="Oval 73"/>
            <p:cNvSpPr/>
            <p:nvPr/>
          </p:nvSpPr>
          <p:spPr>
            <a:xfrm>
              <a:off x="4754616" y="1944413"/>
              <a:ext cx="1529255" cy="1450428"/>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p:cNvSpPr txBox="1"/>
            <p:nvPr/>
          </p:nvSpPr>
          <p:spPr>
            <a:xfrm>
              <a:off x="4871976" y="2416681"/>
              <a:ext cx="1332715" cy="523220"/>
            </a:xfrm>
            <a:prstGeom prst="rect">
              <a:avLst/>
            </a:prstGeom>
            <a:grpFill/>
          </p:spPr>
          <p:txBody>
            <a:bodyPr wrap="square" rtlCol="0">
              <a:spAutoFit/>
            </a:bodyPr>
            <a:lstStyle/>
            <a:p>
              <a:r>
                <a:rPr lang="en-US" sz="1400" dirty="0" smtClean="0">
                  <a:solidFill>
                    <a:schemeClr val="bg1"/>
                  </a:solidFill>
                </a:rPr>
                <a:t>Medium of performance</a:t>
              </a:r>
              <a:endParaRPr lang="en-US" sz="1600" dirty="0">
                <a:solidFill>
                  <a:schemeClr val="bg1"/>
                </a:solidFill>
              </a:endParaRPr>
            </a:p>
          </p:txBody>
        </p:sp>
      </p:grpSp>
      <p:cxnSp>
        <p:nvCxnSpPr>
          <p:cNvPr id="76" name="Straight Arrow Connector 75"/>
          <p:cNvCxnSpPr>
            <a:stCxn id="50" idx="3"/>
            <a:endCxn id="74" idx="4"/>
          </p:cNvCxnSpPr>
          <p:nvPr/>
        </p:nvCxnSpPr>
        <p:spPr>
          <a:xfrm flipV="1">
            <a:off x="2476659" y="1549004"/>
            <a:ext cx="2213802" cy="1811678"/>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55" idx="1"/>
            <a:endCxn id="74" idx="4"/>
          </p:cNvCxnSpPr>
          <p:nvPr/>
        </p:nvCxnSpPr>
        <p:spPr>
          <a:xfrm flipH="1" flipV="1">
            <a:off x="4690461" y="1549004"/>
            <a:ext cx="1370894" cy="1555541"/>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74" idx="4"/>
            <a:endCxn id="6" idx="2"/>
          </p:cNvCxnSpPr>
          <p:nvPr/>
        </p:nvCxnSpPr>
        <p:spPr>
          <a:xfrm>
            <a:off x="4690461" y="1549004"/>
            <a:ext cx="3502084" cy="679833"/>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98" name="Group 97"/>
          <p:cNvGrpSpPr/>
          <p:nvPr/>
        </p:nvGrpSpPr>
        <p:grpSpPr>
          <a:xfrm>
            <a:off x="2818932" y="4944687"/>
            <a:ext cx="1529255" cy="1450428"/>
            <a:chOff x="1481957" y="677917"/>
            <a:chExt cx="1529255" cy="1450428"/>
          </a:xfrm>
          <a:solidFill>
            <a:srgbClr val="FFC000"/>
          </a:solidFill>
        </p:grpSpPr>
        <p:sp>
          <p:nvSpPr>
            <p:cNvPr id="99" name="Oval 98"/>
            <p:cNvSpPr/>
            <p:nvPr/>
          </p:nvSpPr>
          <p:spPr>
            <a:xfrm>
              <a:off x="1481957" y="677917"/>
              <a:ext cx="1529255" cy="1450428"/>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TextBox 99"/>
            <p:cNvSpPr txBox="1"/>
            <p:nvPr/>
          </p:nvSpPr>
          <p:spPr>
            <a:xfrm>
              <a:off x="1670551" y="1228207"/>
              <a:ext cx="1324893" cy="307777"/>
            </a:xfrm>
            <a:prstGeom prst="rect">
              <a:avLst/>
            </a:prstGeom>
            <a:grpFill/>
          </p:spPr>
          <p:txBody>
            <a:bodyPr wrap="square" rtlCol="0">
              <a:spAutoFit/>
            </a:bodyPr>
            <a:lstStyle/>
            <a:p>
              <a:r>
                <a:rPr lang="en-US" sz="1400" dirty="0" smtClean="0">
                  <a:solidFill>
                    <a:schemeClr val="bg1"/>
                  </a:solidFill>
                </a:rPr>
                <a:t>Geography</a:t>
              </a:r>
              <a:endParaRPr lang="en-US" sz="1600" dirty="0">
                <a:solidFill>
                  <a:schemeClr val="bg1"/>
                </a:solidFill>
              </a:endParaRPr>
            </a:p>
          </p:txBody>
        </p:sp>
      </p:grpSp>
      <p:cxnSp>
        <p:nvCxnSpPr>
          <p:cNvPr id="101" name="Straight Arrow Connector 100"/>
          <p:cNvCxnSpPr>
            <a:stCxn id="99" idx="0"/>
            <a:endCxn id="50" idx="3"/>
          </p:cNvCxnSpPr>
          <p:nvPr/>
        </p:nvCxnSpPr>
        <p:spPr>
          <a:xfrm flipH="1" flipV="1">
            <a:off x="2476659" y="3360682"/>
            <a:ext cx="1106901" cy="1584005"/>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a:stCxn id="99" idx="6"/>
            <a:endCxn id="5" idx="2"/>
          </p:cNvCxnSpPr>
          <p:nvPr/>
        </p:nvCxnSpPr>
        <p:spPr>
          <a:xfrm>
            <a:off x="4348187" y="5669901"/>
            <a:ext cx="3002701" cy="153888"/>
          </a:xfrm>
          <a:prstGeom prst="straightConnector1">
            <a:avLst/>
          </a:prstGeom>
          <a:ln>
            <a:solidFill>
              <a:schemeClr val="bg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100" idx="3"/>
            <a:endCxn id="55" idx="2"/>
          </p:cNvCxnSpPr>
          <p:nvPr/>
        </p:nvCxnSpPr>
        <p:spPr>
          <a:xfrm flipV="1">
            <a:off x="4332419" y="3617349"/>
            <a:ext cx="1504982" cy="2037163"/>
          </a:xfrm>
          <a:prstGeom prst="straightConnector1">
            <a:avLst/>
          </a:prstGeom>
          <a:ln>
            <a:solidFill>
              <a:schemeClr val="bg1">
                <a:lumMod val="65000"/>
                <a:lumOff val="3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2" name="Group 111"/>
          <p:cNvGrpSpPr/>
          <p:nvPr/>
        </p:nvGrpSpPr>
        <p:grpSpPr>
          <a:xfrm>
            <a:off x="10157792" y="3152251"/>
            <a:ext cx="1629402" cy="1450428"/>
            <a:chOff x="7997615" y="677917"/>
            <a:chExt cx="1629402" cy="1450428"/>
          </a:xfrm>
        </p:grpSpPr>
        <p:sp>
          <p:nvSpPr>
            <p:cNvPr id="113" name="Oval 112"/>
            <p:cNvSpPr/>
            <p:nvPr/>
          </p:nvSpPr>
          <p:spPr>
            <a:xfrm>
              <a:off x="7997615" y="677917"/>
              <a:ext cx="1530012" cy="1450428"/>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TextBox 113"/>
            <p:cNvSpPr txBox="1"/>
            <p:nvPr/>
          </p:nvSpPr>
          <p:spPr>
            <a:xfrm>
              <a:off x="8097007" y="1168775"/>
              <a:ext cx="1530010" cy="553998"/>
            </a:xfrm>
            <a:prstGeom prst="rect">
              <a:avLst/>
            </a:prstGeom>
            <a:noFill/>
          </p:spPr>
          <p:txBody>
            <a:bodyPr wrap="square" rtlCol="0">
              <a:spAutoFit/>
            </a:bodyPr>
            <a:lstStyle/>
            <a:p>
              <a:r>
                <a:rPr lang="en-US" sz="1600" smtClean="0">
                  <a:solidFill>
                    <a:schemeClr val="bg1"/>
                  </a:solidFill>
                </a:rPr>
                <a:t>“</a:t>
              </a:r>
              <a:r>
                <a:rPr lang="en-US" sz="1400" smtClean="0">
                  <a:solidFill>
                    <a:schemeClr val="bg1"/>
                  </a:solidFill>
                </a:rPr>
                <a:t>Conceptual” </a:t>
              </a:r>
              <a:r>
                <a:rPr lang="en-US" sz="1400" dirty="0" smtClean="0">
                  <a:solidFill>
                    <a:schemeClr val="bg1"/>
                  </a:solidFill>
                </a:rPr>
                <a:t>work</a:t>
              </a:r>
              <a:endParaRPr lang="en-US" sz="1600" dirty="0">
                <a:solidFill>
                  <a:schemeClr val="bg1"/>
                </a:solidFill>
              </a:endParaRPr>
            </a:p>
          </p:txBody>
        </p:sp>
      </p:grpSp>
      <p:cxnSp>
        <p:nvCxnSpPr>
          <p:cNvPr id="115" name="Straight Arrow Connector 114"/>
          <p:cNvCxnSpPr>
            <a:stCxn id="113" idx="1"/>
            <a:endCxn id="6" idx="5"/>
          </p:cNvCxnSpPr>
          <p:nvPr/>
        </p:nvCxnSpPr>
        <p:spPr>
          <a:xfrm flipH="1" flipV="1">
            <a:off x="9497846" y="2741641"/>
            <a:ext cx="884656" cy="623020"/>
          </a:xfrm>
          <a:prstGeom prst="straightConnector1">
            <a:avLst/>
          </a:prstGeom>
          <a:ln>
            <a:solidFill>
              <a:schemeClr val="bg1"/>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a:stCxn id="5" idx="7"/>
          </p:cNvCxnSpPr>
          <p:nvPr/>
        </p:nvCxnSpPr>
        <p:spPr>
          <a:xfrm flipV="1">
            <a:off x="8656189" y="4381600"/>
            <a:ext cx="1726314" cy="929385"/>
          </a:xfrm>
          <a:prstGeom prst="straightConnector1">
            <a:avLst/>
          </a:prstGeom>
          <a:ln>
            <a:solidFill>
              <a:schemeClr val="bg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139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Assumptions (for now)</a:t>
            </a:r>
            <a:endParaRPr lang="en-US"/>
          </a:p>
        </p:txBody>
      </p:sp>
      <p:sp>
        <p:nvSpPr>
          <p:cNvPr id="5" name="Content Placeholder 4"/>
          <p:cNvSpPr>
            <a:spLocks noGrp="1"/>
          </p:cNvSpPr>
          <p:nvPr>
            <p:ph idx="1"/>
          </p:nvPr>
        </p:nvSpPr>
        <p:spPr/>
        <p:txBody>
          <a:bodyPr>
            <a:normAutofit/>
          </a:bodyPr>
          <a:lstStyle/>
          <a:p>
            <a:r>
              <a:rPr lang="en-US" smtClean="0"/>
              <a:t>MARC &amp; linked data will coexist in our catalog for some time to come</a:t>
            </a:r>
          </a:p>
          <a:p>
            <a:pPr lvl="1"/>
            <a:r>
              <a:rPr lang="en-US"/>
              <a:t>V</a:t>
            </a:r>
            <a:r>
              <a:rPr lang="en-US" smtClean="0"/>
              <a:t>endors will still be providing MARC records for many years to come</a:t>
            </a:r>
          </a:p>
          <a:p>
            <a:pPr lvl="1"/>
            <a:r>
              <a:rPr lang="en-US" smtClean="0"/>
              <a:t>Some </a:t>
            </a:r>
            <a:r>
              <a:rPr lang="en-US"/>
              <a:t>aspects of our database will remain as they are, and will require a MARC “operational” record to link to</a:t>
            </a:r>
          </a:p>
          <a:p>
            <a:pPr lvl="2"/>
            <a:r>
              <a:rPr lang="en-US" smtClean="0"/>
              <a:t>ordering from traditional vendors</a:t>
            </a:r>
          </a:p>
          <a:p>
            <a:pPr lvl="2"/>
            <a:r>
              <a:rPr lang="en-US" smtClean="0"/>
              <a:t>receipt, payments, holdings, circulation</a:t>
            </a:r>
          </a:p>
          <a:p>
            <a:r>
              <a:rPr lang="en-US" smtClean="0"/>
              <a:t>various enhancements to MARC records will improve conversion</a:t>
            </a:r>
          </a:p>
          <a:p>
            <a:pPr lvl="1"/>
            <a:r>
              <a:rPr lang="en-US" smtClean="0"/>
              <a:t>URIs, additional fields</a:t>
            </a:r>
          </a:p>
          <a:p>
            <a:pPr lvl="1"/>
            <a:r>
              <a:rPr lang="en-US" smtClean="0"/>
              <a:t>best to start with a vendor who does authority work</a:t>
            </a:r>
          </a:p>
          <a:p>
            <a:pPr lvl="1"/>
            <a:r>
              <a:rPr lang="en-US" smtClean="0"/>
              <a:t>= Casalini Libri</a:t>
            </a:r>
          </a:p>
        </p:txBody>
      </p:sp>
    </p:spTree>
    <p:extLst>
      <p:ext uri="{BB962C8B-B14F-4D97-AF65-F5344CB8AC3E}">
        <p14:creationId xmlns:p14="http://schemas.microsoft.com/office/powerpoint/2010/main" val="4021864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6111" y="452718"/>
            <a:ext cx="10386324" cy="1400530"/>
          </a:xfrm>
        </p:spPr>
        <p:txBody>
          <a:bodyPr/>
          <a:lstStyle/>
          <a:p>
            <a:r>
              <a:rPr lang="en-US" smtClean="0"/>
              <a:t>Enhanced authority records</a:t>
            </a:r>
            <a:endParaRPr lang="en-US"/>
          </a:p>
        </p:txBody>
      </p:sp>
      <p:pic>
        <p:nvPicPr>
          <p:cNvPr id="6" name="Picture 5"/>
          <p:cNvPicPr>
            <a:picLocks noChangeAspect="1"/>
          </p:cNvPicPr>
          <p:nvPr/>
        </p:nvPicPr>
        <p:blipFill>
          <a:blip r:embed="rId3"/>
          <a:stretch>
            <a:fillRect/>
          </a:stretch>
        </p:blipFill>
        <p:spPr>
          <a:xfrm>
            <a:off x="1613321" y="1511800"/>
            <a:ext cx="8654701" cy="4776153"/>
          </a:xfrm>
          <a:prstGeom prst="rect">
            <a:avLst/>
          </a:prstGeom>
        </p:spPr>
      </p:pic>
      <p:sp>
        <p:nvSpPr>
          <p:cNvPr id="7" name="Rectangle 6"/>
          <p:cNvSpPr/>
          <p:nvPr/>
        </p:nvSpPr>
        <p:spPr>
          <a:xfrm>
            <a:off x="2094470" y="5578757"/>
            <a:ext cx="3918704" cy="709196"/>
          </a:xfrm>
          <a:prstGeom prst="rect">
            <a:avLst/>
          </a:prstGeom>
          <a:solidFill>
            <a:srgbClr val="00B0F0">
              <a:alpha val="23000"/>
            </a:srgbClr>
          </a:solidFill>
          <a:ln w="254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69279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Enhanced bibliographic records</a:t>
            </a:r>
            <a:endParaRPr lang="en-US"/>
          </a:p>
        </p:txBody>
      </p:sp>
      <p:grpSp>
        <p:nvGrpSpPr>
          <p:cNvPr id="19" name="Group 18"/>
          <p:cNvGrpSpPr/>
          <p:nvPr/>
        </p:nvGrpSpPr>
        <p:grpSpPr>
          <a:xfrm>
            <a:off x="1158323" y="1344061"/>
            <a:ext cx="6987821" cy="5056739"/>
            <a:chOff x="1158323" y="1344061"/>
            <a:chExt cx="6987821" cy="5056739"/>
          </a:xfrm>
        </p:grpSpPr>
        <p:pic>
          <p:nvPicPr>
            <p:cNvPr id="3" name="Picture 2"/>
            <p:cNvPicPr>
              <a:picLocks noChangeAspect="1"/>
            </p:cNvPicPr>
            <p:nvPr/>
          </p:nvPicPr>
          <p:blipFill>
            <a:blip r:embed="rId3"/>
            <a:stretch>
              <a:fillRect/>
            </a:stretch>
          </p:blipFill>
          <p:spPr>
            <a:xfrm>
              <a:off x="1158323" y="1344061"/>
              <a:ext cx="6987821" cy="5056739"/>
            </a:xfrm>
            <a:prstGeom prst="rect">
              <a:avLst/>
            </a:prstGeom>
          </p:spPr>
        </p:pic>
        <p:sp>
          <p:nvSpPr>
            <p:cNvPr id="4" name="Rectangle 3"/>
            <p:cNvSpPr/>
            <p:nvPr/>
          </p:nvSpPr>
          <p:spPr>
            <a:xfrm>
              <a:off x="2732638" y="1508589"/>
              <a:ext cx="3608528" cy="220820"/>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063942" y="2444237"/>
              <a:ext cx="3608528" cy="143279"/>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465220" y="2620752"/>
              <a:ext cx="3382841" cy="123839"/>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80298" y="2792576"/>
              <a:ext cx="3001841" cy="186573"/>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180298" y="2979149"/>
              <a:ext cx="3001841" cy="142326"/>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573611" y="3512095"/>
              <a:ext cx="2733885" cy="139548"/>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497411" y="3669170"/>
              <a:ext cx="2810085" cy="159030"/>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497411" y="3885801"/>
              <a:ext cx="2810085" cy="121704"/>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938585" y="4065104"/>
              <a:ext cx="2839902" cy="130654"/>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077732" y="5321659"/>
              <a:ext cx="4068412" cy="130197"/>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497411" y="5509456"/>
              <a:ext cx="3608528" cy="123839"/>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573611" y="5686013"/>
              <a:ext cx="3608528" cy="123839"/>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660956" y="6043406"/>
              <a:ext cx="3030314" cy="169596"/>
            </a:xfrm>
            <a:prstGeom prst="rect">
              <a:avLst/>
            </a:prstGeom>
            <a:solidFill>
              <a:srgbClr val="00B0F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p:cNvSpPr/>
          <p:nvPr/>
        </p:nvSpPr>
        <p:spPr>
          <a:xfrm>
            <a:off x="1460428" y="4237742"/>
            <a:ext cx="4204875" cy="1026317"/>
          </a:xfrm>
          <a:prstGeom prst="rect">
            <a:avLst/>
          </a:prstGeom>
          <a:solidFill>
            <a:srgbClr val="FFC000">
              <a:alpha val="23000"/>
            </a:srgbClr>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796130" y="2196548"/>
            <a:ext cx="2981740" cy="2031325"/>
          </a:xfrm>
          <a:prstGeom prst="rect">
            <a:avLst/>
          </a:prstGeom>
          <a:noFill/>
          <a:ln w="12700">
            <a:solidFill>
              <a:srgbClr val="92D050"/>
            </a:solidFill>
          </a:ln>
        </p:spPr>
        <p:txBody>
          <a:bodyPr wrap="square" rtlCol="0">
            <a:spAutoFit/>
          </a:bodyPr>
          <a:lstStyle/>
          <a:p>
            <a:r>
              <a:rPr lang="en-US" smtClean="0"/>
              <a:t>Vendor-supplied URIs from Casalini Libri</a:t>
            </a:r>
          </a:p>
          <a:p>
            <a:pPr marL="285750" indent="-285750">
              <a:buFont typeface="Arial" panose="020B0604020202020204" pitchFamily="34" charset="0"/>
              <a:buChar char="•"/>
            </a:pPr>
            <a:r>
              <a:rPr lang="en-US" smtClean="0"/>
              <a:t>URIs</a:t>
            </a:r>
          </a:p>
          <a:p>
            <a:pPr marL="285750" indent="-285750">
              <a:buFont typeface="Arial" panose="020B0604020202020204" pitchFamily="34" charset="0"/>
              <a:buChar char="•"/>
            </a:pPr>
            <a:r>
              <a:rPr lang="en-US"/>
              <a:t>A</a:t>
            </a:r>
            <a:r>
              <a:rPr lang="en-US" smtClean="0"/>
              <a:t>ddition of 043</a:t>
            </a:r>
          </a:p>
          <a:p>
            <a:pPr marL="285750" indent="-285750">
              <a:buFont typeface="Arial" panose="020B0604020202020204" pitchFamily="34" charset="0"/>
              <a:buChar char="•"/>
            </a:pPr>
            <a:r>
              <a:rPr lang="en-US" smtClean="0"/>
              <a:t>FAST headings</a:t>
            </a:r>
          </a:p>
          <a:p>
            <a:pPr marL="285750" indent="-285750">
              <a:buFont typeface="Arial" panose="020B0604020202020204" pitchFamily="34" charset="0"/>
              <a:buChar char="•"/>
            </a:pPr>
            <a:r>
              <a:rPr lang="en-US" smtClean="0"/>
              <a:t>[Translators]</a:t>
            </a:r>
          </a:p>
          <a:p>
            <a:pPr marL="285750" indent="-285750">
              <a:buFont typeface="Arial" panose="020B0604020202020204" pitchFamily="34" charset="0"/>
              <a:buChar char="•"/>
            </a:pPr>
            <a:r>
              <a:rPr lang="en-US" smtClean="0"/>
              <a:t>“Instance” URI</a:t>
            </a:r>
          </a:p>
        </p:txBody>
      </p:sp>
    </p:spTree>
    <p:extLst>
      <p:ext uri="{BB962C8B-B14F-4D97-AF65-F5344CB8AC3E}">
        <p14:creationId xmlns:p14="http://schemas.microsoft.com/office/powerpoint/2010/main" val="1006546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Workflows</a:t>
            </a:r>
            <a:endParaRPr lang="en-US"/>
          </a:p>
        </p:txBody>
      </p:sp>
      <p:sp>
        <p:nvSpPr>
          <p:cNvPr id="3" name="Text Placeholder 2"/>
          <p:cNvSpPr>
            <a:spLocks noGrp="1"/>
          </p:cNvSpPr>
          <p:nvPr>
            <p:ph type="body" idx="1"/>
          </p:nvPr>
        </p:nvSpPr>
        <p:spPr/>
        <p:txBody>
          <a:bodyPr/>
          <a:lstStyle/>
          <a:p>
            <a:r>
              <a:rPr lang="en-US" smtClean="0"/>
              <a:t>Tracer bullet #1: Vendor-supplied cataloging</a:t>
            </a:r>
            <a:endParaRPr lang="en-US"/>
          </a:p>
        </p:txBody>
      </p:sp>
      <p:pic>
        <p:nvPicPr>
          <p:cNvPr id="4" name="Picture 3"/>
          <p:cNvPicPr>
            <a:picLocks noChangeAspect="1"/>
          </p:cNvPicPr>
          <p:nvPr/>
        </p:nvPicPr>
        <p:blipFill>
          <a:blip r:embed="rId3"/>
          <a:stretch>
            <a:fillRect/>
          </a:stretch>
        </p:blipFill>
        <p:spPr>
          <a:xfrm>
            <a:off x="792462" y="854220"/>
            <a:ext cx="3725518" cy="3179487"/>
          </a:xfrm>
          <a:prstGeom prst="rect">
            <a:avLst/>
          </a:prstGeom>
          <a:effectLst>
            <a:softEdge rad="635000"/>
          </a:effectLst>
        </p:spPr>
      </p:pic>
    </p:spTree>
    <p:extLst>
      <p:ext uri="{BB962C8B-B14F-4D97-AF65-F5344CB8AC3E}">
        <p14:creationId xmlns:p14="http://schemas.microsoft.com/office/powerpoint/2010/main" val="28192133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1" r="941" b="63251"/>
          <a:stretch/>
        </p:blipFill>
        <p:spPr>
          <a:xfrm>
            <a:off x="401325" y="2220790"/>
            <a:ext cx="11327613" cy="3212856"/>
          </a:xfrm>
          <a:prstGeom prst="rect">
            <a:avLst/>
          </a:prstGeom>
        </p:spPr>
      </p:pic>
      <p:sp>
        <p:nvSpPr>
          <p:cNvPr id="13" name="Title 12"/>
          <p:cNvSpPr>
            <a:spLocks noGrp="1"/>
          </p:cNvSpPr>
          <p:nvPr>
            <p:ph type="title"/>
          </p:nvPr>
        </p:nvSpPr>
        <p:spPr/>
        <p:txBody>
          <a:bodyPr/>
          <a:lstStyle/>
          <a:p>
            <a:r>
              <a:rPr lang="en-US" smtClean="0"/>
              <a:t>Current MARC-based workflow</a:t>
            </a:r>
            <a:endParaRPr lang="en-US"/>
          </a:p>
        </p:txBody>
      </p:sp>
    </p:spTree>
    <p:extLst>
      <p:ext uri="{BB962C8B-B14F-4D97-AF65-F5344CB8AC3E}">
        <p14:creationId xmlns:p14="http://schemas.microsoft.com/office/powerpoint/2010/main" val="1715665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35644" r="92" b="31701"/>
          <a:stretch/>
        </p:blipFill>
        <p:spPr>
          <a:xfrm>
            <a:off x="399469" y="2640755"/>
            <a:ext cx="11035071" cy="2757722"/>
          </a:xfrm>
          <a:prstGeom prst="rect">
            <a:avLst/>
          </a:prstGeom>
        </p:spPr>
      </p:pic>
      <p:sp>
        <p:nvSpPr>
          <p:cNvPr id="6" name="Title 5"/>
          <p:cNvSpPr>
            <a:spLocks noGrp="1"/>
          </p:cNvSpPr>
          <p:nvPr>
            <p:ph type="title"/>
          </p:nvPr>
        </p:nvSpPr>
        <p:spPr>
          <a:xfrm>
            <a:off x="575315" y="519212"/>
            <a:ext cx="9404723" cy="1400530"/>
          </a:xfrm>
        </p:spPr>
        <p:txBody>
          <a:bodyPr/>
          <a:lstStyle/>
          <a:p>
            <a:r>
              <a:rPr lang="en-US" smtClean="0"/>
              <a:t>Tracer bullet 1a-alpha:</a:t>
            </a:r>
            <a:br>
              <a:rPr lang="en-US" smtClean="0"/>
            </a:br>
            <a:r>
              <a:rPr lang="en-US" smtClean="0"/>
              <a:t>early &amp; iterative conversion</a:t>
            </a:r>
            <a:endParaRPr lang="en-US"/>
          </a:p>
        </p:txBody>
      </p:sp>
    </p:spTree>
    <p:extLst>
      <p:ext uri="{BB962C8B-B14F-4D97-AF65-F5344CB8AC3E}">
        <p14:creationId xmlns:p14="http://schemas.microsoft.com/office/powerpoint/2010/main" val="13667697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6559</TotalTime>
  <Words>5164</Words>
  <Application>Microsoft Office PowerPoint</Application>
  <PresentationFormat>Widescreen</PresentationFormat>
  <Paragraphs>311</Paragraphs>
  <Slides>32</Slides>
  <Notes>32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Arial Rounded MT Bold</vt:lpstr>
      <vt:lpstr>Calibri</vt:lpstr>
      <vt:lpstr>Century Gothic</vt:lpstr>
      <vt:lpstr>Wingdings 3</vt:lpstr>
      <vt:lpstr>Ion</vt:lpstr>
      <vt:lpstr>Linked Data for Production:  Stanford Projects</vt:lpstr>
      <vt:lpstr>Projects</vt:lpstr>
      <vt:lpstr>Tracer bullets 1 &amp; 2  («balles traçantes 1 &amp; 2»)</vt:lpstr>
      <vt:lpstr>Assumptions (for now)</vt:lpstr>
      <vt:lpstr>Enhanced authority records</vt:lpstr>
      <vt:lpstr>Enhanced bibliographic records</vt:lpstr>
      <vt:lpstr>Workflows</vt:lpstr>
      <vt:lpstr>Current MARC-based workflow</vt:lpstr>
      <vt:lpstr>Tracer bullet 1a-alpha: early &amp; iterative conversion</vt:lpstr>
      <vt:lpstr>Tracer bullet 1a-beta: single, late conversion </vt:lpstr>
      <vt:lpstr>PowerPoint Presentation</vt:lpstr>
      <vt:lpstr>Systems Overview</vt:lpstr>
      <vt:lpstr>PowerPoint Presentation</vt:lpstr>
      <vt:lpstr>Tools</vt:lpstr>
      <vt:lpstr>Tools (Front end)</vt:lpstr>
      <vt:lpstr>Tools (Back end)</vt:lpstr>
      <vt:lpstr>Performed Music Ontology</vt:lpstr>
      <vt:lpstr>Project description</vt:lpstr>
      <vt:lpstr>New classes/subclasses</vt:lpstr>
      <vt:lpstr>Thematic Catalog numbers, Opus Numbers, musical key/mode</vt:lpstr>
      <vt:lpstr>PowerPoint Presentation</vt:lpstr>
      <vt:lpstr>pmo:MusicKey</vt:lpstr>
      <vt:lpstr>Vocabularies</vt:lpstr>
      <vt:lpstr>Addition of RDA vocabularies to:</vt:lpstr>
      <vt:lpstr>PMO Additions to bf:Carrier</vt:lpstr>
      <vt:lpstr>PowerPoint Presentation</vt:lpstr>
      <vt:lpstr>PowerPoint Presentation</vt:lpstr>
      <vt:lpstr>Ontology extension summary</vt:lpstr>
      <vt:lpstr>PowerPoint Presentation</vt:lpstr>
      <vt:lpstr>Pre-conversion enhancements</vt:lpstr>
      <vt:lpstr>User stories/Use cases--Examples</vt:lpstr>
      <vt:lpstr>PowerPoint Presentation</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Linked Data for Production</dc:title>
  <dc:creator>Nancy Lorimer</dc:creator>
  <cp:lastModifiedBy>Nancy Lorimer</cp:lastModifiedBy>
  <cp:revision>75</cp:revision>
  <cp:lastPrinted>2017-03-03T23:40:43Z</cp:lastPrinted>
  <dcterms:created xsi:type="dcterms:W3CDTF">2017-01-26T23:27:01Z</dcterms:created>
  <dcterms:modified xsi:type="dcterms:W3CDTF">2017-03-03T23:41:34Z</dcterms:modified>
</cp:coreProperties>
</file>