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9" r:id="rId1"/>
  </p:sldMasterIdLst>
  <p:notesMasterIdLst>
    <p:notesMasterId r:id="rId19"/>
  </p:notesMasterIdLst>
  <p:sldIdLst>
    <p:sldId id="256" r:id="rId2"/>
    <p:sldId id="269" r:id="rId3"/>
    <p:sldId id="305" r:id="rId4"/>
    <p:sldId id="306" r:id="rId5"/>
    <p:sldId id="304" r:id="rId6"/>
    <p:sldId id="272" r:id="rId7"/>
    <p:sldId id="307" r:id="rId8"/>
    <p:sldId id="273" r:id="rId9"/>
    <p:sldId id="309" r:id="rId10"/>
    <p:sldId id="274" r:id="rId11"/>
    <p:sldId id="284" r:id="rId12"/>
    <p:sldId id="279" r:id="rId13"/>
    <p:sldId id="300" r:id="rId14"/>
    <p:sldId id="301" r:id="rId15"/>
    <p:sldId id="275" r:id="rId16"/>
    <p:sldId id="277" r:id="rId17"/>
    <p:sldId id="280" r:id="rId18"/>
  </p:sldIdLst>
  <p:sldSz cx="12192000" cy="6858000"/>
  <p:notesSz cx="6985000" cy="92837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53" autoAdjust="0"/>
    <p:restoredTop sz="48902" autoAdjust="0"/>
  </p:normalViewPr>
  <p:slideViewPr>
    <p:cSldViewPr snapToGrid="0">
      <p:cViewPr varScale="1">
        <p:scale>
          <a:sx n="36" d="100"/>
          <a:sy n="36" d="100"/>
        </p:scale>
        <p:origin x="1836"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5797"/>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idx="1"/>
          </p:nvPr>
        </p:nvSpPr>
        <p:spPr>
          <a:xfrm>
            <a:off x="3956550" y="0"/>
            <a:ext cx="3026833" cy="465797"/>
          </a:xfrm>
          <a:prstGeom prst="rect">
            <a:avLst/>
          </a:prstGeom>
        </p:spPr>
        <p:txBody>
          <a:bodyPr vert="horz" lIns="92958" tIns="46479" rIns="92958" bIns="46479" rtlCol="0"/>
          <a:lstStyle>
            <a:lvl1pPr algn="r">
              <a:defRPr sz="1200"/>
            </a:lvl1pPr>
          </a:lstStyle>
          <a:p>
            <a:fld id="{ACB98B2C-CDA5-4DF8-BD53-636B8D1314CE}" type="datetimeFigureOut">
              <a:rPr lang="en-US" smtClean="0"/>
              <a:t>3/14/2017</a:t>
            </a:fld>
            <a:endParaRPr lang="en-US"/>
          </a:p>
        </p:txBody>
      </p:sp>
      <p:sp>
        <p:nvSpPr>
          <p:cNvPr id="4" name="Slide Image Placeholder 3"/>
          <p:cNvSpPr>
            <a:spLocks noGrp="1" noRot="1" noChangeAspect="1"/>
          </p:cNvSpPr>
          <p:nvPr>
            <p:ph type="sldImg" idx="2"/>
          </p:nvPr>
        </p:nvSpPr>
        <p:spPr>
          <a:xfrm>
            <a:off x="706438" y="1160463"/>
            <a:ext cx="5572125" cy="3133725"/>
          </a:xfrm>
          <a:prstGeom prst="rect">
            <a:avLst/>
          </a:prstGeom>
          <a:noFill/>
          <a:ln w="12700">
            <a:solidFill>
              <a:prstClr val="black"/>
            </a:solidFill>
          </a:ln>
        </p:spPr>
        <p:txBody>
          <a:bodyPr vert="horz" lIns="92958" tIns="46479" rIns="92958" bIns="46479" rtlCol="0" anchor="ctr"/>
          <a:lstStyle/>
          <a:p>
            <a:endParaRPr lang="en-US"/>
          </a:p>
        </p:txBody>
      </p:sp>
      <p:sp>
        <p:nvSpPr>
          <p:cNvPr id="5" name="Notes Placeholder 4"/>
          <p:cNvSpPr>
            <a:spLocks noGrp="1"/>
          </p:cNvSpPr>
          <p:nvPr>
            <p:ph type="body" sz="quarter" idx="3"/>
          </p:nvPr>
        </p:nvSpPr>
        <p:spPr>
          <a:xfrm>
            <a:off x="698500" y="4467781"/>
            <a:ext cx="5588000" cy="3655457"/>
          </a:xfrm>
          <a:prstGeom prst="rect">
            <a:avLst/>
          </a:prstGeom>
        </p:spPr>
        <p:txBody>
          <a:bodyPr vert="horz" lIns="92958" tIns="46479" rIns="92958" bIns="4647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26833" cy="465796"/>
          </a:xfrm>
          <a:prstGeom prst="rect">
            <a:avLst/>
          </a:prstGeom>
        </p:spPr>
        <p:txBody>
          <a:bodyPr vert="horz" lIns="92958" tIns="46479" rIns="92958" bIns="46479" rtlCol="0" anchor="b"/>
          <a:lstStyle>
            <a:lvl1pPr algn="l">
              <a:defRPr sz="1200"/>
            </a:lvl1pPr>
          </a:lstStyle>
          <a:p>
            <a:endParaRPr lang="en-US"/>
          </a:p>
        </p:txBody>
      </p:sp>
      <p:sp>
        <p:nvSpPr>
          <p:cNvPr id="7" name="Slide Number Placeholder 6"/>
          <p:cNvSpPr>
            <a:spLocks noGrp="1"/>
          </p:cNvSpPr>
          <p:nvPr>
            <p:ph type="sldNum" sz="quarter" idx="5"/>
          </p:nvPr>
        </p:nvSpPr>
        <p:spPr>
          <a:xfrm>
            <a:off x="3956550" y="8817904"/>
            <a:ext cx="3026833" cy="465796"/>
          </a:xfrm>
          <a:prstGeom prst="rect">
            <a:avLst/>
          </a:prstGeom>
        </p:spPr>
        <p:txBody>
          <a:bodyPr vert="horz" lIns="92958" tIns="46479" rIns="92958" bIns="46479" rtlCol="0" anchor="b"/>
          <a:lstStyle>
            <a:lvl1pPr algn="r">
              <a:defRPr sz="1200"/>
            </a:lvl1pPr>
          </a:lstStyle>
          <a:p>
            <a:fld id="{889BF599-A74C-46AF-A8C4-971502B37A72}" type="slidenum">
              <a:rPr lang="en-US" smtClean="0"/>
              <a:t>‹#›</a:t>
            </a:fld>
            <a:endParaRPr lang="en-US"/>
          </a:p>
        </p:txBody>
      </p:sp>
    </p:spTree>
    <p:extLst>
      <p:ext uri="{BB962C8B-B14F-4D97-AF65-F5344CB8AC3E}">
        <p14:creationId xmlns:p14="http://schemas.microsoft.com/office/powerpoint/2010/main" val="1547606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Linked Data for Performed Music</a:t>
            </a:r>
            <a:r>
              <a:rPr lang="en-US" baseline="0" dirty="0" smtClean="0"/>
              <a:t> is a sub-project of Linked Data for Production, a Mellon-funded grant led by Stanford University Libraries in collaboration with 5 other research libraries: Columbia, Cornell, Harvard, Princeton, and the Library of Congress. While the overall focus of the grant is to lay the groundwork for moving technical services workflow into a linked data environment, a number of the subprojects concentrate on ontology development for specific domains. Metadata people at Stanford have a long running interest and connection with music metadata—both Philip </a:t>
            </a:r>
            <a:r>
              <a:rPr lang="en-US" baseline="0" dirty="0" err="1" smtClean="0"/>
              <a:t>Schreur</a:t>
            </a:r>
            <a:r>
              <a:rPr lang="en-US" baseline="0" dirty="0" smtClean="0"/>
              <a:t>, our head of Technical and Access Services and I were once music catalogers, and our director in his early days was a music librarian. We also have a separate technical service unit for music, now ably led by Kevin </a:t>
            </a:r>
            <a:r>
              <a:rPr lang="en-US" baseline="0" dirty="0" err="1" smtClean="0"/>
              <a:t>Kishimoto</a:t>
            </a:r>
            <a:r>
              <a:rPr lang="en-US" baseline="0" dirty="0" smtClean="0"/>
              <a:t>, a separate music library and sound archive, and other staff in our digital library program also have strong music backgrounds. For us, looking at the issues of performed music as linked data was an obvious thing to explore.</a:t>
            </a:r>
            <a:endParaRPr lang="en-US" dirty="0" smtClean="0"/>
          </a:p>
          <a:p>
            <a:endParaRPr lang="en-US" dirty="0"/>
          </a:p>
        </p:txBody>
      </p:sp>
      <p:sp>
        <p:nvSpPr>
          <p:cNvPr id="4" name="Slide Number Placeholder 3"/>
          <p:cNvSpPr>
            <a:spLocks noGrp="1"/>
          </p:cNvSpPr>
          <p:nvPr>
            <p:ph type="sldNum" sz="quarter" idx="10"/>
          </p:nvPr>
        </p:nvSpPr>
        <p:spPr/>
        <p:txBody>
          <a:bodyPr/>
          <a:lstStyle/>
          <a:p>
            <a:fld id="{889BF599-A74C-46AF-A8C4-971502B37A72}" type="slidenum">
              <a:rPr lang="en-US" smtClean="0"/>
              <a:t>1</a:t>
            </a:fld>
            <a:endParaRPr lang="en-US"/>
          </a:p>
        </p:txBody>
      </p:sp>
    </p:spTree>
    <p:extLst>
      <p:ext uri="{BB962C8B-B14F-4D97-AF65-F5344CB8AC3E}">
        <p14:creationId xmlns:p14="http://schemas.microsoft.com/office/powerpoint/2010/main" val="26937760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a:defRPr/>
            </a:pPr>
            <a:r>
              <a:rPr lang="en-US" dirty="0" smtClean="0"/>
              <a:t>Here’s an example showing</a:t>
            </a:r>
            <a:r>
              <a:rPr lang="en-US" baseline="0" dirty="0" smtClean="0"/>
              <a:t> a fairly complex situation</a:t>
            </a:r>
            <a:r>
              <a:rPr lang="en-US" dirty="0" smtClean="0"/>
              <a:t>.</a:t>
            </a:r>
            <a:r>
              <a:rPr lang="en-US" baseline="0" dirty="0" smtClean="0"/>
              <a:t> </a:t>
            </a:r>
            <a:r>
              <a:rPr lang="en-US" dirty="0" smtClean="0"/>
              <a:t>In this case we have a single work by Vivaldi,</a:t>
            </a:r>
            <a:r>
              <a:rPr lang="en-US" baseline="0" dirty="0" smtClean="0"/>
              <a:t> but t</a:t>
            </a:r>
            <a:r>
              <a:rPr lang="en-US" dirty="0" smtClean="0"/>
              <a:t>here are four different thematic catalogs and each assigns</a:t>
            </a:r>
            <a:r>
              <a:rPr lang="en-US" baseline="0" dirty="0" smtClean="0"/>
              <a:t> its own thematic catalog number to this work. In the Performed Music Ontology these numbers all can be modeled and related to one another, and the single Vivaldi work they identify. </a:t>
            </a:r>
          </a:p>
          <a:p>
            <a:pPr defTabSz="929579">
              <a:defRPr/>
            </a:pPr>
            <a:endParaRPr lang="en-US" baseline="0" dirty="0" smtClean="0"/>
          </a:p>
          <a:p>
            <a:pPr defTabSz="929579">
              <a:defRPr/>
            </a:pPr>
            <a:r>
              <a:rPr lang="en-US" baseline="0" dirty="0" smtClean="0"/>
              <a:t>We are able to code these different thematic catalog numbers in our current MARC systems, but MARC forces us to choose only ONE as the preferred number, and user access to the variant numbers is often difficult, if possible at all.</a:t>
            </a:r>
            <a:endParaRPr lang="en-US" dirty="0" smtClean="0"/>
          </a:p>
          <a:p>
            <a:endParaRPr lang="en-US" dirty="0"/>
          </a:p>
        </p:txBody>
      </p:sp>
      <p:sp>
        <p:nvSpPr>
          <p:cNvPr id="4" name="Slide Number Placeholder 3"/>
          <p:cNvSpPr>
            <a:spLocks noGrp="1"/>
          </p:cNvSpPr>
          <p:nvPr>
            <p:ph type="sldNum" sz="quarter" idx="10"/>
          </p:nvPr>
        </p:nvSpPr>
        <p:spPr/>
        <p:txBody>
          <a:bodyPr/>
          <a:lstStyle/>
          <a:p>
            <a:fld id="{8058CA7D-2A0F-40AE-A101-08ACECD325DA}" type="slidenum">
              <a:rPr lang="en-US" smtClean="0"/>
              <a:t>10</a:t>
            </a:fld>
            <a:endParaRPr lang="en-US"/>
          </a:p>
        </p:txBody>
      </p:sp>
    </p:spTree>
    <p:extLst>
      <p:ext uri="{BB962C8B-B14F-4D97-AF65-F5344CB8AC3E}">
        <p14:creationId xmlns:p14="http://schemas.microsoft.com/office/powerpoint/2010/main" val="39024418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other piece of lightweight</a:t>
            </a:r>
            <a:r>
              <a:rPr lang="en-US" baseline="0" dirty="0" smtClean="0"/>
              <a:t> modeling was for musical key and mode. Again, as with the thematic catalog number, this is currently only represented in BIBFRAME as a literal. The Performed Music Ontology group wanted to achieve several things here: make key/mode a resource rather than a literal; bring in some flexibility to allow for only-pitch-center or only-mode to be recorded; and allow the class to accommodate musical modes from various systems in use around the world, not just Western music.</a:t>
            </a:r>
          </a:p>
          <a:p>
            <a:endParaRPr lang="en-US" baseline="0" dirty="0" smtClean="0"/>
          </a:p>
          <a:p>
            <a:r>
              <a:rPr lang="en-US" baseline="0" dirty="0" smtClean="0"/>
              <a:t>To achieve this, we separate pitch and mode with a model very similar to thematic catalog numbers. One has the option of only entering a string for the </a:t>
            </a:r>
            <a:r>
              <a:rPr lang="en-US" baseline="0" dirty="0" err="1" smtClean="0"/>
              <a:t>pmo:MusicKeyModeStatement</a:t>
            </a:r>
            <a:r>
              <a:rPr lang="en-US" baseline="0" dirty="0" smtClean="0"/>
              <a:t> (but here still a value, and therefore a resource) or to subdivide into </a:t>
            </a:r>
            <a:r>
              <a:rPr lang="en-US" baseline="0" dirty="0" err="1" smtClean="0"/>
              <a:t>pmo:Pitch</a:t>
            </a:r>
            <a:r>
              <a:rPr lang="en-US" baseline="0" dirty="0" smtClean="0"/>
              <a:t> and </a:t>
            </a:r>
            <a:r>
              <a:rPr lang="en-US" baseline="0" dirty="0" err="1" smtClean="0"/>
              <a:t>pmo:Mode</a:t>
            </a:r>
            <a:r>
              <a:rPr lang="en-US" baseline="0" dirty="0" smtClean="0"/>
              <a:t>. </a:t>
            </a:r>
          </a:p>
          <a:p>
            <a:endParaRPr lang="en-US" baseline="0" dirty="0" smtClean="0"/>
          </a:p>
          <a:p>
            <a:r>
              <a:rPr lang="en-US" baseline="0" dirty="0" smtClean="0"/>
              <a:t>This class can easily accommodate “F major” or “C minor”, but also an Arabic maqam or Indian raga.</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11</a:t>
            </a:fld>
            <a:endParaRPr lang="en-US" dirty="0"/>
          </a:p>
        </p:txBody>
      </p:sp>
    </p:spTree>
    <p:extLst>
      <p:ext uri="{BB962C8B-B14F-4D97-AF65-F5344CB8AC3E}">
        <p14:creationId xmlns:p14="http://schemas.microsoft.com/office/powerpoint/2010/main" val="2980964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a:defRPr/>
            </a:pPr>
            <a:r>
              <a:rPr lang="en-US" dirty="0" smtClean="0"/>
              <a:t>After</a:t>
            </a:r>
            <a:r>
              <a:rPr lang="en-US" baseline="0" dirty="0" smtClean="0"/>
              <a:t> getting</a:t>
            </a:r>
            <a:r>
              <a:rPr lang="en-US" dirty="0" smtClean="0"/>
              <a:t> our feet wet with the simpler modeling, </a:t>
            </a:r>
            <a:r>
              <a:rPr lang="en-US" baseline="0" dirty="0" smtClean="0"/>
              <a:t>we turned back to some more difficult concepts, starting with medium of performance. Medium of performance has been a bit of an obsession in the music cataloging community over the last couple years with the introduction of the Library of Congress medium of performance thesaurus for music and the ever more complex MARC 382 field that holds it.</a:t>
            </a:r>
            <a:endParaRPr lang="en-US" dirty="0" smtClean="0"/>
          </a:p>
          <a:p>
            <a:endParaRPr lang="en-US" dirty="0" smtClean="0"/>
          </a:p>
          <a:p>
            <a:r>
              <a:rPr lang="en-US" dirty="0" smtClean="0"/>
              <a:t>So this is our initial model for medium of performance. On the one han</a:t>
            </a:r>
            <a:r>
              <a:rPr lang="en-US" baseline="0" dirty="0" smtClean="0"/>
              <a:t>d we have what we call </a:t>
            </a:r>
            <a:r>
              <a:rPr lang="en-US" baseline="0" dirty="0" err="1" smtClean="0"/>
              <a:t>pmo:DeclaredMedium</a:t>
            </a:r>
            <a:r>
              <a:rPr lang="en-US" baseline="0" dirty="0" smtClean="0"/>
              <a:t> (on the left), which is the prescribed medium—like, for which instruments the composer originally wrote the piece. On the right the </a:t>
            </a:r>
            <a:r>
              <a:rPr lang="en-US" baseline="0" dirty="0" err="1" smtClean="0"/>
              <a:t>pmo:PerformedMedium</a:t>
            </a:r>
            <a:r>
              <a:rPr lang="en-US" baseline="0" dirty="0" smtClean="0"/>
              <a:t>, the medium used in the actual realization of the work—the performance. These we have connected in what is still a rudimentary way to both an event (generally a performance) and to a performer. With this we are able to state that a performer plays a particular instrument at a particular performance and whether that was the intended instrument for that part. This certainly pertains closely to our use cases.</a:t>
            </a:r>
          </a:p>
          <a:p>
            <a:endParaRPr lang="en-US" baseline="0" dirty="0" smtClean="0"/>
          </a:p>
          <a:p>
            <a:r>
              <a:rPr lang="en-US" baseline="0" dirty="0" smtClean="0"/>
              <a:t>This is still an imperfect model—it doesn’t cover all our use cases as yet, particularly the modeling of cast—the roles of singers in an opera for instance, and what voices those roles are intended to be. We feel, however, that we have gone as far as we can without first modeling events and works. We are now working on rough models for both, the events model based on one developed by </a:t>
            </a:r>
            <a:r>
              <a:rPr lang="en-US" baseline="0" dirty="0" err="1" smtClean="0"/>
              <a:t>Doremus</a:t>
            </a:r>
            <a:r>
              <a:rPr lang="en-US" baseline="0" dirty="0" smtClean="0"/>
              <a:t>, a music ontology group in France. We hope these will serve until there is a more general consensus on how to deal with these in BIBFRAME.</a:t>
            </a:r>
            <a:endParaRPr lang="en-US" dirty="0"/>
          </a:p>
        </p:txBody>
      </p:sp>
      <p:sp>
        <p:nvSpPr>
          <p:cNvPr id="4" name="Slide Number Placeholder 3"/>
          <p:cNvSpPr>
            <a:spLocks noGrp="1"/>
          </p:cNvSpPr>
          <p:nvPr>
            <p:ph type="sldNum" sz="quarter" idx="10"/>
          </p:nvPr>
        </p:nvSpPr>
        <p:spPr/>
        <p:txBody>
          <a:bodyPr/>
          <a:lstStyle/>
          <a:p>
            <a:fld id="{8058CA7D-2A0F-40AE-A101-08ACECD325DA}" type="slidenum">
              <a:rPr lang="en-US" smtClean="0"/>
              <a:t>12</a:t>
            </a:fld>
            <a:endParaRPr lang="en-US"/>
          </a:p>
        </p:txBody>
      </p:sp>
    </p:spTree>
    <p:extLst>
      <p:ext uri="{BB962C8B-B14F-4D97-AF65-F5344CB8AC3E}">
        <p14:creationId xmlns:p14="http://schemas.microsoft.com/office/powerpoint/2010/main" val="2450012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also recently turned our attention to modeling</a:t>
            </a:r>
            <a:r>
              <a:rPr lang="en-US" baseline="0" dirty="0" smtClean="0"/>
              <a:t> works. One thing that BF does not have is a specific concept of a FRBR work or a </a:t>
            </a:r>
            <a:r>
              <a:rPr lang="en-US" baseline="0" dirty="0" err="1" smtClean="0"/>
              <a:t>FRBRoo</a:t>
            </a:r>
            <a:r>
              <a:rPr lang="en-US" baseline="0" dirty="0" smtClean="0"/>
              <a:t> complex work, that is, the work in its conceptual abstract form. BIBFRAME works are generally equivalent to the FRBR expression instead.</a:t>
            </a:r>
          </a:p>
          <a:p>
            <a:endParaRPr lang="en-US" baseline="0" dirty="0" smtClean="0"/>
          </a:p>
          <a:p>
            <a:r>
              <a:rPr lang="en-US" baseline="0" dirty="0" smtClean="0"/>
              <a:t>This causes problems in modeling performed music. Every single recorded performance becomes a work and there is no direct way to connect recordings of the same written music. And besides performances, there are also scores, arrangements, etc. While not all bibliographic materials need that FRBR work, music, particularly classical music, does. We thus have added what we call a </a:t>
            </a:r>
            <a:r>
              <a:rPr lang="en-US" baseline="0" dirty="0" err="1" smtClean="0"/>
              <a:t>pmo:ConceptualWork</a:t>
            </a:r>
            <a:r>
              <a:rPr lang="en-US" baseline="0" dirty="0" smtClean="0"/>
              <a:t>, a work that is basically equivalent to the FRBR work or the IFLA-LRM work. The graph here shows the relationships between the conceptual work, the audio and notated works, and the performance.</a:t>
            </a:r>
          </a:p>
          <a:p>
            <a:endParaRPr lang="en-US" baseline="0" dirty="0" smtClean="0"/>
          </a:p>
          <a:p>
            <a:r>
              <a:rPr lang="en-US" baseline="0" dirty="0" smtClean="0"/>
              <a:t>Another aspect that we have been looking at is the modeling of movements within works. Again, this is important, particularly in classical music, where many works have multiple movements. These movements might be performed in isolation of the whole, but still be considered part of it. Because of this we brought in another subclass of work </a:t>
            </a:r>
            <a:r>
              <a:rPr lang="en-US" baseline="0" dirty="0" err="1" smtClean="0"/>
              <a:t>pmo:WorkComponent</a:t>
            </a:r>
            <a:r>
              <a:rPr lang="en-US" baseline="0" dirty="0" smtClean="0"/>
              <a:t>. These are “works” that are part of a greater work, but unlike with an aggregate work or compilation, they are always associated as part of that greater work even if performed in isolation.</a:t>
            </a:r>
          </a:p>
        </p:txBody>
      </p:sp>
      <p:sp>
        <p:nvSpPr>
          <p:cNvPr id="4" name="Slide Number Placeholder 3"/>
          <p:cNvSpPr>
            <a:spLocks noGrp="1"/>
          </p:cNvSpPr>
          <p:nvPr>
            <p:ph type="sldNum" sz="quarter" idx="10"/>
          </p:nvPr>
        </p:nvSpPr>
        <p:spPr/>
        <p:txBody>
          <a:bodyPr/>
          <a:lstStyle/>
          <a:p>
            <a:fld id="{889BF599-A74C-46AF-A8C4-971502B37A72}" type="slidenum">
              <a:rPr lang="en-US" smtClean="0"/>
              <a:t>13</a:t>
            </a:fld>
            <a:endParaRPr lang="en-US"/>
          </a:p>
        </p:txBody>
      </p:sp>
    </p:spTree>
    <p:extLst>
      <p:ext uri="{BB962C8B-B14F-4D97-AF65-F5344CB8AC3E}">
        <p14:creationId xmlns:p14="http://schemas.microsoft.com/office/powerpoint/2010/main" val="844427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Meanwhile,</a:t>
            </a:r>
            <a:r>
              <a:rPr lang="en-US" baseline="0" dirty="0" smtClean="0"/>
              <a:t> we were also looking at vocabularies outside BIBFRAME. We needed more vocabulary to define specific relationships through properties and to provide values for the objects of triples. It is all very well to say that a work has a file type, but we want to know what that file type is. As individual members of the subclass “File type” these are known as “individuals” or “instances” of the class.</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14</a:t>
            </a:fld>
            <a:endParaRPr lang="en-US" dirty="0"/>
          </a:p>
        </p:txBody>
      </p:sp>
    </p:spTree>
    <p:extLst>
      <p:ext uri="{BB962C8B-B14F-4D97-AF65-F5344CB8AC3E}">
        <p14:creationId xmlns:p14="http://schemas.microsoft.com/office/powerpoint/2010/main" val="5937123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To fill these out we brought</a:t>
            </a:r>
            <a:r>
              <a:rPr lang="en-US" dirty="0" smtClean="0">
                <a:solidFill>
                  <a:schemeClr val="tx1"/>
                </a:solidFill>
                <a:effectLst/>
              </a:rPr>
              <a:t> in RDA vocabularies to serve as individual members of various </a:t>
            </a:r>
            <a:r>
              <a:rPr lang="en-US" dirty="0" err="1" smtClean="0">
                <a:solidFill>
                  <a:schemeClr val="tx1"/>
                </a:solidFill>
                <a:effectLst/>
              </a:rPr>
              <a:t>bf:Class</a:t>
            </a:r>
            <a:r>
              <a:rPr lang="en-US" dirty="0" smtClean="0">
                <a:solidFill>
                  <a:schemeClr val="tx1"/>
                </a:solidFill>
                <a:effectLst/>
              </a:rPr>
              <a:t>(</a:t>
            </a:r>
            <a:r>
              <a:rPr lang="en-US" dirty="0" err="1" smtClean="0">
                <a:solidFill>
                  <a:schemeClr val="tx1"/>
                </a:solidFill>
                <a:effectLst/>
              </a:rPr>
              <a:t>es</a:t>
            </a:r>
            <a:r>
              <a:rPr lang="en-US" dirty="0" smtClean="0">
                <a:solidFill>
                  <a:schemeClr val="tx1"/>
                </a:solidFill>
                <a:effectLst/>
              </a:rPr>
              <a:t>). For some classes, basically the same vocabulary was also modeled in id.loc.gov and it took some time to decide which to use. We have ended up choosing the RDA vocabularies since they cover all these classes, rather than a few, and because of their relative simplicity in modeling (the term list is just that—a list of terms) they are an easy application of reuse. We have, however, chosen to use the MARC relators as found in id.loc.gov rather than RDA properties for roles. Roles are highly interconnected with other aspects of performance, and we need the role as a class so these can be all brought together. </a:t>
            </a:r>
            <a:endParaRPr lang="en-US" dirty="0"/>
          </a:p>
        </p:txBody>
      </p:sp>
      <p:sp>
        <p:nvSpPr>
          <p:cNvPr id="4" name="Slide Number Placeholder 3"/>
          <p:cNvSpPr>
            <a:spLocks noGrp="1"/>
          </p:cNvSpPr>
          <p:nvPr>
            <p:ph type="sldNum" sz="quarter" idx="10"/>
          </p:nvPr>
        </p:nvSpPr>
        <p:spPr/>
        <p:txBody>
          <a:bodyPr/>
          <a:lstStyle/>
          <a:p>
            <a:fld id="{8058CA7D-2A0F-40AE-A101-08ACECD325DA}" type="slidenum">
              <a:rPr lang="en-US" smtClean="0"/>
              <a:t>15</a:t>
            </a:fld>
            <a:endParaRPr lang="en-US"/>
          </a:p>
        </p:txBody>
      </p:sp>
    </p:spTree>
    <p:extLst>
      <p:ext uri="{BB962C8B-B14F-4D97-AF65-F5344CB8AC3E}">
        <p14:creationId xmlns:p14="http://schemas.microsoft.com/office/powerpoint/2010/main" val="9217699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a:defRPr/>
            </a:pPr>
            <a:r>
              <a:rPr lang="en-US" dirty="0" smtClean="0"/>
              <a:t>One interesting aspect of the</a:t>
            </a:r>
            <a:r>
              <a:rPr lang="en-US" baseline="0" dirty="0" smtClean="0"/>
              <a:t> RDA terms (and also id.loc.gov if we used them) and BIBFRAME is that all these vocabularies are expressed as individuals—individual members of a class. This heavy use of individuals is not completely usual in linked data modeling, which tends to emphasize </a:t>
            </a:r>
            <a:r>
              <a:rPr lang="en-US" baseline="0" dirty="0" err="1" smtClean="0"/>
              <a:t>subclassing</a:t>
            </a:r>
            <a:r>
              <a:rPr lang="en-US" baseline="0" dirty="0" smtClean="0"/>
              <a:t>, but it seems to have been brought about by the FRBR entity/attribute model itself, which has emphasized relationships between classes rather than </a:t>
            </a:r>
            <a:r>
              <a:rPr lang="en-US" baseline="0" dirty="0" err="1" smtClean="0"/>
              <a:t>subclassing</a:t>
            </a:r>
            <a:r>
              <a:rPr lang="en-US" baseline="0" dirty="0" smtClean="0"/>
              <a:t> to express relationships. The main point here is this vocabulary, expressed as individuals, cannot be </a:t>
            </a:r>
            <a:r>
              <a:rPr lang="en-US" baseline="0" dirty="0" err="1" smtClean="0"/>
              <a:t>subclassed</a:t>
            </a:r>
            <a:r>
              <a:rPr lang="en-US" baseline="0" dirty="0" smtClean="0"/>
              <a:t>. This came up as an issue with PMO in relation to vocabulary for </a:t>
            </a:r>
            <a:r>
              <a:rPr lang="en-US" baseline="0" dirty="0" err="1" smtClean="0"/>
              <a:t>bf:Carrier</a:t>
            </a:r>
            <a:r>
              <a:rPr lang="en-US" baseline="0" dirty="0" smtClean="0"/>
              <a:t>. RDA uses very general terms—for performed music, the most commonly used being audio disc and audiocassette. There are, however, as you all know, several kinds of audio disc and we would like to name them. But because the term “audio disc” is an individual we cannot subclass; we can only add more specific terms as other individuals of the </a:t>
            </a:r>
            <a:r>
              <a:rPr lang="en-US" baseline="0" dirty="0" err="1" smtClean="0"/>
              <a:t>bf:Carrier</a:t>
            </a:r>
            <a:r>
              <a:rPr lang="en-US" baseline="0" dirty="0" smtClean="0"/>
              <a:t> class, and use </a:t>
            </a:r>
            <a:r>
              <a:rPr lang="en-US" baseline="0" dirty="0" err="1" smtClean="0"/>
              <a:t>skos:broader</a:t>
            </a:r>
            <a:r>
              <a:rPr lang="en-US" baseline="0" dirty="0" smtClean="0"/>
              <a:t> and </a:t>
            </a:r>
            <a:r>
              <a:rPr lang="en-US" baseline="0" dirty="0" err="1" smtClean="0"/>
              <a:t>skos:narrower</a:t>
            </a:r>
            <a:r>
              <a:rPr lang="en-US" baseline="0" dirty="0" smtClean="0"/>
              <a:t> to define the relationship. Our ontology will suggest that in implementing the ontology these terms be used in addition to </a:t>
            </a:r>
            <a:r>
              <a:rPr lang="en-US" baseline="0" dirty="0" err="1" smtClean="0"/>
              <a:t>bf:AudioDisc</a:t>
            </a:r>
            <a:r>
              <a:rPr lang="en-US" baseline="0" dirty="0" smtClean="0"/>
              <a:t> in RDA cataloging. Please note that these terms are currently being reviewed by our communities and subject to change. It is surprisingly difficult to come with names for individual types of audio discs…</a:t>
            </a:r>
            <a:endParaRPr lang="en-US" dirty="0" smtClean="0"/>
          </a:p>
          <a:p>
            <a:endParaRPr lang="en-US" dirty="0"/>
          </a:p>
        </p:txBody>
      </p:sp>
      <p:sp>
        <p:nvSpPr>
          <p:cNvPr id="4" name="Slide Number Placeholder 3"/>
          <p:cNvSpPr>
            <a:spLocks noGrp="1"/>
          </p:cNvSpPr>
          <p:nvPr>
            <p:ph type="sldNum" sz="quarter" idx="10"/>
          </p:nvPr>
        </p:nvSpPr>
        <p:spPr/>
        <p:txBody>
          <a:bodyPr/>
          <a:lstStyle/>
          <a:p>
            <a:fld id="{8058CA7D-2A0F-40AE-A101-08ACECD325DA}" type="slidenum">
              <a:rPr lang="en-US" smtClean="0"/>
              <a:t>16</a:t>
            </a:fld>
            <a:endParaRPr lang="en-US"/>
          </a:p>
        </p:txBody>
      </p:sp>
    </p:spTree>
    <p:extLst>
      <p:ext uri="{BB962C8B-B14F-4D97-AF65-F5344CB8AC3E}">
        <p14:creationId xmlns:p14="http://schemas.microsoft.com/office/powerpoint/2010/main" val="9332566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to</a:t>
            </a:r>
            <a:r>
              <a:rPr lang="en-US" baseline="0" dirty="0" smtClean="0"/>
              <a:t> sum up our work since last June:</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are extending BIBFRAME 2.0 to better accommodate performed music by adding classes, properties, and vocabularies to the current BIBFRAME model. We are also creating a separate Performed Music Ontology to be used as an extension to BIBFRAME. In this ontology we are modeling music-specific information: thematic catalog numbers, opus numbers, music keys and modes, medium of performance, and multi-movement works. Finally, we are working on models for events, aggregate works, and sequencing, perhaps to help inform the development of BIBFRAME not only for music, but for the general library community.</a:t>
            </a:r>
          </a:p>
          <a:p>
            <a:endParaRPr lang="en-US" dirty="0"/>
          </a:p>
        </p:txBody>
      </p:sp>
      <p:sp>
        <p:nvSpPr>
          <p:cNvPr id="4" name="Slide Number Placeholder 3"/>
          <p:cNvSpPr>
            <a:spLocks noGrp="1"/>
          </p:cNvSpPr>
          <p:nvPr>
            <p:ph type="sldNum" sz="quarter" idx="10"/>
          </p:nvPr>
        </p:nvSpPr>
        <p:spPr/>
        <p:txBody>
          <a:bodyPr/>
          <a:lstStyle/>
          <a:p>
            <a:fld id="{8058CA7D-2A0F-40AE-A101-08ACECD325DA}" type="slidenum">
              <a:rPr lang="en-US" smtClean="0"/>
              <a:t>17</a:t>
            </a:fld>
            <a:endParaRPr lang="en-US"/>
          </a:p>
        </p:txBody>
      </p:sp>
    </p:spTree>
    <p:extLst>
      <p:ext uri="{BB962C8B-B14F-4D97-AF65-F5344CB8AC3E}">
        <p14:creationId xmlns:p14="http://schemas.microsoft.com/office/powerpoint/2010/main" val="3893628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primary goal of our project is develop a performed music extension to BIBFRAME, covering description of recorded sound from wire recordings to streamed audio to music video. Using BIBFRAME as a core ontology, we will recommend domain-specific vocabularies, enhancements and/or extensions to BIBFRAME for use by the library community as the initial basis for a common standard. As we do this, we hope to establish a model whereby similar standards can be created, endorsed, and most importantly maintained by the library community. Clearly, the ontology will change and develop over time, but we hope to create here a strong base for development.</a:t>
            </a:r>
          </a:p>
          <a:p>
            <a:endParaRPr lang="en-US" baseline="0" dirty="0" smtClean="0"/>
          </a:p>
          <a:p>
            <a:r>
              <a:rPr lang="en-US" baseline="0" dirty="0" smtClean="0"/>
              <a:t>Because we are emphasizing a particular domain, community is of paramount importance to this project. We can develop a beautiful ontology, but it is of no use if it is not acceptable to the domain-community who might use it. And of course, all the domain experts are to be found primarily in that same community and it would be detrimental to not make use of that expertise. Stanford has thus been partnering with domain communities—the Music Library Association and the Association of Recorded Sound Collections, as well as keeping Program for Cooperative Cataloging (PCC) in the loop.</a:t>
            </a:r>
            <a:endParaRPr lang="en-US" dirty="0" smtClean="0"/>
          </a:p>
          <a:p>
            <a:endParaRPr lang="en-US" dirty="0"/>
          </a:p>
        </p:txBody>
      </p:sp>
      <p:sp>
        <p:nvSpPr>
          <p:cNvPr id="4" name="Slide Number Placeholder 3"/>
          <p:cNvSpPr>
            <a:spLocks noGrp="1"/>
          </p:cNvSpPr>
          <p:nvPr>
            <p:ph type="sldNum" sz="quarter" idx="10"/>
          </p:nvPr>
        </p:nvSpPr>
        <p:spPr/>
        <p:txBody>
          <a:bodyPr/>
          <a:lstStyle/>
          <a:p>
            <a:fld id="{8058CA7D-2A0F-40AE-A101-08ACECD325DA}" type="slidenum">
              <a:rPr lang="en-US" smtClean="0"/>
              <a:t>2</a:t>
            </a:fld>
            <a:endParaRPr lang="en-US"/>
          </a:p>
        </p:txBody>
      </p:sp>
    </p:spTree>
    <p:extLst>
      <p:ext uri="{BB962C8B-B14F-4D97-AF65-F5344CB8AC3E}">
        <p14:creationId xmlns:p14="http://schemas.microsoft.com/office/powerpoint/2010/main" val="3821767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we embark</a:t>
            </a:r>
            <a:r>
              <a:rPr lang="en-US" baseline="0" dirty="0" smtClean="0"/>
              <a:t> on how we’ve doing in this wild adventure, let’s take a step back and think about why we are doing this. What are ontologies anyway and why do we need them? An ontology is “…</a:t>
            </a:r>
            <a:r>
              <a:rPr lang="en-US" dirty="0" smtClean="0"/>
              <a:t>a formal naming and definition of the types, properties, and interrelationships of the entities that really or fundamentally exist for a particular domain of discourse. It is thus a practical application of philosophical </a:t>
            </a:r>
            <a:r>
              <a:rPr lang="en-US" b="0" dirty="0" smtClean="0"/>
              <a:t>ontology</a:t>
            </a:r>
            <a:r>
              <a:rPr lang="en-US" dirty="0" smtClean="0"/>
              <a:t>, with a taxonomy.”</a:t>
            </a:r>
            <a:endParaRPr lang="en-US" baseline="0" dirty="0" smtClean="0"/>
          </a:p>
          <a:p>
            <a:endParaRPr lang="en-US" baseline="0" dirty="0" smtClean="0"/>
          </a:p>
          <a:p>
            <a:r>
              <a:rPr lang="en-US" baseline="0" dirty="0" smtClean="0"/>
              <a:t>While this is a Wikipedia definition, it does sum things up nicely. An ontology is where you name &amp; define the entities contained in your domain and the relationships among them. As a practical application of philosophical ontology, creating an ontology is an intellectual endeavor, with choices based on structural and practical knowledge of the domain being modeled. A linked data ontology is built on RDF &amp; its basic data model RDFS or OWL, the Web Ontology language, but these can only express very basic relationships—this is a subclass of this; this entity is related to this entity—highly abstracted relationships. An ontology brings in the specific vocabularies and relationships that define your domain, providing structure and vocabulary (or taxonomy as Wikipedia puts it).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3</a:t>
            </a:fld>
            <a:endParaRPr lang="en-US" dirty="0"/>
          </a:p>
        </p:txBody>
      </p:sp>
    </p:spTree>
    <p:extLst>
      <p:ext uri="{BB962C8B-B14F-4D97-AF65-F5344CB8AC3E}">
        <p14:creationId xmlns:p14="http://schemas.microsoft.com/office/powerpoint/2010/main" val="4744774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so why</a:t>
            </a:r>
            <a:r>
              <a:rPr lang="en-US" baseline="0" dirty="0" smtClean="0"/>
              <a:t> use BIBFRAME? The usual context of this question is in reference to RDA—if we are using the RDA cataloging standard, why not use the RDA ontology? That is a perfectly reasonable question. There are also already some other music ontologies already available—the Music Ontology has been around several years and is even based on FRBR; lately the </a:t>
            </a:r>
            <a:r>
              <a:rPr lang="en-US" baseline="0" dirty="0" err="1" smtClean="0"/>
              <a:t>Bibliotheque</a:t>
            </a:r>
            <a:r>
              <a:rPr lang="en-US" baseline="0" dirty="0" smtClean="0"/>
              <a:t> National de France, Radio France, and the </a:t>
            </a:r>
            <a:r>
              <a:rPr lang="en-US" baseline="0" dirty="0" err="1" smtClean="0"/>
              <a:t>Philharmonie</a:t>
            </a:r>
            <a:r>
              <a:rPr lang="en-US" baseline="0" dirty="0" smtClean="0"/>
              <a:t> </a:t>
            </a:r>
            <a:r>
              <a:rPr lang="en-US" baseline="0" dirty="0" err="1" smtClean="0"/>
              <a:t>Francaise</a:t>
            </a:r>
            <a:r>
              <a:rPr lang="en-US" baseline="0" dirty="0" smtClean="0"/>
              <a:t> have been developing Doremus, based on FRBRoo and CIDOC-CRM. Why aren’t we using them?</a:t>
            </a:r>
          </a:p>
          <a:p>
            <a:endParaRPr lang="en-US" baseline="0" dirty="0" smtClean="0"/>
          </a:p>
          <a:p>
            <a:r>
              <a:rPr lang="en-US" baseline="0" dirty="0" smtClean="0"/>
              <a:t>In our modeling, we are hoping to create an ontology that works with multiple content standards or even with a lack of a content standard, but still be part of a shared cataloging environment. While we use RDA, others may not, and we want to be able to have easy interoperability despite these differences. So that is why we chose BIBFRAME over RDA. The other two ontologies have almost the opposite problem—being intended only for music materials they run the risk of not being compatible with or at least too separate from modeling for all our other resources in libraries—we want them all to interact. There are also requirements for performed music that overlap with other formats, and we would like our modelling to be able to be useful for those formats as well as just music.</a:t>
            </a:r>
          </a:p>
          <a:p>
            <a:endParaRPr lang="en-US" baseline="0" dirty="0" smtClean="0"/>
          </a:p>
          <a:p>
            <a:r>
              <a:rPr lang="en-US" baseline="0" dirty="0" smtClean="0"/>
              <a:t>So in sum, we are using BIBFRAME because it is for all types of library materials, not just sound recordings; it is compatible with a variety of cataloging content standards, including no standard, and it is customizable while still providing a common framework.</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4</a:t>
            </a:fld>
            <a:endParaRPr lang="en-US" dirty="0"/>
          </a:p>
        </p:txBody>
      </p:sp>
    </p:spTree>
    <p:extLst>
      <p:ext uri="{BB962C8B-B14F-4D97-AF65-F5344CB8AC3E}">
        <p14:creationId xmlns:p14="http://schemas.microsoft.com/office/powerpoint/2010/main" val="1347065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a short introduction to </a:t>
            </a:r>
            <a:r>
              <a:rPr lang="en-US" dirty="0" err="1" smtClean="0"/>
              <a:t>Bibframe</a:t>
            </a:r>
            <a:r>
              <a:rPr lang="en-US" dirty="0" smtClean="0"/>
              <a:t> for those of you unfamiliar</a:t>
            </a:r>
            <a:r>
              <a:rPr lang="en-US" baseline="0" dirty="0" smtClean="0"/>
              <a:t> with it. </a:t>
            </a:r>
            <a:r>
              <a:rPr lang="en-US" dirty="0" smtClean="0"/>
              <a:t>The United States Library of Congress initiated the development of </a:t>
            </a:r>
            <a:r>
              <a:rPr lang="en-US" dirty="0" err="1" smtClean="0"/>
              <a:t>BibFrame</a:t>
            </a:r>
            <a:r>
              <a:rPr lang="en-US" dirty="0" smtClean="0"/>
              <a:t> as a replacement for the MARC format.  </a:t>
            </a:r>
            <a:r>
              <a:rPr lang="en-US" dirty="0" err="1" smtClean="0"/>
              <a:t>BibFrame</a:t>
            </a:r>
            <a:r>
              <a:rPr lang="en-US" dirty="0" smtClean="0"/>
              <a:t> is designed to enable the discovery of bibliographic information on the web and in the broader networked world. It utilizes Resource Description Framework (RDF), a data model consisting of statements expressed in triples. In RDF, every entity (such as author, subject, place, etc.) will have a corresponding unique identifier, or URI.</a:t>
            </a:r>
          </a:p>
          <a:p>
            <a:endParaRPr lang="en-US" dirty="0" smtClean="0"/>
          </a:p>
          <a:p>
            <a:r>
              <a:rPr lang="en-US" dirty="0" smtClean="0"/>
              <a:t>BIBFRAME</a:t>
            </a:r>
            <a:r>
              <a:rPr lang="en-US" baseline="0" dirty="0" smtClean="0"/>
              <a:t> is loosely based on the (Functional Requirements of Bibliographic Records) or FRBR model and is centered on three primary entities—Works, Instances, and Items. Other entities are defined in relation to one of those entities. Works are basically equivalent to the FRBR expression, whilst Instances are equivalent to the FRBR manifestation. There is no equivalent to the FRBR Work in the BIBFRAME conceptual model, but as we will see later it still can be expressed. </a:t>
            </a:r>
          </a:p>
          <a:p>
            <a:endParaRPr lang="en-US" baseline="0" dirty="0" smtClean="0"/>
          </a:p>
          <a:p>
            <a:r>
              <a:rPr lang="en-US" baseline="0" dirty="0" smtClean="0"/>
              <a:t>BIBFRAME is intended as a lightweight framework, not a fully developed ontology. To use BIBFRAME, the framework requires the “filling out” of vocabularies and relationships, either drawing on other ontologies or developing new subclasses or vocabularies within in BIBFRAME. This is what we are doing in the Performed Music Ontology project.</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5</a:t>
            </a:fld>
            <a:endParaRPr lang="en-US"/>
          </a:p>
        </p:txBody>
      </p:sp>
    </p:spTree>
    <p:extLst>
      <p:ext uri="{BB962C8B-B14F-4D97-AF65-F5344CB8AC3E}">
        <p14:creationId xmlns:p14="http://schemas.microsoft.com/office/powerpoint/2010/main" val="448996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step</a:t>
            </a:r>
            <a:r>
              <a:rPr lang="en-US" baseline="0" dirty="0" smtClean="0"/>
              <a:t> we took was to look through the ontology and add new classes, subclasses and/or properties required for cataloging performed music that were missing. For example, since the cataloging of sound recordings in RDA requires that the cataloger always specify the source of every title that is recorded, we added several subclasses of </a:t>
            </a:r>
            <a:r>
              <a:rPr lang="en-US" baseline="0" dirty="0" err="1" smtClean="0"/>
              <a:t>bf:Title</a:t>
            </a:r>
            <a:r>
              <a:rPr lang="en-US" baseline="0" dirty="0" smtClean="0"/>
              <a:t> to make these integral to the ontology rather than relying on notes. We also added 4 new subclasses to </a:t>
            </a:r>
            <a:r>
              <a:rPr lang="en-US" baseline="0" dirty="0" err="1" smtClean="0"/>
              <a:t>bf:Identifier</a:t>
            </a:r>
            <a:r>
              <a:rPr lang="en-US" baseline="0" dirty="0" smtClean="0"/>
              <a:t>: :</a:t>
            </a:r>
            <a:r>
              <a:rPr lang="en-US" baseline="0" dirty="0" err="1" smtClean="0"/>
              <a:t>AudioTake</a:t>
            </a:r>
            <a:r>
              <a:rPr lang="en-US" baseline="0" dirty="0" smtClean="0"/>
              <a:t>, :Gtin14Number (a number used by the publishing industry in describing packaging), :</a:t>
            </a:r>
            <a:r>
              <a:rPr lang="en-US" baseline="0" dirty="0" err="1" smtClean="0"/>
              <a:t>MusicAvDistributorIdentifier</a:t>
            </a:r>
            <a:r>
              <a:rPr lang="en-US" baseline="0" dirty="0" smtClean="0"/>
              <a:t> (recently defined in the MARC21 format), and :</a:t>
            </a:r>
            <a:r>
              <a:rPr lang="en-US" baseline="0" dirty="0" err="1" smtClean="0"/>
              <a:t>VideoGamePlatformIdentifier</a:t>
            </a:r>
            <a:r>
              <a:rPr lang="en-US" baseline="0" dirty="0" smtClean="0"/>
              <a:t>. This last may seem a little out of scope, but we do have an avid video game cataloger as part of our group, and it is true that most video games do include music. </a:t>
            </a:r>
          </a:p>
          <a:p>
            <a:endParaRPr lang="en-US" baseline="0" dirty="0" smtClean="0"/>
          </a:p>
          <a:p>
            <a:r>
              <a:rPr lang="en-US" baseline="0" dirty="0" smtClean="0"/>
              <a:t>These were very simple extensions to BIBFRAME, following a pattern already present. And while they initially were part of the performed music extension they have since been incorporated into LC’s core BIBFRAME ontology, which is why I list them in the bf: namespace.</a:t>
            </a:r>
          </a:p>
          <a:p>
            <a:endParaRPr lang="en-US" baseline="0" dirty="0" smtClean="0"/>
          </a:p>
          <a:p>
            <a:r>
              <a:rPr lang="en-US" baseline="0" dirty="0" smtClean="0"/>
              <a:t>Besides the classes listed, we are also currently working on classes and properties for medium of performance, events, and works. More about some of that later.</a:t>
            </a:r>
          </a:p>
          <a:p>
            <a:endParaRPr lang="en-US" baseline="0" dirty="0" smtClean="0"/>
          </a:p>
          <a:p>
            <a:r>
              <a:rPr lang="en-US" baseline="0" dirty="0" smtClean="0"/>
              <a:t>We also added a few other classes—sound recording label (so we can differentiate it from a publisher or distributor), tempo, disc cutting type and tape configuration for our sound archivists, and one new property—phonogram copyright date, the copyright date for a performance. More are coming, as our community is coming forward with further areas they would like to have expanded.</a:t>
            </a:r>
            <a:endParaRPr lang="en-US" dirty="0" smtClean="0"/>
          </a:p>
          <a:p>
            <a:endParaRPr lang="en-US" dirty="0"/>
          </a:p>
        </p:txBody>
      </p:sp>
      <p:sp>
        <p:nvSpPr>
          <p:cNvPr id="4" name="Slide Number Placeholder 3"/>
          <p:cNvSpPr>
            <a:spLocks noGrp="1"/>
          </p:cNvSpPr>
          <p:nvPr>
            <p:ph type="sldNum" sz="quarter" idx="10"/>
          </p:nvPr>
        </p:nvSpPr>
        <p:spPr/>
        <p:txBody>
          <a:bodyPr/>
          <a:lstStyle/>
          <a:p>
            <a:fld id="{8058CA7D-2A0F-40AE-A101-08ACECD325DA}" type="slidenum">
              <a:rPr lang="en-US" smtClean="0"/>
              <a:t>6</a:t>
            </a:fld>
            <a:endParaRPr lang="en-US"/>
          </a:p>
        </p:txBody>
      </p:sp>
    </p:spTree>
    <p:extLst>
      <p:ext uri="{BB962C8B-B14F-4D97-AF65-F5344CB8AC3E}">
        <p14:creationId xmlns:p14="http://schemas.microsoft.com/office/powerpoint/2010/main" val="4024728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As we worked through the current and new list of </a:t>
            </a:r>
            <a:r>
              <a:rPr lang="en-US" sz="1200" b="0" i="0" u="none" strike="noStrike" kern="1200" dirty="0" err="1" smtClean="0">
                <a:solidFill>
                  <a:schemeClr val="tx1"/>
                </a:solidFill>
                <a:effectLst/>
                <a:latin typeface="+mn-lt"/>
                <a:ea typeface="+mn-ea"/>
                <a:cs typeface="+mn-cs"/>
              </a:rPr>
              <a:t>Bibframe</a:t>
            </a:r>
            <a:r>
              <a:rPr lang="en-US" sz="1200" b="0" i="0" u="none" strike="noStrike" kern="1200" dirty="0" smtClean="0">
                <a:solidFill>
                  <a:schemeClr val="tx1"/>
                </a:solidFill>
                <a:effectLst/>
                <a:latin typeface="+mn-lt"/>
                <a:ea typeface="+mn-ea"/>
                <a:cs typeface="+mn-cs"/>
              </a:rPr>
              <a:t> Identifiers, the Performed Music Ontology group felt that two very important types of music numbers would benefit by being included in the </a:t>
            </a:r>
            <a:r>
              <a:rPr lang="en-US" sz="1200" b="0" i="0" u="none" strike="noStrike" kern="1200" dirty="0" err="1" smtClean="0">
                <a:solidFill>
                  <a:schemeClr val="tx1"/>
                </a:solidFill>
                <a:effectLst/>
                <a:latin typeface="+mn-lt"/>
                <a:ea typeface="+mn-ea"/>
                <a:cs typeface="+mn-cs"/>
              </a:rPr>
              <a:t>bf:Identifier</a:t>
            </a:r>
            <a:r>
              <a:rPr lang="en-US" sz="1200" b="0" i="0" u="none" strike="noStrike" kern="1200" dirty="0" smtClean="0">
                <a:solidFill>
                  <a:schemeClr val="tx1"/>
                </a:solidFill>
                <a:effectLst/>
                <a:latin typeface="+mn-lt"/>
                <a:ea typeface="+mn-ea"/>
                <a:cs typeface="+mn-cs"/>
              </a:rPr>
              <a:t> class: Thematic catalog numbers, which are numbers assigned in catalogs of composers’ works, and opus numbers, work numbers assigned either by composers or publishers. In a domain where titles are often generic (Sonata, Concerto, Symphony) and composers might compose hundreds of works in a lifetime (Vivaldi wrote 120 violin concertos and even 39 bassoon concertos), these are very important for identifying works and distinguishing one from another.</a:t>
            </a:r>
            <a:endParaRPr lang="en-US" b="0" dirty="0" smtClean="0">
              <a:effectLst/>
            </a:endParaRPr>
          </a:p>
          <a:p>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In the current version of </a:t>
            </a:r>
            <a:r>
              <a:rPr lang="en-US" sz="1200" b="0" i="0" u="none" strike="noStrike" kern="1200" dirty="0" err="1" smtClean="0">
                <a:solidFill>
                  <a:schemeClr val="tx1"/>
                </a:solidFill>
                <a:effectLst/>
                <a:latin typeface="+mn-lt"/>
                <a:ea typeface="+mn-ea"/>
                <a:cs typeface="+mn-cs"/>
              </a:rPr>
              <a:t>Bibframe</a:t>
            </a:r>
            <a:r>
              <a:rPr lang="en-US" sz="1200" b="0" i="0" u="none" strike="noStrike" kern="1200" dirty="0" smtClean="0">
                <a:solidFill>
                  <a:schemeClr val="tx1"/>
                </a:solidFill>
                <a:effectLst/>
                <a:latin typeface="+mn-lt"/>
                <a:ea typeface="+mn-ea"/>
                <a:cs typeface="+mn-cs"/>
              </a:rPr>
              <a:t>, thematic catalog numbers and opus numbers are actually present, </a:t>
            </a:r>
            <a:r>
              <a:rPr lang="en-US" baseline="0" dirty="0" smtClean="0"/>
              <a:t>but both are literals, or strings, and are represented by the properties </a:t>
            </a:r>
            <a:r>
              <a:rPr lang="en-US" baseline="0" dirty="0" err="1" smtClean="0"/>
              <a:t>bf:musicThematicNumber</a:t>
            </a:r>
            <a:r>
              <a:rPr lang="en-US" baseline="0" dirty="0" smtClean="0"/>
              <a:t> and </a:t>
            </a:r>
            <a:r>
              <a:rPr lang="en-US" baseline="0" dirty="0" err="1" smtClean="0"/>
              <a:t>bf:musicOpusNumber</a:t>
            </a:r>
            <a:r>
              <a:rPr lang="en-US" baseline="0" dirty="0" smtClean="0"/>
              <a:t>.</a:t>
            </a:r>
            <a:r>
              <a:rPr lang="en-US" sz="1200" b="0" i="0" u="none" strike="noStrike" kern="1200" dirty="0" smtClean="0">
                <a:solidFill>
                  <a:schemeClr val="tx1"/>
                </a:solidFill>
                <a:effectLst/>
                <a:latin typeface="+mn-lt"/>
                <a:ea typeface="+mn-ea"/>
                <a:cs typeface="+mn-cs"/>
              </a:rPr>
              <a:t> </a:t>
            </a:r>
            <a:r>
              <a:rPr lang="en-US" baseline="0" dirty="0" smtClean="0"/>
              <a:t>They are considered only in their relationship to the work title string. This is limiting; nothing further can be stated about the number. </a:t>
            </a:r>
            <a:endParaRPr lang="en-US" dirty="0"/>
          </a:p>
        </p:txBody>
      </p:sp>
      <p:sp>
        <p:nvSpPr>
          <p:cNvPr id="4" name="Slide Number Placeholder 3"/>
          <p:cNvSpPr>
            <a:spLocks noGrp="1"/>
          </p:cNvSpPr>
          <p:nvPr>
            <p:ph type="sldNum" sz="quarter" idx="10"/>
          </p:nvPr>
        </p:nvSpPr>
        <p:spPr/>
        <p:txBody>
          <a:bodyPr/>
          <a:lstStyle/>
          <a:p>
            <a:fld id="{889BF599-A74C-46AF-A8C4-971502B37A72}" type="slidenum">
              <a:rPr lang="en-US" smtClean="0"/>
              <a:t>7</a:t>
            </a:fld>
            <a:endParaRPr lang="en-US"/>
          </a:p>
        </p:txBody>
      </p:sp>
    </p:spTree>
    <p:extLst>
      <p:ext uri="{BB962C8B-B14F-4D97-AF65-F5344CB8AC3E}">
        <p14:creationId xmlns:p14="http://schemas.microsoft.com/office/powerpoint/2010/main" val="4219251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29579" rtl="0" eaLnBrk="1" fontAlgn="auto" latinLnBrk="0" hangingPunct="1">
              <a:lnSpc>
                <a:spcPct val="100000"/>
              </a:lnSpc>
              <a:spcBef>
                <a:spcPts val="0"/>
              </a:spcBef>
              <a:spcAft>
                <a:spcPts val="0"/>
              </a:spcAft>
              <a:buClrTx/>
              <a:buSzTx/>
              <a:buFontTx/>
              <a:buNone/>
              <a:tabLst/>
              <a:defRPr/>
            </a:pPr>
            <a:r>
              <a:rPr lang="en-US" baseline="0" dirty="0" smtClean="0"/>
              <a:t>The Performed Music Ontology group decided this was not adequate for music users—thematic catalog numbers make sense in the context of their catalogs, and it seemed reasonable to provide the source for the number, especially since some composers might have multiple catalogs. And even something seemingly simple as an opus number sometimes needs a source and perhaps even a date—numbers get changed by publishers or by the composers themselves. </a:t>
            </a:r>
            <a:endParaRPr lang="en-US" dirty="0" smtClean="0"/>
          </a:p>
          <a:p>
            <a:pPr defTabSz="929579">
              <a:defRPr/>
            </a:pPr>
            <a:endParaRPr lang="en-US" baseline="0" dirty="0" smtClean="0"/>
          </a:p>
          <a:p>
            <a:pPr defTabSz="929579">
              <a:defRPr/>
            </a:pPr>
            <a:r>
              <a:rPr lang="en-US" baseline="0" dirty="0" smtClean="0"/>
              <a:t>To allow for this the Performed Music Ontology has created two additional new subclasses of </a:t>
            </a:r>
            <a:r>
              <a:rPr lang="en-US" baseline="0" dirty="0" err="1" smtClean="0"/>
              <a:t>bf:Identifer</a:t>
            </a:r>
            <a:r>
              <a:rPr lang="en-US" baseline="0" dirty="0" smtClean="0"/>
              <a:t>: </a:t>
            </a:r>
            <a:r>
              <a:rPr lang="en-US" baseline="0" dirty="0" err="1" smtClean="0"/>
              <a:t>pmo:ThematicCatalogStatement</a:t>
            </a:r>
            <a:r>
              <a:rPr lang="en-US" baseline="0" dirty="0" smtClean="0"/>
              <a:t> and </a:t>
            </a:r>
            <a:r>
              <a:rPr lang="en-US" baseline="0" dirty="0" err="1" smtClean="0"/>
              <a:t>pmo:OpusNumberStatement</a:t>
            </a:r>
            <a:r>
              <a:rPr lang="en-US" baseline="0" dirty="0" smtClean="0"/>
              <a:t>. This involved our first real experience in modeling, since they are multifaceted identifiers. Both follow the same modeling, so we’ll just look at </a:t>
            </a:r>
            <a:r>
              <a:rPr lang="en-US" baseline="0" dirty="0" err="1" smtClean="0"/>
              <a:t>pmo:ThematicCatalogStatement</a:t>
            </a:r>
            <a:r>
              <a:rPr lang="en-US" baseline="0" dirty="0" smtClean="0"/>
              <a:t>.</a:t>
            </a:r>
          </a:p>
          <a:p>
            <a:pPr defTabSz="929579">
              <a:defRPr/>
            </a:pPr>
            <a:endParaRPr lang="en-US" baseline="0" dirty="0" smtClean="0"/>
          </a:p>
          <a:p>
            <a:pPr defTabSz="929579">
              <a:defRPr/>
            </a:pPr>
            <a:r>
              <a:rPr lang="en-US" baseline="0" dirty="0" smtClean="0"/>
              <a:t>The thematic catalog number can be expressed as an </a:t>
            </a:r>
            <a:r>
              <a:rPr lang="en-US" baseline="0" dirty="0" err="1" smtClean="0"/>
              <a:t>rdf:value</a:t>
            </a:r>
            <a:r>
              <a:rPr lang="en-US" baseline="0" dirty="0" smtClean="0"/>
              <a:t> (such as the string “BWV 1000”) and/or it may be split into three other classes </a:t>
            </a:r>
            <a:r>
              <a:rPr lang="en-US" baseline="0" dirty="0" err="1" smtClean="0"/>
              <a:t>pmo:ThematicCatalogPrefix</a:t>
            </a:r>
            <a:r>
              <a:rPr lang="en-US" baseline="0" dirty="0" smtClean="0"/>
              <a:t>, </a:t>
            </a:r>
            <a:r>
              <a:rPr lang="en-US" baseline="0" dirty="0" err="1" smtClean="0"/>
              <a:t>pmo:ThematicCatalogNumber</a:t>
            </a:r>
            <a:r>
              <a:rPr lang="en-US" baseline="0" dirty="0" smtClean="0"/>
              <a:t>, and </a:t>
            </a:r>
            <a:r>
              <a:rPr lang="en-US" baseline="0" dirty="0" err="1" smtClean="0"/>
              <a:t>pmo:ThematicCatalogPart</a:t>
            </a:r>
            <a:r>
              <a:rPr lang="en-US" baseline="0" dirty="0" smtClean="0"/>
              <a:t>. They are linked to </a:t>
            </a:r>
            <a:r>
              <a:rPr lang="en-US" baseline="0" dirty="0" err="1" smtClean="0"/>
              <a:t>pmo:ThematicCatalogStatement</a:t>
            </a:r>
            <a:r>
              <a:rPr lang="en-US" baseline="0" dirty="0" smtClean="0"/>
              <a:t> by the predicate </a:t>
            </a:r>
            <a:r>
              <a:rPr lang="en-US" baseline="0" dirty="0" err="1" smtClean="0"/>
              <a:t>pmo:composedOf</a:t>
            </a:r>
            <a:r>
              <a:rPr lang="en-US" baseline="0" dirty="0" smtClean="0"/>
              <a:t>.</a:t>
            </a:r>
          </a:p>
          <a:p>
            <a:pPr defTabSz="929579">
              <a:defRPr/>
            </a:pPr>
            <a:endParaRPr lang="en-US" baseline="0" dirty="0" smtClean="0"/>
          </a:p>
          <a:p>
            <a:pPr defTabSz="929579">
              <a:defRPr/>
            </a:pPr>
            <a:r>
              <a:rPr lang="en-US" baseline="0" dirty="0" smtClean="0"/>
              <a:t>By splitting the prefix from the number, the numeral can be discovered on its own without the entire string being correct.</a:t>
            </a:r>
          </a:p>
          <a:p>
            <a:pPr defTabSz="929579">
              <a:defRPr/>
            </a:pPr>
            <a:endParaRPr lang="en-US" baseline="0" dirty="0" smtClean="0"/>
          </a:p>
        </p:txBody>
      </p:sp>
      <p:sp>
        <p:nvSpPr>
          <p:cNvPr id="4" name="Slide Number Placeholder 3"/>
          <p:cNvSpPr>
            <a:spLocks noGrp="1"/>
          </p:cNvSpPr>
          <p:nvPr>
            <p:ph type="sldNum" sz="quarter" idx="10"/>
          </p:nvPr>
        </p:nvSpPr>
        <p:spPr/>
        <p:txBody>
          <a:bodyPr/>
          <a:lstStyle/>
          <a:p>
            <a:fld id="{8058CA7D-2A0F-40AE-A101-08ACECD325DA}" type="slidenum">
              <a:rPr lang="en-US" smtClean="0"/>
              <a:t>8</a:t>
            </a:fld>
            <a:endParaRPr lang="en-US"/>
          </a:p>
        </p:txBody>
      </p:sp>
    </p:spTree>
    <p:extLst>
      <p:ext uri="{BB962C8B-B14F-4D97-AF65-F5344CB8AC3E}">
        <p14:creationId xmlns:p14="http://schemas.microsoft.com/office/powerpoint/2010/main" val="30505287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a:defRPr/>
            </a:pPr>
            <a:r>
              <a:rPr lang="en-US" baseline="0" dirty="0" smtClean="0"/>
              <a:t>One can also imagine a linked data discovery tool that would understand BWV numbers could also sometimes be searched with the abbreviation “S.” Or that the designations “K.” and “KV” and “</a:t>
            </a:r>
            <a:r>
              <a:rPr lang="en-US" baseline="0" dirty="0" err="1" smtClean="0"/>
              <a:t>K</a:t>
            </a:r>
            <a:r>
              <a:rPr lang="en-US" sz="1200" dirty="0" err="1" smtClean="0">
                <a:solidFill>
                  <a:schemeClr val="bg1"/>
                </a:solidFill>
                <a:ea typeface="Arial Unicode MS" panose="020B0604020202020204" pitchFamily="34" charset="-128"/>
                <a:cs typeface="Arial Unicode MS" panose="020B0604020202020204" pitchFamily="34" charset="-128"/>
              </a:rPr>
              <a:t>ö</a:t>
            </a:r>
            <a:r>
              <a:rPr lang="en-US" baseline="0" dirty="0" err="1" smtClean="0"/>
              <a:t>chel</a:t>
            </a:r>
            <a:r>
              <a:rPr lang="en-US" baseline="0" dirty="0" smtClean="0"/>
              <a:t>” (spelled-out) all refer to the Mozart thematic catalog.</a:t>
            </a:r>
          </a:p>
          <a:p>
            <a:pPr defTabSz="929579">
              <a:defRPr/>
            </a:pPr>
            <a:endParaRPr lang="en-US" baseline="0" dirty="0" smtClean="0"/>
          </a:p>
          <a:p>
            <a:pPr defTabSz="929579">
              <a:defRPr/>
            </a:pPr>
            <a:r>
              <a:rPr lang="en-US" baseline="0" dirty="0" smtClean="0"/>
              <a:t>Now, this won’t happen automatically--someone will have to put in the work and create the vocabulary. But this model allows for these capabilities in the future.</a:t>
            </a:r>
          </a:p>
          <a:p>
            <a:pPr defTabSz="929579">
              <a:defRPr/>
            </a:pPr>
            <a:endParaRPr lang="en-US" baseline="0" dirty="0" smtClean="0"/>
          </a:p>
          <a:p>
            <a:pPr defTabSz="929579">
              <a:defRPr/>
            </a:pPr>
            <a:r>
              <a:rPr lang="en-US" baseline="0" dirty="0" smtClean="0"/>
              <a:t>Besides improved discovery, another huge benefit in making these subclasses is that the thematic catalog statement may now be linked to a source. Thus BWV 1000 can be linked directly to the Bach </a:t>
            </a:r>
            <a:r>
              <a:rPr lang="en-US" baseline="0" dirty="0" err="1" smtClean="0"/>
              <a:t>Werke</a:t>
            </a:r>
            <a:r>
              <a:rPr lang="en-US" baseline="0" dirty="0" smtClean="0"/>
              <a:t> </a:t>
            </a:r>
            <a:r>
              <a:rPr lang="en-US" baseline="0" dirty="0" err="1" smtClean="0"/>
              <a:t>Verzeichnis</a:t>
            </a:r>
            <a:r>
              <a:rPr lang="en-US" baseline="0" dirty="0" smtClean="0"/>
              <a:t>, even to a particular edition. Users (and librarians) who come across an obscure or unfamiliar catalog number could more easily solve THIS type of problem: “It says ‘S. 1000’, but I don’t know what ‘S.’ means.”</a:t>
            </a:r>
          </a:p>
          <a:p>
            <a:endParaRPr lang="en-US" dirty="0"/>
          </a:p>
        </p:txBody>
      </p:sp>
      <p:sp>
        <p:nvSpPr>
          <p:cNvPr id="4" name="Slide Number Placeholder 3"/>
          <p:cNvSpPr>
            <a:spLocks noGrp="1"/>
          </p:cNvSpPr>
          <p:nvPr>
            <p:ph type="sldNum" sz="quarter" idx="10"/>
          </p:nvPr>
        </p:nvSpPr>
        <p:spPr/>
        <p:txBody>
          <a:bodyPr/>
          <a:lstStyle/>
          <a:p>
            <a:fld id="{8058CA7D-2A0F-40AE-A101-08ACECD325DA}" type="slidenum">
              <a:rPr lang="en-US" smtClean="0"/>
              <a:t>9</a:t>
            </a:fld>
            <a:endParaRPr lang="en-US"/>
          </a:p>
        </p:txBody>
      </p:sp>
    </p:spTree>
    <p:extLst>
      <p:ext uri="{BB962C8B-B14F-4D97-AF65-F5344CB8AC3E}">
        <p14:creationId xmlns:p14="http://schemas.microsoft.com/office/powerpoint/2010/main" val="2114028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E700B27-DE4C-4B9E-BB11-B9027034A00F}" type="datetimeFigureOut">
              <a:rPr lang="en-US" smtClean="0"/>
              <a:pPr/>
              <a:t>3/14/2017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08286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40F4739-9812-4A9F-890D-2AD6BA5F6EE8}" type="datetimeFigureOut">
              <a:rPr lang="en-US" smtClean="0"/>
              <a:t>3/14/2017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87109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18845AC5-A3F8-44AA-BA8F-596CDCC976D3}" type="datetimeFigureOut">
              <a:rPr lang="en-US" smtClean="0"/>
              <a:t>3/14/2017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00668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C873B183-A821-4095-A363-9EC968635539}" type="datetimeFigureOut">
              <a:rPr lang="en-US" smtClean="0"/>
              <a:t>3/14/2017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650071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74D01B4-0AA5-45E6-B2E6-5FA4078AEBCF}" type="datetimeFigureOut">
              <a:rPr lang="en-US" smtClean="0"/>
              <a:t>3/14/2017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598174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147335C-0450-40D7-8612-B3203BED4F28}" type="datetimeFigureOut">
              <a:rPr lang="en-US" smtClean="0"/>
              <a:t>3/14/2017</a:t>
            </a:fld>
            <a:endParaRPr lang="en-US" dirty="0"/>
          </a:p>
        </p:txBody>
      </p:sp>
      <p:sp>
        <p:nvSpPr>
          <p:cNvPr id="4"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06650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246A105-2A1C-4284-B4EA-07CF89B1A393}" type="datetimeFigureOut">
              <a:rPr lang="en-US" smtClean="0"/>
              <a:t>3/14/2017</a:t>
            </a:fld>
            <a:endParaRPr lang="en-US" dirty="0"/>
          </a:p>
        </p:txBody>
      </p:sp>
      <p:sp>
        <p:nvSpPr>
          <p:cNvPr id="4"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038609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DBE609-F3F2-45E6-BD6A-E03A8C86C1AE}" type="datetimeFigureOut">
              <a:rPr lang="en-US" smtClean="0"/>
              <a:t>3/14/2017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897437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24AD68-089C-4467-A8F3-EA2BBCA6B44E}" type="datetimeFigureOut">
              <a:rPr lang="en-US" smtClean="0"/>
              <a:t>3/14/2017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28719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C51FCE-E4BB-4680-8E50-3C0E348D2609}" type="datetimeFigureOut">
              <a:rPr lang="en-US" smtClean="0"/>
              <a:t>3/14/2017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76046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AAA073D-A903-47F8-8D16-77642FB0DF1F}" type="datetimeFigureOut">
              <a:rPr lang="en-US" smtClean="0"/>
              <a:t>3/14/2017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45979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B91FA40-626B-4CA1-85D0-7A9016E395BA}" type="datetimeFigureOut">
              <a:rPr lang="en-US" smtClean="0"/>
              <a:t>3/14/2017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08794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F425EA-B9DC-48A7-991E-9A82573B1B21}" type="datetimeFigureOut">
              <a:rPr lang="en-US" smtClean="0"/>
              <a:t>3/14/2017</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95435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66CB97F8-6CEB-469B-AFCC-889F2A2B1D5A}" type="datetimeFigureOut">
              <a:rPr lang="en-US" smtClean="0"/>
              <a:t>3/14/2017</a:t>
            </a:fld>
            <a:endParaRPr lang="en-US" dirty="0"/>
          </a:p>
        </p:txBody>
      </p:sp>
      <p:sp>
        <p:nvSpPr>
          <p:cNvPr id="5" name="Footer Placeholder 3"/>
          <p:cNvSpPr>
            <a:spLocks noGrp="1"/>
          </p:cNvSpPr>
          <p:nvPr>
            <p:ph type="ftr" sz="quarter" idx="11"/>
          </p:nvPr>
        </p:nvSpPr>
        <p:spPr/>
        <p:txBody>
          <a:bodyPr/>
          <a:lstStyle/>
          <a:p>
            <a:r>
              <a:rPr lang="en-US" smtClean="0"/>
              <a:t>
              </a:t>
            </a:r>
            <a:endParaRPr lang="en-US" dirty="0"/>
          </a:p>
        </p:txBody>
      </p:sp>
      <p:sp>
        <p:nvSpPr>
          <p:cNvPr id="6"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15353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8FA9179F-009E-4FA5-B091-7EBB82A185BD}" type="datetimeFigureOut">
              <a:rPr lang="en-US" smtClean="0"/>
              <a:t>3/14/2017</a:t>
            </a:fld>
            <a:endParaRPr lang="en-US" dirty="0"/>
          </a:p>
        </p:txBody>
      </p:sp>
      <p:sp>
        <p:nvSpPr>
          <p:cNvPr id="5" name="Footer Placeholder 2"/>
          <p:cNvSpPr>
            <a:spLocks noGrp="1"/>
          </p:cNvSpPr>
          <p:nvPr>
            <p:ph type="ftr" sz="quarter" idx="11"/>
          </p:nvPr>
        </p:nvSpPr>
        <p:spPr/>
        <p:txBody>
          <a:bodyPr/>
          <a:lstStyle/>
          <a:p>
            <a:r>
              <a:rPr lang="en-US" smtClean="0"/>
              <a:t>
              </a:t>
            </a:r>
            <a:endParaRPr lang="en-US" dirty="0"/>
          </a:p>
        </p:txBody>
      </p:sp>
      <p:sp>
        <p:nvSpPr>
          <p:cNvPr id="6"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10721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8E665CEB-0076-4E37-B880-BCEA9784DE0A}" type="datetimeFigureOut">
              <a:rPr lang="en-US" smtClean="0"/>
              <a:t>3/14/2017</a:t>
            </a:fld>
            <a:endParaRPr lang="en-US" dirty="0"/>
          </a:p>
        </p:txBody>
      </p:sp>
      <p:sp>
        <p:nvSpPr>
          <p:cNvPr id="5" name="Footer Placeholder 5"/>
          <p:cNvSpPr>
            <a:spLocks noGrp="1"/>
          </p:cNvSpPr>
          <p:nvPr>
            <p:ph type="ftr" sz="quarter" idx="11"/>
          </p:nvPr>
        </p:nvSpPr>
        <p:spPr/>
        <p:txBody>
          <a:bodyPr/>
          <a:lstStyle/>
          <a:p>
            <a:r>
              <a:rPr lang="en-US" smtClean="0"/>
              <a:t>
              </a:t>
            </a:r>
            <a:endParaRPr lang="en-US" dirty="0"/>
          </a:p>
        </p:txBody>
      </p:sp>
      <p:sp>
        <p:nvSpPr>
          <p:cNvPr id="6"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53692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6149E5E-3896-4118-99A7-7B85668F1C5E}" type="datetimeFigureOut">
              <a:rPr lang="en-US" smtClean="0"/>
              <a:t>3/14/2017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42697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7E0D914D-B099-4142-A885-11F276715148}" type="datetimeFigureOut">
              <a:rPr lang="en-US" smtClean="0"/>
              <a:t>3/14/2017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smtClean="0"/>
              <a:t>
              </a:t>
            </a:r>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8845051"/>
      </p:ext>
    </p:extLst>
  </p:cSld>
  <p:clrMap bg1="dk1" tx1="lt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www.rdaregistry.info/" TargetMode="External"/><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hyperlink" Target="http://www.doremus.org/" TargetMode="External"/><Relationship Id="rId4" Type="http://schemas.openxmlformats.org/officeDocument/2006/relationships/hyperlink" Target="http://musicontology.com/" TargetMode="External"/><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230244"/>
            <a:ext cx="10583158" cy="3329581"/>
          </a:xfrm>
        </p:spPr>
        <p:txBody>
          <a:bodyPr/>
          <a:lstStyle/>
          <a:p>
            <a:r>
              <a:rPr lang="en-US" sz="6600" smtClean="0"/>
              <a:t>Linked Data for Performed Music</a:t>
            </a:r>
            <a:endParaRPr lang="en-US" sz="6600"/>
          </a:p>
        </p:txBody>
      </p:sp>
      <p:sp>
        <p:nvSpPr>
          <p:cNvPr id="3" name="Subtitle 2"/>
          <p:cNvSpPr>
            <a:spLocks noGrp="1"/>
          </p:cNvSpPr>
          <p:nvPr>
            <p:ph type="subTitle" idx="1"/>
          </p:nvPr>
        </p:nvSpPr>
        <p:spPr>
          <a:xfrm>
            <a:off x="1154955" y="4659275"/>
            <a:ext cx="9067568" cy="1254822"/>
          </a:xfrm>
        </p:spPr>
        <p:txBody>
          <a:bodyPr>
            <a:normAutofit/>
          </a:bodyPr>
          <a:lstStyle/>
          <a:p>
            <a:r>
              <a:rPr lang="en-US" smtClean="0"/>
              <a:t>a performed music ontology extension to bibframe 2.0</a:t>
            </a:r>
          </a:p>
          <a:p>
            <a:endParaRPr lang="en-US"/>
          </a:p>
          <a:p>
            <a:endParaRPr lang="en-US"/>
          </a:p>
        </p:txBody>
      </p:sp>
      <p:pic>
        <p:nvPicPr>
          <p:cNvPr id="4" name="Picture 4"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410" y="293107"/>
            <a:ext cx="867466" cy="867466"/>
          </a:xfrm>
          <a:prstGeom prst="rect">
            <a:avLst/>
          </a:prstGeom>
          <a:solidFill>
            <a:schemeClr val="bg2"/>
          </a:solidFill>
          <a:effectLst>
            <a:outerShdw blurRad="50800" dist="50800" dir="5400000" algn="ctr" rotWithShape="0">
              <a:srgbClr val="000000"/>
            </a:outerShdw>
            <a:reflection blurRad="6350" endPos="35000" dir="5400000" sy="-100000" algn="bl" rotWithShape="0"/>
            <a:softEdge rad="31750"/>
          </a:effectLst>
        </p:spPr>
      </p:pic>
      <p:sp>
        <p:nvSpPr>
          <p:cNvPr id="5" name="TextBox 4"/>
          <p:cNvSpPr txBox="1"/>
          <p:nvPr/>
        </p:nvSpPr>
        <p:spPr>
          <a:xfrm>
            <a:off x="1575303" y="389299"/>
            <a:ext cx="8247707" cy="369332"/>
          </a:xfrm>
          <a:prstGeom prst="rect">
            <a:avLst/>
          </a:prstGeom>
          <a:noFill/>
        </p:spPr>
        <p:txBody>
          <a:bodyPr wrap="square" rtlCol="0">
            <a:spAutoFit/>
          </a:bodyPr>
          <a:lstStyle/>
          <a:p>
            <a:r>
              <a:rPr lang="en-US" smtClean="0">
                <a:latin typeface="Arial Rounded MT Bold" panose="020F0704030504030204" pitchFamily="34" charset="0"/>
              </a:rPr>
              <a:t>Linked Data for Production</a:t>
            </a:r>
            <a:endParaRPr lang="en-US">
              <a:latin typeface="Arial Rounded MT Bold" panose="020F0704030504030204" pitchFamily="34" charset="0"/>
            </a:endParaRPr>
          </a:p>
        </p:txBody>
      </p:sp>
      <p:pic>
        <p:nvPicPr>
          <p:cNvPr id="7" name="Picture 6"/>
          <p:cNvPicPr>
            <a:picLocks noChangeAspect="1"/>
          </p:cNvPicPr>
          <p:nvPr/>
        </p:nvPicPr>
        <p:blipFill>
          <a:blip r:embed="rId4"/>
          <a:stretch>
            <a:fillRect/>
          </a:stretch>
        </p:blipFill>
        <p:spPr>
          <a:xfrm>
            <a:off x="9097428" y="293107"/>
            <a:ext cx="2640685" cy="3429031"/>
          </a:xfrm>
          <a:prstGeom prst="rect">
            <a:avLst/>
          </a:prstGeom>
          <a:effectLst>
            <a:outerShdw blurRad="50800" dist="38100" dir="2700000" algn="tl" rotWithShape="0">
              <a:prstClr val="black">
                <a:alpha val="40000"/>
              </a:prstClr>
            </a:outerShdw>
            <a:softEdge rad="127000"/>
          </a:effectLst>
        </p:spPr>
      </p:pic>
      <p:sp>
        <p:nvSpPr>
          <p:cNvPr id="8" name="TextBox 7"/>
          <p:cNvSpPr txBox="1"/>
          <p:nvPr/>
        </p:nvSpPr>
        <p:spPr>
          <a:xfrm>
            <a:off x="1232338" y="5505715"/>
            <a:ext cx="3383605" cy="1015663"/>
          </a:xfrm>
          <a:prstGeom prst="rect">
            <a:avLst/>
          </a:prstGeom>
          <a:noFill/>
        </p:spPr>
        <p:txBody>
          <a:bodyPr wrap="square" rtlCol="0">
            <a:spAutoFit/>
          </a:bodyPr>
          <a:lstStyle/>
          <a:p>
            <a:r>
              <a:rPr lang="en-US" sz="2000" cap="all">
                <a:solidFill>
                  <a:schemeClr val="accent1"/>
                </a:solidFill>
                <a:latin typeface="+mj-lt"/>
                <a:ea typeface="+mj-ea"/>
                <a:cs typeface="+mj-cs"/>
              </a:rPr>
              <a:t>kevin kishimoto</a:t>
            </a:r>
          </a:p>
          <a:p>
            <a:r>
              <a:rPr lang="en-US" sz="2000" cap="all">
                <a:solidFill>
                  <a:schemeClr val="accent1"/>
                </a:solidFill>
                <a:latin typeface="+mj-lt"/>
                <a:ea typeface="+mj-ea"/>
                <a:cs typeface="+mj-cs"/>
              </a:rPr>
              <a:t>nancy</a:t>
            </a:r>
            <a:r>
              <a:rPr lang="en-US" smtClean="0"/>
              <a:t> </a:t>
            </a:r>
            <a:r>
              <a:rPr lang="en-US" sz="2000" cap="all">
                <a:solidFill>
                  <a:schemeClr val="accent1"/>
                </a:solidFill>
                <a:latin typeface="+mj-lt"/>
                <a:ea typeface="+mj-ea"/>
                <a:cs typeface="+mj-cs"/>
              </a:rPr>
              <a:t>Lorimer</a:t>
            </a:r>
          </a:p>
          <a:p>
            <a:r>
              <a:rPr lang="en-US" sz="2000" cap="all">
                <a:solidFill>
                  <a:schemeClr val="accent1"/>
                </a:solidFill>
                <a:latin typeface="+mj-lt"/>
                <a:ea typeface="+mj-ea"/>
                <a:cs typeface="+mj-cs"/>
              </a:rPr>
              <a:t>MLA</a:t>
            </a:r>
            <a:r>
              <a:rPr lang="en-US" smtClean="0"/>
              <a:t> </a:t>
            </a:r>
            <a:r>
              <a:rPr lang="en-US" sz="2000" cap="all">
                <a:solidFill>
                  <a:schemeClr val="accent1"/>
                </a:solidFill>
                <a:latin typeface="+mj-lt"/>
                <a:ea typeface="+mj-ea"/>
                <a:cs typeface="+mj-cs"/>
              </a:rPr>
              <a:t>Orlando</a:t>
            </a:r>
            <a:r>
              <a:rPr lang="en-US" smtClean="0"/>
              <a:t> </a:t>
            </a:r>
            <a:r>
              <a:rPr lang="en-US" sz="2000" cap="all">
                <a:solidFill>
                  <a:schemeClr val="accent1"/>
                </a:solidFill>
                <a:latin typeface="+mj-lt"/>
                <a:ea typeface="+mj-ea"/>
                <a:cs typeface="+mj-cs"/>
              </a:rPr>
              <a:t>2017</a:t>
            </a:r>
          </a:p>
        </p:txBody>
      </p:sp>
    </p:spTree>
    <p:extLst>
      <p:ext uri="{BB962C8B-B14F-4D97-AF65-F5344CB8AC3E}">
        <p14:creationId xmlns:p14="http://schemas.microsoft.com/office/powerpoint/2010/main" val="2890406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424894" y="241979"/>
            <a:ext cx="8096478" cy="6267853"/>
          </a:xfrm>
          <a:prstGeom prst="rect">
            <a:avLst/>
          </a:prstGeom>
        </p:spPr>
      </p:pic>
    </p:spTree>
    <p:extLst>
      <p:ext uri="{BB962C8B-B14F-4D97-AF65-F5344CB8AC3E}">
        <p14:creationId xmlns:p14="http://schemas.microsoft.com/office/powerpoint/2010/main" val="39896821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34742"/>
          </a:xfrm>
        </p:spPr>
        <p:txBody>
          <a:bodyPr/>
          <a:lstStyle/>
          <a:p>
            <a:r>
              <a:rPr lang="en-US" dirty="0" err="1" smtClean="0"/>
              <a:t>pmo:MusicKeyModeStatement</a:t>
            </a:r>
            <a:endParaRPr lang="en-US" dirty="0"/>
          </a:p>
        </p:txBody>
      </p:sp>
      <p:sp>
        <p:nvSpPr>
          <p:cNvPr id="4" name="TextBox 3"/>
          <p:cNvSpPr txBox="1"/>
          <p:nvPr/>
        </p:nvSpPr>
        <p:spPr>
          <a:xfrm>
            <a:off x="892175" y="1587460"/>
            <a:ext cx="3784600" cy="1200329"/>
          </a:xfrm>
          <a:prstGeom prst="rect">
            <a:avLst/>
          </a:prstGeom>
          <a:noFill/>
        </p:spPr>
        <p:txBody>
          <a:bodyPr wrap="square" rtlCol="0">
            <a:spAutoFit/>
          </a:bodyPr>
          <a:lstStyle/>
          <a:p>
            <a:r>
              <a:rPr lang="en-US" dirty="0" smtClean="0"/>
              <a:t>and for music keys…</a:t>
            </a:r>
          </a:p>
          <a:p>
            <a:endParaRPr lang="en-US" dirty="0"/>
          </a:p>
          <a:p>
            <a:pPr marL="285750" indent="-285750">
              <a:buFont typeface="Arial" panose="020B0604020202020204" pitchFamily="34" charset="0"/>
              <a:buChar char="•"/>
            </a:pPr>
            <a:r>
              <a:rPr lang="en-US" dirty="0" smtClean="0"/>
              <a:t>music pitch &amp; mode are separated</a:t>
            </a:r>
            <a:endParaRPr lang="en-US" dirty="0"/>
          </a:p>
        </p:txBody>
      </p:sp>
      <p:sp>
        <p:nvSpPr>
          <p:cNvPr id="6" name="TextBox 5"/>
          <p:cNvSpPr txBox="1"/>
          <p:nvPr/>
        </p:nvSpPr>
        <p:spPr>
          <a:xfrm>
            <a:off x="1069975" y="2987990"/>
            <a:ext cx="3606800" cy="3570208"/>
          </a:xfrm>
          <a:prstGeom prst="rect">
            <a:avLst/>
          </a:prstGeom>
          <a:noFill/>
          <a:ln>
            <a:solidFill>
              <a:srgbClr val="92D050"/>
            </a:solidFill>
          </a:ln>
        </p:spPr>
        <p:txBody>
          <a:bodyPr wrap="square" rtlCol="0">
            <a:spAutoFit/>
          </a:bodyPr>
          <a:lstStyle/>
          <a:p>
            <a:endParaRPr lang="en-US" sz="1600" dirty="0"/>
          </a:p>
          <a:p>
            <a:r>
              <a:rPr lang="en-US" sz="1600" dirty="0" smtClean="0"/>
              <a:t>[work_1] a bf:Work ;</a:t>
            </a:r>
          </a:p>
          <a:p>
            <a:r>
              <a:rPr lang="en-US" sz="1600" dirty="0"/>
              <a:t> </a:t>
            </a:r>
            <a:r>
              <a:rPr lang="en-US" sz="1600" dirty="0" smtClean="0"/>
              <a:t>   </a:t>
            </a:r>
            <a:r>
              <a:rPr lang="en-US" sz="1600" dirty="0" err="1" smtClean="0"/>
              <a:t>pmo:MusicKeyModeStatement</a:t>
            </a:r>
            <a:r>
              <a:rPr lang="en-US" sz="1600" dirty="0" smtClean="0"/>
              <a:t> [</a:t>
            </a:r>
          </a:p>
          <a:p>
            <a:r>
              <a:rPr lang="en-US" sz="1600" dirty="0"/>
              <a:t> </a:t>
            </a:r>
            <a:r>
              <a:rPr lang="en-US" sz="1600" dirty="0" smtClean="0"/>
              <a:t>         rdf:value “F major” ;</a:t>
            </a:r>
          </a:p>
          <a:p>
            <a:r>
              <a:rPr lang="en-US" sz="1600" dirty="0"/>
              <a:t> </a:t>
            </a:r>
            <a:r>
              <a:rPr lang="en-US" sz="1600" dirty="0" smtClean="0"/>
              <a:t>         pmo:hasPitchCenter [</a:t>
            </a:r>
          </a:p>
          <a:p>
            <a:r>
              <a:rPr lang="en-US" sz="1600" dirty="0"/>
              <a:t> </a:t>
            </a:r>
            <a:r>
              <a:rPr lang="en-US" sz="1600" dirty="0" smtClean="0"/>
              <a:t>              a pmo:Pitch ;</a:t>
            </a:r>
          </a:p>
          <a:p>
            <a:r>
              <a:rPr lang="en-US" sz="1600" dirty="0"/>
              <a:t> </a:t>
            </a:r>
            <a:r>
              <a:rPr lang="en-US" sz="1600" dirty="0" smtClean="0"/>
              <a:t>               rdf:value “F” ;</a:t>
            </a:r>
          </a:p>
          <a:p>
            <a:r>
              <a:rPr lang="en-US" sz="1600" dirty="0"/>
              <a:t> </a:t>
            </a:r>
            <a:r>
              <a:rPr lang="en-US" sz="1600" dirty="0" smtClean="0"/>
              <a:t>          ] ;</a:t>
            </a:r>
          </a:p>
          <a:p>
            <a:r>
              <a:rPr lang="en-US" sz="1600" dirty="0" smtClean="0"/>
              <a:t>           pmo:hasMode [</a:t>
            </a:r>
          </a:p>
          <a:p>
            <a:r>
              <a:rPr lang="en-US" sz="1600" dirty="0"/>
              <a:t> </a:t>
            </a:r>
            <a:r>
              <a:rPr lang="en-US" sz="1600" dirty="0" smtClean="0"/>
              <a:t>              a pmo:Mode ;</a:t>
            </a:r>
          </a:p>
          <a:p>
            <a:r>
              <a:rPr lang="en-US" sz="1600" dirty="0"/>
              <a:t> </a:t>
            </a:r>
            <a:r>
              <a:rPr lang="en-US" sz="1600" dirty="0" smtClean="0"/>
              <a:t>               rdf:value “major” ;</a:t>
            </a:r>
          </a:p>
          <a:p>
            <a:r>
              <a:rPr lang="en-US" sz="1600" dirty="0" smtClean="0"/>
              <a:t>           ] ;</a:t>
            </a:r>
          </a:p>
          <a:p>
            <a:r>
              <a:rPr lang="en-US" sz="1600" dirty="0"/>
              <a:t> </a:t>
            </a:r>
            <a:r>
              <a:rPr lang="en-US" sz="1600" dirty="0" smtClean="0"/>
              <a:t>    ]  .</a:t>
            </a:r>
          </a:p>
          <a:p>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7925" y="1384260"/>
            <a:ext cx="6915150" cy="5000624"/>
          </a:xfrm>
          <a:prstGeom prst="rect">
            <a:avLst/>
          </a:prstGeom>
        </p:spPr>
      </p:pic>
    </p:spTree>
    <p:extLst>
      <p:ext uri="{BB962C8B-B14F-4D97-AF65-F5344CB8AC3E}">
        <p14:creationId xmlns:p14="http://schemas.microsoft.com/office/powerpoint/2010/main" val="24320810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547254" y="238124"/>
            <a:ext cx="7505700" cy="6334939"/>
          </a:xfrm>
          <a:prstGeom prst="rect">
            <a:avLst/>
          </a:prstGeom>
        </p:spPr>
      </p:pic>
      <p:sp>
        <p:nvSpPr>
          <p:cNvPr id="4" name="TextBox 3"/>
          <p:cNvSpPr txBox="1"/>
          <p:nvPr/>
        </p:nvSpPr>
        <p:spPr>
          <a:xfrm>
            <a:off x="8219767" y="1644701"/>
            <a:ext cx="3712038" cy="2369880"/>
          </a:xfrm>
          <a:prstGeom prst="rect">
            <a:avLst/>
          </a:prstGeom>
          <a:noFill/>
          <a:ln w="28575">
            <a:solidFill>
              <a:schemeClr val="tx1"/>
            </a:solidFill>
          </a:ln>
        </p:spPr>
        <p:txBody>
          <a:bodyPr wrap="square" rtlCol="0">
            <a:spAutoFit/>
          </a:bodyPr>
          <a:lstStyle>
            <a:defPPr>
              <a:defRPr lang="en-US"/>
            </a:defPPr>
            <a:lvl1pPr>
              <a:defRPr>
                <a:solidFill>
                  <a:srgbClr val="FFC000"/>
                </a:solidFill>
              </a:defRPr>
            </a:lvl1pPr>
          </a:lstStyle>
          <a:p>
            <a:r>
              <a:rPr lang="en-US" smtClean="0"/>
              <a:t>Medium of performance</a:t>
            </a:r>
          </a:p>
          <a:p>
            <a:pPr marL="285750" indent="-285750">
              <a:buFont typeface="Arial" panose="020B0604020202020204" pitchFamily="34" charset="0"/>
              <a:buChar char="•"/>
            </a:pPr>
            <a:r>
              <a:rPr lang="en-US" smtClean="0">
                <a:solidFill>
                  <a:schemeClr val="tx1"/>
                </a:solidFill>
              </a:rPr>
              <a:t>addition of</a:t>
            </a:r>
          </a:p>
          <a:p>
            <a:pPr marL="742950" lvl="1" indent="-285750">
              <a:buFont typeface="Arial" panose="020B0604020202020204" pitchFamily="34" charset="0"/>
              <a:buChar char="•"/>
            </a:pPr>
            <a:r>
              <a:rPr lang="en-US" sz="1600" smtClean="0"/>
              <a:t>pmo:DeclaredMedium</a:t>
            </a:r>
          </a:p>
          <a:p>
            <a:pPr marL="742950" lvl="1" indent="-285750">
              <a:buFont typeface="Arial" panose="020B0604020202020204" pitchFamily="34" charset="0"/>
              <a:buChar char="•"/>
            </a:pPr>
            <a:r>
              <a:rPr lang="en-US" sz="1600" smtClean="0"/>
              <a:t>pmo:PerformedMedium</a:t>
            </a:r>
          </a:p>
          <a:p>
            <a:pPr marL="742950" lvl="1" indent="-285750">
              <a:buFont typeface="Arial" panose="020B0604020202020204" pitchFamily="34" charset="0"/>
              <a:buChar char="•"/>
            </a:pPr>
            <a:r>
              <a:rPr lang="en-US" sz="1600" smtClean="0"/>
              <a:t>pmo:DeclaredMediumPart</a:t>
            </a:r>
          </a:p>
          <a:p>
            <a:pPr marL="742950" lvl="1" indent="-285750">
              <a:buFont typeface="Arial" panose="020B0604020202020204" pitchFamily="34" charset="0"/>
              <a:buChar char="•"/>
            </a:pPr>
            <a:r>
              <a:rPr lang="en-US" sz="1600" smtClean="0"/>
              <a:t>pmo:PerformedMediumPart</a:t>
            </a:r>
          </a:p>
          <a:p>
            <a:pPr marL="742950" lvl="1" indent="-285750">
              <a:buFont typeface="Arial" panose="020B0604020202020204" pitchFamily="34" charset="0"/>
              <a:buChar char="•"/>
            </a:pPr>
            <a:r>
              <a:rPr lang="en-US" sz="1600" smtClean="0"/>
              <a:t>pmo:hasMedium</a:t>
            </a:r>
          </a:p>
          <a:p>
            <a:pPr marL="742950" lvl="1" indent="-285750">
              <a:buFont typeface="Arial" panose="020B0604020202020204" pitchFamily="34" charset="0"/>
              <a:buChar char="•"/>
            </a:pPr>
            <a:r>
              <a:rPr lang="en-US" sz="1600" smtClean="0"/>
              <a:t>pmo:hasMediumCount</a:t>
            </a:r>
          </a:p>
          <a:p>
            <a:pPr marL="742950" lvl="1" indent="-285750">
              <a:buFont typeface="Arial" panose="020B0604020202020204" pitchFamily="34" charset="0"/>
              <a:buChar char="•"/>
            </a:pPr>
            <a:r>
              <a:rPr lang="en-US" sz="1600" smtClean="0"/>
              <a:t>pmo;performsPart</a:t>
            </a:r>
            <a:endParaRPr lang="en-US" sz="1600"/>
          </a:p>
        </p:txBody>
      </p:sp>
    </p:spTree>
    <p:extLst>
      <p:ext uri="{BB962C8B-B14F-4D97-AF65-F5344CB8AC3E}">
        <p14:creationId xmlns:p14="http://schemas.microsoft.com/office/powerpoint/2010/main" val="7607007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387036" y="2046146"/>
            <a:ext cx="3438144" cy="1631216"/>
          </a:xfrm>
          <a:prstGeom prst="rect">
            <a:avLst/>
          </a:prstGeom>
          <a:noFill/>
          <a:ln w="28575">
            <a:solidFill>
              <a:schemeClr val="tx1"/>
            </a:solidFill>
          </a:ln>
        </p:spPr>
        <p:txBody>
          <a:bodyPr wrap="square" rtlCol="0">
            <a:spAutoFit/>
          </a:bodyPr>
          <a:lstStyle>
            <a:defPPr>
              <a:defRPr lang="en-US"/>
            </a:defPPr>
            <a:lvl1pPr>
              <a:defRPr>
                <a:solidFill>
                  <a:srgbClr val="FFC000"/>
                </a:solidFill>
              </a:defRPr>
            </a:lvl1pPr>
          </a:lstStyle>
          <a:p>
            <a:r>
              <a:rPr lang="en-US"/>
              <a:t>Multi-movement </a:t>
            </a:r>
            <a:r>
              <a:rPr lang="en-US" smtClean="0"/>
              <a:t>work</a:t>
            </a:r>
          </a:p>
          <a:p>
            <a:pPr marL="285750" indent="-285750">
              <a:buFont typeface="Arial" panose="020B0604020202020204" pitchFamily="34" charset="0"/>
              <a:buChar char="•"/>
            </a:pPr>
            <a:r>
              <a:rPr lang="en-US" smtClean="0">
                <a:solidFill>
                  <a:schemeClr val="tx1"/>
                </a:solidFill>
              </a:rPr>
              <a:t>addition of</a:t>
            </a:r>
          </a:p>
          <a:p>
            <a:pPr marL="742950" lvl="1" indent="-285750">
              <a:buFont typeface="Arial" panose="020B0604020202020204" pitchFamily="34" charset="0"/>
              <a:buChar char="•"/>
            </a:pPr>
            <a:r>
              <a:rPr lang="en-US" sz="1600" smtClean="0"/>
              <a:t>pmo:ConceptualWork</a:t>
            </a:r>
          </a:p>
          <a:p>
            <a:pPr marL="742950" lvl="1" indent="-285750">
              <a:buFont typeface="Arial" panose="020B0604020202020204" pitchFamily="34" charset="0"/>
              <a:buChar char="•"/>
            </a:pPr>
            <a:r>
              <a:rPr lang="en-US" sz="1600" smtClean="0"/>
              <a:t>pmo:ComponentWork</a:t>
            </a:r>
          </a:p>
          <a:p>
            <a:pPr marL="742950" lvl="1" indent="-285750">
              <a:buFont typeface="Arial" panose="020B0604020202020204" pitchFamily="34" charset="0"/>
              <a:buChar char="•"/>
            </a:pPr>
            <a:r>
              <a:rPr lang="en-US" sz="1600" smtClean="0"/>
              <a:t>pmo:recordedAs</a:t>
            </a:r>
          </a:p>
          <a:p>
            <a:pPr marL="742950" lvl="1" indent="-285750">
              <a:buFont typeface="Arial" panose="020B0604020202020204" pitchFamily="34" charset="0"/>
              <a:buChar char="•"/>
            </a:pPr>
            <a:r>
              <a:rPr lang="en-US" sz="1600" smtClean="0"/>
              <a:t>pmo:performanceOf</a:t>
            </a:r>
            <a:endParaRPr lang="en-US" sz="1600"/>
          </a:p>
        </p:txBody>
      </p:sp>
      <p:pic>
        <p:nvPicPr>
          <p:cNvPr id="7" name="Picture 6"/>
          <p:cNvPicPr>
            <a:picLocks noChangeAspect="1"/>
          </p:cNvPicPr>
          <p:nvPr/>
        </p:nvPicPr>
        <p:blipFill>
          <a:blip r:embed="rId3"/>
          <a:stretch>
            <a:fillRect/>
          </a:stretch>
        </p:blipFill>
        <p:spPr>
          <a:xfrm>
            <a:off x="381679" y="360776"/>
            <a:ext cx="7605327" cy="5897520"/>
          </a:xfrm>
          <a:prstGeom prst="rect">
            <a:avLst/>
          </a:prstGeom>
        </p:spPr>
      </p:pic>
    </p:spTree>
    <p:extLst>
      <p:ext uri="{BB962C8B-B14F-4D97-AF65-F5344CB8AC3E}">
        <p14:creationId xmlns:p14="http://schemas.microsoft.com/office/powerpoint/2010/main" val="995428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Vocabularies</a:t>
            </a:r>
            <a:endParaRPr lang="en-US" dirty="0"/>
          </a:p>
        </p:txBody>
      </p:sp>
      <p:sp>
        <p:nvSpPr>
          <p:cNvPr id="3" name="Content Placeholder 2"/>
          <p:cNvSpPr>
            <a:spLocks noGrp="1"/>
          </p:cNvSpPr>
          <p:nvPr>
            <p:ph idx="1"/>
          </p:nvPr>
        </p:nvSpPr>
        <p:spPr>
          <a:xfrm>
            <a:off x="1104293" y="1608418"/>
            <a:ext cx="8946541" cy="4195481"/>
          </a:xfrm>
        </p:spPr>
        <p:txBody>
          <a:bodyPr>
            <a:normAutofit/>
          </a:bodyPr>
          <a:lstStyle/>
          <a:p>
            <a:r>
              <a:rPr lang="en-US" dirty="0" smtClean="0"/>
              <a:t>why?</a:t>
            </a:r>
          </a:p>
          <a:p>
            <a:pPr lvl="1"/>
            <a:r>
              <a:rPr lang="en-US" dirty="0" smtClean="0"/>
              <a:t>to provide specific relationships not already in </a:t>
            </a:r>
            <a:br>
              <a:rPr lang="en-US" dirty="0" smtClean="0"/>
            </a:br>
            <a:r>
              <a:rPr lang="en-US" dirty="0" smtClean="0"/>
              <a:t>BIBFRAME</a:t>
            </a:r>
          </a:p>
          <a:p>
            <a:pPr lvl="1"/>
            <a:r>
              <a:rPr lang="en-US" dirty="0" smtClean="0"/>
              <a:t>to provide values for the objects of triples</a:t>
            </a:r>
          </a:p>
          <a:p>
            <a:r>
              <a:rPr lang="en-US" dirty="0" smtClean="0"/>
              <a:t>Example:</a:t>
            </a:r>
          </a:p>
          <a:p>
            <a:pPr lvl="1"/>
            <a:r>
              <a:rPr lang="en-US" smtClean="0"/>
              <a:t>bf:FileType</a:t>
            </a:r>
            <a:endParaRPr lang="en-US" dirty="0" smtClean="0"/>
          </a:p>
          <a:p>
            <a:pPr lvl="2"/>
            <a:r>
              <a:rPr lang="en-US" dirty="0" smtClean="0"/>
              <a:t>no subclasses/individuals in BIBFRAME</a:t>
            </a:r>
          </a:p>
          <a:p>
            <a:pPr lvl="2"/>
            <a:r>
              <a:rPr lang="en-US" dirty="0" smtClean="0"/>
              <a:t>want to add in:</a:t>
            </a:r>
            <a:r>
              <a:rPr lang="en-US" dirty="0"/>
              <a:t> </a:t>
            </a:r>
            <a:endParaRPr lang="en-US" dirty="0" smtClean="0"/>
          </a:p>
        </p:txBody>
      </p:sp>
      <p:pic>
        <p:nvPicPr>
          <p:cNvPr id="4" name="Picture 3"/>
          <p:cNvPicPr>
            <a:picLocks noChangeAspect="1"/>
          </p:cNvPicPr>
          <p:nvPr/>
        </p:nvPicPr>
        <p:blipFill>
          <a:blip r:embed="rId3"/>
          <a:stretch>
            <a:fillRect/>
          </a:stretch>
        </p:blipFill>
        <p:spPr>
          <a:xfrm>
            <a:off x="7492996" y="597797"/>
            <a:ext cx="4039640" cy="5206102"/>
          </a:xfrm>
          <a:prstGeom prst="rect">
            <a:avLst/>
          </a:prstGeom>
        </p:spPr>
      </p:pic>
      <p:sp>
        <p:nvSpPr>
          <p:cNvPr id="5" name="Right Arrow 4"/>
          <p:cNvSpPr/>
          <p:nvPr/>
        </p:nvSpPr>
        <p:spPr>
          <a:xfrm>
            <a:off x="4184803" y="4329404"/>
            <a:ext cx="3079102" cy="317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454114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Addition of vocabularies to:</a:t>
            </a:r>
            <a:endParaRPr lang="en-US"/>
          </a:p>
        </p:txBody>
      </p:sp>
      <p:sp>
        <p:nvSpPr>
          <p:cNvPr id="3" name="Content Placeholder 2"/>
          <p:cNvSpPr>
            <a:spLocks noGrp="1"/>
          </p:cNvSpPr>
          <p:nvPr>
            <p:ph sz="half" idx="1"/>
          </p:nvPr>
        </p:nvSpPr>
        <p:spPr>
          <a:xfrm>
            <a:off x="322726" y="1770643"/>
            <a:ext cx="4396339" cy="4195763"/>
          </a:xfrm>
        </p:spPr>
        <p:txBody>
          <a:bodyPr>
            <a:normAutofit lnSpcReduction="10000"/>
          </a:bodyPr>
          <a:lstStyle/>
          <a:p>
            <a:pPr lvl="1"/>
            <a:r>
              <a:rPr lang="en-US" smtClean="0"/>
              <a:t>RDA vocabularies:</a:t>
            </a:r>
          </a:p>
          <a:p>
            <a:pPr lvl="2"/>
            <a:r>
              <a:rPr lang="en-US" smtClean="0"/>
              <a:t>bf:AppliedMaterial</a:t>
            </a:r>
            <a:endParaRPr lang="en-US"/>
          </a:p>
          <a:p>
            <a:pPr lvl="2"/>
            <a:r>
              <a:rPr lang="en-US" err="1"/>
              <a:t>bf:BaseMaterial</a:t>
            </a:r>
            <a:endParaRPr lang="en-US"/>
          </a:p>
          <a:p>
            <a:pPr lvl="2"/>
            <a:r>
              <a:rPr lang="en-US" b="1" err="1"/>
              <a:t>bf:Carrier</a:t>
            </a:r>
            <a:endParaRPr lang="en-US" b="1"/>
          </a:p>
          <a:p>
            <a:pPr lvl="2"/>
            <a:r>
              <a:rPr lang="en-US" err="1"/>
              <a:t>bf:Content</a:t>
            </a:r>
            <a:endParaRPr lang="en-US"/>
          </a:p>
          <a:p>
            <a:pPr lvl="2"/>
            <a:r>
              <a:rPr lang="en-US" err="1"/>
              <a:t>bf:EncodingFormat</a:t>
            </a:r>
            <a:endParaRPr lang="en-US"/>
          </a:p>
          <a:p>
            <a:pPr lvl="2"/>
            <a:r>
              <a:rPr lang="en-US" err="1"/>
              <a:t>bf:FileType</a:t>
            </a:r>
            <a:endParaRPr lang="en-US"/>
          </a:p>
          <a:p>
            <a:pPr lvl="2"/>
            <a:r>
              <a:rPr lang="en-US" err="1"/>
              <a:t>bf:MusicFormat</a:t>
            </a:r>
            <a:endParaRPr lang="en-US"/>
          </a:p>
          <a:p>
            <a:pPr lvl="2"/>
            <a:r>
              <a:rPr lang="en-US" smtClean="0"/>
              <a:t>bf:MusicNotation</a:t>
            </a:r>
          </a:p>
          <a:p>
            <a:pPr marL="1200150" lvl="3" indent="-342900"/>
            <a:r>
              <a:rPr lang="en-US" sz="1400"/>
              <a:t>bf:TactileNotation</a:t>
            </a:r>
          </a:p>
          <a:p>
            <a:pPr marL="1200150" lvl="3" indent="-342900"/>
            <a:r>
              <a:rPr lang="en-US" sz="1400" smtClean="0"/>
              <a:t>bf:GrooveCharacteristics</a:t>
            </a:r>
          </a:p>
          <a:p>
            <a:pPr marL="1200150" lvl="3" indent="-342900"/>
            <a:r>
              <a:rPr lang="en-US" sz="1400"/>
              <a:t>bf:PlaybackChannels</a:t>
            </a:r>
          </a:p>
          <a:p>
            <a:pPr marL="1200150" lvl="3" indent="-342900"/>
            <a:r>
              <a:rPr lang="en-US" sz="1400"/>
              <a:t>bf:PlaybackCharacteristic</a:t>
            </a:r>
          </a:p>
          <a:p>
            <a:pPr marL="857250" lvl="3" indent="0">
              <a:buNone/>
            </a:pPr>
            <a:endParaRPr lang="en-US" sz="1400"/>
          </a:p>
        </p:txBody>
      </p:sp>
      <p:sp>
        <p:nvSpPr>
          <p:cNvPr id="4" name="Content Placeholder 3"/>
          <p:cNvSpPr>
            <a:spLocks noGrp="1"/>
          </p:cNvSpPr>
          <p:nvPr>
            <p:ph sz="half" idx="2"/>
          </p:nvPr>
        </p:nvSpPr>
        <p:spPr>
          <a:xfrm>
            <a:off x="3543002" y="2076273"/>
            <a:ext cx="4012384" cy="3321352"/>
          </a:xfrm>
        </p:spPr>
        <p:txBody>
          <a:bodyPr>
            <a:normAutofit lnSpcReduction="10000"/>
          </a:bodyPr>
          <a:lstStyle/>
          <a:p>
            <a:pPr marL="1200150" lvl="3" indent="-342900"/>
            <a:r>
              <a:rPr lang="en-US" sz="1400" smtClean="0"/>
              <a:t>bf:RecordingMedium</a:t>
            </a:r>
            <a:endParaRPr lang="en-US" sz="1400"/>
          </a:p>
          <a:p>
            <a:pPr marL="1200150" lvl="3" indent="-342900"/>
            <a:r>
              <a:rPr lang="en-US" sz="1400"/>
              <a:t>bf:RecordingMethod</a:t>
            </a:r>
          </a:p>
          <a:p>
            <a:pPr marL="1200150" lvl="3" indent="-342900"/>
            <a:r>
              <a:rPr lang="en-US" sz="1400" smtClean="0"/>
              <a:t>bf:TrackConfig</a:t>
            </a:r>
          </a:p>
          <a:p>
            <a:pPr marL="1200150" lvl="3" indent="-342900"/>
            <a:r>
              <a:rPr lang="en-US" sz="1400"/>
              <a:t>bf:TactileNotation</a:t>
            </a:r>
          </a:p>
          <a:p>
            <a:pPr marL="1200150" lvl="3" indent="-342900"/>
            <a:r>
              <a:rPr lang="en-US" sz="1400"/>
              <a:t>bf:GrooveCharacteristics</a:t>
            </a:r>
          </a:p>
          <a:p>
            <a:pPr marL="1200150" lvl="3" indent="-342900"/>
            <a:r>
              <a:rPr lang="en-US" sz="1400"/>
              <a:t>bf:PlaybackChannels</a:t>
            </a:r>
          </a:p>
          <a:p>
            <a:pPr marL="1200150" lvl="3" indent="-342900"/>
            <a:r>
              <a:rPr lang="en-US" sz="1400"/>
              <a:t>bf:PlaybackCharacteristic</a:t>
            </a:r>
          </a:p>
          <a:p>
            <a:pPr marL="1200150" lvl="3" indent="-342900"/>
            <a:r>
              <a:rPr lang="en-US" sz="1400"/>
              <a:t>bf:RecordingMedium</a:t>
            </a:r>
          </a:p>
          <a:p>
            <a:pPr marL="1200150" lvl="3" indent="-342900"/>
            <a:r>
              <a:rPr lang="en-US" sz="1400"/>
              <a:t>bf:RecordingMethod</a:t>
            </a:r>
          </a:p>
          <a:p>
            <a:pPr marL="1200150" lvl="3" indent="-342900"/>
            <a:r>
              <a:rPr lang="en-US" sz="1400"/>
              <a:t>bf:TrackConfig</a:t>
            </a:r>
          </a:p>
          <a:p>
            <a:pPr marL="1200150" lvl="3" indent="-342900"/>
            <a:endParaRPr lang="en-US" sz="1400"/>
          </a:p>
          <a:p>
            <a:pPr marL="0" indent="0">
              <a:buNone/>
            </a:pPr>
            <a:endParaRPr lang="en-US"/>
          </a:p>
        </p:txBody>
      </p:sp>
      <p:sp>
        <p:nvSpPr>
          <p:cNvPr id="5" name="Content Placeholder 3"/>
          <p:cNvSpPr txBox="1">
            <a:spLocks/>
          </p:cNvSpPr>
          <p:nvPr/>
        </p:nvSpPr>
        <p:spPr>
          <a:xfrm>
            <a:off x="7469583" y="1853248"/>
            <a:ext cx="4012384" cy="332135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9pPr>
          </a:lstStyle>
          <a:p>
            <a:pPr marL="0" indent="0">
              <a:buFont typeface="Wingdings 3" charset="2"/>
              <a:buNone/>
            </a:pPr>
            <a:endParaRPr lang="en-US"/>
          </a:p>
        </p:txBody>
      </p:sp>
      <p:sp>
        <p:nvSpPr>
          <p:cNvPr id="6" name="Content Placeholder 2"/>
          <p:cNvSpPr txBox="1">
            <a:spLocks/>
          </p:cNvSpPr>
          <p:nvPr/>
        </p:nvSpPr>
        <p:spPr>
          <a:xfrm>
            <a:off x="7277605" y="1828546"/>
            <a:ext cx="4396339" cy="419576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9pPr>
          </a:lstStyle>
          <a:p>
            <a:pPr lvl="1"/>
            <a:r>
              <a:rPr lang="en-US" smtClean="0"/>
              <a:t>RDA unconstrained properties</a:t>
            </a:r>
          </a:p>
          <a:p>
            <a:pPr lvl="2"/>
            <a:r>
              <a:rPr lang="en-US" smtClean="0"/>
              <a:t>work relationship properties</a:t>
            </a:r>
            <a:br>
              <a:rPr lang="en-US" smtClean="0"/>
            </a:br>
            <a:endParaRPr lang="en-US" smtClean="0"/>
          </a:p>
          <a:p>
            <a:pPr lvl="1"/>
            <a:r>
              <a:rPr lang="en-US" smtClean="0"/>
              <a:t>id.loc.gov vocabularies</a:t>
            </a:r>
          </a:p>
          <a:p>
            <a:pPr lvl="2"/>
            <a:r>
              <a:rPr lang="en-US" smtClean="0"/>
              <a:t>bf:Role</a:t>
            </a:r>
          </a:p>
          <a:p>
            <a:pPr lvl="1"/>
            <a:endParaRPr lang="en-US" smtClean="0"/>
          </a:p>
        </p:txBody>
      </p:sp>
    </p:spTree>
    <p:extLst>
      <p:ext uri="{BB962C8B-B14F-4D97-AF65-F5344CB8AC3E}">
        <p14:creationId xmlns:p14="http://schemas.microsoft.com/office/powerpoint/2010/main" val="38124773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PMO Additions to bf:Carrier</a:t>
            </a:r>
            <a:endParaRPr lang="en-US"/>
          </a:p>
        </p:txBody>
      </p:sp>
      <p:sp>
        <p:nvSpPr>
          <p:cNvPr id="3" name="Content Placeholder 2"/>
          <p:cNvSpPr>
            <a:spLocks noGrp="1"/>
          </p:cNvSpPr>
          <p:nvPr>
            <p:ph sz="half" idx="1"/>
          </p:nvPr>
        </p:nvSpPr>
        <p:spPr>
          <a:xfrm>
            <a:off x="1141413" y="1756000"/>
            <a:ext cx="4878389" cy="3730400"/>
          </a:xfrm>
        </p:spPr>
        <p:txBody>
          <a:bodyPr>
            <a:normAutofit fontScale="70000" lnSpcReduction="20000"/>
          </a:bodyPr>
          <a:lstStyle/>
          <a:p>
            <a:r>
              <a:rPr lang="en-US" smtClean="0"/>
              <a:t>Additional vocabulary for bf:Carrier</a:t>
            </a:r>
          </a:p>
          <a:p>
            <a:pPr lvl="1"/>
            <a:r>
              <a:rPr lang="en-US" sz="2600" smtClean="0"/>
              <a:t>:</a:t>
            </a:r>
            <a:r>
              <a:rPr lang="en-US" sz="2600" err="1" smtClean="0"/>
              <a:t>CdAudio</a:t>
            </a:r>
            <a:endParaRPr lang="en-US" sz="2600"/>
          </a:p>
          <a:p>
            <a:pPr lvl="1"/>
            <a:r>
              <a:rPr lang="en-US" sz="2600" smtClean="0"/>
              <a:t>:DAT</a:t>
            </a:r>
          </a:p>
          <a:p>
            <a:pPr lvl="1"/>
            <a:r>
              <a:rPr lang="en-US" sz="2600" smtClean="0"/>
              <a:t>:</a:t>
            </a:r>
            <a:r>
              <a:rPr lang="en-US" sz="2600" err="1" smtClean="0"/>
              <a:t>DvdAudio</a:t>
            </a:r>
            <a:endParaRPr lang="en-US" sz="2600" smtClean="0"/>
          </a:p>
          <a:p>
            <a:pPr lvl="1"/>
            <a:r>
              <a:rPr lang="en-US" sz="2600"/>
              <a:t>:EnhancedCDAudio</a:t>
            </a:r>
          </a:p>
          <a:p>
            <a:pPr lvl="1"/>
            <a:r>
              <a:rPr lang="en-US" sz="2600" smtClean="0"/>
              <a:t>:</a:t>
            </a:r>
            <a:r>
              <a:rPr lang="en-US" sz="2600" err="1" smtClean="0"/>
              <a:t>EpRecord</a:t>
            </a:r>
            <a:endParaRPr lang="en-US" sz="2600"/>
          </a:p>
          <a:p>
            <a:pPr lvl="1"/>
            <a:r>
              <a:rPr lang="en-US" sz="2600"/>
              <a:t>:HybridSACD</a:t>
            </a:r>
          </a:p>
          <a:p>
            <a:pPr lvl="1"/>
            <a:r>
              <a:rPr lang="en-US" sz="2600" smtClean="0"/>
              <a:t>:LpVinyl</a:t>
            </a:r>
          </a:p>
          <a:p>
            <a:pPr lvl="1"/>
            <a:r>
              <a:rPr lang="en-US" sz="2600" smtClean="0"/>
              <a:t>:SACD</a:t>
            </a:r>
          </a:p>
          <a:p>
            <a:pPr lvl="1"/>
            <a:r>
              <a:rPr lang="en-US" sz="2600" smtClean="0"/>
              <a:t>:Shellac78</a:t>
            </a:r>
          </a:p>
          <a:p>
            <a:pPr lvl="1"/>
            <a:r>
              <a:rPr lang="en-US" sz="2600" smtClean="0"/>
              <a:t>:Single45</a:t>
            </a:r>
          </a:p>
          <a:p>
            <a:pPr lvl="1"/>
            <a:endParaRPr lang="en-US"/>
          </a:p>
        </p:txBody>
      </p:sp>
      <p:sp>
        <p:nvSpPr>
          <p:cNvPr id="4" name="Content Placeholder 3"/>
          <p:cNvSpPr>
            <a:spLocks noGrp="1"/>
          </p:cNvSpPr>
          <p:nvPr>
            <p:ph sz="half" idx="2"/>
          </p:nvPr>
        </p:nvSpPr>
        <p:spPr>
          <a:xfrm>
            <a:off x="6172200" y="1755999"/>
            <a:ext cx="4875211" cy="3730401"/>
          </a:xfrm>
        </p:spPr>
        <p:txBody>
          <a:bodyPr>
            <a:normAutofit fontScale="70000" lnSpcReduction="20000"/>
          </a:bodyPr>
          <a:lstStyle/>
          <a:p>
            <a:r>
              <a:rPr lang="en-US" smtClean="0"/>
              <a:t>Labels:</a:t>
            </a:r>
            <a:endParaRPr lang="en-US"/>
          </a:p>
          <a:p>
            <a:pPr lvl="1"/>
            <a:r>
              <a:rPr lang="en-US" sz="2600" smtClean="0"/>
              <a:t>CD audio</a:t>
            </a:r>
            <a:endParaRPr lang="en-US" sz="2600"/>
          </a:p>
          <a:p>
            <a:pPr lvl="1"/>
            <a:r>
              <a:rPr lang="en-US" sz="2600" smtClean="0"/>
              <a:t>DAT</a:t>
            </a:r>
            <a:endParaRPr lang="en-US" sz="2600"/>
          </a:p>
          <a:p>
            <a:pPr lvl="1"/>
            <a:r>
              <a:rPr lang="en-US" sz="2600" smtClean="0"/>
              <a:t>DVD audio</a:t>
            </a:r>
            <a:endParaRPr lang="en-US" sz="2600"/>
          </a:p>
          <a:p>
            <a:pPr lvl="1"/>
            <a:r>
              <a:rPr lang="en-US" sz="2600"/>
              <a:t>Enhanced CD audio</a:t>
            </a:r>
          </a:p>
          <a:p>
            <a:pPr lvl="1"/>
            <a:r>
              <a:rPr lang="en-US" sz="2600" smtClean="0"/>
              <a:t>EP (Extended play)</a:t>
            </a:r>
            <a:endParaRPr lang="en-US" sz="2600"/>
          </a:p>
          <a:p>
            <a:pPr lvl="1"/>
            <a:r>
              <a:rPr lang="en-US" sz="2600" smtClean="0"/>
              <a:t>Hybrid SACD</a:t>
            </a:r>
            <a:endParaRPr lang="en-US" sz="2600"/>
          </a:p>
          <a:p>
            <a:pPr lvl="1"/>
            <a:r>
              <a:rPr lang="en-US" sz="2600" smtClean="0"/>
              <a:t>LP/Vinyl</a:t>
            </a:r>
            <a:endParaRPr lang="en-US" sz="2600"/>
          </a:p>
          <a:p>
            <a:pPr lvl="1"/>
            <a:r>
              <a:rPr lang="en-US" sz="2600" smtClean="0"/>
              <a:t>SACD</a:t>
            </a:r>
            <a:endParaRPr lang="en-US" sz="2600"/>
          </a:p>
          <a:p>
            <a:pPr lvl="1"/>
            <a:r>
              <a:rPr lang="en-US" sz="2600" smtClean="0"/>
              <a:t>78/Shellac</a:t>
            </a:r>
          </a:p>
          <a:p>
            <a:pPr lvl="1"/>
            <a:r>
              <a:rPr lang="en-US" sz="2600" smtClean="0"/>
              <a:t>45/Single</a:t>
            </a:r>
            <a:endParaRPr lang="en-US" sz="2600"/>
          </a:p>
        </p:txBody>
      </p:sp>
      <p:sp>
        <p:nvSpPr>
          <p:cNvPr id="5" name="TextBox 4"/>
          <p:cNvSpPr txBox="1"/>
          <p:nvPr/>
        </p:nvSpPr>
        <p:spPr>
          <a:xfrm>
            <a:off x="1698171" y="5792802"/>
            <a:ext cx="9300754" cy="369332"/>
          </a:xfrm>
          <a:prstGeom prst="rect">
            <a:avLst/>
          </a:prstGeom>
          <a:noFill/>
        </p:spPr>
        <p:txBody>
          <a:bodyPr wrap="square" rtlCol="0">
            <a:spAutoFit/>
          </a:bodyPr>
          <a:lstStyle/>
          <a:p>
            <a:r>
              <a:rPr lang="en-US" smtClean="0"/>
              <a:t>Note: In RDA, these would be used </a:t>
            </a:r>
            <a:r>
              <a:rPr lang="en-US" i="1" smtClean="0"/>
              <a:t>in addition to</a:t>
            </a:r>
            <a:r>
              <a:rPr lang="en-US" smtClean="0"/>
              <a:t> the RDA terms (Audio disc, Audiocassette)</a:t>
            </a:r>
            <a:endParaRPr lang="en-US"/>
          </a:p>
        </p:txBody>
      </p:sp>
    </p:spTree>
    <p:extLst>
      <p:ext uri="{BB962C8B-B14F-4D97-AF65-F5344CB8AC3E}">
        <p14:creationId xmlns:p14="http://schemas.microsoft.com/office/powerpoint/2010/main" val="40419043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Ontology extension summary</a:t>
            </a:r>
            <a:endParaRPr lang="en-US"/>
          </a:p>
        </p:txBody>
      </p:sp>
      <p:sp>
        <p:nvSpPr>
          <p:cNvPr id="3" name="Content Placeholder 2"/>
          <p:cNvSpPr>
            <a:spLocks noGrp="1"/>
          </p:cNvSpPr>
          <p:nvPr>
            <p:ph idx="1"/>
          </p:nvPr>
        </p:nvSpPr>
        <p:spPr>
          <a:xfrm>
            <a:off x="951631" y="1390952"/>
            <a:ext cx="9905999" cy="4975341"/>
          </a:xfrm>
        </p:spPr>
        <p:txBody>
          <a:bodyPr>
            <a:noAutofit/>
          </a:bodyPr>
          <a:lstStyle/>
          <a:p>
            <a:r>
              <a:rPr lang="en-US" sz="2000" smtClean="0"/>
              <a:t>Extension </a:t>
            </a:r>
            <a:r>
              <a:rPr lang="en-US" sz="2000"/>
              <a:t>work to </a:t>
            </a:r>
            <a:r>
              <a:rPr lang="en-US" sz="2000" smtClean="0"/>
              <a:t>BF2.0</a:t>
            </a:r>
          </a:p>
          <a:p>
            <a:pPr lvl="1"/>
            <a:r>
              <a:rPr lang="en-US"/>
              <a:t>added classes, properties, vocabularies</a:t>
            </a:r>
          </a:p>
          <a:p>
            <a:r>
              <a:rPr lang="en-US" sz="2000"/>
              <a:t>Modeling:</a:t>
            </a:r>
          </a:p>
          <a:p>
            <a:pPr lvl="1"/>
            <a:r>
              <a:rPr lang="en-US"/>
              <a:t>thematic catalog numbers</a:t>
            </a:r>
          </a:p>
          <a:p>
            <a:pPr lvl="1"/>
            <a:r>
              <a:rPr lang="en-US"/>
              <a:t>opus numbers</a:t>
            </a:r>
          </a:p>
          <a:p>
            <a:pPr lvl="1"/>
            <a:r>
              <a:rPr lang="en-US"/>
              <a:t>music key and mode</a:t>
            </a:r>
          </a:p>
          <a:p>
            <a:pPr lvl="1"/>
            <a:r>
              <a:rPr lang="en-US" smtClean="0"/>
              <a:t>declared medium </a:t>
            </a:r>
            <a:r>
              <a:rPr lang="en-US"/>
              <a:t>&amp; performed medium (medium of performance</a:t>
            </a:r>
            <a:r>
              <a:rPr lang="en-US" smtClean="0"/>
              <a:t>)</a:t>
            </a:r>
          </a:p>
          <a:p>
            <a:pPr lvl="1"/>
            <a:r>
              <a:rPr lang="en-US"/>
              <a:t>m</a:t>
            </a:r>
            <a:r>
              <a:rPr lang="en-US" smtClean="0"/>
              <a:t>ulti-movement Works</a:t>
            </a:r>
            <a:endParaRPr lang="en-US"/>
          </a:p>
          <a:p>
            <a:r>
              <a:rPr lang="en-US" sz="2000"/>
              <a:t>Working on:</a:t>
            </a:r>
          </a:p>
          <a:p>
            <a:pPr lvl="1"/>
            <a:r>
              <a:rPr lang="en-US"/>
              <a:t>Events</a:t>
            </a:r>
          </a:p>
          <a:p>
            <a:pPr lvl="1"/>
            <a:r>
              <a:rPr lang="en-US"/>
              <a:t>Aggregate </a:t>
            </a:r>
            <a:r>
              <a:rPr lang="en-US" smtClean="0"/>
              <a:t>works/Compilations</a:t>
            </a:r>
          </a:p>
          <a:p>
            <a:pPr lvl="1"/>
            <a:r>
              <a:rPr lang="en-US" smtClean="0"/>
              <a:t>Sequencing </a:t>
            </a:r>
            <a:endParaRPr lang="en-US"/>
          </a:p>
        </p:txBody>
      </p:sp>
    </p:spTree>
    <p:extLst>
      <p:ext uri="{BB962C8B-B14F-4D97-AF65-F5344CB8AC3E}">
        <p14:creationId xmlns:p14="http://schemas.microsoft.com/office/powerpoint/2010/main" val="9451114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Project description</a:t>
            </a:r>
            <a:endParaRPr lang="en-US"/>
          </a:p>
        </p:txBody>
      </p:sp>
      <p:sp>
        <p:nvSpPr>
          <p:cNvPr id="3" name="Content Placeholder 2"/>
          <p:cNvSpPr>
            <a:spLocks noGrp="1"/>
          </p:cNvSpPr>
          <p:nvPr>
            <p:ph idx="1"/>
          </p:nvPr>
        </p:nvSpPr>
        <p:spPr/>
        <p:txBody>
          <a:bodyPr/>
          <a:lstStyle/>
          <a:p>
            <a:r>
              <a:rPr lang="en-US"/>
              <a:t>Develop a BIBFRAME-based ontology for performed music in all formats</a:t>
            </a:r>
          </a:p>
          <a:p>
            <a:pPr lvl="1"/>
            <a:r>
              <a:rPr lang="en-US"/>
              <a:t>Domain-specific enhancements and/or extensions of BIBFRAME for use by the library community as a common standard</a:t>
            </a:r>
          </a:p>
          <a:p>
            <a:pPr lvl="1"/>
            <a:r>
              <a:rPr lang="en-US"/>
              <a:t>Establish a model by which these standards can be created, endorsed, and maintained by the community</a:t>
            </a:r>
          </a:p>
          <a:p>
            <a:r>
              <a:rPr lang="en-US"/>
              <a:t>Do this through partnering with domain communities and the PCC</a:t>
            </a:r>
            <a:endParaRPr lang="en-US" dirty="0"/>
          </a:p>
        </p:txBody>
      </p:sp>
    </p:spTree>
    <p:extLst>
      <p:ext uri="{BB962C8B-B14F-4D97-AF65-F5344CB8AC3E}">
        <p14:creationId xmlns:p14="http://schemas.microsoft.com/office/powerpoint/2010/main" val="9648570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ontologies?</a:t>
            </a:r>
            <a:endParaRPr lang="en-US" dirty="0"/>
          </a:p>
        </p:txBody>
      </p:sp>
      <p:sp>
        <p:nvSpPr>
          <p:cNvPr id="3" name="Content Placeholder 2"/>
          <p:cNvSpPr>
            <a:spLocks noGrp="1"/>
          </p:cNvSpPr>
          <p:nvPr>
            <p:ph idx="1"/>
          </p:nvPr>
        </p:nvSpPr>
        <p:spPr>
          <a:xfrm>
            <a:off x="911189" y="1514160"/>
            <a:ext cx="9605719" cy="4400636"/>
          </a:xfrm>
        </p:spPr>
        <p:txBody>
          <a:bodyPr>
            <a:normAutofit/>
          </a:bodyPr>
          <a:lstStyle/>
          <a:p>
            <a:r>
              <a:rPr lang="en-US" dirty="0" smtClean="0"/>
              <a:t>“An</a:t>
            </a:r>
            <a:r>
              <a:rPr lang="en-US" dirty="0"/>
              <a:t> </a:t>
            </a:r>
            <a:r>
              <a:rPr lang="en-US" b="1" dirty="0"/>
              <a:t>ontology</a:t>
            </a:r>
            <a:r>
              <a:rPr lang="en-US" dirty="0"/>
              <a:t> is a formal naming and definition of the types, properties, and interrelationships of the entities that really or fundamentally exist for a particular domain of discourse. It is thus a practical application of philosophical </a:t>
            </a:r>
            <a:r>
              <a:rPr lang="en-US" b="1" dirty="0"/>
              <a:t>ontology</a:t>
            </a:r>
            <a:r>
              <a:rPr lang="en-US" dirty="0"/>
              <a:t>, with a taxonomy</a:t>
            </a:r>
            <a:r>
              <a:rPr lang="en-US" dirty="0" smtClean="0"/>
              <a:t>.”*</a:t>
            </a:r>
          </a:p>
          <a:p>
            <a:pPr lvl="1"/>
            <a:r>
              <a:rPr lang="en-US" dirty="0" smtClean="0"/>
              <a:t>note this is an intellectual as well as a structural framework</a:t>
            </a:r>
          </a:p>
        </p:txBody>
      </p:sp>
      <p:sp>
        <p:nvSpPr>
          <p:cNvPr id="4" name="TextBox 3"/>
          <p:cNvSpPr txBox="1"/>
          <p:nvPr/>
        </p:nvSpPr>
        <p:spPr>
          <a:xfrm>
            <a:off x="8874034" y="6191795"/>
            <a:ext cx="2943497" cy="276999"/>
          </a:xfrm>
          <a:prstGeom prst="rect">
            <a:avLst/>
          </a:prstGeom>
          <a:noFill/>
        </p:spPr>
        <p:txBody>
          <a:bodyPr wrap="square" rtlCol="0">
            <a:spAutoFit/>
          </a:bodyPr>
          <a:lstStyle/>
          <a:p>
            <a:r>
              <a:rPr lang="en-US" sz="1200" i="1" dirty="0" smtClean="0"/>
              <a:t>*Wikipedia, viewed January 2, 2017</a:t>
            </a:r>
            <a:endParaRPr lang="en-US" sz="1200" i="1" dirty="0"/>
          </a:p>
        </p:txBody>
      </p:sp>
      <p:pic>
        <p:nvPicPr>
          <p:cNvPr id="12" name="Picture 11"/>
          <p:cNvPicPr>
            <a:picLocks noChangeAspect="1"/>
          </p:cNvPicPr>
          <p:nvPr/>
        </p:nvPicPr>
        <p:blipFill>
          <a:blip r:embed="rId3"/>
          <a:stretch>
            <a:fillRect/>
          </a:stretch>
        </p:blipFill>
        <p:spPr>
          <a:xfrm>
            <a:off x="514166" y="3289307"/>
            <a:ext cx="3725518" cy="3179487"/>
          </a:xfrm>
          <a:prstGeom prst="rect">
            <a:avLst/>
          </a:prstGeom>
          <a:effectLst>
            <a:softEdge rad="635000"/>
          </a:effectLst>
        </p:spPr>
      </p:pic>
    </p:spTree>
    <p:extLst>
      <p:ext uri="{BB962C8B-B14F-4D97-AF65-F5344CB8AC3E}">
        <p14:creationId xmlns:p14="http://schemas.microsoft.com/office/powerpoint/2010/main" val="291591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BIBFRAME?</a:t>
            </a:r>
            <a:endParaRPr lang="en-US" dirty="0"/>
          </a:p>
        </p:txBody>
      </p:sp>
      <p:sp>
        <p:nvSpPr>
          <p:cNvPr id="3" name="Content Placeholder 2"/>
          <p:cNvSpPr>
            <a:spLocks noGrp="1"/>
          </p:cNvSpPr>
          <p:nvPr>
            <p:ph idx="1"/>
          </p:nvPr>
        </p:nvSpPr>
        <p:spPr>
          <a:xfrm>
            <a:off x="1104293" y="1633818"/>
            <a:ext cx="8946541" cy="4195481"/>
          </a:xfrm>
        </p:spPr>
        <p:txBody>
          <a:bodyPr/>
          <a:lstStyle/>
          <a:p>
            <a:r>
              <a:rPr lang="en-US" dirty="0" smtClean="0"/>
              <a:t>Other ontologies:</a:t>
            </a:r>
          </a:p>
          <a:p>
            <a:pPr lvl="1"/>
            <a:r>
              <a:rPr lang="en-US" dirty="0" smtClean="0"/>
              <a:t>RDA registry (</a:t>
            </a:r>
            <a:r>
              <a:rPr lang="en-US" dirty="0" smtClean="0">
                <a:hlinkClick r:id="rId3"/>
              </a:rPr>
              <a:t>http://www.rdaregistry.info</a:t>
            </a:r>
            <a:r>
              <a:rPr lang="en-US" dirty="0" smtClean="0"/>
              <a:t>) </a:t>
            </a:r>
          </a:p>
          <a:p>
            <a:pPr lvl="1"/>
            <a:r>
              <a:rPr lang="en-US" dirty="0"/>
              <a:t>Music </a:t>
            </a:r>
            <a:r>
              <a:rPr lang="en-US" dirty="0" smtClean="0"/>
              <a:t>Ontology (</a:t>
            </a:r>
            <a:r>
              <a:rPr lang="en-US" dirty="0" smtClean="0">
                <a:hlinkClick r:id="rId4"/>
              </a:rPr>
              <a:t>http://musicontology.com</a:t>
            </a:r>
            <a:r>
              <a:rPr lang="en-US" dirty="0" smtClean="0"/>
              <a:t>) </a:t>
            </a:r>
            <a:endParaRPr lang="en-US" dirty="0"/>
          </a:p>
          <a:p>
            <a:pPr lvl="1"/>
            <a:r>
              <a:rPr lang="en-US" smtClean="0"/>
              <a:t>DOREMUS</a:t>
            </a:r>
            <a:r>
              <a:rPr lang="en-US" dirty="0" smtClean="0"/>
              <a:t> (</a:t>
            </a:r>
            <a:r>
              <a:rPr lang="en-US" dirty="0" smtClean="0">
                <a:hlinkClick r:id="rId5"/>
              </a:rPr>
              <a:t>http://www.doremus.org</a:t>
            </a:r>
            <a:r>
              <a:rPr lang="en-US" dirty="0" smtClean="0"/>
              <a:t>) </a:t>
            </a:r>
          </a:p>
          <a:p>
            <a:r>
              <a:rPr lang="en-US" dirty="0" smtClean="0"/>
              <a:t>BIBFRAME is:</a:t>
            </a:r>
          </a:p>
          <a:p>
            <a:pPr lvl="1"/>
            <a:r>
              <a:rPr lang="en-US" dirty="0"/>
              <a:t>for all types of library materials, not just sound recordings</a:t>
            </a:r>
          </a:p>
          <a:p>
            <a:pPr lvl="1"/>
            <a:r>
              <a:rPr lang="en-US" dirty="0" smtClean="0"/>
              <a:t>compatible with a variety of cataloging content standards (or no standard)</a:t>
            </a:r>
          </a:p>
          <a:p>
            <a:pPr lvl="1"/>
            <a:r>
              <a:rPr lang="en-US" dirty="0" smtClean="0"/>
              <a:t>customizable, while still providing a common framework</a:t>
            </a:r>
          </a:p>
        </p:txBody>
      </p:sp>
      <p:pic>
        <p:nvPicPr>
          <p:cNvPr id="5" name="Picture 4"/>
          <p:cNvPicPr>
            <a:picLocks noChangeAspect="1"/>
          </p:cNvPicPr>
          <p:nvPr/>
        </p:nvPicPr>
        <p:blipFill rotWithShape="1">
          <a:blip r:embed="rId6"/>
          <a:srcRect l="757" t="12661" r="1469" b="4876"/>
          <a:stretch/>
        </p:blipFill>
        <p:spPr>
          <a:xfrm>
            <a:off x="8007784" y="544002"/>
            <a:ext cx="3099202" cy="636766"/>
          </a:xfrm>
          <a:prstGeom prst="rect">
            <a:avLst/>
          </a:prstGeom>
        </p:spPr>
      </p:pic>
      <p:pic>
        <p:nvPicPr>
          <p:cNvPr id="6" name="Picture 5"/>
          <p:cNvPicPr>
            <a:picLocks noChangeAspect="1"/>
          </p:cNvPicPr>
          <p:nvPr/>
        </p:nvPicPr>
        <p:blipFill>
          <a:blip r:embed="rId7"/>
          <a:stretch>
            <a:fillRect/>
          </a:stretch>
        </p:blipFill>
        <p:spPr>
          <a:xfrm>
            <a:off x="8496209" y="1444504"/>
            <a:ext cx="1125929" cy="1047235"/>
          </a:xfrm>
          <a:prstGeom prst="rect">
            <a:avLst/>
          </a:prstGeom>
        </p:spPr>
      </p:pic>
      <p:pic>
        <p:nvPicPr>
          <p:cNvPr id="7" name="Picture 6"/>
          <p:cNvPicPr>
            <a:picLocks noChangeAspect="1"/>
          </p:cNvPicPr>
          <p:nvPr/>
        </p:nvPicPr>
        <p:blipFill>
          <a:blip r:embed="rId8"/>
          <a:stretch>
            <a:fillRect/>
          </a:stretch>
        </p:blipFill>
        <p:spPr>
          <a:xfrm>
            <a:off x="9851229" y="2061887"/>
            <a:ext cx="1219435" cy="599962"/>
          </a:xfrm>
          <a:prstGeom prst="rect">
            <a:avLst/>
          </a:prstGeom>
        </p:spPr>
      </p:pic>
      <p:pic>
        <p:nvPicPr>
          <p:cNvPr id="8" name="Picture 7"/>
          <p:cNvPicPr>
            <a:picLocks noChangeAspect="1"/>
          </p:cNvPicPr>
          <p:nvPr/>
        </p:nvPicPr>
        <p:blipFill>
          <a:blip r:embed="rId9"/>
          <a:stretch>
            <a:fillRect/>
          </a:stretch>
        </p:blipFill>
        <p:spPr>
          <a:xfrm>
            <a:off x="9859972" y="1326595"/>
            <a:ext cx="1219435" cy="536785"/>
          </a:xfrm>
          <a:prstGeom prst="rect">
            <a:avLst/>
          </a:prstGeom>
        </p:spPr>
      </p:pic>
    </p:spTree>
    <p:extLst>
      <p:ext uri="{BB962C8B-B14F-4D97-AF65-F5344CB8AC3E}">
        <p14:creationId xmlns:p14="http://schemas.microsoft.com/office/powerpoint/2010/main" val="1396060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BIBFRAME 2.0</a:t>
            </a:r>
            <a:endParaRPr lang="en-US"/>
          </a:p>
        </p:txBody>
      </p:sp>
      <p:sp>
        <p:nvSpPr>
          <p:cNvPr id="7" name="Picture Placeholder 6"/>
          <p:cNvSpPr>
            <a:spLocks noGrp="1"/>
          </p:cNvSpPr>
          <p:nvPr>
            <p:ph type="pic" idx="1"/>
          </p:nvPr>
        </p:nvSpPr>
        <p:spPr/>
      </p:sp>
      <p:sp>
        <p:nvSpPr>
          <p:cNvPr id="8" name="Text Placeholder 7"/>
          <p:cNvSpPr>
            <a:spLocks noGrp="1"/>
          </p:cNvSpPr>
          <p:nvPr>
            <p:ph type="body" sz="half" idx="2"/>
          </p:nvPr>
        </p:nvSpPr>
        <p:spPr/>
        <p:txBody>
          <a:bodyPr/>
          <a:lstStyle/>
          <a:p>
            <a:r>
              <a:rPr lang="en-US" smtClean="0"/>
              <a:t>A very quick introduction…</a:t>
            </a:r>
            <a:endParaRPr lang="en-US"/>
          </a:p>
        </p:txBody>
      </p:sp>
      <p:pic>
        <p:nvPicPr>
          <p:cNvPr id="5" name="Picture 4"/>
          <p:cNvPicPr>
            <a:picLocks noChangeAspect="1"/>
          </p:cNvPicPr>
          <p:nvPr/>
        </p:nvPicPr>
        <p:blipFill rotWithShape="1">
          <a:blip r:embed="rId3"/>
          <a:srcRect l="181" t="431" r="-1" b="1"/>
          <a:stretch/>
        </p:blipFill>
        <p:spPr>
          <a:xfrm>
            <a:off x="6248399" y="468922"/>
            <a:ext cx="4665471" cy="5945899"/>
          </a:xfrm>
          <a:prstGeom prst="rect">
            <a:avLst/>
          </a:prstGeom>
        </p:spPr>
      </p:pic>
      <p:pic>
        <p:nvPicPr>
          <p:cNvPr id="10" name="Picture 9"/>
          <p:cNvPicPr>
            <a:picLocks noChangeAspect="1"/>
          </p:cNvPicPr>
          <p:nvPr/>
        </p:nvPicPr>
        <p:blipFill>
          <a:blip r:embed="rId4"/>
          <a:stretch>
            <a:fillRect/>
          </a:stretch>
        </p:blipFill>
        <p:spPr>
          <a:xfrm>
            <a:off x="1279281" y="1174746"/>
            <a:ext cx="1943100" cy="1466850"/>
          </a:xfrm>
          <a:prstGeom prst="rect">
            <a:avLst/>
          </a:prstGeom>
        </p:spPr>
      </p:pic>
    </p:spTree>
    <p:extLst>
      <p:ext uri="{BB962C8B-B14F-4D97-AF65-F5344CB8AC3E}">
        <p14:creationId xmlns:p14="http://schemas.microsoft.com/office/powerpoint/2010/main" val="31108823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New classes/subclasses/properties</a:t>
            </a:r>
            <a:endParaRPr lang="en-US"/>
          </a:p>
        </p:txBody>
      </p:sp>
      <p:sp>
        <p:nvSpPr>
          <p:cNvPr id="4" name="Content Placeholder 3"/>
          <p:cNvSpPr>
            <a:spLocks noGrp="1"/>
          </p:cNvSpPr>
          <p:nvPr>
            <p:ph sz="half" idx="1"/>
          </p:nvPr>
        </p:nvSpPr>
        <p:spPr>
          <a:xfrm>
            <a:off x="105212" y="1639389"/>
            <a:ext cx="4108319" cy="4441600"/>
          </a:xfrm>
        </p:spPr>
        <p:txBody>
          <a:bodyPr>
            <a:normAutofit fontScale="85000" lnSpcReduction="20000"/>
          </a:bodyPr>
          <a:lstStyle/>
          <a:p>
            <a:r>
              <a:rPr lang="en-US"/>
              <a:t>Subclass of </a:t>
            </a:r>
            <a:r>
              <a:rPr lang="en-US" err="1"/>
              <a:t>bf:Title</a:t>
            </a:r>
            <a:endParaRPr lang="en-US"/>
          </a:p>
          <a:p>
            <a:pPr lvl="1"/>
            <a:r>
              <a:rPr lang="en-US"/>
              <a:t>pmo:AnnouncedTitle</a:t>
            </a:r>
          </a:p>
          <a:p>
            <a:pPr lvl="1"/>
            <a:r>
              <a:rPr lang="en-US"/>
              <a:t>pmo:CommonlyKnownTitle</a:t>
            </a:r>
          </a:p>
          <a:p>
            <a:pPr lvl="1"/>
            <a:r>
              <a:rPr lang="en-US"/>
              <a:t>pmo:ContainerSpineTitle</a:t>
            </a:r>
          </a:p>
          <a:p>
            <a:pPr lvl="1"/>
            <a:r>
              <a:rPr lang="en-US"/>
              <a:t>pmo:CreditsTitle</a:t>
            </a:r>
          </a:p>
          <a:p>
            <a:pPr lvl="1"/>
            <a:r>
              <a:rPr lang="en-US"/>
              <a:t>pmo:DevisedTitle</a:t>
            </a:r>
          </a:p>
          <a:p>
            <a:pPr lvl="1"/>
            <a:r>
              <a:rPr lang="en-US"/>
              <a:t>pmo:EmbeddedMetadataTitle</a:t>
            </a:r>
          </a:p>
          <a:p>
            <a:pPr lvl="1"/>
            <a:r>
              <a:rPr lang="en-US"/>
              <a:t>pmo:MediaSurfaceTitle</a:t>
            </a:r>
          </a:p>
          <a:p>
            <a:pPr lvl="1"/>
            <a:r>
              <a:rPr lang="en-US"/>
              <a:t>pmo:MenuTitle</a:t>
            </a:r>
          </a:p>
          <a:p>
            <a:pPr lvl="1"/>
            <a:r>
              <a:rPr lang="en-US"/>
              <a:t>pmo:ReferenceSourceTitle</a:t>
            </a:r>
          </a:p>
          <a:p>
            <a:pPr lvl="1"/>
            <a:r>
              <a:rPr lang="en-US"/>
              <a:t>pmo:TitleScreenTitle</a:t>
            </a:r>
          </a:p>
        </p:txBody>
      </p:sp>
      <p:sp>
        <p:nvSpPr>
          <p:cNvPr id="5" name="Content Placeholder 4"/>
          <p:cNvSpPr>
            <a:spLocks noGrp="1"/>
          </p:cNvSpPr>
          <p:nvPr>
            <p:ph sz="half" idx="2"/>
          </p:nvPr>
        </p:nvSpPr>
        <p:spPr>
          <a:xfrm>
            <a:off x="3932925" y="1636771"/>
            <a:ext cx="4078606" cy="4441600"/>
          </a:xfrm>
        </p:spPr>
        <p:txBody>
          <a:bodyPr>
            <a:normAutofit fontScale="85000" lnSpcReduction="20000"/>
          </a:bodyPr>
          <a:lstStyle/>
          <a:p>
            <a:r>
              <a:rPr lang="en-US"/>
              <a:t>Subclass of </a:t>
            </a:r>
            <a:r>
              <a:rPr lang="en-US" smtClean="0"/>
              <a:t>bf:Identifier</a:t>
            </a:r>
            <a:endParaRPr lang="en-US"/>
          </a:p>
          <a:p>
            <a:pPr lvl="1"/>
            <a:r>
              <a:rPr lang="en-US"/>
              <a:t>bf:AudioTake</a:t>
            </a:r>
          </a:p>
          <a:p>
            <a:pPr lvl="1"/>
            <a:r>
              <a:rPr lang="en-US"/>
              <a:t>bf:Gtin14Number</a:t>
            </a:r>
          </a:p>
          <a:p>
            <a:pPr lvl="1"/>
            <a:r>
              <a:rPr lang="en-US"/>
              <a:t>bf:MusicAvDistributorIdentifier</a:t>
            </a:r>
          </a:p>
          <a:p>
            <a:pPr lvl="1"/>
            <a:r>
              <a:rPr lang="en-US" smtClean="0"/>
              <a:t>bf:VideoGamePlatformIdentifer</a:t>
            </a:r>
            <a:br>
              <a:rPr lang="en-US" smtClean="0"/>
            </a:br>
            <a:endParaRPr lang="en-US"/>
          </a:p>
          <a:p>
            <a:r>
              <a:rPr lang="en-US"/>
              <a:t>Other classes/properties</a:t>
            </a:r>
          </a:p>
          <a:p>
            <a:pPr lvl="1"/>
            <a:r>
              <a:rPr lang="en-US"/>
              <a:t>pmo:MusicRecordingLabel</a:t>
            </a:r>
          </a:p>
          <a:p>
            <a:pPr lvl="1"/>
            <a:r>
              <a:rPr lang="en-US"/>
              <a:t>pmo:Tempo</a:t>
            </a:r>
          </a:p>
          <a:p>
            <a:pPr lvl="1"/>
            <a:r>
              <a:rPr lang="en-US"/>
              <a:t>pmo:DiscCuttingType</a:t>
            </a:r>
          </a:p>
          <a:p>
            <a:pPr lvl="1"/>
            <a:r>
              <a:rPr lang="en-US"/>
              <a:t>pmo:TapeConfiguration</a:t>
            </a:r>
            <a:br>
              <a:rPr lang="en-US"/>
            </a:br>
            <a:endParaRPr lang="en-US"/>
          </a:p>
          <a:p>
            <a:pPr lvl="1"/>
            <a:r>
              <a:rPr lang="en-US"/>
              <a:t>pmo:phonogramCopyrightDate</a:t>
            </a:r>
            <a:br>
              <a:rPr lang="en-US"/>
            </a:br>
            <a:endParaRPr lang="en-US"/>
          </a:p>
          <a:p>
            <a:pPr marL="457200" lvl="1" indent="0">
              <a:buNone/>
            </a:pPr>
            <a:r>
              <a:rPr lang="en-US" smtClean="0"/>
              <a:t/>
            </a:r>
            <a:br>
              <a:rPr lang="en-US" smtClean="0"/>
            </a:br>
            <a:endParaRPr lang="en-US"/>
          </a:p>
          <a:p>
            <a:pPr marL="0" indent="0">
              <a:buNone/>
            </a:pPr>
            <a:endParaRPr lang="en-US"/>
          </a:p>
        </p:txBody>
      </p:sp>
      <p:sp>
        <p:nvSpPr>
          <p:cNvPr id="6" name="Content Placeholder 4"/>
          <p:cNvSpPr txBox="1">
            <a:spLocks/>
          </p:cNvSpPr>
          <p:nvPr/>
        </p:nvSpPr>
        <p:spPr>
          <a:xfrm>
            <a:off x="7885355" y="1636771"/>
            <a:ext cx="4234495" cy="44416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9pPr>
          </a:lstStyle>
          <a:p>
            <a:r>
              <a:rPr lang="en-US" smtClean="0"/>
              <a:t>Working on classes &amp; properties for:</a:t>
            </a:r>
          </a:p>
          <a:p>
            <a:pPr lvl="2"/>
            <a:r>
              <a:rPr lang="en-US" smtClean="0"/>
              <a:t>medium of performance</a:t>
            </a:r>
          </a:p>
          <a:p>
            <a:pPr lvl="2"/>
            <a:r>
              <a:rPr lang="en-US" smtClean="0"/>
              <a:t>events</a:t>
            </a:r>
          </a:p>
          <a:p>
            <a:pPr lvl="2"/>
            <a:r>
              <a:rPr lang="en-US" smtClean="0"/>
              <a:t>works</a:t>
            </a:r>
            <a:endParaRPr lang="en-US"/>
          </a:p>
        </p:txBody>
      </p:sp>
    </p:spTree>
    <p:extLst>
      <p:ext uri="{BB962C8B-B14F-4D97-AF65-F5344CB8AC3E}">
        <p14:creationId xmlns:p14="http://schemas.microsoft.com/office/powerpoint/2010/main" val="7086885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466" y="452718"/>
            <a:ext cx="11562734" cy="1400530"/>
          </a:xfrm>
        </p:spPr>
        <p:txBody>
          <a:bodyPr/>
          <a:lstStyle/>
          <a:p>
            <a:pPr algn="ctr"/>
            <a:r>
              <a:rPr lang="en-US" dirty="0"/>
              <a:t>Thematic Catalog </a:t>
            </a:r>
            <a:r>
              <a:rPr lang="en-US" dirty="0" smtClean="0"/>
              <a:t>Numbers</a:t>
            </a:r>
            <a:r>
              <a:rPr lang="en-US" dirty="0"/>
              <a:t>,</a:t>
            </a:r>
            <a:r>
              <a:rPr lang="en-US" dirty="0" smtClean="0"/>
              <a:t> </a:t>
            </a:r>
            <a:r>
              <a:rPr lang="en-US" dirty="0"/>
              <a:t>Opus Numbers</a:t>
            </a:r>
          </a:p>
        </p:txBody>
      </p:sp>
      <p:sp>
        <p:nvSpPr>
          <p:cNvPr id="5" name="Content Placeholder 5"/>
          <p:cNvSpPr>
            <a:spLocks noGrp="1"/>
          </p:cNvSpPr>
          <p:nvPr>
            <p:ph idx="1"/>
          </p:nvPr>
        </p:nvSpPr>
        <p:spPr>
          <a:xfrm>
            <a:off x="593725" y="1701800"/>
            <a:ext cx="4637088" cy="4195763"/>
          </a:xfrm>
        </p:spPr>
        <p:txBody>
          <a:bodyPr>
            <a:normAutofit/>
          </a:bodyPr>
          <a:lstStyle/>
          <a:p>
            <a:pPr marL="0" indent="0" algn="ctr">
              <a:buNone/>
            </a:pPr>
            <a:r>
              <a:rPr lang="en-US" sz="1600" u="sng" dirty="0" smtClean="0"/>
              <a:t>Current BIBFRAME properties</a:t>
            </a:r>
          </a:p>
          <a:p>
            <a:pPr marL="285750" indent="-285750"/>
            <a:r>
              <a:rPr lang="en-US" sz="1600" dirty="0" err="1" smtClean="0"/>
              <a:t>bf:musicThematicNumber</a:t>
            </a:r>
            <a:endParaRPr lang="en-US" sz="1600" dirty="0" smtClean="0"/>
          </a:p>
          <a:p>
            <a:pPr marL="685800" lvl="1"/>
            <a:r>
              <a:rPr lang="en-US" sz="1600" dirty="0" smtClean="0"/>
              <a:t>literal</a:t>
            </a:r>
          </a:p>
          <a:p>
            <a:pPr marL="285750" indent="-285750"/>
            <a:r>
              <a:rPr lang="en-US" sz="1600" dirty="0" err="1" smtClean="0"/>
              <a:t>bf:musicOpusNumber</a:t>
            </a:r>
            <a:endParaRPr lang="en-US" sz="1600" dirty="0" smtClean="0"/>
          </a:p>
          <a:p>
            <a:pPr marL="685800" lvl="1"/>
            <a:r>
              <a:rPr lang="en-US" sz="1600" dirty="0" smtClean="0"/>
              <a:t>literal</a:t>
            </a:r>
          </a:p>
        </p:txBody>
      </p:sp>
      <p:pic>
        <p:nvPicPr>
          <p:cNvPr id="7" name="Picture 6"/>
          <p:cNvPicPr>
            <a:picLocks noChangeAspect="1"/>
          </p:cNvPicPr>
          <p:nvPr/>
        </p:nvPicPr>
        <p:blipFill>
          <a:blip r:embed="rId3"/>
          <a:stretch>
            <a:fillRect/>
          </a:stretch>
        </p:blipFill>
        <p:spPr>
          <a:xfrm>
            <a:off x="5777128" y="1701800"/>
            <a:ext cx="5826432" cy="4610100"/>
          </a:xfrm>
          <a:prstGeom prst="rect">
            <a:avLst/>
          </a:prstGeom>
          <a:solidFill>
            <a:schemeClr val="tx1"/>
          </a:solidFill>
          <a:ln w="190500" cap="sq">
            <a:solidFill>
              <a:schemeClr val="tx1"/>
            </a:solidFill>
          </a:ln>
        </p:spPr>
      </p:pic>
    </p:spTree>
    <p:extLst>
      <p:ext uri="{BB962C8B-B14F-4D97-AF65-F5344CB8AC3E}">
        <p14:creationId xmlns:p14="http://schemas.microsoft.com/office/powerpoint/2010/main" val="2431685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04037" y="452718"/>
            <a:ext cx="11465988" cy="1400530"/>
          </a:xfrm>
        </p:spPr>
        <p:txBody>
          <a:bodyPr/>
          <a:lstStyle/>
          <a:p>
            <a:pPr algn="ctr"/>
            <a:r>
              <a:rPr lang="en-US" dirty="0"/>
              <a:t>Thematic Catalog Numbers, Opus Numbers</a:t>
            </a:r>
          </a:p>
        </p:txBody>
      </p:sp>
      <p:pic>
        <p:nvPicPr>
          <p:cNvPr id="7" name="Picture 6"/>
          <p:cNvPicPr>
            <a:picLocks noChangeAspect="1"/>
          </p:cNvPicPr>
          <p:nvPr/>
        </p:nvPicPr>
        <p:blipFill>
          <a:blip r:embed="rId3"/>
          <a:stretch>
            <a:fillRect/>
          </a:stretch>
        </p:blipFill>
        <p:spPr>
          <a:xfrm>
            <a:off x="6166884" y="1371498"/>
            <a:ext cx="5409777" cy="5114363"/>
          </a:xfrm>
          <a:prstGeom prst="rect">
            <a:avLst/>
          </a:prstGeom>
          <a:solidFill>
            <a:schemeClr val="tx1"/>
          </a:solidFill>
          <a:ln w="190500">
            <a:solidFill>
              <a:schemeClr val="tx1"/>
            </a:solidFill>
          </a:ln>
        </p:spPr>
      </p:pic>
      <p:sp>
        <p:nvSpPr>
          <p:cNvPr id="10" name="Content Placeholder 5"/>
          <p:cNvSpPr txBox="1">
            <a:spLocks/>
          </p:cNvSpPr>
          <p:nvPr/>
        </p:nvSpPr>
        <p:spPr>
          <a:xfrm>
            <a:off x="593725" y="1701800"/>
            <a:ext cx="5060768" cy="4784061"/>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9pPr>
          </a:lstStyle>
          <a:p>
            <a:pPr marL="0" indent="0" algn="ctr">
              <a:buFont typeface="Wingdings 3" charset="2"/>
              <a:buNone/>
            </a:pPr>
            <a:r>
              <a:rPr lang="en-US" sz="1600" u="sng" dirty="0" smtClean="0"/>
              <a:t>Performed Music Ontology subclasses</a:t>
            </a:r>
          </a:p>
          <a:p>
            <a:pPr marL="285750" indent="-285750"/>
            <a:r>
              <a:rPr lang="en-US" sz="1600" dirty="0" err="1" smtClean="0"/>
              <a:t>bf:Identifier</a:t>
            </a:r>
            <a:endParaRPr lang="en-US" sz="1600" dirty="0" smtClean="0"/>
          </a:p>
          <a:p>
            <a:pPr marL="685800" lvl="1"/>
            <a:r>
              <a:rPr lang="en-US" dirty="0" err="1" smtClean="0"/>
              <a:t>pmo:ThematicCatalogStatement</a:t>
            </a:r>
            <a:endParaRPr lang="en-US" dirty="0" smtClean="0"/>
          </a:p>
          <a:p>
            <a:pPr marL="1085850" lvl="2"/>
            <a:r>
              <a:rPr lang="en-US" sz="1600" dirty="0" err="1" smtClean="0"/>
              <a:t>pmo:ThematicCatalogPrefix</a:t>
            </a:r>
            <a:endParaRPr lang="en-US" sz="1600" dirty="0" smtClean="0"/>
          </a:p>
          <a:p>
            <a:pPr marL="1085850" lvl="2"/>
            <a:r>
              <a:rPr lang="en-US" sz="1600" dirty="0" err="1" smtClean="0"/>
              <a:t>pmo:ThematicCatalogNumber</a:t>
            </a:r>
            <a:endParaRPr lang="en-US" sz="1600" dirty="0" smtClean="0"/>
          </a:p>
          <a:p>
            <a:pPr marL="1085850" lvl="2"/>
            <a:r>
              <a:rPr lang="en-US" sz="1600" dirty="0" err="1" smtClean="0"/>
              <a:t>pmo:ThematicCatalogNumberPart</a:t>
            </a:r>
            <a:endParaRPr lang="en-US" sz="1600" dirty="0"/>
          </a:p>
          <a:p>
            <a:pPr marL="857250" lvl="2" indent="0">
              <a:buNone/>
            </a:pPr>
            <a:endParaRPr lang="en-US" sz="1600" dirty="0"/>
          </a:p>
          <a:p>
            <a:pPr marL="685800" lvl="1"/>
            <a:r>
              <a:rPr lang="en-US" dirty="0" err="1" smtClean="0"/>
              <a:t>pmo:OpusNumberStatement</a:t>
            </a:r>
            <a:endParaRPr lang="en-US" dirty="0" smtClean="0"/>
          </a:p>
          <a:p>
            <a:pPr marL="1085850" lvl="2"/>
            <a:r>
              <a:rPr lang="en-US" sz="1600" dirty="0" err="1" smtClean="0"/>
              <a:t>pmo:OpusNumberPrefix</a:t>
            </a:r>
            <a:endParaRPr lang="en-US" sz="1600" dirty="0" smtClean="0"/>
          </a:p>
          <a:p>
            <a:pPr marL="1085850" lvl="2"/>
            <a:r>
              <a:rPr lang="en-US" sz="1600" dirty="0" err="1" smtClean="0"/>
              <a:t>pmo:OpusNumber</a:t>
            </a:r>
            <a:endParaRPr lang="en-US" sz="1600" dirty="0" smtClean="0"/>
          </a:p>
          <a:p>
            <a:pPr marL="1085850" lvl="2"/>
            <a:r>
              <a:rPr lang="en-US" sz="1600" dirty="0" err="1" smtClean="0"/>
              <a:t>pmo:OpusNumberPart</a:t>
            </a:r>
            <a:endParaRPr lang="en-US" sz="1600" dirty="0" smtClean="0"/>
          </a:p>
          <a:p>
            <a:pPr marL="1085850" lvl="2"/>
            <a:endParaRPr lang="en-US" sz="1600" dirty="0" smtClean="0"/>
          </a:p>
          <a:p>
            <a:pPr marL="285750"/>
            <a:r>
              <a:rPr lang="en-US" sz="1600" dirty="0" err="1" smtClean="0"/>
              <a:t>pmo:hasSource</a:t>
            </a:r>
            <a:endParaRPr lang="en-US" sz="1600" dirty="0" smtClean="0"/>
          </a:p>
        </p:txBody>
      </p:sp>
    </p:spTree>
    <p:extLst>
      <p:ext uri="{BB962C8B-B14F-4D97-AF65-F5344CB8AC3E}">
        <p14:creationId xmlns:p14="http://schemas.microsoft.com/office/powerpoint/2010/main" val="22434548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04037" y="452718"/>
            <a:ext cx="11465988" cy="1400530"/>
          </a:xfrm>
        </p:spPr>
        <p:txBody>
          <a:bodyPr/>
          <a:lstStyle/>
          <a:p>
            <a:pPr algn="ctr"/>
            <a:r>
              <a:rPr lang="en-US" dirty="0"/>
              <a:t>Thematic Catalog Numbers, Opus Numbers</a:t>
            </a:r>
          </a:p>
        </p:txBody>
      </p:sp>
      <p:pic>
        <p:nvPicPr>
          <p:cNvPr id="7" name="Picture 6"/>
          <p:cNvPicPr>
            <a:picLocks noChangeAspect="1"/>
          </p:cNvPicPr>
          <p:nvPr/>
        </p:nvPicPr>
        <p:blipFill>
          <a:blip r:embed="rId3"/>
          <a:stretch>
            <a:fillRect/>
          </a:stretch>
        </p:blipFill>
        <p:spPr>
          <a:xfrm>
            <a:off x="6166884" y="1371498"/>
            <a:ext cx="5409777" cy="5114363"/>
          </a:xfrm>
          <a:prstGeom prst="rect">
            <a:avLst/>
          </a:prstGeom>
          <a:solidFill>
            <a:schemeClr val="tx1"/>
          </a:solidFill>
          <a:ln w="190500">
            <a:solidFill>
              <a:schemeClr val="tx1"/>
            </a:solidFill>
          </a:ln>
        </p:spPr>
      </p:pic>
      <p:sp>
        <p:nvSpPr>
          <p:cNvPr id="10" name="Content Placeholder 5"/>
          <p:cNvSpPr txBox="1">
            <a:spLocks/>
          </p:cNvSpPr>
          <p:nvPr/>
        </p:nvSpPr>
        <p:spPr>
          <a:xfrm>
            <a:off x="593725" y="1701800"/>
            <a:ext cx="5060768" cy="4784061"/>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9pPr>
          </a:lstStyle>
          <a:p>
            <a:pPr marL="0" indent="0" algn="ctr">
              <a:buFont typeface="Wingdings 3" charset="2"/>
              <a:buNone/>
            </a:pPr>
            <a:r>
              <a:rPr lang="en-US" sz="1600" u="sng" dirty="0" smtClean="0"/>
              <a:t>Performed Music Ontology subclasses</a:t>
            </a:r>
          </a:p>
          <a:p>
            <a:pPr marL="285750" indent="-285750"/>
            <a:r>
              <a:rPr lang="en-US" sz="1600" dirty="0" err="1" smtClean="0"/>
              <a:t>bf:Identifier</a:t>
            </a:r>
            <a:endParaRPr lang="en-US" sz="1600" dirty="0" smtClean="0"/>
          </a:p>
          <a:p>
            <a:pPr marL="685800" lvl="1"/>
            <a:r>
              <a:rPr lang="en-US" dirty="0" err="1" smtClean="0"/>
              <a:t>pmo:ThematicCatalogStatement</a:t>
            </a:r>
            <a:endParaRPr lang="en-US" dirty="0" smtClean="0"/>
          </a:p>
          <a:p>
            <a:pPr marL="1085850" lvl="2"/>
            <a:r>
              <a:rPr lang="en-US" sz="1600" dirty="0" err="1" smtClean="0"/>
              <a:t>pmo:ThematicCatalogPrefix</a:t>
            </a:r>
            <a:endParaRPr lang="en-US" sz="1600" dirty="0" smtClean="0"/>
          </a:p>
          <a:p>
            <a:pPr marL="1085850" lvl="2"/>
            <a:r>
              <a:rPr lang="en-US" sz="1600" dirty="0" err="1" smtClean="0"/>
              <a:t>pmo:ThematicCatalogNumber</a:t>
            </a:r>
            <a:endParaRPr lang="en-US" sz="1600" dirty="0" smtClean="0"/>
          </a:p>
          <a:p>
            <a:pPr marL="1085850" lvl="2"/>
            <a:r>
              <a:rPr lang="en-US" sz="1600" dirty="0" err="1" smtClean="0"/>
              <a:t>pmo:ThematicCatalogNumberPart</a:t>
            </a:r>
            <a:endParaRPr lang="en-US" sz="1600" dirty="0"/>
          </a:p>
          <a:p>
            <a:pPr marL="857250" lvl="2" indent="0">
              <a:buNone/>
            </a:pPr>
            <a:endParaRPr lang="en-US" sz="1600" dirty="0"/>
          </a:p>
          <a:p>
            <a:pPr marL="685800" lvl="1"/>
            <a:r>
              <a:rPr lang="en-US" dirty="0" err="1" smtClean="0"/>
              <a:t>pmo:OpusNumberStatement</a:t>
            </a:r>
            <a:endParaRPr lang="en-US" dirty="0" smtClean="0"/>
          </a:p>
          <a:p>
            <a:pPr marL="1085850" lvl="2"/>
            <a:r>
              <a:rPr lang="en-US" sz="1600" dirty="0" err="1" smtClean="0"/>
              <a:t>pmo:OpusNumberPrefix</a:t>
            </a:r>
            <a:endParaRPr lang="en-US" sz="1600" dirty="0" smtClean="0"/>
          </a:p>
          <a:p>
            <a:pPr marL="1085850" lvl="2"/>
            <a:r>
              <a:rPr lang="en-US" sz="1600" dirty="0" err="1" smtClean="0"/>
              <a:t>pmo:OpusNumber</a:t>
            </a:r>
            <a:endParaRPr lang="en-US" sz="1600" dirty="0" smtClean="0"/>
          </a:p>
          <a:p>
            <a:pPr marL="1085850" lvl="2"/>
            <a:r>
              <a:rPr lang="en-US" sz="1600" dirty="0" err="1" smtClean="0"/>
              <a:t>pmo:OpusNumberPart</a:t>
            </a:r>
            <a:endParaRPr lang="en-US" sz="1600" dirty="0" smtClean="0"/>
          </a:p>
          <a:p>
            <a:pPr marL="1085850" lvl="2"/>
            <a:endParaRPr lang="en-US" sz="1600" dirty="0" smtClean="0"/>
          </a:p>
          <a:p>
            <a:pPr marL="285750"/>
            <a:r>
              <a:rPr lang="en-US" sz="1600" dirty="0" err="1" smtClean="0"/>
              <a:t>pmo:hasSource</a:t>
            </a:r>
            <a:endParaRPr lang="en-US" sz="1600" dirty="0" smtClean="0"/>
          </a:p>
        </p:txBody>
      </p:sp>
      <p:sp>
        <p:nvSpPr>
          <p:cNvPr id="2" name="TextBox 1"/>
          <p:cNvSpPr txBox="1"/>
          <p:nvPr/>
        </p:nvSpPr>
        <p:spPr>
          <a:xfrm>
            <a:off x="6028366" y="3097682"/>
            <a:ext cx="2413589" cy="1077218"/>
          </a:xfrm>
          <a:prstGeom prst="rect">
            <a:avLst/>
          </a:prstGeom>
          <a:noFill/>
        </p:spPr>
        <p:txBody>
          <a:bodyPr wrap="square" rtlCol="0">
            <a:spAutoFit/>
          </a:bodyPr>
          <a:lstStyle/>
          <a:p>
            <a:r>
              <a:rPr lang="en-US" sz="1600" dirty="0" smtClean="0">
                <a:solidFill>
                  <a:schemeClr val="bg1"/>
                </a:solidFill>
              </a:rPr>
              <a:t>BWV 1000 = S. 1000</a:t>
            </a:r>
          </a:p>
          <a:p>
            <a:endParaRPr lang="en-US" sz="1600" dirty="0" smtClean="0">
              <a:solidFill>
                <a:schemeClr val="bg1"/>
              </a:solidFill>
            </a:endParaRPr>
          </a:p>
          <a:p>
            <a:endParaRPr lang="en-US" sz="1600" dirty="0">
              <a:solidFill>
                <a:schemeClr val="bg1"/>
              </a:solidFill>
            </a:endParaRPr>
          </a:p>
          <a:p>
            <a:r>
              <a:rPr lang="en-US" sz="1600" dirty="0" smtClean="0">
                <a:solidFill>
                  <a:schemeClr val="bg1"/>
                </a:solidFill>
              </a:rPr>
              <a:t>“K.” = “KV” = “</a:t>
            </a:r>
            <a:r>
              <a:rPr lang="en-US" sz="1600" dirty="0" err="1" smtClean="0">
                <a:solidFill>
                  <a:schemeClr val="bg1"/>
                </a:solidFill>
              </a:rPr>
              <a:t>K</a:t>
            </a:r>
            <a:r>
              <a:rPr lang="en-US" sz="1600" dirty="0" err="1" smtClean="0">
                <a:solidFill>
                  <a:schemeClr val="bg1"/>
                </a:solidFill>
                <a:ea typeface="Arial Unicode MS" panose="020B0604020202020204" pitchFamily="34" charset="-128"/>
                <a:cs typeface="Arial Unicode MS" panose="020B0604020202020204" pitchFamily="34" charset="-128"/>
              </a:rPr>
              <a:t>ö</a:t>
            </a:r>
            <a:r>
              <a:rPr lang="en-US" sz="1600" dirty="0" err="1" smtClean="0">
                <a:solidFill>
                  <a:schemeClr val="bg1"/>
                </a:solidFill>
              </a:rPr>
              <a:t>chel</a:t>
            </a:r>
            <a:r>
              <a:rPr lang="en-US" sz="1600" dirty="0" smtClean="0">
                <a:solidFill>
                  <a:schemeClr val="bg1"/>
                </a:solidFill>
              </a:rPr>
              <a:t>”</a:t>
            </a:r>
            <a:endParaRPr lang="en-US" sz="1600" dirty="0">
              <a:solidFill>
                <a:schemeClr val="bg1"/>
              </a:solidFill>
            </a:endParaRPr>
          </a:p>
        </p:txBody>
      </p:sp>
    </p:spTree>
    <p:extLst>
      <p:ext uri="{BB962C8B-B14F-4D97-AF65-F5344CB8AC3E}">
        <p14:creationId xmlns:p14="http://schemas.microsoft.com/office/powerpoint/2010/main" val="36220990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8590</TotalTime>
  <Words>3519</Words>
  <Application>Microsoft Office PowerPoint</Application>
  <PresentationFormat>Widescreen</PresentationFormat>
  <Paragraphs>276</Paragraphs>
  <Slides>17</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 Unicode MS</vt:lpstr>
      <vt:lpstr>Arial</vt:lpstr>
      <vt:lpstr>Arial Rounded MT Bold</vt:lpstr>
      <vt:lpstr>Calibri</vt:lpstr>
      <vt:lpstr>Century Gothic</vt:lpstr>
      <vt:lpstr>Wingdings 3</vt:lpstr>
      <vt:lpstr>Ion</vt:lpstr>
      <vt:lpstr>Linked Data for Performed Music</vt:lpstr>
      <vt:lpstr>Project description</vt:lpstr>
      <vt:lpstr>Why ontologies?</vt:lpstr>
      <vt:lpstr>Why BIBFRAME?</vt:lpstr>
      <vt:lpstr>BIBFRAME 2.0</vt:lpstr>
      <vt:lpstr>New classes/subclasses/properties</vt:lpstr>
      <vt:lpstr>Thematic Catalog Numbers, Opus Numbers</vt:lpstr>
      <vt:lpstr>Thematic Catalog Numbers, Opus Numbers</vt:lpstr>
      <vt:lpstr>Thematic Catalog Numbers, Opus Numbers</vt:lpstr>
      <vt:lpstr>PowerPoint Presentation</vt:lpstr>
      <vt:lpstr>pmo:MusicKeyModeStatement</vt:lpstr>
      <vt:lpstr>PowerPoint Presentation</vt:lpstr>
      <vt:lpstr>PowerPoint Presentation</vt:lpstr>
      <vt:lpstr>Vocabularies</vt:lpstr>
      <vt:lpstr>Addition of vocabularies to:</vt:lpstr>
      <vt:lpstr>PMO Additions to bf:Carrier</vt:lpstr>
      <vt:lpstr>Ontology extension summary</vt:lpstr>
    </vt:vector>
  </TitlesOfParts>
  <Company>Stanford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Linked Data for Production</dc:title>
  <dc:creator>Nancy Lorimer</dc:creator>
  <cp:lastModifiedBy>Nancy Lorimer</cp:lastModifiedBy>
  <cp:revision>147</cp:revision>
  <cp:lastPrinted>2017-02-03T20:15:11Z</cp:lastPrinted>
  <dcterms:created xsi:type="dcterms:W3CDTF">2017-01-26T23:27:01Z</dcterms:created>
  <dcterms:modified xsi:type="dcterms:W3CDTF">2017-03-14T22:39:31Z</dcterms:modified>
</cp:coreProperties>
</file>