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4" r:id="rId1"/>
  </p:sldMasterIdLst>
  <p:notesMasterIdLst>
    <p:notesMasterId r:id="rId19"/>
  </p:notesMasterIdLst>
  <p:sldIdLst>
    <p:sldId id="256" r:id="rId2"/>
    <p:sldId id="257" r:id="rId3"/>
    <p:sldId id="263" r:id="rId4"/>
    <p:sldId id="282" r:id="rId5"/>
    <p:sldId id="265" r:id="rId6"/>
    <p:sldId id="271" r:id="rId7"/>
    <p:sldId id="272" r:id="rId8"/>
    <p:sldId id="266" r:id="rId9"/>
    <p:sldId id="280" r:id="rId10"/>
    <p:sldId id="270" r:id="rId11"/>
    <p:sldId id="279" r:id="rId12"/>
    <p:sldId id="275" r:id="rId13"/>
    <p:sldId id="264" r:id="rId14"/>
    <p:sldId id="277" r:id="rId15"/>
    <p:sldId id="258" r:id="rId16"/>
    <p:sldId id="283" r:id="rId17"/>
    <p:sldId id="278"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60584" autoAdjust="0"/>
  </p:normalViewPr>
  <p:slideViewPr>
    <p:cSldViewPr snapToGrid="0">
      <p:cViewPr varScale="1">
        <p:scale>
          <a:sx n="44" d="100"/>
          <a:sy n="44" d="100"/>
        </p:scale>
        <p:origin x="161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CCDCB5-C149-4DC4-81DF-CCD5820E97CF}" type="datetimeFigureOut">
              <a:rPr lang="en-US" smtClean="0"/>
              <a:t>1/22/2017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058CA7D-2A0F-40AE-A101-08ACECD325DA}" type="slidenum">
              <a:rPr lang="en-US" smtClean="0"/>
              <a:t>‹#›</a:t>
            </a:fld>
            <a:endParaRPr lang="en-US"/>
          </a:p>
        </p:txBody>
      </p:sp>
    </p:spTree>
    <p:extLst>
      <p:ext uri="{BB962C8B-B14F-4D97-AF65-F5344CB8AC3E}">
        <p14:creationId xmlns:p14="http://schemas.microsoft.com/office/powerpoint/2010/main" val="2692905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Linked Data for Performed Music</a:t>
            </a:r>
            <a:r>
              <a:rPr lang="en-US" baseline="0" smtClean="0"/>
              <a:t> is one of several domain subprojects part of the Linked Data for Production grant, and one of two being led by Stanford University (the other being for overall technical services workflow). Metadata people at Stanford have a long running interest and connection with music metadata—many have a background in music cataloging, librarianship, or musicology. For us, looking at the working with the description of performed music as linked data was an obvious thing to explore.</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a:t>
            </a:fld>
            <a:endParaRPr lang="en-US"/>
          </a:p>
        </p:txBody>
      </p:sp>
    </p:spTree>
    <p:extLst>
      <p:ext uri="{BB962C8B-B14F-4D97-AF65-F5344CB8AC3E}">
        <p14:creationId xmlns:p14="http://schemas.microsoft.com/office/powerpoint/2010/main" val="21391266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One frustrating aspect of the</a:t>
            </a:r>
            <a:r>
              <a:rPr lang="en-US" baseline="0" smtClean="0"/>
              <a:t> RDA terms (and also id.loc.gov if we used them) and BIBFRAME is that all these vocabularies are expressed as individuals—individual members of a class. This heavy use of individuals is not completely usual in linked data modeling, which tends to emphasize subclassing, but it seems to have been brought about by the FRBR entity/attribute model itself, which has emphasized relationships between classes rather than subclassing to express relationships. I’ll talk some more about that this afternoon. The main point here is this vocabulary, expressed as individuals, cannot be subclassed. This came up as an issue with PMO in relation to vocabulary for bf:Carrier. RDA uses very general terms—for performed music, the most commonly used being audio disc and audiocassette. There are, however, as you all know, several kinds of audio disc and we would like to name them. But because the term “audio disc” is an individual we cannot subclass; we can only add more specific terms as other individuals of the bf:Carrier class. Our ontology will suggest that in implementing the ontology these terms be used in addition to bf:AudioDisc in RDA cataloging. Please note that these terms are currently being reviewed by our communities and subject to change. It is surprisingly difficult to come with names for individual types of audio discs…</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10</a:t>
            </a:fld>
            <a:endParaRPr lang="en-US"/>
          </a:p>
        </p:txBody>
      </p:sp>
    </p:spTree>
    <p:extLst>
      <p:ext uri="{BB962C8B-B14F-4D97-AF65-F5344CB8AC3E}">
        <p14:creationId xmlns:p14="http://schemas.microsoft.com/office/powerpoint/2010/main" val="5876486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Finally, to our added</a:t>
            </a:r>
            <a:r>
              <a:rPr lang="en-US" baseline="0" smtClean="0"/>
              <a:t> classes, we needed to add our own individuals to fill out the vocabularies for the classes. As with the class itself, these terms came, surprisingly enough from the MARC formats—the 007 field, which for sound recordings contains a lot of technical data. This slide doesn’t contain an exhaustive list of terms—just examples..</a:t>
            </a:r>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11</a:t>
            </a:fld>
            <a:endParaRPr lang="en-US"/>
          </a:p>
        </p:txBody>
      </p:sp>
    </p:spTree>
    <p:extLst>
      <p:ext uri="{BB962C8B-B14F-4D97-AF65-F5344CB8AC3E}">
        <p14:creationId xmlns:p14="http://schemas.microsoft.com/office/powerpoint/2010/main" val="351706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Now we had got our feet wet with a bit of modeling and vocabulary development</a:t>
            </a:r>
            <a:r>
              <a:rPr lang="en-US" baseline="0" smtClean="0"/>
              <a:t> we turned back to that first web of relationships we drew, starting with medium of performance. Medium of performance has been a bit of a obsession in the music cataloging community over the last couple years with the introduction of the LC mop thesaurus for music and the ever more complex 382 field that holds it.</a:t>
            </a:r>
            <a:endParaRPr lang="en-US" smtClean="0"/>
          </a:p>
          <a:p>
            <a:endParaRPr lang="en-US" smtClean="0"/>
          </a:p>
          <a:p>
            <a:r>
              <a:rPr lang="en-US" smtClean="0"/>
              <a:t>So this is our initial model for mop. On the one han</a:t>
            </a:r>
            <a:r>
              <a:rPr lang="en-US" baseline="0" smtClean="0"/>
              <a:t>d we have what we call DeclaredMedium (on your left), which is what the composer intended, and on the right PerformedMedium. These we have connected in what is still a rudimentary way to both an event (generally a performance) and to a performer. With this we are able to state that a performer plays a particular instrument at a particular performance and whether that was the intended instrument for that part. This certainly pertains closely to our use cases.</a:t>
            </a:r>
          </a:p>
          <a:p>
            <a:endParaRPr lang="en-US" baseline="0" smtClean="0"/>
          </a:p>
          <a:p>
            <a:r>
              <a:rPr lang="en-US" baseline="0" smtClean="0"/>
              <a:t>This is still an imperfect model—it doesn’t cover all our use cases as yet, particularly the modeling of cast—the roles of singers in an opera for instance, and what voices those roles are intended to be. We feel, however, that we have gone as far as we can without first modeling events, which are so closely intertwined with medium, and works. We are now working on rough models for both, the events model based on one developed by Doremus, a music ontology group in France. We hope these will serve until there is a more general consensus on how to deal with these in BIBFRAME.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12</a:t>
            </a:fld>
            <a:endParaRPr lang="en-US"/>
          </a:p>
        </p:txBody>
      </p:sp>
    </p:spTree>
    <p:extLst>
      <p:ext uri="{BB962C8B-B14F-4D97-AF65-F5344CB8AC3E}">
        <p14:creationId xmlns:p14="http://schemas.microsoft.com/office/powerpoint/2010/main" val="730567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So to</a:t>
            </a:r>
            <a:r>
              <a:rPr lang="en-US" baseline="0" smtClean="0"/>
              <a:t> some up our work since last June: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13</a:t>
            </a:fld>
            <a:endParaRPr lang="en-US"/>
          </a:p>
        </p:txBody>
      </p:sp>
    </p:spTree>
    <p:extLst>
      <p:ext uri="{BB962C8B-B14F-4D97-AF65-F5344CB8AC3E}">
        <p14:creationId xmlns:p14="http://schemas.microsoft.com/office/powerpoint/2010/main" val="39480151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There are some other requirements</a:t>
            </a:r>
            <a:r>
              <a:rPr lang="en-US" baseline="0" smtClean="0"/>
              <a:t> that were not addressed directly by our use cases—more probably than not they were taken for granted. First we needed to expand the vocabulary to accommodate RDA requirements that were not part of BF. This includes relationships between works, and various vocabularies. Second, we needed to extend the vocabulary generally beyond RDA if necessary for performed music requirements. Some of our vocabulary here comes from what might seem a surprising place—the 007 of the MARC format. We also needed to make sure all the music identifiers were present and model for medium of performance.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17</a:t>
            </a:fld>
            <a:endParaRPr lang="en-US"/>
          </a:p>
        </p:txBody>
      </p:sp>
    </p:spTree>
    <p:extLst>
      <p:ext uri="{BB962C8B-B14F-4D97-AF65-F5344CB8AC3E}">
        <p14:creationId xmlns:p14="http://schemas.microsoft.com/office/powerpoint/2010/main" val="118848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smtClean="0"/>
              <a:t>The primary goal our project is develop a performed music extension to BIBFRAME, covering description of recorded sound from wire recordings to streamed audio to music video. Using BIBFRAME as a core ontology, we will recommend domain-specific vocabularies, enhancements and/or extensions to BIBFRAME for use by the library community as the initial basis for a common standard. As we do this, we hope to establish a model whereby similar standards can be created, endorsed, and most importantly maintained by the library community. Clearly, the ontology will change and develop over time</a:t>
            </a:r>
          </a:p>
          <a:p>
            <a:endParaRPr lang="en-US" baseline="0" smtClean="0"/>
          </a:p>
          <a:p>
            <a:r>
              <a:rPr lang="en-US" baseline="0" smtClean="0"/>
              <a:t>Because we are emphasizing a particular domain, community is of paramount importance to this project. We can develop a beautiful ontology, but it is of no use if it is not acceptable to the domain-community who may use it. And of course, all the domain experts are to be found primarily in that same community and it would be detrimental to not make use of that expertise. Stanford is thus partnering with domain communities—the Music Library Association and the Association of Recorded Sound Collections, as well as keeping PCC in the loop.</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2</a:t>
            </a:fld>
            <a:endParaRPr lang="en-US"/>
          </a:p>
        </p:txBody>
      </p:sp>
    </p:spTree>
    <p:extLst>
      <p:ext uri="{BB962C8B-B14F-4D97-AF65-F5344CB8AC3E}">
        <p14:creationId xmlns:p14="http://schemas.microsoft.com/office/powerpoint/2010/main" val="3726307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Use</a:t>
            </a:r>
            <a:r>
              <a:rPr lang="en-US" baseline="0" smtClean="0"/>
              <a:t> cases covered a wide variety of needs but there were some predominant themes. Many or our use cases centered around the relationships of works to other works, to events, to performers, and to the instruments used in all of these. Others refined those relationships by defining geographical place, ethnic groups, musical keys and modes, tempo. Finally, sequencing, the ordering of interior parts of a work also came through as important.</a:t>
            </a:r>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3</a:t>
            </a:fld>
            <a:endParaRPr lang="en-US"/>
          </a:p>
        </p:txBody>
      </p:sp>
    </p:spTree>
    <p:extLst>
      <p:ext uri="{BB962C8B-B14F-4D97-AF65-F5344CB8AC3E}">
        <p14:creationId xmlns:p14="http://schemas.microsoft.com/office/powerpoint/2010/main" val="282323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Leaving aside the more detailed aspects, such as tempo, our</a:t>
            </a:r>
            <a:r>
              <a:rPr lang="en-US" baseline="0" dirty="0" smtClean="0"/>
              <a:t> use cases suggest needs for our ontology to express a whole web of complex interrelationships—the recording to a notated work, to a performer, to a medium of performance, to geographic regions or locations, and even, dare I say, that element missing in BIBFRAME, the FRBR work… More about that later.</a:t>
            </a:r>
          </a:p>
          <a:p>
            <a:endParaRPr lang="en-US" baseline="0" dirty="0" smtClean="0"/>
          </a:p>
          <a:p>
            <a:r>
              <a:rPr lang="en-US" baseline="0" dirty="0" smtClean="0"/>
              <a:t>As a group of experienced catalogers and metadata librarians, though fairly neophyte ontologists, you can imagine that we found the prospect of modeling all this fairly daunting. We spent the better part of our second day together, playing with aspects of this, and came up with some preliminary diagrams, that more state the issues, rather than offer resolutions. We then decided that since much of this modeling overlapped with other groups, particularly the core ontology group, we would turn to smaller, better defined issues first, such as filling out classes already present in BIBFRAME.</a:t>
            </a:r>
            <a:endParaRPr lang="en-US" dirty="0"/>
          </a:p>
        </p:txBody>
      </p:sp>
      <p:sp>
        <p:nvSpPr>
          <p:cNvPr id="4" name="Slide Number Placeholder 3"/>
          <p:cNvSpPr>
            <a:spLocks noGrp="1"/>
          </p:cNvSpPr>
          <p:nvPr>
            <p:ph type="sldNum" sz="quarter" idx="10"/>
          </p:nvPr>
        </p:nvSpPr>
        <p:spPr/>
        <p:txBody>
          <a:bodyPr/>
          <a:lstStyle/>
          <a:p>
            <a:fld id="{FDD439F8-8347-417C-867E-B1724108D5B7}" type="slidenum">
              <a:rPr lang="en-US" smtClean="0"/>
              <a:t>4</a:t>
            </a:fld>
            <a:endParaRPr lang="en-US" dirty="0"/>
          </a:p>
        </p:txBody>
      </p:sp>
    </p:spTree>
    <p:extLst>
      <p:ext uri="{BB962C8B-B14F-4D97-AF65-F5344CB8AC3E}">
        <p14:creationId xmlns:p14="http://schemas.microsoft.com/office/powerpoint/2010/main" val="3721536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 first and seeming most obvious</a:t>
            </a:r>
            <a:r>
              <a:rPr lang="en-US" baseline="0" smtClean="0"/>
              <a:t> thing to add were subclasses for bf:Title. Cataloging sound recordings in RDA requires that the cataloger always specify the source of every title that is recorded, and there was already the suggestion to add these as subclasses of bf:TitleVariant in the LC position paper on Titles. While seemingly simple (along with pleasant wrangling over names), a couple questions rose immediately, the primary one being that these could not be subclasses of bf:TitleVariant. Since any of these title subclasses could be a preferred title for the instance (and in some cases the work), we instead made them direct subclasses of bf:Title.</a:t>
            </a:r>
          </a:p>
          <a:p>
            <a:endParaRPr lang="en-US" baseline="0" smtClean="0"/>
          </a:p>
          <a:p>
            <a:r>
              <a:rPr lang="en-US" smtClean="0"/>
              <a:t>Finally, we went through bf:Identifer. We changed some definitions to existing music identifiers and added</a:t>
            </a:r>
            <a:r>
              <a:rPr lang="en-US" baseline="0" smtClean="0"/>
              <a:t> 3 other music-related identifiers—the music av distributor number (recently defined in MARC), take numbers, and the Gtin-14 number, a number used by the publishing industry in describing packaging. As a bonus, and because we have a specialist in video game cataloging as part of our group, we added the identifier for Video game platforms. A little out of scope, but video games do indeed have music.</a:t>
            </a:r>
          </a:p>
          <a:p>
            <a:endParaRPr lang="en-US" baseline="0" smtClean="0"/>
          </a:p>
          <a:p>
            <a:r>
              <a:rPr lang="en-US" baseline="0" smtClean="0"/>
              <a:t>These were simple extensions to BIBFRAME, and our most successful to date—if not already, they will very soon no longer be extension vocabulary, but will be part of LC’s core BIBFRAME ontology</a:t>
            </a:r>
          </a:p>
          <a:p>
            <a:endParaRPr lang="en-US" baseline="0" smtClean="0"/>
          </a:p>
          <a:p>
            <a:r>
              <a:rPr lang="en-US" baseline="0" smtClean="0"/>
              <a:t>We also added a few other random classes—sound recording label, disc cutting type, tape configuration and tempo, and one new property—phonogram copyright date, the copyright date for a performance.</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5</a:t>
            </a:fld>
            <a:endParaRPr lang="en-US"/>
          </a:p>
        </p:txBody>
      </p:sp>
    </p:spTree>
    <p:extLst>
      <p:ext uri="{BB962C8B-B14F-4D97-AF65-F5344CB8AC3E}">
        <p14:creationId xmlns:p14="http://schemas.microsoft.com/office/powerpoint/2010/main" val="406782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Besides the</a:t>
            </a:r>
            <a:r>
              <a:rPr lang="en-US" baseline="0" smtClean="0"/>
              <a:t> 4 new subclasses of bf:Identifier, derived from data properties already present in BF, the PMO group felt that two other very important music identifiers were missing from the bf:Identifier class—Thematic catalog numbers, which are numbers assigned in catalogs of composers’ works, and opus numbers, work numbers assigned either by the composer or a publisher. In a domain where titles are often generic (Symphony, Concerto) and composers might compose hundreds of works in a lifetime (Vivaldi wrote 120 violin concertos and 39 bassoon concertos), these can be very important for identifying works.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In BF,</a:t>
            </a:r>
            <a:r>
              <a:rPr lang="en-US" baseline="0" smtClean="0"/>
              <a:t> thematic catalog numbers and opus numbers are actually present, but both are literals or strings, and are represented only by the properties bf:musicThematicNumber and bf:musicOpusNumber. They are considered only in their relationship to the title string. this is limiting; nothing further can be stated about the number. The PMO group decided this was not adequate for music cataloging purposes—thematic catalog numbers make sense in the context of their catalogs, and it seemed reasonable to provide the source for the number, especiallyl since some composers might have multiple catalogs. And even something seemingly simple as an opus number sometimes needs a source and perhaps even a date—numbers get changed by publishers or by the composers themselves. To allow for this the PMO has created two additional new subclasses of bf:Identifer: ThematicCatalogStatement and OpusNumberStatement. This involved our first real experience in modeling, since they are multifaceted identifiers. Both follow the same modeling, so we’ll just look at pmo:ThematicCatalogStatement. The thematic catalog number can be expressed as an rdf:value (such as the string “BWV 465” and/or it may be split into three other classes pmo:ThematicCatalogPrefix, pmo:ThematicCatalogNumber, and pmo:ThematicCatalogPart. The are linked to pmo:ThematicCatalogStatement by the predicate pmo:composedOf. By splitting the prefix from the number, the number can be discovered on its own without the string being correct.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smtClean="0"/>
              <a:t>Besides improved discovery, another huge benefit in making these subclasses is that the statement may now be linked to a source. Thus BWV 465 can be linked directly to the Bach Werk Verzeichnis, even to a particular edition. </a:t>
            </a:r>
            <a:endParaRPr lang="en-US"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6</a:t>
            </a:fld>
            <a:endParaRPr lang="en-US"/>
          </a:p>
        </p:txBody>
      </p:sp>
    </p:spTree>
    <p:extLst>
      <p:ext uri="{BB962C8B-B14F-4D97-AF65-F5344CB8AC3E}">
        <p14:creationId xmlns:p14="http://schemas.microsoft.com/office/powerpoint/2010/main" val="21015578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mtClean="0"/>
              <a:t>Just to show the complexity possible.</a:t>
            </a:r>
            <a:r>
              <a:rPr lang="en-US" baseline="0" smtClean="0"/>
              <a:t> </a:t>
            </a:r>
            <a:r>
              <a:rPr lang="en-US" smtClean="0"/>
              <a:t>In this case we have a work by Vivaldi. There are 4 different possible thematic catalog</a:t>
            </a:r>
            <a:r>
              <a:rPr lang="en-US" baseline="0" smtClean="0"/>
              <a:t> numbers and all can be modeled…</a:t>
            </a:r>
            <a:endParaRPr lang="en-US" smtClean="0"/>
          </a:p>
          <a:p>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7</a:t>
            </a:fld>
            <a:endParaRPr lang="en-US"/>
          </a:p>
        </p:txBody>
      </p:sp>
    </p:spTree>
    <p:extLst>
      <p:ext uri="{BB962C8B-B14F-4D97-AF65-F5344CB8AC3E}">
        <p14:creationId xmlns:p14="http://schemas.microsoft.com/office/powerpoint/2010/main" val="1598362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We also</a:t>
            </a:r>
            <a:r>
              <a:rPr lang="en-US" baseline="0" smtClean="0"/>
              <a:t> began to bring in RDA vocabularies to serve as individual members of various bf:Class(es). For some classes, basically the same vocabulary was also modeled in id.loc.gov and it took some time to decide which to use. We have ended up choosing the RDA vocabularies since they cover all these classes, rather than a few, and because of their relative simplicity in modeling (the term list is just that—a list of terms) they are an easy application of reuse.</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8</a:t>
            </a:fld>
            <a:endParaRPr lang="en-US"/>
          </a:p>
        </p:txBody>
      </p:sp>
    </p:spTree>
    <p:extLst>
      <p:ext uri="{BB962C8B-B14F-4D97-AF65-F5344CB8AC3E}">
        <p14:creationId xmlns:p14="http://schemas.microsoft.com/office/powerpoint/2010/main" val="14310011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An</a:t>
            </a:r>
            <a:r>
              <a:rPr lang="en-US" baseline="0" smtClean="0"/>
              <a:t> added bonus about these vocabularies (in this case the individuals for bf:Carrier type shown on the lower left), the vocabularies are multilingual as you can see by the labels on the right. We all liked this idea of providing multilingual vocabularies and perhaps it hits home especially since our next meeting of the Music Library Association, at which we are also presenting, is a Pan-American meeting, including people from Canada, Mexico, and the Carribean. Having those extra languages at a fairly international meeting will be a good thing!</a:t>
            </a:r>
            <a:endParaRPr lang="en-US"/>
          </a:p>
        </p:txBody>
      </p:sp>
      <p:sp>
        <p:nvSpPr>
          <p:cNvPr id="4" name="Slide Number Placeholder 3"/>
          <p:cNvSpPr>
            <a:spLocks noGrp="1"/>
          </p:cNvSpPr>
          <p:nvPr>
            <p:ph type="sldNum" sz="quarter" idx="10"/>
          </p:nvPr>
        </p:nvSpPr>
        <p:spPr/>
        <p:txBody>
          <a:bodyPr/>
          <a:lstStyle/>
          <a:p>
            <a:fld id="{8058CA7D-2A0F-40AE-A101-08ACECD325DA}" type="slidenum">
              <a:rPr lang="en-US" smtClean="0"/>
              <a:t>9</a:t>
            </a:fld>
            <a:endParaRPr lang="en-US"/>
          </a:p>
        </p:txBody>
      </p:sp>
    </p:spTree>
    <p:extLst>
      <p:ext uri="{BB962C8B-B14F-4D97-AF65-F5344CB8AC3E}">
        <p14:creationId xmlns:p14="http://schemas.microsoft.com/office/powerpoint/2010/main" val="5578895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EBBDA9CC-84AF-4CE1-9870-F37FA1E0A4E0}" type="datetimeFigureOut">
              <a:rPr lang="en-US" smtClean="0"/>
              <a:t>1/22/2017</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3973365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3010612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37768180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453392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40239511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D99BD620-BB07-4FFE-8C92-398D48EE1A27}" type="datetimeFigureOut">
              <a:rPr lang="en-US" smtClean="0"/>
              <a:t>1/22/2017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935BF89-4D96-464F-A600-69920C4344D0}" type="slidenum">
              <a:rPr lang="en-US" smtClean="0"/>
              <a:t>‹#›</a:t>
            </a:fld>
            <a:endParaRPr lang="en-US"/>
          </a:p>
        </p:txBody>
      </p:sp>
    </p:spTree>
    <p:extLst>
      <p:ext uri="{BB962C8B-B14F-4D97-AF65-F5344CB8AC3E}">
        <p14:creationId xmlns:p14="http://schemas.microsoft.com/office/powerpoint/2010/main" val="109681142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EBBDA9CC-84AF-4CE1-9870-F37FA1E0A4E0}" type="datetimeFigureOut">
              <a:rPr lang="en-US" smtClean="0"/>
              <a:t>1/22/2017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72140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BDA9CC-84AF-4CE1-9870-F37FA1E0A4E0}" type="datetimeFigureOut">
              <a:rPr lang="en-US" smtClean="0"/>
              <a:t>1/22/2017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41987714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BDA9CC-84AF-4CE1-9870-F37FA1E0A4E0}" type="datetimeFigureOut">
              <a:rPr lang="en-US" smtClean="0"/>
              <a:t>1/22/2017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2478366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BBDA9CC-84AF-4CE1-9870-F37FA1E0A4E0}" type="datetimeFigureOut">
              <a:rPr lang="en-US" smtClean="0"/>
              <a:t>1/22/2017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571796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BBDA9CC-84AF-4CE1-9870-F37FA1E0A4E0}" type="datetimeFigureOut">
              <a:rPr lang="en-US" smtClean="0"/>
              <a:t>1/22/2017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828099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14370439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BBDA9CC-84AF-4CE1-9870-F37FA1E0A4E0}" type="datetimeFigureOut">
              <a:rPr lang="en-US" smtClean="0"/>
              <a:t>1/22/2017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3087696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BBDA9CC-84AF-4CE1-9870-F37FA1E0A4E0}" type="datetimeFigureOut">
              <a:rPr lang="en-US" smtClean="0"/>
              <a:t>1/22/2017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3451738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BBDA9CC-84AF-4CE1-9870-F37FA1E0A4E0}" type="datetimeFigureOut">
              <a:rPr lang="en-US" smtClean="0"/>
              <a:t>1/22/2017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4125584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87934149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EBBDA9CC-84AF-4CE1-9870-F37FA1E0A4E0}" type="datetimeFigureOut">
              <a:rPr lang="en-US" smtClean="0"/>
              <a:t>1/22/2017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6EB8CE-8BFC-4404-AE17-D80596DBE289}" type="slidenum">
              <a:rPr lang="en-US" smtClean="0"/>
              <a:t>‹#›</a:t>
            </a:fld>
            <a:endParaRPr lang="en-US"/>
          </a:p>
        </p:txBody>
      </p:sp>
    </p:spTree>
    <p:extLst>
      <p:ext uri="{BB962C8B-B14F-4D97-AF65-F5344CB8AC3E}">
        <p14:creationId xmlns:p14="http://schemas.microsoft.com/office/powerpoint/2010/main" val="2290268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BBDA9CC-84AF-4CE1-9870-F37FA1E0A4E0}" type="datetimeFigureOut">
              <a:rPr lang="en-US" smtClean="0"/>
              <a:t>1/22/2017</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66EB8CE-8BFC-4404-AE17-D80596DBE289}" type="slidenum">
              <a:rPr lang="en-US" smtClean="0"/>
              <a:t>‹#›</a:t>
            </a:fld>
            <a:endParaRPr lang="en-US"/>
          </a:p>
        </p:txBody>
      </p:sp>
    </p:spTree>
    <p:extLst>
      <p:ext uri="{BB962C8B-B14F-4D97-AF65-F5344CB8AC3E}">
        <p14:creationId xmlns:p14="http://schemas.microsoft.com/office/powerpoint/2010/main" val="398742976"/>
      </p:ext>
    </p:extLst>
  </p:cSld>
  <p:clrMap bg1="dk1" tx1="lt1" bg2="dk2" tx2="lt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 id="2147483906" r:id="rId12"/>
    <p:sldLayoutId id="2147483907" r:id="rId13"/>
    <p:sldLayoutId id="2147483908" r:id="rId14"/>
    <p:sldLayoutId id="2147483909" r:id="rId15"/>
    <p:sldLayoutId id="2147483910" r:id="rId16"/>
    <p:sldLayoutId id="2147483911"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duotone>
              <a:schemeClr val="bg2">
                <a:shade val="88000"/>
                <a:hueMod val="106000"/>
                <a:satMod val="140000"/>
                <a:lumMod val="54000"/>
              </a:schemeClr>
              <a:schemeClr val="bg2">
                <a:tint val="98000"/>
                <a:hueMod val="90000"/>
                <a:satMod val="150000"/>
                <a:lumMod val="160000"/>
              </a:schemeClr>
            </a:duotone>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Linked Data for Performed Music</a:t>
            </a:r>
            <a:endParaRPr lang="en-US"/>
          </a:p>
        </p:txBody>
      </p:sp>
      <p:sp>
        <p:nvSpPr>
          <p:cNvPr id="3" name="Subtitle 2"/>
          <p:cNvSpPr>
            <a:spLocks noGrp="1"/>
          </p:cNvSpPr>
          <p:nvPr>
            <p:ph type="subTitle" idx="1"/>
          </p:nvPr>
        </p:nvSpPr>
        <p:spPr/>
        <p:txBody>
          <a:bodyPr>
            <a:normAutofit/>
          </a:bodyPr>
          <a:lstStyle/>
          <a:p>
            <a:r>
              <a:rPr lang="en-US" smtClean="0"/>
              <a:t>an extension to BIBFRAME 2.0 for production &amp; archival cataloging of  sound recordings &amp; music videos</a:t>
            </a:r>
          </a:p>
          <a:p>
            <a:endParaRPr lang="en-US" smtClean="0"/>
          </a:p>
          <a:p>
            <a:endParaRPr lang="en-US"/>
          </a:p>
        </p:txBody>
      </p:sp>
      <p:sp>
        <p:nvSpPr>
          <p:cNvPr id="4" name="TextBox 3"/>
          <p:cNvSpPr txBox="1"/>
          <p:nvPr/>
        </p:nvSpPr>
        <p:spPr>
          <a:xfrm>
            <a:off x="9289144" y="5257800"/>
            <a:ext cx="2525486" cy="1015663"/>
          </a:xfrm>
          <a:prstGeom prst="rect">
            <a:avLst/>
          </a:prstGeom>
          <a:noFill/>
        </p:spPr>
        <p:txBody>
          <a:bodyPr wrap="square" rtlCol="0">
            <a:spAutoFit/>
          </a:bodyPr>
          <a:lstStyle/>
          <a:p>
            <a:r>
              <a:rPr lang="en-US" sz="2000" smtClean="0"/>
              <a:t>Nancy Lorimer</a:t>
            </a:r>
          </a:p>
          <a:p>
            <a:r>
              <a:rPr lang="en-US" sz="2000" smtClean="0"/>
              <a:t>Stanford University</a:t>
            </a:r>
          </a:p>
          <a:p>
            <a:r>
              <a:rPr lang="en-US" sz="2000" smtClean="0"/>
              <a:t>ALA Midwinter 2017</a:t>
            </a:r>
            <a:endParaRPr lang="en-US" sz="2000"/>
          </a:p>
        </p:txBody>
      </p:sp>
    </p:spTree>
    <p:extLst>
      <p:ext uri="{BB962C8B-B14F-4D97-AF65-F5344CB8AC3E}">
        <p14:creationId xmlns:p14="http://schemas.microsoft.com/office/powerpoint/2010/main" val="5201362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PMO Additions to bf:Carrier</a:t>
            </a:r>
            <a:endParaRPr lang="en-US"/>
          </a:p>
        </p:txBody>
      </p:sp>
      <p:sp>
        <p:nvSpPr>
          <p:cNvPr id="3" name="Content Placeholder 2"/>
          <p:cNvSpPr>
            <a:spLocks noGrp="1"/>
          </p:cNvSpPr>
          <p:nvPr>
            <p:ph sz="half" idx="1"/>
          </p:nvPr>
        </p:nvSpPr>
        <p:spPr>
          <a:xfrm>
            <a:off x="1141413" y="1756000"/>
            <a:ext cx="4878389" cy="3730400"/>
          </a:xfrm>
        </p:spPr>
        <p:txBody>
          <a:bodyPr>
            <a:normAutofit fontScale="70000" lnSpcReduction="20000"/>
          </a:bodyPr>
          <a:lstStyle/>
          <a:p>
            <a:r>
              <a:rPr lang="en-US" smtClean="0"/>
              <a:t>Additional vocabulary for bf:Carrier</a:t>
            </a:r>
          </a:p>
          <a:p>
            <a:pPr lvl="1"/>
            <a:r>
              <a:rPr lang="en-US" sz="2600" smtClean="0"/>
              <a:t>:</a:t>
            </a:r>
            <a:r>
              <a:rPr lang="en-US" sz="2600" err="1" smtClean="0"/>
              <a:t>CdAudio</a:t>
            </a:r>
            <a:endParaRPr lang="en-US" sz="2600"/>
          </a:p>
          <a:p>
            <a:pPr lvl="1"/>
            <a:r>
              <a:rPr lang="en-US" sz="2600" smtClean="0"/>
              <a:t>:DAT</a:t>
            </a:r>
          </a:p>
          <a:p>
            <a:pPr lvl="1"/>
            <a:r>
              <a:rPr lang="en-US" sz="2600" smtClean="0"/>
              <a:t>:</a:t>
            </a:r>
            <a:r>
              <a:rPr lang="en-US" sz="2600" err="1" smtClean="0"/>
              <a:t>DvdAudio</a:t>
            </a:r>
            <a:endParaRPr lang="en-US" sz="2600" smtClean="0"/>
          </a:p>
          <a:p>
            <a:pPr lvl="1"/>
            <a:r>
              <a:rPr lang="en-US" sz="2600"/>
              <a:t>:EnhancedCDAudio</a:t>
            </a:r>
          </a:p>
          <a:p>
            <a:pPr lvl="1"/>
            <a:r>
              <a:rPr lang="en-US" sz="2600" smtClean="0"/>
              <a:t>:</a:t>
            </a:r>
            <a:r>
              <a:rPr lang="en-US" sz="2600" err="1" smtClean="0"/>
              <a:t>EpRecord</a:t>
            </a:r>
            <a:endParaRPr lang="en-US" sz="2600"/>
          </a:p>
          <a:p>
            <a:pPr lvl="1"/>
            <a:r>
              <a:rPr lang="en-US" sz="2600"/>
              <a:t>:HybridSACD</a:t>
            </a:r>
          </a:p>
          <a:p>
            <a:pPr lvl="1"/>
            <a:r>
              <a:rPr lang="en-US" sz="2600" smtClean="0"/>
              <a:t>:LpVinyl</a:t>
            </a:r>
          </a:p>
          <a:p>
            <a:pPr lvl="1"/>
            <a:r>
              <a:rPr lang="en-US" sz="2600" smtClean="0"/>
              <a:t>:SACD</a:t>
            </a:r>
          </a:p>
          <a:p>
            <a:pPr lvl="1"/>
            <a:r>
              <a:rPr lang="en-US" sz="2600" smtClean="0"/>
              <a:t>:Shellac78</a:t>
            </a:r>
          </a:p>
          <a:p>
            <a:pPr lvl="1"/>
            <a:r>
              <a:rPr lang="en-US" sz="2600" smtClean="0"/>
              <a:t>:Single45</a:t>
            </a:r>
          </a:p>
          <a:p>
            <a:pPr lvl="1"/>
            <a:endParaRPr lang="en-US"/>
          </a:p>
        </p:txBody>
      </p:sp>
      <p:sp>
        <p:nvSpPr>
          <p:cNvPr id="4" name="Content Placeholder 3"/>
          <p:cNvSpPr>
            <a:spLocks noGrp="1"/>
          </p:cNvSpPr>
          <p:nvPr>
            <p:ph sz="half" idx="2"/>
          </p:nvPr>
        </p:nvSpPr>
        <p:spPr>
          <a:xfrm>
            <a:off x="6172200" y="1755999"/>
            <a:ext cx="4875211" cy="3730401"/>
          </a:xfrm>
        </p:spPr>
        <p:txBody>
          <a:bodyPr>
            <a:normAutofit fontScale="70000" lnSpcReduction="20000"/>
          </a:bodyPr>
          <a:lstStyle/>
          <a:p>
            <a:r>
              <a:rPr lang="en-US" smtClean="0"/>
              <a:t>Labels:</a:t>
            </a:r>
            <a:endParaRPr lang="en-US"/>
          </a:p>
          <a:p>
            <a:pPr lvl="1"/>
            <a:r>
              <a:rPr lang="en-US" sz="2600" smtClean="0"/>
              <a:t>CD audio</a:t>
            </a:r>
            <a:endParaRPr lang="en-US" sz="2600"/>
          </a:p>
          <a:p>
            <a:pPr lvl="1"/>
            <a:r>
              <a:rPr lang="en-US" sz="2600" smtClean="0"/>
              <a:t>DAT</a:t>
            </a:r>
            <a:endParaRPr lang="en-US" sz="2600"/>
          </a:p>
          <a:p>
            <a:pPr lvl="1"/>
            <a:r>
              <a:rPr lang="en-US" sz="2600" smtClean="0"/>
              <a:t>DVD audio</a:t>
            </a:r>
            <a:endParaRPr lang="en-US" sz="2600"/>
          </a:p>
          <a:p>
            <a:pPr lvl="1"/>
            <a:r>
              <a:rPr lang="en-US" sz="2600"/>
              <a:t>Enhanced CD audio</a:t>
            </a:r>
          </a:p>
          <a:p>
            <a:pPr lvl="1"/>
            <a:r>
              <a:rPr lang="en-US" sz="2600" smtClean="0"/>
              <a:t>EP (Extended play)</a:t>
            </a:r>
            <a:endParaRPr lang="en-US" sz="2600"/>
          </a:p>
          <a:p>
            <a:pPr lvl="1"/>
            <a:r>
              <a:rPr lang="en-US" sz="2600" smtClean="0"/>
              <a:t>Hybrid SACD</a:t>
            </a:r>
            <a:endParaRPr lang="en-US" sz="2600"/>
          </a:p>
          <a:p>
            <a:pPr lvl="1"/>
            <a:r>
              <a:rPr lang="en-US" sz="2600" smtClean="0"/>
              <a:t>LP/Vinyl</a:t>
            </a:r>
            <a:endParaRPr lang="en-US" sz="2600"/>
          </a:p>
          <a:p>
            <a:pPr lvl="1"/>
            <a:r>
              <a:rPr lang="en-US" sz="2600" smtClean="0"/>
              <a:t>SACD</a:t>
            </a:r>
            <a:endParaRPr lang="en-US" sz="2600"/>
          </a:p>
          <a:p>
            <a:pPr lvl="1"/>
            <a:r>
              <a:rPr lang="en-US" sz="2600" smtClean="0"/>
              <a:t>78/Shellac</a:t>
            </a:r>
          </a:p>
          <a:p>
            <a:pPr lvl="1"/>
            <a:r>
              <a:rPr lang="en-US" sz="2600" smtClean="0"/>
              <a:t>45/Single</a:t>
            </a:r>
            <a:endParaRPr lang="en-US" sz="2600"/>
          </a:p>
        </p:txBody>
      </p:sp>
      <p:sp>
        <p:nvSpPr>
          <p:cNvPr id="5" name="TextBox 4"/>
          <p:cNvSpPr txBox="1"/>
          <p:nvPr/>
        </p:nvSpPr>
        <p:spPr>
          <a:xfrm>
            <a:off x="1698171" y="5792802"/>
            <a:ext cx="9300754" cy="369332"/>
          </a:xfrm>
          <a:prstGeom prst="rect">
            <a:avLst/>
          </a:prstGeom>
          <a:noFill/>
        </p:spPr>
        <p:txBody>
          <a:bodyPr wrap="square" rtlCol="0">
            <a:spAutoFit/>
          </a:bodyPr>
          <a:lstStyle/>
          <a:p>
            <a:r>
              <a:rPr lang="en-US" smtClean="0"/>
              <a:t>Note: In RDA, these would be used </a:t>
            </a:r>
            <a:r>
              <a:rPr lang="en-US" i="1" smtClean="0"/>
              <a:t>in addition to</a:t>
            </a:r>
            <a:r>
              <a:rPr lang="en-US" smtClean="0"/>
              <a:t> the RDA terms (Audio disc, Audiocassette)</a:t>
            </a:r>
            <a:endParaRPr lang="en-US"/>
          </a:p>
        </p:txBody>
      </p:sp>
    </p:spTree>
    <p:extLst>
      <p:ext uri="{BB962C8B-B14F-4D97-AF65-F5344CB8AC3E}">
        <p14:creationId xmlns:p14="http://schemas.microsoft.com/office/powerpoint/2010/main" val="42783050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named individuals</a:t>
            </a:r>
            <a:endParaRPr lang="en-US"/>
          </a:p>
        </p:txBody>
      </p:sp>
      <p:sp>
        <p:nvSpPr>
          <p:cNvPr id="3" name="Content Placeholder 2"/>
          <p:cNvSpPr>
            <a:spLocks noGrp="1"/>
          </p:cNvSpPr>
          <p:nvPr>
            <p:ph sz="half" idx="1"/>
          </p:nvPr>
        </p:nvSpPr>
        <p:spPr/>
        <p:txBody>
          <a:bodyPr/>
          <a:lstStyle/>
          <a:p>
            <a:pPr lvl="1"/>
            <a:r>
              <a:rPr lang="en-US" sz="2400" smtClean="0"/>
              <a:t>pmo:DiscCutting</a:t>
            </a:r>
          </a:p>
          <a:p>
            <a:pPr lvl="2"/>
            <a:r>
              <a:rPr lang="en-US" sz="2000" smtClean="0"/>
              <a:t>:HillAndDale</a:t>
            </a:r>
          </a:p>
          <a:p>
            <a:pPr lvl="2"/>
            <a:r>
              <a:rPr lang="en-US" sz="2000" smtClean="0"/>
              <a:t>:LateralOrCombined</a:t>
            </a:r>
          </a:p>
          <a:p>
            <a:pPr lvl="1"/>
            <a:r>
              <a:rPr lang="en-US" sz="2400" smtClean="0"/>
              <a:t>pmo:KindOfRecording</a:t>
            </a:r>
          </a:p>
          <a:p>
            <a:pPr lvl="2"/>
            <a:r>
              <a:rPr lang="en-US" sz="2000" smtClean="0"/>
              <a:t>:Instantaneous</a:t>
            </a:r>
          </a:p>
          <a:p>
            <a:pPr lvl="2"/>
            <a:r>
              <a:rPr lang="en-US" sz="2000" smtClean="0"/>
              <a:t>:MasterTape</a:t>
            </a:r>
          </a:p>
          <a:p>
            <a:pPr lvl="1"/>
            <a:endParaRPr lang="en-US"/>
          </a:p>
        </p:txBody>
      </p:sp>
      <p:sp>
        <p:nvSpPr>
          <p:cNvPr id="4" name="Content Placeholder 3"/>
          <p:cNvSpPr>
            <a:spLocks noGrp="1"/>
          </p:cNvSpPr>
          <p:nvPr>
            <p:ph sz="half" idx="2"/>
          </p:nvPr>
        </p:nvSpPr>
        <p:spPr/>
        <p:txBody>
          <a:bodyPr/>
          <a:lstStyle/>
          <a:p>
            <a:pPr lvl="1"/>
            <a:r>
              <a:rPr lang="en-US" sz="2400" smtClean="0"/>
              <a:t>bf:TapeConfig</a:t>
            </a:r>
          </a:p>
          <a:p>
            <a:pPr lvl="2"/>
            <a:r>
              <a:rPr lang="en-US" sz="2000" smtClean="0"/>
              <a:t>EightTrack</a:t>
            </a:r>
          </a:p>
          <a:p>
            <a:pPr lvl="2"/>
            <a:r>
              <a:rPr lang="en-US" sz="2000" smtClean="0"/>
              <a:t>HalfTrack</a:t>
            </a:r>
            <a:endParaRPr lang="en-US" sz="2000"/>
          </a:p>
          <a:p>
            <a:pPr lvl="1"/>
            <a:r>
              <a:rPr lang="en-US" sz="2400" smtClean="0"/>
              <a:t>bf:PlayingSpeed</a:t>
            </a:r>
          </a:p>
          <a:p>
            <a:pPr lvl="2"/>
            <a:r>
              <a:rPr lang="en-US" sz="2000" smtClean="0"/>
              <a:t>RPM78</a:t>
            </a:r>
          </a:p>
          <a:p>
            <a:pPr lvl="2"/>
            <a:r>
              <a:rPr lang="en-US" sz="2000" smtClean="0"/>
              <a:t>IPS3.75</a:t>
            </a:r>
            <a:endParaRPr lang="en-US" sz="2000"/>
          </a:p>
          <a:p>
            <a:endParaRPr lang="en-US"/>
          </a:p>
        </p:txBody>
      </p:sp>
    </p:spTree>
    <p:extLst>
      <p:ext uri="{BB962C8B-B14F-4D97-AF65-F5344CB8AC3E}">
        <p14:creationId xmlns:p14="http://schemas.microsoft.com/office/powerpoint/2010/main" val="1309453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9610725" y="1343025"/>
            <a:ext cx="2362200" cy="2585323"/>
          </a:xfrm>
          <a:prstGeom prst="rect">
            <a:avLst/>
          </a:prstGeom>
          <a:noFill/>
          <a:ln w="28575">
            <a:solidFill>
              <a:schemeClr val="tx1"/>
            </a:solidFill>
          </a:ln>
        </p:spPr>
        <p:txBody>
          <a:bodyPr wrap="square" rtlCol="0">
            <a:spAutoFit/>
          </a:bodyPr>
          <a:lstStyle/>
          <a:p>
            <a:r>
              <a:rPr lang="en-US" smtClean="0">
                <a:solidFill>
                  <a:srgbClr val="FFC000"/>
                </a:solidFill>
              </a:rPr>
              <a:t>Instrumentation &amp; Performed Medium</a:t>
            </a:r>
          </a:p>
          <a:p>
            <a:r>
              <a:rPr lang="en-US" smtClean="0"/>
              <a:t>Example: Trio for 2 oboes or 2 flutes and bassoon; performed by 2 flutes (2 performers) and 1 bassoon (1 performer)</a:t>
            </a:r>
            <a:endParaRPr lang="en-US"/>
          </a:p>
        </p:txBody>
      </p:sp>
      <p:pic>
        <p:nvPicPr>
          <p:cNvPr id="4" name="Picture 3"/>
          <p:cNvPicPr>
            <a:picLocks noChangeAspect="1"/>
          </p:cNvPicPr>
          <p:nvPr/>
        </p:nvPicPr>
        <p:blipFill rotWithShape="1">
          <a:blip r:embed="rId3"/>
          <a:srcRect t="931" r="650"/>
          <a:stretch/>
        </p:blipFill>
        <p:spPr>
          <a:xfrm>
            <a:off x="758145" y="230414"/>
            <a:ext cx="7948612" cy="6406106"/>
          </a:xfrm>
          <a:prstGeom prst="rect">
            <a:avLst/>
          </a:prstGeom>
        </p:spPr>
      </p:pic>
    </p:spTree>
    <p:extLst>
      <p:ext uri="{BB962C8B-B14F-4D97-AF65-F5344CB8AC3E}">
        <p14:creationId xmlns:p14="http://schemas.microsoft.com/office/powerpoint/2010/main" val="32789724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Ontology extension summary</a:t>
            </a:r>
            <a:endParaRPr lang="en-US"/>
          </a:p>
        </p:txBody>
      </p:sp>
      <p:sp>
        <p:nvSpPr>
          <p:cNvPr id="3" name="Content Placeholder 2"/>
          <p:cNvSpPr>
            <a:spLocks noGrp="1"/>
          </p:cNvSpPr>
          <p:nvPr>
            <p:ph idx="1"/>
          </p:nvPr>
        </p:nvSpPr>
        <p:spPr>
          <a:xfrm>
            <a:off x="1141412" y="1770515"/>
            <a:ext cx="9905999" cy="4572227"/>
          </a:xfrm>
        </p:spPr>
        <p:txBody>
          <a:bodyPr>
            <a:noAutofit/>
          </a:bodyPr>
          <a:lstStyle/>
          <a:p>
            <a:r>
              <a:rPr lang="en-US" sz="2000" smtClean="0"/>
              <a:t>Extension </a:t>
            </a:r>
            <a:r>
              <a:rPr lang="en-US" sz="2000"/>
              <a:t>work to </a:t>
            </a:r>
            <a:r>
              <a:rPr lang="en-US" sz="2000" smtClean="0"/>
              <a:t>BF2.0</a:t>
            </a:r>
          </a:p>
          <a:p>
            <a:pPr lvl="1"/>
            <a:r>
              <a:rPr lang="en-US"/>
              <a:t>added classes, properties, vocabularies</a:t>
            </a:r>
          </a:p>
          <a:p>
            <a:r>
              <a:rPr lang="en-US" sz="2000"/>
              <a:t>Modeling:</a:t>
            </a:r>
          </a:p>
          <a:p>
            <a:pPr lvl="1"/>
            <a:r>
              <a:rPr lang="en-US"/>
              <a:t>thematic catalog numbers</a:t>
            </a:r>
          </a:p>
          <a:p>
            <a:pPr lvl="1"/>
            <a:r>
              <a:rPr lang="en-US"/>
              <a:t>opus numbers</a:t>
            </a:r>
          </a:p>
          <a:p>
            <a:pPr lvl="1"/>
            <a:r>
              <a:rPr lang="en-US"/>
              <a:t>music key and mode</a:t>
            </a:r>
          </a:p>
          <a:p>
            <a:pPr lvl="1"/>
            <a:r>
              <a:rPr lang="en-US" smtClean="0"/>
              <a:t>declared medium </a:t>
            </a:r>
            <a:r>
              <a:rPr lang="en-US"/>
              <a:t>&amp; performed medium (medium of performance)</a:t>
            </a:r>
          </a:p>
          <a:p>
            <a:r>
              <a:rPr lang="en-US" sz="2000"/>
              <a:t>Working on:</a:t>
            </a:r>
          </a:p>
          <a:p>
            <a:pPr lvl="1"/>
            <a:r>
              <a:rPr lang="en-US"/>
              <a:t>Events</a:t>
            </a:r>
          </a:p>
          <a:p>
            <a:pPr lvl="1"/>
            <a:r>
              <a:rPr lang="en-US"/>
              <a:t>Aggregate works/Compilations/Multi-movement works</a:t>
            </a:r>
          </a:p>
        </p:txBody>
      </p:sp>
    </p:spTree>
    <p:extLst>
      <p:ext uri="{BB962C8B-B14F-4D97-AF65-F5344CB8AC3E}">
        <p14:creationId xmlns:p14="http://schemas.microsoft.com/office/powerpoint/2010/main" val="14910404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Further work</a:t>
            </a:r>
            <a:endParaRPr lang="en-US"/>
          </a:p>
        </p:txBody>
      </p:sp>
      <p:sp>
        <p:nvSpPr>
          <p:cNvPr id="10" name="Content Placeholder 9"/>
          <p:cNvSpPr>
            <a:spLocks noGrp="1"/>
          </p:cNvSpPr>
          <p:nvPr>
            <p:ph idx="1"/>
          </p:nvPr>
        </p:nvSpPr>
        <p:spPr/>
        <p:txBody>
          <a:bodyPr>
            <a:normAutofit fontScale="92500" lnSpcReduction="10000"/>
          </a:bodyPr>
          <a:lstStyle/>
          <a:p>
            <a:r>
              <a:rPr lang="en-US" smtClean="0"/>
              <a:t>Finalize new vocabularies</a:t>
            </a:r>
          </a:p>
          <a:p>
            <a:r>
              <a:rPr lang="en-US" smtClean="0"/>
              <a:t>Finalize instrumentation/performed medium &amp; cast</a:t>
            </a:r>
          </a:p>
          <a:p>
            <a:r>
              <a:rPr lang="en-US" smtClean="0"/>
              <a:t>Basic model for events in relation to </a:t>
            </a:r>
            <a:r>
              <a:rPr lang="en-US" err="1" smtClean="0"/>
              <a:t>Bibframe</a:t>
            </a:r>
            <a:r>
              <a:rPr lang="en-US" smtClean="0"/>
              <a:t> work</a:t>
            </a:r>
          </a:p>
          <a:p>
            <a:r>
              <a:rPr lang="en-US" smtClean="0"/>
              <a:t>Basic model for compilations &amp; multi-movement works</a:t>
            </a:r>
            <a:br>
              <a:rPr lang="en-US" smtClean="0"/>
            </a:br>
            <a:endParaRPr lang="en-US" smtClean="0"/>
          </a:p>
          <a:p>
            <a:r>
              <a:rPr lang="en-US" smtClean="0"/>
              <a:t>Examples</a:t>
            </a:r>
          </a:p>
          <a:p>
            <a:r>
              <a:rPr lang="en-US" smtClean="0"/>
              <a:t>Final </a:t>
            </a:r>
            <a:r>
              <a:rPr lang="en-US" err="1" smtClean="0"/>
              <a:t>writeup</a:t>
            </a:r>
            <a:r>
              <a:rPr lang="en-US" smtClean="0"/>
              <a:t> on project</a:t>
            </a:r>
          </a:p>
          <a:p>
            <a:endParaRPr lang="en-US"/>
          </a:p>
        </p:txBody>
      </p:sp>
    </p:spTree>
    <p:extLst>
      <p:ext uri="{BB962C8B-B14F-4D97-AF65-F5344CB8AC3E}">
        <p14:creationId xmlns:p14="http://schemas.microsoft.com/office/powerpoint/2010/main" val="37590070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Participants</a:t>
            </a:r>
            <a:endParaRPr lang="en-US"/>
          </a:p>
        </p:txBody>
      </p:sp>
      <p:sp>
        <p:nvSpPr>
          <p:cNvPr id="3" name="Content Placeholder 2"/>
          <p:cNvSpPr>
            <a:spLocks noGrp="1"/>
          </p:cNvSpPr>
          <p:nvPr>
            <p:ph sz="half" idx="1"/>
          </p:nvPr>
        </p:nvSpPr>
        <p:spPr/>
        <p:txBody>
          <a:bodyPr/>
          <a:lstStyle/>
          <a:p>
            <a:r>
              <a:rPr lang="en-US"/>
              <a:t>Kirk-Evan Billet (Peabody)</a:t>
            </a:r>
          </a:p>
          <a:p>
            <a:r>
              <a:rPr lang="en-US"/>
              <a:t>Chiat Naun Chew (Cornell) </a:t>
            </a:r>
          </a:p>
          <a:p>
            <a:r>
              <a:rPr lang="en-US"/>
              <a:t>Greta De Groat (Stanford)</a:t>
            </a:r>
          </a:p>
          <a:p>
            <a:r>
              <a:rPr lang="en-US"/>
              <a:t>Arcadia Falcone (Stanford)</a:t>
            </a:r>
          </a:p>
          <a:p>
            <a:r>
              <a:rPr lang="en-US"/>
              <a:t>Caitlin Hunter (LC)</a:t>
            </a:r>
          </a:p>
          <a:p>
            <a:r>
              <a:rPr lang="en-US"/>
              <a:t>Kevin Kishimoto (Stanford)</a:t>
            </a:r>
          </a:p>
          <a:p>
            <a:endParaRPr lang="en-US"/>
          </a:p>
        </p:txBody>
      </p:sp>
      <p:sp>
        <p:nvSpPr>
          <p:cNvPr id="8" name="Content Placeholder 7"/>
          <p:cNvSpPr>
            <a:spLocks noGrp="1"/>
          </p:cNvSpPr>
          <p:nvPr>
            <p:ph sz="half" idx="2"/>
          </p:nvPr>
        </p:nvSpPr>
        <p:spPr/>
        <p:txBody>
          <a:bodyPr/>
          <a:lstStyle/>
          <a:p>
            <a:r>
              <a:rPr lang="en-US"/>
              <a:t>Nancy Lorimer (Stanford)</a:t>
            </a:r>
          </a:p>
          <a:p>
            <a:r>
              <a:rPr lang="en-US"/>
              <a:t>Jim Soe Nyun (UCSD)</a:t>
            </a:r>
          </a:p>
          <a:p>
            <a:r>
              <a:rPr lang="en-US"/>
              <a:t>Wendy Sistrunk (UMKC)</a:t>
            </a:r>
          </a:p>
          <a:p>
            <a:r>
              <a:rPr lang="en-US"/>
              <a:t>Hilary Thorsen (Stanford)</a:t>
            </a:r>
          </a:p>
          <a:p>
            <a:r>
              <a:rPr lang="en-US"/>
              <a:t>Valerie Weinberg (LC)</a:t>
            </a:r>
          </a:p>
          <a:p>
            <a:endParaRPr lang="en-US"/>
          </a:p>
        </p:txBody>
      </p:sp>
      <p:sp>
        <p:nvSpPr>
          <p:cNvPr id="9" name="TextBox 8"/>
          <p:cNvSpPr txBox="1"/>
          <p:nvPr/>
        </p:nvSpPr>
        <p:spPr>
          <a:xfrm>
            <a:off x="1141410" y="5791200"/>
            <a:ext cx="9483635" cy="707886"/>
          </a:xfrm>
          <a:prstGeom prst="rect">
            <a:avLst/>
          </a:prstGeom>
          <a:noFill/>
        </p:spPr>
        <p:txBody>
          <a:bodyPr wrap="square" rtlCol="0">
            <a:spAutoFit/>
          </a:bodyPr>
          <a:lstStyle/>
          <a:p>
            <a:r>
              <a:rPr lang="en-US" sz="2000" dirty="0" smtClean="0"/>
              <a:t>… and participants of the Music </a:t>
            </a:r>
            <a:r>
              <a:rPr lang="en-US" sz="2000" smtClean="0"/>
              <a:t>Library Association Linked Data Working Group (LuDWiG) and the ARSC Cataloging Committee!</a:t>
            </a:r>
            <a:endParaRPr lang="en-US" sz="2000" dirty="0"/>
          </a:p>
        </p:txBody>
      </p:sp>
    </p:spTree>
    <p:extLst>
      <p:ext uri="{BB962C8B-B14F-4D97-AF65-F5344CB8AC3E}">
        <p14:creationId xmlns:p14="http://schemas.microsoft.com/office/powerpoint/2010/main" val="25104954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79371" y="2873829"/>
            <a:ext cx="4463143" cy="769441"/>
          </a:xfrm>
          <a:prstGeom prst="rect">
            <a:avLst/>
          </a:prstGeom>
          <a:noFill/>
        </p:spPr>
        <p:txBody>
          <a:bodyPr wrap="square" rtlCol="0">
            <a:spAutoFit/>
          </a:bodyPr>
          <a:lstStyle/>
          <a:p>
            <a:r>
              <a:rPr lang="en-US" sz="4400" smtClean="0">
                <a:latin typeface="Aharoni" panose="02010803020104030203" pitchFamily="2" charset="-79"/>
                <a:cs typeface="Aharoni" panose="02010803020104030203" pitchFamily="2" charset="-79"/>
              </a:rPr>
              <a:t>Thank you!</a:t>
            </a:r>
            <a:endParaRPr lang="en-US" sz="4400">
              <a:latin typeface="Aharoni" panose="02010803020104030203" pitchFamily="2" charset="-79"/>
              <a:cs typeface="Aharoni" panose="02010803020104030203" pitchFamily="2" charset="-79"/>
            </a:endParaRPr>
          </a:p>
        </p:txBody>
      </p:sp>
      <p:sp>
        <p:nvSpPr>
          <p:cNvPr id="6" name="TextBox 5"/>
          <p:cNvSpPr txBox="1"/>
          <p:nvPr/>
        </p:nvSpPr>
        <p:spPr>
          <a:xfrm>
            <a:off x="6248401" y="4702629"/>
            <a:ext cx="5682342" cy="1323439"/>
          </a:xfrm>
          <a:prstGeom prst="rect">
            <a:avLst/>
          </a:prstGeom>
          <a:noFill/>
        </p:spPr>
        <p:txBody>
          <a:bodyPr wrap="square" rtlCol="0">
            <a:spAutoFit/>
          </a:bodyPr>
          <a:lstStyle/>
          <a:p>
            <a:r>
              <a:rPr lang="en-US" sz="4000" smtClean="0">
                <a:cs typeface="Aharoni" panose="02010803020104030203" pitchFamily="2" charset="-79"/>
              </a:rPr>
              <a:t>Nancy Lorimer</a:t>
            </a:r>
          </a:p>
          <a:p>
            <a:r>
              <a:rPr lang="en-US" sz="4000" smtClean="0">
                <a:cs typeface="Aharoni" panose="02010803020104030203" pitchFamily="2" charset="-79"/>
              </a:rPr>
              <a:t>nlorimer@stanford.edu</a:t>
            </a:r>
            <a:endParaRPr lang="en-US" sz="4000">
              <a:cs typeface="Aharoni" panose="02010803020104030203" pitchFamily="2" charset="-79"/>
            </a:endParaRPr>
          </a:p>
        </p:txBody>
      </p:sp>
    </p:spTree>
    <p:extLst>
      <p:ext uri="{BB962C8B-B14F-4D97-AF65-F5344CB8AC3E}">
        <p14:creationId xmlns:p14="http://schemas.microsoft.com/office/powerpoint/2010/main" val="28370792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needs</a:t>
            </a:r>
            <a:endParaRPr lang="en-US"/>
          </a:p>
        </p:txBody>
      </p:sp>
      <p:sp>
        <p:nvSpPr>
          <p:cNvPr id="3" name="Content Placeholder 2"/>
          <p:cNvSpPr>
            <a:spLocks noGrp="1"/>
          </p:cNvSpPr>
          <p:nvPr>
            <p:ph idx="1"/>
          </p:nvPr>
        </p:nvSpPr>
        <p:spPr/>
        <p:txBody>
          <a:bodyPr>
            <a:normAutofit lnSpcReduction="10000"/>
          </a:bodyPr>
          <a:lstStyle/>
          <a:p>
            <a:r>
              <a:rPr lang="en-US" smtClean="0"/>
              <a:t>extend vocabulary to accommodate RDA requirements &amp; relationships not full modeled in BF</a:t>
            </a:r>
          </a:p>
          <a:p>
            <a:pPr lvl="1"/>
            <a:r>
              <a:rPr lang="en-US" smtClean="0"/>
              <a:t>relationships between works</a:t>
            </a:r>
          </a:p>
          <a:p>
            <a:pPr lvl="1"/>
            <a:r>
              <a:rPr lang="en-US" smtClean="0"/>
              <a:t>vocabularies for named individuals</a:t>
            </a:r>
          </a:p>
          <a:p>
            <a:r>
              <a:rPr lang="en-US" smtClean="0"/>
              <a:t>extend vocabulary for general performed music requirements</a:t>
            </a:r>
          </a:p>
          <a:p>
            <a:pPr lvl="1"/>
            <a:r>
              <a:rPr lang="en-US"/>
              <a:t>identifiers</a:t>
            </a:r>
          </a:p>
          <a:p>
            <a:pPr lvl="1"/>
            <a:r>
              <a:rPr lang="en-US" smtClean="0"/>
              <a:t>new subclasses, properties</a:t>
            </a:r>
          </a:p>
          <a:p>
            <a:pPr lvl="1"/>
            <a:r>
              <a:rPr lang="en-US" smtClean="0"/>
              <a:t>medium of performance</a:t>
            </a:r>
          </a:p>
        </p:txBody>
      </p:sp>
    </p:spTree>
    <p:extLst>
      <p:ext uri="{BB962C8B-B14F-4D97-AF65-F5344CB8AC3E}">
        <p14:creationId xmlns:p14="http://schemas.microsoft.com/office/powerpoint/2010/main" val="3085536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Project description</a:t>
            </a:r>
            <a:endParaRPr lang="en-US"/>
          </a:p>
        </p:txBody>
      </p:sp>
      <p:sp>
        <p:nvSpPr>
          <p:cNvPr id="3" name="Content Placeholder 2"/>
          <p:cNvSpPr>
            <a:spLocks noGrp="1"/>
          </p:cNvSpPr>
          <p:nvPr>
            <p:ph idx="1"/>
          </p:nvPr>
        </p:nvSpPr>
        <p:spPr/>
        <p:txBody>
          <a:bodyPr/>
          <a:lstStyle/>
          <a:p>
            <a:r>
              <a:rPr lang="en-US"/>
              <a:t>Develop a BIBFRAME-based ontology for performed music in all formats</a:t>
            </a:r>
          </a:p>
          <a:p>
            <a:pPr lvl="1"/>
            <a:r>
              <a:rPr lang="en-US"/>
              <a:t>Domain-specific enhancements and/or extensions of BIBFRAME for use by the library community as a common standard</a:t>
            </a:r>
          </a:p>
          <a:p>
            <a:pPr lvl="1"/>
            <a:r>
              <a:rPr lang="en-US"/>
              <a:t>Establish a model by which these standards can be created, endorsed, and maintained by the community</a:t>
            </a:r>
          </a:p>
          <a:p>
            <a:r>
              <a:rPr lang="en-US"/>
              <a:t>Do this through partnering with domain communities and the PCC</a:t>
            </a:r>
            <a:endParaRPr lang="en-US" dirty="0"/>
          </a:p>
        </p:txBody>
      </p:sp>
    </p:spTree>
    <p:extLst>
      <p:ext uri="{BB962C8B-B14F-4D97-AF65-F5344CB8AC3E}">
        <p14:creationId xmlns:p14="http://schemas.microsoft.com/office/powerpoint/2010/main" val="130939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User stories/Use cases--Examples</a:t>
            </a:r>
            <a:endParaRPr lang="en-US"/>
          </a:p>
        </p:txBody>
      </p:sp>
      <p:sp>
        <p:nvSpPr>
          <p:cNvPr id="6" name="Content Placeholder 5"/>
          <p:cNvSpPr>
            <a:spLocks noGrp="1"/>
          </p:cNvSpPr>
          <p:nvPr>
            <p:ph idx="1"/>
          </p:nvPr>
        </p:nvSpPr>
        <p:spPr>
          <a:xfrm>
            <a:off x="1141412" y="1756228"/>
            <a:ext cx="10411959" cy="4659085"/>
          </a:xfrm>
        </p:spPr>
        <p:txBody>
          <a:bodyPr>
            <a:normAutofit fontScale="47500" lnSpcReduction="20000"/>
          </a:bodyPr>
          <a:lstStyle/>
          <a:p>
            <a:pPr lvl="1"/>
            <a:r>
              <a:rPr lang="en-US" sz="4900" smtClean="0"/>
              <a:t>Find works in a particular music key or melodic mode (Western &amp; non-Western)</a:t>
            </a:r>
          </a:p>
          <a:p>
            <a:pPr lvl="1"/>
            <a:r>
              <a:rPr lang="en-US" sz="4900" smtClean="0"/>
              <a:t>Recording music takes and associating them with recording sessions</a:t>
            </a:r>
          </a:p>
          <a:p>
            <a:pPr lvl="1"/>
            <a:r>
              <a:rPr lang="en-US" sz="4900" smtClean="0"/>
              <a:t>sequencing of works or movements in a recording</a:t>
            </a:r>
          </a:p>
          <a:p>
            <a:pPr lvl="1"/>
            <a:r>
              <a:rPr lang="en-US" sz="4900" smtClean="0"/>
              <a:t>performances part of large musical or non-musical programmes (TV or radio shows, concerts, films, theatre)</a:t>
            </a:r>
          </a:p>
          <a:p>
            <a:pPr lvl="1"/>
            <a:r>
              <a:rPr lang="en-US" sz="4900" smtClean="0"/>
              <a:t>awards/ratings</a:t>
            </a:r>
          </a:p>
          <a:p>
            <a:pPr lvl="1"/>
            <a:r>
              <a:rPr lang="en-US" sz="4900" smtClean="0"/>
              <a:t>Inspirations for composition</a:t>
            </a:r>
          </a:p>
          <a:p>
            <a:pPr lvl="1"/>
            <a:r>
              <a:rPr lang="en-US" sz="4900" smtClean="0"/>
              <a:t>any possible relationship to a performer</a:t>
            </a:r>
          </a:p>
          <a:p>
            <a:pPr lvl="1"/>
            <a:r>
              <a:rPr lang="en-US" sz="4900" smtClean="0"/>
              <a:t>area or ethnic group origin/source</a:t>
            </a:r>
          </a:p>
          <a:p>
            <a:pPr lvl="1"/>
            <a:r>
              <a:rPr lang="en-US" sz="4900" smtClean="0"/>
              <a:t>medium of performance</a:t>
            </a:r>
          </a:p>
          <a:p>
            <a:pPr lvl="1"/>
            <a:r>
              <a:rPr lang="en-US" sz="4900" smtClean="0"/>
              <a:t>tempo</a:t>
            </a:r>
          </a:p>
          <a:p>
            <a:pPr lvl="1"/>
            <a:endParaRPr lang="en-US"/>
          </a:p>
          <a:p>
            <a:pPr marL="0" indent="0">
              <a:buNone/>
            </a:pPr>
            <a:endParaRPr lang="en-US"/>
          </a:p>
        </p:txBody>
      </p:sp>
    </p:spTree>
    <p:extLst>
      <p:ext uri="{BB962C8B-B14F-4D97-AF65-F5344CB8AC3E}">
        <p14:creationId xmlns:p14="http://schemas.microsoft.com/office/powerpoint/2010/main" val="33840938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Arrow Connector 7"/>
          <p:cNvCxnSpPr>
            <a:stCxn id="4" idx="6"/>
            <a:endCxn id="6" idx="2"/>
          </p:cNvCxnSpPr>
          <p:nvPr/>
        </p:nvCxnSpPr>
        <p:spPr>
          <a:xfrm flipV="1">
            <a:off x="2492427" y="2228837"/>
            <a:ext cx="5700118" cy="1147234"/>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4" idx="6"/>
            <a:endCxn id="5" idx="0"/>
          </p:cNvCxnSpPr>
          <p:nvPr/>
        </p:nvCxnSpPr>
        <p:spPr>
          <a:xfrm>
            <a:off x="2492427" y="3376071"/>
            <a:ext cx="5623089" cy="1722504"/>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stCxn id="6" idx="3"/>
            <a:endCxn id="5" idx="0"/>
          </p:cNvCxnSpPr>
          <p:nvPr/>
        </p:nvCxnSpPr>
        <p:spPr>
          <a:xfrm flipH="1">
            <a:off x="8115516" y="2741641"/>
            <a:ext cx="300983" cy="2356934"/>
          </a:xfrm>
          <a:prstGeom prst="straightConnector1">
            <a:avLst/>
          </a:prstGeom>
          <a:ln>
            <a:solidFill>
              <a:schemeClr val="bg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70" name="Group 69"/>
          <p:cNvGrpSpPr/>
          <p:nvPr/>
        </p:nvGrpSpPr>
        <p:grpSpPr>
          <a:xfrm>
            <a:off x="8192545" y="1503623"/>
            <a:ext cx="1529255" cy="1450428"/>
            <a:chOff x="7998371" y="677917"/>
            <a:chExt cx="1529255" cy="1450428"/>
          </a:xfrm>
        </p:grpSpPr>
        <p:sp>
          <p:nvSpPr>
            <p:cNvPr id="6" name="Oval 5"/>
            <p:cNvSpPr/>
            <p:nvPr/>
          </p:nvSpPr>
          <p:spPr>
            <a:xfrm>
              <a:off x="7998371" y="677917"/>
              <a:ext cx="1529255" cy="145042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TextBox 47"/>
            <p:cNvSpPr txBox="1"/>
            <p:nvPr/>
          </p:nvSpPr>
          <p:spPr>
            <a:xfrm>
              <a:off x="8218517" y="1063214"/>
              <a:ext cx="1073889" cy="584775"/>
            </a:xfrm>
            <a:prstGeom prst="rect">
              <a:avLst/>
            </a:prstGeom>
            <a:noFill/>
          </p:spPr>
          <p:txBody>
            <a:bodyPr wrap="square" rtlCol="0">
              <a:spAutoFit/>
            </a:bodyPr>
            <a:lstStyle/>
            <a:p>
              <a:r>
                <a:rPr lang="en-US" sz="1600" dirty="0" smtClean="0">
                  <a:solidFill>
                    <a:schemeClr val="bg1"/>
                  </a:solidFill>
                </a:rPr>
                <a:t>Notated work</a:t>
              </a:r>
              <a:endParaRPr lang="en-US" dirty="0">
                <a:solidFill>
                  <a:schemeClr val="bg1"/>
                </a:solidFill>
              </a:endParaRPr>
            </a:p>
          </p:txBody>
        </p:sp>
      </p:grpSp>
      <p:grpSp>
        <p:nvGrpSpPr>
          <p:cNvPr id="69" name="Group 68"/>
          <p:cNvGrpSpPr/>
          <p:nvPr/>
        </p:nvGrpSpPr>
        <p:grpSpPr>
          <a:xfrm>
            <a:off x="7350888" y="5098575"/>
            <a:ext cx="1529255" cy="1450428"/>
            <a:chOff x="4740163" y="5177456"/>
            <a:chExt cx="1529255" cy="1450428"/>
          </a:xfrm>
          <a:solidFill>
            <a:schemeClr val="accent4">
              <a:lumMod val="40000"/>
              <a:lumOff val="60000"/>
            </a:schemeClr>
          </a:solidFill>
        </p:grpSpPr>
        <p:sp>
          <p:nvSpPr>
            <p:cNvPr id="5" name="Oval 4"/>
            <p:cNvSpPr/>
            <p:nvPr/>
          </p:nvSpPr>
          <p:spPr>
            <a:xfrm>
              <a:off x="4740163" y="5177456"/>
              <a:ext cx="1529255" cy="1450428"/>
            </a:xfrm>
            <a:prstGeom prst="ellipse">
              <a:avLst/>
            </a:prstGeom>
            <a:grp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4928757" y="5487171"/>
              <a:ext cx="1229711" cy="830997"/>
            </a:xfrm>
            <a:prstGeom prst="rect">
              <a:avLst/>
            </a:prstGeom>
            <a:grpFill/>
          </p:spPr>
          <p:txBody>
            <a:bodyPr wrap="square" rtlCol="0">
              <a:spAutoFit/>
            </a:bodyPr>
            <a:lstStyle/>
            <a:p>
              <a:r>
                <a:rPr lang="en-US" sz="1600" dirty="0" smtClean="0">
                  <a:solidFill>
                    <a:schemeClr val="bg1"/>
                  </a:solidFill>
                </a:rPr>
                <a:t>Performed music recording</a:t>
              </a:r>
              <a:endParaRPr lang="en-US" dirty="0">
                <a:solidFill>
                  <a:schemeClr val="bg1"/>
                </a:solidFill>
              </a:endParaRPr>
            </a:p>
          </p:txBody>
        </p:sp>
      </p:grpSp>
      <p:grpSp>
        <p:nvGrpSpPr>
          <p:cNvPr id="72" name="Group 71"/>
          <p:cNvGrpSpPr/>
          <p:nvPr/>
        </p:nvGrpSpPr>
        <p:grpSpPr>
          <a:xfrm>
            <a:off x="963172" y="2650857"/>
            <a:ext cx="1529255" cy="1450428"/>
            <a:chOff x="1481957" y="677917"/>
            <a:chExt cx="1529255" cy="1450428"/>
          </a:xfrm>
          <a:solidFill>
            <a:srgbClr val="FFC000"/>
          </a:solidFill>
        </p:grpSpPr>
        <p:sp>
          <p:nvSpPr>
            <p:cNvPr id="4" name="Oval 3"/>
            <p:cNvSpPr/>
            <p:nvPr/>
          </p:nvSpPr>
          <p:spPr>
            <a:xfrm>
              <a:off x="1481957" y="677917"/>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p:cNvSpPr txBox="1"/>
            <p:nvPr/>
          </p:nvSpPr>
          <p:spPr>
            <a:xfrm>
              <a:off x="1580387" y="1233853"/>
              <a:ext cx="1206872" cy="338554"/>
            </a:xfrm>
            <a:prstGeom prst="rect">
              <a:avLst/>
            </a:prstGeom>
            <a:grpFill/>
          </p:spPr>
          <p:txBody>
            <a:bodyPr wrap="square" rtlCol="0">
              <a:spAutoFit/>
            </a:bodyPr>
            <a:lstStyle/>
            <a:p>
              <a:r>
                <a:rPr lang="en-US" sz="1600" dirty="0" smtClean="0">
                  <a:solidFill>
                    <a:schemeClr val="bg1"/>
                  </a:solidFill>
                </a:rPr>
                <a:t>Performance</a:t>
              </a:r>
              <a:endParaRPr lang="en-US" sz="1600" dirty="0">
                <a:solidFill>
                  <a:schemeClr val="bg1"/>
                </a:solidFill>
              </a:endParaRPr>
            </a:p>
          </p:txBody>
        </p:sp>
      </p:grpSp>
      <p:grpSp>
        <p:nvGrpSpPr>
          <p:cNvPr id="71" name="Group 70"/>
          <p:cNvGrpSpPr/>
          <p:nvPr/>
        </p:nvGrpSpPr>
        <p:grpSpPr>
          <a:xfrm>
            <a:off x="5837401" y="2842864"/>
            <a:ext cx="1529255" cy="1450428"/>
            <a:chOff x="4754616" y="1944413"/>
            <a:chExt cx="1529255" cy="1450428"/>
          </a:xfrm>
          <a:solidFill>
            <a:srgbClr val="FFC000"/>
          </a:solidFill>
        </p:grpSpPr>
        <p:sp>
          <p:nvSpPr>
            <p:cNvPr id="55" name="Oval 54"/>
            <p:cNvSpPr/>
            <p:nvPr/>
          </p:nvSpPr>
          <p:spPr>
            <a:xfrm>
              <a:off x="4754616" y="1944413"/>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TextBox 57"/>
            <p:cNvSpPr txBox="1"/>
            <p:nvPr/>
          </p:nvSpPr>
          <p:spPr>
            <a:xfrm>
              <a:off x="4937888" y="2452847"/>
              <a:ext cx="1229711" cy="338554"/>
            </a:xfrm>
            <a:prstGeom prst="rect">
              <a:avLst/>
            </a:prstGeom>
            <a:grpFill/>
          </p:spPr>
          <p:txBody>
            <a:bodyPr wrap="square" rtlCol="0">
              <a:spAutoFit/>
            </a:bodyPr>
            <a:lstStyle/>
            <a:p>
              <a:r>
                <a:rPr lang="en-US" sz="1600" dirty="0" smtClean="0">
                  <a:solidFill>
                    <a:schemeClr val="bg1"/>
                  </a:solidFill>
                </a:rPr>
                <a:t>Performer</a:t>
              </a:r>
              <a:endParaRPr lang="en-US" dirty="0">
                <a:solidFill>
                  <a:schemeClr val="bg1"/>
                </a:solidFill>
              </a:endParaRPr>
            </a:p>
          </p:txBody>
        </p:sp>
      </p:grpSp>
      <p:cxnSp>
        <p:nvCxnSpPr>
          <p:cNvPr id="59" name="Straight Arrow Connector 58"/>
          <p:cNvCxnSpPr>
            <a:stCxn id="55" idx="5"/>
            <a:endCxn id="5" idx="0"/>
          </p:cNvCxnSpPr>
          <p:nvPr/>
        </p:nvCxnSpPr>
        <p:spPr>
          <a:xfrm>
            <a:off x="7142702" y="4130153"/>
            <a:ext cx="972814" cy="968422"/>
          </a:xfrm>
          <a:prstGeom prst="straightConnector1">
            <a:avLst/>
          </a:prstGeom>
          <a:ln>
            <a:solidFill>
              <a:schemeClr val="bg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5" idx="2"/>
            <a:endCxn id="50" idx="3"/>
          </p:cNvCxnSpPr>
          <p:nvPr/>
        </p:nvCxnSpPr>
        <p:spPr>
          <a:xfrm flipH="1" flipV="1">
            <a:off x="2476659" y="3360682"/>
            <a:ext cx="3360742" cy="256667"/>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stCxn id="55" idx="7"/>
            <a:endCxn id="6" idx="2"/>
          </p:cNvCxnSpPr>
          <p:nvPr/>
        </p:nvCxnSpPr>
        <p:spPr>
          <a:xfrm flipV="1">
            <a:off x="7142702" y="2228837"/>
            <a:ext cx="1049843" cy="875708"/>
          </a:xfrm>
          <a:prstGeom prst="straightConnector1">
            <a:avLst/>
          </a:prstGeom>
          <a:ln>
            <a:prstDash val="lgDash"/>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3925833" y="98576"/>
            <a:ext cx="1529255" cy="1450428"/>
            <a:chOff x="4754616" y="1944413"/>
            <a:chExt cx="1529255" cy="1450428"/>
          </a:xfrm>
          <a:solidFill>
            <a:srgbClr val="FFC000"/>
          </a:solidFill>
        </p:grpSpPr>
        <p:sp>
          <p:nvSpPr>
            <p:cNvPr id="74" name="Oval 73"/>
            <p:cNvSpPr/>
            <p:nvPr/>
          </p:nvSpPr>
          <p:spPr>
            <a:xfrm>
              <a:off x="4754616" y="1944413"/>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extBox 74"/>
            <p:cNvSpPr txBox="1"/>
            <p:nvPr/>
          </p:nvSpPr>
          <p:spPr>
            <a:xfrm>
              <a:off x="4925146" y="2389610"/>
              <a:ext cx="1279545" cy="584775"/>
            </a:xfrm>
            <a:prstGeom prst="rect">
              <a:avLst/>
            </a:prstGeom>
            <a:grpFill/>
          </p:spPr>
          <p:txBody>
            <a:bodyPr wrap="square" rtlCol="0">
              <a:spAutoFit/>
            </a:bodyPr>
            <a:lstStyle/>
            <a:p>
              <a:r>
                <a:rPr lang="en-US" sz="1600" dirty="0" smtClean="0">
                  <a:solidFill>
                    <a:schemeClr val="bg1"/>
                  </a:solidFill>
                </a:rPr>
                <a:t>Medium of performance</a:t>
              </a:r>
              <a:endParaRPr lang="en-US" dirty="0">
                <a:solidFill>
                  <a:schemeClr val="bg1"/>
                </a:solidFill>
              </a:endParaRPr>
            </a:p>
          </p:txBody>
        </p:sp>
      </p:grpSp>
      <p:cxnSp>
        <p:nvCxnSpPr>
          <p:cNvPr id="76" name="Straight Arrow Connector 75"/>
          <p:cNvCxnSpPr>
            <a:stCxn id="50" idx="3"/>
            <a:endCxn id="74" idx="4"/>
          </p:cNvCxnSpPr>
          <p:nvPr/>
        </p:nvCxnSpPr>
        <p:spPr>
          <a:xfrm flipV="1">
            <a:off x="2476659" y="1549004"/>
            <a:ext cx="2213802" cy="1811678"/>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stCxn id="55" idx="1"/>
            <a:endCxn id="74" idx="4"/>
          </p:cNvCxnSpPr>
          <p:nvPr/>
        </p:nvCxnSpPr>
        <p:spPr>
          <a:xfrm flipH="1" flipV="1">
            <a:off x="4690461" y="1549004"/>
            <a:ext cx="1370894" cy="1555541"/>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a:stCxn id="74" idx="4"/>
            <a:endCxn id="6" idx="2"/>
          </p:cNvCxnSpPr>
          <p:nvPr/>
        </p:nvCxnSpPr>
        <p:spPr>
          <a:xfrm>
            <a:off x="4690461" y="1549004"/>
            <a:ext cx="3502084" cy="679833"/>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98" name="Group 97"/>
          <p:cNvGrpSpPr/>
          <p:nvPr/>
        </p:nvGrpSpPr>
        <p:grpSpPr>
          <a:xfrm>
            <a:off x="2818932" y="4944687"/>
            <a:ext cx="1529255" cy="1450428"/>
            <a:chOff x="1481957" y="677917"/>
            <a:chExt cx="1529255" cy="1450428"/>
          </a:xfrm>
          <a:solidFill>
            <a:srgbClr val="FFC000"/>
          </a:solidFill>
        </p:grpSpPr>
        <p:sp>
          <p:nvSpPr>
            <p:cNvPr id="99" name="Oval 98"/>
            <p:cNvSpPr/>
            <p:nvPr/>
          </p:nvSpPr>
          <p:spPr>
            <a:xfrm>
              <a:off x="1481957" y="677917"/>
              <a:ext cx="1529255" cy="1450428"/>
            </a:xfrm>
            <a:prstGeom prst="ellipse">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Box 99"/>
            <p:cNvSpPr txBox="1"/>
            <p:nvPr/>
          </p:nvSpPr>
          <p:spPr>
            <a:xfrm>
              <a:off x="1481957" y="1218465"/>
              <a:ext cx="1513487" cy="338554"/>
            </a:xfrm>
            <a:prstGeom prst="rect">
              <a:avLst/>
            </a:prstGeom>
            <a:grpFill/>
          </p:spPr>
          <p:txBody>
            <a:bodyPr wrap="square" rtlCol="0">
              <a:spAutoFit/>
            </a:bodyPr>
            <a:lstStyle/>
            <a:p>
              <a:r>
                <a:rPr lang="en-US" sz="1600" dirty="0" smtClean="0">
                  <a:solidFill>
                    <a:schemeClr val="bg1"/>
                  </a:solidFill>
                </a:rPr>
                <a:t>Geography</a:t>
              </a:r>
              <a:endParaRPr lang="en-US" sz="1600" dirty="0">
                <a:solidFill>
                  <a:schemeClr val="bg1"/>
                </a:solidFill>
              </a:endParaRPr>
            </a:p>
          </p:txBody>
        </p:sp>
      </p:grpSp>
      <p:cxnSp>
        <p:nvCxnSpPr>
          <p:cNvPr id="101" name="Straight Arrow Connector 100"/>
          <p:cNvCxnSpPr>
            <a:stCxn id="99" idx="0"/>
            <a:endCxn id="50" idx="3"/>
          </p:cNvCxnSpPr>
          <p:nvPr/>
        </p:nvCxnSpPr>
        <p:spPr>
          <a:xfrm flipH="1" flipV="1">
            <a:off x="2476659" y="3360682"/>
            <a:ext cx="1106901" cy="1584005"/>
          </a:xfrm>
          <a:prstGeom prst="straightConnector1">
            <a:avLst/>
          </a:prstGeom>
          <a:ln>
            <a:solidFill>
              <a:schemeClr val="tx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p:cNvCxnSpPr>
            <a:stCxn id="99" idx="6"/>
            <a:endCxn id="5" idx="2"/>
          </p:cNvCxnSpPr>
          <p:nvPr/>
        </p:nvCxnSpPr>
        <p:spPr>
          <a:xfrm>
            <a:off x="4348187" y="5669901"/>
            <a:ext cx="3002701" cy="153888"/>
          </a:xfrm>
          <a:prstGeom prst="straightConnector1">
            <a:avLst/>
          </a:prstGeom>
          <a:ln>
            <a:solidFill>
              <a:schemeClr val="bg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100" idx="3"/>
            <a:endCxn id="55" idx="2"/>
          </p:cNvCxnSpPr>
          <p:nvPr/>
        </p:nvCxnSpPr>
        <p:spPr>
          <a:xfrm flipV="1">
            <a:off x="4332419" y="3617349"/>
            <a:ext cx="1504982" cy="2037163"/>
          </a:xfrm>
          <a:prstGeom prst="straightConnector1">
            <a:avLst/>
          </a:prstGeom>
          <a:ln>
            <a:solidFill>
              <a:schemeClr val="bg1">
                <a:lumMod val="65000"/>
                <a:lumOff val="3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2" name="Group 111"/>
          <p:cNvGrpSpPr/>
          <p:nvPr/>
        </p:nvGrpSpPr>
        <p:grpSpPr>
          <a:xfrm>
            <a:off x="10158548" y="3152251"/>
            <a:ext cx="1529255" cy="1450428"/>
            <a:chOff x="7998371" y="677917"/>
            <a:chExt cx="1529255" cy="1450428"/>
          </a:xfrm>
        </p:grpSpPr>
        <p:sp>
          <p:nvSpPr>
            <p:cNvPr id="113" name="Oval 112"/>
            <p:cNvSpPr/>
            <p:nvPr/>
          </p:nvSpPr>
          <p:spPr>
            <a:xfrm>
              <a:off x="7998371" y="677917"/>
              <a:ext cx="1529255" cy="1450428"/>
            </a:xfrm>
            <a:prstGeom prst="ellipse">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TextBox 113"/>
            <p:cNvSpPr txBox="1"/>
            <p:nvPr/>
          </p:nvSpPr>
          <p:spPr>
            <a:xfrm>
              <a:off x="8045573" y="1233854"/>
              <a:ext cx="1434850" cy="338554"/>
            </a:xfrm>
            <a:prstGeom prst="rect">
              <a:avLst/>
            </a:prstGeom>
            <a:noFill/>
          </p:spPr>
          <p:txBody>
            <a:bodyPr wrap="square" rtlCol="0">
              <a:spAutoFit/>
            </a:bodyPr>
            <a:lstStyle/>
            <a:p>
              <a:r>
                <a:rPr lang="en-US" sz="1600" dirty="0" smtClean="0">
                  <a:solidFill>
                    <a:schemeClr val="bg1"/>
                  </a:solidFill>
                </a:rPr>
                <a:t>“FRBR” work</a:t>
              </a:r>
              <a:endParaRPr lang="en-US" dirty="0">
                <a:solidFill>
                  <a:schemeClr val="bg1"/>
                </a:solidFill>
              </a:endParaRPr>
            </a:p>
          </p:txBody>
        </p:sp>
      </p:grpSp>
      <p:cxnSp>
        <p:nvCxnSpPr>
          <p:cNvPr id="115" name="Straight Arrow Connector 114"/>
          <p:cNvCxnSpPr>
            <a:stCxn id="113" idx="1"/>
            <a:endCxn id="6" idx="5"/>
          </p:cNvCxnSpPr>
          <p:nvPr/>
        </p:nvCxnSpPr>
        <p:spPr>
          <a:xfrm flipH="1" flipV="1">
            <a:off x="9497846" y="2741641"/>
            <a:ext cx="884656" cy="623020"/>
          </a:xfrm>
          <a:prstGeom prst="straightConnector1">
            <a:avLst/>
          </a:prstGeom>
          <a:ln>
            <a:solidFill>
              <a:schemeClr val="bg1"/>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a:stCxn id="5" idx="7"/>
          </p:cNvCxnSpPr>
          <p:nvPr/>
        </p:nvCxnSpPr>
        <p:spPr>
          <a:xfrm flipV="1">
            <a:off x="8656189" y="4381600"/>
            <a:ext cx="1726314" cy="929385"/>
          </a:xfrm>
          <a:prstGeom prst="straightConnector1">
            <a:avLst/>
          </a:prstGeom>
          <a:ln>
            <a:solidFill>
              <a:schemeClr val="bg1">
                <a:lumMod val="85000"/>
                <a:lumOff val="15000"/>
              </a:schemeClr>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35771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New classes/subclasses</a:t>
            </a:r>
            <a:endParaRPr lang="en-US"/>
          </a:p>
        </p:txBody>
      </p:sp>
      <p:sp>
        <p:nvSpPr>
          <p:cNvPr id="4" name="Content Placeholder 3"/>
          <p:cNvSpPr>
            <a:spLocks noGrp="1"/>
          </p:cNvSpPr>
          <p:nvPr>
            <p:ph sz="half" idx="1"/>
          </p:nvPr>
        </p:nvSpPr>
        <p:spPr>
          <a:xfrm>
            <a:off x="1141413" y="1915657"/>
            <a:ext cx="4878389" cy="4441600"/>
          </a:xfrm>
        </p:spPr>
        <p:txBody>
          <a:bodyPr>
            <a:normAutofit fontScale="92500" lnSpcReduction="10000"/>
          </a:bodyPr>
          <a:lstStyle/>
          <a:p>
            <a:r>
              <a:rPr lang="en-US"/>
              <a:t>Subclass of </a:t>
            </a:r>
            <a:r>
              <a:rPr lang="en-US" err="1"/>
              <a:t>bf:Title</a:t>
            </a:r>
            <a:endParaRPr lang="en-US"/>
          </a:p>
          <a:p>
            <a:pPr lvl="1"/>
            <a:r>
              <a:rPr lang="en-US"/>
              <a:t>pmo:AnnouncedTitle</a:t>
            </a:r>
          </a:p>
          <a:p>
            <a:pPr lvl="1"/>
            <a:r>
              <a:rPr lang="en-US"/>
              <a:t>pmo:CommonlyKnownTitle</a:t>
            </a:r>
          </a:p>
          <a:p>
            <a:pPr lvl="1"/>
            <a:r>
              <a:rPr lang="en-US"/>
              <a:t>pmo:ContainerSpineTitle</a:t>
            </a:r>
          </a:p>
          <a:p>
            <a:pPr lvl="1"/>
            <a:r>
              <a:rPr lang="en-US"/>
              <a:t>pmo:CreditsTitle</a:t>
            </a:r>
          </a:p>
          <a:p>
            <a:pPr lvl="1"/>
            <a:r>
              <a:rPr lang="en-US"/>
              <a:t>pmo:DevisedTitle</a:t>
            </a:r>
          </a:p>
          <a:p>
            <a:pPr lvl="1"/>
            <a:r>
              <a:rPr lang="en-US"/>
              <a:t>pmo:EmbeddedMetadataTitle</a:t>
            </a:r>
          </a:p>
          <a:p>
            <a:pPr lvl="1"/>
            <a:r>
              <a:rPr lang="en-US"/>
              <a:t>pmo:MediaSurfaceTitle</a:t>
            </a:r>
          </a:p>
          <a:p>
            <a:pPr lvl="1"/>
            <a:r>
              <a:rPr lang="en-US"/>
              <a:t>pmo:MenuTitle</a:t>
            </a:r>
          </a:p>
          <a:p>
            <a:pPr lvl="1"/>
            <a:r>
              <a:rPr lang="en-US"/>
              <a:t>pmo:ReferenceSourceTitle</a:t>
            </a:r>
          </a:p>
          <a:p>
            <a:pPr lvl="1"/>
            <a:r>
              <a:rPr lang="en-US"/>
              <a:t>pmo:TitleScreenTitle</a:t>
            </a:r>
          </a:p>
        </p:txBody>
      </p:sp>
      <p:sp>
        <p:nvSpPr>
          <p:cNvPr id="5" name="Content Placeholder 4"/>
          <p:cNvSpPr>
            <a:spLocks noGrp="1"/>
          </p:cNvSpPr>
          <p:nvPr>
            <p:ph sz="half" idx="2"/>
          </p:nvPr>
        </p:nvSpPr>
        <p:spPr>
          <a:xfrm>
            <a:off x="6172200" y="1915657"/>
            <a:ext cx="4875211" cy="4441600"/>
          </a:xfrm>
        </p:spPr>
        <p:txBody>
          <a:bodyPr>
            <a:normAutofit fontScale="92500" lnSpcReduction="10000"/>
          </a:bodyPr>
          <a:lstStyle/>
          <a:p>
            <a:r>
              <a:rPr lang="en-US"/>
              <a:t>Subclass of </a:t>
            </a:r>
            <a:r>
              <a:rPr lang="en-US" smtClean="0"/>
              <a:t>bf:Identifier</a:t>
            </a:r>
            <a:endParaRPr lang="en-US"/>
          </a:p>
          <a:p>
            <a:pPr lvl="1"/>
            <a:r>
              <a:rPr lang="en-US" sz="2100"/>
              <a:t>bf:AudioTakeIdentifier</a:t>
            </a:r>
          </a:p>
          <a:p>
            <a:pPr lvl="1"/>
            <a:r>
              <a:rPr lang="en-US" sz="2100"/>
              <a:t>bf:Gtin14Number</a:t>
            </a:r>
          </a:p>
          <a:p>
            <a:pPr lvl="1"/>
            <a:r>
              <a:rPr lang="en-US" sz="2100"/>
              <a:t>bf:MusicDistributorIdentifier</a:t>
            </a:r>
          </a:p>
          <a:p>
            <a:pPr lvl="1"/>
            <a:r>
              <a:rPr lang="en-US" sz="2100"/>
              <a:t>bf:VideoGamePlatformIdentifer</a:t>
            </a:r>
            <a:r>
              <a:rPr lang="en-US" smtClean="0"/>
              <a:t/>
            </a:r>
            <a:br>
              <a:rPr lang="en-US" smtClean="0"/>
            </a:br>
            <a:r>
              <a:rPr lang="en-US" smtClean="0"/>
              <a:t/>
            </a:r>
            <a:br>
              <a:rPr lang="en-US" smtClean="0"/>
            </a:br>
            <a:r>
              <a:rPr lang="en-US" smtClean="0"/>
              <a:t>pmo:ThematicCatalogNumber*</a:t>
            </a:r>
            <a:endParaRPr lang="en-US"/>
          </a:p>
          <a:p>
            <a:pPr lvl="1"/>
            <a:r>
              <a:rPr lang="en-US" smtClean="0"/>
              <a:t>pmo:OpusNumber*</a:t>
            </a:r>
          </a:p>
          <a:p>
            <a:r>
              <a:rPr lang="en-US"/>
              <a:t>Subclass of bf:Publisher</a:t>
            </a:r>
          </a:p>
          <a:p>
            <a:pPr lvl="1"/>
            <a:r>
              <a:rPr lang="en-US" smtClean="0"/>
              <a:t>pmo:MusicRecordingLabel</a:t>
            </a:r>
            <a:endParaRPr lang="en-US"/>
          </a:p>
          <a:p>
            <a:endParaRPr lang="en-US"/>
          </a:p>
        </p:txBody>
      </p:sp>
    </p:spTree>
    <p:extLst>
      <p:ext uri="{BB962C8B-B14F-4D97-AF65-F5344CB8AC3E}">
        <p14:creationId xmlns:p14="http://schemas.microsoft.com/office/powerpoint/2010/main" val="19744896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mtClean="0"/>
              <a:t>Thematic Catalog numbers, Opus Numbers, musical key/mode</a:t>
            </a:r>
            <a:endParaRPr lang="en-US"/>
          </a:p>
        </p:txBody>
      </p:sp>
      <p:sp>
        <p:nvSpPr>
          <p:cNvPr id="6" name="Content Placeholder 5"/>
          <p:cNvSpPr>
            <a:spLocks noGrp="1"/>
          </p:cNvSpPr>
          <p:nvPr>
            <p:ph sz="half" idx="1"/>
          </p:nvPr>
        </p:nvSpPr>
        <p:spPr/>
        <p:txBody>
          <a:bodyPr/>
          <a:lstStyle/>
          <a:p>
            <a:pPr marL="285750" indent="-285750"/>
            <a:r>
              <a:rPr lang="en-US"/>
              <a:t>Thematic catalog &amp; opus number currently literals</a:t>
            </a:r>
          </a:p>
          <a:p>
            <a:pPr marL="285750" indent="-285750"/>
            <a:r>
              <a:rPr lang="en-US"/>
              <a:t>pmo changes them to subclasses of </a:t>
            </a:r>
            <a:r>
              <a:rPr lang="en-US" smtClean="0"/>
              <a:t>bf:Identifier</a:t>
            </a:r>
          </a:p>
          <a:p>
            <a:pPr marL="742950" lvl="1" indent="-285750"/>
            <a:r>
              <a:rPr lang="en-US" smtClean="0"/>
              <a:t>further divided into parts of the number for better discovery</a:t>
            </a:r>
            <a:endParaRPr lang="en-US"/>
          </a:p>
          <a:p>
            <a:endParaRPr lang="en-US"/>
          </a:p>
        </p:txBody>
      </p:sp>
      <p:sp>
        <p:nvSpPr>
          <p:cNvPr id="2" name="Content Placeholder 1"/>
          <p:cNvSpPr>
            <a:spLocks noGrp="1"/>
          </p:cNvSpPr>
          <p:nvPr>
            <p:ph sz="half" idx="2"/>
          </p:nvPr>
        </p:nvSpPr>
        <p:spPr/>
        <p:txBody>
          <a:bodyPr/>
          <a:lstStyle/>
          <a:p>
            <a:endParaRPr lang="en-US"/>
          </a:p>
        </p:txBody>
      </p:sp>
      <p:pic>
        <p:nvPicPr>
          <p:cNvPr id="8" name="Picture 7"/>
          <p:cNvPicPr>
            <a:picLocks noChangeAspect="1"/>
          </p:cNvPicPr>
          <p:nvPr/>
        </p:nvPicPr>
        <p:blipFill>
          <a:blip r:embed="rId3"/>
          <a:stretch>
            <a:fillRect/>
          </a:stretch>
        </p:blipFill>
        <p:spPr>
          <a:xfrm>
            <a:off x="6425680" y="1700139"/>
            <a:ext cx="5557040" cy="4895659"/>
          </a:xfrm>
          <a:prstGeom prst="rect">
            <a:avLst/>
          </a:prstGeom>
        </p:spPr>
      </p:pic>
    </p:spTree>
    <p:extLst>
      <p:ext uri="{BB962C8B-B14F-4D97-AF65-F5344CB8AC3E}">
        <p14:creationId xmlns:p14="http://schemas.microsoft.com/office/powerpoint/2010/main" val="30435714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424894" y="241979"/>
            <a:ext cx="8096478" cy="6267853"/>
          </a:xfrm>
          <a:prstGeom prst="rect">
            <a:avLst/>
          </a:prstGeom>
        </p:spPr>
      </p:pic>
    </p:spTree>
    <p:extLst>
      <p:ext uri="{BB962C8B-B14F-4D97-AF65-F5344CB8AC3E}">
        <p14:creationId xmlns:p14="http://schemas.microsoft.com/office/powerpoint/2010/main" val="3023327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Addition of RDA vocabularies to:</a:t>
            </a:r>
            <a:endParaRPr lang="en-US"/>
          </a:p>
        </p:txBody>
      </p:sp>
      <p:sp>
        <p:nvSpPr>
          <p:cNvPr id="3" name="Content Placeholder 2"/>
          <p:cNvSpPr>
            <a:spLocks noGrp="1"/>
          </p:cNvSpPr>
          <p:nvPr>
            <p:ph sz="half" idx="1"/>
          </p:nvPr>
        </p:nvSpPr>
        <p:spPr/>
        <p:txBody>
          <a:bodyPr/>
          <a:lstStyle/>
          <a:p>
            <a:pPr lvl="1"/>
            <a:r>
              <a:rPr lang="en-US" smtClean="0"/>
              <a:t>bf:AppliedMaterial</a:t>
            </a:r>
            <a:endParaRPr lang="en-US"/>
          </a:p>
          <a:p>
            <a:pPr lvl="1"/>
            <a:r>
              <a:rPr lang="en-US" err="1"/>
              <a:t>bf:BaseMaterial</a:t>
            </a:r>
            <a:endParaRPr lang="en-US"/>
          </a:p>
          <a:p>
            <a:pPr lvl="1"/>
            <a:r>
              <a:rPr lang="en-US" b="1" err="1"/>
              <a:t>bf:Carrier</a:t>
            </a:r>
            <a:endParaRPr lang="en-US" b="1"/>
          </a:p>
          <a:p>
            <a:pPr lvl="1"/>
            <a:r>
              <a:rPr lang="en-US" err="1"/>
              <a:t>bf:Content</a:t>
            </a:r>
            <a:endParaRPr lang="en-US"/>
          </a:p>
          <a:p>
            <a:pPr lvl="1"/>
            <a:r>
              <a:rPr lang="en-US" err="1"/>
              <a:t>bf:EncodingFormat</a:t>
            </a:r>
            <a:endParaRPr lang="en-US"/>
          </a:p>
          <a:p>
            <a:pPr lvl="1"/>
            <a:r>
              <a:rPr lang="en-US" err="1"/>
              <a:t>bf:FileType</a:t>
            </a:r>
            <a:endParaRPr lang="en-US"/>
          </a:p>
          <a:p>
            <a:pPr lvl="1"/>
            <a:r>
              <a:rPr lang="en-US" err="1"/>
              <a:t>bf:MusicFormat</a:t>
            </a:r>
            <a:endParaRPr lang="en-US"/>
          </a:p>
          <a:p>
            <a:pPr lvl="1"/>
            <a:r>
              <a:rPr lang="en-US" smtClean="0"/>
              <a:t>bf:MusicNotation</a:t>
            </a:r>
            <a:endParaRPr lang="en-US"/>
          </a:p>
        </p:txBody>
      </p:sp>
      <p:sp>
        <p:nvSpPr>
          <p:cNvPr id="4" name="Content Placeholder 3"/>
          <p:cNvSpPr>
            <a:spLocks noGrp="1"/>
          </p:cNvSpPr>
          <p:nvPr>
            <p:ph sz="half" idx="2"/>
          </p:nvPr>
        </p:nvSpPr>
        <p:spPr>
          <a:xfrm>
            <a:off x="5626916" y="2249486"/>
            <a:ext cx="4975407" cy="3321352"/>
          </a:xfrm>
        </p:spPr>
        <p:txBody>
          <a:bodyPr/>
          <a:lstStyle/>
          <a:p>
            <a:pPr marL="742950" lvl="2" indent="-342900"/>
            <a:r>
              <a:rPr lang="en-US" sz="2000"/>
              <a:t>bf:TactileNotation</a:t>
            </a:r>
          </a:p>
          <a:p>
            <a:pPr marL="742950" lvl="2" indent="-342900"/>
            <a:r>
              <a:rPr lang="en-US" sz="2000"/>
              <a:t>bf:GrooveCharacteristics</a:t>
            </a:r>
          </a:p>
          <a:p>
            <a:pPr marL="742950" lvl="2" indent="-342900"/>
            <a:r>
              <a:rPr lang="en-US" sz="2000"/>
              <a:t>bf:PlaybackChannels</a:t>
            </a:r>
          </a:p>
          <a:p>
            <a:pPr marL="742950" lvl="2" indent="-342900"/>
            <a:r>
              <a:rPr lang="en-US" sz="2000"/>
              <a:t>bf:PlaybackCharacteristic</a:t>
            </a:r>
          </a:p>
          <a:p>
            <a:pPr marL="742950" lvl="2" indent="-342900"/>
            <a:r>
              <a:rPr lang="en-US" sz="2000"/>
              <a:t>bf:RecordingMedium</a:t>
            </a:r>
          </a:p>
          <a:p>
            <a:pPr marL="742950" lvl="2" indent="-342900"/>
            <a:r>
              <a:rPr lang="en-US" sz="2000"/>
              <a:t>bf:RecordingMethod</a:t>
            </a:r>
          </a:p>
          <a:p>
            <a:pPr marL="742950" lvl="2" indent="-342900"/>
            <a:r>
              <a:rPr lang="en-US" sz="2000"/>
              <a:t>bf:TrackConfig</a:t>
            </a:r>
          </a:p>
          <a:p>
            <a:pPr marL="0" indent="0">
              <a:buNone/>
            </a:pPr>
            <a:endParaRPr lang="en-US"/>
          </a:p>
        </p:txBody>
      </p:sp>
    </p:spTree>
    <p:extLst>
      <p:ext uri="{BB962C8B-B14F-4D97-AF65-F5344CB8AC3E}">
        <p14:creationId xmlns:p14="http://schemas.microsoft.com/office/powerpoint/2010/main" val="19554188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271734" y="225061"/>
            <a:ext cx="11223580" cy="6384871"/>
          </a:xfrm>
          <a:prstGeom prst="rect">
            <a:avLst/>
          </a:prstGeom>
        </p:spPr>
      </p:pic>
    </p:spTree>
    <p:extLst>
      <p:ext uri="{BB962C8B-B14F-4D97-AF65-F5344CB8AC3E}">
        <p14:creationId xmlns:p14="http://schemas.microsoft.com/office/powerpoint/2010/main" val="14336584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427</TotalTime>
  <Words>2727</Words>
  <Application>Microsoft Office PowerPoint</Application>
  <PresentationFormat>Widescreen</PresentationFormat>
  <Paragraphs>195</Paragraphs>
  <Slides>17</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Aharoni</vt:lpstr>
      <vt:lpstr>Arial</vt:lpstr>
      <vt:lpstr>Calibri</vt:lpstr>
      <vt:lpstr>Trebuchet MS</vt:lpstr>
      <vt:lpstr>Tw Cen MT</vt:lpstr>
      <vt:lpstr>Circuit</vt:lpstr>
      <vt:lpstr>Linked Data for Performed Music</vt:lpstr>
      <vt:lpstr>Project description</vt:lpstr>
      <vt:lpstr>User stories/Use cases--Examples</vt:lpstr>
      <vt:lpstr>PowerPoint Presentation</vt:lpstr>
      <vt:lpstr>New classes/subclasses</vt:lpstr>
      <vt:lpstr>Thematic Catalog numbers, Opus Numbers, musical key/mode</vt:lpstr>
      <vt:lpstr>PowerPoint Presentation</vt:lpstr>
      <vt:lpstr>Addition of RDA vocabularies to:</vt:lpstr>
      <vt:lpstr>PowerPoint Presentation</vt:lpstr>
      <vt:lpstr>PMO Additions to bf:Carrier</vt:lpstr>
      <vt:lpstr>New named individuals</vt:lpstr>
      <vt:lpstr>PowerPoint Presentation</vt:lpstr>
      <vt:lpstr>Ontology extension summary</vt:lpstr>
      <vt:lpstr>Further work</vt:lpstr>
      <vt:lpstr>Participants</vt:lpstr>
      <vt:lpstr>PowerPoint Presentation</vt:lpstr>
      <vt:lpstr>Other needs</vt:lpstr>
    </vt:vector>
  </TitlesOfParts>
  <Company>Stanford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Linked Data for Performed Music</dc:title>
  <dc:creator>Nancy Lorimer</dc:creator>
  <cp:lastModifiedBy>Nancy Lorimer</cp:lastModifiedBy>
  <cp:revision>33</cp:revision>
  <dcterms:created xsi:type="dcterms:W3CDTF">2017-01-06T23:31:02Z</dcterms:created>
  <dcterms:modified xsi:type="dcterms:W3CDTF">2017-01-22T14:35:31Z</dcterms:modified>
</cp:coreProperties>
</file>