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71" r:id="rId1"/>
  </p:sldMasterIdLst>
  <p:notesMasterIdLst>
    <p:notesMasterId r:id="rId15"/>
  </p:notesMasterIdLst>
  <p:sldIdLst>
    <p:sldId id="268" r:id="rId2"/>
    <p:sldId id="265" r:id="rId3"/>
    <p:sldId id="266" r:id="rId4"/>
    <p:sldId id="262" r:id="rId5"/>
    <p:sldId id="259" r:id="rId6"/>
    <p:sldId id="260" r:id="rId7"/>
    <p:sldId id="261" r:id="rId8"/>
    <p:sldId id="263" r:id="rId9"/>
    <p:sldId id="264" r:id="rId10"/>
    <p:sldId id="270" r:id="rId11"/>
    <p:sldId id="271" r:id="rId12"/>
    <p:sldId id="267"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2" autoAdjust="0"/>
    <p:restoredTop sz="68275" autoAdjust="0"/>
  </p:normalViewPr>
  <p:slideViewPr>
    <p:cSldViewPr snapToGrid="0">
      <p:cViewPr varScale="1">
        <p:scale>
          <a:sx n="62" d="100"/>
          <a:sy n="62" d="100"/>
        </p:scale>
        <p:origin x="138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4DCAD6-1C43-4992-A40E-0497B0DA4A62}" type="datetimeFigureOut">
              <a:rPr lang="en-US" smtClean="0"/>
              <a:t>6/25/2016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D41D15-E0E8-427E-BAF4-A7CEC41DA3CB}" type="slidenum">
              <a:rPr lang="en-US" smtClean="0"/>
              <a:t>‹#›</a:t>
            </a:fld>
            <a:endParaRPr lang="en-US"/>
          </a:p>
        </p:txBody>
      </p:sp>
    </p:spTree>
    <p:extLst>
      <p:ext uri="{BB962C8B-B14F-4D97-AF65-F5344CB8AC3E}">
        <p14:creationId xmlns:p14="http://schemas.microsoft.com/office/powerpoint/2010/main" val="538285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Linked Data for Performed Music</a:t>
            </a:r>
            <a:r>
              <a:rPr lang="en-US" baseline="0" dirty="0" smtClean="0"/>
              <a:t> is a sub-project of Linked Data for Production, a Mellon-funded grant led by Stanford University Libraries in collaboration with 5 other research libraries: Columbia, Cornell, Harvard, Princeton, and the Library of Congress. While the overall focus of the grant is to lay the groundwork for moving technical services workflow into a linked data environment, a number of the subprojects concentrate on ontology development for specific domains. Metadata people at Stanford have a long running interest and connection with music metadata—both Philip </a:t>
            </a:r>
            <a:r>
              <a:rPr lang="en-US" baseline="0" dirty="0" err="1" smtClean="0"/>
              <a:t>Schreur</a:t>
            </a:r>
            <a:r>
              <a:rPr lang="en-US" baseline="0" dirty="0" smtClean="0"/>
              <a:t>, our head of Technical and Access Services and I were once music catalogers, and our director in his early days was a music librarian. We also have a separate technical service unit for music, now led by Kevin </a:t>
            </a:r>
            <a:r>
              <a:rPr lang="en-US" baseline="0" dirty="0" err="1" smtClean="0"/>
              <a:t>Kishimoto</a:t>
            </a:r>
            <a:r>
              <a:rPr lang="en-US" baseline="0" dirty="0" smtClean="0"/>
              <a:t>, and other staff in our digital library program also have strong music backgrounds. For us, looking at the issues of performed music was an obvious thing to explore.</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1</a:t>
            </a:fld>
            <a:endParaRPr lang="en-US"/>
          </a:p>
        </p:txBody>
      </p:sp>
    </p:spTree>
    <p:extLst>
      <p:ext uri="{BB962C8B-B14F-4D97-AF65-F5344CB8AC3E}">
        <p14:creationId xmlns:p14="http://schemas.microsoft.com/office/powerpoint/2010/main" val="521362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a:t>
            </a:r>
            <a:r>
              <a:rPr lang="en-US" baseline="0" dirty="0" smtClean="0"/>
              <a:t> pictorial version of some our thinking—trying to fit in all the possible relationships we could think of…</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10</a:t>
            </a:fld>
            <a:endParaRPr lang="en-US"/>
          </a:p>
        </p:txBody>
      </p:sp>
    </p:spTree>
    <p:extLst>
      <p:ext uri="{BB962C8B-B14F-4D97-AF65-F5344CB8AC3E}">
        <p14:creationId xmlns:p14="http://schemas.microsoft.com/office/powerpoint/2010/main" val="881525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other</a:t>
            </a:r>
            <a:r>
              <a:rPr lang="en-US" baseline="0" dirty="0" smtClean="0"/>
              <a:t> looming issue is how to express medium of performance as linked data. (Use slide from here)</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11</a:t>
            </a:fld>
            <a:endParaRPr lang="en-US"/>
          </a:p>
        </p:txBody>
      </p:sp>
    </p:spTree>
    <p:extLst>
      <p:ext uri="{BB962C8B-B14F-4D97-AF65-F5344CB8AC3E}">
        <p14:creationId xmlns:p14="http://schemas.microsoft.com/office/powerpoint/2010/main" val="1206551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12</a:t>
            </a:fld>
            <a:endParaRPr lang="en-US"/>
          </a:p>
        </p:txBody>
      </p:sp>
    </p:spTree>
    <p:extLst>
      <p:ext uri="{BB962C8B-B14F-4D97-AF65-F5344CB8AC3E}">
        <p14:creationId xmlns:p14="http://schemas.microsoft.com/office/powerpoint/2010/main" val="1737365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13</a:t>
            </a:fld>
            <a:endParaRPr lang="en-US"/>
          </a:p>
        </p:txBody>
      </p:sp>
    </p:spTree>
    <p:extLst>
      <p:ext uri="{BB962C8B-B14F-4D97-AF65-F5344CB8AC3E}">
        <p14:creationId xmlns:p14="http://schemas.microsoft.com/office/powerpoint/2010/main" val="1022601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As music catalogers or former catalogers, we were well aware of</a:t>
            </a:r>
            <a:r>
              <a:rPr lang="en-US" sz="1200" b="0" i="0" kern="1200" baseline="0" dirty="0" smtClean="0">
                <a:solidFill>
                  <a:schemeClr val="tx1"/>
                </a:solidFill>
                <a:effectLst/>
                <a:latin typeface="+mn-lt"/>
                <a:ea typeface="+mn-ea"/>
                <a:cs typeface="+mn-cs"/>
              </a:rPr>
              <a:t> the restraints placed on access to music resources imposed by the MARC format and by a flat database structure in general, as well as working in an environment that was initially modeled around books. Sound recording resources contain a complex of associations—between the resources and often multiple works; between performers and those individual works; between works and multiple expressions of those works; and between works and other works. Many of these relationships can only be expressed through notes in MARC; to understand the relationships, reading of the entire record is required.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Linked data, including BIBFRAME, provides a major opportunity for advancing the description of performed music resources. The rich complex of associations in and among sound recording resources can be expressed through machine-linking of the data elements, and made available for further enhancement as linked open data on the Web. Without the restrictions imposed by the MARC format, more subtle relationships amongst performed music instances, the interrelationships of musical groups and musicians, the relationships between works, all can potentially be better expressed in linked open data.</a:t>
            </a:r>
            <a:r>
              <a:rPr lang="en-US" sz="1200" b="0" i="0" kern="1200" baseline="0" dirty="0" smtClean="0">
                <a:solidFill>
                  <a:schemeClr val="tx1"/>
                </a:solidFill>
                <a:effectLst/>
                <a:latin typeface="+mn-lt"/>
                <a:ea typeface="+mn-ea"/>
                <a:cs typeface="+mn-cs"/>
              </a:rPr>
              <a:t> The caveat of course, is that the data be modeled in such a way that we can express those relationships. </a:t>
            </a:r>
            <a:endParaRPr lang="en-US" dirty="0" smtClean="0"/>
          </a:p>
          <a:p>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2</a:t>
            </a:fld>
            <a:endParaRPr lang="en-US"/>
          </a:p>
        </p:txBody>
      </p:sp>
    </p:spTree>
    <p:extLst>
      <p:ext uri="{BB962C8B-B14F-4D97-AF65-F5344CB8AC3E}">
        <p14:creationId xmlns:p14="http://schemas.microsoft.com/office/powerpoint/2010/main" val="836802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Music-domain</a:t>
            </a:r>
            <a:r>
              <a:rPr lang="en-US" baseline="0" dirty="0" smtClean="0"/>
              <a:t> related work already completed has built a strong base for us to build a performed music ontology. The Music Library Association BIBFRAME task force report set an exemplary model for critiquing and commenting on the BIBFRAME model as it then appeared, with suggestions for further work. The LC A-V modeling study provided in depth modeling of events and works that have fed into BIBFRAME 2.0 and our thinking about modeling of performed music. There is also the BIBFRAME A-V assessment, which talks about technical metadata in the </a:t>
            </a:r>
            <a:r>
              <a:rPr lang="en-US" baseline="0" dirty="0" err="1" smtClean="0"/>
              <a:t>a-v</a:t>
            </a:r>
            <a:r>
              <a:rPr lang="en-US" baseline="0" dirty="0" smtClean="0"/>
              <a:t> world, including music. With the backing of the larger grant, we seemed to be in a good position to begin a formal ontology development.</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3</a:t>
            </a:fld>
            <a:endParaRPr lang="en-US"/>
          </a:p>
        </p:txBody>
      </p:sp>
    </p:spTree>
    <p:extLst>
      <p:ext uri="{BB962C8B-B14F-4D97-AF65-F5344CB8AC3E}">
        <p14:creationId xmlns:p14="http://schemas.microsoft.com/office/powerpoint/2010/main" val="1277117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 project</a:t>
            </a:r>
            <a:r>
              <a:rPr lang="en-US" baseline="0" dirty="0" smtClean="0"/>
              <a:t> itself. Basically our project is develop a BIBFRAME-based ontology for performed music in all formats, from wire recording to streamed audio. Using BIBFRAME as a core ontology, we will recommend domain-specific vocabularies, enhancements and/or extensions to BIBFRAME for use by the library community as the basis for a common standard. As we do this, we hope to establish a model whereby similar standards can be created, endorsed, and most importantly maintained by the library community.</a:t>
            </a:r>
          </a:p>
          <a:p>
            <a:endParaRPr lang="en-US" baseline="0" dirty="0" smtClean="0"/>
          </a:p>
          <a:p>
            <a:r>
              <a:rPr lang="en-US" baseline="0" dirty="0" smtClean="0"/>
              <a:t>Because we are emphasizing a particular domain, community is of paramount importance to this project. We can develop a beautiful ontology, but it is of no use if it is not acceptable to the domain-community who may use it. And of course, all the domain experts are to be found primarily in that same community and it would be detrimental to not make use of that expertise. Stanford is thus partnering with domain communities.</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4</a:t>
            </a:fld>
            <a:endParaRPr lang="en-US"/>
          </a:p>
        </p:txBody>
      </p:sp>
    </p:spTree>
    <p:extLst>
      <p:ext uri="{BB962C8B-B14F-4D97-AF65-F5344CB8AC3E}">
        <p14:creationId xmlns:p14="http://schemas.microsoft.com/office/powerpoint/2010/main" val="2585817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communities are: </a:t>
            </a:r>
          </a:p>
          <a:p>
            <a:endParaRPr lang="en-US" dirty="0" smtClean="0"/>
          </a:p>
        </p:txBody>
      </p:sp>
      <p:sp>
        <p:nvSpPr>
          <p:cNvPr id="4" name="Slide Number Placeholder 3"/>
          <p:cNvSpPr>
            <a:spLocks noGrp="1"/>
          </p:cNvSpPr>
          <p:nvPr>
            <p:ph type="sldNum" sz="quarter" idx="10"/>
          </p:nvPr>
        </p:nvSpPr>
        <p:spPr/>
        <p:txBody>
          <a:bodyPr/>
          <a:lstStyle/>
          <a:p>
            <a:fld id="{54D41D15-E0E8-427E-BAF4-A7CEC41DA3CB}" type="slidenum">
              <a:rPr lang="en-US" smtClean="0"/>
              <a:t>5</a:t>
            </a:fld>
            <a:endParaRPr lang="en-US"/>
          </a:p>
        </p:txBody>
      </p:sp>
    </p:spTree>
    <p:extLst>
      <p:ext uri="{BB962C8B-B14F-4D97-AF65-F5344CB8AC3E}">
        <p14:creationId xmlns:p14="http://schemas.microsoft.com/office/powerpoint/2010/main" val="2009827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do this, we formed a core group of participants,</a:t>
            </a:r>
            <a:r>
              <a:rPr lang="en-US" baseline="0" dirty="0" smtClean="0"/>
              <a:t> loosely </a:t>
            </a:r>
            <a:r>
              <a:rPr lang="en-US" baseline="0" dirty="0" err="1" smtClean="0"/>
              <a:t>respresenting</a:t>
            </a:r>
            <a:r>
              <a:rPr lang="en-US" baseline="0" dirty="0" smtClean="0"/>
              <a:t> our domain groups and Stanford. In turn, MLA &amp; ARSC have formed internal groups to which we turn to for help, such as with the use cases. These are the core group, whom I won’t read out</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6</a:t>
            </a:fld>
            <a:endParaRPr lang="en-US"/>
          </a:p>
        </p:txBody>
      </p:sp>
    </p:spTree>
    <p:extLst>
      <p:ext uri="{BB962C8B-B14F-4D97-AF65-F5344CB8AC3E}">
        <p14:creationId xmlns:p14="http://schemas.microsoft.com/office/powerpoint/2010/main" val="2065199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Goals… [read]</a:t>
            </a:r>
          </a:p>
          <a:p>
            <a:r>
              <a:rPr lang="en-US" dirty="0" smtClean="0"/>
              <a:t>An unwritten goal is to see whether we can also make</a:t>
            </a:r>
            <a:r>
              <a:rPr lang="en-US" baseline="0" dirty="0" smtClean="0"/>
              <a:t> the ontology flexible enough that it serves the needs of sound recording collectors, who make up a large part of ARSC, as well as librarians and sound archivists. It would be great if the data between discographies and bibliographic descriptions could link into each other.</a:t>
            </a:r>
          </a:p>
          <a:p>
            <a:r>
              <a:rPr lang="en-US" baseline="0" dirty="0" smtClean="0"/>
              <a:t>Use cases are in bold, because they are the first task we have taken on. Our core group came up with their own use cases, but also gathered them from members of their core domains. A couple weeks ago we gathered at Stanford to collate and refine these use cases and see how they might guide our work.</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7</a:t>
            </a:fld>
            <a:endParaRPr lang="en-US"/>
          </a:p>
        </p:txBody>
      </p:sp>
    </p:spTree>
    <p:extLst>
      <p:ext uri="{BB962C8B-B14F-4D97-AF65-F5344CB8AC3E}">
        <p14:creationId xmlns:p14="http://schemas.microsoft.com/office/powerpoint/2010/main" val="1303822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some examples</a:t>
            </a:r>
            <a:r>
              <a:rPr lang="en-US" baseline="0" dirty="0" smtClean="0"/>
              <a:t> of use cases we are considering, these ones particularly centered around performers and reuse.</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8</a:t>
            </a:fld>
            <a:endParaRPr lang="en-US"/>
          </a:p>
        </p:txBody>
      </p:sp>
    </p:spTree>
    <p:extLst>
      <p:ext uri="{BB962C8B-B14F-4D97-AF65-F5344CB8AC3E}">
        <p14:creationId xmlns:p14="http://schemas.microsoft.com/office/powerpoint/2010/main" val="1977284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these are some that are more work/event related.</a:t>
            </a:r>
          </a:p>
          <a:p>
            <a:r>
              <a:rPr lang="en-US" dirty="0" smtClean="0"/>
              <a:t>You’ll notice I’ve kept event and works together. The relationship between these two</a:t>
            </a:r>
            <a:r>
              <a:rPr lang="en-US" baseline="0" dirty="0" smtClean="0"/>
              <a:t> classes is complex for audio and </a:t>
            </a:r>
            <a:r>
              <a:rPr lang="en-US" baseline="0" dirty="0" err="1" smtClean="0"/>
              <a:t>a-v</a:t>
            </a:r>
            <a:r>
              <a:rPr lang="en-US" baseline="0" dirty="0" smtClean="0"/>
              <a:t> resources and we spent a good part of an afternoon discussing it. </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9</a:t>
            </a:fld>
            <a:endParaRPr lang="en-US"/>
          </a:p>
        </p:txBody>
      </p:sp>
    </p:spTree>
    <p:extLst>
      <p:ext uri="{BB962C8B-B14F-4D97-AF65-F5344CB8AC3E}">
        <p14:creationId xmlns:p14="http://schemas.microsoft.com/office/powerpoint/2010/main" val="25876426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5586B75A-687E-405C-8A0B-8D00578BA2C3}" type="datetimeFigureOut">
              <a:rPr lang="en-US" smtClean="0"/>
              <a:pPr/>
              <a:t>6/25/2016</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94763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8309625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8115776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0132380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6956144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8846403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1374257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63694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18542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5541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77737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65168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18565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38513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91319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88041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6/25/2016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22056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16000"/>
            <a:lum/>
          </a:blip>
          <a:srcRect/>
          <a:tile tx="0" ty="0" sx="100000" sy="100000" flip="none" algn="tl"/>
        </a:blipFill>
        <a:effectLst/>
      </p:bgPr>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0">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586B75A-687E-405C-8A0B-8D00578BA2C3}" type="datetimeFigureOut">
              <a:rPr lang="en-US" smtClean="0"/>
              <a:pPr/>
              <a:t>6/25/2016</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44367911"/>
      </p:ext>
    </p:extLst>
  </p:cSld>
  <p:clrMap bg1="dk1" tx1="lt1" bg2="dk2" tx2="lt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3" r:id="rId12"/>
    <p:sldLayoutId id="2147483984" r:id="rId13"/>
    <p:sldLayoutId id="2147483985" r:id="rId14"/>
    <p:sldLayoutId id="2147483986" r:id="rId15"/>
    <p:sldLayoutId id="2147483987" r:id="rId16"/>
    <p:sldLayoutId id="2147483988" r:id="rId17"/>
  </p:sldLayoutIdLst>
  <p:hf sldNum="0"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chemeClr val="bg1"/>
                </a:solidFill>
              </a:rPr>
              <a:t>Linked Data for Performed Music:</a:t>
            </a:r>
            <a:br>
              <a:rPr lang="en-US" dirty="0" smtClean="0">
                <a:solidFill>
                  <a:schemeClr val="bg1"/>
                </a:solidFill>
              </a:rPr>
            </a:br>
            <a:r>
              <a:rPr lang="en-US" sz="3600" dirty="0" smtClean="0">
                <a:solidFill>
                  <a:schemeClr val="bg1"/>
                </a:solidFill>
              </a:rPr>
              <a:t>a LINKED DATA FOR PRODUCTION</a:t>
            </a:r>
            <a:br>
              <a:rPr lang="en-US" sz="3600" dirty="0" smtClean="0">
                <a:solidFill>
                  <a:schemeClr val="bg1"/>
                </a:solidFill>
              </a:rPr>
            </a:br>
            <a:r>
              <a:rPr lang="en-US" sz="3600" dirty="0" smtClean="0">
                <a:solidFill>
                  <a:schemeClr val="bg1"/>
                </a:solidFill>
              </a:rPr>
              <a:t>PROJECT</a:t>
            </a:r>
            <a:br>
              <a:rPr lang="en-US" sz="3600" dirty="0" smtClean="0">
                <a:solidFill>
                  <a:schemeClr val="bg1"/>
                </a:solidFill>
              </a:rPr>
            </a:br>
            <a:endParaRPr lang="en-US" dirty="0">
              <a:solidFill>
                <a:schemeClr val="bg1"/>
              </a:solidFill>
            </a:endParaRPr>
          </a:p>
        </p:txBody>
      </p:sp>
      <p:sp>
        <p:nvSpPr>
          <p:cNvPr id="3" name="Subtitle 2"/>
          <p:cNvSpPr>
            <a:spLocks noGrp="1"/>
          </p:cNvSpPr>
          <p:nvPr>
            <p:ph type="subTitle" idx="1"/>
          </p:nvPr>
        </p:nvSpPr>
        <p:spPr/>
        <p:txBody>
          <a:bodyPr>
            <a:normAutofit/>
          </a:bodyPr>
          <a:lstStyle/>
          <a:p>
            <a:r>
              <a:rPr lang="en-US" dirty="0" smtClean="0">
                <a:solidFill>
                  <a:schemeClr val="bg1"/>
                </a:solidFill>
              </a:rPr>
              <a:t>Nancy Lorimer</a:t>
            </a:r>
          </a:p>
          <a:p>
            <a:r>
              <a:rPr lang="en-US" dirty="0" smtClean="0">
                <a:solidFill>
                  <a:schemeClr val="bg1"/>
                </a:solidFill>
              </a:rPr>
              <a:t>Stanford University</a:t>
            </a:r>
          </a:p>
          <a:p>
            <a:r>
              <a:rPr lang="en-US" dirty="0" smtClean="0">
                <a:solidFill>
                  <a:schemeClr val="bg1"/>
                </a:solidFill>
              </a:rPr>
              <a:t>ALA Annual 2016</a:t>
            </a:r>
            <a:endParaRPr lang="en-US" dirty="0">
              <a:solidFill>
                <a:schemeClr val="bg1"/>
              </a:solidFill>
            </a:endParaRPr>
          </a:p>
        </p:txBody>
      </p:sp>
      <p:pic>
        <p:nvPicPr>
          <p:cNvPr id="10" name="Picture 9"/>
          <p:cNvPicPr>
            <a:picLocks noChangeAspect="1"/>
          </p:cNvPicPr>
          <p:nvPr/>
        </p:nvPicPr>
        <p:blipFill>
          <a:blip r:embed="rId3"/>
          <a:stretch>
            <a:fillRect/>
          </a:stretch>
        </p:blipFill>
        <p:spPr>
          <a:xfrm>
            <a:off x="7374197" y="3371668"/>
            <a:ext cx="4226401" cy="3248390"/>
          </a:xfrm>
          <a:prstGeom prst="rect">
            <a:avLst/>
          </a:prstGeom>
          <a:ln>
            <a:solidFill>
              <a:schemeClr val="accent6">
                <a:alpha val="82000"/>
              </a:schemeClr>
            </a:solidFill>
          </a:ln>
          <a:effectLst>
            <a:outerShdw blurRad="50800" dist="50800" dir="5400000" algn="ctr" rotWithShape="0">
              <a:schemeClr val="tx1">
                <a:lumMod val="85000"/>
              </a:schemeClr>
            </a:outerShdw>
          </a:effectLst>
        </p:spPr>
      </p:pic>
      <p:pic>
        <p:nvPicPr>
          <p:cNvPr id="7" name="Picture 6"/>
          <p:cNvPicPr>
            <a:picLocks noChangeAspect="1"/>
          </p:cNvPicPr>
          <p:nvPr/>
        </p:nvPicPr>
        <p:blipFill>
          <a:blip r:embed="rId4"/>
          <a:stretch>
            <a:fillRect/>
          </a:stretch>
        </p:blipFill>
        <p:spPr>
          <a:xfrm>
            <a:off x="6136746" y="3047787"/>
            <a:ext cx="2695575" cy="1771650"/>
          </a:xfrm>
          <a:prstGeom prst="rect">
            <a:avLst/>
          </a:prstGeom>
          <a:effectLst>
            <a:outerShdw blurRad="50800" dist="50800" dir="5400000" algn="ctr" rotWithShape="0">
              <a:schemeClr val="bg1"/>
            </a:outerShdw>
          </a:effectLst>
        </p:spPr>
      </p:pic>
    </p:spTree>
    <p:extLst>
      <p:ext uri="{BB962C8B-B14F-4D97-AF65-F5344CB8AC3E}">
        <p14:creationId xmlns:p14="http://schemas.microsoft.com/office/powerpoint/2010/main" val="2497750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Work/EVENT modeling</a:t>
            </a:r>
            <a:endParaRPr lang="en-US" dirty="0">
              <a:solidFill>
                <a:schemeClr val="bg1"/>
              </a:solidFill>
            </a:endParaRPr>
          </a:p>
        </p:txBody>
      </p:sp>
      <p:pic>
        <p:nvPicPr>
          <p:cNvPr id="4" name="Picture 3"/>
          <p:cNvPicPr>
            <a:picLocks noChangeAspect="1"/>
          </p:cNvPicPr>
          <p:nvPr/>
        </p:nvPicPr>
        <p:blipFill>
          <a:blip r:embed="rId3"/>
          <a:stretch>
            <a:fillRect/>
          </a:stretch>
        </p:blipFill>
        <p:spPr>
          <a:xfrm>
            <a:off x="416930" y="2234686"/>
            <a:ext cx="11147715" cy="35771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447571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MEDIUM OF performance</a:t>
            </a:r>
            <a:endParaRPr lang="en-US" dirty="0">
              <a:solidFill>
                <a:schemeClr val="bg1"/>
              </a:solidFill>
            </a:endParaRPr>
          </a:p>
        </p:txBody>
      </p:sp>
      <p:sp>
        <p:nvSpPr>
          <p:cNvPr id="5" name="Content Placeholder 4"/>
          <p:cNvSpPr>
            <a:spLocks noGrp="1"/>
          </p:cNvSpPr>
          <p:nvPr>
            <p:ph idx="1"/>
          </p:nvPr>
        </p:nvSpPr>
        <p:spPr/>
        <p:txBody>
          <a:bodyPr/>
          <a:lstStyle/>
          <a:p>
            <a:r>
              <a:rPr lang="en-US" dirty="0" smtClean="0">
                <a:solidFill>
                  <a:schemeClr val="bg1"/>
                </a:solidFill>
              </a:rPr>
              <a:t>A complex aspect of music to model</a:t>
            </a:r>
          </a:p>
          <a:p>
            <a:r>
              <a:rPr lang="en-US" dirty="0" smtClean="0">
                <a:solidFill>
                  <a:schemeClr val="bg1"/>
                </a:solidFill>
              </a:rPr>
              <a:t>Some initial work completed by MLA, led by Kimmy Szeto</a:t>
            </a:r>
          </a:p>
          <a:p>
            <a:r>
              <a:rPr lang="en-US" dirty="0" smtClean="0">
                <a:solidFill>
                  <a:schemeClr val="bg1"/>
                </a:solidFill>
              </a:rPr>
              <a:t>Decision made to develop a separate ontology from BIBFRAME</a:t>
            </a:r>
          </a:p>
          <a:p>
            <a:r>
              <a:rPr lang="en-US" dirty="0" smtClean="0">
                <a:solidFill>
                  <a:schemeClr val="bg1"/>
                </a:solidFill>
              </a:rPr>
              <a:t>A few issues…</a:t>
            </a:r>
          </a:p>
          <a:p>
            <a:pPr lvl="1"/>
            <a:r>
              <a:rPr lang="en-US" dirty="0" smtClean="0">
                <a:solidFill>
                  <a:schemeClr val="bg1"/>
                </a:solidFill>
              </a:rPr>
              <a:t>Performer vs instrumental part</a:t>
            </a:r>
          </a:p>
          <a:p>
            <a:pPr lvl="1"/>
            <a:r>
              <a:rPr lang="en-US" dirty="0" smtClean="0">
                <a:solidFill>
                  <a:schemeClr val="bg1"/>
                </a:solidFill>
              </a:rPr>
              <a:t>Numbers associated with performers/parts (2 clarinets)</a:t>
            </a:r>
          </a:p>
          <a:p>
            <a:pPr lvl="1"/>
            <a:r>
              <a:rPr lang="en-US" dirty="0" smtClean="0">
                <a:solidFill>
                  <a:schemeClr val="bg1"/>
                </a:solidFill>
              </a:rPr>
              <a:t>Collating of individual instruments into a an ensemble</a:t>
            </a:r>
          </a:p>
          <a:p>
            <a:pPr lvl="1"/>
            <a:endParaRPr lang="en-US" dirty="0">
              <a:solidFill>
                <a:schemeClr val="bg1"/>
              </a:solidFill>
            </a:endParaRPr>
          </a:p>
        </p:txBody>
      </p:sp>
      <p:pic>
        <p:nvPicPr>
          <p:cNvPr id="6" name="Picture 5"/>
          <p:cNvPicPr>
            <a:picLocks noChangeAspect="1"/>
          </p:cNvPicPr>
          <p:nvPr/>
        </p:nvPicPr>
        <p:blipFill>
          <a:blip r:embed="rId3"/>
          <a:stretch>
            <a:fillRect/>
          </a:stretch>
        </p:blipFill>
        <p:spPr>
          <a:xfrm>
            <a:off x="9229737" y="296248"/>
            <a:ext cx="2653488" cy="26392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75373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Next steps</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Further refine our use cases</a:t>
            </a:r>
            <a:endParaRPr lang="en-US" dirty="0" smtClean="0"/>
          </a:p>
          <a:p>
            <a:r>
              <a:rPr lang="en-US" dirty="0" smtClean="0">
                <a:solidFill>
                  <a:schemeClr val="bg1"/>
                </a:solidFill>
              </a:rPr>
              <a:t>Analyze BIBFRAME 2.0 support for selected use cases</a:t>
            </a:r>
          </a:p>
          <a:p>
            <a:pPr lvl="1"/>
            <a:r>
              <a:rPr lang="en-US" dirty="0" smtClean="0">
                <a:solidFill>
                  <a:schemeClr val="bg1"/>
                </a:solidFill>
              </a:rPr>
              <a:t>Performer as part of a group</a:t>
            </a:r>
          </a:p>
          <a:p>
            <a:pPr lvl="1"/>
            <a:r>
              <a:rPr lang="en-US" dirty="0" smtClean="0">
                <a:solidFill>
                  <a:schemeClr val="bg1"/>
                </a:solidFill>
              </a:rPr>
              <a:t>Performer linked to instrument</a:t>
            </a:r>
          </a:p>
          <a:p>
            <a:r>
              <a:rPr lang="en-US" dirty="0" smtClean="0">
                <a:solidFill>
                  <a:schemeClr val="bg1"/>
                </a:solidFill>
              </a:rPr>
              <a:t>Further analysis of Event/Work relationships, sequences in collaboration with LD4P ontology group</a:t>
            </a:r>
          </a:p>
          <a:p>
            <a:r>
              <a:rPr lang="en-US" dirty="0" smtClean="0">
                <a:solidFill>
                  <a:schemeClr val="bg1"/>
                </a:solidFill>
              </a:rPr>
              <a:t>Initial development of a medium of performance ontology</a:t>
            </a:r>
          </a:p>
        </p:txBody>
      </p:sp>
      <p:pic>
        <p:nvPicPr>
          <p:cNvPr id="4" name="Picture 3"/>
          <p:cNvPicPr>
            <a:picLocks noChangeAspect="1"/>
          </p:cNvPicPr>
          <p:nvPr/>
        </p:nvPicPr>
        <p:blipFill>
          <a:blip r:embed="rId3"/>
          <a:stretch>
            <a:fillRect/>
          </a:stretch>
        </p:blipFill>
        <p:spPr>
          <a:xfrm>
            <a:off x="8621533" y="491586"/>
            <a:ext cx="2640685" cy="342903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50657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5363" y="1171052"/>
            <a:ext cx="3243597" cy="1815882"/>
          </a:xfrm>
          <a:prstGeom prst="rect">
            <a:avLst/>
          </a:prstGeom>
          <a:noFill/>
          <a:ln>
            <a:solidFill>
              <a:srgbClr val="C00000"/>
            </a:solidFill>
          </a:ln>
        </p:spPr>
        <p:txBody>
          <a:bodyPr wrap="square" rtlCol="0">
            <a:spAutoFit/>
          </a:bodyPr>
          <a:lstStyle/>
          <a:p>
            <a:pPr algn="ctr"/>
            <a:r>
              <a:rPr lang="en-US" sz="4000" i="1" dirty="0" smtClean="0">
                <a:solidFill>
                  <a:schemeClr val="bg1"/>
                </a:solidFill>
              </a:rPr>
              <a:t>THANK YOU!!!</a:t>
            </a:r>
          </a:p>
          <a:p>
            <a:pPr algn="ctr"/>
            <a:endParaRPr lang="en-US" sz="2400" dirty="0" smtClean="0">
              <a:solidFill>
                <a:schemeClr val="bg1"/>
              </a:solidFill>
            </a:endParaRPr>
          </a:p>
          <a:p>
            <a:pPr algn="ctr"/>
            <a:r>
              <a:rPr lang="en-US" sz="2400" i="1" dirty="0" smtClean="0">
                <a:solidFill>
                  <a:schemeClr val="bg1"/>
                </a:solidFill>
              </a:rPr>
              <a:t>nlorimer@stanford.edu</a:t>
            </a:r>
          </a:p>
          <a:p>
            <a:pPr algn="ctr"/>
            <a:r>
              <a:rPr lang="en-US" sz="2400" i="1" dirty="0" smtClean="0">
                <a:solidFill>
                  <a:schemeClr val="bg1"/>
                </a:solidFill>
              </a:rPr>
              <a:t>ld4p@duraspace.org</a:t>
            </a:r>
            <a:endParaRPr lang="en-US" sz="2400" i="1" dirty="0">
              <a:solidFill>
                <a:schemeClr val="bg1"/>
              </a:solidFill>
            </a:endParaRPr>
          </a:p>
        </p:txBody>
      </p:sp>
      <p:pic>
        <p:nvPicPr>
          <p:cNvPr id="6" name="Picture 0" descr="SUL 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5209" y="5073851"/>
            <a:ext cx="4714875" cy="506413"/>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8271728" y="1499688"/>
            <a:ext cx="1895475" cy="742950"/>
          </a:xfrm>
          <a:prstGeom prst="rect">
            <a:avLst/>
          </a:prstGeom>
        </p:spPr>
      </p:pic>
      <p:pic>
        <p:nvPicPr>
          <p:cNvPr id="8" name="Picture 7"/>
          <p:cNvPicPr>
            <a:picLocks noChangeAspect="1"/>
          </p:cNvPicPr>
          <p:nvPr/>
        </p:nvPicPr>
        <p:blipFill>
          <a:blip r:embed="rId5"/>
          <a:stretch>
            <a:fillRect/>
          </a:stretch>
        </p:blipFill>
        <p:spPr>
          <a:xfrm>
            <a:off x="5708211" y="3322998"/>
            <a:ext cx="3467100" cy="657225"/>
          </a:xfrm>
          <a:prstGeom prst="rect">
            <a:avLst/>
          </a:prstGeom>
        </p:spPr>
      </p:pic>
    </p:spTree>
    <p:extLst>
      <p:ext uri="{BB962C8B-B14F-4D97-AF65-F5344CB8AC3E}">
        <p14:creationId xmlns:p14="http://schemas.microsoft.com/office/powerpoint/2010/main" val="648937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Background</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Linked data seen as an opportunity for enhancing the description &amp; discovery of music resources in the library and other domains</a:t>
            </a:r>
          </a:p>
          <a:p>
            <a:pPr lvl="1"/>
            <a:r>
              <a:rPr lang="en-US" dirty="0" smtClean="0">
                <a:solidFill>
                  <a:schemeClr val="bg1"/>
                </a:solidFill>
              </a:rPr>
              <a:t>Improved expression and machine-processing of relationships found in sound recordings</a:t>
            </a:r>
          </a:p>
          <a:p>
            <a:pPr lvl="1"/>
            <a:r>
              <a:rPr lang="en-US" dirty="0" smtClean="0">
                <a:solidFill>
                  <a:schemeClr val="bg1"/>
                </a:solidFill>
              </a:rPr>
              <a:t>Moving away from restrictions of the flat file format of MARC</a:t>
            </a:r>
          </a:p>
          <a:p>
            <a:r>
              <a:rPr lang="en-US" dirty="0" smtClean="0">
                <a:solidFill>
                  <a:schemeClr val="bg1"/>
                </a:solidFill>
              </a:rPr>
              <a:t>Possibility of the community being involved in modelling from the beginning</a:t>
            </a:r>
          </a:p>
          <a:p>
            <a:r>
              <a:rPr lang="en-US" dirty="0" smtClean="0">
                <a:solidFill>
                  <a:schemeClr val="bg1"/>
                </a:solidFill>
              </a:rPr>
              <a:t>Ability to link out to the already rich linked data for performed music on the web</a:t>
            </a:r>
          </a:p>
          <a:p>
            <a:endParaRPr lang="en-US" dirty="0">
              <a:solidFill>
                <a:schemeClr val="bg1"/>
              </a:solidFill>
            </a:endParaRPr>
          </a:p>
        </p:txBody>
      </p:sp>
    </p:spTree>
    <p:extLst>
      <p:ext uri="{BB962C8B-B14F-4D97-AF65-F5344CB8AC3E}">
        <p14:creationId xmlns:p14="http://schemas.microsoft.com/office/powerpoint/2010/main" val="153880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Building blocks for ld4PM</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Linked Data for Production planning grant</a:t>
            </a:r>
          </a:p>
          <a:p>
            <a:r>
              <a:rPr lang="en-US" dirty="0" smtClean="0">
                <a:solidFill>
                  <a:schemeClr val="bg1"/>
                </a:solidFill>
              </a:rPr>
              <a:t>Music Library Association BIBFRAME task force report</a:t>
            </a:r>
          </a:p>
          <a:p>
            <a:r>
              <a:rPr lang="en-US" dirty="0" smtClean="0">
                <a:solidFill>
                  <a:schemeClr val="bg1"/>
                </a:solidFill>
              </a:rPr>
              <a:t>LC A-V Modeling Study</a:t>
            </a:r>
          </a:p>
          <a:p>
            <a:r>
              <a:rPr lang="en-US" dirty="0" smtClean="0">
                <a:solidFill>
                  <a:schemeClr val="bg1"/>
                </a:solidFill>
              </a:rPr>
              <a:t>BIBFRAME A-V Assessment: Technical, Structural, and Administrative Metadata</a:t>
            </a:r>
            <a:endParaRPr lang="en-US" dirty="0">
              <a:solidFill>
                <a:schemeClr val="bg1"/>
              </a:solidFill>
            </a:endParaRPr>
          </a:p>
        </p:txBody>
      </p:sp>
      <p:pic>
        <p:nvPicPr>
          <p:cNvPr id="4" name="Picture 3"/>
          <p:cNvPicPr>
            <a:picLocks noChangeAspect="1"/>
          </p:cNvPicPr>
          <p:nvPr/>
        </p:nvPicPr>
        <p:blipFill>
          <a:blip r:embed="rId3"/>
          <a:stretch>
            <a:fillRect/>
          </a:stretch>
        </p:blipFill>
        <p:spPr>
          <a:xfrm>
            <a:off x="8393923" y="853639"/>
            <a:ext cx="2653488" cy="2639298"/>
          </a:xfrm>
          <a:prstGeom prst="rect">
            <a:avLst/>
          </a:prstGeom>
        </p:spPr>
      </p:pic>
    </p:spTree>
    <p:extLst>
      <p:ext uri="{BB962C8B-B14F-4D97-AF65-F5344CB8AC3E}">
        <p14:creationId xmlns:p14="http://schemas.microsoft.com/office/powerpoint/2010/main" val="3601830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PROJECT DESCRIPTION</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Develop a BIBFRAME-based ontology for performed music in all formats</a:t>
            </a:r>
          </a:p>
          <a:p>
            <a:pPr lvl="1"/>
            <a:r>
              <a:rPr lang="en-US" dirty="0" smtClean="0">
                <a:solidFill>
                  <a:schemeClr val="bg1"/>
                </a:solidFill>
              </a:rPr>
              <a:t>Domain-specific enhancements and/or extensions of BIBFRAME for use by the library community as a common standard</a:t>
            </a:r>
          </a:p>
          <a:p>
            <a:pPr lvl="1"/>
            <a:r>
              <a:rPr lang="en-US" dirty="0" smtClean="0">
                <a:solidFill>
                  <a:schemeClr val="bg1"/>
                </a:solidFill>
              </a:rPr>
              <a:t>Establish a model by which these standards can be created, endorsed, and maintained by the community</a:t>
            </a:r>
          </a:p>
          <a:p>
            <a:r>
              <a:rPr lang="en-US" dirty="0" smtClean="0">
                <a:solidFill>
                  <a:schemeClr val="bg1"/>
                </a:solidFill>
              </a:rPr>
              <a:t>Do this through partnering with domain communities and the PCC</a:t>
            </a:r>
            <a:endParaRPr lang="en-US" dirty="0">
              <a:solidFill>
                <a:schemeClr val="bg1"/>
              </a:solidFill>
            </a:endParaRPr>
          </a:p>
        </p:txBody>
      </p:sp>
    </p:spTree>
    <p:extLst>
      <p:ext uri="{BB962C8B-B14F-4D97-AF65-F5344CB8AC3E}">
        <p14:creationId xmlns:p14="http://schemas.microsoft.com/office/powerpoint/2010/main" val="2417157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1"/>
                </a:solidFill>
              </a:rPr>
              <a:t>pARTNERS</a:t>
            </a:r>
            <a:endParaRPr lang="en-US" dirty="0">
              <a:solidFill>
                <a:schemeClr val="bg1"/>
              </a:solidFill>
            </a:endParaRPr>
          </a:p>
        </p:txBody>
      </p:sp>
      <p:pic>
        <p:nvPicPr>
          <p:cNvPr id="6" name="Picture 5"/>
          <p:cNvPicPr>
            <a:picLocks noChangeAspect="1"/>
          </p:cNvPicPr>
          <p:nvPr/>
        </p:nvPicPr>
        <p:blipFill rotWithShape="1">
          <a:blip r:embed="rId3"/>
          <a:srcRect l="-1" r="891" b="5151"/>
          <a:stretch/>
        </p:blipFill>
        <p:spPr>
          <a:xfrm>
            <a:off x="6925580" y="4439376"/>
            <a:ext cx="5092877" cy="2259133"/>
          </a:xfrm>
          <a:prstGeom prst="rect">
            <a:avLst/>
          </a:prstGeom>
        </p:spPr>
      </p:pic>
      <p:sp>
        <p:nvSpPr>
          <p:cNvPr id="3" name="Content Placeholder 2"/>
          <p:cNvSpPr>
            <a:spLocks noGrp="1"/>
          </p:cNvSpPr>
          <p:nvPr>
            <p:ph idx="1"/>
          </p:nvPr>
        </p:nvSpPr>
        <p:spPr>
          <a:xfrm>
            <a:off x="1141412" y="2097088"/>
            <a:ext cx="9905999" cy="3541714"/>
          </a:xfrm>
        </p:spPr>
        <p:txBody>
          <a:bodyPr/>
          <a:lstStyle/>
          <a:p>
            <a:r>
              <a:rPr lang="en-US" dirty="0" smtClean="0">
                <a:solidFill>
                  <a:schemeClr val="bg1"/>
                </a:solidFill>
              </a:rPr>
              <a:t>Stanford University Libraries (SUL)</a:t>
            </a:r>
          </a:p>
          <a:p>
            <a:r>
              <a:rPr lang="en-US" dirty="0" smtClean="0">
                <a:solidFill>
                  <a:schemeClr val="bg1"/>
                </a:solidFill>
              </a:rPr>
              <a:t>Music Library Association (MLA)</a:t>
            </a:r>
          </a:p>
          <a:p>
            <a:r>
              <a:rPr lang="en-US" dirty="0" smtClean="0">
                <a:solidFill>
                  <a:schemeClr val="bg1"/>
                </a:solidFill>
              </a:rPr>
              <a:t>Association for Recorded Sound Collections (ARSC)</a:t>
            </a:r>
          </a:p>
          <a:p>
            <a:r>
              <a:rPr lang="en-US" dirty="0" smtClean="0">
                <a:solidFill>
                  <a:schemeClr val="bg1"/>
                </a:solidFill>
              </a:rPr>
              <a:t>Library of Congress (LC)</a:t>
            </a:r>
          </a:p>
          <a:p>
            <a:r>
              <a:rPr lang="en-US" dirty="0" smtClean="0">
                <a:solidFill>
                  <a:schemeClr val="bg1"/>
                </a:solidFill>
              </a:rPr>
              <a:t>Program for Cooperative Cataloging (PCC)</a:t>
            </a:r>
            <a:endParaRPr lang="en-US" dirty="0">
              <a:solidFill>
                <a:schemeClr val="bg1"/>
              </a:solidFill>
            </a:endParaRPr>
          </a:p>
        </p:txBody>
      </p:sp>
    </p:spTree>
    <p:extLst>
      <p:ext uri="{BB962C8B-B14F-4D97-AF65-F5344CB8AC3E}">
        <p14:creationId xmlns:p14="http://schemas.microsoft.com/office/powerpoint/2010/main" val="2852011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members</a:t>
            </a:r>
            <a:endParaRPr lang="en-US" dirty="0">
              <a:solidFill>
                <a:schemeClr val="bg1"/>
              </a:solidFill>
            </a:endParaRPr>
          </a:p>
        </p:txBody>
      </p:sp>
      <p:sp>
        <p:nvSpPr>
          <p:cNvPr id="3" name="Content Placeholder 2"/>
          <p:cNvSpPr>
            <a:spLocks noGrp="1"/>
          </p:cNvSpPr>
          <p:nvPr>
            <p:ph sz="half" idx="1"/>
          </p:nvPr>
        </p:nvSpPr>
        <p:spPr>
          <a:xfrm>
            <a:off x="1141413" y="2097088"/>
            <a:ext cx="4878389" cy="3541714"/>
          </a:xfrm>
        </p:spPr>
        <p:txBody>
          <a:bodyPr>
            <a:normAutofit/>
          </a:bodyPr>
          <a:lstStyle/>
          <a:p>
            <a:r>
              <a:rPr lang="en-US" dirty="0" smtClean="0">
                <a:solidFill>
                  <a:schemeClr val="bg1"/>
                </a:solidFill>
              </a:rPr>
              <a:t>Kirk-Evan Billet (Peabody)</a:t>
            </a:r>
          </a:p>
          <a:p>
            <a:r>
              <a:rPr lang="en-US" dirty="0" err="1">
                <a:solidFill>
                  <a:schemeClr val="bg1"/>
                </a:solidFill>
              </a:rPr>
              <a:t>Chiat</a:t>
            </a:r>
            <a:r>
              <a:rPr lang="en-US" dirty="0">
                <a:solidFill>
                  <a:schemeClr val="bg1"/>
                </a:solidFill>
              </a:rPr>
              <a:t> </a:t>
            </a:r>
            <a:r>
              <a:rPr lang="en-US" dirty="0" err="1">
                <a:solidFill>
                  <a:schemeClr val="bg1"/>
                </a:solidFill>
              </a:rPr>
              <a:t>Naun</a:t>
            </a:r>
            <a:r>
              <a:rPr lang="en-US" dirty="0">
                <a:solidFill>
                  <a:schemeClr val="bg1"/>
                </a:solidFill>
              </a:rPr>
              <a:t> Chew (Cornell) </a:t>
            </a:r>
          </a:p>
          <a:p>
            <a:r>
              <a:rPr lang="en-US" dirty="0" smtClean="0">
                <a:solidFill>
                  <a:schemeClr val="bg1"/>
                </a:solidFill>
              </a:rPr>
              <a:t>Greta </a:t>
            </a:r>
            <a:r>
              <a:rPr lang="en-US" dirty="0">
                <a:solidFill>
                  <a:schemeClr val="bg1"/>
                </a:solidFill>
              </a:rPr>
              <a:t>De </a:t>
            </a:r>
            <a:r>
              <a:rPr lang="en-US" dirty="0" err="1" smtClean="0">
                <a:solidFill>
                  <a:schemeClr val="bg1"/>
                </a:solidFill>
              </a:rPr>
              <a:t>Groat</a:t>
            </a:r>
            <a:r>
              <a:rPr lang="en-US" dirty="0" smtClean="0">
                <a:solidFill>
                  <a:schemeClr val="bg1"/>
                </a:solidFill>
              </a:rPr>
              <a:t> (Stanford)</a:t>
            </a:r>
            <a:endParaRPr lang="en-US" dirty="0">
              <a:solidFill>
                <a:schemeClr val="bg1"/>
              </a:solidFill>
            </a:endParaRPr>
          </a:p>
          <a:p>
            <a:r>
              <a:rPr lang="en-US" dirty="0">
                <a:solidFill>
                  <a:schemeClr val="bg1"/>
                </a:solidFill>
              </a:rPr>
              <a:t>Arcadia </a:t>
            </a:r>
            <a:r>
              <a:rPr lang="en-US" dirty="0" smtClean="0">
                <a:solidFill>
                  <a:schemeClr val="bg1"/>
                </a:solidFill>
              </a:rPr>
              <a:t>Falcone (Stanford)</a:t>
            </a:r>
            <a:endParaRPr lang="en-US" dirty="0">
              <a:solidFill>
                <a:schemeClr val="bg1"/>
              </a:solidFill>
            </a:endParaRPr>
          </a:p>
          <a:p>
            <a:r>
              <a:rPr lang="en-US" dirty="0" smtClean="0">
                <a:solidFill>
                  <a:schemeClr val="bg1"/>
                </a:solidFill>
              </a:rPr>
              <a:t>Caitlin Hunter (LC)</a:t>
            </a:r>
          </a:p>
          <a:p>
            <a:r>
              <a:rPr lang="en-US" dirty="0" smtClean="0">
                <a:solidFill>
                  <a:schemeClr val="bg1"/>
                </a:solidFill>
              </a:rPr>
              <a:t>Kevin </a:t>
            </a:r>
            <a:r>
              <a:rPr lang="en-US" dirty="0" err="1" smtClean="0">
                <a:solidFill>
                  <a:schemeClr val="bg1"/>
                </a:solidFill>
              </a:rPr>
              <a:t>Kishimoto</a:t>
            </a:r>
            <a:r>
              <a:rPr lang="en-US" dirty="0" smtClean="0">
                <a:solidFill>
                  <a:schemeClr val="bg1"/>
                </a:solidFill>
              </a:rPr>
              <a:t> (Stanford)</a:t>
            </a:r>
            <a:endParaRPr lang="en-US" dirty="0">
              <a:solidFill>
                <a:schemeClr val="bg1"/>
              </a:solidFill>
            </a:endParaRPr>
          </a:p>
        </p:txBody>
      </p:sp>
      <p:sp>
        <p:nvSpPr>
          <p:cNvPr id="4" name="Content Placeholder 3"/>
          <p:cNvSpPr>
            <a:spLocks noGrp="1"/>
          </p:cNvSpPr>
          <p:nvPr>
            <p:ph sz="half" idx="2"/>
          </p:nvPr>
        </p:nvSpPr>
        <p:spPr>
          <a:xfrm>
            <a:off x="6172200" y="2093822"/>
            <a:ext cx="4875211" cy="3541714"/>
          </a:xfrm>
        </p:spPr>
        <p:txBody>
          <a:bodyPr>
            <a:normAutofit/>
          </a:bodyPr>
          <a:lstStyle/>
          <a:p>
            <a:r>
              <a:rPr lang="en-US" dirty="0">
                <a:solidFill>
                  <a:schemeClr val="bg1"/>
                </a:solidFill>
              </a:rPr>
              <a:t>Nancy Lorimer (Stanford)</a:t>
            </a:r>
          </a:p>
          <a:p>
            <a:r>
              <a:rPr lang="en-US" dirty="0" smtClean="0">
                <a:solidFill>
                  <a:schemeClr val="bg1"/>
                </a:solidFill>
              </a:rPr>
              <a:t>Wendy </a:t>
            </a:r>
            <a:r>
              <a:rPr lang="en-US" dirty="0" err="1" smtClean="0">
                <a:solidFill>
                  <a:schemeClr val="bg1"/>
                </a:solidFill>
              </a:rPr>
              <a:t>Sistrunk</a:t>
            </a:r>
            <a:r>
              <a:rPr lang="en-US" dirty="0" smtClean="0">
                <a:solidFill>
                  <a:schemeClr val="bg1"/>
                </a:solidFill>
              </a:rPr>
              <a:t> (UMKC)</a:t>
            </a:r>
            <a:endParaRPr lang="en-US" dirty="0">
              <a:solidFill>
                <a:schemeClr val="bg1"/>
              </a:solidFill>
            </a:endParaRPr>
          </a:p>
          <a:p>
            <a:r>
              <a:rPr lang="en-US" dirty="0" smtClean="0">
                <a:solidFill>
                  <a:schemeClr val="bg1"/>
                </a:solidFill>
              </a:rPr>
              <a:t>Jim </a:t>
            </a:r>
            <a:r>
              <a:rPr lang="en-US" dirty="0" err="1">
                <a:solidFill>
                  <a:schemeClr val="bg1"/>
                </a:solidFill>
              </a:rPr>
              <a:t>Soe</a:t>
            </a:r>
            <a:r>
              <a:rPr lang="en-US" dirty="0">
                <a:solidFill>
                  <a:schemeClr val="bg1"/>
                </a:solidFill>
              </a:rPr>
              <a:t> </a:t>
            </a:r>
            <a:r>
              <a:rPr lang="en-US" dirty="0" err="1" smtClean="0">
                <a:solidFill>
                  <a:schemeClr val="bg1"/>
                </a:solidFill>
              </a:rPr>
              <a:t>Nyun</a:t>
            </a:r>
            <a:r>
              <a:rPr lang="en-US" dirty="0" smtClean="0">
                <a:solidFill>
                  <a:schemeClr val="bg1"/>
                </a:solidFill>
              </a:rPr>
              <a:t> (UCSD)</a:t>
            </a:r>
            <a:endParaRPr lang="en-US" dirty="0">
              <a:solidFill>
                <a:schemeClr val="bg1"/>
              </a:solidFill>
            </a:endParaRPr>
          </a:p>
          <a:p>
            <a:r>
              <a:rPr lang="en-US" dirty="0" smtClean="0">
                <a:solidFill>
                  <a:schemeClr val="bg1"/>
                </a:solidFill>
              </a:rPr>
              <a:t>Hilary </a:t>
            </a:r>
            <a:r>
              <a:rPr lang="en-US" dirty="0" err="1" smtClean="0">
                <a:solidFill>
                  <a:schemeClr val="bg1"/>
                </a:solidFill>
              </a:rPr>
              <a:t>Thorsen</a:t>
            </a:r>
            <a:r>
              <a:rPr lang="en-US" dirty="0" smtClean="0">
                <a:solidFill>
                  <a:schemeClr val="bg1"/>
                </a:solidFill>
              </a:rPr>
              <a:t> (Stanford)</a:t>
            </a:r>
          </a:p>
          <a:p>
            <a:r>
              <a:rPr lang="en-US" dirty="0">
                <a:solidFill>
                  <a:schemeClr val="bg1"/>
                </a:solidFill>
              </a:rPr>
              <a:t>Valerie </a:t>
            </a:r>
            <a:r>
              <a:rPr lang="en-US" dirty="0" smtClean="0">
                <a:solidFill>
                  <a:schemeClr val="bg1"/>
                </a:solidFill>
              </a:rPr>
              <a:t>Weinberg (LC)</a:t>
            </a:r>
          </a:p>
          <a:p>
            <a:pPr marL="0" indent="0">
              <a:buNone/>
            </a:pPr>
            <a:endParaRPr lang="en-US" dirty="0" smtClean="0">
              <a:solidFill>
                <a:schemeClr val="bg1"/>
              </a:solidFill>
            </a:endParaRPr>
          </a:p>
        </p:txBody>
      </p:sp>
      <p:sp>
        <p:nvSpPr>
          <p:cNvPr id="5" name="TextBox 4"/>
          <p:cNvSpPr txBox="1"/>
          <p:nvPr/>
        </p:nvSpPr>
        <p:spPr>
          <a:xfrm>
            <a:off x="744582" y="5808617"/>
            <a:ext cx="10084525" cy="400110"/>
          </a:xfrm>
          <a:prstGeom prst="rect">
            <a:avLst/>
          </a:prstGeom>
          <a:noFill/>
        </p:spPr>
        <p:txBody>
          <a:bodyPr wrap="square" rtlCol="0">
            <a:spAutoFit/>
          </a:bodyPr>
          <a:lstStyle/>
          <a:p>
            <a:r>
              <a:rPr lang="en-US" sz="2000" dirty="0" smtClean="0">
                <a:solidFill>
                  <a:schemeClr val="bg1"/>
                </a:solidFill>
              </a:rPr>
              <a:t>… and participants of the Music Library Association and Association for Recorded Sound Archives!</a:t>
            </a:r>
            <a:endParaRPr lang="en-US" sz="2000" dirty="0">
              <a:solidFill>
                <a:schemeClr val="bg1"/>
              </a:solidFill>
            </a:endParaRPr>
          </a:p>
        </p:txBody>
      </p:sp>
    </p:spTree>
    <p:extLst>
      <p:ext uri="{BB962C8B-B14F-4D97-AF65-F5344CB8AC3E}">
        <p14:creationId xmlns:p14="http://schemas.microsoft.com/office/powerpoint/2010/main" val="2589966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goals</a:t>
            </a:r>
            <a:endParaRPr lang="en-US" dirty="0">
              <a:solidFill>
                <a:schemeClr val="bg1"/>
              </a:solidFill>
            </a:endParaRPr>
          </a:p>
        </p:txBody>
      </p:sp>
      <p:sp>
        <p:nvSpPr>
          <p:cNvPr id="3" name="Content Placeholder 2"/>
          <p:cNvSpPr>
            <a:spLocks noGrp="1"/>
          </p:cNvSpPr>
          <p:nvPr>
            <p:ph idx="1"/>
          </p:nvPr>
        </p:nvSpPr>
        <p:spPr/>
        <p:txBody>
          <a:bodyPr>
            <a:noAutofit/>
          </a:bodyPr>
          <a:lstStyle/>
          <a:p>
            <a:r>
              <a:rPr lang="en-US" dirty="0">
                <a:solidFill>
                  <a:schemeClr val="bg1"/>
                </a:solidFill>
              </a:rPr>
              <a:t>Provide a written evaluation of the BIBFRAME ontology in describing performed music, including a </a:t>
            </a:r>
            <a:r>
              <a:rPr lang="en-US" b="1" dirty="0" smtClean="0">
                <a:solidFill>
                  <a:schemeClr val="bg1"/>
                </a:solidFill>
              </a:rPr>
              <a:t>set of use cases </a:t>
            </a:r>
            <a:r>
              <a:rPr lang="en-US" dirty="0" smtClean="0">
                <a:solidFill>
                  <a:schemeClr val="bg1"/>
                </a:solidFill>
              </a:rPr>
              <a:t>to </a:t>
            </a:r>
            <a:r>
              <a:rPr lang="en-US" dirty="0">
                <a:solidFill>
                  <a:schemeClr val="bg1"/>
                </a:solidFill>
              </a:rPr>
              <a:t>justify extending and/or expanding the ontology</a:t>
            </a:r>
          </a:p>
          <a:p>
            <a:r>
              <a:rPr lang="en-US" dirty="0">
                <a:solidFill>
                  <a:schemeClr val="bg1"/>
                </a:solidFill>
              </a:rPr>
              <a:t>Define a linked data ontology with a BIBFRAME core with  for describing performed music</a:t>
            </a:r>
          </a:p>
          <a:p>
            <a:r>
              <a:rPr lang="en-US" dirty="0" smtClean="0">
                <a:solidFill>
                  <a:schemeClr val="bg1"/>
                </a:solidFill>
              </a:rPr>
              <a:t>Provide </a:t>
            </a:r>
            <a:r>
              <a:rPr lang="en-US" dirty="0">
                <a:solidFill>
                  <a:schemeClr val="bg1"/>
                </a:solidFill>
              </a:rPr>
              <a:t>a representative selection of resource descriptions created using the Performed Music </a:t>
            </a:r>
            <a:r>
              <a:rPr lang="en-US" dirty="0" smtClean="0">
                <a:solidFill>
                  <a:schemeClr val="bg1"/>
                </a:solidFill>
              </a:rPr>
              <a:t>Ontology</a:t>
            </a:r>
            <a:endParaRPr lang="en-US" dirty="0">
              <a:solidFill>
                <a:schemeClr val="bg1"/>
              </a:solidFill>
            </a:endParaRPr>
          </a:p>
        </p:txBody>
      </p:sp>
    </p:spTree>
    <p:extLst>
      <p:ext uri="{BB962C8B-B14F-4D97-AF65-F5344CB8AC3E}">
        <p14:creationId xmlns:p14="http://schemas.microsoft.com/office/powerpoint/2010/main" val="14280312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use cases—Performer related</a:t>
            </a:r>
            <a:endParaRPr lang="en-US" dirty="0">
              <a:solidFill>
                <a:schemeClr val="bg1"/>
              </a:solidFill>
            </a:endParaRPr>
          </a:p>
        </p:txBody>
      </p:sp>
      <p:sp>
        <p:nvSpPr>
          <p:cNvPr id="6" name="Content Placeholder 5"/>
          <p:cNvSpPr>
            <a:spLocks noGrp="1"/>
          </p:cNvSpPr>
          <p:nvPr>
            <p:ph sz="half" idx="1"/>
          </p:nvPr>
        </p:nvSpPr>
        <p:spPr>
          <a:xfrm>
            <a:off x="1287455" y="2097088"/>
            <a:ext cx="4878389" cy="4194530"/>
          </a:xfrm>
        </p:spPr>
        <p:txBody>
          <a:bodyPr>
            <a:normAutofit fontScale="92500"/>
          </a:bodyPr>
          <a:lstStyle/>
          <a:p>
            <a:pPr lvl="1"/>
            <a:r>
              <a:rPr lang="en-US" sz="2800" dirty="0" smtClean="0">
                <a:solidFill>
                  <a:schemeClr val="bg1"/>
                </a:solidFill>
              </a:rPr>
              <a:t>Linking individual performers in a group to works</a:t>
            </a:r>
          </a:p>
          <a:p>
            <a:pPr lvl="2"/>
            <a:r>
              <a:rPr lang="en-US" sz="2400" dirty="0" smtClean="0">
                <a:solidFill>
                  <a:schemeClr val="bg1"/>
                </a:solidFill>
              </a:rPr>
              <a:t>When the group changes membership over time</a:t>
            </a:r>
          </a:p>
          <a:p>
            <a:pPr lvl="2"/>
            <a:r>
              <a:rPr lang="en-US" sz="2400" dirty="0" smtClean="0">
                <a:solidFill>
                  <a:schemeClr val="bg1"/>
                </a:solidFill>
              </a:rPr>
              <a:t>As a group member and not a soloist</a:t>
            </a:r>
          </a:p>
          <a:p>
            <a:pPr lvl="2"/>
            <a:r>
              <a:rPr lang="en-US" sz="2400" dirty="0" smtClean="0">
                <a:solidFill>
                  <a:schemeClr val="bg1"/>
                </a:solidFill>
              </a:rPr>
              <a:t>As a group member of a particular type of ensemble (orchestra vs jazz trio)</a:t>
            </a:r>
            <a:r>
              <a:rPr lang="en-US" sz="2400" dirty="0">
                <a:solidFill>
                  <a:schemeClr val="bg1"/>
                </a:solidFill>
              </a:rPr>
              <a:t>	</a:t>
            </a:r>
          </a:p>
          <a:p>
            <a:pPr lvl="2"/>
            <a:endParaRPr lang="en-US" dirty="0" smtClean="0">
              <a:solidFill>
                <a:schemeClr val="bg1"/>
              </a:solidFill>
            </a:endParaRPr>
          </a:p>
        </p:txBody>
      </p:sp>
      <p:sp>
        <p:nvSpPr>
          <p:cNvPr id="9" name="Content Placeholder 8"/>
          <p:cNvSpPr>
            <a:spLocks noGrp="1"/>
          </p:cNvSpPr>
          <p:nvPr>
            <p:ph sz="half" idx="2"/>
          </p:nvPr>
        </p:nvSpPr>
        <p:spPr>
          <a:xfrm>
            <a:off x="6169022" y="2097088"/>
            <a:ext cx="4875211" cy="4194530"/>
          </a:xfrm>
        </p:spPr>
        <p:txBody>
          <a:bodyPr>
            <a:normAutofit fontScale="92500"/>
          </a:bodyPr>
          <a:lstStyle/>
          <a:p>
            <a:pPr lvl="1"/>
            <a:r>
              <a:rPr lang="en-US" sz="2600" dirty="0">
                <a:solidFill>
                  <a:schemeClr val="bg1"/>
                </a:solidFill>
              </a:rPr>
              <a:t>Linking performers to the instruments they play in the work</a:t>
            </a:r>
          </a:p>
          <a:p>
            <a:pPr lvl="1"/>
            <a:r>
              <a:rPr lang="en-US" sz="2600" dirty="0" smtClean="0">
                <a:solidFill>
                  <a:schemeClr val="bg1"/>
                </a:solidFill>
              </a:rPr>
              <a:t>Reuse </a:t>
            </a:r>
            <a:r>
              <a:rPr lang="en-US" sz="2600" dirty="0">
                <a:solidFill>
                  <a:schemeClr val="bg1"/>
                </a:solidFill>
              </a:rPr>
              <a:t>of data from related domains (discographies, etc.)</a:t>
            </a:r>
          </a:p>
          <a:p>
            <a:endParaRPr lang="en-US" dirty="0"/>
          </a:p>
        </p:txBody>
      </p:sp>
      <p:pic>
        <p:nvPicPr>
          <p:cNvPr id="11" name="Picture 10"/>
          <p:cNvPicPr>
            <a:picLocks noChangeAspect="1"/>
          </p:cNvPicPr>
          <p:nvPr/>
        </p:nvPicPr>
        <p:blipFill rotWithShape="1">
          <a:blip r:embed="rId3"/>
          <a:srcRect r="619" b="5045"/>
          <a:stretch/>
        </p:blipFill>
        <p:spPr>
          <a:xfrm>
            <a:off x="6601661" y="4596282"/>
            <a:ext cx="3795889" cy="15737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95326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use cases—work/event related</a:t>
            </a:r>
            <a:endParaRPr lang="en-US" dirty="0">
              <a:solidFill>
                <a:schemeClr val="bg1"/>
              </a:solidFill>
            </a:endParaRPr>
          </a:p>
        </p:txBody>
      </p:sp>
      <p:sp>
        <p:nvSpPr>
          <p:cNvPr id="6" name="Content Placeholder 5"/>
          <p:cNvSpPr>
            <a:spLocks noGrp="1"/>
          </p:cNvSpPr>
          <p:nvPr>
            <p:ph sz="half" idx="1"/>
          </p:nvPr>
        </p:nvSpPr>
        <p:spPr>
          <a:xfrm>
            <a:off x="1216023" y="2108340"/>
            <a:ext cx="4878389" cy="4306107"/>
          </a:xfrm>
        </p:spPr>
        <p:txBody>
          <a:bodyPr>
            <a:normAutofit fontScale="92500" lnSpcReduction="10000"/>
          </a:bodyPr>
          <a:lstStyle/>
          <a:p>
            <a:pPr lvl="1"/>
            <a:r>
              <a:rPr lang="en-US" sz="2800" dirty="0" smtClean="0">
                <a:solidFill>
                  <a:schemeClr val="bg1"/>
                </a:solidFill>
              </a:rPr>
              <a:t>Events </a:t>
            </a:r>
            <a:r>
              <a:rPr lang="en-US" sz="2800" dirty="0">
                <a:solidFill>
                  <a:schemeClr val="bg1"/>
                </a:solidFill>
              </a:rPr>
              <a:t>within events/Works within works</a:t>
            </a:r>
          </a:p>
          <a:p>
            <a:pPr lvl="2"/>
            <a:r>
              <a:rPr lang="en-US" sz="2400" dirty="0">
                <a:solidFill>
                  <a:schemeClr val="bg1"/>
                </a:solidFill>
              </a:rPr>
              <a:t>Concert tours</a:t>
            </a:r>
          </a:p>
          <a:p>
            <a:pPr lvl="2"/>
            <a:r>
              <a:rPr lang="en-US" sz="2400" dirty="0">
                <a:solidFill>
                  <a:schemeClr val="bg1"/>
                </a:solidFill>
              </a:rPr>
              <a:t>Festivals</a:t>
            </a:r>
          </a:p>
          <a:p>
            <a:pPr lvl="2"/>
            <a:r>
              <a:rPr lang="en-US" sz="2400" dirty="0">
                <a:solidFill>
                  <a:schemeClr val="bg1"/>
                </a:solidFill>
              </a:rPr>
              <a:t>Video games	</a:t>
            </a:r>
          </a:p>
          <a:p>
            <a:pPr lvl="1"/>
            <a:r>
              <a:rPr lang="en-US" sz="2800" dirty="0">
                <a:solidFill>
                  <a:schemeClr val="bg1"/>
                </a:solidFill>
              </a:rPr>
              <a:t>Works created from works</a:t>
            </a:r>
          </a:p>
          <a:p>
            <a:pPr lvl="2"/>
            <a:r>
              <a:rPr lang="en-US" sz="2400" dirty="0">
                <a:solidFill>
                  <a:schemeClr val="bg1"/>
                </a:solidFill>
              </a:rPr>
              <a:t>Parodies</a:t>
            </a:r>
          </a:p>
          <a:p>
            <a:pPr lvl="2"/>
            <a:r>
              <a:rPr lang="en-US" sz="2400" dirty="0">
                <a:solidFill>
                  <a:schemeClr val="bg1"/>
                </a:solidFill>
              </a:rPr>
              <a:t>Medleys</a:t>
            </a:r>
          </a:p>
          <a:p>
            <a:pPr lvl="2"/>
            <a:r>
              <a:rPr lang="en-US" sz="2400" dirty="0" err="1">
                <a:solidFill>
                  <a:schemeClr val="bg1"/>
                </a:solidFill>
              </a:rPr>
              <a:t>Filks</a:t>
            </a:r>
            <a:endParaRPr lang="en-US" sz="2400" dirty="0">
              <a:solidFill>
                <a:schemeClr val="bg1"/>
              </a:solidFill>
            </a:endParaRPr>
          </a:p>
          <a:p>
            <a:pPr marL="914400" lvl="2" indent="0">
              <a:buNone/>
            </a:pPr>
            <a:endParaRPr lang="en-US" dirty="0" smtClean="0">
              <a:solidFill>
                <a:schemeClr val="bg1"/>
              </a:solidFill>
            </a:endParaRPr>
          </a:p>
        </p:txBody>
      </p:sp>
      <p:sp>
        <p:nvSpPr>
          <p:cNvPr id="9" name="Content Placeholder 8"/>
          <p:cNvSpPr>
            <a:spLocks noGrp="1"/>
          </p:cNvSpPr>
          <p:nvPr>
            <p:ph sz="half" idx="2"/>
          </p:nvPr>
        </p:nvSpPr>
        <p:spPr>
          <a:xfrm>
            <a:off x="6172200" y="2108341"/>
            <a:ext cx="4875211" cy="3541714"/>
          </a:xfrm>
        </p:spPr>
        <p:txBody>
          <a:bodyPr>
            <a:normAutofit fontScale="92500" lnSpcReduction="10000"/>
          </a:bodyPr>
          <a:lstStyle/>
          <a:p>
            <a:r>
              <a:rPr lang="en-US" sz="2800" dirty="0">
                <a:solidFill>
                  <a:schemeClr val="bg1"/>
                </a:solidFill>
              </a:rPr>
              <a:t>Sequencing</a:t>
            </a:r>
          </a:p>
          <a:p>
            <a:pPr lvl="1"/>
            <a:r>
              <a:rPr lang="en-US" sz="2400" dirty="0">
                <a:solidFill>
                  <a:schemeClr val="bg1"/>
                </a:solidFill>
              </a:rPr>
              <a:t>Movements of a work</a:t>
            </a:r>
          </a:p>
          <a:p>
            <a:pPr lvl="1"/>
            <a:r>
              <a:rPr lang="en-US" sz="2400" dirty="0">
                <a:solidFill>
                  <a:schemeClr val="bg1"/>
                </a:solidFill>
              </a:rPr>
              <a:t>Works on an album</a:t>
            </a:r>
          </a:p>
          <a:p>
            <a:r>
              <a:rPr lang="en-US" sz="2800" dirty="0">
                <a:solidFill>
                  <a:schemeClr val="bg1"/>
                </a:solidFill>
              </a:rPr>
              <a:t>Melodic modes &amp; keys</a:t>
            </a:r>
          </a:p>
        </p:txBody>
      </p:sp>
    </p:spTree>
    <p:extLst>
      <p:ext uri="{BB962C8B-B14F-4D97-AF65-F5344CB8AC3E}">
        <p14:creationId xmlns:p14="http://schemas.microsoft.com/office/powerpoint/2010/main" val="39386364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Template>
  <TotalTime>1425</TotalTime>
  <Words>1510</Words>
  <Application>Microsoft Office PowerPoint</Application>
  <PresentationFormat>Widescreen</PresentationFormat>
  <Paragraphs>114</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Trebuchet MS</vt:lpstr>
      <vt:lpstr>Tw Cen MT</vt:lpstr>
      <vt:lpstr>Circuit</vt:lpstr>
      <vt:lpstr>Linked Data for Performed Music: a LINKED DATA FOR PRODUCTION PROJECT </vt:lpstr>
      <vt:lpstr>Background</vt:lpstr>
      <vt:lpstr>Building blocks for ld4PM</vt:lpstr>
      <vt:lpstr>PROJECT DESCRIPTION</vt:lpstr>
      <vt:lpstr>pARTNERS</vt:lpstr>
      <vt:lpstr>members</vt:lpstr>
      <vt:lpstr>goals</vt:lpstr>
      <vt:lpstr>use cases—Performer related</vt:lpstr>
      <vt:lpstr>use cases—work/event related</vt:lpstr>
      <vt:lpstr>Work/EVENT modeling</vt:lpstr>
      <vt:lpstr>MEDIUM OF performance</vt:lpstr>
      <vt:lpstr>Next steps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Linked Data for Performed Music</dc:title>
  <dc:creator>Lorimer, Nancy</dc:creator>
  <cp:lastModifiedBy>Lorimer, Nancy</cp:lastModifiedBy>
  <cp:revision>50</cp:revision>
  <dcterms:created xsi:type="dcterms:W3CDTF">2016-06-21T20:57:22Z</dcterms:created>
  <dcterms:modified xsi:type="dcterms:W3CDTF">2016-06-25T23:40:26Z</dcterms:modified>
</cp:coreProperties>
</file>