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notesMasterIdLst>
    <p:notesMasterId r:id="rId42"/>
  </p:notesMasterIdLst>
  <p:sldIdLst>
    <p:sldId id="256" r:id="rId2"/>
    <p:sldId id="257" r:id="rId3"/>
    <p:sldId id="318" r:id="rId4"/>
    <p:sldId id="319" r:id="rId5"/>
    <p:sldId id="320" r:id="rId6"/>
    <p:sldId id="321" r:id="rId7"/>
    <p:sldId id="322" r:id="rId8"/>
    <p:sldId id="323" r:id="rId9"/>
    <p:sldId id="260" r:id="rId10"/>
    <p:sldId id="271" r:id="rId11"/>
    <p:sldId id="265" r:id="rId12"/>
    <p:sldId id="266" r:id="rId13"/>
    <p:sldId id="297" r:id="rId14"/>
    <p:sldId id="299" r:id="rId15"/>
    <p:sldId id="300" r:id="rId16"/>
    <p:sldId id="303" r:id="rId17"/>
    <p:sldId id="310" r:id="rId18"/>
    <p:sldId id="261" r:id="rId19"/>
    <p:sldId id="262" r:id="rId20"/>
    <p:sldId id="268" r:id="rId21"/>
    <p:sldId id="280" r:id="rId22"/>
    <p:sldId id="311" r:id="rId23"/>
    <p:sldId id="283" r:id="rId24"/>
    <p:sldId id="312" r:id="rId25"/>
    <p:sldId id="314" r:id="rId26"/>
    <p:sldId id="263" r:id="rId27"/>
    <p:sldId id="281" r:id="rId28"/>
    <p:sldId id="315" r:id="rId29"/>
    <p:sldId id="259" r:id="rId30"/>
    <p:sldId id="313" r:id="rId31"/>
    <p:sldId id="325" r:id="rId32"/>
    <p:sldId id="288" r:id="rId33"/>
    <p:sldId id="294" r:id="rId34"/>
    <p:sldId id="316" r:id="rId35"/>
    <p:sldId id="329" r:id="rId36"/>
    <p:sldId id="330" r:id="rId37"/>
    <p:sldId id="328" r:id="rId38"/>
    <p:sldId id="284" r:id="rId39"/>
    <p:sldId id="327" r:id="rId40"/>
    <p:sldId id="317"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9" autoAdjust="0"/>
    <p:restoredTop sz="71533" autoAdjust="0"/>
  </p:normalViewPr>
  <p:slideViewPr>
    <p:cSldViewPr snapToGrid="0">
      <p:cViewPr varScale="1">
        <p:scale>
          <a:sx n="52" d="100"/>
          <a:sy n="52" d="100"/>
        </p:scale>
        <p:origin x="141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B9B373-BCCD-418B-B1BF-58E931A2F277}" type="datetimeFigureOut">
              <a:rPr lang="en-US" smtClean="0"/>
              <a:t>1/23/2017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D439F8-8347-417C-867E-B1724108D5B7}" type="slidenum">
              <a:rPr lang="en-US" smtClean="0"/>
              <a:t>‹#›</a:t>
            </a:fld>
            <a:endParaRPr lang="en-US"/>
          </a:p>
        </p:txBody>
      </p:sp>
    </p:spTree>
    <p:extLst>
      <p:ext uri="{BB962C8B-B14F-4D97-AF65-F5344CB8AC3E}">
        <p14:creationId xmlns:p14="http://schemas.microsoft.com/office/powerpoint/2010/main" val="57063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D439F8-8347-417C-867E-B1724108D5B7}" type="slidenum">
              <a:rPr lang="en-US" smtClean="0"/>
              <a:t>1</a:t>
            </a:fld>
            <a:endParaRPr lang="en-US"/>
          </a:p>
        </p:txBody>
      </p:sp>
    </p:spTree>
    <p:extLst>
      <p:ext uri="{BB962C8B-B14F-4D97-AF65-F5344CB8AC3E}">
        <p14:creationId xmlns:p14="http://schemas.microsoft.com/office/powerpoint/2010/main" val="2267008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BIBFRAME, by design, is a fairly</a:t>
            </a:r>
            <a:r>
              <a:rPr lang="en-US" baseline="0" dirty="0" smtClean="0"/>
              <a:t> sparse—it provides a framework for bibliographic metadata, but does not define all possible subclasses and properties that might be necessary to use it for cataloging. This provides flexibility to adopt a variety of standards or source vocabulary from different places without losing that overall framework that allows the data to interact. Our next task then, was to look at the classes and properties relevant to performed music, and decide what was missing or what could be better modeled, and what we needed to add.</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16</a:t>
            </a:fld>
            <a:endParaRPr lang="en-US" dirty="0"/>
          </a:p>
        </p:txBody>
      </p:sp>
    </p:spTree>
    <p:extLst>
      <p:ext uri="{BB962C8B-B14F-4D97-AF65-F5344CB8AC3E}">
        <p14:creationId xmlns:p14="http://schemas.microsoft.com/office/powerpoint/2010/main" val="22500792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and seeming most obvious</a:t>
            </a:r>
            <a:r>
              <a:rPr lang="en-US" baseline="0" dirty="0" smtClean="0"/>
              <a:t> thing to add were subclasses for bf:Title. Cataloging sound recordings in RDA requires that the cataloger always specify the source of every title that is recorded, and there was already the suggestion to add these as subclasses of bf:TitleVariant in the LC position paper on Titles. While seemingly simple (along with pleasant wrangling over names), questions rose immediately. First, we could not make these subclasses of bf:TitleVariant, since any one of them could be the chosen title. Second, these really did not seem to us to be subclasses of title, but rather title sources. A case was made to LC through the LD4P ontology group to create a class for title source that these would then be part of. This was accepted as a possibility in principle by LC, but they are not currently implementing it. For now, we are making these direct subclasses of bf:Title.</a:t>
            </a:r>
          </a:p>
          <a:p>
            <a:endParaRPr lang="en-US" baseline="0" dirty="0" smtClean="0"/>
          </a:p>
          <a:p>
            <a:r>
              <a:rPr lang="en-US" baseline="0" dirty="0" smtClean="0"/>
              <a:t>We also added a few other random classes—sound recording label, disc cutting type, tape configuration and tempo, and one new property—phonogram copyright date, the copyright date for a performance.</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17</a:t>
            </a:fld>
            <a:endParaRPr lang="en-US" dirty="0"/>
          </a:p>
        </p:txBody>
      </p:sp>
    </p:spTree>
    <p:extLst>
      <p:ext uri="{BB962C8B-B14F-4D97-AF65-F5344CB8AC3E}">
        <p14:creationId xmlns:p14="http://schemas.microsoft.com/office/powerpoint/2010/main" val="1025934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we went through bf:Identifer. We changed some definitions to existing music identifiers and added</a:t>
            </a:r>
            <a:r>
              <a:rPr lang="en-US" baseline="0" dirty="0" smtClean="0"/>
              <a:t> 3 other music-related identifiers—the music av distributor number (recently defined in MARC), take numbers, and the Gtin-14 number, a number used by the publishing industry in describing packaging. As a bonus, and because we have a specialist in video game cataloging as part of our group, we added the identifier for Video game platforms. A little out of scope, but video games do indeed have music.</a:t>
            </a:r>
          </a:p>
          <a:p>
            <a:endParaRPr lang="en-US" baseline="0" dirty="0" smtClean="0"/>
          </a:p>
          <a:p>
            <a:r>
              <a:rPr lang="en-US" baseline="0" dirty="0" smtClean="0"/>
              <a:t>These were simple extensions to BIBFRAME, and our most successful to date—if not already, they will very soon no longer be extension vocabulary, but will be part of LC’s core BIBFRAME ontology.</a:t>
            </a:r>
          </a:p>
        </p:txBody>
      </p:sp>
      <p:sp>
        <p:nvSpPr>
          <p:cNvPr id="4" name="Slide Number Placeholder 3"/>
          <p:cNvSpPr>
            <a:spLocks noGrp="1"/>
          </p:cNvSpPr>
          <p:nvPr>
            <p:ph type="sldNum" sz="quarter" idx="10"/>
          </p:nvPr>
        </p:nvSpPr>
        <p:spPr/>
        <p:txBody>
          <a:bodyPr/>
          <a:lstStyle/>
          <a:p>
            <a:fld id="{FDD439F8-8347-417C-867E-B1724108D5B7}" type="slidenum">
              <a:rPr lang="en-US" smtClean="0"/>
              <a:t>18</a:t>
            </a:fld>
            <a:endParaRPr lang="en-US" dirty="0"/>
          </a:p>
        </p:txBody>
      </p:sp>
    </p:spTree>
    <p:extLst>
      <p:ext uri="{BB962C8B-B14F-4D97-AF65-F5344CB8AC3E}">
        <p14:creationId xmlns:p14="http://schemas.microsoft.com/office/powerpoint/2010/main" val="82088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Besides these</a:t>
            </a:r>
            <a:r>
              <a:rPr lang="en-US" baseline="0" dirty="0" smtClean="0"/>
              <a:t> 4 identifiers, the PMO group felt that two other very important music identifiers were missing from the bf:Identifier class—Thematic catalog numbers, which are numbers assigned in catalogs of composers’ works, and opus numbers, work numbers assigned either by the composer or a publisher. In a domain where titles are often generic (Symphony, Concerto) and composers might compose hundreds of works in a lifetime (Vivaldi wrote 120 violin concertos and 39 bassoon concertos), these can be very important for identifying works.</a:t>
            </a:r>
          </a:p>
          <a:p>
            <a:endParaRPr lang="en-US" dirty="0" smtClean="0"/>
          </a:p>
          <a:p>
            <a:r>
              <a:rPr lang="en-US" dirty="0" smtClean="0"/>
              <a:t>In BF,</a:t>
            </a:r>
            <a:r>
              <a:rPr lang="en-US" baseline="0" dirty="0" smtClean="0"/>
              <a:t> thematic catalog numbers and opus numbers are actually present, but both are literals or strings, and are represented only by the properties bf:musicThematicNumber and bf:musicOpusNumber. They are considered only in their relationship to the title string. this is limiting; nothing further can be stated about the number. The PMO group decided this was not adequate for music cataloging purposes—thematic catalog numbers make sense in the context of their catalogs, and it seemed reasonable to provide the source for the number, especiallyl since some composers might have multiple catalogs. And even something seemingly simple as an opus number sometimes needs a source and perhaps even a date—numbers get changed by publishers or by the composers themselves. To allow for this the PMO has created two additional new subclasses of bf:Identifer: ThematicCatalogStatement and OpusNumberStatement. This involved our first real experience in modeling, since they are multifaceted identifiers. Both follow the same modeling, so we’ll just look at pmo:ThematicCatalogStatement. The thematic catalog number can be expressed as an rdf:value (such as the string “BWV 465” and/or it may be split into three other classes pmo:ThematicCatalogPrefix, pmo:ThematicCatalogNumber, and pmo:ThematicCatalogPart. The are linked to pmo:ThematicCatalogStatement by the predicate pmo:composedOf. By splitting the prefix from the number, the number can be discovered on its own without the string being correct. </a:t>
            </a:r>
          </a:p>
          <a:p>
            <a:endParaRPr lang="en-US" baseline="0" dirty="0" smtClean="0"/>
          </a:p>
          <a:p>
            <a:r>
              <a:rPr lang="en-US" baseline="0" dirty="0" smtClean="0"/>
              <a:t>Besides improved discovery, another huge benefit in making these subclasses is that the statement may now be linked to a source. Thus BWV 465 can be linked directly to the Bach Werk Verzeichnis, even to a particular edition. </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19</a:t>
            </a:fld>
            <a:endParaRPr lang="en-US" dirty="0"/>
          </a:p>
        </p:txBody>
      </p:sp>
    </p:spTree>
    <p:extLst>
      <p:ext uri="{BB962C8B-B14F-4D97-AF65-F5344CB8AC3E}">
        <p14:creationId xmlns:p14="http://schemas.microsoft.com/office/powerpoint/2010/main" val="294834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to show the complexity possible.</a:t>
            </a:r>
            <a:r>
              <a:rPr lang="en-US" baseline="0" dirty="0" smtClean="0"/>
              <a:t> </a:t>
            </a:r>
            <a:r>
              <a:rPr lang="en-US" dirty="0" smtClean="0"/>
              <a:t>In this case we have a work by Vivaldi. There are 4 different possible thematic catalog</a:t>
            </a:r>
            <a:r>
              <a:rPr lang="en-US" baseline="0" dirty="0" smtClean="0"/>
              <a:t> numbers and all can be modeled…</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20</a:t>
            </a:fld>
            <a:endParaRPr lang="en-US" dirty="0"/>
          </a:p>
        </p:txBody>
      </p:sp>
    </p:spTree>
    <p:extLst>
      <p:ext uri="{BB962C8B-B14F-4D97-AF65-F5344CB8AC3E}">
        <p14:creationId xmlns:p14="http://schemas.microsoft.com/office/powerpoint/2010/main" val="756733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other piece of lightweight</a:t>
            </a:r>
            <a:r>
              <a:rPr lang="en-US" baseline="0" dirty="0" smtClean="0"/>
              <a:t> modeling was for musical key and mode. Again, as with the thematic catalog number this is only represented in BIBFRAME as a literal. PMO wanted to achieve two things here: make key/mode a resource rather than a literal, and bring in some flexibility to allow only the pitch center or only the mode to be recorded, so that the class can accommodate key and mode from various systems in use around the world, not just Western music. To achieve this, we separated out pitch and mode, with a model very similar to thematic catalog numbers. A cataloger still has the option of only entering a string (but here still a value, and therefore a resource) or to subdivide. So one can record “F major’, but you can also record Arabic maqamat or Indian ragas along with other pitch systems.</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21</a:t>
            </a:fld>
            <a:endParaRPr lang="en-US" dirty="0"/>
          </a:p>
        </p:txBody>
      </p:sp>
    </p:spTree>
    <p:extLst>
      <p:ext uri="{BB962C8B-B14F-4D97-AF65-F5344CB8AC3E}">
        <p14:creationId xmlns:p14="http://schemas.microsoft.com/office/powerpoint/2010/main" val="1549355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Meanwhile,</a:t>
            </a:r>
            <a:r>
              <a:rPr lang="en-US" baseline="0" dirty="0" smtClean="0"/>
              <a:t> we were also looking at vocabularies outside BIBFRAME. We needed more vocabulary to define specific relationships through properties and to provide values for the objects of triples. It is all very well to say that a work has a file type, but we want to know what that file type is. As individual members of the subclass “File type” these are known as “individuals” or “instances” of the class.</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23</a:t>
            </a:fld>
            <a:endParaRPr lang="en-US" dirty="0"/>
          </a:p>
        </p:txBody>
      </p:sp>
    </p:spTree>
    <p:extLst>
      <p:ext uri="{BB962C8B-B14F-4D97-AF65-F5344CB8AC3E}">
        <p14:creationId xmlns:p14="http://schemas.microsoft.com/office/powerpoint/2010/main" val="8906628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these vocabularies,</a:t>
            </a:r>
            <a:r>
              <a:rPr lang="en-US" baseline="0" dirty="0" smtClean="0"/>
              <a:t> we turned first to library vocabularies, primarily through the RDA registry and id.loc.gov. There were several reasons for this: Most basic, was that we were all familiar with these vocabularies; some of us had participated in their creation and so, you might say, had a vested interest! They also simply have a lot of the vocabulary we want. The biggest decision was choosing between RDA and id.loc.gov when the vocabularies overlap as they do. In the end we chose to use the RDA term list for much of the vocabulary. For us, it was easier to use; a bonus is that it is supports multilingual cataloging. We also are choosing to use RDA unconstrained properties to define the relationships between works—no other vocabulary that we know of is so thorough. On the other hand, we are using the MARC relators rather than the RDA properties for relationships between an agent and a work. And then of course, the usual suspects for other vocabularies.</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24</a:t>
            </a:fld>
            <a:endParaRPr lang="en-US" dirty="0"/>
          </a:p>
        </p:txBody>
      </p:sp>
    </p:spTree>
    <p:extLst>
      <p:ext uri="{BB962C8B-B14F-4D97-AF65-F5344CB8AC3E}">
        <p14:creationId xmlns:p14="http://schemas.microsoft.com/office/powerpoint/2010/main" val="1525145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had got our feet wet with a bit of modeling and vocabulary development</a:t>
            </a:r>
            <a:r>
              <a:rPr lang="en-US" baseline="0" dirty="0" smtClean="0"/>
              <a:t> we turned back to that first web of relationships we drew, starting with medium of performance. Medium of performance has been a bit of a obsession in the music cataloging community over the last couple years with the introduction of the LC mop thesaurus for music and the ever more complex 382 field that holds it.</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25</a:t>
            </a:fld>
            <a:endParaRPr lang="en-US" dirty="0"/>
          </a:p>
        </p:txBody>
      </p:sp>
    </p:spTree>
    <p:extLst>
      <p:ext uri="{BB962C8B-B14F-4D97-AF65-F5344CB8AC3E}">
        <p14:creationId xmlns:p14="http://schemas.microsoft.com/office/powerpoint/2010/main" val="2079055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own requirements and initial modeling address some of the difficulties expressing medium of performance in MARC. One issue has always been that the</a:t>
            </a:r>
            <a:r>
              <a:rPr lang="en-US" baseline="0" dirty="0" smtClean="0"/>
              <a:t> field combines both the mop (instruments and numbers of performers) intended by the composer and the actual performing forces in a recording. A trio may be composed for two flutes and a bassoon, but it might be performed by 4 saxophones and a cello for all we know. More simply a song could be sung by one or a hundred people. Separating out the two seemed to be the best way forward.</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26</a:t>
            </a:fld>
            <a:endParaRPr lang="en-US" dirty="0"/>
          </a:p>
        </p:txBody>
      </p:sp>
    </p:spTree>
    <p:extLst>
      <p:ext uri="{BB962C8B-B14F-4D97-AF65-F5344CB8AC3E}">
        <p14:creationId xmlns:p14="http://schemas.microsoft.com/office/powerpoint/2010/main" val="850624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D439F8-8347-417C-867E-B1724108D5B7}" type="slidenum">
              <a:rPr lang="en-US" smtClean="0"/>
              <a:t>2</a:t>
            </a:fld>
            <a:endParaRPr lang="en-US"/>
          </a:p>
        </p:txBody>
      </p:sp>
    </p:spTree>
    <p:extLst>
      <p:ext uri="{BB962C8B-B14F-4D97-AF65-F5344CB8AC3E}">
        <p14:creationId xmlns:p14="http://schemas.microsoft.com/office/powerpoint/2010/main" val="2465715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this is our initial model for mop. On the one han</a:t>
            </a:r>
            <a:r>
              <a:rPr lang="en-US" baseline="0" dirty="0" smtClean="0"/>
              <a:t>d we have what we call DeclaredMedium (on your left), which is what the composer intended, and on the right PerformedMedium. These we have connected in what is still a rudimentary way to both an event (generally a performance) and to a performer. With this we are able to state that a performer plays a particular instrument at a particular performance and whether that was the intended instrument for that part. This certainly pertains closely to our use cases.</a:t>
            </a:r>
          </a:p>
          <a:p>
            <a:endParaRPr lang="en-US" baseline="0" dirty="0" smtClean="0"/>
          </a:p>
          <a:p>
            <a:r>
              <a:rPr lang="en-US" baseline="0" dirty="0" smtClean="0"/>
              <a:t>An closely related aspect we have not yet delved into too far, is the idea of a cast—the roles of singers in an opera for instance, and what voices those roles are intended to be. We are intending to model that separately once we have gone further into event structure.</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27</a:t>
            </a:fld>
            <a:endParaRPr lang="en-US" dirty="0"/>
          </a:p>
        </p:txBody>
      </p:sp>
    </p:spTree>
    <p:extLst>
      <p:ext uri="{BB962C8B-B14F-4D97-AF65-F5344CB8AC3E}">
        <p14:creationId xmlns:p14="http://schemas.microsoft.com/office/powerpoint/2010/main" val="35852007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these are a few of the things we have been</a:t>
            </a:r>
            <a:r>
              <a:rPr lang="en-US" baseline="0" dirty="0" smtClean="0"/>
              <a:t> working on. In this last bit, I want to talk a little about some of the issues we have run into in doing this work.</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28</a:t>
            </a:fld>
            <a:endParaRPr lang="en-US" dirty="0"/>
          </a:p>
        </p:txBody>
      </p:sp>
    </p:spTree>
    <p:extLst>
      <p:ext uri="{BB962C8B-B14F-4D97-AF65-F5344CB8AC3E}">
        <p14:creationId xmlns:p14="http://schemas.microsoft.com/office/powerpoint/2010/main" val="566584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and foremost, developing</a:t>
            </a:r>
            <a:r>
              <a:rPr lang="en-US" baseline="0" dirty="0" smtClean="0"/>
              <a:t> an ontology, even an extension to an ontology is not simple. As I mentioned earlier, it is an intellectual exercise, and because of that it is very difficult to involve a large number of people in the development process as we have been trying to do with MLA and ARSC. It seems to be working best in two ways—one, to gather an intentionally large and disparate amount of information—such as collecting use cases, or getting basic information about event ontologies on the web; or in vetting vocabularies and modeling already done. Perhaps this is not so different from what we do now with MARC &amp; RDA however, so it is not so </a:t>
            </a:r>
            <a:r>
              <a:rPr lang="en-US" baseline="0" smtClean="0"/>
              <a:t>bad.</a:t>
            </a:r>
          </a:p>
          <a:p>
            <a:endParaRPr lang="en-US" baseline="0" smtClean="0"/>
          </a:p>
          <a:p>
            <a:r>
              <a:rPr lang="en-US" baseline="0" smtClean="0"/>
              <a:t>Ontology work with RDF is also very precise and somewhat unforgiving. In MARC, we have long practiced fuzzy modeling to shove our metadata into a framework that it doesn’t really fit in. Once you start working in RDF, however, those relationships we glossed over in MARC must be modeled. We really have to know what we are saying.</a:t>
            </a:r>
          </a:p>
          <a:p>
            <a:endParaRPr lang="en-US" baseline="0" smtClean="0"/>
          </a:p>
          <a:p>
            <a:r>
              <a:rPr lang="en-US" baseline="0" smtClean="0"/>
              <a:t>Finally, it is, as with most intellectual work very easy to present a biased viewpoint of a domain. This is just something we need to be aware of and to compensate for as much as possible.</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29</a:t>
            </a:fld>
            <a:endParaRPr lang="en-US" dirty="0"/>
          </a:p>
        </p:txBody>
      </p:sp>
    </p:spTree>
    <p:extLst>
      <p:ext uri="{BB962C8B-B14F-4D97-AF65-F5344CB8AC3E}">
        <p14:creationId xmlns:p14="http://schemas.microsoft.com/office/powerpoint/2010/main" val="268609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 start into linked data, you will always hear the refrain “reuse, reuse, reuse” as in classes</a:t>
            </a:r>
            <a:r>
              <a:rPr lang="en-US" baseline="0" dirty="0" smtClean="0"/>
              <a:t>, subclasses, vocabularies from other ontologies. This makes perfect sense—the more you reuse, the less you need to map between different ontologies or vocabularies—you are more easily integrated into the web of data. However, in practice, this can be difficult and there are many pitfalls. When you use someone else’s ontology or vocabulary, you can’t just coopt it for whatever purpose you want. That class or property is already within a context and you can’t violate that context. When it comes to vocabularies, the relationship of OWL and SKOS in which most of our library vocabularies are written is complex and one needs to be careful. When you hear reusue, you will also start hearing terms like “ontology hijacking”, which is not a good thing, and punning, which may or may not be okay depending on what you do.</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30</a:t>
            </a:fld>
            <a:endParaRPr lang="en-US" dirty="0"/>
          </a:p>
        </p:txBody>
      </p:sp>
    </p:spTree>
    <p:extLst>
      <p:ext uri="{BB962C8B-B14F-4D97-AF65-F5344CB8AC3E}">
        <p14:creationId xmlns:p14="http://schemas.microsoft.com/office/powerpoint/2010/main" val="28935448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Another interest</a:t>
            </a:r>
            <a:r>
              <a:rPr lang="en-US" baseline="0" smtClean="0"/>
              <a:t>ing issue or maybe just a observation is that our library ontologies tend to end up structured differently than what I’ll call “traditional” linked data. This has come clearer to me as I have been working with people in Stanford’s bioinformatics lab, a centre known for its teaching and support of linked data and its ontology tool Protégé. The linked data they are used to working with is very class-weighted. Relationships between entities are primarily in the form of subclassing. There are relatively few properties, and often each class will only have one.</a:t>
            </a:r>
          </a:p>
          <a:p>
            <a:endParaRPr lang="en-US" baseline="0" smtClean="0"/>
          </a:p>
          <a:p>
            <a:r>
              <a:rPr lang="en-US" baseline="0" smtClean="0"/>
              <a:t>Library linked data, on the other hand, tends to be heavily property-based. Relationships are between two separate classes rather than through subclassing. There are thus many properties—a single class may have several. This is apparent both in BF and in the RDA ontology.</a:t>
            </a:r>
          </a:p>
          <a:p>
            <a:endParaRPr lang="en-US" baseline="0" smtClean="0"/>
          </a:p>
          <a:p>
            <a:r>
              <a:rPr lang="en-US" baseline="0" smtClean="0"/>
              <a:t>The origins of this seem to be from the modeling of FRBR itself which is entity/attribute-based. A work has attributes, not subclasses, and once in linked data those attribute translate to many properties and resulting individuals as object properties.</a:t>
            </a:r>
            <a:endParaRPr lang="en-US"/>
          </a:p>
        </p:txBody>
      </p:sp>
      <p:sp>
        <p:nvSpPr>
          <p:cNvPr id="4" name="Slide Number Placeholder 3"/>
          <p:cNvSpPr>
            <a:spLocks noGrp="1"/>
          </p:cNvSpPr>
          <p:nvPr>
            <p:ph type="sldNum" sz="quarter" idx="10"/>
          </p:nvPr>
        </p:nvSpPr>
        <p:spPr/>
        <p:txBody>
          <a:bodyPr/>
          <a:lstStyle/>
          <a:p>
            <a:fld id="{FDD439F8-8347-417C-867E-B1724108D5B7}" type="slidenum">
              <a:rPr lang="en-US" smtClean="0"/>
              <a:t>31</a:t>
            </a:fld>
            <a:endParaRPr lang="en-US"/>
          </a:p>
        </p:txBody>
      </p:sp>
    </p:spTree>
    <p:extLst>
      <p:ext uri="{BB962C8B-B14F-4D97-AF65-F5344CB8AC3E}">
        <p14:creationId xmlns:p14="http://schemas.microsoft.com/office/powerpoint/2010/main" val="9522762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dichotomy</a:t>
            </a:r>
            <a:r>
              <a:rPr lang="en-US" baseline="0" dirty="0" smtClean="0"/>
              <a:t> of style </a:t>
            </a:r>
            <a:r>
              <a:rPr lang="en-US" baseline="0" smtClean="0"/>
              <a:t>is evident </a:t>
            </a:r>
            <a:r>
              <a:rPr lang="en-US" baseline="0" dirty="0" smtClean="0"/>
              <a:t>in BIBFRAME when you look at the subclasses of bf:Work and the class bf:ContentType. The subclasses of bf:Work are fairly closely modeled on the MARC formats; bf:ContentType is of course directly out of RDA. While the RDA vocabulary is more granular, we end up with two competing vocabularies within BF, since they really are describing the same things. However, one is a subclass one is an attribute. If we make content type a subclass, we are leaving the FRBR model, but to use both seems redundant in some cases, and difficult for discovery. We might all find that it will be necessary to choose one over the other in our implementations of BF.</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32</a:t>
            </a:fld>
            <a:endParaRPr lang="en-US" dirty="0"/>
          </a:p>
        </p:txBody>
      </p:sp>
    </p:spTree>
    <p:extLst>
      <p:ext uri="{BB962C8B-B14F-4D97-AF65-F5344CB8AC3E}">
        <p14:creationId xmlns:p14="http://schemas.microsoft.com/office/powerpoint/2010/main" val="9895860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FRBR concentration</a:t>
            </a:r>
            <a:r>
              <a:rPr lang="en-US" baseline="0" dirty="0" smtClean="0"/>
              <a:t> on properties has a major drawback—the object of a triple most often is an individual of that class, generally a vocabulary term expressed as a value. As individuals, these terms cannot be subclassed. This came up with PMO in relation to vocabulary for bf:Carrier. RDA uses very general terms—for performed music, the most commonly used being audio disc and audiocassette. There are, however, as you all know, several kinds of audio disc and we would like to name them. But because the term “audio disc” is an individual we cannot subclass; we can only add more specific terms as other individuals of the bf:Carrier class. Our ontology will suggest that in implementing the ontology these terms be used in addition to bf:AudioDisc in RDA cataloging.</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33</a:t>
            </a:fld>
            <a:endParaRPr lang="en-US" dirty="0"/>
          </a:p>
        </p:txBody>
      </p:sp>
    </p:spTree>
    <p:extLst>
      <p:ext uri="{BB962C8B-B14F-4D97-AF65-F5344CB8AC3E}">
        <p14:creationId xmlns:p14="http://schemas.microsoft.com/office/powerpoint/2010/main" val="12413480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a couple notes about works</a:t>
            </a:r>
            <a:r>
              <a:rPr lang="en-US" smtClean="0"/>
              <a:t>. I said that early on we had</a:t>
            </a:r>
            <a:r>
              <a:rPr lang="en-US" baseline="0" smtClean="0"/>
              <a:t> delved into works some, but put it aside for things we could extend rather than create from scratch. However, I will give you a glance at one of these early models to show the things that stymied us.</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34</a:t>
            </a:fld>
            <a:endParaRPr lang="en-US" dirty="0"/>
          </a:p>
        </p:txBody>
      </p:sp>
    </p:spTree>
    <p:extLst>
      <p:ext uri="{BB962C8B-B14F-4D97-AF65-F5344CB8AC3E}">
        <p14:creationId xmlns:p14="http://schemas.microsoft.com/office/powerpoint/2010/main" val="36479706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Here is a digram of two performances</a:t>
            </a:r>
            <a:r>
              <a:rPr lang="en-US" baseline="0" smtClean="0"/>
              <a:t> of Mahler’s 6</a:t>
            </a:r>
            <a:r>
              <a:rPr lang="en-US" baseline="30000" smtClean="0"/>
              <a:t>th</a:t>
            </a:r>
            <a:r>
              <a:rPr lang="en-US" baseline="0" smtClean="0"/>
              <a:t> symphony, one conducted by Simon Rattle, the other by Bernard Haitink. Since in BF every recording of a discrete performance is a work, these constitute two works. They are obviously very closely related, but indirectly. The performances themselves are unrelated but the work itself is. What is missing is that indirect link between the two.</a:t>
            </a:r>
            <a:endParaRPr lang="en-US" smtClean="0"/>
          </a:p>
          <a:p>
            <a:endParaRPr lang="en-US"/>
          </a:p>
        </p:txBody>
      </p:sp>
      <p:sp>
        <p:nvSpPr>
          <p:cNvPr id="4" name="Slide Number Placeholder 3"/>
          <p:cNvSpPr>
            <a:spLocks noGrp="1"/>
          </p:cNvSpPr>
          <p:nvPr>
            <p:ph type="sldNum" sz="quarter" idx="10"/>
          </p:nvPr>
        </p:nvSpPr>
        <p:spPr/>
        <p:txBody>
          <a:bodyPr/>
          <a:lstStyle/>
          <a:p>
            <a:fld id="{FDD439F8-8347-417C-867E-B1724108D5B7}" type="slidenum">
              <a:rPr lang="en-US" smtClean="0"/>
              <a:t>35</a:t>
            </a:fld>
            <a:endParaRPr lang="en-US"/>
          </a:p>
        </p:txBody>
      </p:sp>
    </p:spTree>
    <p:extLst>
      <p:ext uri="{BB962C8B-B14F-4D97-AF65-F5344CB8AC3E}">
        <p14:creationId xmlns:p14="http://schemas.microsoft.com/office/powerpoint/2010/main" val="7405089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In RDA</a:t>
            </a:r>
            <a:r>
              <a:rPr lang="en-US" baseline="0" smtClean="0"/>
              <a:t> of course this is the FRBR work and it really seems, that in the realm of classical music anyway, that that added level is necessary. Mahler’s 6</a:t>
            </a:r>
            <a:r>
              <a:rPr lang="en-US" baseline="30000" smtClean="0"/>
              <a:t>th</a:t>
            </a:r>
            <a:r>
              <a:rPr lang="en-US" baseline="0" smtClean="0"/>
              <a:t> may have only a few performances, but think of Beethoven’s 5</a:t>
            </a:r>
            <a:r>
              <a:rPr lang="en-US" baseline="30000" smtClean="0"/>
              <a:t>th</a:t>
            </a:r>
            <a:r>
              <a:rPr lang="en-US" baseline="0" smtClean="0"/>
              <a:t>—hundreds of recorded performances, hundreds of music scores, arrangements, adaptations, etc. We really need that link. This is also apparent with some identifiers—our new opus number and thematic catalog numbers don’t refer to individual recordings or scores but to the abstract work as a whole.</a:t>
            </a:r>
            <a:endParaRPr lang="en-US"/>
          </a:p>
        </p:txBody>
      </p:sp>
      <p:sp>
        <p:nvSpPr>
          <p:cNvPr id="4" name="Slide Number Placeholder 3"/>
          <p:cNvSpPr>
            <a:spLocks noGrp="1"/>
          </p:cNvSpPr>
          <p:nvPr>
            <p:ph type="sldNum" sz="quarter" idx="10"/>
          </p:nvPr>
        </p:nvSpPr>
        <p:spPr/>
        <p:txBody>
          <a:bodyPr/>
          <a:lstStyle/>
          <a:p>
            <a:fld id="{FDD439F8-8347-417C-867E-B1724108D5B7}" type="slidenum">
              <a:rPr lang="en-US" smtClean="0"/>
              <a:t>36</a:t>
            </a:fld>
            <a:endParaRPr lang="en-US"/>
          </a:p>
        </p:txBody>
      </p:sp>
    </p:spTree>
    <p:extLst>
      <p:ext uri="{BB962C8B-B14F-4D97-AF65-F5344CB8AC3E}">
        <p14:creationId xmlns:p14="http://schemas.microsoft.com/office/powerpoint/2010/main" val="1307995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As you have heard from Michelle, Linked Data for Performed Music</a:t>
            </a:r>
            <a:r>
              <a:rPr lang="en-US" baseline="0" dirty="0" smtClean="0"/>
              <a:t> is one of several domain subprojects part of the Linked Data for Production grant, and one of two being led by Stanford University (the other being for overall technical services workflow). Metadata people at Stanford have a long running interest and connection with music metadata—both Philip Schreur, our head of Technical and Access Services and I were once music catalogers, and our director in his early days was a music librarian. We also have a separate technical services unit for music, now led by Kevin Kishimoto, and other metadata and digital library staff also have strong music and/or av backgrounds. For us, looking at the working with the description of performed music as linked data was an obvious thing to explore.</a:t>
            </a:r>
            <a:endParaRPr lang="en-US" dirty="0" smtClean="0"/>
          </a:p>
          <a:p>
            <a:endParaRPr lang="en-US" b="1" dirty="0"/>
          </a:p>
        </p:txBody>
      </p:sp>
      <p:sp>
        <p:nvSpPr>
          <p:cNvPr id="4" name="Slide Number Placeholder 3"/>
          <p:cNvSpPr>
            <a:spLocks noGrp="1"/>
          </p:cNvSpPr>
          <p:nvPr>
            <p:ph type="sldNum" sz="quarter" idx="10"/>
          </p:nvPr>
        </p:nvSpPr>
        <p:spPr/>
        <p:txBody>
          <a:bodyPr/>
          <a:lstStyle/>
          <a:p>
            <a:fld id="{FDD439F8-8347-417C-867E-B1724108D5B7}" type="slidenum">
              <a:rPr lang="en-US" smtClean="0"/>
              <a:t>9</a:t>
            </a:fld>
            <a:endParaRPr lang="en-US" dirty="0"/>
          </a:p>
        </p:txBody>
      </p:sp>
    </p:spTree>
    <p:extLst>
      <p:ext uri="{BB962C8B-B14F-4D97-AF65-F5344CB8AC3E}">
        <p14:creationId xmlns:p14="http://schemas.microsoft.com/office/powerpoint/2010/main" val="29400068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Another issue with these works, is that like most symphonies and many other musical works, it has multiple movements.</a:t>
            </a:r>
            <a:r>
              <a:rPr lang="en-US" baseline="0" smtClean="0"/>
              <a:t> These are of course related to the overall work, but how do they relate to the instance? Each of these movements can be broken off and performed separately, each becoming a work in its own right, but they also have their own instances within the instance of the overall work.</a:t>
            </a:r>
            <a:endParaRPr lang="en-US" smtClean="0"/>
          </a:p>
          <a:p>
            <a:endParaRPr lang="en-US"/>
          </a:p>
        </p:txBody>
      </p:sp>
      <p:sp>
        <p:nvSpPr>
          <p:cNvPr id="4" name="Slide Number Placeholder 3"/>
          <p:cNvSpPr>
            <a:spLocks noGrp="1"/>
          </p:cNvSpPr>
          <p:nvPr>
            <p:ph type="sldNum" sz="quarter" idx="10"/>
          </p:nvPr>
        </p:nvSpPr>
        <p:spPr/>
        <p:txBody>
          <a:bodyPr/>
          <a:lstStyle/>
          <a:p>
            <a:fld id="{FDD439F8-8347-417C-867E-B1724108D5B7}" type="slidenum">
              <a:rPr lang="en-US" smtClean="0"/>
              <a:t>37</a:t>
            </a:fld>
            <a:endParaRPr lang="en-US"/>
          </a:p>
        </p:txBody>
      </p:sp>
    </p:spTree>
    <p:extLst>
      <p:ext uri="{BB962C8B-B14F-4D97-AF65-F5344CB8AC3E}">
        <p14:creationId xmlns:p14="http://schemas.microsoft.com/office/powerpoint/2010/main" val="30816799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that is what those little squares are, instances within the instance. There is at</a:t>
            </a:r>
            <a:r>
              <a:rPr lang="en-US" baseline="0" smtClean="0"/>
              <a:t> least one particular use case for having these subinstances or perhaps an aggregate instance that contains individual instances—stating the order of the internal works. This is the case with multipart works such as this but also with compilations such as recordings of rock groups where the sequence of works within the aggregate work is important.</a:t>
            </a:r>
          </a:p>
          <a:p>
            <a:endParaRPr lang="en-US" baseline="0" smtClean="0"/>
          </a:p>
          <a:p>
            <a:r>
              <a:rPr lang="en-US" baseline="0" smtClean="0"/>
              <a:t>In this particular example, there is actually a difference in the sequencing between the two performances. There is some disagreement with Mahler’s 6</a:t>
            </a:r>
            <a:r>
              <a:rPr lang="en-US" baseline="30000" smtClean="0"/>
              <a:t>th</a:t>
            </a:r>
            <a:r>
              <a:rPr lang="en-US" baseline="0" smtClean="0"/>
              <a:t> as to which is the 2</a:t>
            </a:r>
            <a:r>
              <a:rPr lang="en-US" baseline="30000" smtClean="0"/>
              <a:t>nd</a:t>
            </a:r>
            <a:r>
              <a:rPr lang="en-US" baseline="0" smtClean="0"/>
              <a:t> and which is the 3</a:t>
            </a:r>
            <a:r>
              <a:rPr lang="en-US" baseline="30000" smtClean="0"/>
              <a:t>rd</a:t>
            </a:r>
            <a:r>
              <a:rPr lang="en-US" baseline="0" smtClean="0"/>
              <a:t> movement. In Simon’s performance, the scherzo comes before the andante moderato; in Haitinks’ the andante comes first. This gives a very different listening experience. Something for all of us to think about.</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38</a:t>
            </a:fld>
            <a:endParaRPr lang="en-US" dirty="0"/>
          </a:p>
        </p:txBody>
      </p:sp>
    </p:spTree>
    <p:extLst>
      <p:ext uri="{BB962C8B-B14F-4D97-AF65-F5344CB8AC3E}">
        <p14:creationId xmlns:p14="http://schemas.microsoft.com/office/powerpoint/2010/main" val="41848433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that is</a:t>
            </a:r>
            <a:r>
              <a:rPr lang="en-US" baseline="0" dirty="0" smtClean="0"/>
              <a:t> where we are so far. Next we are moving on to the modeling of events in relation to works, performers, and medium of performance. We are likely to borrow from the Doremus ontology here, either reusing its model or mirroring it in our own ontology. After that, since we need it and we have no other source at this time, we will create a basic modeling for aggregate works and compilations—music cataloging cannot exist without them. Finally, we will solidify our vocabularies with input of our communities and then present the entire model to them for review. Finally, we will look for a way to make the ontology available to the community at large for testing and further development.</a:t>
            </a:r>
          </a:p>
          <a:p>
            <a:endParaRPr lang="en-US" baseline="0" dirty="0" smtClean="0"/>
          </a:p>
          <a:p>
            <a:r>
              <a:rPr lang="en-US" baseline="0" dirty="0" smtClean="0"/>
              <a:t>With that I’ll close—perhaps a little longwindedly. Thank you all for coming.</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39</a:t>
            </a:fld>
            <a:endParaRPr lang="en-US" dirty="0"/>
          </a:p>
        </p:txBody>
      </p:sp>
    </p:spTree>
    <p:extLst>
      <p:ext uri="{BB962C8B-B14F-4D97-AF65-F5344CB8AC3E}">
        <p14:creationId xmlns:p14="http://schemas.microsoft.com/office/powerpoint/2010/main" val="3018773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primary goal our project is develop a performed music extension to BIBFRAME, covering description of recorded sound from wire recordings to streamed audio to music video. Using BIBFRAME as a core ontology, we will recommend domain-specific vocabularies, enhancements and/or extensions to BIBFRAME for use by the library community as the initial basis for a common standard. As we do this, we hope to establish a model whereby similar standards can be created, endorsed, and most importantly maintained by the library community. Clearly, the ontology will change and develop over time</a:t>
            </a:r>
          </a:p>
          <a:p>
            <a:endParaRPr lang="en-US" baseline="0" dirty="0" smtClean="0"/>
          </a:p>
          <a:p>
            <a:r>
              <a:rPr lang="en-US" baseline="0" dirty="0" smtClean="0"/>
              <a:t>Because we are emphasizing a particular domain, community is of paramount importance to this project. We can develop a beautiful ontology, but it is of no use if it is not acceptable to the domain-community who may use it. And of course, all the domain experts are to be found primarily in that same community and it would be detrimental to not make use of that expertise. Stanford is thus partnering with domain communities—the Music Library Association and the Association of Recorded Sound Collections, as well as keeping PCC in the loop.</a:t>
            </a:r>
            <a:endParaRPr lang="en-US" dirty="0"/>
          </a:p>
        </p:txBody>
      </p:sp>
      <p:sp>
        <p:nvSpPr>
          <p:cNvPr id="4" name="Slide Number Placeholder 3"/>
          <p:cNvSpPr>
            <a:spLocks noGrp="1"/>
          </p:cNvSpPr>
          <p:nvPr>
            <p:ph type="sldNum" sz="quarter" idx="10"/>
          </p:nvPr>
        </p:nvSpPr>
        <p:spPr/>
        <p:txBody>
          <a:bodyPr/>
          <a:lstStyle/>
          <a:p>
            <a:fld id="{54D41D15-E0E8-427E-BAF4-A7CEC41DA3CB}" type="slidenum">
              <a:rPr lang="en-US" smtClean="0"/>
              <a:t>10</a:t>
            </a:fld>
            <a:endParaRPr lang="en-US" dirty="0"/>
          </a:p>
        </p:txBody>
      </p:sp>
    </p:spTree>
    <p:extLst>
      <p:ext uri="{BB962C8B-B14F-4D97-AF65-F5344CB8AC3E}">
        <p14:creationId xmlns:p14="http://schemas.microsoft.com/office/powerpoint/2010/main" val="20212430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embark</a:t>
            </a:r>
            <a:r>
              <a:rPr lang="en-US" baseline="0" dirty="0" smtClean="0"/>
              <a:t> on how we’ve doing in this wild adventure, let’s take a step back and think about why we are doing this. What are ontologies anyway and why do we need them? An ontology is… [read]. </a:t>
            </a:r>
          </a:p>
          <a:p>
            <a:endParaRPr lang="en-US" baseline="0" dirty="0" smtClean="0"/>
          </a:p>
          <a:p>
            <a:r>
              <a:rPr lang="en-US" baseline="0" dirty="0" smtClean="0"/>
              <a:t>While this is a Wikipedia definition, it sums things up nicely. An ontology is where you name &amp; define the entities contained in your domain and the relationships among them. As a practical application of philosophical ontology, creating an ontology is an intellectual endeavor, with choices based on structural and practical knowledge of the domain being modeled. A linked data ontology is built on RDF &amp; its basic data model RDFS or OWL, the Web Ontology language, but these can only express very basic relationships—this is a subclass is this; this entity is related to this entity—highly abstracted relationships. An ontology brings in the specific vocabularies and relationships that define you domain, providing structure and vocabulary (or taxonomy as Wikipedia puts it).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11</a:t>
            </a:fld>
            <a:endParaRPr lang="en-US" dirty="0"/>
          </a:p>
        </p:txBody>
      </p:sp>
    </p:spTree>
    <p:extLst>
      <p:ext uri="{BB962C8B-B14F-4D97-AF65-F5344CB8AC3E}">
        <p14:creationId xmlns:p14="http://schemas.microsoft.com/office/powerpoint/2010/main" val="2363074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so why</a:t>
            </a:r>
            <a:r>
              <a:rPr lang="en-US" baseline="0" dirty="0" smtClean="0"/>
              <a:t> use BIBFRAME? The usual context of this question is in reference to RDA—if we are using the RDA cataloging standard, why not use the RDA ontology? That is a perfectly reasonable question. There are also already some music ontologies available—the Music Ontology has been around several years and is even based on FRBR; lately the BNF has been developing Doremus, based on FRBRoo and CIDOC-CRM. Why aren’t we using them?</a:t>
            </a:r>
          </a:p>
          <a:p>
            <a:endParaRPr lang="en-US" baseline="0" dirty="0" smtClean="0"/>
          </a:p>
          <a:p>
            <a:r>
              <a:rPr lang="en-US" baseline="0" dirty="0" smtClean="0"/>
              <a:t>In our modeling, we are hoping to create an ontology that works with multiple content standards or even with a lack of a content standard, but still be part of a shared cataloging environment. While we use RDA, others may not, and we want to be able to have interoperability despite these differences. So that is why we chose BIBFRAME over RDA. The other two ontologies have almost the opposite problem—being intended only for music materials they run the risk of not being compatible with or at least too separate from modeling for all our other resources in libraries—we don’t want to become a library silo. </a:t>
            </a:r>
          </a:p>
          <a:p>
            <a:endParaRPr lang="en-US" baseline="0" dirty="0" smtClean="0"/>
          </a:p>
          <a:p>
            <a:r>
              <a:rPr lang="en-US" baseline="0" dirty="0" smtClean="0"/>
              <a:t>So in sum, we are using BIBFRAME because it is for all types of library materials, not just sound recordings; it is compatible with a variety of cataloging content standards, including no standard, and it is customizable while still providing a common framework.</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12</a:t>
            </a:fld>
            <a:endParaRPr lang="en-US" dirty="0"/>
          </a:p>
        </p:txBody>
      </p:sp>
    </p:spTree>
    <p:extLst>
      <p:ext uri="{BB962C8B-B14F-4D97-AF65-F5344CB8AC3E}">
        <p14:creationId xmlns:p14="http://schemas.microsoft.com/office/powerpoint/2010/main" val="3754056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to the project itself. When I reported on this project at ALA Annual, our group had just finished collecting, sorting, and analyzing user stories and/or use cases that would guide the shaping of our ontology. Our sources for use cases were our user communities—librarians in MLA and ARSC who were willing to participate. These were primarily music catalogers, but also included sound archivists, reference librarians, and others.</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13</a:t>
            </a:fld>
            <a:endParaRPr lang="en-US" dirty="0"/>
          </a:p>
        </p:txBody>
      </p:sp>
    </p:spTree>
    <p:extLst>
      <p:ext uri="{BB962C8B-B14F-4D97-AF65-F5344CB8AC3E}">
        <p14:creationId xmlns:p14="http://schemas.microsoft.com/office/powerpoint/2010/main" val="3163483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cases covered a wide variety of needs but there were some predominant themes. Many or our use cases centered around the relationships of works to other works, to events, to performers, and to the instruments used in all of these. Others refined those relationships by defining geographical place, ethnic groups, musical keys and modes, tempo. Finally, sequencing, the ordering of interior parts of a work also came through as important.</a:t>
            </a:r>
          </a:p>
        </p:txBody>
      </p:sp>
      <p:sp>
        <p:nvSpPr>
          <p:cNvPr id="4" name="Slide Number Placeholder 3"/>
          <p:cNvSpPr>
            <a:spLocks noGrp="1"/>
          </p:cNvSpPr>
          <p:nvPr>
            <p:ph type="sldNum" sz="quarter" idx="10"/>
          </p:nvPr>
        </p:nvSpPr>
        <p:spPr/>
        <p:txBody>
          <a:bodyPr/>
          <a:lstStyle/>
          <a:p>
            <a:fld id="{FDD439F8-8347-417C-867E-B1724108D5B7}" type="slidenum">
              <a:rPr lang="en-US" smtClean="0"/>
              <a:t>14</a:t>
            </a:fld>
            <a:endParaRPr lang="en-US" dirty="0"/>
          </a:p>
        </p:txBody>
      </p:sp>
    </p:spTree>
    <p:extLst>
      <p:ext uri="{BB962C8B-B14F-4D97-AF65-F5344CB8AC3E}">
        <p14:creationId xmlns:p14="http://schemas.microsoft.com/office/powerpoint/2010/main" val="3546125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Leaving aside the more detailed aspects, such as tempo, our</a:t>
            </a:r>
            <a:r>
              <a:rPr lang="en-US" baseline="0" dirty="0" smtClean="0"/>
              <a:t> use cases suggest needs for our ontology to express a whole web of complex interrelationships—the recording to a notated work, to a performer, to a medium of performance, to geographic regions or locations, and even, dare I say, that element missing in BIBFRAME, the FRBR work… More about that later.</a:t>
            </a:r>
          </a:p>
          <a:p>
            <a:endParaRPr lang="en-US" baseline="0" dirty="0" smtClean="0"/>
          </a:p>
          <a:p>
            <a:r>
              <a:rPr lang="en-US" baseline="0" dirty="0" smtClean="0"/>
              <a:t>As a group of experienced catalogers and metadata librarians, though fairly neophyte ontologists, you can imagine that we found the prospect of modeling all this fairly daunting. We spent the better part of our second day together, playing with aspects of this, and came up with some preliminary diagrams, that more state the issues, rather than offer resolutions. We then decided that since much of this modeling overlapped with other groups, particularly the core ontology group, we would turn to smaller, better defined issues first, such as filling out classes already present in BIBFRAME.</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15</a:t>
            </a:fld>
            <a:endParaRPr lang="en-US" dirty="0"/>
          </a:p>
        </p:txBody>
      </p:sp>
    </p:spTree>
    <p:extLst>
      <p:ext uri="{BB962C8B-B14F-4D97-AF65-F5344CB8AC3E}">
        <p14:creationId xmlns:p14="http://schemas.microsoft.com/office/powerpoint/2010/main" val="3422721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E9CB292-72EB-4223-96EE-52AE1C51FDD6}" type="datetimeFigureOut">
              <a:rPr lang="en-US" smtClean="0"/>
              <a:t>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2246879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E9CB292-72EB-4223-96EE-52AE1C51FDD6}" type="datetimeFigureOut">
              <a:rPr lang="en-US" smtClean="0"/>
              <a:t>1/23/2017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1356756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3E9CB292-72EB-4223-96EE-52AE1C51FDD6}" type="datetimeFigureOut">
              <a:rPr lang="en-US" smtClean="0"/>
              <a:t>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2621423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3E9CB292-72EB-4223-96EE-52AE1C51FDD6}" type="datetimeFigureOut">
              <a:rPr lang="en-US" smtClean="0"/>
              <a:t>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0F79E6-330D-4359-BDF4-296279FA60DA}" type="slidenum">
              <a:rPr lang="en-US" smtClean="0"/>
              <a:t>‹#›</a:t>
            </a:fld>
            <a:endParaRPr lang="en-US"/>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404305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E9CB292-72EB-4223-96EE-52AE1C51FDD6}" type="datetimeFigureOut">
              <a:rPr lang="en-US" smtClean="0"/>
              <a:t>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3109177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E9CB292-72EB-4223-96EE-52AE1C51FDD6}" type="datetimeFigureOut">
              <a:rPr lang="en-US" smtClean="0"/>
              <a:t>1/23/2017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17097784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E9CB292-72EB-4223-96EE-52AE1C51FDD6}" type="datetimeFigureOut">
              <a:rPr lang="en-US" smtClean="0"/>
              <a:t>1/23/2017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30703247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9CB292-72EB-4223-96EE-52AE1C51FDD6}" type="datetimeFigureOut">
              <a:rPr lang="en-US" smtClean="0"/>
              <a:t>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40761877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9CB292-72EB-4223-96EE-52AE1C51FDD6}" type="datetimeFigureOut">
              <a:rPr lang="en-US" smtClean="0"/>
              <a:t>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137462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9CB292-72EB-4223-96EE-52AE1C51FDD6}" type="datetimeFigureOut">
              <a:rPr lang="en-US" smtClean="0"/>
              <a:t>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726775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E9CB292-72EB-4223-96EE-52AE1C51FDD6}" type="datetimeFigureOut">
              <a:rPr lang="en-US" smtClean="0"/>
              <a:t>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2487880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9CB292-72EB-4223-96EE-52AE1C51FDD6}" type="datetimeFigureOut">
              <a:rPr lang="en-US" smtClean="0"/>
              <a:t>1/23/2017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271996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E9CB292-72EB-4223-96EE-52AE1C51FDD6}" type="datetimeFigureOut">
              <a:rPr lang="en-US" smtClean="0"/>
              <a:t>1/23/2017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2028991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3E9CB292-72EB-4223-96EE-52AE1C51FDD6}" type="datetimeFigureOut">
              <a:rPr lang="en-US" smtClean="0"/>
              <a:t>1/23/2017</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1503517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E9CB292-72EB-4223-96EE-52AE1C51FDD6}" type="datetimeFigureOut">
              <a:rPr lang="en-US" smtClean="0"/>
              <a:t>1/23/2017</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550034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3E9CB292-72EB-4223-96EE-52AE1C51FDD6}" type="datetimeFigureOut">
              <a:rPr lang="en-US" smtClean="0"/>
              <a:t>1/23/2017</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2592649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E9CB292-72EB-4223-96EE-52AE1C51FDD6}" type="datetimeFigureOut">
              <a:rPr lang="en-US" smtClean="0"/>
              <a:t>1/23/2017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0F79E6-330D-4359-BDF4-296279FA60DA}" type="slidenum">
              <a:rPr lang="en-US" smtClean="0"/>
              <a:t>‹#›</a:t>
            </a:fld>
            <a:endParaRPr lang="en-US"/>
          </a:p>
        </p:txBody>
      </p:sp>
    </p:spTree>
    <p:extLst>
      <p:ext uri="{BB962C8B-B14F-4D97-AF65-F5344CB8AC3E}">
        <p14:creationId xmlns:p14="http://schemas.microsoft.com/office/powerpoint/2010/main" val="1845812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E9CB292-72EB-4223-96EE-52AE1C51FDD6}" type="datetimeFigureOut">
              <a:rPr lang="en-US" smtClean="0"/>
              <a:t>1/23/2017</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2E0F79E6-330D-4359-BDF4-296279FA60DA}" type="slidenum">
              <a:rPr lang="en-US" smtClean="0"/>
              <a:t>‹#›</a:t>
            </a:fld>
            <a:endParaRPr lang="en-US"/>
          </a:p>
        </p:txBody>
      </p:sp>
    </p:spTree>
    <p:extLst>
      <p:ext uri="{BB962C8B-B14F-4D97-AF65-F5344CB8AC3E}">
        <p14:creationId xmlns:p14="http://schemas.microsoft.com/office/powerpoint/2010/main" val="358117525"/>
      </p:ext>
    </p:extLst>
  </p:cSld>
  <p:clrMap bg1="dk1" tx1="lt1" bg2="dk2"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www.rdaregistry.info/" TargetMode="External"/><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hyperlink" Target="http://www.doremus.org/" TargetMode="External"/><Relationship Id="rId4" Type="http://schemas.openxmlformats.org/officeDocument/2006/relationships/hyperlink" Target="http://musicontology.com/" TargetMode="External"/><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rdaregistry.info/termList" TargetMode="External"/><Relationship Id="rId7" Type="http://schemas.openxmlformats.org/officeDocument/2006/relationships/hyperlink" Target="http://www.rdaregistry.info/Elements/u/"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id.loc.gov/vocabulary/relators.html" TargetMode="External"/><Relationship Id="rId5" Type="http://schemas.openxmlformats.org/officeDocument/2006/relationships/hyperlink" Target="http://id.loc.gov/authorities/performanceMediums.html" TargetMode="External"/><Relationship Id="rId4" Type="http://schemas.openxmlformats.org/officeDocument/2006/relationships/hyperlink" Target="http://id.loc.gov/authorities/genreForms.html"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rdaregistry.info/termList/RDACarrierType/1004"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hyperlink" Target="http://www.ld4p.org/ontologies.owl/performedMusic/Sacd"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hyperlink" Target="mailto:futo@Stanford.edu" TargetMode="External"/><Relationship Id="rId2" Type="http://schemas.openxmlformats.org/officeDocument/2006/relationships/hyperlink" Target="mailto:nlorimer@Stanford.edu"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s://thenounproject.com/term/record-player/42802/" TargetMode="External"/><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thenounproject.com/term/record-player/42802/" TargetMode="External"/><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BIBFRAME beyond books</a:t>
            </a:r>
            <a:endParaRPr lang="en-US" dirty="0"/>
          </a:p>
        </p:txBody>
      </p:sp>
      <p:sp>
        <p:nvSpPr>
          <p:cNvPr id="3" name="Subtitle 2"/>
          <p:cNvSpPr>
            <a:spLocks noGrp="1"/>
          </p:cNvSpPr>
          <p:nvPr>
            <p:ph type="subTitle" idx="1"/>
          </p:nvPr>
        </p:nvSpPr>
        <p:spPr/>
        <p:txBody>
          <a:bodyPr/>
          <a:lstStyle/>
          <a:p>
            <a:r>
              <a:rPr lang="en-US" dirty="0" smtClean="0"/>
              <a:t>explorations in extending BIBFRAME 2.0 to improve discovery of performed music</a:t>
            </a:r>
            <a:endParaRPr lang="en-US" dirty="0"/>
          </a:p>
        </p:txBody>
      </p:sp>
      <p:sp>
        <p:nvSpPr>
          <p:cNvPr id="4" name="TextBox 3"/>
          <p:cNvSpPr txBox="1"/>
          <p:nvPr/>
        </p:nvSpPr>
        <p:spPr>
          <a:xfrm>
            <a:off x="9297909" y="5386811"/>
            <a:ext cx="3023857" cy="1200329"/>
          </a:xfrm>
          <a:prstGeom prst="rect">
            <a:avLst/>
          </a:prstGeom>
          <a:noFill/>
        </p:spPr>
        <p:txBody>
          <a:bodyPr wrap="square" rtlCol="0">
            <a:spAutoFit/>
          </a:bodyPr>
          <a:lstStyle/>
          <a:p>
            <a:r>
              <a:rPr lang="en-US" dirty="0" smtClean="0"/>
              <a:t>Nancy Lorimer</a:t>
            </a:r>
          </a:p>
          <a:p>
            <a:r>
              <a:rPr lang="en-US" dirty="0" smtClean="0"/>
              <a:t>Michelle </a:t>
            </a:r>
            <a:r>
              <a:rPr lang="en-US" dirty="0" err="1" smtClean="0"/>
              <a:t>Futornick</a:t>
            </a:r>
            <a:endParaRPr lang="en-US" smtClean="0"/>
          </a:p>
          <a:p>
            <a:r>
              <a:rPr lang="en-US" smtClean="0"/>
              <a:t>Stanford University</a:t>
            </a:r>
          </a:p>
          <a:p>
            <a:r>
              <a:rPr lang="en-US" smtClean="0"/>
              <a:t>ALA Midwinter 2017</a:t>
            </a:r>
            <a:endParaRPr lang="en-US"/>
          </a:p>
        </p:txBody>
      </p:sp>
      <p:sp>
        <p:nvSpPr>
          <p:cNvPr id="5" name="AutoShape 2" descr="Image result for picture of a lin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8" name="Picture 4"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410" y="293107"/>
            <a:ext cx="867466" cy="867466"/>
          </a:xfrm>
          <a:prstGeom prst="rect">
            <a:avLst/>
          </a:prstGeom>
          <a:solidFill>
            <a:schemeClr val="bg2"/>
          </a:solidFill>
          <a:effectLst>
            <a:outerShdw blurRad="50800" dist="50800" dir="5400000" algn="ctr" rotWithShape="0">
              <a:srgbClr val="000000"/>
            </a:outerShdw>
            <a:reflection blurRad="6350" endPos="35000" dir="5400000" sy="-100000" algn="bl" rotWithShape="0"/>
            <a:softEdge rad="31750"/>
          </a:effectLst>
        </p:spPr>
      </p:pic>
      <p:sp>
        <p:nvSpPr>
          <p:cNvPr id="6" name="TextBox 5"/>
          <p:cNvSpPr txBox="1"/>
          <p:nvPr/>
        </p:nvSpPr>
        <p:spPr>
          <a:xfrm>
            <a:off x="1575303" y="389299"/>
            <a:ext cx="8247707" cy="369332"/>
          </a:xfrm>
          <a:prstGeom prst="rect">
            <a:avLst/>
          </a:prstGeom>
          <a:noFill/>
        </p:spPr>
        <p:txBody>
          <a:bodyPr wrap="square" rtlCol="0">
            <a:spAutoFit/>
          </a:bodyPr>
          <a:lstStyle/>
          <a:p>
            <a:r>
              <a:rPr lang="en-US" smtClean="0">
                <a:latin typeface="Arial Rounded MT Bold" panose="020F0704030504030204" pitchFamily="34" charset="0"/>
              </a:rPr>
              <a:t>Linked Data for Production/Linked Data for Performed Music</a:t>
            </a:r>
            <a:endParaRPr lang="en-US">
              <a:latin typeface="Arial Rounded MT Bold" panose="020F0704030504030204" pitchFamily="34" charset="0"/>
            </a:endParaRPr>
          </a:p>
        </p:txBody>
      </p:sp>
    </p:spTree>
    <p:extLst>
      <p:ext uri="{BB962C8B-B14F-4D97-AF65-F5344CB8AC3E}">
        <p14:creationId xmlns:p14="http://schemas.microsoft.com/office/powerpoint/2010/main" val="22112892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Project description</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t>Develop a BIBFRAME-based ontology for performed music in all formats</a:t>
            </a:r>
          </a:p>
          <a:p>
            <a:pPr lvl="1"/>
            <a:r>
              <a:rPr lang="en-US" dirty="0" smtClean="0"/>
              <a:t>Domain-specific enhancements and/or extensions of BIBFRAME for use by the library community as a common standard</a:t>
            </a:r>
          </a:p>
          <a:p>
            <a:pPr lvl="1"/>
            <a:r>
              <a:rPr lang="en-US" dirty="0" smtClean="0"/>
              <a:t>Establish a model by which these standards can be created, endorsed, and maintained by the community</a:t>
            </a:r>
          </a:p>
          <a:p>
            <a:r>
              <a:rPr lang="en-US" dirty="0" smtClean="0"/>
              <a:t>Do this through partnering with domain communities and the PCC</a:t>
            </a:r>
            <a:endParaRPr lang="en-US" dirty="0"/>
          </a:p>
        </p:txBody>
      </p:sp>
      <p:pic>
        <p:nvPicPr>
          <p:cNvPr id="4" name="Picture 3"/>
          <p:cNvPicPr>
            <a:picLocks noChangeAspect="1"/>
          </p:cNvPicPr>
          <p:nvPr/>
        </p:nvPicPr>
        <p:blipFill>
          <a:blip r:embed="rId3"/>
          <a:stretch>
            <a:fillRect/>
          </a:stretch>
        </p:blipFill>
        <p:spPr>
          <a:xfrm>
            <a:off x="2173355" y="4830643"/>
            <a:ext cx="6669088" cy="938194"/>
          </a:xfrm>
          <a:prstGeom prst="rect">
            <a:avLst/>
          </a:prstGeom>
          <a:effectLst>
            <a:softEdge rad="127000"/>
          </a:effectLst>
        </p:spPr>
      </p:pic>
    </p:spTree>
    <p:extLst>
      <p:ext uri="{BB962C8B-B14F-4D97-AF65-F5344CB8AC3E}">
        <p14:creationId xmlns:p14="http://schemas.microsoft.com/office/powerpoint/2010/main" val="40092993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2">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ontologies?</a:t>
            </a:r>
            <a:endParaRPr lang="en-US" dirty="0"/>
          </a:p>
        </p:txBody>
      </p:sp>
      <p:sp>
        <p:nvSpPr>
          <p:cNvPr id="3" name="Content Placeholder 2"/>
          <p:cNvSpPr>
            <a:spLocks noGrp="1"/>
          </p:cNvSpPr>
          <p:nvPr>
            <p:ph idx="1"/>
          </p:nvPr>
        </p:nvSpPr>
        <p:spPr>
          <a:xfrm>
            <a:off x="911189" y="1514160"/>
            <a:ext cx="9605719" cy="4400636"/>
          </a:xfrm>
        </p:spPr>
        <p:txBody>
          <a:bodyPr>
            <a:normAutofit/>
          </a:bodyPr>
          <a:lstStyle/>
          <a:p>
            <a:r>
              <a:rPr lang="en-US" dirty="0" smtClean="0"/>
              <a:t>“An</a:t>
            </a:r>
            <a:r>
              <a:rPr lang="en-US" dirty="0"/>
              <a:t> </a:t>
            </a:r>
            <a:r>
              <a:rPr lang="en-US" b="1" dirty="0"/>
              <a:t>ontology</a:t>
            </a:r>
            <a:r>
              <a:rPr lang="en-US" dirty="0"/>
              <a:t> is a formal naming and definition of the types, properties, and interrelationships of the entities that really or fundamentally exist for a particular domain of discourse. It is thus a practical application of philosophical </a:t>
            </a:r>
            <a:r>
              <a:rPr lang="en-US" b="1" dirty="0"/>
              <a:t>ontology</a:t>
            </a:r>
            <a:r>
              <a:rPr lang="en-US" dirty="0"/>
              <a:t>, with a taxonomy</a:t>
            </a:r>
            <a:r>
              <a:rPr lang="en-US" dirty="0" smtClean="0"/>
              <a:t>.”*</a:t>
            </a:r>
          </a:p>
          <a:p>
            <a:pPr lvl="1"/>
            <a:r>
              <a:rPr lang="en-US" dirty="0" smtClean="0"/>
              <a:t>note this is an intellectual as well as a structural framework</a:t>
            </a:r>
          </a:p>
        </p:txBody>
      </p:sp>
      <p:sp>
        <p:nvSpPr>
          <p:cNvPr id="4" name="TextBox 3"/>
          <p:cNvSpPr txBox="1"/>
          <p:nvPr/>
        </p:nvSpPr>
        <p:spPr>
          <a:xfrm>
            <a:off x="8874034" y="6191795"/>
            <a:ext cx="2943497" cy="276999"/>
          </a:xfrm>
          <a:prstGeom prst="rect">
            <a:avLst/>
          </a:prstGeom>
          <a:noFill/>
        </p:spPr>
        <p:txBody>
          <a:bodyPr wrap="square" rtlCol="0">
            <a:spAutoFit/>
          </a:bodyPr>
          <a:lstStyle/>
          <a:p>
            <a:r>
              <a:rPr lang="en-US" sz="1200" i="1" dirty="0" smtClean="0"/>
              <a:t>*Wikipedia, viewed January 2, 2017</a:t>
            </a:r>
            <a:endParaRPr lang="en-US" sz="1200" i="1" dirty="0"/>
          </a:p>
        </p:txBody>
      </p:sp>
      <p:pic>
        <p:nvPicPr>
          <p:cNvPr id="12" name="Picture 11"/>
          <p:cNvPicPr>
            <a:picLocks noChangeAspect="1"/>
          </p:cNvPicPr>
          <p:nvPr/>
        </p:nvPicPr>
        <p:blipFill>
          <a:blip r:embed="rId3"/>
          <a:stretch>
            <a:fillRect/>
          </a:stretch>
        </p:blipFill>
        <p:spPr>
          <a:xfrm>
            <a:off x="514166" y="3289307"/>
            <a:ext cx="3725518" cy="3179487"/>
          </a:xfrm>
          <a:prstGeom prst="rect">
            <a:avLst/>
          </a:prstGeom>
          <a:effectLst>
            <a:softEdge rad="635000"/>
          </a:effectLst>
        </p:spPr>
      </p:pic>
    </p:spTree>
    <p:extLst>
      <p:ext uri="{BB962C8B-B14F-4D97-AF65-F5344CB8AC3E}">
        <p14:creationId xmlns:p14="http://schemas.microsoft.com/office/powerpoint/2010/main" val="31456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BIBFRAME?</a:t>
            </a:r>
            <a:endParaRPr lang="en-US" dirty="0"/>
          </a:p>
        </p:txBody>
      </p:sp>
      <p:sp>
        <p:nvSpPr>
          <p:cNvPr id="3" name="Content Placeholder 2"/>
          <p:cNvSpPr>
            <a:spLocks noGrp="1"/>
          </p:cNvSpPr>
          <p:nvPr>
            <p:ph idx="1"/>
          </p:nvPr>
        </p:nvSpPr>
        <p:spPr>
          <a:xfrm>
            <a:off x="1104293" y="1633818"/>
            <a:ext cx="8946541" cy="4195481"/>
          </a:xfrm>
        </p:spPr>
        <p:txBody>
          <a:bodyPr/>
          <a:lstStyle/>
          <a:p>
            <a:r>
              <a:rPr lang="en-US" dirty="0" smtClean="0"/>
              <a:t>Other ontologies:</a:t>
            </a:r>
          </a:p>
          <a:p>
            <a:pPr lvl="1"/>
            <a:r>
              <a:rPr lang="en-US" dirty="0" smtClean="0"/>
              <a:t>RDA registry (</a:t>
            </a:r>
            <a:r>
              <a:rPr lang="en-US" dirty="0" smtClean="0">
                <a:hlinkClick r:id="rId3"/>
              </a:rPr>
              <a:t>http://www.rdaregistry.info</a:t>
            </a:r>
            <a:r>
              <a:rPr lang="en-US" dirty="0" smtClean="0"/>
              <a:t>) </a:t>
            </a:r>
          </a:p>
          <a:p>
            <a:pPr lvl="1"/>
            <a:r>
              <a:rPr lang="en-US" dirty="0"/>
              <a:t>Music </a:t>
            </a:r>
            <a:r>
              <a:rPr lang="en-US" dirty="0" smtClean="0"/>
              <a:t>Ontology (</a:t>
            </a:r>
            <a:r>
              <a:rPr lang="en-US" dirty="0" smtClean="0">
                <a:hlinkClick r:id="rId4"/>
              </a:rPr>
              <a:t>http://musicontology.com</a:t>
            </a:r>
            <a:r>
              <a:rPr lang="en-US" dirty="0" smtClean="0"/>
              <a:t>) </a:t>
            </a:r>
            <a:endParaRPr lang="en-US" dirty="0"/>
          </a:p>
          <a:p>
            <a:pPr lvl="1"/>
            <a:r>
              <a:rPr lang="en-US" smtClean="0"/>
              <a:t>DOREMUS</a:t>
            </a:r>
            <a:r>
              <a:rPr lang="en-US" dirty="0" smtClean="0"/>
              <a:t> (</a:t>
            </a:r>
            <a:r>
              <a:rPr lang="en-US" dirty="0" smtClean="0">
                <a:hlinkClick r:id="rId5"/>
              </a:rPr>
              <a:t>http://www.doremus.org</a:t>
            </a:r>
            <a:r>
              <a:rPr lang="en-US" dirty="0" smtClean="0"/>
              <a:t>) </a:t>
            </a:r>
          </a:p>
          <a:p>
            <a:r>
              <a:rPr lang="en-US" dirty="0" smtClean="0"/>
              <a:t>BIBFRAME is:</a:t>
            </a:r>
          </a:p>
          <a:p>
            <a:pPr lvl="1"/>
            <a:r>
              <a:rPr lang="en-US" dirty="0"/>
              <a:t>for all types of library materials, not just sound recordings</a:t>
            </a:r>
          </a:p>
          <a:p>
            <a:pPr lvl="1"/>
            <a:r>
              <a:rPr lang="en-US" dirty="0" smtClean="0"/>
              <a:t>compatible with a variety of cataloging content standards (or no standard)</a:t>
            </a:r>
          </a:p>
          <a:p>
            <a:pPr lvl="1"/>
            <a:r>
              <a:rPr lang="en-US" dirty="0" smtClean="0"/>
              <a:t>customizable, while still providing a common framework</a:t>
            </a:r>
          </a:p>
        </p:txBody>
      </p:sp>
      <p:pic>
        <p:nvPicPr>
          <p:cNvPr id="5" name="Picture 4"/>
          <p:cNvPicPr>
            <a:picLocks noChangeAspect="1"/>
          </p:cNvPicPr>
          <p:nvPr/>
        </p:nvPicPr>
        <p:blipFill rotWithShape="1">
          <a:blip r:embed="rId6"/>
          <a:srcRect l="757" t="12661" r="1469" b="4876"/>
          <a:stretch/>
        </p:blipFill>
        <p:spPr>
          <a:xfrm>
            <a:off x="8007784" y="544002"/>
            <a:ext cx="3099202" cy="636766"/>
          </a:xfrm>
          <a:prstGeom prst="rect">
            <a:avLst/>
          </a:prstGeom>
        </p:spPr>
      </p:pic>
      <p:pic>
        <p:nvPicPr>
          <p:cNvPr id="6" name="Picture 5"/>
          <p:cNvPicPr>
            <a:picLocks noChangeAspect="1"/>
          </p:cNvPicPr>
          <p:nvPr/>
        </p:nvPicPr>
        <p:blipFill>
          <a:blip r:embed="rId7"/>
          <a:stretch>
            <a:fillRect/>
          </a:stretch>
        </p:blipFill>
        <p:spPr>
          <a:xfrm>
            <a:off x="8496209" y="1444504"/>
            <a:ext cx="1125929" cy="1047235"/>
          </a:xfrm>
          <a:prstGeom prst="rect">
            <a:avLst/>
          </a:prstGeom>
        </p:spPr>
      </p:pic>
      <p:pic>
        <p:nvPicPr>
          <p:cNvPr id="7" name="Picture 6"/>
          <p:cNvPicPr>
            <a:picLocks noChangeAspect="1"/>
          </p:cNvPicPr>
          <p:nvPr/>
        </p:nvPicPr>
        <p:blipFill>
          <a:blip r:embed="rId8"/>
          <a:stretch>
            <a:fillRect/>
          </a:stretch>
        </p:blipFill>
        <p:spPr>
          <a:xfrm>
            <a:off x="9851229" y="2061887"/>
            <a:ext cx="1219435" cy="599962"/>
          </a:xfrm>
          <a:prstGeom prst="rect">
            <a:avLst/>
          </a:prstGeom>
        </p:spPr>
      </p:pic>
      <p:pic>
        <p:nvPicPr>
          <p:cNvPr id="8" name="Picture 7"/>
          <p:cNvPicPr>
            <a:picLocks noChangeAspect="1"/>
          </p:cNvPicPr>
          <p:nvPr/>
        </p:nvPicPr>
        <p:blipFill>
          <a:blip r:embed="rId9"/>
          <a:stretch>
            <a:fillRect/>
          </a:stretch>
        </p:blipFill>
        <p:spPr>
          <a:xfrm>
            <a:off x="9859972" y="1326595"/>
            <a:ext cx="1219435" cy="536785"/>
          </a:xfrm>
          <a:prstGeom prst="rect">
            <a:avLst/>
          </a:prstGeom>
        </p:spPr>
      </p:pic>
    </p:spTree>
    <p:extLst>
      <p:ext uri="{BB962C8B-B14F-4D97-AF65-F5344CB8AC3E}">
        <p14:creationId xmlns:p14="http://schemas.microsoft.com/office/powerpoint/2010/main" val="287715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User stories &amp; Use cases</a:t>
            </a:r>
            <a:endParaRPr lang="en-US" dirty="0"/>
          </a:p>
        </p:txBody>
      </p:sp>
      <p:sp>
        <p:nvSpPr>
          <p:cNvPr id="5" name="Text Placeholder 4"/>
          <p:cNvSpPr>
            <a:spLocks noGrp="1"/>
          </p:cNvSpPr>
          <p:nvPr>
            <p:ph type="body" idx="1"/>
          </p:nvPr>
        </p:nvSpPr>
        <p:spPr/>
        <p:txBody>
          <a:bodyPr/>
          <a:lstStyle/>
          <a:p>
            <a:endParaRPr lang="en-US" dirty="0"/>
          </a:p>
        </p:txBody>
      </p:sp>
      <p:pic>
        <p:nvPicPr>
          <p:cNvPr id="6" name="Picture 5"/>
          <p:cNvPicPr>
            <a:picLocks noChangeAspect="1"/>
          </p:cNvPicPr>
          <p:nvPr/>
        </p:nvPicPr>
        <p:blipFill>
          <a:blip r:embed="rId3"/>
          <a:stretch>
            <a:fillRect/>
          </a:stretch>
        </p:blipFill>
        <p:spPr>
          <a:xfrm>
            <a:off x="664465" y="0"/>
            <a:ext cx="3865707" cy="4167613"/>
          </a:xfrm>
          <a:prstGeom prst="rect">
            <a:avLst/>
          </a:prstGeom>
          <a:effectLst>
            <a:outerShdw blurRad="50800" dist="50800" dir="5400000" algn="ctr" rotWithShape="0">
              <a:srgbClr val="000000">
                <a:alpha val="0"/>
              </a:srgbClr>
            </a:outerShdw>
            <a:softEdge rad="635000"/>
          </a:effectLst>
        </p:spPr>
      </p:pic>
    </p:spTree>
    <p:extLst>
      <p:ext uri="{BB962C8B-B14F-4D97-AF65-F5344CB8AC3E}">
        <p14:creationId xmlns:p14="http://schemas.microsoft.com/office/powerpoint/2010/main" val="8519383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User stories/Use cases--Examples</a:t>
            </a:r>
            <a:endParaRPr lang="en-US" dirty="0"/>
          </a:p>
        </p:txBody>
      </p:sp>
      <p:sp>
        <p:nvSpPr>
          <p:cNvPr id="6" name="Content Placeholder 5"/>
          <p:cNvSpPr>
            <a:spLocks noGrp="1"/>
          </p:cNvSpPr>
          <p:nvPr>
            <p:ph idx="1"/>
          </p:nvPr>
        </p:nvSpPr>
        <p:spPr>
          <a:xfrm>
            <a:off x="1141412" y="1756228"/>
            <a:ext cx="10411959" cy="4659085"/>
          </a:xfrm>
        </p:spPr>
        <p:txBody>
          <a:bodyPr>
            <a:normAutofit fontScale="40000" lnSpcReduction="20000"/>
          </a:bodyPr>
          <a:lstStyle/>
          <a:p>
            <a:pPr lvl="1"/>
            <a:r>
              <a:rPr lang="en-US" sz="4900" dirty="0" smtClean="0"/>
              <a:t>Relationships of </a:t>
            </a:r>
            <a:r>
              <a:rPr lang="en-US" sz="4900" b="1" dirty="0"/>
              <a:t>W</a:t>
            </a:r>
            <a:r>
              <a:rPr lang="en-US" sz="4900" b="1" dirty="0" smtClean="0"/>
              <a:t>orks</a:t>
            </a:r>
            <a:r>
              <a:rPr lang="en-US" sz="4900" dirty="0" smtClean="0"/>
              <a:t> to </a:t>
            </a:r>
            <a:r>
              <a:rPr lang="en-US" sz="4900" b="1" dirty="0" smtClean="0"/>
              <a:t>Events </a:t>
            </a:r>
            <a:r>
              <a:rPr lang="en-US" sz="4900" dirty="0" smtClean="0"/>
              <a:t>(performances, ceremonies) to </a:t>
            </a:r>
            <a:r>
              <a:rPr lang="en-US" sz="4900" b="1" dirty="0"/>
              <a:t>P</a:t>
            </a:r>
            <a:r>
              <a:rPr lang="en-US" sz="4900" b="1" dirty="0" smtClean="0"/>
              <a:t>erformers</a:t>
            </a:r>
          </a:p>
          <a:p>
            <a:pPr lvl="1"/>
            <a:r>
              <a:rPr lang="en-US" sz="4900" dirty="0" smtClean="0"/>
              <a:t>Recording music </a:t>
            </a:r>
            <a:r>
              <a:rPr lang="en-US" sz="4900" b="1" dirty="0"/>
              <a:t>T</a:t>
            </a:r>
            <a:r>
              <a:rPr lang="en-US" sz="4900" b="1" dirty="0" smtClean="0"/>
              <a:t>akes</a:t>
            </a:r>
            <a:r>
              <a:rPr lang="en-US" sz="4900" dirty="0" smtClean="0"/>
              <a:t> and associating them with </a:t>
            </a:r>
            <a:r>
              <a:rPr lang="en-US" sz="4900" b="1" dirty="0"/>
              <a:t>R</a:t>
            </a:r>
            <a:r>
              <a:rPr lang="en-US" sz="4900" b="1" dirty="0" smtClean="0"/>
              <a:t>ecording Sessions</a:t>
            </a:r>
          </a:p>
          <a:p>
            <a:pPr lvl="1"/>
            <a:r>
              <a:rPr lang="en-US" sz="4900" b="1" dirty="0" smtClean="0"/>
              <a:t>Performances as</a:t>
            </a:r>
            <a:r>
              <a:rPr lang="en-US" sz="4900" dirty="0" smtClean="0"/>
              <a:t> </a:t>
            </a:r>
            <a:r>
              <a:rPr lang="en-US" sz="4900" b="1" dirty="0" smtClean="0"/>
              <a:t>part</a:t>
            </a:r>
            <a:r>
              <a:rPr lang="en-US" sz="4900" dirty="0" smtClean="0"/>
              <a:t> of large musical or non-musical programs (TV or radio shows, concerts, films, theatre)</a:t>
            </a:r>
          </a:p>
          <a:p>
            <a:pPr lvl="1"/>
            <a:r>
              <a:rPr lang="en-US" sz="4900" dirty="0" smtClean="0"/>
              <a:t>Relationship of </a:t>
            </a:r>
            <a:r>
              <a:rPr lang="en-US" sz="4900" b="1" dirty="0" smtClean="0"/>
              <a:t>Peformers</a:t>
            </a:r>
            <a:r>
              <a:rPr lang="en-US" sz="4900" dirty="0" smtClean="0"/>
              <a:t> to </a:t>
            </a:r>
            <a:r>
              <a:rPr lang="en-US" sz="4900" b="1" dirty="0" smtClean="0"/>
              <a:t>Instruments</a:t>
            </a:r>
            <a:r>
              <a:rPr lang="en-US" sz="4900" dirty="0" smtClean="0"/>
              <a:t> &amp; </a:t>
            </a:r>
            <a:r>
              <a:rPr lang="en-US" sz="4900" b="1" dirty="0" smtClean="0"/>
              <a:t>Performing groups</a:t>
            </a:r>
          </a:p>
          <a:p>
            <a:pPr lvl="1"/>
            <a:r>
              <a:rPr lang="en-US" sz="4900" b="1" dirty="0"/>
              <a:t>A</a:t>
            </a:r>
            <a:r>
              <a:rPr lang="en-US" sz="4900" b="1" dirty="0" smtClean="0"/>
              <a:t>rea or ethnic group </a:t>
            </a:r>
            <a:r>
              <a:rPr lang="en-US" sz="4900" dirty="0" smtClean="0"/>
              <a:t>origin/source</a:t>
            </a:r>
          </a:p>
          <a:p>
            <a:pPr lvl="1"/>
            <a:r>
              <a:rPr lang="en-US" sz="4900" b="1" dirty="0" smtClean="0"/>
              <a:t>Medium of performance</a:t>
            </a:r>
          </a:p>
          <a:p>
            <a:pPr lvl="1"/>
            <a:r>
              <a:rPr lang="en-US" sz="4900" b="1" dirty="0" smtClean="0"/>
              <a:t>S</a:t>
            </a:r>
            <a:r>
              <a:rPr lang="en-US" sz="4900" b="1" dirty="0"/>
              <a:t>equencing</a:t>
            </a:r>
            <a:r>
              <a:rPr lang="en-US" sz="4900" dirty="0"/>
              <a:t> of works or movements in a </a:t>
            </a:r>
            <a:r>
              <a:rPr lang="en-US" sz="4900" dirty="0" smtClean="0"/>
              <a:t>recording</a:t>
            </a:r>
            <a:endParaRPr lang="en-US" sz="5400" dirty="0"/>
          </a:p>
          <a:p>
            <a:pPr lvl="1"/>
            <a:r>
              <a:rPr lang="en-US" sz="4900" dirty="0" smtClean="0"/>
              <a:t>Works </a:t>
            </a:r>
            <a:r>
              <a:rPr lang="en-US" sz="4900" dirty="0"/>
              <a:t>in a particular music </a:t>
            </a:r>
            <a:r>
              <a:rPr lang="en-US" sz="4900" b="1" dirty="0"/>
              <a:t>Key</a:t>
            </a:r>
            <a:r>
              <a:rPr lang="en-US" sz="4900" dirty="0"/>
              <a:t> or melodic </a:t>
            </a:r>
            <a:r>
              <a:rPr lang="en-US" sz="4900" b="1" dirty="0"/>
              <a:t>Mode</a:t>
            </a:r>
            <a:r>
              <a:rPr lang="en-US" sz="4900" dirty="0"/>
              <a:t> (Western &amp; non-Western)</a:t>
            </a:r>
          </a:p>
          <a:p>
            <a:pPr lvl="1"/>
            <a:r>
              <a:rPr lang="en-US" sz="4900" dirty="0"/>
              <a:t>Works in a particular </a:t>
            </a:r>
            <a:r>
              <a:rPr lang="en-US" sz="4900" b="1" dirty="0"/>
              <a:t>Tempo</a:t>
            </a:r>
          </a:p>
          <a:p>
            <a:pPr marL="0" indent="0">
              <a:buNone/>
            </a:pPr>
            <a:endParaRPr lang="en-US" dirty="0"/>
          </a:p>
        </p:txBody>
      </p:sp>
    </p:spTree>
    <p:extLst>
      <p:ext uri="{BB962C8B-B14F-4D97-AF65-F5344CB8AC3E}">
        <p14:creationId xmlns:p14="http://schemas.microsoft.com/office/powerpoint/2010/main" val="34334305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Arrow Connector 7"/>
          <p:cNvCxnSpPr>
            <a:stCxn id="4" idx="6"/>
            <a:endCxn id="6" idx="2"/>
          </p:cNvCxnSpPr>
          <p:nvPr/>
        </p:nvCxnSpPr>
        <p:spPr>
          <a:xfrm flipV="1">
            <a:off x="2492427" y="2228837"/>
            <a:ext cx="5700118" cy="114723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4" idx="6"/>
            <a:endCxn id="5" idx="0"/>
          </p:cNvCxnSpPr>
          <p:nvPr/>
        </p:nvCxnSpPr>
        <p:spPr>
          <a:xfrm>
            <a:off x="2492427" y="3376071"/>
            <a:ext cx="5623089" cy="172250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6" idx="3"/>
            <a:endCxn id="5" idx="0"/>
          </p:cNvCxnSpPr>
          <p:nvPr/>
        </p:nvCxnSpPr>
        <p:spPr>
          <a:xfrm flipH="1">
            <a:off x="8115516" y="2741641"/>
            <a:ext cx="300983" cy="235693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70" name="Group 69"/>
          <p:cNvGrpSpPr/>
          <p:nvPr/>
        </p:nvGrpSpPr>
        <p:grpSpPr>
          <a:xfrm>
            <a:off x="8192545" y="1503623"/>
            <a:ext cx="1529255" cy="1450428"/>
            <a:chOff x="7998371" y="677917"/>
            <a:chExt cx="1529255" cy="1450428"/>
          </a:xfrm>
        </p:grpSpPr>
        <p:sp>
          <p:nvSpPr>
            <p:cNvPr id="6" name="Oval 5"/>
            <p:cNvSpPr/>
            <p:nvPr/>
          </p:nvSpPr>
          <p:spPr>
            <a:xfrm>
              <a:off x="7998371" y="677917"/>
              <a:ext cx="1529255" cy="14504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p:cNvSpPr txBox="1"/>
            <p:nvPr/>
          </p:nvSpPr>
          <p:spPr>
            <a:xfrm>
              <a:off x="8218517" y="1063214"/>
              <a:ext cx="1073889" cy="584775"/>
            </a:xfrm>
            <a:prstGeom prst="rect">
              <a:avLst/>
            </a:prstGeom>
            <a:noFill/>
          </p:spPr>
          <p:txBody>
            <a:bodyPr wrap="square" rtlCol="0">
              <a:spAutoFit/>
            </a:bodyPr>
            <a:lstStyle/>
            <a:p>
              <a:r>
                <a:rPr lang="en-US" sz="1600" dirty="0" smtClean="0">
                  <a:solidFill>
                    <a:schemeClr val="bg1"/>
                  </a:solidFill>
                </a:rPr>
                <a:t>Notated work</a:t>
              </a:r>
              <a:endParaRPr lang="en-US" dirty="0">
                <a:solidFill>
                  <a:schemeClr val="bg1"/>
                </a:solidFill>
              </a:endParaRPr>
            </a:p>
          </p:txBody>
        </p:sp>
      </p:grpSp>
      <p:grpSp>
        <p:nvGrpSpPr>
          <p:cNvPr id="69" name="Group 68"/>
          <p:cNvGrpSpPr/>
          <p:nvPr/>
        </p:nvGrpSpPr>
        <p:grpSpPr>
          <a:xfrm>
            <a:off x="7350888" y="5098575"/>
            <a:ext cx="1529255" cy="1450428"/>
            <a:chOff x="4740163" y="5177456"/>
            <a:chExt cx="1529255" cy="1450428"/>
          </a:xfrm>
        </p:grpSpPr>
        <p:sp>
          <p:nvSpPr>
            <p:cNvPr id="5" name="Oval 4"/>
            <p:cNvSpPr/>
            <p:nvPr/>
          </p:nvSpPr>
          <p:spPr>
            <a:xfrm>
              <a:off x="4740163" y="5177456"/>
              <a:ext cx="1529255" cy="1450428"/>
            </a:xfrm>
            <a:prstGeom prst="ellipse">
              <a:avLst/>
            </a:prstGeom>
            <a:solidFill>
              <a:srgbClr val="FFC00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p:cNvSpPr txBox="1"/>
            <p:nvPr/>
          </p:nvSpPr>
          <p:spPr>
            <a:xfrm>
              <a:off x="4968002" y="5469207"/>
              <a:ext cx="1229711" cy="830997"/>
            </a:xfrm>
            <a:prstGeom prst="rect">
              <a:avLst/>
            </a:prstGeom>
            <a:noFill/>
          </p:spPr>
          <p:txBody>
            <a:bodyPr wrap="square" rtlCol="0">
              <a:spAutoFit/>
            </a:bodyPr>
            <a:lstStyle/>
            <a:p>
              <a:r>
                <a:rPr lang="en-US" sz="1600" dirty="0" smtClean="0">
                  <a:solidFill>
                    <a:schemeClr val="bg1"/>
                  </a:solidFill>
                </a:rPr>
                <a:t>Performed music recording</a:t>
              </a:r>
              <a:endParaRPr lang="en-US" dirty="0">
                <a:solidFill>
                  <a:schemeClr val="bg1"/>
                </a:solidFill>
              </a:endParaRPr>
            </a:p>
          </p:txBody>
        </p:sp>
      </p:grpSp>
      <p:grpSp>
        <p:nvGrpSpPr>
          <p:cNvPr id="72" name="Group 71"/>
          <p:cNvGrpSpPr/>
          <p:nvPr/>
        </p:nvGrpSpPr>
        <p:grpSpPr>
          <a:xfrm>
            <a:off x="963172" y="2650857"/>
            <a:ext cx="1529255" cy="1450428"/>
            <a:chOff x="1481957" y="677917"/>
            <a:chExt cx="1529255" cy="1450428"/>
          </a:xfrm>
        </p:grpSpPr>
        <p:sp>
          <p:nvSpPr>
            <p:cNvPr id="4" name="Oval 3"/>
            <p:cNvSpPr/>
            <p:nvPr/>
          </p:nvSpPr>
          <p:spPr>
            <a:xfrm>
              <a:off x="1481957" y="677917"/>
              <a:ext cx="1529255" cy="14504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p:cNvSpPr txBox="1"/>
            <p:nvPr/>
          </p:nvSpPr>
          <p:spPr>
            <a:xfrm>
              <a:off x="1481957" y="1218465"/>
              <a:ext cx="1513487" cy="338554"/>
            </a:xfrm>
            <a:prstGeom prst="rect">
              <a:avLst/>
            </a:prstGeom>
            <a:noFill/>
          </p:spPr>
          <p:txBody>
            <a:bodyPr wrap="square" rtlCol="0">
              <a:spAutoFit/>
            </a:bodyPr>
            <a:lstStyle/>
            <a:p>
              <a:r>
                <a:rPr lang="en-US" sz="1600" dirty="0" smtClean="0">
                  <a:solidFill>
                    <a:schemeClr val="bg1"/>
                  </a:solidFill>
                </a:rPr>
                <a:t>Performance</a:t>
              </a:r>
              <a:endParaRPr lang="en-US" sz="1600" dirty="0">
                <a:solidFill>
                  <a:schemeClr val="bg1"/>
                </a:solidFill>
              </a:endParaRPr>
            </a:p>
          </p:txBody>
        </p:sp>
      </p:grpSp>
      <p:grpSp>
        <p:nvGrpSpPr>
          <p:cNvPr id="71" name="Group 70"/>
          <p:cNvGrpSpPr/>
          <p:nvPr/>
        </p:nvGrpSpPr>
        <p:grpSpPr>
          <a:xfrm>
            <a:off x="5837401" y="2892135"/>
            <a:ext cx="1529255" cy="1450428"/>
            <a:chOff x="4754616" y="1944413"/>
            <a:chExt cx="1529255" cy="1450428"/>
          </a:xfrm>
        </p:grpSpPr>
        <p:sp>
          <p:nvSpPr>
            <p:cNvPr id="55" name="Oval 54"/>
            <p:cNvSpPr/>
            <p:nvPr/>
          </p:nvSpPr>
          <p:spPr>
            <a:xfrm>
              <a:off x="4754616" y="1944413"/>
              <a:ext cx="1529255" cy="14504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p:cNvSpPr txBox="1"/>
            <p:nvPr/>
          </p:nvSpPr>
          <p:spPr>
            <a:xfrm>
              <a:off x="4937888" y="2452847"/>
              <a:ext cx="1229711" cy="338554"/>
            </a:xfrm>
            <a:prstGeom prst="rect">
              <a:avLst/>
            </a:prstGeom>
            <a:noFill/>
          </p:spPr>
          <p:txBody>
            <a:bodyPr wrap="square" rtlCol="0">
              <a:spAutoFit/>
            </a:bodyPr>
            <a:lstStyle/>
            <a:p>
              <a:r>
                <a:rPr lang="en-US" sz="1600" dirty="0" smtClean="0">
                  <a:solidFill>
                    <a:schemeClr val="bg1"/>
                  </a:solidFill>
                </a:rPr>
                <a:t>Performer</a:t>
              </a:r>
              <a:endParaRPr lang="en-US" dirty="0">
                <a:solidFill>
                  <a:schemeClr val="bg1"/>
                </a:solidFill>
              </a:endParaRPr>
            </a:p>
          </p:txBody>
        </p:sp>
      </p:grpSp>
      <p:cxnSp>
        <p:nvCxnSpPr>
          <p:cNvPr id="59" name="Straight Arrow Connector 58"/>
          <p:cNvCxnSpPr>
            <a:stCxn id="55" idx="5"/>
            <a:endCxn id="5" idx="0"/>
          </p:cNvCxnSpPr>
          <p:nvPr/>
        </p:nvCxnSpPr>
        <p:spPr>
          <a:xfrm>
            <a:off x="7142702" y="4130153"/>
            <a:ext cx="972814" cy="96842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5" idx="2"/>
            <a:endCxn id="50" idx="3"/>
          </p:cNvCxnSpPr>
          <p:nvPr/>
        </p:nvCxnSpPr>
        <p:spPr>
          <a:xfrm flipH="1" flipV="1">
            <a:off x="2476659" y="3360682"/>
            <a:ext cx="3360742" cy="25666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55" idx="7"/>
            <a:endCxn id="6" idx="2"/>
          </p:cNvCxnSpPr>
          <p:nvPr/>
        </p:nvCxnSpPr>
        <p:spPr>
          <a:xfrm flipV="1">
            <a:off x="7142702" y="2228837"/>
            <a:ext cx="1049843" cy="875708"/>
          </a:xfrm>
          <a:prstGeom prst="straightConnector1">
            <a:avLst/>
          </a:prstGeom>
          <a:ln>
            <a:prstDash val="lgDash"/>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3925833" y="98576"/>
            <a:ext cx="1684106" cy="1450428"/>
            <a:chOff x="4754616" y="1944413"/>
            <a:chExt cx="1684106" cy="1450428"/>
          </a:xfrm>
        </p:grpSpPr>
        <p:sp>
          <p:nvSpPr>
            <p:cNvPr id="74" name="Oval 73"/>
            <p:cNvSpPr/>
            <p:nvPr/>
          </p:nvSpPr>
          <p:spPr>
            <a:xfrm>
              <a:off x="4754616" y="1944413"/>
              <a:ext cx="1529255" cy="14504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extBox 74"/>
            <p:cNvSpPr txBox="1"/>
            <p:nvPr/>
          </p:nvSpPr>
          <p:spPr>
            <a:xfrm>
              <a:off x="4832438" y="2324349"/>
              <a:ext cx="1606284" cy="584775"/>
            </a:xfrm>
            <a:prstGeom prst="rect">
              <a:avLst/>
            </a:prstGeom>
            <a:noFill/>
          </p:spPr>
          <p:txBody>
            <a:bodyPr wrap="square" rtlCol="0">
              <a:spAutoFit/>
            </a:bodyPr>
            <a:lstStyle/>
            <a:p>
              <a:r>
                <a:rPr lang="en-US" sz="1600" dirty="0" smtClean="0">
                  <a:solidFill>
                    <a:schemeClr val="bg1"/>
                  </a:solidFill>
                </a:rPr>
                <a:t>Medium of performance</a:t>
              </a:r>
              <a:endParaRPr lang="en-US" dirty="0">
                <a:solidFill>
                  <a:schemeClr val="bg1"/>
                </a:solidFill>
              </a:endParaRPr>
            </a:p>
          </p:txBody>
        </p:sp>
      </p:grpSp>
      <p:cxnSp>
        <p:nvCxnSpPr>
          <p:cNvPr id="76" name="Straight Arrow Connector 75"/>
          <p:cNvCxnSpPr>
            <a:stCxn id="50" idx="3"/>
            <a:endCxn id="74" idx="4"/>
          </p:cNvCxnSpPr>
          <p:nvPr/>
        </p:nvCxnSpPr>
        <p:spPr>
          <a:xfrm flipV="1">
            <a:off x="2476659" y="1549004"/>
            <a:ext cx="2213802" cy="181167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stCxn id="55" idx="1"/>
            <a:endCxn id="74" idx="4"/>
          </p:cNvCxnSpPr>
          <p:nvPr/>
        </p:nvCxnSpPr>
        <p:spPr>
          <a:xfrm flipH="1" flipV="1">
            <a:off x="4690461" y="1549004"/>
            <a:ext cx="1370894" cy="155554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stCxn id="74" idx="4"/>
            <a:endCxn id="6" idx="2"/>
          </p:cNvCxnSpPr>
          <p:nvPr/>
        </p:nvCxnSpPr>
        <p:spPr>
          <a:xfrm>
            <a:off x="4690461" y="1549004"/>
            <a:ext cx="3502084" cy="67983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98" name="Group 97"/>
          <p:cNvGrpSpPr/>
          <p:nvPr/>
        </p:nvGrpSpPr>
        <p:grpSpPr>
          <a:xfrm>
            <a:off x="2818932" y="4944687"/>
            <a:ext cx="1529255" cy="1450428"/>
            <a:chOff x="1481957" y="677917"/>
            <a:chExt cx="1529255" cy="1450428"/>
          </a:xfrm>
        </p:grpSpPr>
        <p:sp>
          <p:nvSpPr>
            <p:cNvPr id="99" name="Oval 98"/>
            <p:cNvSpPr/>
            <p:nvPr/>
          </p:nvSpPr>
          <p:spPr>
            <a:xfrm>
              <a:off x="1481957" y="677917"/>
              <a:ext cx="1529255" cy="14504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TextBox 99"/>
            <p:cNvSpPr txBox="1"/>
            <p:nvPr/>
          </p:nvSpPr>
          <p:spPr>
            <a:xfrm>
              <a:off x="1481957" y="1218465"/>
              <a:ext cx="1513487" cy="338554"/>
            </a:xfrm>
            <a:prstGeom prst="rect">
              <a:avLst/>
            </a:prstGeom>
            <a:noFill/>
          </p:spPr>
          <p:txBody>
            <a:bodyPr wrap="square" rtlCol="0">
              <a:spAutoFit/>
            </a:bodyPr>
            <a:lstStyle/>
            <a:p>
              <a:r>
                <a:rPr lang="en-US" sz="1600" dirty="0" smtClean="0">
                  <a:solidFill>
                    <a:schemeClr val="bg1"/>
                  </a:solidFill>
                </a:rPr>
                <a:t>Geography</a:t>
              </a:r>
              <a:endParaRPr lang="en-US" sz="1600" dirty="0">
                <a:solidFill>
                  <a:schemeClr val="bg1"/>
                </a:solidFill>
              </a:endParaRPr>
            </a:p>
          </p:txBody>
        </p:sp>
      </p:grpSp>
      <p:cxnSp>
        <p:nvCxnSpPr>
          <p:cNvPr id="101" name="Straight Arrow Connector 100"/>
          <p:cNvCxnSpPr>
            <a:stCxn id="99" idx="0"/>
            <a:endCxn id="50" idx="3"/>
          </p:cNvCxnSpPr>
          <p:nvPr/>
        </p:nvCxnSpPr>
        <p:spPr>
          <a:xfrm flipH="1" flipV="1">
            <a:off x="2476659" y="3360682"/>
            <a:ext cx="1106901" cy="158400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a:stCxn id="99" idx="6"/>
            <a:endCxn id="5" idx="2"/>
          </p:cNvCxnSpPr>
          <p:nvPr/>
        </p:nvCxnSpPr>
        <p:spPr>
          <a:xfrm>
            <a:off x="4348187" y="5669901"/>
            <a:ext cx="3002701" cy="15388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100" idx="3"/>
            <a:endCxn id="55" idx="2"/>
          </p:cNvCxnSpPr>
          <p:nvPr/>
        </p:nvCxnSpPr>
        <p:spPr>
          <a:xfrm flipV="1">
            <a:off x="4332419" y="3617349"/>
            <a:ext cx="1504982" cy="203716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12" name="Group 111"/>
          <p:cNvGrpSpPr/>
          <p:nvPr/>
        </p:nvGrpSpPr>
        <p:grpSpPr>
          <a:xfrm>
            <a:off x="10158548" y="3152251"/>
            <a:ext cx="1529255" cy="1450428"/>
            <a:chOff x="7998371" y="677917"/>
            <a:chExt cx="1529255" cy="1450428"/>
          </a:xfrm>
        </p:grpSpPr>
        <p:sp>
          <p:nvSpPr>
            <p:cNvPr id="113" name="Oval 112"/>
            <p:cNvSpPr/>
            <p:nvPr/>
          </p:nvSpPr>
          <p:spPr>
            <a:xfrm>
              <a:off x="7998371" y="677917"/>
              <a:ext cx="1529255" cy="1450428"/>
            </a:xfrm>
            <a:prstGeom prst="ellips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TextBox 113"/>
            <p:cNvSpPr txBox="1"/>
            <p:nvPr/>
          </p:nvSpPr>
          <p:spPr>
            <a:xfrm>
              <a:off x="8045573" y="1233854"/>
              <a:ext cx="1434850" cy="338554"/>
            </a:xfrm>
            <a:prstGeom prst="rect">
              <a:avLst/>
            </a:prstGeom>
            <a:noFill/>
          </p:spPr>
          <p:txBody>
            <a:bodyPr wrap="square" rtlCol="0">
              <a:spAutoFit/>
            </a:bodyPr>
            <a:lstStyle/>
            <a:p>
              <a:r>
                <a:rPr lang="en-US" sz="1600" dirty="0" smtClean="0">
                  <a:solidFill>
                    <a:schemeClr val="bg1"/>
                  </a:solidFill>
                </a:rPr>
                <a:t>“FRBR” work</a:t>
              </a:r>
              <a:endParaRPr lang="en-US" dirty="0">
                <a:solidFill>
                  <a:schemeClr val="bg1"/>
                </a:solidFill>
              </a:endParaRPr>
            </a:p>
          </p:txBody>
        </p:sp>
      </p:grpSp>
      <p:cxnSp>
        <p:nvCxnSpPr>
          <p:cNvPr id="115" name="Straight Arrow Connector 114"/>
          <p:cNvCxnSpPr>
            <a:stCxn id="113" idx="1"/>
            <a:endCxn id="6" idx="5"/>
          </p:cNvCxnSpPr>
          <p:nvPr/>
        </p:nvCxnSpPr>
        <p:spPr>
          <a:xfrm flipH="1" flipV="1">
            <a:off x="9497846" y="2741641"/>
            <a:ext cx="884656" cy="623020"/>
          </a:xfrm>
          <a:prstGeom prst="straightConnector1">
            <a:avLst/>
          </a:prstGeom>
          <a:ln>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a:stCxn id="5" idx="7"/>
          </p:cNvCxnSpPr>
          <p:nvPr/>
        </p:nvCxnSpPr>
        <p:spPr>
          <a:xfrm flipV="1">
            <a:off x="8656189" y="4381600"/>
            <a:ext cx="1726314" cy="929385"/>
          </a:xfrm>
          <a:prstGeom prst="straightConnector1">
            <a:avLst/>
          </a:prstGeom>
          <a:ln>
            <a:prstDash val="lg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376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Filling out the ontology</a:t>
            </a:r>
            <a:endParaRPr lang="en-US" dirty="0"/>
          </a:p>
        </p:txBody>
      </p:sp>
      <p:sp>
        <p:nvSpPr>
          <p:cNvPr id="5" name="Text Placeholder 4"/>
          <p:cNvSpPr>
            <a:spLocks noGrp="1"/>
          </p:cNvSpPr>
          <p:nvPr>
            <p:ph type="body" idx="1"/>
          </p:nvPr>
        </p:nvSpPr>
        <p:spPr/>
        <p:txBody>
          <a:bodyPr/>
          <a:lstStyle/>
          <a:p>
            <a:r>
              <a:rPr lang="en-US" dirty="0" smtClean="0"/>
              <a:t>added classes &amp; vocabularies</a:t>
            </a:r>
            <a:endParaRPr lang="en-US" dirty="0"/>
          </a:p>
        </p:txBody>
      </p:sp>
      <p:pic>
        <p:nvPicPr>
          <p:cNvPr id="7" name="Picture 6"/>
          <p:cNvPicPr>
            <a:picLocks noChangeAspect="1"/>
          </p:cNvPicPr>
          <p:nvPr/>
        </p:nvPicPr>
        <p:blipFill>
          <a:blip r:embed="rId3"/>
          <a:stretch>
            <a:fillRect/>
          </a:stretch>
        </p:blipFill>
        <p:spPr>
          <a:xfrm>
            <a:off x="1154955" y="419002"/>
            <a:ext cx="3534021" cy="3607455"/>
          </a:xfrm>
          <a:prstGeom prst="rect">
            <a:avLst/>
          </a:prstGeom>
          <a:effectLst>
            <a:innerShdw blurRad="63500" dist="50800" dir="13500000">
              <a:prstClr val="black">
                <a:alpha val="50000"/>
              </a:prstClr>
            </a:innerShdw>
            <a:softEdge rad="317500"/>
          </a:effectLst>
        </p:spPr>
      </p:pic>
    </p:spTree>
    <p:extLst>
      <p:ext uri="{BB962C8B-B14F-4D97-AF65-F5344CB8AC3E}">
        <p14:creationId xmlns:p14="http://schemas.microsoft.com/office/powerpoint/2010/main" val="32224970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Added Classes/Properties</a:t>
            </a:r>
            <a:endParaRPr lang="en-US" dirty="0"/>
          </a:p>
        </p:txBody>
      </p:sp>
      <p:sp>
        <p:nvSpPr>
          <p:cNvPr id="9" name="Text Placeholder 8"/>
          <p:cNvSpPr>
            <a:spLocks noGrp="1"/>
          </p:cNvSpPr>
          <p:nvPr>
            <p:ph type="body" idx="1"/>
          </p:nvPr>
        </p:nvSpPr>
        <p:spPr/>
        <p:txBody>
          <a:bodyPr/>
          <a:lstStyle/>
          <a:p>
            <a:r>
              <a:rPr lang="en-US" dirty="0"/>
              <a:t>S</a:t>
            </a:r>
            <a:r>
              <a:rPr lang="en-US" dirty="0" smtClean="0"/>
              <a:t>ubclasses of bf:Title</a:t>
            </a:r>
            <a:endParaRPr lang="en-US" dirty="0"/>
          </a:p>
        </p:txBody>
      </p:sp>
      <p:sp>
        <p:nvSpPr>
          <p:cNvPr id="4" name="Content Placeholder 3"/>
          <p:cNvSpPr>
            <a:spLocks noGrp="1"/>
          </p:cNvSpPr>
          <p:nvPr>
            <p:ph sz="half" idx="2"/>
          </p:nvPr>
        </p:nvSpPr>
        <p:spPr/>
        <p:txBody>
          <a:bodyPr/>
          <a:lstStyle/>
          <a:p>
            <a:pPr lvl="1"/>
            <a:r>
              <a:rPr lang="en-US" dirty="0"/>
              <a:t>pmo:AnnouncedTitle</a:t>
            </a:r>
          </a:p>
          <a:p>
            <a:pPr lvl="1"/>
            <a:r>
              <a:rPr lang="en-US" dirty="0"/>
              <a:t>pmo:CommonlyKnownTitle</a:t>
            </a:r>
          </a:p>
          <a:p>
            <a:pPr lvl="1"/>
            <a:r>
              <a:rPr lang="en-US" dirty="0"/>
              <a:t>pmo:ContainerSpineTitle</a:t>
            </a:r>
          </a:p>
          <a:p>
            <a:pPr lvl="1"/>
            <a:r>
              <a:rPr lang="en-US" dirty="0"/>
              <a:t>pmo:CreditsTitle</a:t>
            </a:r>
          </a:p>
          <a:p>
            <a:pPr lvl="1"/>
            <a:r>
              <a:rPr lang="en-US" dirty="0"/>
              <a:t>pmo:DevisedTitle</a:t>
            </a:r>
          </a:p>
          <a:p>
            <a:pPr lvl="1"/>
            <a:r>
              <a:rPr lang="en-US" dirty="0"/>
              <a:t>pmo:EmbeddedMetadataTitle</a:t>
            </a:r>
          </a:p>
          <a:p>
            <a:pPr lvl="1"/>
            <a:r>
              <a:rPr lang="en-US" dirty="0"/>
              <a:t>pmo:MediaSurfaceTitle</a:t>
            </a:r>
          </a:p>
          <a:p>
            <a:pPr lvl="1"/>
            <a:r>
              <a:rPr lang="en-US" dirty="0"/>
              <a:t>pmo:MenuTitle</a:t>
            </a:r>
          </a:p>
          <a:p>
            <a:pPr lvl="1"/>
            <a:r>
              <a:rPr lang="en-US" dirty="0"/>
              <a:t>pmo:ReferenceSourceTitle</a:t>
            </a:r>
          </a:p>
          <a:p>
            <a:pPr lvl="1"/>
            <a:r>
              <a:rPr lang="en-US" dirty="0"/>
              <a:t>pmo:TitleScreenTitle</a:t>
            </a:r>
          </a:p>
          <a:p>
            <a:endParaRPr lang="en-US" dirty="0"/>
          </a:p>
        </p:txBody>
      </p:sp>
      <p:sp>
        <p:nvSpPr>
          <p:cNvPr id="10" name="Text Placeholder 9"/>
          <p:cNvSpPr>
            <a:spLocks noGrp="1"/>
          </p:cNvSpPr>
          <p:nvPr>
            <p:ph type="body" sz="quarter" idx="3"/>
          </p:nvPr>
        </p:nvSpPr>
        <p:spPr/>
        <p:txBody>
          <a:bodyPr/>
          <a:lstStyle/>
          <a:p>
            <a:r>
              <a:rPr lang="en-US" dirty="0" smtClean="0"/>
              <a:t>Other</a:t>
            </a:r>
            <a:endParaRPr lang="en-US" dirty="0"/>
          </a:p>
        </p:txBody>
      </p:sp>
      <p:sp>
        <p:nvSpPr>
          <p:cNvPr id="11" name="Content Placeholder 10"/>
          <p:cNvSpPr>
            <a:spLocks noGrp="1"/>
          </p:cNvSpPr>
          <p:nvPr>
            <p:ph sz="quarter" idx="4"/>
          </p:nvPr>
        </p:nvSpPr>
        <p:spPr/>
        <p:txBody>
          <a:bodyPr/>
          <a:lstStyle/>
          <a:p>
            <a:r>
              <a:rPr lang="en-US" dirty="0"/>
              <a:t>pmo:SoundRecordingLabel</a:t>
            </a:r>
            <a:br>
              <a:rPr lang="en-US" dirty="0"/>
            </a:br>
            <a:r>
              <a:rPr lang="en-US" dirty="0"/>
              <a:t>subclass of bf:Publisher</a:t>
            </a:r>
          </a:p>
          <a:p>
            <a:r>
              <a:rPr lang="en-US" dirty="0"/>
              <a:t>pmo:DiscCuttingType</a:t>
            </a:r>
            <a:br>
              <a:rPr lang="en-US" dirty="0"/>
            </a:br>
            <a:r>
              <a:rPr lang="en-US" dirty="0"/>
              <a:t>subclass of bf:SoundCharacteristic</a:t>
            </a:r>
          </a:p>
          <a:p>
            <a:r>
              <a:rPr lang="en-US" dirty="0"/>
              <a:t>pmo:TapeConfiguration</a:t>
            </a:r>
            <a:br>
              <a:rPr lang="en-US" dirty="0"/>
            </a:br>
            <a:r>
              <a:rPr lang="en-US" dirty="0"/>
              <a:t>subclass of bf:SoundCharacteristic</a:t>
            </a:r>
          </a:p>
          <a:p>
            <a:r>
              <a:rPr lang="en-US" dirty="0"/>
              <a:t>pmo:Tempo</a:t>
            </a:r>
            <a:br>
              <a:rPr lang="en-US" dirty="0"/>
            </a:br>
            <a:r>
              <a:rPr lang="en-US" dirty="0"/>
              <a:t>subclass of rdfs:Resource</a:t>
            </a:r>
          </a:p>
          <a:p>
            <a:r>
              <a:rPr lang="en-US" dirty="0"/>
              <a:t>pmo:phonogramCopyrightDate</a:t>
            </a:r>
          </a:p>
          <a:p>
            <a:endParaRPr lang="en-US" dirty="0"/>
          </a:p>
        </p:txBody>
      </p:sp>
    </p:spTree>
    <p:extLst>
      <p:ext uri="{BB962C8B-B14F-4D97-AF65-F5344CB8AC3E}">
        <p14:creationId xmlns:p14="http://schemas.microsoft.com/office/powerpoint/2010/main" val="24060230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Added: bf:Identifier subclasses</a:t>
            </a:r>
            <a:br>
              <a:rPr lang="en-US" dirty="0" smtClean="0"/>
            </a:br>
            <a:endParaRPr lang="en-US" dirty="0"/>
          </a:p>
        </p:txBody>
      </p:sp>
      <p:sp>
        <p:nvSpPr>
          <p:cNvPr id="3" name="Content Placeholder 2"/>
          <p:cNvSpPr>
            <a:spLocks noGrp="1"/>
          </p:cNvSpPr>
          <p:nvPr>
            <p:ph idx="1"/>
          </p:nvPr>
        </p:nvSpPr>
        <p:spPr>
          <a:xfrm>
            <a:off x="1104293" y="2220869"/>
            <a:ext cx="8946541" cy="4195481"/>
          </a:xfrm>
        </p:spPr>
        <p:txBody>
          <a:bodyPr/>
          <a:lstStyle/>
          <a:p>
            <a:r>
              <a:rPr lang="en-US" dirty="0" smtClean="0"/>
              <a:t>bf:MusicAVDistributorIdentifier		</a:t>
            </a:r>
          </a:p>
          <a:p>
            <a:r>
              <a:rPr lang="en-US" dirty="0" smtClean="0"/>
              <a:t>bf:AudioTake						</a:t>
            </a:r>
          </a:p>
          <a:p>
            <a:r>
              <a:rPr lang="en-US" dirty="0" smtClean="0"/>
              <a:t>bf:Gtin14Number					</a:t>
            </a:r>
          </a:p>
          <a:p>
            <a:r>
              <a:rPr lang="en-US" dirty="0" smtClean="0"/>
              <a:t>bf:VideoGamePlatformIdentifier	</a:t>
            </a:r>
          </a:p>
          <a:p>
            <a:endParaRPr lang="en-US" dirty="0" smtClean="0"/>
          </a:p>
          <a:p>
            <a:r>
              <a:rPr lang="en-US" dirty="0" smtClean="0"/>
              <a:t>Changes to definitions</a:t>
            </a:r>
          </a:p>
          <a:p>
            <a:pPr lvl="1"/>
            <a:r>
              <a:rPr lang="en-US" dirty="0" smtClean="0"/>
              <a:t>bf:MusicPublisherNumber</a:t>
            </a:r>
          </a:p>
          <a:p>
            <a:pPr lvl="1"/>
            <a:r>
              <a:rPr lang="en-US" dirty="0" smtClean="0"/>
              <a:t>bf:Matrix</a:t>
            </a:r>
          </a:p>
          <a:p>
            <a:pPr lvl="1"/>
            <a:r>
              <a:rPr lang="en-US" dirty="0" smtClean="0"/>
              <a:t>bf:IssueNumber</a:t>
            </a:r>
            <a:endParaRPr lang="en-US" dirty="0"/>
          </a:p>
        </p:txBody>
      </p:sp>
    </p:spTree>
    <p:extLst>
      <p:ext uri="{BB962C8B-B14F-4D97-AF65-F5344CB8AC3E}">
        <p14:creationId xmlns:p14="http://schemas.microsoft.com/office/powerpoint/2010/main" val="25440889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Thematic catalog &amp; Opus numbers</a:t>
            </a:r>
            <a:endParaRPr lang="en-US" dirty="0"/>
          </a:p>
        </p:txBody>
      </p:sp>
      <p:sp>
        <p:nvSpPr>
          <p:cNvPr id="8" name="TextBox 7"/>
          <p:cNvSpPr txBox="1"/>
          <p:nvPr/>
        </p:nvSpPr>
        <p:spPr>
          <a:xfrm>
            <a:off x="306151" y="1853248"/>
            <a:ext cx="4862749"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Thematic catalog &amp; opus number currently literals</a:t>
            </a:r>
          </a:p>
          <a:p>
            <a:pPr marL="285750" indent="-285750">
              <a:buFont typeface="Arial" panose="020B0604020202020204" pitchFamily="34" charset="0"/>
              <a:buChar char="•"/>
            </a:pPr>
            <a:r>
              <a:rPr lang="en-US" dirty="0" smtClean="0"/>
              <a:t>pmo changes them to subclasses of bf:Identifier</a:t>
            </a:r>
          </a:p>
        </p:txBody>
      </p:sp>
      <p:pic>
        <p:nvPicPr>
          <p:cNvPr id="5" name="Picture 4"/>
          <p:cNvPicPr>
            <a:picLocks noChangeAspect="1"/>
          </p:cNvPicPr>
          <p:nvPr/>
        </p:nvPicPr>
        <p:blipFill>
          <a:blip r:embed="rId3"/>
          <a:stretch>
            <a:fillRect/>
          </a:stretch>
        </p:blipFill>
        <p:spPr>
          <a:xfrm>
            <a:off x="5508860" y="1258398"/>
            <a:ext cx="6076639" cy="5353417"/>
          </a:xfrm>
          <a:prstGeom prst="rect">
            <a:avLst/>
          </a:prstGeom>
        </p:spPr>
      </p:pic>
      <p:sp>
        <p:nvSpPr>
          <p:cNvPr id="10" name="TextBox 9"/>
          <p:cNvSpPr txBox="1"/>
          <p:nvPr/>
        </p:nvSpPr>
        <p:spPr>
          <a:xfrm>
            <a:off x="198719" y="3165545"/>
            <a:ext cx="5077612" cy="3293209"/>
          </a:xfrm>
          <a:prstGeom prst="rect">
            <a:avLst/>
          </a:prstGeom>
          <a:noFill/>
          <a:ln>
            <a:solidFill>
              <a:srgbClr val="92D050"/>
            </a:solidFill>
          </a:ln>
        </p:spPr>
        <p:txBody>
          <a:bodyPr wrap="square" rtlCol="0">
            <a:spAutoFit/>
          </a:bodyPr>
          <a:lstStyle/>
          <a:p>
            <a:r>
              <a:rPr lang="en-US" sz="1600" dirty="0" smtClean="0"/>
              <a:t>[work_1] a bf:Work ;</a:t>
            </a:r>
          </a:p>
          <a:p>
            <a:r>
              <a:rPr lang="en-US" sz="1600" dirty="0"/>
              <a:t> </a:t>
            </a:r>
            <a:r>
              <a:rPr lang="en-US" sz="1600" dirty="0" smtClean="0"/>
              <a:t>   bf:identifiedBy [</a:t>
            </a:r>
          </a:p>
          <a:p>
            <a:r>
              <a:rPr lang="en-US" sz="1600" dirty="0"/>
              <a:t>	</a:t>
            </a:r>
            <a:r>
              <a:rPr lang="en-US" sz="1600" dirty="0" smtClean="0"/>
              <a:t>a bf:ThematicCatalogStatement ;</a:t>
            </a:r>
          </a:p>
          <a:p>
            <a:r>
              <a:rPr lang="en-US" sz="1600" dirty="0"/>
              <a:t> </a:t>
            </a:r>
            <a:r>
              <a:rPr lang="en-US" sz="1600" dirty="0" smtClean="0"/>
              <a:t>           rdf:value “Opus 45, no. 2” ;</a:t>
            </a:r>
          </a:p>
          <a:p>
            <a:r>
              <a:rPr lang="en-US" sz="1600" dirty="0"/>
              <a:t> </a:t>
            </a:r>
            <a:r>
              <a:rPr lang="en-US" sz="1600" dirty="0" smtClean="0"/>
              <a:t>           pmo:composedOf [</a:t>
            </a:r>
          </a:p>
          <a:p>
            <a:r>
              <a:rPr lang="en-US" sz="1600" dirty="0"/>
              <a:t> </a:t>
            </a:r>
            <a:r>
              <a:rPr lang="en-US" sz="1600" dirty="0" smtClean="0"/>
              <a:t>                a pmo:ThematicCatalogPrefix ;</a:t>
            </a:r>
          </a:p>
          <a:p>
            <a:r>
              <a:rPr lang="en-US" sz="1600" dirty="0"/>
              <a:t> </a:t>
            </a:r>
            <a:r>
              <a:rPr lang="en-US" sz="1600" dirty="0" smtClean="0"/>
              <a:t>                 rdf:value “BWV” ;</a:t>
            </a:r>
          </a:p>
          <a:p>
            <a:r>
              <a:rPr lang="en-US" sz="1600" dirty="0"/>
              <a:t> </a:t>
            </a:r>
            <a:r>
              <a:rPr lang="en-US" sz="1600" dirty="0" smtClean="0"/>
              <a:t>           ] ;</a:t>
            </a:r>
          </a:p>
          <a:p>
            <a:r>
              <a:rPr lang="en-US" sz="1600" dirty="0" smtClean="0"/>
              <a:t>           pmo:composedOf [</a:t>
            </a:r>
          </a:p>
          <a:p>
            <a:r>
              <a:rPr lang="en-US" sz="1600" dirty="0"/>
              <a:t> </a:t>
            </a:r>
            <a:r>
              <a:rPr lang="en-US" sz="1600" dirty="0" smtClean="0"/>
              <a:t>              a pmo:ThematicCatalogNumber ;</a:t>
            </a:r>
          </a:p>
          <a:p>
            <a:r>
              <a:rPr lang="en-US" sz="1600" dirty="0"/>
              <a:t> </a:t>
            </a:r>
            <a:r>
              <a:rPr lang="en-US" sz="1600" dirty="0" smtClean="0"/>
              <a:t>               rdf:value “465” ;</a:t>
            </a:r>
          </a:p>
          <a:p>
            <a:r>
              <a:rPr lang="en-US" sz="1600" dirty="0" smtClean="0"/>
              <a:t>           ] ;</a:t>
            </a:r>
          </a:p>
          <a:p>
            <a:r>
              <a:rPr lang="en-US" sz="1600" dirty="0"/>
              <a:t> </a:t>
            </a:r>
            <a:r>
              <a:rPr lang="en-US" sz="1600" dirty="0" smtClean="0"/>
              <a:t>      ]  .</a:t>
            </a:r>
          </a:p>
        </p:txBody>
      </p:sp>
    </p:spTree>
    <p:extLst>
      <p:ext uri="{BB962C8B-B14F-4D97-AF65-F5344CB8AC3E}">
        <p14:creationId xmlns:p14="http://schemas.microsoft.com/office/powerpoint/2010/main" val="41811041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 Data for Production</a:t>
            </a:r>
            <a:endParaRPr lang="en-US" dirty="0"/>
          </a:p>
        </p:txBody>
      </p:sp>
      <p:sp>
        <p:nvSpPr>
          <p:cNvPr id="4" name="Text Placeholder 3"/>
          <p:cNvSpPr>
            <a:spLocks noGrp="1"/>
          </p:cNvSpPr>
          <p:nvPr>
            <p:ph type="body" idx="1"/>
          </p:nvPr>
        </p:nvSpPr>
        <p:spPr/>
        <p:txBody>
          <a:bodyPr/>
          <a:lstStyle/>
          <a:p>
            <a:r>
              <a:rPr lang="en-US" dirty="0" smtClean="0"/>
              <a:t>a quick overview</a:t>
            </a:r>
            <a:endParaRPr lang="en-US" dirty="0"/>
          </a:p>
        </p:txBody>
      </p:sp>
      <p:pic>
        <p:nvPicPr>
          <p:cNvPr id="3" name="Picture 2"/>
          <p:cNvPicPr>
            <a:picLocks noChangeAspect="1"/>
          </p:cNvPicPr>
          <p:nvPr/>
        </p:nvPicPr>
        <p:blipFill rotWithShape="1">
          <a:blip r:embed="rId3"/>
          <a:srcRect l="1" t="3865" r="466"/>
          <a:stretch/>
        </p:blipFill>
        <p:spPr>
          <a:xfrm>
            <a:off x="1154955" y="1066799"/>
            <a:ext cx="6185645" cy="2797201"/>
          </a:xfrm>
          <a:prstGeom prst="rect">
            <a:avLst/>
          </a:prstGeom>
          <a:effectLst>
            <a:softEdge rad="635000"/>
          </a:effectLst>
        </p:spPr>
      </p:pic>
      <p:pic>
        <p:nvPicPr>
          <p:cNvPr id="6"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7411" y="4210590"/>
            <a:ext cx="867466" cy="867466"/>
          </a:xfrm>
          <a:prstGeom prst="rect">
            <a:avLst/>
          </a:prstGeom>
          <a:solidFill>
            <a:schemeClr val="bg2"/>
          </a:solidFill>
          <a:effectLst>
            <a:outerShdw blurRad="50800" dist="50800" dir="5400000" algn="ctr" rotWithShape="0">
              <a:srgbClr val="000000"/>
            </a:outerShdw>
            <a:reflection blurRad="6350" endPos="35000" dir="5400000" sy="-100000" algn="bl" rotWithShape="0"/>
            <a:softEdge rad="63500"/>
          </a:effectLst>
        </p:spPr>
      </p:pic>
    </p:spTree>
    <p:extLst>
      <p:ext uri="{BB962C8B-B14F-4D97-AF65-F5344CB8AC3E}">
        <p14:creationId xmlns:p14="http://schemas.microsoft.com/office/powerpoint/2010/main" val="11081461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49237" y="706437"/>
            <a:ext cx="7078663" cy="5479916"/>
          </a:xfrm>
          <a:prstGeom prst="rect">
            <a:avLst/>
          </a:prstGeom>
        </p:spPr>
      </p:pic>
      <p:sp>
        <p:nvSpPr>
          <p:cNvPr id="6" name="TextBox 5"/>
          <p:cNvSpPr txBox="1"/>
          <p:nvPr/>
        </p:nvSpPr>
        <p:spPr>
          <a:xfrm>
            <a:off x="7329251" y="2292233"/>
            <a:ext cx="4862749"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Thematic catalog numbers and their origins can be very complicated!</a:t>
            </a:r>
            <a:endParaRPr lang="en-US" dirty="0"/>
          </a:p>
        </p:txBody>
      </p:sp>
    </p:spTree>
    <p:extLst>
      <p:ext uri="{BB962C8B-B14F-4D97-AF65-F5344CB8AC3E}">
        <p14:creationId xmlns:p14="http://schemas.microsoft.com/office/powerpoint/2010/main" val="21120900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pmo:MusicKey</a:t>
            </a:r>
            <a:endParaRPr lang="en-US" dirty="0"/>
          </a:p>
        </p:txBody>
      </p:sp>
      <p:pic>
        <p:nvPicPr>
          <p:cNvPr id="3" name="Picture 2"/>
          <p:cNvPicPr>
            <a:picLocks noChangeAspect="1"/>
          </p:cNvPicPr>
          <p:nvPr/>
        </p:nvPicPr>
        <p:blipFill>
          <a:blip r:embed="rId3"/>
          <a:stretch>
            <a:fillRect/>
          </a:stretch>
        </p:blipFill>
        <p:spPr>
          <a:xfrm>
            <a:off x="4987925" y="1384260"/>
            <a:ext cx="6915150" cy="5000625"/>
          </a:xfrm>
          <a:prstGeom prst="rect">
            <a:avLst/>
          </a:prstGeom>
        </p:spPr>
      </p:pic>
      <p:sp>
        <p:nvSpPr>
          <p:cNvPr id="4" name="TextBox 3"/>
          <p:cNvSpPr txBox="1"/>
          <p:nvPr/>
        </p:nvSpPr>
        <p:spPr>
          <a:xfrm>
            <a:off x="892175" y="1587460"/>
            <a:ext cx="3784600" cy="1200329"/>
          </a:xfrm>
          <a:prstGeom prst="rect">
            <a:avLst/>
          </a:prstGeom>
          <a:noFill/>
        </p:spPr>
        <p:txBody>
          <a:bodyPr wrap="square" rtlCol="0">
            <a:spAutoFit/>
          </a:bodyPr>
          <a:lstStyle/>
          <a:p>
            <a:r>
              <a:rPr lang="en-US" dirty="0" smtClean="0"/>
              <a:t>and for music keys…</a:t>
            </a:r>
          </a:p>
          <a:p>
            <a:endParaRPr lang="en-US" dirty="0"/>
          </a:p>
          <a:p>
            <a:pPr marL="285750" indent="-285750">
              <a:buFont typeface="Arial" panose="020B0604020202020204" pitchFamily="34" charset="0"/>
              <a:buChar char="•"/>
            </a:pPr>
            <a:r>
              <a:rPr lang="en-US" dirty="0" smtClean="0"/>
              <a:t>music pitch &amp; mode are separated</a:t>
            </a:r>
            <a:endParaRPr lang="en-US" dirty="0"/>
          </a:p>
        </p:txBody>
      </p:sp>
      <p:sp>
        <p:nvSpPr>
          <p:cNvPr id="6" name="TextBox 5"/>
          <p:cNvSpPr txBox="1"/>
          <p:nvPr/>
        </p:nvSpPr>
        <p:spPr>
          <a:xfrm>
            <a:off x="1069975" y="2987990"/>
            <a:ext cx="3428999" cy="3570208"/>
          </a:xfrm>
          <a:prstGeom prst="rect">
            <a:avLst/>
          </a:prstGeom>
          <a:noFill/>
          <a:ln>
            <a:solidFill>
              <a:srgbClr val="92D050"/>
            </a:solidFill>
          </a:ln>
        </p:spPr>
        <p:txBody>
          <a:bodyPr wrap="square" rtlCol="0">
            <a:spAutoFit/>
          </a:bodyPr>
          <a:lstStyle/>
          <a:p>
            <a:endParaRPr lang="en-US" sz="1600" dirty="0"/>
          </a:p>
          <a:p>
            <a:r>
              <a:rPr lang="en-US" sz="1600" dirty="0" smtClean="0"/>
              <a:t>[work_1] a bf:Work ;</a:t>
            </a:r>
          </a:p>
          <a:p>
            <a:r>
              <a:rPr lang="en-US" sz="1600" dirty="0"/>
              <a:t> </a:t>
            </a:r>
            <a:r>
              <a:rPr lang="en-US" sz="1600" dirty="0" smtClean="0"/>
              <a:t>   bf:hasKeyMode [</a:t>
            </a:r>
          </a:p>
          <a:p>
            <a:r>
              <a:rPr lang="en-US" sz="1600" dirty="0"/>
              <a:t> </a:t>
            </a:r>
            <a:r>
              <a:rPr lang="en-US" sz="1600" dirty="0" smtClean="0"/>
              <a:t>         rdf:value “F major” ;</a:t>
            </a:r>
          </a:p>
          <a:p>
            <a:r>
              <a:rPr lang="en-US" sz="1600" dirty="0"/>
              <a:t> </a:t>
            </a:r>
            <a:r>
              <a:rPr lang="en-US" sz="1600" dirty="0" smtClean="0"/>
              <a:t>         pmo:hasPitchCenter [</a:t>
            </a:r>
          </a:p>
          <a:p>
            <a:r>
              <a:rPr lang="en-US" sz="1600" dirty="0"/>
              <a:t> </a:t>
            </a:r>
            <a:r>
              <a:rPr lang="en-US" sz="1600" dirty="0" smtClean="0"/>
              <a:t>              a pmo:Pitch ;</a:t>
            </a:r>
          </a:p>
          <a:p>
            <a:r>
              <a:rPr lang="en-US" sz="1600" dirty="0"/>
              <a:t> </a:t>
            </a:r>
            <a:r>
              <a:rPr lang="en-US" sz="1600" dirty="0" smtClean="0"/>
              <a:t>               rdf:value “F” ;</a:t>
            </a:r>
          </a:p>
          <a:p>
            <a:r>
              <a:rPr lang="en-US" sz="1600" dirty="0"/>
              <a:t> </a:t>
            </a:r>
            <a:r>
              <a:rPr lang="en-US" sz="1600" dirty="0" smtClean="0"/>
              <a:t>          ] ;</a:t>
            </a:r>
          </a:p>
          <a:p>
            <a:r>
              <a:rPr lang="en-US" sz="1600" dirty="0" smtClean="0"/>
              <a:t>           pmo:hasMode [</a:t>
            </a:r>
          </a:p>
          <a:p>
            <a:r>
              <a:rPr lang="en-US" sz="1600" dirty="0"/>
              <a:t> </a:t>
            </a:r>
            <a:r>
              <a:rPr lang="en-US" sz="1600" dirty="0" smtClean="0"/>
              <a:t>              a pmo:Mode ;</a:t>
            </a:r>
          </a:p>
          <a:p>
            <a:r>
              <a:rPr lang="en-US" sz="1600" dirty="0"/>
              <a:t> </a:t>
            </a:r>
            <a:r>
              <a:rPr lang="en-US" sz="1600" dirty="0" smtClean="0"/>
              <a:t>               rdf:value “major” ;</a:t>
            </a:r>
          </a:p>
          <a:p>
            <a:r>
              <a:rPr lang="en-US" sz="1600" dirty="0" smtClean="0"/>
              <a:t>           ] ;</a:t>
            </a:r>
          </a:p>
          <a:p>
            <a:r>
              <a:rPr lang="en-US" sz="1600" dirty="0"/>
              <a:t> </a:t>
            </a:r>
            <a:r>
              <a:rPr lang="en-US" sz="1600" dirty="0" smtClean="0"/>
              <a:t>    ]  .</a:t>
            </a:r>
          </a:p>
          <a:p>
            <a:endParaRPr lang="en-US" dirty="0"/>
          </a:p>
        </p:txBody>
      </p:sp>
    </p:spTree>
    <p:extLst>
      <p:ext uri="{BB962C8B-B14F-4D97-AF65-F5344CB8AC3E}">
        <p14:creationId xmlns:p14="http://schemas.microsoft.com/office/powerpoint/2010/main" val="26322036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54956" y="2861733"/>
            <a:ext cx="9375884" cy="1915647"/>
          </a:xfrm>
        </p:spPr>
        <p:txBody>
          <a:bodyPr/>
          <a:lstStyle/>
          <a:p>
            <a:r>
              <a:rPr lang="en-US" dirty="0" smtClean="0"/>
              <a:t>Vocabularies from outside BIBFRAME</a:t>
            </a:r>
            <a:endParaRPr lang="en-US" dirty="0"/>
          </a:p>
        </p:txBody>
      </p:sp>
      <p:sp>
        <p:nvSpPr>
          <p:cNvPr id="5" name="Text Placeholder 4"/>
          <p:cNvSpPr>
            <a:spLocks noGrp="1"/>
          </p:cNvSpPr>
          <p:nvPr>
            <p:ph type="body"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577838" y="202130"/>
            <a:ext cx="3865707" cy="4167613"/>
          </a:xfrm>
          <a:prstGeom prst="rect">
            <a:avLst/>
          </a:prstGeom>
          <a:effectLst>
            <a:outerShdw blurRad="50800" dist="50800" dir="5400000" algn="ctr" rotWithShape="0">
              <a:srgbClr val="000000">
                <a:alpha val="0"/>
              </a:srgbClr>
            </a:outerShdw>
            <a:softEdge rad="635000"/>
          </a:effectLst>
        </p:spPr>
      </p:pic>
    </p:spTree>
    <p:extLst>
      <p:ext uri="{BB962C8B-B14F-4D97-AF65-F5344CB8AC3E}">
        <p14:creationId xmlns:p14="http://schemas.microsoft.com/office/powerpoint/2010/main" val="17063193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Vocabularies</a:t>
            </a:r>
            <a:endParaRPr lang="en-US" dirty="0"/>
          </a:p>
        </p:txBody>
      </p:sp>
      <p:sp>
        <p:nvSpPr>
          <p:cNvPr id="3" name="Content Placeholder 2"/>
          <p:cNvSpPr>
            <a:spLocks noGrp="1"/>
          </p:cNvSpPr>
          <p:nvPr>
            <p:ph idx="1"/>
          </p:nvPr>
        </p:nvSpPr>
        <p:spPr>
          <a:xfrm>
            <a:off x="1104293" y="1608418"/>
            <a:ext cx="8946541" cy="4195481"/>
          </a:xfrm>
        </p:spPr>
        <p:txBody>
          <a:bodyPr>
            <a:normAutofit/>
          </a:bodyPr>
          <a:lstStyle/>
          <a:p>
            <a:r>
              <a:rPr lang="en-US" dirty="0" smtClean="0"/>
              <a:t>why?</a:t>
            </a:r>
          </a:p>
          <a:p>
            <a:pPr lvl="1"/>
            <a:r>
              <a:rPr lang="en-US" dirty="0" smtClean="0"/>
              <a:t>to provide specific relationships not already in </a:t>
            </a:r>
            <a:br>
              <a:rPr lang="en-US" dirty="0" smtClean="0"/>
            </a:br>
            <a:r>
              <a:rPr lang="en-US" dirty="0" smtClean="0"/>
              <a:t>BIBFRAME</a:t>
            </a:r>
          </a:p>
          <a:p>
            <a:pPr lvl="1"/>
            <a:r>
              <a:rPr lang="en-US" dirty="0" smtClean="0"/>
              <a:t>to provide values for the objects of triples</a:t>
            </a:r>
          </a:p>
          <a:p>
            <a:r>
              <a:rPr lang="en-US" dirty="0" smtClean="0"/>
              <a:t>Example:</a:t>
            </a:r>
          </a:p>
          <a:p>
            <a:pPr lvl="1"/>
            <a:r>
              <a:rPr lang="en-US" dirty="0" smtClean="0"/>
              <a:t>bf:FIleType</a:t>
            </a:r>
          </a:p>
          <a:p>
            <a:pPr lvl="2"/>
            <a:r>
              <a:rPr lang="en-US" dirty="0" smtClean="0"/>
              <a:t>no subclasses/individuals in BIBFRAME</a:t>
            </a:r>
          </a:p>
          <a:p>
            <a:pPr lvl="2"/>
            <a:r>
              <a:rPr lang="en-US" dirty="0" smtClean="0"/>
              <a:t>want to add in:</a:t>
            </a:r>
            <a:r>
              <a:rPr lang="en-US" dirty="0"/>
              <a:t> </a:t>
            </a:r>
            <a:endParaRPr lang="en-US" dirty="0" smtClean="0"/>
          </a:p>
        </p:txBody>
      </p:sp>
      <p:pic>
        <p:nvPicPr>
          <p:cNvPr id="4" name="Picture 3"/>
          <p:cNvPicPr>
            <a:picLocks noChangeAspect="1"/>
          </p:cNvPicPr>
          <p:nvPr/>
        </p:nvPicPr>
        <p:blipFill>
          <a:blip r:embed="rId3"/>
          <a:stretch>
            <a:fillRect/>
          </a:stretch>
        </p:blipFill>
        <p:spPr>
          <a:xfrm>
            <a:off x="7492996" y="597797"/>
            <a:ext cx="4039640" cy="5206102"/>
          </a:xfrm>
          <a:prstGeom prst="rect">
            <a:avLst/>
          </a:prstGeom>
        </p:spPr>
      </p:pic>
      <p:sp>
        <p:nvSpPr>
          <p:cNvPr id="5" name="Right Arrow 4"/>
          <p:cNvSpPr/>
          <p:nvPr/>
        </p:nvSpPr>
        <p:spPr>
          <a:xfrm>
            <a:off x="4184803" y="4329404"/>
            <a:ext cx="3079102" cy="317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093909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lstStyle/>
          <a:p>
            <a:r>
              <a:rPr lang="en-US" dirty="0" smtClean="0"/>
              <a:t>Attributes of works and instances</a:t>
            </a:r>
          </a:p>
          <a:p>
            <a:pPr lvl="1"/>
            <a:r>
              <a:rPr lang="en-US" dirty="0" smtClean="0"/>
              <a:t>RDA term list (</a:t>
            </a:r>
            <a:r>
              <a:rPr lang="en-US" dirty="0" smtClean="0">
                <a:hlinkClick r:id="rId3"/>
              </a:rPr>
              <a:t>http://www.rdaregistry.info/termList</a:t>
            </a:r>
            <a:r>
              <a:rPr lang="en-US" dirty="0" smtClean="0"/>
              <a:t>) </a:t>
            </a:r>
          </a:p>
          <a:p>
            <a:pPr lvl="1"/>
            <a:r>
              <a:rPr lang="en-US" dirty="0"/>
              <a:t>LCGFT (</a:t>
            </a:r>
            <a:r>
              <a:rPr lang="en-US" dirty="0">
                <a:hlinkClick r:id="rId4"/>
              </a:rPr>
              <a:t>http://id.loc.gov/authorities/genreForms.html</a:t>
            </a:r>
            <a:r>
              <a:rPr lang="en-US" dirty="0"/>
              <a:t>) </a:t>
            </a:r>
          </a:p>
          <a:p>
            <a:pPr lvl="1"/>
            <a:r>
              <a:rPr lang="en-US" dirty="0"/>
              <a:t>LCMPT (</a:t>
            </a:r>
            <a:r>
              <a:rPr lang="en-US" dirty="0">
                <a:hlinkClick r:id="rId5"/>
              </a:rPr>
              <a:t>http://id.loc.gov/authorities/performanceMediums.html</a:t>
            </a:r>
            <a:r>
              <a:rPr lang="en-US" dirty="0"/>
              <a:t>) </a:t>
            </a:r>
            <a:endParaRPr lang="en-US" dirty="0" smtClean="0"/>
          </a:p>
          <a:p>
            <a:pPr lvl="1"/>
            <a:r>
              <a:rPr lang="en-US" dirty="0" smtClean="0"/>
              <a:t>PMO vocabulary</a:t>
            </a:r>
          </a:p>
          <a:p>
            <a:r>
              <a:rPr lang="en-US" dirty="0" smtClean="0"/>
              <a:t>Agent roles</a:t>
            </a:r>
          </a:p>
          <a:p>
            <a:pPr lvl="1"/>
            <a:r>
              <a:rPr lang="en-US" dirty="0"/>
              <a:t>MARC relators (</a:t>
            </a:r>
            <a:r>
              <a:rPr lang="en-US" dirty="0">
                <a:hlinkClick r:id="rId6"/>
              </a:rPr>
              <a:t>http://</a:t>
            </a:r>
            <a:r>
              <a:rPr lang="en-US" dirty="0" smtClean="0">
                <a:hlinkClick r:id="rId6"/>
              </a:rPr>
              <a:t>id.loc.gov/vocabulary/relators.html</a:t>
            </a:r>
            <a:r>
              <a:rPr lang="en-US" dirty="0" smtClean="0"/>
              <a:t>)</a:t>
            </a:r>
          </a:p>
          <a:p>
            <a:r>
              <a:rPr lang="en-US" dirty="0" smtClean="0"/>
              <a:t>Relationships between works</a:t>
            </a:r>
          </a:p>
          <a:p>
            <a:pPr lvl="1"/>
            <a:r>
              <a:rPr lang="en-US" dirty="0" smtClean="0"/>
              <a:t>RDA </a:t>
            </a:r>
            <a:r>
              <a:rPr lang="en-US" dirty="0"/>
              <a:t>unconstrained properties (</a:t>
            </a:r>
            <a:r>
              <a:rPr lang="en-US" dirty="0">
                <a:hlinkClick r:id="rId7"/>
              </a:rPr>
              <a:t>http://www.rdaregistry.info/Elements/u</a:t>
            </a:r>
            <a:r>
              <a:rPr lang="en-US" dirty="0" smtClean="0">
                <a:hlinkClick r:id="rId7"/>
              </a:rPr>
              <a:t>/</a:t>
            </a:r>
            <a:r>
              <a:rPr lang="en-US" dirty="0" smtClean="0"/>
              <a:t>) </a:t>
            </a:r>
            <a:endParaRPr lang="en-US" dirty="0"/>
          </a:p>
          <a:p>
            <a:endParaRPr lang="en-US" dirty="0"/>
          </a:p>
        </p:txBody>
      </p:sp>
    </p:spTree>
    <p:extLst>
      <p:ext uri="{BB962C8B-B14F-4D97-AF65-F5344CB8AC3E}">
        <p14:creationId xmlns:p14="http://schemas.microsoft.com/office/powerpoint/2010/main" val="36913738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More advanced modeling</a:t>
            </a:r>
            <a:endParaRPr lang="en-US" dirty="0"/>
          </a:p>
        </p:txBody>
      </p:sp>
      <p:sp>
        <p:nvSpPr>
          <p:cNvPr id="6" name="Text Placeholder 5"/>
          <p:cNvSpPr>
            <a:spLocks noGrp="1"/>
          </p:cNvSpPr>
          <p:nvPr>
            <p:ph type="body" idx="1"/>
          </p:nvPr>
        </p:nvSpPr>
        <p:spPr/>
        <p:txBody>
          <a:bodyPr/>
          <a:lstStyle/>
          <a:p>
            <a:endParaRPr lang="en-US" dirty="0"/>
          </a:p>
        </p:txBody>
      </p:sp>
      <p:pic>
        <p:nvPicPr>
          <p:cNvPr id="7" name="Picture 6"/>
          <p:cNvPicPr>
            <a:picLocks noChangeAspect="1"/>
          </p:cNvPicPr>
          <p:nvPr/>
        </p:nvPicPr>
        <p:blipFill>
          <a:blip r:embed="rId3"/>
          <a:stretch>
            <a:fillRect/>
          </a:stretch>
        </p:blipFill>
        <p:spPr>
          <a:xfrm>
            <a:off x="1154955" y="513596"/>
            <a:ext cx="3534021" cy="3607455"/>
          </a:xfrm>
          <a:prstGeom prst="rect">
            <a:avLst/>
          </a:prstGeom>
          <a:effectLst>
            <a:innerShdw blurRad="63500" dist="50800" dir="13500000">
              <a:prstClr val="black">
                <a:alpha val="50000"/>
              </a:prstClr>
            </a:innerShdw>
            <a:softEdge rad="317500"/>
          </a:effectLst>
        </p:spPr>
      </p:pic>
    </p:spTree>
    <p:extLst>
      <p:ext uri="{BB962C8B-B14F-4D97-AF65-F5344CB8AC3E}">
        <p14:creationId xmlns:p14="http://schemas.microsoft.com/office/powerpoint/2010/main" val="21815654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Medium of performance--Requirements</a:t>
            </a:r>
            <a:endParaRPr lang="en-US" dirty="0"/>
          </a:p>
        </p:txBody>
      </p:sp>
      <p:sp>
        <p:nvSpPr>
          <p:cNvPr id="4" name="Content Placeholder 3"/>
          <p:cNvSpPr>
            <a:spLocks noGrp="1"/>
          </p:cNvSpPr>
          <p:nvPr>
            <p:ph idx="1"/>
          </p:nvPr>
        </p:nvSpPr>
        <p:spPr/>
        <p:txBody>
          <a:bodyPr>
            <a:normAutofit lnSpcReduction="10000"/>
          </a:bodyPr>
          <a:lstStyle/>
          <a:p>
            <a:r>
              <a:rPr lang="en-US" dirty="0" smtClean="0"/>
              <a:t>Intended instrumentation (what the composer wrote)</a:t>
            </a:r>
          </a:p>
          <a:p>
            <a:pPr lvl="1"/>
            <a:r>
              <a:rPr lang="en-US" dirty="0" smtClean="0"/>
              <a:t>instruments</a:t>
            </a:r>
          </a:p>
          <a:p>
            <a:pPr lvl="1"/>
            <a:r>
              <a:rPr lang="en-US" dirty="0" smtClean="0"/>
              <a:t>total number of instruments</a:t>
            </a:r>
          </a:p>
          <a:p>
            <a:pPr lvl="1"/>
            <a:r>
              <a:rPr lang="en-US" dirty="0" smtClean="0"/>
              <a:t>number of parts for each instrument</a:t>
            </a:r>
          </a:p>
          <a:p>
            <a:pPr lvl="1"/>
            <a:r>
              <a:rPr lang="en-US" dirty="0" smtClean="0"/>
              <a:t>alternate and doubling instruments</a:t>
            </a:r>
          </a:p>
          <a:p>
            <a:r>
              <a:rPr lang="en-US" dirty="0" smtClean="0"/>
              <a:t>Performing Forces (actual instruments)</a:t>
            </a:r>
          </a:p>
          <a:p>
            <a:pPr lvl="1"/>
            <a:r>
              <a:rPr lang="en-US" dirty="0" smtClean="0"/>
              <a:t>performers</a:t>
            </a:r>
          </a:p>
          <a:p>
            <a:pPr lvl="1"/>
            <a:r>
              <a:rPr lang="en-US" dirty="0" smtClean="0"/>
              <a:t>total number of performers</a:t>
            </a:r>
          </a:p>
          <a:p>
            <a:pPr lvl="1"/>
            <a:r>
              <a:rPr lang="en-US" dirty="0" smtClean="0"/>
              <a:t>instruments</a:t>
            </a:r>
          </a:p>
          <a:p>
            <a:pPr lvl="1"/>
            <a:r>
              <a:rPr lang="en-US" dirty="0" smtClean="0"/>
              <a:t>number of performers per instrument</a:t>
            </a:r>
          </a:p>
          <a:p>
            <a:pPr lvl="1"/>
            <a:r>
              <a:rPr lang="en-US" dirty="0" smtClean="0"/>
              <a:t>doubling of instruments</a:t>
            </a:r>
            <a:endParaRPr lang="en-US" dirty="0"/>
          </a:p>
        </p:txBody>
      </p:sp>
    </p:spTree>
    <p:extLst>
      <p:ext uri="{BB962C8B-B14F-4D97-AF65-F5344CB8AC3E}">
        <p14:creationId xmlns:p14="http://schemas.microsoft.com/office/powerpoint/2010/main" val="41877815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t="931" r="650"/>
          <a:stretch/>
        </p:blipFill>
        <p:spPr>
          <a:xfrm>
            <a:off x="496888" y="215900"/>
            <a:ext cx="7948612" cy="6406106"/>
          </a:xfrm>
          <a:prstGeom prst="rect">
            <a:avLst/>
          </a:prstGeom>
        </p:spPr>
      </p:pic>
      <p:sp>
        <p:nvSpPr>
          <p:cNvPr id="4" name="TextBox 3"/>
          <p:cNvSpPr txBox="1"/>
          <p:nvPr/>
        </p:nvSpPr>
        <p:spPr>
          <a:xfrm>
            <a:off x="8953500" y="2413000"/>
            <a:ext cx="2933700" cy="1754326"/>
          </a:xfrm>
          <a:prstGeom prst="rect">
            <a:avLst/>
          </a:prstGeom>
          <a:noFill/>
        </p:spPr>
        <p:txBody>
          <a:bodyPr wrap="square" rtlCol="0">
            <a:spAutoFit/>
          </a:bodyPr>
          <a:lstStyle/>
          <a:p>
            <a:r>
              <a:rPr lang="en-US" dirty="0" smtClean="0"/>
              <a:t>working model of medium of performance:</a:t>
            </a:r>
            <a:br>
              <a:rPr lang="en-US" dirty="0" smtClean="0"/>
            </a:br>
            <a:endParaRPr lang="en-US" dirty="0" smtClean="0"/>
          </a:p>
          <a:p>
            <a:r>
              <a:rPr lang="en-US" dirty="0" smtClean="0"/>
              <a:t>pmo:Declared Medium </a:t>
            </a:r>
          </a:p>
          <a:p>
            <a:r>
              <a:rPr lang="en-US" dirty="0" smtClean="0"/>
              <a:t>pmo:PerformedMedium</a:t>
            </a:r>
            <a:endParaRPr lang="en-US" dirty="0"/>
          </a:p>
        </p:txBody>
      </p:sp>
    </p:spTree>
    <p:extLst>
      <p:ext uri="{BB962C8B-B14F-4D97-AF65-F5344CB8AC3E}">
        <p14:creationId xmlns:p14="http://schemas.microsoft.com/office/powerpoint/2010/main" val="13294034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Text Placeholder 2"/>
          <p:cNvSpPr>
            <a:spLocks noGrp="1"/>
          </p:cNvSpPr>
          <p:nvPr>
            <p:ph type="body" idx="1"/>
          </p:nvPr>
        </p:nvSpPr>
        <p:spPr/>
        <p:txBody>
          <a:bodyPr/>
          <a:lstStyle/>
          <a:p>
            <a:endParaRPr lang="en-US" dirty="0"/>
          </a:p>
        </p:txBody>
      </p:sp>
      <p:pic>
        <p:nvPicPr>
          <p:cNvPr id="4" name="Picture 3"/>
          <p:cNvPicPr>
            <a:picLocks noChangeAspect="1"/>
          </p:cNvPicPr>
          <p:nvPr/>
        </p:nvPicPr>
        <p:blipFill>
          <a:blip r:embed="rId3"/>
          <a:stretch>
            <a:fillRect/>
          </a:stretch>
        </p:blipFill>
        <p:spPr>
          <a:xfrm>
            <a:off x="716296" y="882991"/>
            <a:ext cx="3725518" cy="3179487"/>
          </a:xfrm>
          <a:prstGeom prst="rect">
            <a:avLst/>
          </a:prstGeom>
          <a:effectLst>
            <a:softEdge rad="635000"/>
          </a:effectLst>
        </p:spPr>
      </p:pic>
    </p:spTree>
    <p:extLst>
      <p:ext uri="{BB962C8B-B14F-4D97-AF65-F5344CB8AC3E}">
        <p14:creationId xmlns:p14="http://schemas.microsoft.com/office/powerpoint/2010/main" val="5434423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a:t>
            </a:r>
            <a:endParaRPr lang="en-US" dirty="0"/>
          </a:p>
        </p:txBody>
      </p:sp>
      <p:sp>
        <p:nvSpPr>
          <p:cNvPr id="3" name="Content Placeholder 2"/>
          <p:cNvSpPr>
            <a:spLocks noGrp="1"/>
          </p:cNvSpPr>
          <p:nvPr>
            <p:ph idx="1"/>
          </p:nvPr>
        </p:nvSpPr>
        <p:spPr/>
        <p:txBody>
          <a:bodyPr/>
          <a:lstStyle/>
          <a:p>
            <a:r>
              <a:rPr lang="en-US" dirty="0"/>
              <a:t>C</a:t>
            </a:r>
            <a:r>
              <a:rPr lang="en-US" dirty="0" smtClean="0"/>
              <a:t>reating an ontology is </a:t>
            </a:r>
            <a:r>
              <a:rPr lang="en-US" smtClean="0"/>
              <a:t>not easy!!!</a:t>
            </a:r>
            <a:endParaRPr lang="en-US" dirty="0" smtClean="0"/>
          </a:p>
          <a:p>
            <a:pPr lvl="1"/>
            <a:r>
              <a:rPr lang="en-US" dirty="0" smtClean="0"/>
              <a:t>it is particularly difficult to involve a large number of people</a:t>
            </a:r>
          </a:p>
          <a:p>
            <a:pPr lvl="1"/>
            <a:r>
              <a:rPr lang="en-US" dirty="0" smtClean="0"/>
              <a:t>things that we glossed over in MARC, must be modeled in an </a:t>
            </a:r>
            <a:r>
              <a:rPr lang="en-US" smtClean="0"/>
              <a:t>RDF ontology</a:t>
            </a:r>
          </a:p>
          <a:p>
            <a:pPr lvl="1"/>
            <a:r>
              <a:rPr lang="en-US" smtClean="0"/>
              <a:t>it is easy to present a biased viewpoint of a domain.</a:t>
            </a:r>
            <a:endParaRPr lang="en-US" dirty="0" smtClean="0"/>
          </a:p>
        </p:txBody>
      </p:sp>
    </p:spTree>
    <p:extLst>
      <p:ext uri="{BB962C8B-B14F-4D97-AF65-F5344CB8AC3E}">
        <p14:creationId xmlns:p14="http://schemas.microsoft.com/office/powerpoint/2010/main" val="24505506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 Data for Production (LD4P) Overview</a:t>
            </a:r>
            <a:endParaRPr lang="en-US" dirty="0"/>
          </a:p>
        </p:txBody>
      </p:sp>
      <p:sp>
        <p:nvSpPr>
          <p:cNvPr id="3" name="Text Placeholder 2"/>
          <p:cNvSpPr>
            <a:spLocks noGrp="1"/>
          </p:cNvSpPr>
          <p:nvPr>
            <p:ph type="body" idx="1"/>
          </p:nvPr>
        </p:nvSpPr>
        <p:spPr>
          <a:xfrm>
            <a:off x="839788" y="2286247"/>
            <a:ext cx="7766330" cy="823912"/>
          </a:xfrm>
        </p:spPr>
        <p:txBody>
          <a:bodyPr/>
          <a:lstStyle/>
          <a:p>
            <a:r>
              <a:rPr lang="en-US" sz="2800" dirty="0" smtClean="0"/>
              <a:t>To create linked data descriptions of library resources</a:t>
            </a:r>
            <a:r>
              <a:rPr lang="is-IS" sz="2800" dirty="0" smtClean="0"/>
              <a:t>…</a:t>
            </a:r>
            <a:endParaRPr lang="en-US" sz="2800" dirty="0"/>
          </a:p>
        </p:txBody>
      </p:sp>
      <p:sp>
        <p:nvSpPr>
          <p:cNvPr id="4" name="Content Placeholder 3"/>
          <p:cNvSpPr>
            <a:spLocks noGrp="1"/>
          </p:cNvSpPr>
          <p:nvPr>
            <p:ph sz="half" idx="2"/>
          </p:nvPr>
        </p:nvSpPr>
        <p:spPr>
          <a:xfrm>
            <a:off x="839788" y="3543158"/>
            <a:ext cx="6905718" cy="2465756"/>
          </a:xfrm>
        </p:spPr>
        <p:txBody>
          <a:bodyPr>
            <a:normAutofit/>
          </a:bodyPr>
          <a:lstStyle/>
          <a:p>
            <a:r>
              <a:rPr lang="en-US" sz="2400" dirty="0" smtClean="0"/>
              <a:t>How do cataloging workflows change?</a:t>
            </a:r>
          </a:p>
          <a:p>
            <a:r>
              <a:rPr lang="en-US" sz="2400" dirty="0"/>
              <a:t>What standards are needed?</a:t>
            </a:r>
          </a:p>
          <a:p>
            <a:r>
              <a:rPr lang="en-US" sz="2400" dirty="0" smtClean="0"/>
              <a:t>What tools are needed?</a:t>
            </a:r>
          </a:p>
        </p:txBody>
      </p:sp>
    </p:spTree>
    <p:extLst>
      <p:ext uri="{BB962C8B-B14F-4D97-AF65-F5344CB8AC3E}">
        <p14:creationId xmlns:p14="http://schemas.microsoft.com/office/powerpoint/2010/main" val="24437574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reuse </a:t>
            </a:r>
            <a:endParaRPr lang="en-US" dirty="0"/>
          </a:p>
        </p:txBody>
      </p:sp>
      <p:sp>
        <p:nvSpPr>
          <p:cNvPr id="3" name="Content Placeholder 2"/>
          <p:cNvSpPr>
            <a:spLocks noGrp="1"/>
          </p:cNvSpPr>
          <p:nvPr>
            <p:ph idx="1"/>
          </p:nvPr>
        </p:nvSpPr>
        <p:spPr/>
        <p:txBody>
          <a:bodyPr/>
          <a:lstStyle/>
          <a:p>
            <a:r>
              <a:rPr lang="en-US" dirty="0" smtClean="0"/>
              <a:t>the ideal in linked data, but there are many pitfalls</a:t>
            </a:r>
          </a:p>
          <a:p>
            <a:pPr lvl="1"/>
            <a:r>
              <a:rPr lang="en-US" dirty="0" smtClean="0"/>
              <a:t>you must use the terms in the way they were originally intended</a:t>
            </a:r>
          </a:p>
          <a:p>
            <a:pPr lvl="1"/>
            <a:r>
              <a:rPr lang="en-US" dirty="0" smtClean="0"/>
              <a:t>you shouldn’t turn individuals into classes or vice versa</a:t>
            </a:r>
          </a:p>
          <a:p>
            <a:pPr lvl="1"/>
            <a:r>
              <a:rPr lang="en-US" dirty="0" smtClean="0"/>
              <a:t>you shouldn’t declare classes from another ontology to be subclasses of yours</a:t>
            </a:r>
          </a:p>
          <a:p>
            <a:pPr lvl="1"/>
            <a:r>
              <a:rPr lang="en-US" dirty="0" smtClean="0"/>
              <a:t>you need to be careful when using SKOS vocabularies in an OWL ontology</a:t>
            </a:r>
          </a:p>
        </p:txBody>
      </p:sp>
    </p:spTree>
    <p:extLst>
      <p:ext uri="{BB962C8B-B14F-4D97-AF65-F5344CB8AC3E}">
        <p14:creationId xmlns:p14="http://schemas.microsoft.com/office/powerpoint/2010/main" val="31258429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Classes vs Individuals</a:t>
            </a:r>
            <a:endParaRPr lang="en-US" dirty="0"/>
          </a:p>
        </p:txBody>
      </p:sp>
      <p:sp>
        <p:nvSpPr>
          <p:cNvPr id="5" name="Text Placeholder 4"/>
          <p:cNvSpPr>
            <a:spLocks noGrp="1"/>
          </p:cNvSpPr>
          <p:nvPr>
            <p:ph type="body" idx="1"/>
          </p:nvPr>
        </p:nvSpPr>
        <p:spPr/>
        <p:txBody>
          <a:bodyPr/>
          <a:lstStyle/>
          <a:p>
            <a:r>
              <a:rPr lang="en-US" dirty="0" smtClean="0"/>
              <a:t>Traditional Linked Data</a:t>
            </a:r>
            <a:endParaRPr lang="en-US" dirty="0"/>
          </a:p>
        </p:txBody>
      </p:sp>
      <p:sp>
        <p:nvSpPr>
          <p:cNvPr id="3" name="Content Placeholder 2"/>
          <p:cNvSpPr>
            <a:spLocks noGrp="1"/>
          </p:cNvSpPr>
          <p:nvPr>
            <p:ph sz="half" idx="2"/>
          </p:nvPr>
        </p:nvSpPr>
        <p:spPr/>
        <p:txBody>
          <a:bodyPr/>
          <a:lstStyle/>
          <a:p>
            <a:r>
              <a:rPr lang="en-US" dirty="0" smtClean="0"/>
              <a:t>heavily class-based</a:t>
            </a:r>
          </a:p>
          <a:p>
            <a:r>
              <a:rPr lang="en-US" dirty="0" smtClean="0"/>
              <a:t>relationships are primarily in the form of subclassing</a:t>
            </a:r>
            <a:br>
              <a:rPr lang="en-US" dirty="0" smtClean="0"/>
            </a:br>
            <a:endParaRPr lang="en-US" dirty="0" smtClean="0"/>
          </a:p>
          <a:p>
            <a:r>
              <a:rPr lang="en-US" dirty="0" smtClean="0"/>
              <a:t>relatively few properties</a:t>
            </a:r>
          </a:p>
          <a:p>
            <a:pPr lvl="1"/>
            <a:r>
              <a:rPr lang="en-US" dirty="0" smtClean="0"/>
              <a:t>often each class has only one</a:t>
            </a:r>
          </a:p>
        </p:txBody>
      </p:sp>
      <p:sp>
        <p:nvSpPr>
          <p:cNvPr id="6" name="Text Placeholder 5"/>
          <p:cNvSpPr>
            <a:spLocks noGrp="1"/>
          </p:cNvSpPr>
          <p:nvPr>
            <p:ph type="body" sz="quarter" idx="3"/>
          </p:nvPr>
        </p:nvSpPr>
        <p:spPr/>
        <p:txBody>
          <a:bodyPr/>
          <a:lstStyle/>
          <a:p>
            <a:r>
              <a:rPr lang="en-US" dirty="0" smtClean="0"/>
              <a:t>Library linked data</a:t>
            </a:r>
            <a:endParaRPr lang="en-US" dirty="0"/>
          </a:p>
        </p:txBody>
      </p:sp>
      <p:sp>
        <p:nvSpPr>
          <p:cNvPr id="7" name="Content Placeholder 6"/>
          <p:cNvSpPr>
            <a:spLocks noGrp="1"/>
          </p:cNvSpPr>
          <p:nvPr>
            <p:ph sz="quarter" idx="4"/>
          </p:nvPr>
        </p:nvSpPr>
        <p:spPr/>
        <p:txBody>
          <a:bodyPr>
            <a:normAutofit lnSpcReduction="10000"/>
          </a:bodyPr>
          <a:lstStyle/>
          <a:p>
            <a:r>
              <a:rPr lang="en-US" dirty="0" smtClean="0"/>
              <a:t>heavily property-based</a:t>
            </a:r>
          </a:p>
          <a:p>
            <a:r>
              <a:rPr lang="en-US" dirty="0" smtClean="0"/>
              <a:t>relationships are between separate classes rather than through subclassing</a:t>
            </a:r>
          </a:p>
          <a:p>
            <a:r>
              <a:rPr lang="en-US" dirty="0" smtClean="0"/>
              <a:t>many properties</a:t>
            </a:r>
          </a:p>
          <a:p>
            <a:pPr lvl="1"/>
            <a:r>
              <a:rPr lang="en-US" dirty="0" smtClean="0"/>
              <a:t>a single class may have several</a:t>
            </a:r>
          </a:p>
          <a:p>
            <a:r>
              <a:rPr lang="en-US" dirty="0" smtClean="0"/>
              <a:t>origins in the entity/relationship model of FRBR</a:t>
            </a:r>
          </a:p>
          <a:p>
            <a:pPr lvl="1"/>
            <a:r>
              <a:rPr lang="en-US" dirty="0" smtClean="0"/>
              <a:t>everything is an attribute of an entity</a:t>
            </a:r>
          </a:p>
          <a:p>
            <a:pPr lvl="1"/>
            <a:r>
              <a:rPr lang="en-US" dirty="0" smtClean="0"/>
              <a:t>translates to being a property</a:t>
            </a:r>
            <a:endParaRPr lang="en-US" dirty="0"/>
          </a:p>
        </p:txBody>
      </p:sp>
    </p:spTree>
    <p:extLst>
      <p:ext uri="{BB962C8B-B14F-4D97-AF65-F5344CB8AC3E}">
        <p14:creationId xmlns:p14="http://schemas.microsoft.com/office/powerpoint/2010/main" val="7989211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bf:Work subclasses vs bf:ContentType</a:t>
            </a:r>
            <a:endParaRPr lang="en-US" dirty="0"/>
          </a:p>
        </p:txBody>
      </p:sp>
      <p:sp>
        <p:nvSpPr>
          <p:cNvPr id="3" name="Content Placeholder 2"/>
          <p:cNvSpPr>
            <a:spLocks noGrp="1"/>
          </p:cNvSpPr>
          <p:nvPr>
            <p:ph sz="half" idx="1"/>
          </p:nvPr>
        </p:nvSpPr>
        <p:spPr>
          <a:xfrm>
            <a:off x="404812" y="2056092"/>
            <a:ext cx="4396339" cy="4195763"/>
          </a:xfrm>
        </p:spPr>
        <p:txBody>
          <a:bodyPr>
            <a:normAutofit fontScale="92500" lnSpcReduction="20000"/>
          </a:bodyPr>
          <a:lstStyle/>
          <a:p>
            <a:r>
              <a:rPr lang="en-US" dirty="0" smtClean="0"/>
              <a:t>bf:Work subclassed:</a:t>
            </a:r>
          </a:p>
          <a:p>
            <a:pPr lvl="1"/>
            <a:r>
              <a:rPr lang="en-US" dirty="0" smtClean="0"/>
              <a:t>bf:Audio</a:t>
            </a:r>
          </a:p>
          <a:p>
            <a:pPr lvl="1"/>
            <a:r>
              <a:rPr lang="en-US" dirty="0" smtClean="0"/>
              <a:t>bf:Cartography</a:t>
            </a:r>
          </a:p>
          <a:p>
            <a:pPr lvl="1"/>
            <a:r>
              <a:rPr lang="en-US" dirty="0" smtClean="0"/>
              <a:t>bf:Dataset</a:t>
            </a:r>
          </a:p>
          <a:p>
            <a:pPr lvl="1"/>
            <a:r>
              <a:rPr lang="en-US" dirty="0" smtClean="0"/>
              <a:t>bf:MixedMaterial</a:t>
            </a:r>
          </a:p>
          <a:p>
            <a:pPr lvl="1"/>
            <a:r>
              <a:rPr lang="en-US" dirty="0" smtClean="0"/>
              <a:t>bf:MovingImage</a:t>
            </a:r>
          </a:p>
          <a:p>
            <a:pPr lvl="1"/>
            <a:r>
              <a:rPr lang="en-US" dirty="0" smtClean="0"/>
              <a:t>bf:Multimedia</a:t>
            </a:r>
          </a:p>
          <a:p>
            <a:pPr lvl="1"/>
            <a:r>
              <a:rPr lang="en-US" dirty="0" smtClean="0"/>
              <a:t>bf:NotatedMovement</a:t>
            </a:r>
          </a:p>
          <a:p>
            <a:pPr lvl="1"/>
            <a:r>
              <a:rPr lang="en-US" dirty="0" smtClean="0"/>
              <a:t>bf:NotatedMusic</a:t>
            </a:r>
          </a:p>
          <a:p>
            <a:pPr lvl="1"/>
            <a:r>
              <a:rPr lang="en-US" dirty="0" smtClean="0"/>
              <a:t>bf:Text</a:t>
            </a:r>
          </a:p>
          <a:p>
            <a:pPr lvl="1"/>
            <a:r>
              <a:rPr lang="en-US" dirty="0" smtClean="0"/>
              <a:t>bf:Object</a:t>
            </a:r>
          </a:p>
          <a:p>
            <a:pPr lvl="1"/>
            <a:r>
              <a:rPr lang="en-US" dirty="0" smtClean="0"/>
              <a:t>bf:StillImage</a:t>
            </a:r>
          </a:p>
        </p:txBody>
      </p:sp>
      <p:sp>
        <p:nvSpPr>
          <p:cNvPr id="4" name="Content Placeholder 3"/>
          <p:cNvSpPr>
            <a:spLocks noGrp="1"/>
          </p:cNvSpPr>
          <p:nvPr>
            <p:ph sz="half" idx="2"/>
          </p:nvPr>
        </p:nvSpPr>
        <p:spPr>
          <a:xfrm>
            <a:off x="4604579" y="2097346"/>
            <a:ext cx="3349807" cy="4200245"/>
          </a:xfrm>
        </p:spPr>
        <p:txBody>
          <a:bodyPr>
            <a:normAutofit fontScale="92500" lnSpcReduction="20000"/>
          </a:bodyPr>
          <a:lstStyle/>
          <a:p>
            <a:r>
              <a:rPr lang="en-US" dirty="0" smtClean="0"/>
              <a:t>RDA Content type vocabulary:</a:t>
            </a:r>
          </a:p>
          <a:p>
            <a:pPr lvl="1"/>
            <a:r>
              <a:rPr lang="en-US" dirty="0" smtClean="0"/>
              <a:t>cartographic dataset</a:t>
            </a:r>
          </a:p>
          <a:p>
            <a:pPr lvl="1"/>
            <a:r>
              <a:rPr lang="en-US" dirty="0" smtClean="0"/>
              <a:t>cartographic image</a:t>
            </a:r>
          </a:p>
          <a:p>
            <a:pPr lvl="1"/>
            <a:r>
              <a:rPr lang="en-US" b="1" dirty="0" smtClean="0"/>
              <a:t>computer dataset</a:t>
            </a:r>
          </a:p>
          <a:p>
            <a:pPr lvl="1"/>
            <a:r>
              <a:rPr lang="en-US" dirty="0" smtClean="0"/>
              <a:t>computer program</a:t>
            </a:r>
          </a:p>
          <a:p>
            <a:pPr lvl="1"/>
            <a:r>
              <a:rPr lang="en-US" b="1" dirty="0"/>
              <a:t>notated movement</a:t>
            </a:r>
          </a:p>
          <a:p>
            <a:pPr lvl="1"/>
            <a:r>
              <a:rPr lang="en-US" b="1" dirty="0"/>
              <a:t>notated music</a:t>
            </a:r>
          </a:p>
          <a:p>
            <a:pPr lvl="1"/>
            <a:r>
              <a:rPr lang="en-US" dirty="0"/>
              <a:t>performed music</a:t>
            </a:r>
          </a:p>
          <a:p>
            <a:pPr lvl="1"/>
            <a:r>
              <a:rPr lang="en-US" dirty="0"/>
              <a:t>sounds</a:t>
            </a:r>
          </a:p>
          <a:p>
            <a:pPr lvl="1"/>
            <a:r>
              <a:rPr lang="en-US" dirty="0"/>
              <a:t>spoken word</a:t>
            </a:r>
          </a:p>
          <a:p>
            <a:pPr lvl="1"/>
            <a:r>
              <a:rPr lang="en-US" b="1" dirty="0"/>
              <a:t>still image</a:t>
            </a:r>
          </a:p>
          <a:p>
            <a:pPr lvl="1"/>
            <a:r>
              <a:rPr lang="en-US" dirty="0"/>
              <a:t>tactile image</a:t>
            </a:r>
          </a:p>
          <a:p>
            <a:pPr lvl="1"/>
            <a:endParaRPr lang="en-US" dirty="0"/>
          </a:p>
        </p:txBody>
      </p:sp>
      <p:sp>
        <p:nvSpPr>
          <p:cNvPr id="5" name="Content Placeholder 3"/>
          <p:cNvSpPr txBox="1">
            <a:spLocks/>
          </p:cNvSpPr>
          <p:nvPr/>
        </p:nvSpPr>
        <p:spPr>
          <a:xfrm>
            <a:off x="7954386" y="2124054"/>
            <a:ext cx="3349807" cy="4200245"/>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r>
              <a:rPr lang="en-US" dirty="0" smtClean="0"/>
              <a:t>RDA Content type vocabulary:</a:t>
            </a:r>
          </a:p>
          <a:p>
            <a:pPr lvl="1"/>
            <a:r>
              <a:rPr lang="en-US" dirty="0" smtClean="0"/>
              <a:t>tactile notated music</a:t>
            </a:r>
          </a:p>
          <a:p>
            <a:pPr lvl="1"/>
            <a:r>
              <a:rPr lang="en-US" dirty="0" smtClean="0"/>
              <a:t>tactile notated movement</a:t>
            </a:r>
          </a:p>
          <a:p>
            <a:pPr lvl="1"/>
            <a:r>
              <a:rPr lang="en-US" dirty="0" smtClean="0"/>
              <a:t>tactile text</a:t>
            </a:r>
          </a:p>
          <a:p>
            <a:pPr lvl="1"/>
            <a:r>
              <a:rPr lang="en-US" dirty="0" smtClean="0"/>
              <a:t>tactile three-dimensional form</a:t>
            </a:r>
          </a:p>
          <a:p>
            <a:pPr lvl="1"/>
            <a:r>
              <a:rPr lang="en-US" b="1" dirty="0" smtClean="0"/>
              <a:t>text</a:t>
            </a:r>
          </a:p>
          <a:p>
            <a:pPr lvl="1"/>
            <a:r>
              <a:rPr lang="en-US" dirty="0" smtClean="0"/>
              <a:t>three-dimensional form</a:t>
            </a:r>
          </a:p>
          <a:p>
            <a:pPr lvl="1"/>
            <a:r>
              <a:rPr lang="en-US" dirty="0" smtClean="0"/>
              <a:t>three-dimensional moving image</a:t>
            </a:r>
          </a:p>
          <a:p>
            <a:pPr lvl="1"/>
            <a:r>
              <a:rPr lang="en-US" b="1" dirty="0" smtClean="0"/>
              <a:t>two-dimensional moving image</a:t>
            </a:r>
            <a:endParaRPr lang="en-US" b="1" dirty="0"/>
          </a:p>
          <a:p>
            <a:pPr lvl="1"/>
            <a:endParaRPr lang="en-US" dirty="0"/>
          </a:p>
        </p:txBody>
      </p:sp>
      <p:cxnSp>
        <p:nvCxnSpPr>
          <p:cNvPr id="7" name="Straight Connector 6"/>
          <p:cNvCxnSpPr/>
          <p:nvPr/>
        </p:nvCxnSpPr>
        <p:spPr>
          <a:xfrm>
            <a:off x="4345447" y="2097346"/>
            <a:ext cx="12700" cy="4014508"/>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21870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Added individuals to </a:t>
            </a:r>
            <a:r>
              <a:rPr lang="en-US" smtClean="0"/>
              <a:t>bf:Carrier</a:t>
            </a:r>
            <a:endParaRPr lang="en-US" dirty="0"/>
          </a:p>
        </p:txBody>
      </p:sp>
      <p:sp>
        <p:nvSpPr>
          <p:cNvPr id="3" name="Content Placeholder 2"/>
          <p:cNvSpPr>
            <a:spLocks noGrp="1"/>
          </p:cNvSpPr>
          <p:nvPr>
            <p:ph sz="half" idx="1"/>
          </p:nvPr>
        </p:nvSpPr>
        <p:spPr/>
        <p:txBody>
          <a:bodyPr/>
          <a:lstStyle/>
          <a:p>
            <a:r>
              <a:rPr lang="en-US" dirty="0" smtClean="0"/>
              <a:t>pmo:Single</a:t>
            </a:r>
          </a:p>
          <a:p>
            <a:r>
              <a:rPr lang="en-US" dirty="0" smtClean="0"/>
              <a:t>pmo:LpVinyl</a:t>
            </a:r>
          </a:p>
          <a:p>
            <a:r>
              <a:rPr lang="en-US" dirty="0" smtClean="0"/>
              <a:t>pmo:78Shellac</a:t>
            </a:r>
          </a:p>
          <a:p>
            <a:r>
              <a:rPr lang="en-US" dirty="0" smtClean="0"/>
              <a:t>pmo:Sacd</a:t>
            </a:r>
          </a:p>
          <a:p>
            <a:r>
              <a:rPr lang="en-US" dirty="0" smtClean="0"/>
              <a:t>pmo:HybridSacd</a:t>
            </a:r>
          </a:p>
          <a:p>
            <a:r>
              <a:rPr lang="en-US" dirty="0" smtClean="0"/>
              <a:t>pmo:DvdAudio</a:t>
            </a:r>
          </a:p>
          <a:p>
            <a:r>
              <a:rPr lang="en-US" dirty="0" smtClean="0"/>
              <a:t>pmo:CdAudio</a:t>
            </a:r>
            <a:br>
              <a:rPr lang="en-US" dirty="0" smtClean="0"/>
            </a:br>
            <a:endParaRPr lang="en-US" dirty="0" smtClean="0"/>
          </a:p>
          <a:p>
            <a:r>
              <a:rPr lang="en-US" dirty="0" smtClean="0"/>
              <a:t>pmo:Dat</a:t>
            </a:r>
            <a:endParaRPr lang="en-US" dirty="0"/>
          </a:p>
        </p:txBody>
      </p:sp>
      <p:sp>
        <p:nvSpPr>
          <p:cNvPr id="4" name="Content Placeholder 3"/>
          <p:cNvSpPr>
            <a:spLocks noGrp="1"/>
          </p:cNvSpPr>
          <p:nvPr>
            <p:ph sz="half" idx="2"/>
          </p:nvPr>
        </p:nvSpPr>
        <p:spPr>
          <a:xfrm>
            <a:off x="5654493" y="2056093"/>
            <a:ext cx="5980780" cy="1265606"/>
          </a:xfrm>
        </p:spPr>
        <p:txBody>
          <a:bodyPr/>
          <a:lstStyle/>
          <a:p>
            <a:r>
              <a:rPr lang="en-US" dirty="0" smtClean="0"/>
              <a:t>In RDA, these may be used </a:t>
            </a:r>
            <a:r>
              <a:rPr lang="en-US" i="1" dirty="0" smtClean="0"/>
              <a:t>in addition to</a:t>
            </a:r>
            <a:r>
              <a:rPr lang="en-US" dirty="0" smtClean="0"/>
              <a:t> the required rdact:AudioDisc and rdact:Audiocassette.</a:t>
            </a:r>
            <a:endParaRPr lang="en-US" dirty="0"/>
          </a:p>
        </p:txBody>
      </p:sp>
      <p:sp>
        <p:nvSpPr>
          <p:cNvPr id="5" name="TextBox 4"/>
          <p:cNvSpPr txBox="1"/>
          <p:nvPr/>
        </p:nvSpPr>
        <p:spPr>
          <a:xfrm>
            <a:off x="3693368" y="3606452"/>
            <a:ext cx="8089641" cy="2677656"/>
          </a:xfrm>
          <a:prstGeom prst="rect">
            <a:avLst/>
          </a:prstGeom>
          <a:noFill/>
          <a:ln>
            <a:solidFill>
              <a:srgbClr val="92D050"/>
            </a:solidFill>
          </a:ln>
        </p:spPr>
        <p:txBody>
          <a:bodyPr wrap="square" rtlCol="0">
            <a:spAutoFit/>
          </a:bodyPr>
          <a:lstStyle/>
          <a:p>
            <a:r>
              <a:rPr lang="en-US" sz="1400" dirty="0" smtClean="0"/>
              <a:t>[work_1] a bf:Work ;</a:t>
            </a:r>
          </a:p>
          <a:p>
            <a:r>
              <a:rPr lang="en-US" sz="1400" dirty="0"/>
              <a:t> </a:t>
            </a:r>
            <a:r>
              <a:rPr lang="en-US" sz="1400" dirty="0" smtClean="0"/>
              <a:t>   bf:carrier </a:t>
            </a:r>
            <a:r>
              <a:rPr lang="en-US" sz="1400" dirty="0" smtClean="0">
                <a:hlinkClick r:id="rId3"/>
              </a:rPr>
              <a:t>http://rdaregistry.info/termList/RDACarrierType/1004</a:t>
            </a:r>
            <a:r>
              <a:rPr lang="en-US" sz="1400" dirty="0" smtClean="0"/>
              <a:t>  ;</a:t>
            </a:r>
          </a:p>
          <a:p>
            <a:r>
              <a:rPr lang="en-US" sz="1400" dirty="0"/>
              <a:t>    pmo:carrier </a:t>
            </a:r>
            <a:r>
              <a:rPr lang="en-US" sz="1400" dirty="0" smtClean="0">
                <a:hlinkClick r:id="rId4"/>
              </a:rPr>
              <a:t>http</a:t>
            </a:r>
            <a:r>
              <a:rPr lang="en-US" sz="1400" dirty="0">
                <a:hlinkClick r:id="rId4"/>
              </a:rPr>
              <a:t>://</a:t>
            </a:r>
            <a:r>
              <a:rPr lang="en-US" sz="1400" dirty="0" smtClean="0">
                <a:hlinkClick r:id="rId4"/>
              </a:rPr>
              <a:t>www.ld4p.org/ontologies.owl/performedMusic/Sacd</a:t>
            </a:r>
            <a:r>
              <a:rPr lang="en-US" sz="1400" dirty="0" smtClean="0"/>
              <a:t>  .</a:t>
            </a:r>
          </a:p>
          <a:p>
            <a:r>
              <a:rPr lang="en-US" sz="1400" dirty="0" smtClean="0"/>
              <a:t> </a:t>
            </a:r>
          </a:p>
          <a:p>
            <a:r>
              <a:rPr lang="en-US" sz="1400" dirty="0" smtClean="0">
                <a:hlinkClick r:id="rId3"/>
              </a:rPr>
              <a:t>http://rdaregistry.info/termList/RDACarrierType/1004</a:t>
            </a:r>
            <a:r>
              <a:rPr lang="en-US" sz="1400" dirty="0" smtClean="0"/>
              <a:t>  ;</a:t>
            </a:r>
          </a:p>
          <a:p>
            <a:r>
              <a:rPr lang="en-US" sz="1400" dirty="0" smtClean="0"/>
              <a:t>	a bf:Carrier ;</a:t>
            </a:r>
          </a:p>
          <a:p>
            <a:r>
              <a:rPr lang="en-US" sz="1400" dirty="0" smtClean="0"/>
              <a:t>         rdfs:label “Audio disc” . </a:t>
            </a:r>
          </a:p>
          <a:p>
            <a:endParaRPr lang="en-US" sz="1400" dirty="0" smtClean="0"/>
          </a:p>
          <a:p>
            <a:r>
              <a:rPr lang="en-US" sz="1400" dirty="0" smtClean="0">
                <a:hlinkClick r:id="rId4"/>
              </a:rPr>
              <a:t>http://www.ld4p.org/ontologies.owl/performedMusic/Sacd</a:t>
            </a:r>
            <a:r>
              <a:rPr lang="en-US" sz="1400" dirty="0" smtClean="0"/>
              <a:t> ;</a:t>
            </a:r>
          </a:p>
          <a:p>
            <a:r>
              <a:rPr lang="en-US" sz="1400" dirty="0" smtClean="0"/>
              <a:t>         a bf:Carrier ;</a:t>
            </a:r>
          </a:p>
          <a:p>
            <a:r>
              <a:rPr lang="en-US" sz="1400" dirty="0"/>
              <a:t> </a:t>
            </a:r>
            <a:r>
              <a:rPr lang="en-US" sz="1400" dirty="0" smtClean="0"/>
              <a:t>         rdfs:label “SACD”  .</a:t>
            </a:r>
          </a:p>
          <a:p>
            <a:endParaRPr lang="en-US" sz="1400" dirty="0" smtClean="0"/>
          </a:p>
        </p:txBody>
      </p:sp>
    </p:spTree>
    <p:extLst>
      <p:ext uri="{BB962C8B-B14F-4D97-AF65-F5344CB8AC3E}">
        <p14:creationId xmlns:p14="http://schemas.microsoft.com/office/powerpoint/2010/main" val="39359741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Issues—Works </a:t>
            </a:r>
            <a:endParaRPr lang="en-US" dirty="0"/>
          </a:p>
        </p:txBody>
      </p:sp>
      <p:sp>
        <p:nvSpPr>
          <p:cNvPr id="6" name="Text Placeholder 5"/>
          <p:cNvSpPr>
            <a:spLocks noGrp="1"/>
          </p:cNvSpPr>
          <p:nvPr>
            <p:ph type="body" idx="1"/>
          </p:nvPr>
        </p:nvSpPr>
        <p:spPr/>
        <p:txBody>
          <a:bodyPr/>
          <a:lstStyle/>
          <a:p>
            <a:endParaRPr lang="en-US" dirty="0"/>
          </a:p>
        </p:txBody>
      </p:sp>
      <p:pic>
        <p:nvPicPr>
          <p:cNvPr id="4" name="Picture 3"/>
          <p:cNvPicPr>
            <a:picLocks noChangeAspect="1"/>
          </p:cNvPicPr>
          <p:nvPr/>
        </p:nvPicPr>
        <p:blipFill>
          <a:blip r:embed="rId3"/>
          <a:stretch>
            <a:fillRect/>
          </a:stretch>
        </p:blipFill>
        <p:spPr>
          <a:xfrm>
            <a:off x="727526" y="640069"/>
            <a:ext cx="3725518" cy="3179487"/>
          </a:xfrm>
          <a:prstGeom prst="rect">
            <a:avLst/>
          </a:prstGeom>
          <a:effectLst>
            <a:softEdge rad="635000"/>
          </a:effectLst>
        </p:spPr>
      </p:pic>
    </p:spTree>
    <p:extLst>
      <p:ext uri="{BB962C8B-B14F-4D97-AF65-F5344CB8AC3E}">
        <p14:creationId xmlns:p14="http://schemas.microsoft.com/office/powerpoint/2010/main" val="4990565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18579" y="513475"/>
            <a:ext cx="9774303" cy="6075056"/>
          </a:xfrm>
          <a:prstGeom prst="rect">
            <a:avLst/>
          </a:prstGeom>
        </p:spPr>
      </p:pic>
    </p:spTree>
    <p:extLst>
      <p:ext uri="{BB962C8B-B14F-4D97-AF65-F5344CB8AC3E}">
        <p14:creationId xmlns:p14="http://schemas.microsoft.com/office/powerpoint/2010/main" val="1711462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19466" y="333666"/>
            <a:ext cx="9580110" cy="6179247"/>
          </a:xfrm>
          <a:prstGeom prst="rect">
            <a:avLst/>
          </a:prstGeom>
        </p:spPr>
      </p:pic>
    </p:spTree>
    <p:extLst>
      <p:ext uri="{BB962C8B-B14F-4D97-AF65-F5344CB8AC3E}">
        <p14:creationId xmlns:p14="http://schemas.microsoft.com/office/powerpoint/2010/main" val="5063141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056399" y="228502"/>
            <a:ext cx="9935061" cy="6431045"/>
          </a:xfrm>
          <a:prstGeom prst="rect">
            <a:avLst/>
          </a:prstGeom>
        </p:spPr>
      </p:pic>
    </p:spTree>
    <p:extLst>
      <p:ext uri="{BB962C8B-B14F-4D97-AF65-F5344CB8AC3E}">
        <p14:creationId xmlns:p14="http://schemas.microsoft.com/office/powerpoint/2010/main" val="1740658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84717" y="172519"/>
            <a:ext cx="9697618" cy="6561045"/>
          </a:xfrm>
          <a:prstGeom prst="rect">
            <a:avLst/>
          </a:prstGeom>
        </p:spPr>
      </p:pic>
    </p:spTree>
    <p:extLst>
      <p:ext uri="{BB962C8B-B14F-4D97-AF65-F5344CB8AC3E}">
        <p14:creationId xmlns:p14="http://schemas.microsoft.com/office/powerpoint/2010/main" val="19996708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4" name="Content Placeholder 3"/>
          <p:cNvSpPr>
            <a:spLocks noGrp="1"/>
          </p:cNvSpPr>
          <p:nvPr>
            <p:ph idx="1"/>
          </p:nvPr>
        </p:nvSpPr>
        <p:spPr/>
        <p:txBody>
          <a:bodyPr/>
          <a:lstStyle/>
          <a:p>
            <a:r>
              <a:rPr lang="en-US"/>
              <a:t>Finalize new vocabularies</a:t>
            </a:r>
          </a:p>
          <a:p>
            <a:r>
              <a:rPr lang="en-US"/>
              <a:t>Finalize instrumentation/performed medium &amp; cast</a:t>
            </a:r>
          </a:p>
          <a:p>
            <a:r>
              <a:rPr lang="en-US"/>
              <a:t>Basic model for events in relation to Bibframe work</a:t>
            </a:r>
          </a:p>
          <a:p>
            <a:r>
              <a:rPr lang="en-US"/>
              <a:t>Basic model for compilations &amp; multi-movement works</a:t>
            </a:r>
            <a:br>
              <a:rPr lang="en-US"/>
            </a:br>
            <a:endParaRPr lang="en-US"/>
          </a:p>
          <a:p>
            <a:r>
              <a:rPr lang="en-US"/>
              <a:t>Examples</a:t>
            </a:r>
          </a:p>
          <a:p>
            <a:r>
              <a:rPr lang="en-US"/>
              <a:t>Final writeup on project</a:t>
            </a:r>
          </a:p>
        </p:txBody>
      </p:sp>
    </p:spTree>
    <p:extLst>
      <p:ext uri="{BB962C8B-B14F-4D97-AF65-F5344CB8AC3E}">
        <p14:creationId xmlns:p14="http://schemas.microsoft.com/office/powerpoint/2010/main" val="1395419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Linked Data for Production (LD4P) Overview</a:t>
            </a:r>
          </a:p>
        </p:txBody>
      </p:sp>
      <p:sp>
        <p:nvSpPr>
          <p:cNvPr id="9" name="Content Placeholder 8"/>
          <p:cNvSpPr>
            <a:spLocks noGrp="1"/>
          </p:cNvSpPr>
          <p:nvPr>
            <p:ph sz="half" idx="2"/>
          </p:nvPr>
        </p:nvSpPr>
        <p:spPr>
          <a:xfrm>
            <a:off x="839788" y="3017463"/>
            <a:ext cx="5157787" cy="2913626"/>
          </a:xfrm>
        </p:spPr>
        <p:txBody>
          <a:bodyPr>
            <a:normAutofit lnSpcReduction="10000"/>
          </a:bodyPr>
          <a:lstStyle/>
          <a:p>
            <a:r>
              <a:rPr lang="en-US" sz="2400" dirty="0" smtClean="0"/>
              <a:t>Columbia</a:t>
            </a:r>
          </a:p>
          <a:p>
            <a:r>
              <a:rPr lang="en-US" sz="2400" dirty="0"/>
              <a:t>Cornell</a:t>
            </a:r>
          </a:p>
          <a:p>
            <a:r>
              <a:rPr lang="en-US" sz="2400" dirty="0" smtClean="0"/>
              <a:t>Harvard</a:t>
            </a:r>
          </a:p>
          <a:p>
            <a:r>
              <a:rPr lang="en-US" sz="2400" dirty="0" smtClean="0"/>
              <a:t>Princeton</a:t>
            </a:r>
          </a:p>
          <a:p>
            <a:r>
              <a:rPr lang="en-US" sz="2400" dirty="0" smtClean="0"/>
              <a:t>Stanford</a:t>
            </a:r>
          </a:p>
          <a:p>
            <a:r>
              <a:rPr lang="en-US" sz="2400" dirty="0" smtClean="0"/>
              <a:t>Library of Congress</a:t>
            </a:r>
          </a:p>
          <a:p>
            <a:endParaRPr lang="en-US" dirty="0"/>
          </a:p>
        </p:txBody>
      </p:sp>
      <p:sp>
        <p:nvSpPr>
          <p:cNvPr id="5" name="Text Placeholder 7"/>
          <p:cNvSpPr txBox="1">
            <a:spLocks/>
          </p:cNvSpPr>
          <p:nvPr/>
        </p:nvSpPr>
        <p:spPr>
          <a:xfrm>
            <a:off x="839787" y="1818492"/>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2800" dirty="0" smtClean="0"/>
              <a:t>Partners</a:t>
            </a:r>
            <a:endParaRPr lang="en-US" sz="2800" dirty="0"/>
          </a:p>
        </p:txBody>
      </p:sp>
    </p:spTree>
    <p:extLst>
      <p:ext uri="{BB962C8B-B14F-4D97-AF65-F5344CB8AC3E}">
        <p14:creationId xmlns:p14="http://schemas.microsoft.com/office/powerpoint/2010/main" val="826029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childTnLst>
                                    <p:animEffect transition="out" filter="wipe(down)">
                                      <p:cBhvr>
                                        <p:cTn id="6" dur="1000"/>
                                        <p:tgtEl>
                                          <p:spTgt spid="9"/>
                                        </p:tgtEl>
                                      </p:cBhvr>
                                    </p:animEffect>
                                    <p:set>
                                      <p:cBhvr>
                                        <p:cTn id="7"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91840" y="2057400"/>
            <a:ext cx="4236720" cy="830997"/>
          </a:xfrm>
          <a:prstGeom prst="rect">
            <a:avLst/>
          </a:prstGeom>
          <a:noFill/>
        </p:spPr>
        <p:txBody>
          <a:bodyPr wrap="square" rtlCol="0">
            <a:spAutoFit/>
          </a:bodyPr>
          <a:lstStyle/>
          <a:p>
            <a:r>
              <a:rPr lang="en-US" sz="4800" dirty="0" smtClean="0">
                <a:latin typeface="Arial Rounded MT Bold" panose="020F0704030504030204" pitchFamily="34" charset="0"/>
              </a:rPr>
              <a:t>Questions?</a:t>
            </a:r>
            <a:endParaRPr lang="en-US" sz="4800" dirty="0">
              <a:latin typeface="Arial Rounded MT Bold" panose="020F0704030504030204" pitchFamily="34" charset="0"/>
            </a:endParaRPr>
          </a:p>
        </p:txBody>
      </p:sp>
      <p:sp>
        <p:nvSpPr>
          <p:cNvPr id="6" name="TextBox 5"/>
          <p:cNvSpPr txBox="1"/>
          <p:nvPr/>
        </p:nvSpPr>
        <p:spPr>
          <a:xfrm>
            <a:off x="6720840" y="5029200"/>
            <a:ext cx="4434840" cy="646331"/>
          </a:xfrm>
          <a:prstGeom prst="rect">
            <a:avLst/>
          </a:prstGeom>
          <a:noFill/>
        </p:spPr>
        <p:txBody>
          <a:bodyPr wrap="square" rtlCol="0">
            <a:spAutoFit/>
          </a:bodyPr>
          <a:lstStyle/>
          <a:p>
            <a:r>
              <a:rPr lang="en-US" dirty="0" smtClean="0">
                <a:hlinkClick r:id="rId2"/>
              </a:rPr>
              <a:t>nlorimer@Stanford.edu</a:t>
            </a:r>
            <a:endParaRPr lang="en-US" dirty="0" smtClean="0"/>
          </a:p>
          <a:p>
            <a:r>
              <a:rPr lang="en-US" dirty="0" smtClean="0">
                <a:hlinkClick r:id="rId3"/>
              </a:rPr>
              <a:t>futo@Stanford.edu</a:t>
            </a:r>
            <a:r>
              <a:rPr lang="en-US" dirty="0" smtClean="0"/>
              <a:t> </a:t>
            </a:r>
            <a:endParaRPr lang="en-US" dirty="0"/>
          </a:p>
        </p:txBody>
      </p:sp>
    </p:spTree>
    <p:extLst>
      <p:ext uri="{BB962C8B-B14F-4D97-AF65-F5344CB8AC3E}">
        <p14:creationId xmlns:p14="http://schemas.microsoft.com/office/powerpoint/2010/main" val="2085814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Linked Data for Production (LD4P) Overview</a:t>
            </a:r>
          </a:p>
        </p:txBody>
      </p:sp>
      <p:sp>
        <p:nvSpPr>
          <p:cNvPr id="9" name="Content Placeholder 8"/>
          <p:cNvSpPr>
            <a:spLocks noGrp="1"/>
          </p:cNvSpPr>
          <p:nvPr>
            <p:ph sz="half" idx="2"/>
          </p:nvPr>
        </p:nvSpPr>
        <p:spPr>
          <a:xfrm>
            <a:off x="839788" y="3518455"/>
            <a:ext cx="8250424" cy="3180924"/>
          </a:xfrm>
        </p:spPr>
        <p:txBody>
          <a:bodyPr>
            <a:normAutofit/>
          </a:bodyPr>
          <a:lstStyle/>
          <a:p>
            <a:r>
              <a:rPr lang="en-US" sz="2400" dirty="0" err="1" smtClean="0"/>
              <a:t>ArtFrame</a:t>
            </a:r>
            <a:endParaRPr lang="en-US" sz="2400" dirty="0" smtClean="0"/>
          </a:p>
          <a:p>
            <a:r>
              <a:rPr lang="en-US" sz="2400" dirty="0" smtClean="0"/>
              <a:t>Cartographic </a:t>
            </a:r>
            <a:r>
              <a:rPr lang="en-US" sz="2400" dirty="0"/>
              <a:t>Extension</a:t>
            </a:r>
          </a:p>
          <a:p>
            <a:r>
              <a:rPr lang="en-US" sz="2400" dirty="0" smtClean="0"/>
              <a:t>Rare Materials Ontology</a:t>
            </a:r>
          </a:p>
          <a:p>
            <a:r>
              <a:rPr lang="en-US" sz="2400" dirty="0" smtClean="0"/>
              <a:t>Performed Music Ontology</a:t>
            </a:r>
          </a:p>
          <a:p>
            <a:r>
              <a:rPr lang="en-US" sz="2400" dirty="0" smtClean="0"/>
              <a:t>Workflows for conversion and cataloging</a:t>
            </a:r>
            <a:endParaRPr lang="en-US" sz="2400" dirty="0"/>
          </a:p>
        </p:txBody>
      </p:sp>
      <p:sp>
        <p:nvSpPr>
          <p:cNvPr id="14" name="Text Placeholder 7"/>
          <p:cNvSpPr txBox="1">
            <a:spLocks/>
          </p:cNvSpPr>
          <p:nvPr/>
        </p:nvSpPr>
        <p:spPr>
          <a:xfrm>
            <a:off x="839788" y="2554689"/>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2800" dirty="0" smtClean="0"/>
              <a:t>Analysis and Modeling</a:t>
            </a:r>
            <a:endParaRPr lang="en-US" sz="2800" dirty="0"/>
          </a:p>
        </p:txBody>
      </p:sp>
      <p:sp>
        <p:nvSpPr>
          <p:cNvPr id="10" name="Text Placeholder 7"/>
          <p:cNvSpPr txBox="1">
            <a:spLocks/>
          </p:cNvSpPr>
          <p:nvPr/>
        </p:nvSpPr>
        <p:spPr>
          <a:xfrm>
            <a:off x="839787" y="1818492"/>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2800" dirty="0" smtClean="0"/>
              <a:t>Partners</a:t>
            </a:r>
            <a:endParaRPr lang="en-US" sz="2800" dirty="0"/>
          </a:p>
        </p:txBody>
      </p:sp>
    </p:spTree>
    <p:extLst>
      <p:ext uri="{BB962C8B-B14F-4D97-AF65-F5344CB8AC3E}">
        <p14:creationId xmlns:p14="http://schemas.microsoft.com/office/powerpoint/2010/main" val="201092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childTnLst>
                                    <p:animEffect transition="out" filter="wipe(down)">
                                      <p:cBhvr>
                                        <p:cTn id="6" dur="1000"/>
                                        <p:tgtEl>
                                          <p:spTgt spid="9"/>
                                        </p:tgtEl>
                                      </p:cBhvr>
                                    </p:animEffect>
                                    <p:set>
                                      <p:cBhvr>
                                        <p:cTn id="7"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Linked Data for Production (LD4P) Overview</a:t>
            </a:r>
          </a:p>
        </p:txBody>
      </p:sp>
      <p:sp>
        <p:nvSpPr>
          <p:cNvPr id="9" name="Content Placeholder 8"/>
          <p:cNvSpPr>
            <a:spLocks noGrp="1"/>
          </p:cNvSpPr>
          <p:nvPr>
            <p:ph sz="half" idx="2"/>
          </p:nvPr>
        </p:nvSpPr>
        <p:spPr>
          <a:xfrm>
            <a:off x="839787" y="4188615"/>
            <a:ext cx="5157787" cy="3684588"/>
          </a:xfrm>
        </p:spPr>
        <p:txBody>
          <a:bodyPr vert="horz" lIns="91440" tIns="45720" rIns="91440" bIns="45720" rtlCol="0">
            <a:normAutofit/>
          </a:bodyPr>
          <a:lstStyle/>
          <a:p>
            <a:r>
              <a:rPr lang="en-US" sz="2000" dirty="0"/>
              <a:t>Columbia Art Properties</a:t>
            </a:r>
          </a:p>
          <a:p>
            <a:r>
              <a:rPr lang="en-US" sz="2000" dirty="0"/>
              <a:t>Cornell Hip Hop LPs</a:t>
            </a:r>
          </a:p>
          <a:p>
            <a:r>
              <a:rPr lang="en-US" sz="2000" dirty="0"/>
              <a:t>Harvard Cartographic</a:t>
            </a:r>
          </a:p>
          <a:p>
            <a:r>
              <a:rPr lang="en-US" sz="2000" dirty="0"/>
              <a:t>Harvard Film Archive</a:t>
            </a:r>
          </a:p>
          <a:p>
            <a:r>
              <a:rPr lang="en-US" sz="2000" dirty="0"/>
              <a:t>Princeton Derrida Archive</a:t>
            </a:r>
          </a:p>
        </p:txBody>
      </p:sp>
      <p:sp>
        <p:nvSpPr>
          <p:cNvPr id="13" name="Text Placeholder 7"/>
          <p:cNvSpPr>
            <a:spLocks noGrp="1"/>
          </p:cNvSpPr>
          <p:nvPr>
            <p:ph type="body" idx="1"/>
          </p:nvPr>
        </p:nvSpPr>
        <p:spPr>
          <a:xfrm>
            <a:off x="839786" y="3343845"/>
            <a:ext cx="5157787" cy="823912"/>
          </a:xfrm>
        </p:spPr>
        <p:txBody>
          <a:bodyPr vert="horz" lIns="91440" tIns="45720" rIns="91440" bIns="45720" rtlCol="0" anchor="b">
            <a:normAutofit/>
          </a:bodyPr>
          <a:lstStyle/>
          <a:p>
            <a:pPr defTabSz="914400">
              <a:lnSpc>
                <a:spcPct val="90000"/>
              </a:lnSpc>
              <a:buFont typeface="Arial"/>
            </a:pPr>
            <a:r>
              <a:rPr lang="en-US" sz="2800" b="1" dirty="0">
                <a:solidFill>
                  <a:schemeClr val="tx1"/>
                </a:solidFill>
                <a:latin typeface="+mn-lt"/>
                <a:ea typeface="+mn-ea"/>
                <a:cs typeface="+mn-cs"/>
              </a:rPr>
              <a:t>Library Collections</a:t>
            </a:r>
          </a:p>
        </p:txBody>
      </p:sp>
      <p:sp>
        <p:nvSpPr>
          <p:cNvPr id="11" name="Text Placeholder 7"/>
          <p:cNvSpPr txBox="1">
            <a:spLocks/>
          </p:cNvSpPr>
          <p:nvPr/>
        </p:nvSpPr>
        <p:spPr>
          <a:xfrm>
            <a:off x="839788" y="2554689"/>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2800" dirty="0" smtClean="0"/>
              <a:t>Analysis and Modeling</a:t>
            </a:r>
            <a:endParaRPr lang="en-US" sz="2800" dirty="0"/>
          </a:p>
        </p:txBody>
      </p:sp>
      <p:sp>
        <p:nvSpPr>
          <p:cNvPr id="12" name="Text Placeholder 7"/>
          <p:cNvSpPr txBox="1">
            <a:spLocks/>
          </p:cNvSpPr>
          <p:nvPr/>
        </p:nvSpPr>
        <p:spPr>
          <a:xfrm>
            <a:off x="839787" y="1818492"/>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2800" dirty="0" smtClean="0"/>
              <a:t>Partners</a:t>
            </a:r>
            <a:endParaRPr lang="en-US" sz="2800" dirty="0"/>
          </a:p>
        </p:txBody>
      </p:sp>
    </p:spTree>
    <p:extLst>
      <p:ext uri="{BB962C8B-B14F-4D97-AF65-F5344CB8AC3E}">
        <p14:creationId xmlns:p14="http://schemas.microsoft.com/office/powerpoint/2010/main" val="2022876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childTnLst>
                                    <p:animEffect transition="out" filter="wipe(down)">
                                      <p:cBhvr>
                                        <p:cTn id="6" dur="1000"/>
                                        <p:tgtEl>
                                          <p:spTgt spid="9"/>
                                        </p:tgtEl>
                                      </p:cBhvr>
                                    </p:animEffect>
                                    <p:set>
                                      <p:cBhvr>
                                        <p:cTn id="7"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Linked Data for Production (LD4P) Overview</a:t>
            </a:r>
          </a:p>
        </p:txBody>
      </p:sp>
      <p:sp>
        <p:nvSpPr>
          <p:cNvPr id="21" name="Text Placeholder 7"/>
          <p:cNvSpPr txBox="1">
            <a:spLocks/>
          </p:cNvSpPr>
          <p:nvPr/>
        </p:nvSpPr>
        <p:spPr>
          <a:xfrm>
            <a:off x="858455" y="4092531"/>
            <a:ext cx="5157787" cy="823912"/>
          </a:xfrm>
          <a:prstGeom prst="rect">
            <a:avLst/>
          </a:prstGeom>
        </p:spPr>
        <p:txBody>
          <a:bodyPr vert="horz" lIns="91440" tIns="45720" rIns="91440" bIns="45720" rtlCol="0" anchor="b">
            <a:normAutofit/>
          </a:bodyPr>
          <a:lstStyle>
            <a:lvl1pPr indent="0" defTabSz="914400">
              <a:lnSpc>
                <a:spcPct val="90000"/>
              </a:lnSpc>
              <a:spcBef>
                <a:spcPts val="1000"/>
              </a:spcBef>
              <a:spcAft>
                <a:spcPts val="0"/>
              </a:spcAft>
              <a:buClr>
                <a:schemeClr val="accent1"/>
              </a:buClr>
              <a:buSzPct val="80000"/>
              <a:buFont typeface="Arial"/>
              <a:buNone/>
              <a:defRPr sz="2800" b="1" i="0"/>
            </a:lvl1pPr>
            <a:lvl2pPr indent="0">
              <a:spcBef>
                <a:spcPts val="1000"/>
              </a:spcBef>
              <a:spcAft>
                <a:spcPts val="0"/>
              </a:spcAft>
              <a:buClr>
                <a:schemeClr val="accent1"/>
              </a:buClr>
              <a:buSzPct val="80000"/>
              <a:buFont typeface="Wingdings 3" charset="2"/>
              <a:buNone/>
              <a:defRPr sz="2000" b="1" i="0">
                <a:latin typeface="+mj-lt"/>
                <a:ea typeface="+mj-ea"/>
                <a:cs typeface="+mj-cs"/>
              </a:defRPr>
            </a:lvl2pPr>
            <a:lvl3pPr indent="0">
              <a:spcBef>
                <a:spcPts val="1000"/>
              </a:spcBef>
              <a:spcAft>
                <a:spcPts val="0"/>
              </a:spcAft>
              <a:buClr>
                <a:schemeClr val="accent1"/>
              </a:buClr>
              <a:buSzPct val="80000"/>
              <a:buFont typeface="Wingdings 3" charset="2"/>
              <a:buNone/>
              <a:defRPr b="1" i="0">
                <a:latin typeface="+mj-lt"/>
                <a:ea typeface="+mj-ea"/>
                <a:cs typeface="+mj-cs"/>
              </a:defRPr>
            </a:lvl3pPr>
            <a:lvl4pPr indent="0">
              <a:spcBef>
                <a:spcPts val="1000"/>
              </a:spcBef>
              <a:spcAft>
                <a:spcPts val="0"/>
              </a:spcAft>
              <a:buClr>
                <a:schemeClr val="accent1"/>
              </a:buClr>
              <a:buSzPct val="80000"/>
              <a:buFont typeface="Wingdings 3" charset="2"/>
              <a:buNone/>
              <a:defRPr sz="1600" b="1" i="0">
                <a:latin typeface="+mj-lt"/>
                <a:ea typeface="+mj-ea"/>
                <a:cs typeface="+mj-cs"/>
              </a:defRPr>
            </a:lvl4pPr>
            <a:lvl5pPr indent="0">
              <a:spcBef>
                <a:spcPts val="1000"/>
              </a:spcBef>
              <a:spcAft>
                <a:spcPts val="0"/>
              </a:spcAft>
              <a:buClr>
                <a:schemeClr val="accent1"/>
              </a:buClr>
              <a:buSzPct val="80000"/>
              <a:buFont typeface="Wingdings 3" charset="2"/>
              <a:buNone/>
              <a:defRPr sz="1600" b="1" i="0">
                <a:latin typeface="+mj-lt"/>
                <a:ea typeface="+mj-ea"/>
                <a:cs typeface="+mj-cs"/>
              </a:defRPr>
            </a:lvl5pPr>
            <a:lvl6pPr indent="0">
              <a:spcBef>
                <a:spcPts val="1000"/>
              </a:spcBef>
              <a:spcAft>
                <a:spcPts val="0"/>
              </a:spcAft>
              <a:buClr>
                <a:schemeClr val="accent1"/>
              </a:buClr>
              <a:buSzPct val="80000"/>
              <a:buFont typeface="Wingdings 3" charset="2"/>
              <a:buNone/>
              <a:defRPr sz="1600" b="1" i="0">
                <a:latin typeface="+mj-lt"/>
                <a:ea typeface="+mj-ea"/>
                <a:cs typeface="+mj-cs"/>
              </a:defRPr>
            </a:lvl6pPr>
            <a:lvl7pPr indent="0">
              <a:spcBef>
                <a:spcPts val="1000"/>
              </a:spcBef>
              <a:spcAft>
                <a:spcPts val="0"/>
              </a:spcAft>
              <a:buClr>
                <a:schemeClr val="accent1"/>
              </a:buClr>
              <a:buSzPct val="80000"/>
              <a:buFont typeface="Wingdings 3" charset="2"/>
              <a:buNone/>
              <a:defRPr sz="1600" b="1" i="0">
                <a:latin typeface="+mj-lt"/>
                <a:ea typeface="+mj-ea"/>
                <a:cs typeface="+mj-cs"/>
              </a:defRPr>
            </a:lvl7pPr>
            <a:lvl8pPr indent="0">
              <a:spcBef>
                <a:spcPts val="1000"/>
              </a:spcBef>
              <a:spcAft>
                <a:spcPts val="0"/>
              </a:spcAft>
              <a:buClr>
                <a:schemeClr val="accent1"/>
              </a:buClr>
              <a:buSzPct val="80000"/>
              <a:buFont typeface="Wingdings 3" charset="2"/>
              <a:buNone/>
              <a:defRPr sz="1600" b="1" i="0">
                <a:latin typeface="+mj-lt"/>
                <a:ea typeface="+mj-ea"/>
                <a:cs typeface="+mj-cs"/>
              </a:defRPr>
            </a:lvl8pPr>
            <a:lvl9pPr indent="0">
              <a:spcBef>
                <a:spcPts val="1000"/>
              </a:spcBef>
              <a:spcAft>
                <a:spcPts val="0"/>
              </a:spcAft>
              <a:buClr>
                <a:schemeClr val="accent1"/>
              </a:buClr>
              <a:buSzPct val="80000"/>
              <a:buFont typeface="Wingdings 3" charset="2"/>
              <a:buNone/>
              <a:defRPr sz="1600" b="1" i="0">
                <a:latin typeface="+mj-lt"/>
                <a:ea typeface="+mj-ea"/>
                <a:cs typeface="+mj-cs"/>
              </a:defRPr>
            </a:lvl9pPr>
          </a:lstStyle>
          <a:p>
            <a:r>
              <a:rPr lang="en-US" dirty="0"/>
              <a:t>Tools</a:t>
            </a:r>
          </a:p>
        </p:txBody>
      </p:sp>
      <p:sp>
        <p:nvSpPr>
          <p:cNvPr id="22" name="Text Placeholder 7"/>
          <p:cNvSpPr txBox="1">
            <a:spLocks/>
          </p:cNvSpPr>
          <p:nvPr/>
        </p:nvSpPr>
        <p:spPr>
          <a:xfrm>
            <a:off x="839786" y="4876582"/>
            <a:ext cx="5157787" cy="823912"/>
          </a:xfrm>
          <a:prstGeom prst="rect">
            <a:avLst/>
          </a:prstGeom>
        </p:spPr>
        <p:txBody>
          <a:bodyPr vert="horz" lIns="91440" tIns="45720" rIns="91440" bIns="45720" rtlCol="0" anchor="b">
            <a:normAutofit/>
          </a:bodyPr>
          <a:lstStyle>
            <a:defPPr>
              <a:defRPr lang="en-US"/>
            </a:defPPr>
            <a:lvl1pPr indent="0" defTabSz="914400">
              <a:lnSpc>
                <a:spcPct val="90000"/>
              </a:lnSpc>
              <a:spcBef>
                <a:spcPts val="1000"/>
              </a:spcBef>
              <a:spcAft>
                <a:spcPts val="0"/>
              </a:spcAft>
              <a:buClr>
                <a:schemeClr val="accent1"/>
              </a:buClr>
              <a:buSzPct val="80000"/>
              <a:buFont typeface="Arial"/>
              <a:buNone/>
              <a:defRPr sz="2800" b="1" i="0"/>
            </a:lvl1pPr>
            <a:lvl2pPr indent="0">
              <a:spcBef>
                <a:spcPts val="1000"/>
              </a:spcBef>
              <a:spcAft>
                <a:spcPts val="0"/>
              </a:spcAft>
              <a:buClr>
                <a:schemeClr val="accent1"/>
              </a:buClr>
              <a:buSzPct val="80000"/>
              <a:buFont typeface="Wingdings 3" charset="2"/>
              <a:buNone/>
              <a:defRPr sz="2000" b="1" i="0">
                <a:latin typeface="+mj-lt"/>
                <a:ea typeface="+mj-ea"/>
                <a:cs typeface="+mj-cs"/>
              </a:defRPr>
            </a:lvl2pPr>
            <a:lvl3pPr indent="0">
              <a:spcBef>
                <a:spcPts val="1000"/>
              </a:spcBef>
              <a:spcAft>
                <a:spcPts val="0"/>
              </a:spcAft>
              <a:buClr>
                <a:schemeClr val="accent1"/>
              </a:buClr>
              <a:buSzPct val="80000"/>
              <a:buFont typeface="Wingdings 3" charset="2"/>
              <a:buNone/>
              <a:defRPr b="1" i="0">
                <a:latin typeface="+mj-lt"/>
                <a:ea typeface="+mj-ea"/>
                <a:cs typeface="+mj-cs"/>
              </a:defRPr>
            </a:lvl3pPr>
            <a:lvl4pPr indent="0">
              <a:spcBef>
                <a:spcPts val="1000"/>
              </a:spcBef>
              <a:spcAft>
                <a:spcPts val="0"/>
              </a:spcAft>
              <a:buClr>
                <a:schemeClr val="accent1"/>
              </a:buClr>
              <a:buSzPct val="80000"/>
              <a:buFont typeface="Wingdings 3" charset="2"/>
              <a:buNone/>
              <a:defRPr sz="1600" b="1" i="0">
                <a:latin typeface="+mj-lt"/>
                <a:ea typeface="+mj-ea"/>
                <a:cs typeface="+mj-cs"/>
              </a:defRPr>
            </a:lvl4pPr>
            <a:lvl5pPr indent="0">
              <a:spcBef>
                <a:spcPts val="1000"/>
              </a:spcBef>
              <a:spcAft>
                <a:spcPts val="0"/>
              </a:spcAft>
              <a:buClr>
                <a:schemeClr val="accent1"/>
              </a:buClr>
              <a:buSzPct val="80000"/>
              <a:buFont typeface="Wingdings 3" charset="2"/>
              <a:buNone/>
              <a:defRPr sz="1600" b="1" i="0">
                <a:latin typeface="+mj-lt"/>
                <a:ea typeface="+mj-ea"/>
                <a:cs typeface="+mj-cs"/>
              </a:defRPr>
            </a:lvl5pPr>
            <a:lvl6pPr indent="0">
              <a:spcBef>
                <a:spcPts val="1000"/>
              </a:spcBef>
              <a:spcAft>
                <a:spcPts val="0"/>
              </a:spcAft>
              <a:buClr>
                <a:schemeClr val="accent1"/>
              </a:buClr>
              <a:buSzPct val="80000"/>
              <a:buFont typeface="Wingdings 3" charset="2"/>
              <a:buNone/>
              <a:defRPr sz="1600" b="1" i="0">
                <a:latin typeface="+mj-lt"/>
                <a:ea typeface="+mj-ea"/>
                <a:cs typeface="+mj-cs"/>
              </a:defRPr>
            </a:lvl6pPr>
            <a:lvl7pPr indent="0">
              <a:spcBef>
                <a:spcPts val="1000"/>
              </a:spcBef>
              <a:spcAft>
                <a:spcPts val="0"/>
              </a:spcAft>
              <a:buClr>
                <a:schemeClr val="accent1"/>
              </a:buClr>
              <a:buSzPct val="80000"/>
              <a:buFont typeface="Wingdings 3" charset="2"/>
              <a:buNone/>
              <a:defRPr sz="1600" b="1" i="0">
                <a:latin typeface="+mj-lt"/>
                <a:ea typeface="+mj-ea"/>
                <a:cs typeface="+mj-cs"/>
              </a:defRPr>
            </a:lvl7pPr>
            <a:lvl8pPr indent="0">
              <a:spcBef>
                <a:spcPts val="1000"/>
              </a:spcBef>
              <a:spcAft>
                <a:spcPts val="0"/>
              </a:spcAft>
              <a:buClr>
                <a:schemeClr val="accent1"/>
              </a:buClr>
              <a:buSzPct val="80000"/>
              <a:buFont typeface="Wingdings 3" charset="2"/>
              <a:buNone/>
              <a:defRPr sz="1600" b="1" i="0">
                <a:latin typeface="+mj-lt"/>
                <a:ea typeface="+mj-ea"/>
                <a:cs typeface="+mj-cs"/>
              </a:defRPr>
            </a:lvl8pPr>
            <a:lvl9pPr indent="0">
              <a:spcBef>
                <a:spcPts val="1000"/>
              </a:spcBef>
              <a:spcAft>
                <a:spcPts val="0"/>
              </a:spcAft>
              <a:buClr>
                <a:schemeClr val="accent1"/>
              </a:buClr>
              <a:buSzPct val="80000"/>
              <a:buFont typeface="Wingdings 3" charset="2"/>
              <a:buNone/>
              <a:defRPr sz="1600" b="1" i="0">
                <a:latin typeface="+mj-lt"/>
                <a:ea typeface="+mj-ea"/>
                <a:cs typeface="+mj-cs"/>
              </a:defRPr>
            </a:lvl9pPr>
          </a:lstStyle>
          <a:p>
            <a:r>
              <a:rPr lang="en-US" dirty="0"/>
              <a:t>Community Input</a:t>
            </a:r>
          </a:p>
        </p:txBody>
      </p:sp>
      <p:pic>
        <p:nvPicPr>
          <p:cNvPr id="14" name="Content Placeholder 1"/>
          <p:cNvPicPr>
            <a:picLocks noChangeAspect="1"/>
          </p:cNvPicPr>
          <p:nvPr/>
        </p:nvPicPr>
        <p:blipFill rotWithShape="1">
          <a:blip r:embed="rId2">
            <a:alphaModFix/>
            <a:extLst>
              <a:ext uri="{28A0092B-C50C-407E-A947-70E740481C1C}">
                <a14:useLocalDpi xmlns:a14="http://schemas.microsoft.com/office/drawing/2010/main" val="0"/>
              </a:ext>
            </a:extLst>
          </a:blip>
          <a:srcRect b="12240"/>
          <a:stretch/>
        </p:blipFill>
        <p:spPr>
          <a:xfrm>
            <a:off x="4530361" y="1893214"/>
            <a:ext cx="4241179" cy="3722049"/>
          </a:xfrm>
          <a:prstGeom prst="rect">
            <a:avLst/>
          </a:prstGeom>
        </p:spPr>
      </p:pic>
      <p:sp>
        <p:nvSpPr>
          <p:cNvPr id="15" name="Right Brace 14"/>
          <p:cNvSpPr/>
          <p:nvPr/>
        </p:nvSpPr>
        <p:spPr>
          <a:xfrm>
            <a:off x="4801055" y="2395172"/>
            <a:ext cx="568771" cy="3209365"/>
          </a:xfrm>
          <a:prstGeom prst="rightBrace">
            <a:avLst/>
          </a:prstGeom>
          <a:ln w="412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w="0"/>
              <a:effectLst>
                <a:outerShdw blurRad="38100" dist="19050" dir="2700000" algn="tl" rotWithShape="0">
                  <a:schemeClr val="dk1">
                    <a:alpha val="40000"/>
                  </a:schemeClr>
                </a:outerShdw>
              </a:effectLst>
            </a:endParaRPr>
          </a:p>
        </p:txBody>
      </p:sp>
      <p:sp>
        <p:nvSpPr>
          <p:cNvPr id="10" name="TextBox 9"/>
          <p:cNvSpPr txBox="1"/>
          <p:nvPr/>
        </p:nvSpPr>
        <p:spPr>
          <a:xfrm>
            <a:off x="5755341" y="6221505"/>
            <a:ext cx="6203578" cy="369332"/>
          </a:xfrm>
          <a:prstGeom prst="rect">
            <a:avLst/>
          </a:prstGeom>
          <a:noFill/>
        </p:spPr>
        <p:txBody>
          <a:bodyPr wrap="square" rtlCol="0">
            <a:spAutoFit/>
          </a:bodyPr>
          <a:lstStyle/>
          <a:p>
            <a:r>
              <a:rPr lang="en-US" dirty="0" smtClean="0">
                <a:hlinkClick r:id="rId3"/>
              </a:rPr>
              <a:t>Gramophone </a:t>
            </a:r>
            <a:r>
              <a:rPr lang="en-US" dirty="0" smtClean="0"/>
              <a:t>by Paola </a:t>
            </a:r>
            <a:r>
              <a:rPr lang="en-US" dirty="0" err="1" smtClean="0"/>
              <a:t>Oliani</a:t>
            </a:r>
            <a:r>
              <a:rPr lang="en-US" dirty="0" smtClean="0"/>
              <a:t>, from the Noun Project</a:t>
            </a:r>
            <a:endParaRPr lang="en-US" dirty="0"/>
          </a:p>
        </p:txBody>
      </p:sp>
      <p:sp>
        <p:nvSpPr>
          <p:cNvPr id="12" name="Text Placeholder 7"/>
          <p:cNvSpPr>
            <a:spLocks noGrp="1"/>
          </p:cNvSpPr>
          <p:nvPr>
            <p:ph type="body" idx="1"/>
          </p:nvPr>
        </p:nvSpPr>
        <p:spPr>
          <a:xfrm>
            <a:off x="839786" y="3343845"/>
            <a:ext cx="5157787" cy="823912"/>
          </a:xfrm>
        </p:spPr>
        <p:txBody>
          <a:bodyPr vert="horz" lIns="91440" tIns="45720" rIns="91440" bIns="45720" rtlCol="0" anchor="b">
            <a:normAutofit/>
          </a:bodyPr>
          <a:lstStyle/>
          <a:p>
            <a:pPr defTabSz="914400">
              <a:lnSpc>
                <a:spcPct val="90000"/>
              </a:lnSpc>
              <a:buFont typeface="Arial"/>
            </a:pPr>
            <a:r>
              <a:rPr lang="en-US" sz="2800" b="1" dirty="0">
                <a:solidFill>
                  <a:schemeClr val="tx1"/>
                </a:solidFill>
                <a:latin typeface="+mn-lt"/>
                <a:ea typeface="+mn-ea"/>
                <a:cs typeface="+mn-cs"/>
              </a:rPr>
              <a:t>Library Collections</a:t>
            </a:r>
          </a:p>
        </p:txBody>
      </p:sp>
      <p:sp>
        <p:nvSpPr>
          <p:cNvPr id="13" name="Text Placeholder 7"/>
          <p:cNvSpPr txBox="1">
            <a:spLocks/>
          </p:cNvSpPr>
          <p:nvPr/>
        </p:nvSpPr>
        <p:spPr>
          <a:xfrm>
            <a:off x="839788" y="2554689"/>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2800" dirty="0" smtClean="0"/>
              <a:t>Analysis and Modeling</a:t>
            </a:r>
            <a:endParaRPr lang="en-US" sz="2800" dirty="0"/>
          </a:p>
        </p:txBody>
      </p:sp>
      <p:sp>
        <p:nvSpPr>
          <p:cNvPr id="16" name="Text Placeholder 7"/>
          <p:cNvSpPr txBox="1">
            <a:spLocks/>
          </p:cNvSpPr>
          <p:nvPr/>
        </p:nvSpPr>
        <p:spPr>
          <a:xfrm>
            <a:off x="839787" y="1818492"/>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2800" dirty="0" smtClean="0"/>
              <a:t>Partners</a:t>
            </a:r>
            <a:endParaRPr lang="en-US" sz="2800" dirty="0"/>
          </a:p>
        </p:txBody>
      </p:sp>
    </p:spTree>
    <p:extLst>
      <p:ext uri="{BB962C8B-B14F-4D97-AF65-F5344CB8AC3E}">
        <p14:creationId xmlns:p14="http://schemas.microsoft.com/office/powerpoint/2010/main" val="333761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dissolve">
                                      <p:cBhvr>
                                        <p:cTn id="19" dur="1000"/>
                                        <p:tgtEl>
                                          <p:spTgt spid="14"/>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1000"/>
                                        <p:tgtEl>
                                          <p:spTgt spid="15"/>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dissolve">
                                      <p:cBhvr>
                                        <p:cTn id="2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15" grpId="0" animBg="1"/>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Linked Data for Production (LD4P) Overview</a:t>
            </a:r>
          </a:p>
        </p:txBody>
      </p:sp>
      <p:sp>
        <p:nvSpPr>
          <p:cNvPr id="7" name="Text Placeholder 6"/>
          <p:cNvSpPr>
            <a:spLocks noGrp="1"/>
          </p:cNvSpPr>
          <p:nvPr>
            <p:ph type="body" sz="quarter" idx="3"/>
          </p:nvPr>
        </p:nvSpPr>
        <p:spPr>
          <a:xfrm>
            <a:off x="7939629" y="1681163"/>
            <a:ext cx="4342026" cy="823912"/>
          </a:xfrm>
        </p:spPr>
        <p:txBody>
          <a:bodyPr/>
          <a:lstStyle/>
          <a:p>
            <a:r>
              <a:rPr lang="en-US" dirty="0" smtClean="0"/>
              <a:t>Outcomes</a:t>
            </a:r>
            <a:endParaRPr lang="en-US" dirty="0"/>
          </a:p>
        </p:txBody>
      </p:sp>
      <p:sp>
        <p:nvSpPr>
          <p:cNvPr id="8" name="Content Placeholder 7"/>
          <p:cNvSpPr>
            <a:spLocks noGrp="1"/>
          </p:cNvSpPr>
          <p:nvPr>
            <p:ph sz="quarter" idx="4"/>
          </p:nvPr>
        </p:nvSpPr>
        <p:spPr>
          <a:xfrm>
            <a:off x="7939629" y="2458710"/>
            <a:ext cx="4342026" cy="3684588"/>
          </a:xfrm>
        </p:spPr>
        <p:txBody>
          <a:bodyPr/>
          <a:lstStyle/>
          <a:p>
            <a:r>
              <a:rPr lang="en-US" b="1" dirty="0"/>
              <a:t>Linked data</a:t>
            </a:r>
          </a:p>
          <a:p>
            <a:r>
              <a:rPr lang="en-US" b="1" dirty="0" smtClean="0"/>
              <a:t>Standards and </a:t>
            </a:r>
            <a:br>
              <a:rPr lang="en-US" b="1" dirty="0" smtClean="0"/>
            </a:br>
            <a:r>
              <a:rPr lang="en-US" b="1" dirty="0" smtClean="0"/>
              <a:t>best </a:t>
            </a:r>
            <a:r>
              <a:rPr lang="en-US" b="1" dirty="0"/>
              <a:t>practices</a:t>
            </a:r>
          </a:p>
          <a:p>
            <a:r>
              <a:rPr lang="en-US" b="1" dirty="0"/>
              <a:t>Tool evaluations and recommendations</a:t>
            </a:r>
          </a:p>
        </p:txBody>
      </p:sp>
      <p:sp>
        <p:nvSpPr>
          <p:cNvPr id="15" name="Text Placeholder 7"/>
          <p:cNvSpPr txBox="1">
            <a:spLocks/>
          </p:cNvSpPr>
          <p:nvPr/>
        </p:nvSpPr>
        <p:spPr>
          <a:xfrm>
            <a:off x="858455" y="4092531"/>
            <a:ext cx="5157787" cy="823912"/>
          </a:xfrm>
          <a:prstGeom prst="rect">
            <a:avLst/>
          </a:prstGeom>
        </p:spPr>
        <p:txBody>
          <a:bodyPr vert="horz" lIns="91440" tIns="45720" rIns="91440" bIns="45720" rtlCol="0" anchor="b">
            <a:normAutofit/>
          </a:bodyPr>
          <a:lstStyle>
            <a:lvl1pPr indent="0" defTabSz="914400">
              <a:lnSpc>
                <a:spcPct val="90000"/>
              </a:lnSpc>
              <a:spcBef>
                <a:spcPts val="1000"/>
              </a:spcBef>
              <a:spcAft>
                <a:spcPts val="0"/>
              </a:spcAft>
              <a:buClr>
                <a:schemeClr val="accent1"/>
              </a:buClr>
              <a:buSzPct val="80000"/>
              <a:buFont typeface="Arial"/>
              <a:buNone/>
              <a:defRPr sz="2800" b="1" i="0"/>
            </a:lvl1pPr>
            <a:lvl2pPr indent="0">
              <a:spcBef>
                <a:spcPts val="1000"/>
              </a:spcBef>
              <a:spcAft>
                <a:spcPts val="0"/>
              </a:spcAft>
              <a:buClr>
                <a:schemeClr val="accent1"/>
              </a:buClr>
              <a:buSzPct val="80000"/>
              <a:buFont typeface="Wingdings 3" charset="2"/>
              <a:buNone/>
              <a:defRPr sz="2000" b="1" i="0">
                <a:latin typeface="+mj-lt"/>
                <a:ea typeface="+mj-ea"/>
                <a:cs typeface="+mj-cs"/>
              </a:defRPr>
            </a:lvl2pPr>
            <a:lvl3pPr indent="0">
              <a:spcBef>
                <a:spcPts val="1000"/>
              </a:spcBef>
              <a:spcAft>
                <a:spcPts val="0"/>
              </a:spcAft>
              <a:buClr>
                <a:schemeClr val="accent1"/>
              </a:buClr>
              <a:buSzPct val="80000"/>
              <a:buFont typeface="Wingdings 3" charset="2"/>
              <a:buNone/>
              <a:defRPr b="1" i="0">
                <a:latin typeface="+mj-lt"/>
                <a:ea typeface="+mj-ea"/>
                <a:cs typeface="+mj-cs"/>
              </a:defRPr>
            </a:lvl3pPr>
            <a:lvl4pPr indent="0">
              <a:spcBef>
                <a:spcPts val="1000"/>
              </a:spcBef>
              <a:spcAft>
                <a:spcPts val="0"/>
              </a:spcAft>
              <a:buClr>
                <a:schemeClr val="accent1"/>
              </a:buClr>
              <a:buSzPct val="80000"/>
              <a:buFont typeface="Wingdings 3" charset="2"/>
              <a:buNone/>
              <a:defRPr sz="1600" b="1" i="0">
                <a:latin typeface="+mj-lt"/>
                <a:ea typeface="+mj-ea"/>
                <a:cs typeface="+mj-cs"/>
              </a:defRPr>
            </a:lvl4pPr>
            <a:lvl5pPr indent="0">
              <a:spcBef>
                <a:spcPts val="1000"/>
              </a:spcBef>
              <a:spcAft>
                <a:spcPts val="0"/>
              </a:spcAft>
              <a:buClr>
                <a:schemeClr val="accent1"/>
              </a:buClr>
              <a:buSzPct val="80000"/>
              <a:buFont typeface="Wingdings 3" charset="2"/>
              <a:buNone/>
              <a:defRPr sz="1600" b="1" i="0">
                <a:latin typeface="+mj-lt"/>
                <a:ea typeface="+mj-ea"/>
                <a:cs typeface="+mj-cs"/>
              </a:defRPr>
            </a:lvl5pPr>
            <a:lvl6pPr indent="0">
              <a:spcBef>
                <a:spcPts val="1000"/>
              </a:spcBef>
              <a:spcAft>
                <a:spcPts val="0"/>
              </a:spcAft>
              <a:buClr>
                <a:schemeClr val="accent1"/>
              </a:buClr>
              <a:buSzPct val="80000"/>
              <a:buFont typeface="Wingdings 3" charset="2"/>
              <a:buNone/>
              <a:defRPr sz="1600" b="1" i="0">
                <a:latin typeface="+mj-lt"/>
                <a:ea typeface="+mj-ea"/>
                <a:cs typeface="+mj-cs"/>
              </a:defRPr>
            </a:lvl6pPr>
            <a:lvl7pPr indent="0">
              <a:spcBef>
                <a:spcPts val="1000"/>
              </a:spcBef>
              <a:spcAft>
                <a:spcPts val="0"/>
              </a:spcAft>
              <a:buClr>
                <a:schemeClr val="accent1"/>
              </a:buClr>
              <a:buSzPct val="80000"/>
              <a:buFont typeface="Wingdings 3" charset="2"/>
              <a:buNone/>
              <a:defRPr sz="1600" b="1" i="0">
                <a:latin typeface="+mj-lt"/>
                <a:ea typeface="+mj-ea"/>
                <a:cs typeface="+mj-cs"/>
              </a:defRPr>
            </a:lvl7pPr>
            <a:lvl8pPr indent="0">
              <a:spcBef>
                <a:spcPts val="1000"/>
              </a:spcBef>
              <a:spcAft>
                <a:spcPts val="0"/>
              </a:spcAft>
              <a:buClr>
                <a:schemeClr val="accent1"/>
              </a:buClr>
              <a:buSzPct val="80000"/>
              <a:buFont typeface="Wingdings 3" charset="2"/>
              <a:buNone/>
              <a:defRPr sz="1600" b="1" i="0">
                <a:latin typeface="+mj-lt"/>
                <a:ea typeface="+mj-ea"/>
                <a:cs typeface="+mj-cs"/>
              </a:defRPr>
            </a:lvl8pPr>
            <a:lvl9pPr indent="0">
              <a:spcBef>
                <a:spcPts val="1000"/>
              </a:spcBef>
              <a:spcAft>
                <a:spcPts val="0"/>
              </a:spcAft>
              <a:buClr>
                <a:schemeClr val="accent1"/>
              </a:buClr>
              <a:buSzPct val="80000"/>
              <a:buFont typeface="Wingdings 3" charset="2"/>
              <a:buNone/>
              <a:defRPr sz="1600" b="1" i="0">
                <a:latin typeface="+mj-lt"/>
                <a:ea typeface="+mj-ea"/>
                <a:cs typeface="+mj-cs"/>
              </a:defRPr>
            </a:lvl9pPr>
          </a:lstStyle>
          <a:p>
            <a:r>
              <a:rPr lang="en-US" dirty="0"/>
              <a:t>Tools</a:t>
            </a:r>
          </a:p>
        </p:txBody>
      </p:sp>
      <p:sp>
        <p:nvSpPr>
          <p:cNvPr id="16" name="Text Placeholder 7"/>
          <p:cNvSpPr txBox="1">
            <a:spLocks/>
          </p:cNvSpPr>
          <p:nvPr/>
        </p:nvSpPr>
        <p:spPr>
          <a:xfrm>
            <a:off x="839786" y="4876582"/>
            <a:ext cx="5157787" cy="823912"/>
          </a:xfrm>
          <a:prstGeom prst="rect">
            <a:avLst/>
          </a:prstGeom>
        </p:spPr>
        <p:txBody>
          <a:bodyPr vert="horz" lIns="91440" tIns="45720" rIns="91440" bIns="45720" rtlCol="0" anchor="b">
            <a:normAutofit/>
          </a:bodyPr>
          <a:lstStyle>
            <a:defPPr>
              <a:defRPr lang="en-US"/>
            </a:defPPr>
            <a:lvl1pPr indent="0" defTabSz="914400">
              <a:lnSpc>
                <a:spcPct val="90000"/>
              </a:lnSpc>
              <a:spcBef>
                <a:spcPts val="1000"/>
              </a:spcBef>
              <a:spcAft>
                <a:spcPts val="0"/>
              </a:spcAft>
              <a:buClr>
                <a:schemeClr val="accent1"/>
              </a:buClr>
              <a:buSzPct val="80000"/>
              <a:buFont typeface="Arial"/>
              <a:buNone/>
              <a:defRPr sz="2800" b="1" i="0"/>
            </a:lvl1pPr>
            <a:lvl2pPr indent="0">
              <a:spcBef>
                <a:spcPts val="1000"/>
              </a:spcBef>
              <a:spcAft>
                <a:spcPts val="0"/>
              </a:spcAft>
              <a:buClr>
                <a:schemeClr val="accent1"/>
              </a:buClr>
              <a:buSzPct val="80000"/>
              <a:buFont typeface="Wingdings 3" charset="2"/>
              <a:buNone/>
              <a:defRPr sz="2000" b="1" i="0">
                <a:latin typeface="+mj-lt"/>
                <a:ea typeface="+mj-ea"/>
                <a:cs typeface="+mj-cs"/>
              </a:defRPr>
            </a:lvl2pPr>
            <a:lvl3pPr indent="0">
              <a:spcBef>
                <a:spcPts val="1000"/>
              </a:spcBef>
              <a:spcAft>
                <a:spcPts val="0"/>
              </a:spcAft>
              <a:buClr>
                <a:schemeClr val="accent1"/>
              </a:buClr>
              <a:buSzPct val="80000"/>
              <a:buFont typeface="Wingdings 3" charset="2"/>
              <a:buNone/>
              <a:defRPr b="1" i="0">
                <a:latin typeface="+mj-lt"/>
                <a:ea typeface="+mj-ea"/>
                <a:cs typeface="+mj-cs"/>
              </a:defRPr>
            </a:lvl3pPr>
            <a:lvl4pPr indent="0">
              <a:spcBef>
                <a:spcPts val="1000"/>
              </a:spcBef>
              <a:spcAft>
                <a:spcPts val="0"/>
              </a:spcAft>
              <a:buClr>
                <a:schemeClr val="accent1"/>
              </a:buClr>
              <a:buSzPct val="80000"/>
              <a:buFont typeface="Wingdings 3" charset="2"/>
              <a:buNone/>
              <a:defRPr sz="1600" b="1" i="0">
                <a:latin typeface="+mj-lt"/>
                <a:ea typeface="+mj-ea"/>
                <a:cs typeface="+mj-cs"/>
              </a:defRPr>
            </a:lvl4pPr>
            <a:lvl5pPr indent="0">
              <a:spcBef>
                <a:spcPts val="1000"/>
              </a:spcBef>
              <a:spcAft>
                <a:spcPts val="0"/>
              </a:spcAft>
              <a:buClr>
                <a:schemeClr val="accent1"/>
              </a:buClr>
              <a:buSzPct val="80000"/>
              <a:buFont typeface="Wingdings 3" charset="2"/>
              <a:buNone/>
              <a:defRPr sz="1600" b="1" i="0">
                <a:latin typeface="+mj-lt"/>
                <a:ea typeface="+mj-ea"/>
                <a:cs typeface="+mj-cs"/>
              </a:defRPr>
            </a:lvl5pPr>
            <a:lvl6pPr indent="0">
              <a:spcBef>
                <a:spcPts val="1000"/>
              </a:spcBef>
              <a:spcAft>
                <a:spcPts val="0"/>
              </a:spcAft>
              <a:buClr>
                <a:schemeClr val="accent1"/>
              </a:buClr>
              <a:buSzPct val="80000"/>
              <a:buFont typeface="Wingdings 3" charset="2"/>
              <a:buNone/>
              <a:defRPr sz="1600" b="1" i="0">
                <a:latin typeface="+mj-lt"/>
                <a:ea typeface="+mj-ea"/>
                <a:cs typeface="+mj-cs"/>
              </a:defRPr>
            </a:lvl6pPr>
            <a:lvl7pPr indent="0">
              <a:spcBef>
                <a:spcPts val="1000"/>
              </a:spcBef>
              <a:spcAft>
                <a:spcPts val="0"/>
              </a:spcAft>
              <a:buClr>
                <a:schemeClr val="accent1"/>
              </a:buClr>
              <a:buSzPct val="80000"/>
              <a:buFont typeface="Wingdings 3" charset="2"/>
              <a:buNone/>
              <a:defRPr sz="1600" b="1" i="0">
                <a:latin typeface="+mj-lt"/>
                <a:ea typeface="+mj-ea"/>
                <a:cs typeface="+mj-cs"/>
              </a:defRPr>
            </a:lvl7pPr>
            <a:lvl8pPr indent="0">
              <a:spcBef>
                <a:spcPts val="1000"/>
              </a:spcBef>
              <a:spcAft>
                <a:spcPts val="0"/>
              </a:spcAft>
              <a:buClr>
                <a:schemeClr val="accent1"/>
              </a:buClr>
              <a:buSzPct val="80000"/>
              <a:buFont typeface="Wingdings 3" charset="2"/>
              <a:buNone/>
              <a:defRPr sz="1600" b="1" i="0">
                <a:latin typeface="+mj-lt"/>
                <a:ea typeface="+mj-ea"/>
                <a:cs typeface="+mj-cs"/>
              </a:defRPr>
            </a:lvl8pPr>
            <a:lvl9pPr indent="0">
              <a:spcBef>
                <a:spcPts val="1000"/>
              </a:spcBef>
              <a:spcAft>
                <a:spcPts val="0"/>
              </a:spcAft>
              <a:buClr>
                <a:schemeClr val="accent1"/>
              </a:buClr>
              <a:buSzPct val="80000"/>
              <a:buFont typeface="Wingdings 3" charset="2"/>
              <a:buNone/>
              <a:defRPr sz="1600" b="1" i="0">
                <a:latin typeface="+mj-lt"/>
                <a:ea typeface="+mj-ea"/>
                <a:cs typeface="+mj-cs"/>
              </a:defRPr>
            </a:lvl9pPr>
          </a:lstStyle>
          <a:p>
            <a:r>
              <a:rPr lang="en-US" dirty="0"/>
              <a:t>Community Input</a:t>
            </a:r>
          </a:p>
        </p:txBody>
      </p:sp>
      <p:sp>
        <p:nvSpPr>
          <p:cNvPr id="17" name="Text Placeholder 7"/>
          <p:cNvSpPr>
            <a:spLocks noGrp="1"/>
          </p:cNvSpPr>
          <p:nvPr>
            <p:ph type="body" idx="1"/>
          </p:nvPr>
        </p:nvSpPr>
        <p:spPr>
          <a:xfrm>
            <a:off x="839786" y="3343845"/>
            <a:ext cx="5157787" cy="823912"/>
          </a:xfrm>
        </p:spPr>
        <p:txBody>
          <a:bodyPr vert="horz" lIns="91440" tIns="45720" rIns="91440" bIns="45720" rtlCol="0" anchor="b">
            <a:normAutofit/>
          </a:bodyPr>
          <a:lstStyle/>
          <a:p>
            <a:pPr defTabSz="914400">
              <a:lnSpc>
                <a:spcPct val="90000"/>
              </a:lnSpc>
              <a:buFont typeface="Arial"/>
            </a:pPr>
            <a:r>
              <a:rPr lang="en-US" sz="2800" b="1" dirty="0">
                <a:solidFill>
                  <a:schemeClr val="tx1"/>
                </a:solidFill>
                <a:latin typeface="+mn-lt"/>
                <a:ea typeface="+mn-ea"/>
                <a:cs typeface="+mn-cs"/>
              </a:rPr>
              <a:t>Library Collections</a:t>
            </a:r>
          </a:p>
        </p:txBody>
      </p:sp>
      <p:sp>
        <p:nvSpPr>
          <p:cNvPr id="18" name="Text Placeholder 7"/>
          <p:cNvSpPr txBox="1">
            <a:spLocks/>
          </p:cNvSpPr>
          <p:nvPr/>
        </p:nvSpPr>
        <p:spPr>
          <a:xfrm>
            <a:off x="839788" y="2554689"/>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2800" dirty="0" smtClean="0"/>
              <a:t>Analysis and Modeling</a:t>
            </a:r>
            <a:endParaRPr lang="en-US" sz="2800" dirty="0"/>
          </a:p>
        </p:txBody>
      </p:sp>
      <p:sp>
        <p:nvSpPr>
          <p:cNvPr id="19" name="Text Placeholder 7"/>
          <p:cNvSpPr txBox="1">
            <a:spLocks/>
          </p:cNvSpPr>
          <p:nvPr/>
        </p:nvSpPr>
        <p:spPr>
          <a:xfrm>
            <a:off x="839787" y="1818492"/>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2800" dirty="0" smtClean="0"/>
              <a:t>Partners</a:t>
            </a:r>
            <a:endParaRPr lang="en-US" sz="2800" dirty="0"/>
          </a:p>
        </p:txBody>
      </p:sp>
      <p:pic>
        <p:nvPicPr>
          <p:cNvPr id="20" name="Content Placeholder 1"/>
          <p:cNvPicPr>
            <a:picLocks noChangeAspect="1"/>
          </p:cNvPicPr>
          <p:nvPr/>
        </p:nvPicPr>
        <p:blipFill rotWithShape="1">
          <a:blip r:embed="rId2">
            <a:alphaModFix/>
            <a:extLst>
              <a:ext uri="{28A0092B-C50C-407E-A947-70E740481C1C}">
                <a14:useLocalDpi xmlns:a14="http://schemas.microsoft.com/office/drawing/2010/main" val="0"/>
              </a:ext>
            </a:extLst>
          </a:blip>
          <a:srcRect b="12240"/>
          <a:stretch/>
        </p:blipFill>
        <p:spPr>
          <a:xfrm>
            <a:off x="4530361" y="1893214"/>
            <a:ext cx="4241179" cy="3722049"/>
          </a:xfrm>
          <a:prstGeom prst="rect">
            <a:avLst/>
          </a:prstGeom>
        </p:spPr>
      </p:pic>
      <p:sp>
        <p:nvSpPr>
          <p:cNvPr id="26" name="Right Brace 25"/>
          <p:cNvSpPr/>
          <p:nvPr/>
        </p:nvSpPr>
        <p:spPr>
          <a:xfrm>
            <a:off x="4801055" y="2395172"/>
            <a:ext cx="568771" cy="3209365"/>
          </a:xfrm>
          <a:prstGeom prst="rightBrace">
            <a:avLst/>
          </a:prstGeom>
          <a:ln w="412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w="0"/>
              <a:effectLst>
                <a:outerShdw blurRad="38100" dist="19050" dir="2700000" algn="tl" rotWithShape="0">
                  <a:schemeClr val="dk1">
                    <a:alpha val="40000"/>
                  </a:schemeClr>
                </a:outerShdw>
              </a:effectLst>
            </a:endParaRPr>
          </a:p>
        </p:txBody>
      </p:sp>
      <p:sp>
        <p:nvSpPr>
          <p:cNvPr id="28" name="TextBox 27"/>
          <p:cNvSpPr txBox="1"/>
          <p:nvPr/>
        </p:nvSpPr>
        <p:spPr>
          <a:xfrm>
            <a:off x="5755341" y="6221505"/>
            <a:ext cx="6203578" cy="369332"/>
          </a:xfrm>
          <a:prstGeom prst="rect">
            <a:avLst/>
          </a:prstGeom>
          <a:noFill/>
        </p:spPr>
        <p:txBody>
          <a:bodyPr wrap="square" rtlCol="0">
            <a:spAutoFit/>
          </a:bodyPr>
          <a:lstStyle/>
          <a:p>
            <a:r>
              <a:rPr lang="en-US" dirty="0" smtClean="0">
                <a:hlinkClick r:id="rId3"/>
              </a:rPr>
              <a:t>Gramophone </a:t>
            </a:r>
            <a:r>
              <a:rPr lang="en-US" dirty="0" smtClean="0"/>
              <a:t>by Paola </a:t>
            </a:r>
            <a:r>
              <a:rPr lang="en-US" dirty="0" err="1" smtClean="0"/>
              <a:t>Oliani</a:t>
            </a:r>
            <a:r>
              <a:rPr lang="en-US" dirty="0" smtClean="0"/>
              <a:t>, from the Noun Project</a:t>
            </a:r>
            <a:endParaRPr lang="en-US" dirty="0"/>
          </a:p>
        </p:txBody>
      </p:sp>
    </p:spTree>
    <p:extLst>
      <p:ext uri="{BB962C8B-B14F-4D97-AF65-F5344CB8AC3E}">
        <p14:creationId xmlns:p14="http://schemas.microsoft.com/office/powerpoint/2010/main" val="1343791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4" presetClass="path" presetSubtype="0" accel="50000" decel="50000" fill="hold" grpId="0" nodeType="withEffect">
                                  <p:stCondLst>
                                    <p:cond delay="0"/>
                                  </p:stCondLst>
                                  <p:childTnLst>
                                    <p:animMotion origin="layout" path="M -0.20391 0.04537 L -0.13685 0.00533 C -0.12292 -0.0037 -0.10196 -0.00856 -0.07995 -0.00856 C -0.05495 -0.00856 -0.0349 -0.0037 -0.02097 0.00533 L 0.04609 0.04537 " pathEditMode="relative" rAng="0" ptsTypes="AAAAA">
                                      <p:cBhvr>
                                        <p:cTn id="6" dur="2000" fill="hold"/>
                                        <p:tgtEl>
                                          <p:spTgt spid="8"/>
                                        </p:tgtEl>
                                        <p:attrNameLst>
                                          <p:attrName>ppt_x</p:attrName>
                                          <p:attrName>ppt_y</p:attrName>
                                        </p:attrNameLst>
                                      </p:cBhvr>
                                      <p:rCtr x="12500" y="-2708"/>
                                    </p:animMotion>
                                  </p:childTnLst>
                                </p:cTn>
                              </p:par>
                              <p:par>
                                <p:cTn id="7" presetID="44" presetClass="path" presetSubtype="0" accel="50000" decel="50000" fill="hold" grpId="0" nodeType="withEffect">
                                  <p:stCondLst>
                                    <p:cond delay="0"/>
                                  </p:stCondLst>
                                  <p:childTnLst>
                                    <p:animMotion origin="layout" path="M -0.20391 0.04537 L -0.13685 0.00533 C -0.12292 -0.0037 -0.10196 -0.00856 -0.07995 -0.00856 C -0.05495 -0.00856 -0.0349 -0.0037 -0.02097 0.00533 L 0.04609 0.04537 " pathEditMode="relative" rAng="0" ptsTypes="AAAAA">
                                      <p:cBhvr>
                                        <p:cTn id="8" dur="2000" fill="hold"/>
                                        <p:tgtEl>
                                          <p:spTgt spid="7"/>
                                        </p:tgtEl>
                                        <p:attrNameLst>
                                          <p:attrName>ppt_x</p:attrName>
                                          <p:attrName>ppt_y</p:attrName>
                                        </p:attrNameLst>
                                      </p:cBhvr>
                                      <p:rCtr x="12500" y="-2708"/>
                                    </p:animMotion>
                                  </p:childTnLst>
                                </p:cTn>
                              </p:par>
                              <p:par>
                                <p:cTn id="9" presetID="10" presetClass="entr" presetSubtype="0" fill="hold" grpId="1"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 Data for Performed Music</a:t>
            </a:r>
            <a:endParaRPr lang="en-US" dirty="0"/>
          </a:p>
        </p:txBody>
      </p:sp>
      <p:sp>
        <p:nvSpPr>
          <p:cNvPr id="4" name="Text Placeholder 3"/>
          <p:cNvSpPr>
            <a:spLocks noGrp="1"/>
          </p:cNvSpPr>
          <p:nvPr>
            <p:ph type="body" idx="1"/>
          </p:nvPr>
        </p:nvSpPr>
        <p:spPr/>
        <p:txBody>
          <a:bodyPr/>
          <a:lstStyle/>
          <a:p>
            <a:r>
              <a:rPr lang="en-US" dirty="0" smtClean="0"/>
              <a:t>the performed music ontology (</a:t>
            </a:r>
            <a:r>
              <a:rPr lang="en-US" smtClean="0"/>
              <a:t>PMO</a:t>
            </a:r>
            <a:r>
              <a:rPr lang="en-US" dirty="0" smtClean="0"/>
              <a:t>)</a:t>
            </a:r>
            <a:endParaRPr lang="en-US" dirty="0"/>
          </a:p>
        </p:txBody>
      </p:sp>
      <p:pic>
        <p:nvPicPr>
          <p:cNvPr id="6" name="Picture 5"/>
          <p:cNvPicPr>
            <a:picLocks noChangeAspect="1"/>
          </p:cNvPicPr>
          <p:nvPr/>
        </p:nvPicPr>
        <p:blipFill>
          <a:blip r:embed="rId3"/>
          <a:stretch>
            <a:fillRect/>
          </a:stretch>
        </p:blipFill>
        <p:spPr>
          <a:xfrm>
            <a:off x="6345261" y="390525"/>
            <a:ext cx="2640685" cy="3429031"/>
          </a:xfrm>
          <a:prstGeom prst="rect">
            <a:avLst/>
          </a:prstGeom>
          <a:effectLst>
            <a:outerShdw blurRad="50800" dist="38100" dir="2700000" algn="tl" rotWithShape="0">
              <a:prstClr val="black">
                <a:alpha val="40000"/>
              </a:prstClr>
            </a:outerShdw>
            <a:softEdge rad="127000"/>
          </a:effectLst>
        </p:spPr>
      </p:pic>
      <p:pic>
        <p:nvPicPr>
          <p:cNvPr id="7" name="Picture 6"/>
          <p:cNvPicPr>
            <a:picLocks noChangeAspect="1"/>
          </p:cNvPicPr>
          <p:nvPr/>
        </p:nvPicPr>
        <p:blipFill>
          <a:blip r:embed="rId4"/>
          <a:stretch>
            <a:fillRect/>
          </a:stretch>
        </p:blipFill>
        <p:spPr>
          <a:xfrm>
            <a:off x="1958806" y="2025480"/>
            <a:ext cx="4752975" cy="2028825"/>
          </a:xfrm>
          <a:prstGeom prst="rect">
            <a:avLst/>
          </a:prstGeom>
          <a:effectLst>
            <a:softEdge rad="127000"/>
          </a:effectLst>
        </p:spPr>
      </p:pic>
    </p:spTree>
    <p:extLst>
      <p:ext uri="{BB962C8B-B14F-4D97-AF65-F5344CB8AC3E}">
        <p14:creationId xmlns:p14="http://schemas.microsoft.com/office/powerpoint/2010/main" val="36656128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15055</TotalTime>
  <Words>5282</Words>
  <Application>Microsoft Office PowerPoint</Application>
  <PresentationFormat>Widescreen</PresentationFormat>
  <Paragraphs>380</Paragraphs>
  <Slides>40</Slides>
  <Notes>32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Arial Rounded MT Bold</vt:lpstr>
      <vt:lpstr>Calibri</vt:lpstr>
      <vt:lpstr>Century Gothic</vt:lpstr>
      <vt:lpstr>Wingdings 3</vt:lpstr>
      <vt:lpstr>Ion</vt:lpstr>
      <vt:lpstr>BIBFRAME beyond books</vt:lpstr>
      <vt:lpstr>Linked Data for Production</vt:lpstr>
      <vt:lpstr>Linked Data for Production (LD4P) Overview</vt:lpstr>
      <vt:lpstr>Linked Data for Production (LD4P) Overview</vt:lpstr>
      <vt:lpstr>Linked Data for Production (LD4P) Overview</vt:lpstr>
      <vt:lpstr>Linked Data for Production (LD4P) Overview</vt:lpstr>
      <vt:lpstr>Linked Data for Production (LD4P) Overview</vt:lpstr>
      <vt:lpstr>Linked Data for Production (LD4P) Overview</vt:lpstr>
      <vt:lpstr>Linked Data for Performed Music</vt:lpstr>
      <vt:lpstr>Project description</vt:lpstr>
      <vt:lpstr>Why ontologies?</vt:lpstr>
      <vt:lpstr>Why BIBFRAME?</vt:lpstr>
      <vt:lpstr>User stories &amp; Use cases</vt:lpstr>
      <vt:lpstr>User stories/Use cases--Examples</vt:lpstr>
      <vt:lpstr>PowerPoint Presentation</vt:lpstr>
      <vt:lpstr>Filling out the ontology</vt:lpstr>
      <vt:lpstr>Added Classes/Properties</vt:lpstr>
      <vt:lpstr>Added: bf:Identifier subclasses </vt:lpstr>
      <vt:lpstr>Thematic catalog &amp; Opus numbers</vt:lpstr>
      <vt:lpstr>PowerPoint Presentation</vt:lpstr>
      <vt:lpstr>pmo:MusicKey</vt:lpstr>
      <vt:lpstr>Vocabularies from outside BIBFRAME</vt:lpstr>
      <vt:lpstr>Vocabularies</vt:lpstr>
      <vt:lpstr>Sources</vt:lpstr>
      <vt:lpstr>More advanced modeling</vt:lpstr>
      <vt:lpstr>Medium of performance--Requirements</vt:lpstr>
      <vt:lpstr>PowerPoint Presentation</vt:lpstr>
      <vt:lpstr>Issues</vt:lpstr>
      <vt:lpstr>General</vt:lpstr>
      <vt:lpstr>Vocabulary reuse </vt:lpstr>
      <vt:lpstr>Classes vs Individuals</vt:lpstr>
      <vt:lpstr>bf:Work subclasses vs bf:ContentType</vt:lpstr>
      <vt:lpstr>Added individuals to bf:Carrier</vt:lpstr>
      <vt:lpstr>Issues—Works </vt:lpstr>
      <vt:lpstr>PowerPoint Presentation</vt:lpstr>
      <vt:lpstr>PowerPoint Presentation</vt:lpstr>
      <vt:lpstr>PowerPoint Presentation</vt:lpstr>
      <vt:lpstr>PowerPoint Presentation</vt:lpstr>
      <vt:lpstr>Next steps</vt:lpstr>
      <vt:lpstr>PowerPoint Presentation</vt:lpstr>
    </vt:vector>
  </TitlesOfParts>
  <Company>Stanford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a music ontology</dc:title>
  <dc:creator>Nancy Lorimer</dc:creator>
  <cp:lastModifiedBy>Nancy Lorimer</cp:lastModifiedBy>
  <cp:revision>139</cp:revision>
  <dcterms:created xsi:type="dcterms:W3CDTF">2017-01-06T23:35:15Z</dcterms:created>
  <dcterms:modified xsi:type="dcterms:W3CDTF">2017-01-23T16:18:16Z</dcterms:modified>
</cp:coreProperties>
</file>