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1"/>
  </p:notesMasterIdLst>
  <p:sldIdLst>
    <p:sldId id="275" r:id="rId2"/>
    <p:sldId id="261" r:id="rId3"/>
    <p:sldId id="257" r:id="rId4"/>
    <p:sldId id="259" r:id="rId5"/>
    <p:sldId id="276" r:id="rId6"/>
    <p:sldId id="330" r:id="rId7"/>
    <p:sldId id="331" r:id="rId8"/>
    <p:sldId id="332" r:id="rId9"/>
    <p:sldId id="333" r:id="rId10"/>
    <p:sldId id="334" r:id="rId11"/>
    <p:sldId id="335" r:id="rId12"/>
    <p:sldId id="336" r:id="rId13"/>
    <p:sldId id="337" r:id="rId14"/>
    <p:sldId id="338" r:id="rId15"/>
    <p:sldId id="339" r:id="rId16"/>
    <p:sldId id="280" r:id="rId17"/>
    <p:sldId id="264" r:id="rId18"/>
    <p:sldId id="263" r:id="rId19"/>
    <p:sldId id="313" r:id="rId20"/>
    <p:sldId id="265" r:id="rId21"/>
    <p:sldId id="266" r:id="rId22"/>
    <p:sldId id="267" r:id="rId23"/>
    <p:sldId id="268" r:id="rId24"/>
    <p:sldId id="315" r:id="rId25"/>
    <p:sldId id="316" r:id="rId26"/>
    <p:sldId id="293" r:id="rId27"/>
    <p:sldId id="295" r:id="rId28"/>
    <p:sldId id="281" r:id="rId29"/>
    <p:sldId id="274" r:id="rId30"/>
    <p:sldId id="292" r:id="rId31"/>
    <p:sldId id="271" r:id="rId32"/>
    <p:sldId id="272" r:id="rId33"/>
    <p:sldId id="273" r:id="rId34"/>
    <p:sldId id="283" r:id="rId35"/>
    <p:sldId id="284" r:id="rId36"/>
    <p:sldId id="282" r:id="rId37"/>
    <p:sldId id="286" r:id="rId38"/>
    <p:sldId id="301" r:id="rId39"/>
    <p:sldId id="297" r:id="rId40"/>
    <p:sldId id="298" r:id="rId41"/>
    <p:sldId id="299" r:id="rId42"/>
    <p:sldId id="290" r:id="rId43"/>
    <p:sldId id="287" r:id="rId44"/>
    <p:sldId id="300" r:id="rId45"/>
    <p:sldId id="278" r:id="rId46"/>
    <p:sldId id="288" r:id="rId47"/>
    <p:sldId id="289" r:id="rId48"/>
    <p:sldId id="291" r:id="rId49"/>
    <p:sldId id="296"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925" autoAdjust="0"/>
    <p:restoredTop sz="65313" autoAdjust="0"/>
  </p:normalViewPr>
  <p:slideViewPr>
    <p:cSldViewPr snapToGrid="0">
      <p:cViewPr varScale="1">
        <p:scale>
          <a:sx n="47" d="100"/>
          <a:sy n="47" d="100"/>
        </p:scale>
        <p:origin x="63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DAC82D-D662-4169-B071-6968B3507C25}" type="datetimeFigureOut">
              <a:rPr lang="en-US" smtClean="0"/>
              <a:t>4/2/2018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85E24-FF11-4933-9014-D30DF84FAB71}" type="slidenum">
              <a:rPr lang="en-US" smtClean="0"/>
              <a:t>‹#›</a:t>
            </a:fld>
            <a:endParaRPr lang="en-US"/>
          </a:p>
        </p:txBody>
      </p:sp>
    </p:spTree>
    <p:extLst>
      <p:ext uri="{BB962C8B-B14F-4D97-AF65-F5344CB8AC3E}">
        <p14:creationId xmlns:p14="http://schemas.microsoft.com/office/powerpoint/2010/main" val="4025802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1</a:t>
            </a:fld>
            <a:endParaRPr lang="en-US"/>
          </a:p>
        </p:txBody>
      </p:sp>
    </p:spTree>
    <p:extLst>
      <p:ext uri="{BB962C8B-B14F-4D97-AF65-F5344CB8AC3E}">
        <p14:creationId xmlns:p14="http://schemas.microsoft.com/office/powerpoint/2010/main" val="1699374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t</a:t>
            </a:r>
            <a:r>
              <a:rPr lang="en-US" dirty="0" smtClean="0"/>
              <a:t>he four workflows we’re addressing:</a:t>
            </a:r>
          </a:p>
          <a:p>
            <a:r>
              <a:rPr lang="en-US" dirty="0" smtClean="0"/>
              <a:t>-Vendor-supplied</a:t>
            </a:r>
            <a:r>
              <a:rPr lang="en-US" baseline="0" dirty="0" smtClean="0"/>
              <a:t> MARC records (note that this is not copy cataloging, but MARC records delivered directly to our ILS without human intervention)</a:t>
            </a:r>
          </a:p>
          <a:p>
            <a:r>
              <a:rPr lang="en-US" baseline="0" dirty="0" smtClean="0"/>
              <a:t>-Original cataloging</a:t>
            </a:r>
          </a:p>
          <a:p>
            <a:r>
              <a:rPr lang="en-US" baseline="0" dirty="0" smtClean="0"/>
              <a:t>-User self-deposit of digital files with metadata, currently stored as MODS XML</a:t>
            </a:r>
          </a:p>
          <a:p>
            <a:r>
              <a:rPr lang="en-US" baseline="0" dirty="0" smtClean="0"/>
              <a:t>-Transforming metadata for a large collection of digital objects accessioned to our digital repository; currently this is usually in the form of a spreadsheet that gets transformed to MODS XML via a local mapping</a:t>
            </a:r>
          </a:p>
          <a:p>
            <a:r>
              <a:rPr lang="en-US" baseline="0" dirty="0" smtClean="0"/>
              <a:t>(click)</a:t>
            </a:r>
          </a:p>
          <a:p>
            <a:r>
              <a:rPr lang="en-US" baseline="0" dirty="0" smtClean="0"/>
              <a:t>And, in our hybrid approach, parallel linked data workflows.</a:t>
            </a:r>
          </a:p>
          <a:p>
            <a:r>
              <a:rPr lang="en-US" baseline="0" dirty="0" smtClean="0"/>
              <a:t>-transforming MARC to linked data as an ongoing process</a:t>
            </a:r>
          </a:p>
          <a:p>
            <a:r>
              <a:rPr lang="en-US" baseline="0" dirty="0" smtClean="0"/>
              <a:t>-creating descriptive metadata that is structured as linked data</a:t>
            </a:r>
          </a:p>
          <a:p>
            <a:r>
              <a:rPr lang="en-US" dirty="0" smtClean="0"/>
              <a:t>-digital objects described individually</a:t>
            </a:r>
          </a:p>
          <a:p>
            <a:r>
              <a:rPr lang="en-US" dirty="0" smtClean="0"/>
              <a:t>-batch transformation</a:t>
            </a:r>
            <a:r>
              <a:rPr lang="en-US" baseline="0" dirty="0" smtClean="0"/>
              <a:t> for large-scale digital collection metadata supplied in some other format</a:t>
            </a:r>
          </a:p>
          <a:p>
            <a:endParaRPr lang="en-US" baseline="0" dirty="0" smtClean="0"/>
          </a:p>
          <a:p>
            <a:r>
              <a:rPr lang="en-US" baseline="0" dirty="0" smtClean="0"/>
              <a:t>In discussing our analysis and modeling work, I will focus on the first two of these, vendor-supplied MARC and original cataloging.</a:t>
            </a:r>
            <a:endParaRPr lang="en-US" dirty="0" smtClean="0"/>
          </a:p>
        </p:txBody>
      </p:sp>
      <p:sp>
        <p:nvSpPr>
          <p:cNvPr id="4" name="Slide Number Placeholder 3"/>
          <p:cNvSpPr>
            <a:spLocks noGrp="1"/>
          </p:cNvSpPr>
          <p:nvPr>
            <p:ph type="sldNum" sz="quarter" idx="10"/>
          </p:nvPr>
        </p:nvSpPr>
        <p:spPr/>
        <p:txBody>
          <a:bodyPr/>
          <a:lstStyle/>
          <a:p>
            <a:fld id="{7D385E24-FF11-4933-9014-D30DF84FAB71}" type="slidenum">
              <a:rPr lang="en-US" smtClean="0"/>
              <a:t>10</a:t>
            </a:fld>
            <a:endParaRPr lang="en-US"/>
          </a:p>
        </p:txBody>
      </p:sp>
    </p:spTree>
    <p:extLst>
      <p:ext uri="{BB962C8B-B14F-4D97-AF65-F5344CB8AC3E}">
        <p14:creationId xmlns:p14="http://schemas.microsoft.com/office/powerpoint/2010/main" val="3454632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First, a high-level overview of the elements of our workflow analysis:</a:t>
            </a:r>
          </a:p>
          <a:p>
            <a:r>
              <a:rPr lang="en-US" baseline="0" dirty="0" smtClean="0"/>
              <a:t>-we started by constructing a detailed, task-level representation of the workflow as it currently stands</a:t>
            </a:r>
          </a:p>
          <a:p>
            <a:r>
              <a:rPr lang="en-US" baseline="0" dirty="0" smtClean="0"/>
              <a:t>-from that we generated a more abstract, process-level model for the current version of the workflow</a:t>
            </a:r>
          </a:p>
          <a:p>
            <a:r>
              <a:rPr lang="en-US" baseline="0" dirty="0" smtClean="0"/>
              <a:t>-which we used to inform and contextualize the modeling of the linked data workflow</a:t>
            </a:r>
          </a:p>
          <a:p>
            <a:r>
              <a:rPr lang="en-US" baseline="0" dirty="0" smtClean="0"/>
              <a:t>-ultimately merging these into a hybrid workflow model, which will form the basis for the tracer bullet implementation</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11</a:t>
            </a:fld>
            <a:endParaRPr lang="en-US"/>
          </a:p>
        </p:txBody>
      </p:sp>
    </p:spTree>
    <p:extLst>
      <p:ext uri="{BB962C8B-B14F-4D97-AF65-F5344CB8AC3E}">
        <p14:creationId xmlns:p14="http://schemas.microsoft.com/office/powerpoint/2010/main" val="2871106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a:t>
            </a:r>
            <a:r>
              <a:rPr lang="en-US" baseline="0" dirty="0" smtClean="0"/>
              <a:t>task-level diagram we created as part of the analysis of the current workflow for vendor-supplied MARC– I’m not going to go through this in detail, as it’s very Stanford-specific, but I include it to give you a sense of the analytic process. </a:t>
            </a:r>
            <a:endParaRPr lang="en-US" dirty="0" smtClean="0"/>
          </a:p>
          <a:p>
            <a:endParaRPr lang="en-US" baseline="0" dirty="0" smtClean="0"/>
          </a:p>
          <a:p>
            <a:r>
              <a:rPr lang="en-US" baseline="0" dirty="0" smtClean="0"/>
              <a:t>This was the first workflow we tackled, so there was some trial and error in figuring out what we needed to know.</a:t>
            </a:r>
          </a:p>
          <a:p>
            <a:r>
              <a:rPr lang="en-US" baseline="0" dirty="0" smtClean="0"/>
              <a:t>(click)</a:t>
            </a:r>
          </a:p>
          <a:p>
            <a:r>
              <a:rPr lang="en-US" baseline="0" dirty="0" smtClean="0"/>
              <a:t>But by the end of the process, we had brought together the in-depth knowledge that each unit had about their individual processes and put them all in context, developing a shared understanding of what this workflow involved.</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12</a:t>
            </a:fld>
            <a:endParaRPr lang="en-US"/>
          </a:p>
        </p:txBody>
      </p:sp>
    </p:spTree>
    <p:extLst>
      <p:ext uri="{BB962C8B-B14F-4D97-AF65-F5344CB8AC3E}">
        <p14:creationId xmlns:p14="http://schemas.microsoft.com/office/powerpoint/2010/main" val="689983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were then able to generalize this</a:t>
            </a:r>
            <a:r>
              <a:rPr lang="en-US" baseline="0" dirty="0" smtClean="0"/>
              <a:t> </a:t>
            </a:r>
            <a:r>
              <a:rPr lang="en-US" dirty="0" smtClean="0"/>
              <a:t>into a model of our current version of workflow #1,</a:t>
            </a:r>
            <a:r>
              <a:rPr lang="en-US" baseline="0" dirty="0" smtClean="0"/>
              <a:t> underpinned by the comprehensive knowledge developed in the previous phase.</a:t>
            </a:r>
          </a:p>
          <a:p>
            <a:endParaRPr lang="en-US" baseline="0" dirty="0" smtClean="0"/>
          </a:p>
          <a:p>
            <a:r>
              <a:rPr lang="en-US" baseline="0" dirty="0" smtClean="0"/>
              <a:t>In documenting this workflow, we found that vendor-supplied MARC records commonly get updated several times over the course of weeks – the vendor may send a preliminary record initially and provide a full record later, in addition to enhancements provided by other vendors, such as authority data or a table of contents.</a:t>
            </a:r>
          </a:p>
          <a:p>
            <a:r>
              <a:rPr lang="en-US" baseline="0" dirty="0" smtClean="0"/>
              <a:t>(click)</a:t>
            </a:r>
          </a:p>
          <a:p>
            <a:r>
              <a:rPr lang="en-US" baseline="0" dirty="0" smtClean="0"/>
              <a:t>Thus for the linked data parallel workflow, we modeled a data pipeline where updates could be passed continuously, and automatically, from the ILS to a converter, rather than the one-time conversion we had initially planned for the tracer bullet. Josh will talk in more detail about how this pipeline was implemented.</a:t>
            </a:r>
          </a:p>
          <a:p>
            <a:r>
              <a:rPr lang="en-US" baseline="0" dirty="0" smtClean="0"/>
              <a:t>(click)</a:t>
            </a:r>
          </a:p>
          <a:p>
            <a:r>
              <a:rPr lang="en-US" baseline="0" dirty="0" smtClean="0"/>
              <a:t>Expanding the workflow beyond the tracer bullet will involve reconciling the URIs generated by a converter against our own </a:t>
            </a:r>
            <a:r>
              <a:rPr lang="en-US" baseline="0" dirty="0" err="1" smtClean="0"/>
              <a:t>triplestore</a:t>
            </a:r>
            <a:r>
              <a:rPr lang="en-US" baseline="0" dirty="0" smtClean="0"/>
              <a:t> and external data sources, and determining what is needed to link an operational record in the ILS with descriptive metadata in a </a:t>
            </a:r>
            <a:r>
              <a:rPr lang="en-US" baseline="0" dirty="0" err="1" smtClean="0"/>
              <a:t>triplestore</a:t>
            </a:r>
            <a:r>
              <a:rPr lang="en-US" baseline="0" dirty="0" smtClean="0"/>
              <a:t>.</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D385E24-FF11-4933-9014-D30DF84FAB71}" type="slidenum">
              <a:rPr lang="en-US" smtClean="0"/>
              <a:t>13</a:t>
            </a:fld>
            <a:endParaRPr lang="en-US"/>
          </a:p>
        </p:txBody>
      </p:sp>
    </p:spTree>
    <p:extLst>
      <p:ext uri="{BB962C8B-B14F-4D97-AF65-F5344CB8AC3E}">
        <p14:creationId xmlns:p14="http://schemas.microsoft.com/office/powerpoint/2010/main" val="2591958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task-level</a:t>
            </a:r>
            <a:r>
              <a:rPr lang="en-US" baseline="0" dirty="0" smtClean="0"/>
              <a:t> diagram for workflow #2, original cataloging, and its relationships to other related processes in different departments. Again, I’m not going to go through this in detail, but representing the tasks at this level of granularity gave us a better understanding of the larger contexts of data, systems, and operations that intersect with the original cataloging workflow.</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14</a:t>
            </a:fld>
            <a:endParaRPr lang="en-US"/>
          </a:p>
        </p:txBody>
      </p:sp>
    </p:spTree>
    <p:extLst>
      <p:ext uri="{BB962C8B-B14F-4D97-AF65-F5344CB8AC3E}">
        <p14:creationId xmlns:p14="http://schemas.microsoft.com/office/powerpoint/2010/main" val="4073006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that</a:t>
            </a:r>
            <a:r>
              <a:rPr lang="en-US" baseline="0" dirty="0" smtClean="0"/>
              <a:t> we again generalized to a more abstract model, which we found involved more two-way processes compared to the previous workflow, as catalogers were both pulling in data from other sources and sending that data back out into shared systems, and doing so directly from the editor tool.</a:t>
            </a:r>
          </a:p>
          <a:p>
            <a:r>
              <a:rPr lang="en-US" dirty="0" smtClean="0"/>
              <a:t>(click)</a:t>
            </a:r>
          </a:p>
          <a:p>
            <a:r>
              <a:rPr lang="en-US" dirty="0" smtClean="0"/>
              <a:t>We also realized</a:t>
            </a:r>
            <a:r>
              <a:rPr lang="en-US" baseline="0" dirty="0" smtClean="0"/>
              <a:t> that tracer bullet 3, description of a single digital object, is very similar to the tracer bullet 2 linked data workflow. We had originally conceived of it as separate because in our current environment it uses an entirely separate system, with a different interface, a different metadata standard, and a different relationship with the repository. But abstracting to this level brought out the commonalities, with the main addition being the linking of descriptive metadata to an object in our digital repository.</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15</a:t>
            </a:fld>
            <a:endParaRPr lang="en-US"/>
          </a:p>
        </p:txBody>
      </p:sp>
    </p:spTree>
    <p:extLst>
      <p:ext uri="{BB962C8B-B14F-4D97-AF65-F5344CB8AC3E}">
        <p14:creationId xmlns:p14="http://schemas.microsoft.com/office/powerpoint/2010/main" val="2670164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ModBibFrame</a:t>
            </a:r>
            <a:r>
              <a:rPr lang="en-US" baseline="0" dirty="0" smtClean="0"/>
              <a:t> was an early attempt at simple reconciliation across a static set of bulk-converted records using the “fingerprinting” method</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18</a:t>
            </a:fld>
            <a:endParaRPr lang="en-US"/>
          </a:p>
        </p:txBody>
      </p:sp>
    </p:spTree>
    <p:extLst>
      <p:ext uri="{BB962C8B-B14F-4D97-AF65-F5344CB8AC3E}">
        <p14:creationId xmlns:p14="http://schemas.microsoft.com/office/powerpoint/2010/main" val="1980152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19</a:t>
            </a:fld>
            <a:endParaRPr lang="en-US"/>
          </a:p>
        </p:txBody>
      </p:sp>
    </p:spTree>
    <p:extLst>
      <p:ext uri="{BB962C8B-B14F-4D97-AF65-F5344CB8AC3E}">
        <p14:creationId xmlns:p14="http://schemas.microsoft.com/office/powerpoint/2010/main" val="259496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Reify discovery service in a mixed MARC + RDF data environment</a:t>
            </a:r>
          </a:p>
          <a:p>
            <a:r>
              <a:rPr lang="en-US" sz="1200" kern="1200" dirty="0" smtClean="0">
                <a:solidFill>
                  <a:schemeClr val="tx1"/>
                </a:solidFill>
                <a:latin typeface="+mn-lt"/>
                <a:ea typeface="+mn-ea"/>
                <a:cs typeface="+mn-cs"/>
              </a:rPr>
              <a:t>Instance-based</a:t>
            </a:r>
          </a:p>
          <a:p>
            <a:r>
              <a:rPr lang="en-US" sz="1200" kern="1200" dirty="0" err="1" smtClean="0">
                <a:solidFill>
                  <a:schemeClr val="tx1"/>
                </a:solidFill>
                <a:latin typeface="+mn-lt"/>
                <a:ea typeface="+mn-ea"/>
                <a:cs typeface="+mn-cs"/>
              </a:rPr>
              <a:t>Sparql</a:t>
            </a:r>
            <a:r>
              <a:rPr lang="en-US" sz="1200" kern="1200" dirty="0" smtClean="0">
                <a:solidFill>
                  <a:schemeClr val="tx1"/>
                </a:solidFill>
                <a:latin typeface="+mn-lt"/>
                <a:ea typeface="+mn-ea"/>
                <a:cs typeface="+mn-cs"/>
              </a:rPr>
              <a:t> queries for each </a:t>
            </a:r>
            <a:r>
              <a:rPr lang="en-US" sz="1200" kern="1200" dirty="0" err="1" smtClean="0">
                <a:solidFill>
                  <a:schemeClr val="tx1"/>
                </a:solidFill>
                <a:latin typeface="+mn-lt"/>
                <a:ea typeface="+mn-ea"/>
                <a:cs typeface="+mn-cs"/>
              </a:rPr>
              <a:t>solr</a:t>
            </a:r>
            <a:r>
              <a:rPr lang="en-US" sz="1200" kern="1200" dirty="0" smtClean="0">
                <a:solidFill>
                  <a:schemeClr val="tx1"/>
                </a:solidFill>
                <a:latin typeface="+mn-lt"/>
                <a:ea typeface="+mn-ea"/>
                <a:cs typeface="+mn-cs"/>
              </a:rPr>
              <a:t> doc property</a:t>
            </a:r>
          </a:p>
          <a:p>
            <a:r>
              <a:rPr lang="en-US" sz="1200" kern="1200" dirty="0" smtClean="0">
                <a:solidFill>
                  <a:schemeClr val="tx1"/>
                </a:solidFill>
                <a:latin typeface="+mn-lt"/>
                <a:ea typeface="+mn-ea"/>
                <a:cs typeface="+mn-cs"/>
              </a:rPr>
              <a:t>Ontology-bound to </a:t>
            </a:r>
            <a:r>
              <a:rPr lang="en-US" sz="1200" kern="1200" dirty="0" err="1" smtClean="0">
                <a:solidFill>
                  <a:schemeClr val="tx1"/>
                </a:solidFill>
                <a:latin typeface="+mn-lt"/>
                <a:ea typeface="+mn-ea"/>
                <a:cs typeface="+mn-cs"/>
              </a:rPr>
              <a:t>bibframe</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24</a:t>
            </a:fld>
            <a:endParaRPr lang="en-US"/>
          </a:p>
        </p:txBody>
      </p:sp>
    </p:spTree>
    <p:extLst>
      <p:ext uri="{BB962C8B-B14F-4D97-AF65-F5344CB8AC3E}">
        <p14:creationId xmlns:p14="http://schemas.microsoft.com/office/powerpoint/2010/main" val="687617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preparing for and working</a:t>
            </a:r>
            <a:r>
              <a:rPr lang="en-US" baseline="0" smtClean="0"/>
              <a:t> with the converter and viewing its output, several questions came to mind. Very early in the process, before we even had a grant, we explored ways of getting URIs into our data and other ways to enhance MARC records to  get better outcomes in conversion. URIs in MARC bib records are the topic of an entire Program for Cooperative Cataloging Task Force, to which I am a consultant. But there are other possible enhancements/policies that could aid in conversion—always adding access points for editors and translators, for instance, something that better identifies different works/expressions; or always adding title access points, to better generate work titles. We have also considered issues in granularity of conversion—do we just convert at the level of BF itself, or do we want to add in RDA properties that are more granular and expressive? And like many insitutions, we have several local fields that need to be converted. Both of these bring up questions of how to maintain a generic converter with local additions. Finally, looking at converter output (and we now have used two converters) vs editor output, we have come to the realization that we need to keep in mind that even within our datastore data will look somewhat different.</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26</a:t>
            </a:fld>
            <a:endParaRPr lang="en-US"/>
          </a:p>
        </p:txBody>
      </p:sp>
    </p:spTree>
    <p:extLst>
      <p:ext uri="{BB962C8B-B14F-4D97-AF65-F5344CB8AC3E}">
        <p14:creationId xmlns:p14="http://schemas.microsoft.com/office/powerpoint/2010/main" val="2063565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mtClean="0"/>
              <a:t>Linked Data for Production, hereafter</a:t>
            </a:r>
            <a:r>
              <a:rPr lang="en-US" sz="1200" baseline="0" smtClean="0"/>
              <a:t> LD4P, is a </a:t>
            </a:r>
            <a:r>
              <a:rPr lang="en-US" sz="1200" smtClean="0"/>
              <a:t>Mellon-funded grant for 6 research libraries—Columbia, Cornell, Harvard, the Library of Congress,</a:t>
            </a:r>
            <a:r>
              <a:rPr lang="en-US" sz="1200" baseline="0" smtClean="0"/>
              <a:t> </a:t>
            </a:r>
            <a:r>
              <a:rPr lang="en-US" sz="1200" smtClean="0"/>
              <a:t>Princeton, and Stanford, which leads the project [click]</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2</a:t>
            </a:fld>
            <a:endParaRPr lang="en-US"/>
          </a:p>
        </p:txBody>
      </p:sp>
    </p:spTree>
    <p:extLst>
      <p:ext uri="{BB962C8B-B14F-4D97-AF65-F5344CB8AC3E}">
        <p14:creationId xmlns:p14="http://schemas.microsoft.com/office/powerpoint/2010/main" val="13994698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a:t>
            </a:r>
            <a:r>
              <a:rPr lang="en-US" baseline="0" smtClean="0"/>
              <a:t> will only go into more detail here about that first question—getting URIs into our data. For several years now, we have been getting URIs from LC-NAF, VIAF and ISNI from Backstage Library Works as part of our authority control services with them, something they now provide as a general service. We add the URIs in local fields for a couple reasons—at the time, one couldn’t add them to authorities, and even if we did, if the authority record were replaced, we would lose the URI. This is the basis of our initial workflow 1 as Josh described. We have now also started getting URIs, again from Backstage, but this time directly in our bibliographic records, though we have not begun to use them as yet.</a:t>
            </a:r>
          </a:p>
          <a:p>
            <a:endParaRPr lang="en-US" baseline="0" smtClean="0"/>
          </a:p>
          <a:p>
            <a:r>
              <a:rPr lang="en-US" baseline="0" smtClean="0"/>
              <a:t>We are also looking at a whole other way of doing this—using an outside service to do at least part of our conversion. Stanford is a member of SHARE-VDE (Virtual Discovery Environment) a project of Casalini Libri to convert, reconcile, and display data from multiple insitutions in the same environment. Casalini has a very powerful converter, ALIADA, that not only converts MARC to BIBFRAME, but basically anything you put in to what you want out (with the caveat of course that it has to be mapped!). Casalini has converted our entire bib file (as well as others). Casalini is also able to reconcile data at two levels—a very basic level of exact string matches that have qualifiers, to quite sophisticated reconciliation, that takes context and bibliographic notes into account. Because of these capabilities, we are now seriously considering performing some or all of our copy cataloging using SHARE-VDE as it develops.</a:t>
            </a:r>
          </a:p>
          <a:p>
            <a:endParaRPr lang="en-US" baseline="0" smtClean="0"/>
          </a:p>
          <a:p>
            <a:r>
              <a:rPr lang="en-US" baseline="0" smtClean="0"/>
              <a:t>And now we turn back to Josh, who will talk about data creation, the basis of our Tracer bullet #2—Original cataloging.</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27</a:t>
            </a:fld>
            <a:endParaRPr lang="en-US"/>
          </a:p>
        </p:txBody>
      </p:sp>
    </p:spTree>
    <p:extLst>
      <p:ext uri="{BB962C8B-B14F-4D97-AF65-F5344CB8AC3E}">
        <p14:creationId xmlns:p14="http://schemas.microsoft.com/office/powerpoint/2010/main" val="156568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29</a:t>
            </a:fld>
            <a:endParaRPr lang="en-US"/>
          </a:p>
        </p:txBody>
      </p:sp>
    </p:spTree>
    <p:extLst>
      <p:ext uri="{BB962C8B-B14F-4D97-AF65-F5344CB8AC3E}">
        <p14:creationId xmlns:p14="http://schemas.microsoft.com/office/powerpoint/2010/main" val="3081062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Parsing lookup </a:t>
            </a:r>
            <a:r>
              <a:rPr lang="en-US" dirty="0" err="1" smtClean="0"/>
              <a:t>json</a:t>
            </a:r>
            <a:r>
              <a:rPr lang="en-US" baseline="0" dirty="0" smtClean="0"/>
              <a:t> responses.</a:t>
            </a:r>
          </a:p>
          <a:p>
            <a:endParaRPr lang="en-US" baseline="0" dirty="0" smtClean="0"/>
          </a:p>
          <a:p>
            <a:r>
              <a:rPr lang="en-US" baseline="0" dirty="0" smtClean="0"/>
              <a:t>vs</a:t>
            </a:r>
          </a:p>
          <a:p>
            <a:endParaRPr lang="en-US" baseline="0" dirty="0" smtClean="0"/>
          </a:p>
          <a:p>
            <a:r>
              <a:rPr lang="en-US" baseline="0" dirty="0" smtClean="0"/>
              <a:t>JSON-LD and linked data tools</a:t>
            </a:r>
          </a:p>
          <a:p>
            <a:endParaRPr lang="en-US" baseline="0" dirty="0" smtClean="0"/>
          </a:p>
          <a:p>
            <a:r>
              <a:rPr lang="en-US" baseline="0" dirty="0" smtClean="0"/>
              <a:t>Vs reliance on vendor-provided APIs.</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31</a:t>
            </a:fld>
            <a:endParaRPr lang="en-US"/>
          </a:p>
        </p:txBody>
      </p:sp>
    </p:spTree>
    <p:extLst>
      <p:ext uri="{BB962C8B-B14F-4D97-AF65-F5344CB8AC3E}">
        <p14:creationId xmlns:p14="http://schemas.microsoft.com/office/powerpoint/2010/main" val="491218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dirty="0" err="1" smtClean="0"/>
              <a:t>typeof</a:t>
            </a:r>
            <a:r>
              <a:rPr lang="en-US" dirty="0" smtClean="0"/>
              <a:t> value == 'object'), e.g. “</a:t>
            </a:r>
            <a:r>
              <a:rPr lang="en-US" dirty="0" err="1" smtClean="0"/>
              <a:t>rdf</a:t>
            </a:r>
            <a:r>
              <a:rPr lang="en-US" dirty="0" smtClean="0"/>
              <a:t>”: []</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32</a:t>
            </a:fld>
            <a:endParaRPr lang="en-US"/>
          </a:p>
        </p:txBody>
      </p:sp>
    </p:spTree>
    <p:extLst>
      <p:ext uri="{BB962C8B-B14F-4D97-AF65-F5344CB8AC3E}">
        <p14:creationId xmlns:p14="http://schemas.microsoft.com/office/powerpoint/2010/main" val="117938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Slightly different but should still work with existing</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7D385E24-FF11-4933-9014-D30DF84FAB71}" type="slidenum">
              <a:rPr lang="en-US" smtClean="0"/>
              <a:t>33</a:t>
            </a:fld>
            <a:endParaRPr lang="en-US"/>
          </a:p>
        </p:txBody>
      </p:sp>
    </p:spTree>
    <p:extLst>
      <p:ext uri="{BB962C8B-B14F-4D97-AF65-F5344CB8AC3E}">
        <p14:creationId xmlns:p14="http://schemas.microsoft.com/office/powerpoint/2010/main" val="5113181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yes, what does the metadata practitioner</a:t>
            </a:r>
            <a:r>
              <a:rPr lang="en-US" baseline="0" smtClean="0"/>
              <a:t> see? This is a not-quite-finished profile for the Performed Music Ontology, an extension of Bibframe. You can see the profile is divided into multiple smaller profiles. When you open up the profile for say, RDA Work Elements, you get this:</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34</a:t>
            </a:fld>
            <a:endParaRPr lang="en-US"/>
          </a:p>
        </p:txBody>
      </p:sp>
    </p:spTree>
    <p:extLst>
      <p:ext uri="{BB962C8B-B14F-4D97-AF65-F5344CB8AC3E}">
        <p14:creationId xmlns:p14="http://schemas.microsoft.com/office/powerpoint/2010/main" val="16478228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Basically, this is the RDA/PMO work, with</a:t>
            </a:r>
            <a:r>
              <a:rPr lang="en-US" baseline="0" smtClean="0"/>
              <a:t> all its possible properties. Note that we’ve included (as LC does) RDA rules; you can even provide a link that takes you right to the spot in the RDA toolkit.</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35</a:t>
            </a:fld>
            <a:endParaRPr lang="en-US"/>
          </a:p>
        </p:txBody>
      </p:sp>
    </p:spTree>
    <p:extLst>
      <p:ext uri="{BB962C8B-B14F-4D97-AF65-F5344CB8AC3E}">
        <p14:creationId xmlns:p14="http://schemas.microsoft.com/office/powerpoint/2010/main" val="33397909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The data entry screen looks like this,</a:t>
            </a:r>
            <a:r>
              <a:rPr lang="en-US" baseline="0" smtClean="0"/>
              <a:t> the white boxes being data properties, and the grey boxes object properties. When you click on a grey box, a new form opens up [click]</a:t>
            </a:r>
            <a:endParaRPr lang="en-US" smtClean="0"/>
          </a:p>
          <a:p>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36</a:t>
            </a:fld>
            <a:endParaRPr lang="en-US"/>
          </a:p>
        </p:txBody>
      </p:sp>
    </p:spTree>
    <p:extLst>
      <p:ext uri="{BB962C8B-B14F-4D97-AF65-F5344CB8AC3E}">
        <p14:creationId xmlns:p14="http://schemas.microsoft.com/office/powerpoint/2010/main" val="2235606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…and you also may have a lookup</a:t>
            </a:r>
            <a:r>
              <a:rPr lang="en-US" baseline="0" smtClean="0"/>
              <a:t> for the particular vocabulary. So far we are only able to do lookups in id.loc.gov, but we are working on lookups to the RDA registry.</a:t>
            </a:r>
          </a:p>
          <a:p>
            <a:endParaRPr lang="en-US" baseline="0" smtClean="0"/>
          </a:p>
          <a:p>
            <a:r>
              <a:rPr lang="en-US" baseline="0" smtClean="0"/>
              <a:t>Now many of you have probably seen the BF Editor/Profile Editor in some fashion; it has been around a while. I’d like to introduce you to another editor, that we have also been testing in collaboration with people in the BioInformatics Group at Stanford.</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37</a:t>
            </a:fld>
            <a:endParaRPr lang="en-US"/>
          </a:p>
        </p:txBody>
      </p:sp>
    </p:spTree>
    <p:extLst>
      <p:ext uri="{BB962C8B-B14F-4D97-AF65-F5344CB8AC3E}">
        <p14:creationId xmlns:p14="http://schemas.microsoft.com/office/powerpoint/2010/main" val="21256559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Bioinformatics</a:t>
            </a:r>
            <a:r>
              <a:rPr lang="en-US" baseline="0" smtClean="0"/>
              <a:t> Group has maintained for some years now “BioPortal” a respository of biomedical ontologies. Besides simply the ontologies, it provides summaries &amp; histories of the ontology, viewing statistics, ontology details in hierarchies, and the ability to map between ontologies. We have created what is called a “slice” in BioPortal, currently named BiblioPortal, in which we are loading relevant library ontologies. BioPortal is working to make this a more independent repository for us.</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38</a:t>
            </a:fld>
            <a:endParaRPr lang="en-US"/>
          </a:p>
        </p:txBody>
      </p:sp>
    </p:spTree>
    <p:extLst>
      <p:ext uri="{BB962C8B-B14F-4D97-AF65-F5344CB8AC3E}">
        <p14:creationId xmlns:p14="http://schemas.microsoft.com/office/powerpoint/2010/main" val="2418660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effectLst/>
              </a:rPr>
              <a:t>LD4P is focused on the transition of basic Technical Services workflows to ones rooted in linked open data through active engagement with the semantic web.  This transition will be a critical one for libraries,</a:t>
            </a:r>
            <a:r>
              <a:rPr lang="en-US" baseline="0" smtClean="0">
                <a:effectLst/>
              </a:rPr>
              <a:t> and involves many facets. As part of the grant, different institutions took on various subprojects concentrating on one of these facets: ontology development in various focused domains, such as rare materials; tools investigation, both current and forthcoming; and workflow analysis, from both the metadata and systems sides.</a:t>
            </a:r>
            <a:endParaRPr lang="en-US" smtClean="0">
              <a:effectLst/>
            </a:endParaRPr>
          </a:p>
          <a:p>
            <a:r>
              <a:rPr lang="en-US" smtClean="0">
                <a:effectLst/>
              </a:rPr>
              <a:t> </a:t>
            </a:r>
          </a:p>
          <a:p>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a:t>
            </a:fld>
            <a:endParaRPr lang="en-US"/>
          </a:p>
        </p:txBody>
      </p:sp>
    </p:spTree>
    <p:extLst>
      <p:ext uri="{BB962C8B-B14F-4D97-AF65-F5344CB8AC3E}">
        <p14:creationId xmlns:p14="http://schemas.microsoft.com/office/powerpoint/2010/main" val="1748960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is a snapshot of part of BiblioPortal. You can see it includes BIBFRAME, SCHEMA,</a:t>
            </a:r>
            <a:r>
              <a:rPr lang="en-US" baseline="0" smtClean="0"/>
              <a:t> DC, CIDOC-CRM, and the Web Annotation Ontology. It also contains MADS RDF, the Performed Music Ontology, and Bibliothek-O, and we will keep adding.</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39</a:t>
            </a:fld>
            <a:endParaRPr lang="en-US"/>
          </a:p>
        </p:txBody>
      </p:sp>
    </p:spTree>
    <p:extLst>
      <p:ext uri="{BB962C8B-B14F-4D97-AF65-F5344CB8AC3E}">
        <p14:creationId xmlns:p14="http://schemas.microsoft.com/office/powerpoint/2010/main" val="9327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is the details page for BF in BiblioPortal.</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40</a:t>
            </a:fld>
            <a:endParaRPr lang="en-US"/>
          </a:p>
        </p:txBody>
      </p:sp>
    </p:spTree>
    <p:extLst>
      <p:ext uri="{BB962C8B-B14F-4D97-AF65-F5344CB8AC3E}">
        <p14:creationId xmlns:p14="http://schemas.microsoft.com/office/powerpoint/2010/main" val="3975324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And here are</a:t>
            </a:r>
            <a:r>
              <a:rPr lang="en-US" baseline="0" smtClean="0"/>
              <a:t> the properties…</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41</a:t>
            </a:fld>
            <a:endParaRPr lang="en-US"/>
          </a:p>
        </p:txBody>
      </p:sp>
    </p:spTree>
    <p:extLst>
      <p:ext uri="{BB962C8B-B14F-4D97-AF65-F5344CB8AC3E}">
        <p14:creationId xmlns:p14="http://schemas.microsoft.com/office/powerpoint/2010/main" val="35660059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Now of</a:t>
            </a:r>
            <a:r>
              <a:rPr lang="en-US" baseline="0" smtClean="0"/>
              <a:t> course BioPortal is simply a repository for various ontologies. For data creation, a group from the Bioinformatics Lab, called CEDAR is developing a metadata tool that creates templates for data entry based on ontologies and vocabularies (for now) that reside within BioPortal or whatever repository you dock it on. Their mission is “to….”, emphasizing user interfaces for metadata creation, consistent terminology, and editing capabilities. Creating a template does not require a developer, either to create the template or to link it to the metadata entry form.</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42</a:t>
            </a:fld>
            <a:endParaRPr lang="en-US"/>
          </a:p>
        </p:txBody>
      </p:sp>
    </p:spTree>
    <p:extLst>
      <p:ext uri="{BB962C8B-B14F-4D97-AF65-F5344CB8AC3E}">
        <p14:creationId xmlns:p14="http://schemas.microsoft.com/office/powerpoint/2010/main" val="17234809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is a template for our third tracer</a:t>
            </a:r>
            <a:r>
              <a:rPr lang="en-US" baseline="0" smtClean="0"/>
              <a:t> bullet, individual deposit to the Stanford Digital Repository. It makes use both of RDA rules (to a limited extent), BIBFRAME, MADS-RDF and couple other ontologies. Each class and property are linked directly to the term in the ontology through an interna lookup [click]</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43</a:t>
            </a:fld>
            <a:endParaRPr lang="en-US"/>
          </a:p>
        </p:txBody>
      </p:sp>
    </p:spTree>
    <p:extLst>
      <p:ext uri="{BB962C8B-B14F-4D97-AF65-F5344CB8AC3E}">
        <p14:creationId xmlns:p14="http://schemas.microsoft.com/office/powerpoint/2010/main" val="42899065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for instance is a lookup to the term “affiliation”. You then click on your choice and it becomes</a:t>
            </a:r>
            <a:r>
              <a:rPr lang="en-US" baseline="0" smtClean="0"/>
              <a:t> part of your template.</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44</a:t>
            </a:fld>
            <a:endParaRPr lang="en-US"/>
          </a:p>
        </p:txBody>
      </p:sp>
    </p:spTree>
    <p:extLst>
      <p:ext uri="{BB962C8B-B14F-4D97-AF65-F5344CB8AC3E}">
        <p14:creationId xmlns:p14="http://schemas.microsoft.com/office/powerpoint/2010/main" val="12458531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entry form</a:t>
            </a:r>
            <a:r>
              <a:rPr lang="en-US" baseline="0" smtClean="0"/>
              <a:t> (here filled out) looks like this. The arrows are expandable and collapsible, so that the template requires no scrolling. You can provide dropdown menus, here of types of agents, that are also linked directly to the ontology. Other features include the ability to repeat individual fields or groupings of fields (called elements), specifying types of fields (e.g., dates) and suggested terms, as I have with our keyword entry, though unfortunately it has not yet been used enough to have any…</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45</a:t>
            </a:fld>
            <a:endParaRPr lang="en-US"/>
          </a:p>
        </p:txBody>
      </p:sp>
    </p:spTree>
    <p:extLst>
      <p:ext uri="{BB962C8B-B14F-4D97-AF65-F5344CB8AC3E}">
        <p14:creationId xmlns:p14="http://schemas.microsoft.com/office/powerpoint/2010/main" val="9693229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CEDAR</a:t>
            </a:r>
            <a:r>
              <a:rPr lang="en-US" baseline="0" smtClean="0"/>
              <a:t> is quite flexible. Here are some initial templates for a book (Work &amp; Instance templates) cataloged in RDA. </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46</a:t>
            </a:fld>
            <a:endParaRPr lang="en-US"/>
          </a:p>
        </p:txBody>
      </p:sp>
    </p:spTree>
    <p:extLst>
      <p:ext uri="{BB962C8B-B14F-4D97-AF65-F5344CB8AC3E}">
        <p14:creationId xmlns:p14="http://schemas.microsoft.com/office/powerpoint/2010/main" val="31911101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some ways,</a:t>
            </a:r>
            <a:r>
              <a:rPr lang="en-US" baseline="0" smtClean="0"/>
              <a:t> the LC Editor and CEDAR are similar. </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47</a:t>
            </a:fld>
            <a:endParaRPr lang="en-US"/>
          </a:p>
        </p:txBody>
      </p:sp>
    </p:spTree>
    <p:extLst>
      <p:ext uri="{BB962C8B-B14F-4D97-AF65-F5344CB8AC3E}">
        <p14:creationId xmlns:p14="http://schemas.microsoft.com/office/powerpoint/2010/main" val="698612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But there are also some differences. </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48</a:t>
            </a:fld>
            <a:endParaRPr lang="en-US"/>
          </a:p>
        </p:txBody>
      </p:sp>
    </p:spTree>
    <p:extLst>
      <p:ext uri="{BB962C8B-B14F-4D97-AF65-F5344CB8AC3E}">
        <p14:creationId xmlns:p14="http://schemas.microsoft.com/office/powerpoint/2010/main" val="1730943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smtClean="0"/>
              <a:t>For our part, we at Stanford chose two areas of work to concentrate on. The first is an extension to BIBFRAME 2.0 for performed music, which we carried out in collaboration with representatives from the Music Library Association, the Association for Recorded Sound Collections, and the Library of Congress. While we won’t be talking about this today, I’ll be happy to answer any questions after if you have them.</a:t>
            </a:r>
          </a:p>
          <a:p>
            <a:endParaRPr lang="en-US" baseline="0" smtClean="0"/>
          </a:p>
          <a:p>
            <a:r>
              <a:rPr lang="en-US" baseline="0" smtClean="0"/>
              <a:t>Our larger project is aimed directly at the focus of the grant—shifting workflows in technical services to a linked data environment. From our current workflows, we chose 4—2 from our more traditional MARC-based work (vendor-supplied cataloging and original cataloging), and 2 from our digital repository workflows (individual and bulk deposit). While based on local workflows, the outcomes of this project should be readily applicable and/or adaptable to other institutions needs. This project is the primary focus of our presentations today.</a:t>
            </a:r>
          </a:p>
        </p:txBody>
      </p:sp>
      <p:sp>
        <p:nvSpPr>
          <p:cNvPr id="4" name="Slide Number Placeholder 3"/>
          <p:cNvSpPr>
            <a:spLocks noGrp="1"/>
          </p:cNvSpPr>
          <p:nvPr>
            <p:ph type="sldNum" sz="quarter" idx="10"/>
          </p:nvPr>
        </p:nvSpPr>
        <p:spPr/>
        <p:txBody>
          <a:bodyPr/>
          <a:lstStyle/>
          <a:p>
            <a:fld id="{889BF599-A74C-46AF-A8C4-971502B37A72}" type="slidenum">
              <a:rPr lang="en-US" smtClean="0"/>
              <a:t>4</a:t>
            </a:fld>
            <a:endParaRPr lang="en-US"/>
          </a:p>
        </p:txBody>
      </p:sp>
    </p:spTree>
    <p:extLst>
      <p:ext uri="{BB962C8B-B14F-4D97-AF65-F5344CB8AC3E}">
        <p14:creationId xmlns:p14="http://schemas.microsoft.com/office/powerpoint/2010/main" val="13602920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that sums up the work we have been</a:t>
            </a:r>
            <a:r>
              <a:rPr lang="en-US" baseline="0" smtClean="0"/>
              <a:t> doing to begin the move of some of our Technical Services workflows to a linked data environment. But where do we intend to go from here.</a:t>
            </a:r>
          </a:p>
          <a:p>
            <a:r>
              <a:rPr lang="en-US" baseline="0" smtClean="0"/>
              <a:t>Internally…</a:t>
            </a:r>
          </a:p>
          <a:p>
            <a:r>
              <a:rPr lang="en-US" baseline="0" smtClean="0"/>
              <a:t>with SHARE-VIDE….</a:t>
            </a:r>
          </a:p>
          <a:p>
            <a:r>
              <a:rPr lang="en-US" baseline="0" smtClean="0"/>
              <a:t>with the broader library community..</a:t>
            </a:r>
            <a:endParaRPr lang="en-US"/>
          </a:p>
        </p:txBody>
      </p:sp>
      <p:sp>
        <p:nvSpPr>
          <p:cNvPr id="4" name="Slide Number Placeholder 3"/>
          <p:cNvSpPr>
            <a:spLocks noGrp="1"/>
          </p:cNvSpPr>
          <p:nvPr>
            <p:ph type="sldNum" sz="quarter" idx="10"/>
          </p:nvPr>
        </p:nvSpPr>
        <p:spPr/>
        <p:txBody>
          <a:bodyPr/>
          <a:lstStyle/>
          <a:p>
            <a:fld id="{7D385E24-FF11-4933-9014-D30DF84FAB71}" type="slidenum">
              <a:rPr lang="en-US" smtClean="0"/>
              <a:t>49</a:t>
            </a:fld>
            <a:endParaRPr lang="en-US"/>
          </a:p>
        </p:txBody>
      </p:sp>
    </p:spTree>
    <p:extLst>
      <p:ext uri="{BB962C8B-B14F-4D97-AF65-F5344CB8AC3E}">
        <p14:creationId xmlns:p14="http://schemas.microsoft.com/office/powerpoint/2010/main" val="2374546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smtClean="0">
                <a:effectLst/>
              </a:rPr>
              <a:t>Our</a:t>
            </a:r>
            <a:r>
              <a:rPr lang="en-US" b="0" baseline="0" smtClean="0">
                <a:effectLst/>
              </a:rPr>
              <a:t> presentation today is based around 4 recurring themes. [click] The first, clearly, is workflows, the trajectory of metadata as it moves through our technical services and digital repository and the requirements for making that happen. We have dubbed these our “tracer bullets”, in that they chart a lightweight course and proof of concept with the bare minimum of development. Arcadia will be speaking about our workflow analysis and tracer bullet development in our first talk.</a:t>
            </a:r>
          </a:p>
          <a:p>
            <a:endParaRPr lang="en-US" b="0" baseline="0" smtClean="0">
              <a:effectLst/>
            </a:endParaRPr>
          </a:p>
          <a:p>
            <a:r>
              <a:rPr lang="en-US" b="0" baseline="0" smtClean="0">
                <a:effectLst/>
              </a:rPr>
              <a:t>After that we will delve more deeply into the pieces of these workflows, first looking at data conversion and enhancement, an integral part of our vendor-supplied cataloging workflow. Josh will talk about our experiments with data conversion and enhancement from the developer’s pont of view. I will follow up with some discussion about various questions and issues surrounding enhancement and conversion we have delved into, and an introduction to our work with Casalini Libri. In the last portion of our talk today, Josh and I will talk about data creation as we work to implement original cataloging in a linked data framework. </a:t>
            </a:r>
          </a:p>
          <a:p>
            <a:endParaRPr lang="en-US" b="0" baseline="0" smtClean="0">
              <a:effectLst/>
            </a:endParaRPr>
          </a:p>
          <a:p>
            <a:r>
              <a:rPr lang="en-US" smtClean="0"/>
              <a:t>Key to all of this,</a:t>
            </a:r>
            <a:r>
              <a:rPr lang="en-US" baseline="0" smtClean="0"/>
              <a:t> and running through our entire presention, are tools. Tooling is vital </a:t>
            </a:r>
            <a:r>
              <a:rPr lang="en-US" smtClean="0">
                <a:effectLst/>
              </a:rPr>
              <a:t>to any linked data transition, and throughout our talks we will be discussing converters, enhancement methods, and metadata editors, and how they all work together.</a:t>
            </a:r>
          </a:p>
          <a:p>
            <a:endParaRPr lang="en-US" smtClean="0">
              <a:effectLst/>
            </a:endParaRPr>
          </a:p>
          <a:p>
            <a:r>
              <a:rPr lang="en-US" smtClean="0">
                <a:effectLst/>
              </a:rPr>
              <a:t>Unlike what your program</a:t>
            </a:r>
            <a:r>
              <a:rPr lang="en-US" baseline="0" smtClean="0">
                <a:effectLst/>
              </a:rPr>
              <a:t> may suggest, this is going to be a single presentation, rather than multiple ones. We ask that you hold your more complex questions to the end; there should be plenty of time to discuss things.</a:t>
            </a:r>
            <a:endParaRPr lang="en-US" smtClean="0">
              <a:effectLst/>
            </a:endParaRPr>
          </a:p>
          <a:p>
            <a:r>
              <a:rPr lang="en-US" smtClean="0">
                <a:effectLst/>
              </a:rPr>
              <a:t> </a:t>
            </a:r>
          </a:p>
        </p:txBody>
      </p:sp>
      <p:sp>
        <p:nvSpPr>
          <p:cNvPr id="4" name="Slide Number Placeholder 3"/>
          <p:cNvSpPr>
            <a:spLocks noGrp="1"/>
          </p:cNvSpPr>
          <p:nvPr>
            <p:ph type="sldNum" sz="quarter" idx="10"/>
          </p:nvPr>
        </p:nvSpPr>
        <p:spPr/>
        <p:txBody>
          <a:bodyPr/>
          <a:lstStyle/>
          <a:p>
            <a:fld id="{7D385E24-FF11-4933-9014-D30DF84FAB71}" type="slidenum">
              <a:rPr lang="en-US" smtClean="0"/>
              <a:t>5</a:t>
            </a:fld>
            <a:endParaRPr lang="en-US"/>
          </a:p>
        </p:txBody>
      </p:sp>
    </p:spTree>
    <p:extLst>
      <p:ext uri="{BB962C8B-B14F-4D97-AF65-F5344CB8AC3E}">
        <p14:creationId xmlns:p14="http://schemas.microsoft.com/office/powerpoint/2010/main" val="1644357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Nancy mentioned, a large part of the Stanford project is implementing four technical services workflows as “tracer bullets.” I will provide some context for this approach, describe the analysis and modeling process for two of these workflows, and discuss how that informed our approach to implementation.</a:t>
            </a:r>
          </a:p>
        </p:txBody>
      </p:sp>
      <p:sp>
        <p:nvSpPr>
          <p:cNvPr id="4" name="Slide Number Placeholder 3"/>
          <p:cNvSpPr>
            <a:spLocks noGrp="1"/>
          </p:cNvSpPr>
          <p:nvPr>
            <p:ph type="sldNum" sz="quarter" idx="10"/>
          </p:nvPr>
        </p:nvSpPr>
        <p:spPr/>
        <p:txBody>
          <a:bodyPr/>
          <a:lstStyle/>
          <a:p>
            <a:fld id="{7D385E24-FF11-4933-9014-D30DF84FAB71}" type="slidenum">
              <a:rPr lang="en-US" smtClean="0"/>
              <a:t>6</a:t>
            </a:fld>
            <a:endParaRPr lang="en-US"/>
          </a:p>
        </p:txBody>
      </p:sp>
    </p:spTree>
    <p:extLst>
      <p:ext uri="{BB962C8B-B14F-4D97-AF65-F5344CB8AC3E}">
        <p14:creationId xmlns:p14="http://schemas.microsoft.com/office/powerpoint/2010/main" val="67063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goals.</a:t>
            </a:r>
          </a:p>
          <a:p>
            <a:endParaRPr lang="en-US" dirty="0" smtClean="0"/>
          </a:p>
          <a:p>
            <a:r>
              <a:rPr lang="en-US" dirty="0" smtClean="0"/>
              <a:t>One goal for this process was</a:t>
            </a:r>
            <a:r>
              <a:rPr lang="en-US" baseline="0" dirty="0" smtClean="0"/>
              <a:t> to develop a comprehensive understanding of our current technical services workflows from start to finish, as we found that many of us were familiar with our own parts of the workflow, but did not have a clear conception of the whole or how all the parts fit together. Our intent here was not to formulate a model that would be directly translated to linked data, but as context for rethinking some of the same functions for linked data.</a:t>
            </a:r>
          </a:p>
          <a:p>
            <a:endParaRPr lang="en-US" baseline="0" dirty="0" smtClean="0"/>
          </a:p>
          <a:p>
            <a:r>
              <a:rPr lang="en-US" baseline="0" dirty="0" smtClean="0"/>
              <a:t>So when we say that our second goal was to model the processes of parallel linked data workflows, “parallel” should not be taken to mean a one-to-one correspondence between the processes in each workflow. Rather, we wanted to model linked data workflows that could run in parallel with current practices, in a hybrid environment (and I’ll say more about that in a moment).</a:t>
            </a:r>
          </a:p>
          <a:p>
            <a:endParaRPr lang="en-US" baseline="0" dirty="0" smtClean="0"/>
          </a:p>
          <a:p>
            <a:r>
              <a:rPr lang="en-US" baseline="0" dirty="0" smtClean="0"/>
              <a:t>And finally, we sought to lay the groundwork for implementation, to start thinking about the resources, both technological factors and human skillsets, we would need to develop along the way.</a:t>
            </a:r>
            <a:endParaRPr lang="en-US" dirty="0" smtClean="0"/>
          </a:p>
        </p:txBody>
      </p:sp>
      <p:sp>
        <p:nvSpPr>
          <p:cNvPr id="4" name="Slide Number Placeholder 3"/>
          <p:cNvSpPr>
            <a:spLocks noGrp="1"/>
          </p:cNvSpPr>
          <p:nvPr>
            <p:ph type="sldNum" sz="quarter" idx="10"/>
          </p:nvPr>
        </p:nvSpPr>
        <p:spPr/>
        <p:txBody>
          <a:bodyPr/>
          <a:lstStyle/>
          <a:p>
            <a:fld id="{7D385E24-FF11-4933-9014-D30DF84FAB71}" type="slidenum">
              <a:rPr lang="en-US" smtClean="0"/>
              <a:t>7</a:t>
            </a:fld>
            <a:endParaRPr lang="en-US"/>
          </a:p>
        </p:txBody>
      </p:sp>
    </p:spTree>
    <p:extLst>
      <p:ext uri="{BB962C8B-B14F-4D97-AF65-F5344CB8AC3E}">
        <p14:creationId xmlns:p14="http://schemas.microsoft.com/office/powerpoint/2010/main" val="3041581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We’ve referred to our</a:t>
            </a:r>
            <a:r>
              <a:rPr lang="en-US" baseline="0" dirty="0" smtClean="0"/>
              <a:t> approach as “tracer bullets,” by which we mean focusing on end-to-end coverage rather than building out any one stage of the workflow in depth.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first step in this approach is determining what the endpoints are – where we’re starting from, and what the target 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us, we defined the starting point as data, specifically descriptive metadata, at the point which we create it or receive it from other 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endpoint is making this metadata available for use in a discovery environment – the delivery of the data to our users.</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 the </a:t>
            </a:r>
            <a:r>
              <a:rPr lang="en-US" baseline="0" dirty="0" smtClean="0"/>
              <a:t>tracer bullet is the shortest line from the start point – metadata – and the end point – discovery.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may seem the simplest of diagrams, but keeping this paradigm in mind was invaluable for determining what was in and out of scope for our implementation, and avoiding the constant temptation of scope creep.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Some of these related functions – purchasing and acquisitions, managing holdings, and operations such as circulation – we’re considering handling via a MARC “operational record” in the ILS, that could support these kinds of administrative processes but would not be used for discovery.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Others, such as linking descriptive metadata to digital objects in our repository, and making our RDF metadata available for use more broadly, we’re planning to return to in the future.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our current work, however, our focus is the flow of data from inception to discovery.</a:t>
            </a:r>
          </a:p>
        </p:txBody>
      </p:sp>
      <p:sp>
        <p:nvSpPr>
          <p:cNvPr id="4" name="Slide Number Placeholder 3"/>
          <p:cNvSpPr>
            <a:spLocks noGrp="1"/>
          </p:cNvSpPr>
          <p:nvPr>
            <p:ph type="sldNum" sz="quarter" idx="10"/>
          </p:nvPr>
        </p:nvSpPr>
        <p:spPr/>
        <p:txBody>
          <a:bodyPr/>
          <a:lstStyle/>
          <a:p>
            <a:fld id="{7D385E24-FF11-4933-9014-D30DF84FAB71}" type="slidenum">
              <a:rPr lang="en-US" smtClean="0"/>
              <a:t>8</a:t>
            </a:fld>
            <a:endParaRPr lang="en-US"/>
          </a:p>
        </p:txBody>
      </p:sp>
    </p:spTree>
    <p:extLst>
      <p:ext uri="{BB962C8B-B14F-4D97-AF65-F5344CB8AC3E}">
        <p14:creationId xmlns:p14="http://schemas.microsoft.com/office/powerpoint/2010/main" val="1920870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Before turning to the workflows themselves, I’d like to cover some of the additional parameters we set for the modeling process.</a:t>
            </a:r>
          </a:p>
          <a:p>
            <a:endParaRPr lang="en-US" baseline="0" dirty="0" smtClean="0"/>
          </a:p>
          <a:p>
            <a:r>
              <a:rPr lang="en-US" baseline="0" dirty="0" smtClean="0"/>
              <a:t>We started with the understanding that we are working in a hybrid environment in which multiple data standards and structures are in play, both for the other institutions we share data with and in the systems we use locally at Stanford, as well as of course in the larger data ecosystem. Our models represent what I’ll call a hybrid production workflow, which allows production work in BIBFRAME to begin for selected resources, workflows, and functions, while MARC continues to be in use for others. This is also conducive a more agile attitude wherein we may iterate and adjust our new workflows quickly over time.</a:t>
            </a:r>
          </a:p>
          <a:p>
            <a:endParaRPr lang="en-US" baseline="0" dirty="0" smtClean="0"/>
          </a:p>
          <a:p>
            <a:r>
              <a:rPr lang="en-US" dirty="0" smtClean="0"/>
              <a:t>This</a:t>
            </a:r>
            <a:r>
              <a:rPr lang="en-US" baseline="0" dirty="0" smtClean="0"/>
              <a:t> approach informs our second parameter, which is that our present target is a discovery environment that integrates all library descriptive metadata regardless of format – in our case, a </a:t>
            </a:r>
            <a:r>
              <a:rPr lang="en-US" baseline="0" dirty="0" err="1" smtClean="0"/>
              <a:t>Solr</a:t>
            </a:r>
            <a:r>
              <a:rPr lang="en-US" baseline="0" dirty="0" smtClean="0"/>
              <a:t> index powering our </a:t>
            </a:r>
            <a:r>
              <a:rPr lang="en-US" baseline="0" dirty="0" err="1" smtClean="0"/>
              <a:t>Blacklight</a:t>
            </a:r>
            <a:r>
              <a:rPr lang="en-US" baseline="0" dirty="0" smtClean="0"/>
              <a:t>-based discovery layer, </a:t>
            </a:r>
            <a:r>
              <a:rPr lang="en-US" baseline="0" dirty="0" err="1" smtClean="0"/>
              <a:t>SearchWorks</a:t>
            </a:r>
            <a:r>
              <a:rPr lang="en-US" baseline="0" dirty="0" smtClean="0"/>
              <a:t>. While this of course does not take advantage of the specific affordances of RDF, it does maintain a single, consistent discovery environment, enabling us to begin using BIBFRAME in production without negatively impacting our users. We are, however, also considering future possibilities for a linked-data-specific discovery environment.</a:t>
            </a:r>
          </a:p>
          <a:p>
            <a:endParaRPr lang="en-US" baseline="0" dirty="0" smtClean="0"/>
          </a:p>
          <a:p>
            <a:r>
              <a:rPr lang="en-US" baseline="0" dirty="0" smtClean="0"/>
              <a:t>And finally, we had some guidelines looking towards implementation – the workflow models should not introduce any more human intervention than currently exists, so that the implementation will be scalable; and, the models should represent processes separately, even if the same tool or system currently performs multiple processes, or if only one tool is currently available for that process, to allow the models to continue to be useful as tooling evolves.</a:t>
            </a:r>
          </a:p>
        </p:txBody>
      </p:sp>
      <p:sp>
        <p:nvSpPr>
          <p:cNvPr id="4" name="Slide Number Placeholder 3"/>
          <p:cNvSpPr>
            <a:spLocks noGrp="1"/>
          </p:cNvSpPr>
          <p:nvPr>
            <p:ph type="sldNum" sz="quarter" idx="10"/>
          </p:nvPr>
        </p:nvSpPr>
        <p:spPr/>
        <p:txBody>
          <a:bodyPr/>
          <a:lstStyle/>
          <a:p>
            <a:fld id="{7D385E24-FF11-4933-9014-D30DF84FAB71}" type="slidenum">
              <a:rPr lang="en-US" smtClean="0"/>
              <a:t>9</a:t>
            </a:fld>
            <a:endParaRPr lang="en-US"/>
          </a:p>
        </p:txBody>
      </p:sp>
    </p:spTree>
    <p:extLst>
      <p:ext uri="{BB962C8B-B14F-4D97-AF65-F5344CB8AC3E}">
        <p14:creationId xmlns:p14="http://schemas.microsoft.com/office/powerpoint/2010/main" val="3661698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AD2EFB-115B-4B8D-9B8A-3DBF1D230D0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EA4CB-0FD5-4499-AA45-7AD9C2D86EE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965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AD2EFB-115B-4B8D-9B8A-3DBF1D230D0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420068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AD2EFB-115B-4B8D-9B8A-3DBF1D230D0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1831777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AD2EFB-115B-4B8D-9B8A-3DBF1D230D0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3943721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CAD2EFB-115B-4B8D-9B8A-3DBF1D230D0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EA4CB-0FD5-4499-AA45-7AD9C2D86EE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805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CAD2EFB-115B-4B8D-9B8A-3DBF1D230D03}" type="datetimeFigureOut">
              <a:rPr lang="en-US" smtClean="0"/>
              <a:t>4/2/2018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1638612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AD2EFB-115B-4B8D-9B8A-3DBF1D230D03}" type="datetimeFigureOut">
              <a:rPr lang="en-US" smtClean="0"/>
              <a:t>4/2/2018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3858369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AD2EFB-115B-4B8D-9B8A-3DBF1D230D03}" type="datetimeFigureOut">
              <a:rPr lang="en-US" smtClean="0"/>
              <a:t>4/2/2018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3079132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CAD2EFB-115B-4B8D-9B8A-3DBF1D230D03}" type="datetimeFigureOut">
              <a:rPr lang="en-US" smtClean="0"/>
              <a:t>4/2/2018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581953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CAD2EFB-115B-4B8D-9B8A-3DBF1D230D03}" type="datetimeFigureOut">
              <a:rPr lang="en-US" smtClean="0"/>
              <a:t>4/2/2018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3CEA4CB-0FD5-4499-AA45-7AD9C2D86EE6}" type="slidenum">
              <a:rPr lang="en-US" smtClean="0"/>
              <a:t>‹#›</a:t>
            </a:fld>
            <a:endParaRPr lang="en-US"/>
          </a:p>
        </p:txBody>
      </p:sp>
    </p:spTree>
    <p:extLst>
      <p:ext uri="{BB962C8B-B14F-4D97-AF65-F5344CB8AC3E}">
        <p14:creationId xmlns:p14="http://schemas.microsoft.com/office/powerpoint/2010/main" val="3151062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CAD2EFB-115B-4B8D-9B8A-3DBF1D230D03}" type="datetimeFigureOut">
              <a:rPr lang="en-US" smtClean="0"/>
              <a:t>4/2/2018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CEA4CB-0FD5-4499-AA45-7AD9C2D86EE6}" type="slidenum">
              <a:rPr lang="en-US" smtClean="0"/>
              <a:t>‹#›</a:t>
            </a:fld>
            <a:endParaRPr lang="en-US"/>
          </a:p>
        </p:txBody>
      </p:sp>
    </p:spTree>
    <p:extLst>
      <p:ext uri="{BB962C8B-B14F-4D97-AF65-F5344CB8AC3E}">
        <p14:creationId xmlns:p14="http://schemas.microsoft.com/office/powerpoint/2010/main" val="1897202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CAD2EFB-115B-4B8D-9B8A-3DBF1D230D03}" type="datetimeFigureOut">
              <a:rPr lang="en-US" smtClean="0"/>
              <a:t>4/2/2018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3CEA4CB-0FD5-4499-AA45-7AD9C2D86EE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29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Linked Data for Production (LD4P)</a:t>
            </a:r>
            <a:endParaRPr lang="en-US"/>
          </a:p>
        </p:txBody>
      </p:sp>
      <p:sp>
        <p:nvSpPr>
          <p:cNvPr id="3" name="Subtitle 2"/>
          <p:cNvSpPr>
            <a:spLocks noGrp="1"/>
          </p:cNvSpPr>
          <p:nvPr>
            <p:ph type="subTitle" idx="1"/>
          </p:nvPr>
        </p:nvSpPr>
        <p:spPr/>
        <p:txBody>
          <a:bodyPr/>
          <a:lstStyle/>
          <a:p>
            <a:r>
              <a:rPr lang="en-US" smtClean="0"/>
              <a:t>technical services workflow evolution through tracer bullets (Stanford projects)</a:t>
            </a:r>
            <a:endParaRPr lang="en-US"/>
          </a:p>
        </p:txBody>
      </p:sp>
      <p:sp>
        <p:nvSpPr>
          <p:cNvPr id="5" name="TextBox 4"/>
          <p:cNvSpPr txBox="1"/>
          <p:nvPr/>
        </p:nvSpPr>
        <p:spPr>
          <a:xfrm>
            <a:off x="9781673" y="5027120"/>
            <a:ext cx="1864895" cy="923330"/>
          </a:xfrm>
          <a:prstGeom prst="rect">
            <a:avLst/>
          </a:prstGeom>
          <a:noFill/>
        </p:spPr>
        <p:txBody>
          <a:bodyPr wrap="square" rtlCol="0">
            <a:spAutoFit/>
          </a:bodyPr>
          <a:lstStyle/>
          <a:p>
            <a:r>
              <a:rPr lang="en-US" smtClean="0"/>
              <a:t>Arcadia Falcone</a:t>
            </a:r>
          </a:p>
          <a:p>
            <a:r>
              <a:rPr lang="en-US" smtClean="0"/>
              <a:t>Josh Greben</a:t>
            </a:r>
          </a:p>
          <a:p>
            <a:r>
              <a:rPr lang="en-US" smtClean="0"/>
              <a:t>Nancy Lorimer</a:t>
            </a:r>
            <a:endParaRPr lang="en-US"/>
          </a:p>
        </p:txBody>
      </p:sp>
    </p:spTree>
    <p:extLst>
      <p:ext uri="{BB962C8B-B14F-4D97-AF65-F5344CB8AC3E}">
        <p14:creationId xmlns:p14="http://schemas.microsoft.com/office/powerpoint/2010/main" val="1335460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selected workflows</a:t>
            </a:r>
            <a:endParaRPr lang="en-US" dirty="0"/>
          </a:p>
        </p:txBody>
      </p:sp>
      <p:sp>
        <p:nvSpPr>
          <p:cNvPr id="3" name="Content Placeholder 2"/>
          <p:cNvSpPr>
            <a:spLocks noGrp="1"/>
          </p:cNvSpPr>
          <p:nvPr>
            <p:ph idx="1"/>
          </p:nvPr>
        </p:nvSpPr>
        <p:spPr/>
        <p:txBody>
          <a:bodyPr/>
          <a:lstStyle/>
          <a:p>
            <a:endParaRPr lang="en-US" dirty="0" smtClean="0"/>
          </a:p>
          <a:p>
            <a:r>
              <a:rPr lang="en-US" dirty="0" smtClean="0"/>
              <a:t>1</a:t>
            </a:r>
            <a:r>
              <a:rPr lang="en-US" dirty="0"/>
              <a:t>. Vendors supply MARC records that an automated process loads into our ILS</a:t>
            </a:r>
          </a:p>
          <a:p>
            <a:pPr marL="871400" lvl="5" indent="0">
              <a:buNone/>
            </a:pPr>
            <a:r>
              <a:rPr lang="en-US" sz="2000" i="1" dirty="0"/>
              <a:t>…and into our </a:t>
            </a:r>
            <a:r>
              <a:rPr lang="en-US" sz="2000" i="1" dirty="0" err="1"/>
              <a:t>triplestore</a:t>
            </a:r>
            <a:r>
              <a:rPr lang="en-US" sz="2000" i="1" dirty="0"/>
              <a:t> as linked data</a:t>
            </a:r>
          </a:p>
          <a:p>
            <a:r>
              <a:rPr lang="en-US" dirty="0" smtClean="0"/>
              <a:t>2. Metadata staff create original description of resources</a:t>
            </a:r>
          </a:p>
          <a:p>
            <a:pPr marL="0" indent="0">
              <a:spcBef>
                <a:spcPts val="200"/>
              </a:spcBef>
              <a:buNone/>
            </a:pPr>
            <a:r>
              <a:rPr lang="en-US" i="1" dirty="0"/>
              <a:t>	</a:t>
            </a:r>
            <a:r>
              <a:rPr lang="is-IS" i="1" dirty="0" smtClean="0"/>
              <a:t>…</a:t>
            </a:r>
            <a:r>
              <a:rPr lang="en-US" i="1" dirty="0"/>
              <a:t>n</a:t>
            </a:r>
            <a:r>
              <a:rPr lang="en-US" i="1" dirty="0" smtClean="0"/>
              <a:t>atively in a linked data editor</a:t>
            </a:r>
          </a:p>
          <a:p>
            <a:r>
              <a:rPr lang="en-US" dirty="0" smtClean="0"/>
              <a:t>3</a:t>
            </a:r>
            <a:r>
              <a:rPr lang="en-US" dirty="0"/>
              <a:t>. Users create description as part of digital object self-deposit in a web-based </a:t>
            </a:r>
            <a:r>
              <a:rPr lang="en-US" dirty="0" smtClean="0"/>
              <a:t>interface</a:t>
            </a:r>
          </a:p>
          <a:p>
            <a:pPr marL="0" indent="0">
              <a:spcBef>
                <a:spcPts val="200"/>
              </a:spcBef>
              <a:buNone/>
            </a:pPr>
            <a:r>
              <a:rPr lang="en-US" dirty="0" smtClean="0"/>
              <a:t>	</a:t>
            </a:r>
            <a:r>
              <a:rPr lang="is-IS" i="1" dirty="0" smtClean="0"/>
              <a:t>…</a:t>
            </a:r>
            <a:r>
              <a:rPr lang="en-US" i="1" dirty="0" smtClean="0"/>
              <a:t>that is stored as </a:t>
            </a:r>
            <a:r>
              <a:rPr lang="en-US" i="1" dirty="0"/>
              <a:t>linked data</a:t>
            </a:r>
          </a:p>
          <a:p>
            <a:r>
              <a:rPr lang="en-US" dirty="0"/>
              <a:t>4. A bulk process transforms </a:t>
            </a:r>
            <a:r>
              <a:rPr lang="en-US" dirty="0" smtClean="0"/>
              <a:t>structured </a:t>
            </a:r>
            <a:r>
              <a:rPr lang="en-US" dirty="0"/>
              <a:t>metadata for a large collection of digital </a:t>
            </a:r>
            <a:r>
              <a:rPr lang="en-US" dirty="0" smtClean="0"/>
              <a:t>objects</a:t>
            </a:r>
          </a:p>
          <a:p>
            <a:pPr marL="0" indent="0">
              <a:spcBef>
                <a:spcPts val="200"/>
              </a:spcBef>
              <a:buNone/>
            </a:pPr>
            <a:r>
              <a:rPr lang="en-US" dirty="0"/>
              <a:t>	</a:t>
            </a:r>
            <a:r>
              <a:rPr lang="is-IS" i="1" dirty="0" smtClean="0"/>
              <a:t>…into linked data describing objects in our digital repository</a:t>
            </a:r>
            <a:endParaRPr lang="en-US" i="1" dirty="0" smtClean="0"/>
          </a:p>
          <a:p>
            <a:endParaRPr lang="en-US" dirty="0" smtClean="0"/>
          </a:p>
        </p:txBody>
      </p:sp>
    </p:spTree>
    <p:extLst>
      <p:ext uri="{BB962C8B-B14F-4D97-AF65-F5344CB8AC3E}">
        <p14:creationId xmlns:p14="http://schemas.microsoft.com/office/powerpoint/2010/main" val="192114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fade">
                                      <p:cBhvr>
                                        <p:cTn id="11" dur="1000"/>
                                        <p:tgtEl>
                                          <p:spTgt spid="3">
                                            <p:txEl>
                                              <p:pRg st="4" end="4"/>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1000"/>
                                        <p:tgtEl>
                                          <p:spTgt spid="3">
                                            <p:txEl>
                                              <p:pRg st="6" end="6"/>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 for workflow analysis</a:t>
            </a:r>
            <a:endParaRPr lang="en-US" dirty="0"/>
          </a:p>
        </p:txBody>
      </p:sp>
      <p:sp>
        <p:nvSpPr>
          <p:cNvPr id="5" name="Rounded Rectangle 4"/>
          <p:cNvSpPr/>
          <p:nvPr/>
        </p:nvSpPr>
        <p:spPr>
          <a:xfrm>
            <a:off x="1313411" y="2019993"/>
            <a:ext cx="1961804" cy="14214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Comprehensive representation of current workflow</a:t>
            </a:r>
            <a:endParaRPr lang="en-US" dirty="0"/>
          </a:p>
        </p:txBody>
      </p:sp>
      <p:sp>
        <p:nvSpPr>
          <p:cNvPr id="6" name="Rounded Rectangle 5"/>
          <p:cNvSpPr/>
          <p:nvPr/>
        </p:nvSpPr>
        <p:spPr>
          <a:xfrm>
            <a:off x="4042757" y="2019993"/>
            <a:ext cx="1961804" cy="14214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High-level model of current workflow</a:t>
            </a:r>
            <a:endParaRPr lang="en-US" dirty="0"/>
          </a:p>
        </p:txBody>
      </p:sp>
      <p:sp>
        <p:nvSpPr>
          <p:cNvPr id="7" name="Rounded Rectangle 6"/>
          <p:cNvSpPr/>
          <p:nvPr/>
        </p:nvSpPr>
        <p:spPr>
          <a:xfrm>
            <a:off x="7843851" y="2019993"/>
            <a:ext cx="1961804" cy="1421476"/>
          </a:xfrm>
          <a:prstGeom prst="roundRect">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High-level model of linked data workflow</a:t>
            </a:r>
            <a:endParaRPr lang="en-US" dirty="0"/>
          </a:p>
        </p:txBody>
      </p:sp>
      <p:sp>
        <p:nvSpPr>
          <p:cNvPr id="8" name="Rounded Rectangle 7"/>
          <p:cNvSpPr/>
          <p:nvPr/>
        </p:nvSpPr>
        <p:spPr>
          <a:xfrm>
            <a:off x="5445420" y="4299075"/>
            <a:ext cx="3014750" cy="1421476"/>
          </a:xfrm>
          <a:prstGeom prst="roundRect">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Merged high-level model of hybrid workflow</a:t>
            </a:r>
            <a:endParaRPr lang="en-US" dirty="0"/>
          </a:p>
        </p:txBody>
      </p:sp>
      <p:sp>
        <p:nvSpPr>
          <p:cNvPr id="9" name="Rounded Rectangle 8"/>
          <p:cNvSpPr/>
          <p:nvPr/>
        </p:nvSpPr>
        <p:spPr>
          <a:xfrm>
            <a:off x="9463052" y="4299075"/>
            <a:ext cx="1961804" cy="1421476"/>
          </a:xfrm>
          <a:prstGeom prst="roundRect">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Tracer bullet implementation of hybrid workflow</a:t>
            </a:r>
          </a:p>
        </p:txBody>
      </p:sp>
      <p:cxnSp>
        <p:nvCxnSpPr>
          <p:cNvPr id="4" name="Straight Arrow Connector 3"/>
          <p:cNvCxnSpPr>
            <a:endCxn id="6" idx="1"/>
          </p:cNvCxnSpPr>
          <p:nvPr/>
        </p:nvCxnSpPr>
        <p:spPr>
          <a:xfrm flipV="1">
            <a:off x="3275215" y="2730731"/>
            <a:ext cx="767542" cy="12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6" idx="3"/>
            <a:endCxn id="7" idx="1"/>
          </p:cNvCxnSpPr>
          <p:nvPr/>
        </p:nvCxnSpPr>
        <p:spPr>
          <a:xfrm>
            <a:off x="6004561" y="2730731"/>
            <a:ext cx="1839290"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3"/>
            <a:endCxn id="9" idx="1"/>
          </p:cNvCxnSpPr>
          <p:nvPr/>
        </p:nvCxnSpPr>
        <p:spPr>
          <a:xfrm>
            <a:off x="8460170" y="5009813"/>
            <a:ext cx="1002882" cy="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7" idx="2"/>
            <a:endCxn id="8" idx="0"/>
          </p:cNvCxnSpPr>
          <p:nvPr/>
        </p:nvCxnSpPr>
        <p:spPr>
          <a:xfrm rot="5400000">
            <a:off x="7459971" y="2934293"/>
            <a:ext cx="857606" cy="1871958"/>
          </a:xfrm>
          <a:prstGeom prst="bentConnector3">
            <a:avLst/>
          </a:prstGeom>
          <a:ln>
            <a:solidFill>
              <a:srgbClr val="0F75D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6" idx="2"/>
            <a:endCxn id="8" idx="0"/>
          </p:cNvCxnSpPr>
          <p:nvPr/>
        </p:nvCxnSpPr>
        <p:spPr>
          <a:xfrm rot="16200000" flipH="1">
            <a:off x="5559424" y="2905704"/>
            <a:ext cx="857606" cy="192913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201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99" y="830860"/>
            <a:ext cx="11854543" cy="5962711"/>
          </a:xfrm>
          <a:prstGeom prst="rect">
            <a:avLst/>
          </a:prstGeom>
        </p:spPr>
      </p:pic>
      <p:sp>
        <p:nvSpPr>
          <p:cNvPr id="4" name="Title 1"/>
          <p:cNvSpPr txBox="1">
            <a:spLocks/>
          </p:cNvSpPr>
          <p:nvPr/>
        </p:nvSpPr>
        <p:spPr>
          <a:xfrm>
            <a:off x="152399" y="0"/>
            <a:ext cx="10058400" cy="674743"/>
          </a:xfrm>
          <a:prstGeom prst="rect">
            <a:avLst/>
          </a:prstGeom>
        </p:spPr>
        <p:txBody>
          <a:bodyPr anchor="b"/>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000" dirty="0" smtClean="0"/>
              <a:t>Workflow #1: task-based model</a:t>
            </a:r>
            <a:endParaRPr lang="en-US" sz="4000"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6040" y="616153"/>
            <a:ext cx="5899896" cy="3431683"/>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322" y="3323062"/>
            <a:ext cx="6423869" cy="3103949"/>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9975" y="674743"/>
            <a:ext cx="6198980" cy="3111607"/>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06116" y="3136569"/>
            <a:ext cx="7180723" cy="3328476"/>
          </a:xfrm>
          <a:prstGeom prst="rect">
            <a:avLst/>
          </a:prstGeom>
        </p:spPr>
      </p:pic>
    </p:spTree>
    <p:extLst>
      <p:ext uri="{BB962C8B-B14F-4D97-AF65-F5344CB8AC3E}">
        <p14:creationId xmlns:p14="http://schemas.microsoft.com/office/powerpoint/2010/main" val="4046392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9154453" y="3286355"/>
            <a:ext cx="1327605" cy="584775"/>
          </a:xfrm>
          <a:prstGeom prst="rect">
            <a:avLst/>
          </a:prstGeom>
          <a:noFill/>
        </p:spPr>
        <p:txBody>
          <a:bodyPr wrap="square" rtlCol="0">
            <a:spAutoFit/>
          </a:bodyPr>
          <a:lstStyle/>
          <a:p>
            <a:r>
              <a:rPr lang="en-US" sz="1600" dirty="0" smtClean="0"/>
              <a:t>provide </a:t>
            </a:r>
          </a:p>
          <a:p>
            <a:r>
              <a:rPr lang="en-US" sz="1600" dirty="0" smtClean="0"/>
              <a:t>indexed data</a:t>
            </a:r>
            <a:endParaRPr lang="en-US" sz="1600" dirty="0"/>
          </a:p>
        </p:txBody>
      </p:sp>
      <p:sp>
        <p:nvSpPr>
          <p:cNvPr id="5" name="Can 4"/>
          <p:cNvSpPr/>
          <p:nvPr/>
        </p:nvSpPr>
        <p:spPr>
          <a:xfrm>
            <a:off x="4036841" y="1991150"/>
            <a:ext cx="906088" cy="9476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ILS</a:t>
            </a:r>
          </a:p>
        </p:txBody>
      </p:sp>
      <p:sp>
        <p:nvSpPr>
          <p:cNvPr id="6" name="Round Same Side Corner Rectangle 5"/>
          <p:cNvSpPr/>
          <p:nvPr/>
        </p:nvSpPr>
        <p:spPr>
          <a:xfrm>
            <a:off x="8198490" y="3250391"/>
            <a:ext cx="955963" cy="656705"/>
          </a:xfrm>
          <a:prstGeom prst="round2SameRect">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Index</a:t>
            </a:r>
          </a:p>
        </p:txBody>
      </p:sp>
      <p:sp>
        <p:nvSpPr>
          <p:cNvPr id="7" name="Wave 6"/>
          <p:cNvSpPr/>
          <p:nvPr/>
        </p:nvSpPr>
        <p:spPr>
          <a:xfrm>
            <a:off x="10482058" y="2971914"/>
            <a:ext cx="1587730" cy="1213658"/>
          </a:xfrm>
          <a:prstGeom prst="wave">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Unified discovery layer</a:t>
            </a:r>
          </a:p>
        </p:txBody>
      </p:sp>
      <p:cxnSp>
        <p:nvCxnSpPr>
          <p:cNvPr id="8" name="Elbow Connector 7"/>
          <p:cNvCxnSpPr>
            <a:stCxn id="5" idx="3"/>
            <a:endCxn id="9" idx="3"/>
          </p:cNvCxnSpPr>
          <p:nvPr/>
        </p:nvCxnSpPr>
        <p:spPr>
          <a:xfrm rot="5400000">
            <a:off x="1960792" y="1869723"/>
            <a:ext cx="1460014" cy="359817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Snip Diagonal Corner Rectangle 8"/>
          <p:cNvSpPr/>
          <p:nvPr/>
        </p:nvSpPr>
        <p:spPr>
          <a:xfrm>
            <a:off x="152399" y="4398816"/>
            <a:ext cx="1478626" cy="972590"/>
          </a:xfrm>
          <a:prstGeom prst="snip2DiagRect">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MARC to BIBFRAME converter</a:t>
            </a:r>
          </a:p>
        </p:txBody>
      </p:sp>
      <p:sp>
        <p:nvSpPr>
          <p:cNvPr id="10" name="Isosceles Triangle 9"/>
          <p:cNvSpPr/>
          <p:nvPr/>
        </p:nvSpPr>
        <p:spPr>
          <a:xfrm>
            <a:off x="3451306" y="4486533"/>
            <a:ext cx="2355454" cy="793866"/>
          </a:xfrm>
          <a:prstGeom prst="triangle">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Triplestore</a:t>
            </a:r>
            <a:endParaRPr lang="en-US" dirty="0"/>
          </a:p>
        </p:txBody>
      </p:sp>
      <p:sp>
        <p:nvSpPr>
          <p:cNvPr id="12" name="TextBox 11"/>
          <p:cNvSpPr txBox="1"/>
          <p:nvPr/>
        </p:nvSpPr>
        <p:spPr>
          <a:xfrm>
            <a:off x="8659587" y="2412080"/>
            <a:ext cx="1451610" cy="338554"/>
          </a:xfrm>
          <a:prstGeom prst="rect">
            <a:avLst/>
          </a:prstGeom>
          <a:noFill/>
        </p:spPr>
        <p:txBody>
          <a:bodyPr wrap="square" rtlCol="0">
            <a:spAutoFit/>
          </a:bodyPr>
          <a:lstStyle/>
          <a:p>
            <a:r>
              <a:rPr lang="en-US" sz="1600" dirty="0"/>
              <a:t>m</a:t>
            </a:r>
            <a:r>
              <a:rPr lang="en-US" sz="1600" dirty="0" smtClean="0"/>
              <a:t>ap &amp; index</a:t>
            </a:r>
            <a:endParaRPr lang="en-US" sz="1600" dirty="0"/>
          </a:p>
        </p:txBody>
      </p:sp>
      <p:cxnSp>
        <p:nvCxnSpPr>
          <p:cNvPr id="13" name="Elbow Connector 12"/>
          <p:cNvCxnSpPr>
            <a:stCxn id="5" idx="4"/>
            <a:endCxn id="6" idx="3"/>
          </p:cNvCxnSpPr>
          <p:nvPr/>
        </p:nvCxnSpPr>
        <p:spPr>
          <a:xfrm>
            <a:off x="4942929" y="2464976"/>
            <a:ext cx="3733543" cy="78541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928425" y="1367338"/>
            <a:ext cx="1164657" cy="5796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Vendors</a:t>
            </a:r>
          </a:p>
        </p:txBody>
      </p:sp>
      <p:sp>
        <p:nvSpPr>
          <p:cNvPr id="15" name="Teardrop 14"/>
          <p:cNvSpPr/>
          <p:nvPr/>
        </p:nvSpPr>
        <p:spPr>
          <a:xfrm>
            <a:off x="6435171" y="4287701"/>
            <a:ext cx="1618417" cy="1191527"/>
          </a:xfrm>
          <a:prstGeom prst="teardrop">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SPARQL endpoint/API</a:t>
            </a:r>
          </a:p>
        </p:txBody>
      </p:sp>
      <p:cxnSp>
        <p:nvCxnSpPr>
          <p:cNvPr id="16" name="Elbow Connector 15"/>
          <p:cNvCxnSpPr>
            <a:stCxn id="6" idx="0"/>
            <a:endCxn id="7" idx="1"/>
          </p:cNvCxnSpPr>
          <p:nvPr/>
        </p:nvCxnSpPr>
        <p:spPr>
          <a:xfrm flipV="1">
            <a:off x="9154453" y="3578743"/>
            <a:ext cx="1327605" cy="1"/>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15" idx="0"/>
            <a:endCxn id="6" idx="1"/>
          </p:cNvCxnSpPr>
          <p:nvPr/>
        </p:nvCxnSpPr>
        <p:spPr>
          <a:xfrm flipV="1">
            <a:off x="8053588" y="3907096"/>
            <a:ext cx="622884" cy="9763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5"/>
            <a:endCxn id="15" idx="4"/>
          </p:cNvCxnSpPr>
          <p:nvPr/>
        </p:nvCxnSpPr>
        <p:spPr>
          <a:xfrm flipV="1">
            <a:off x="5217897" y="4883465"/>
            <a:ext cx="121727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33" idx="3"/>
            <a:endCxn id="5" idx="2"/>
          </p:cNvCxnSpPr>
          <p:nvPr/>
        </p:nvCxnSpPr>
        <p:spPr>
          <a:xfrm>
            <a:off x="1485675" y="2464976"/>
            <a:ext cx="255116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 idx="1"/>
            <a:endCxn id="14" idx="0"/>
          </p:cNvCxnSpPr>
          <p:nvPr/>
        </p:nvCxnSpPr>
        <p:spPr>
          <a:xfrm rot="5400000" flipH="1" flipV="1">
            <a:off x="5188413" y="668810"/>
            <a:ext cx="623812" cy="2020869"/>
          </a:xfrm>
          <a:prstGeom prst="bentConnector3">
            <a:avLst>
              <a:gd name="adj1" fmla="val 136646"/>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489884" y="856181"/>
            <a:ext cx="2053877" cy="584775"/>
          </a:xfrm>
          <a:prstGeom prst="rect">
            <a:avLst/>
          </a:prstGeom>
          <a:noFill/>
        </p:spPr>
        <p:txBody>
          <a:bodyPr wrap="square" rtlCol="0">
            <a:spAutoFit/>
          </a:bodyPr>
          <a:lstStyle/>
          <a:p>
            <a:r>
              <a:rPr lang="en-US" sz="1600" dirty="0"/>
              <a:t>e</a:t>
            </a:r>
            <a:r>
              <a:rPr lang="en-US" sz="1600" dirty="0" smtClean="0"/>
              <a:t>nhance </a:t>
            </a:r>
          </a:p>
          <a:p>
            <a:r>
              <a:rPr lang="en-US" sz="1600" dirty="0" smtClean="0"/>
              <a:t>MARC data</a:t>
            </a:r>
            <a:endParaRPr lang="en-US" sz="1600" dirty="0"/>
          </a:p>
        </p:txBody>
      </p:sp>
      <p:sp>
        <p:nvSpPr>
          <p:cNvPr id="22" name="TextBox 21"/>
          <p:cNvSpPr txBox="1"/>
          <p:nvPr/>
        </p:nvSpPr>
        <p:spPr>
          <a:xfrm>
            <a:off x="1789197" y="2181843"/>
            <a:ext cx="1771819" cy="584775"/>
          </a:xfrm>
          <a:prstGeom prst="rect">
            <a:avLst/>
          </a:prstGeom>
          <a:noFill/>
        </p:spPr>
        <p:txBody>
          <a:bodyPr wrap="square" rtlCol="0">
            <a:spAutoFit/>
          </a:bodyPr>
          <a:lstStyle/>
          <a:p>
            <a:r>
              <a:rPr lang="en-US" sz="1600" dirty="0" smtClean="0"/>
              <a:t>provide MARC records &amp; updates</a:t>
            </a:r>
          </a:p>
        </p:txBody>
      </p:sp>
      <p:sp>
        <p:nvSpPr>
          <p:cNvPr id="24" name="TextBox 23"/>
          <p:cNvSpPr txBox="1"/>
          <p:nvPr/>
        </p:nvSpPr>
        <p:spPr>
          <a:xfrm>
            <a:off x="1789197" y="3354435"/>
            <a:ext cx="1451610" cy="338554"/>
          </a:xfrm>
          <a:prstGeom prst="rect">
            <a:avLst/>
          </a:prstGeom>
          <a:noFill/>
        </p:spPr>
        <p:txBody>
          <a:bodyPr wrap="square" rtlCol="0">
            <a:spAutoFit/>
          </a:bodyPr>
          <a:lstStyle/>
          <a:p>
            <a:r>
              <a:rPr lang="en-US" sz="1600" dirty="0"/>
              <a:t>p</a:t>
            </a:r>
            <a:r>
              <a:rPr lang="en-US" sz="1600" dirty="0" smtClean="0"/>
              <a:t>ass updates</a:t>
            </a:r>
            <a:endParaRPr lang="en-US" sz="1600" dirty="0"/>
          </a:p>
        </p:txBody>
      </p:sp>
      <p:sp>
        <p:nvSpPr>
          <p:cNvPr id="25" name="TextBox 24"/>
          <p:cNvSpPr txBox="1"/>
          <p:nvPr/>
        </p:nvSpPr>
        <p:spPr>
          <a:xfrm>
            <a:off x="335888" y="5462287"/>
            <a:ext cx="980045" cy="584775"/>
          </a:xfrm>
          <a:prstGeom prst="rect">
            <a:avLst/>
          </a:prstGeom>
          <a:noFill/>
        </p:spPr>
        <p:txBody>
          <a:bodyPr wrap="square" rtlCol="0">
            <a:spAutoFit/>
          </a:bodyPr>
          <a:lstStyle/>
          <a:p>
            <a:r>
              <a:rPr lang="en-US" sz="1600" dirty="0"/>
              <a:t>s</a:t>
            </a:r>
            <a:r>
              <a:rPr lang="en-US" sz="1600" dirty="0" smtClean="0"/>
              <a:t>end data</a:t>
            </a:r>
            <a:endParaRPr lang="en-US" sz="1600" dirty="0"/>
          </a:p>
        </p:txBody>
      </p:sp>
      <p:sp>
        <p:nvSpPr>
          <p:cNvPr id="26" name="TextBox 25"/>
          <p:cNvSpPr txBox="1"/>
          <p:nvPr/>
        </p:nvSpPr>
        <p:spPr>
          <a:xfrm>
            <a:off x="3456418" y="5831117"/>
            <a:ext cx="1451610" cy="584775"/>
          </a:xfrm>
          <a:prstGeom prst="rect">
            <a:avLst/>
          </a:prstGeom>
          <a:noFill/>
        </p:spPr>
        <p:txBody>
          <a:bodyPr wrap="square" rtlCol="0">
            <a:spAutoFit/>
          </a:bodyPr>
          <a:lstStyle/>
          <a:p>
            <a:r>
              <a:rPr lang="en-US" sz="1600" dirty="0" smtClean="0"/>
              <a:t>return reconciled data</a:t>
            </a:r>
            <a:endParaRPr lang="en-US" sz="1600" dirty="0"/>
          </a:p>
        </p:txBody>
      </p:sp>
      <p:sp>
        <p:nvSpPr>
          <p:cNvPr id="27" name="TextBox 26"/>
          <p:cNvSpPr txBox="1"/>
          <p:nvPr/>
        </p:nvSpPr>
        <p:spPr>
          <a:xfrm>
            <a:off x="5637520" y="4591078"/>
            <a:ext cx="1451610" cy="584775"/>
          </a:xfrm>
          <a:prstGeom prst="rect">
            <a:avLst/>
          </a:prstGeom>
          <a:noFill/>
        </p:spPr>
        <p:txBody>
          <a:bodyPr wrap="square" rtlCol="0">
            <a:spAutoFit/>
          </a:bodyPr>
          <a:lstStyle/>
          <a:p>
            <a:r>
              <a:rPr lang="en-US" sz="1600" dirty="0"/>
              <a:t>e</a:t>
            </a:r>
            <a:r>
              <a:rPr lang="en-US" sz="1600" dirty="0" smtClean="0"/>
              <a:t>xpose </a:t>
            </a:r>
          </a:p>
          <a:p>
            <a:r>
              <a:rPr lang="en-US" sz="1600" dirty="0" smtClean="0"/>
              <a:t>data</a:t>
            </a:r>
            <a:endParaRPr lang="en-US" sz="1600" dirty="0"/>
          </a:p>
        </p:txBody>
      </p:sp>
      <p:cxnSp>
        <p:nvCxnSpPr>
          <p:cNvPr id="29" name="Elbow Connector 28"/>
          <p:cNvCxnSpPr>
            <a:stCxn id="9" idx="1"/>
            <a:endCxn id="32" idx="1"/>
          </p:cNvCxnSpPr>
          <p:nvPr/>
        </p:nvCxnSpPr>
        <p:spPr>
          <a:xfrm rot="16200000" flipH="1">
            <a:off x="925904" y="5337213"/>
            <a:ext cx="752100" cy="82048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644269" y="4625529"/>
            <a:ext cx="1451610" cy="338554"/>
          </a:xfrm>
          <a:prstGeom prst="rect">
            <a:avLst/>
          </a:prstGeom>
          <a:noFill/>
        </p:spPr>
        <p:txBody>
          <a:bodyPr wrap="square" rtlCol="0">
            <a:spAutoFit/>
          </a:bodyPr>
          <a:lstStyle/>
          <a:p>
            <a:r>
              <a:rPr lang="en-US" sz="1600" dirty="0"/>
              <a:t>m</a:t>
            </a:r>
            <a:r>
              <a:rPr lang="en-US" sz="1600" dirty="0" smtClean="0"/>
              <a:t>ap &amp; index</a:t>
            </a:r>
            <a:endParaRPr lang="en-US" sz="1600" dirty="0"/>
          </a:p>
        </p:txBody>
      </p:sp>
      <p:cxnSp>
        <p:nvCxnSpPr>
          <p:cNvPr id="31" name="Elbow Connector 30"/>
          <p:cNvCxnSpPr>
            <a:stCxn id="32" idx="3"/>
            <a:endCxn id="10" idx="3"/>
          </p:cNvCxnSpPr>
          <p:nvPr/>
        </p:nvCxnSpPr>
        <p:spPr>
          <a:xfrm flipV="1">
            <a:off x="3421550" y="5280399"/>
            <a:ext cx="1207483" cy="84310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1712197" y="5724057"/>
            <a:ext cx="1709353" cy="798897"/>
          </a:xfrm>
          <a:prstGeom prst="roundRect">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Reconciliation services</a:t>
            </a:r>
          </a:p>
        </p:txBody>
      </p:sp>
      <p:sp>
        <p:nvSpPr>
          <p:cNvPr id="33" name="Rectangle 32"/>
          <p:cNvSpPr/>
          <p:nvPr/>
        </p:nvSpPr>
        <p:spPr>
          <a:xfrm>
            <a:off x="321018" y="2175164"/>
            <a:ext cx="1164657" cy="5796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Vendor</a:t>
            </a:r>
          </a:p>
        </p:txBody>
      </p:sp>
      <p:sp>
        <p:nvSpPr>
          <p:cNvPr id="71" name="Title 1"/>
          <p:cNvSpPr txBox="1">
            <a:spLocks/>
          </p:cNvSpPr>
          <p:nvPr/>
        </p:nvSpPr>
        <p:spPr>
          <a:xfrm>
            <a:off x="152399" y="0"/>
            <a:ext cx="10058400" cy="674743"/>
          </a:xfrm>
          <a:prstGeom prst="rect">
            <a:avLst/>
          </a:prstGeom>
        </p:spPr>
        <p:txBody>
          <a:bodyPr anchor="b"/>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000" dirty="0" smtClean="0"/>
              <a:t>Workflow #1: process-based model</a:t>
            </a:r>
            <a:endParaRPr lang="en-US" sz="4000" dirty="0"/>
          </a:p>
        </p:txBody>
      </p:sp>
      <p:cxnSp>
        <p:nvCxnSpPr>
          <p:cNvPr id="72" name="Elbow Connector 71"/>
          <p:cNvCxnSpPr>
            <a:stCxn id="10" idx="0"/>
            <a:endCxn id="5" idx="4"/>
          </p:cNvCxnSpPr>
          <p:nvPr/>
        </p:nvCxnSpPr>
        <p:spPr>
          <a:xfrm rot="5400000" flipH="1" flipV="1">
            <a:off x="3775203" y="3318807"/>
            <a:ext cx="2021557" cy="313896"/>
          </a:xfrm>
          <a:prstGeom prst="bentConnector4">
            <a:avLst>
              <a:gd name="adj1" fmla="val 16768"/>
              <a:gd name="adj2" fmla="val 22611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5339495" y="3006907"/>
            <a:ext cx="1204266" cy="830997"/>
          </a:xfrm>
          <a:prstGeom prst="rect">
            <a:avLst/>
          </a:prstGeom>
          <a:noFill/>
        </p:spPr>
        <p:txBody>
          <a:bodyPr wrap="square" rtlCol="0">
            <a:spAutoFit/>
          </a:bodyPr>
          <a:lstStyle/>
          <a:p>
            <a:r>
              <a:rPr lang="en-US" sz="1600" dirty="0"/>
              <a:t>l</a:t>
            </a:r>
            <a:r>
              <a:rPr lang="en-US" sz="1600" dirty="0" smtClean="0"/>
              <a:t>ink to operational record</a:t>
            </a:r>
            <a:endParaRPr lang="en-US" sz="1600" dirty="0"/>
          </a:p>
        </p:txBody>
      </p:sp>
      <p:cxnSp>
        <p:nvCxnSpPr>
          <p:cNvPr id="34" name="Straight Arrow Connector 33"/>
          <p:cNvCxnSpPr>
            <a:stCxn id="9" idx="0"/>
            <a:endCxn id="10" idx="1"/>
          </p:cNvCxnSpPr>
          <p:nvPr/>
        </p:nvCxnSpPr>
        <p:spPr>
          <a:xfrm flipV="1">
            <a:off x="1631025" y="4883466"/>
            <a:ext cx="2409145" cy="16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035453" y="4534088"/>
            <a:ext cx="1451610" cy="338554"/>
          </a:xfrm>
          <a:prstGeom prst="rect">
            <a:avLst/>
          </a:prstGeom>
          <a:noFill/>
        </p:spPr>
        <p:txBody>
          <a:bodyPr wrap="square" rtlCol="0">
            <a:spAutoFit/>
          </a:bodyPr>
          <a:lstStyle/>
          <a:p>
            <a:r>
              <a:rPr lang="en-US" sz="1600" dirty="0"/>
              <a:t>s</a:t>
            </a:r>
            <a:r>
              <a:rPr lang="en-US" sz="1600" dirty="0" smtClean="0"/>
              <a:t>end data</a:t>
            </a:r>
            <a:endParaRPr lang="en-US" sz="1600" dirty="0"/>
          </a:p>
        </p:txBody>
      </p:sp>
    </p:spTree>
    <p:extLst>
      <p:ext uri="{BB962C8B-B14F-4D97-AF65-F5344CB8AC3E}">
        <p14:creationId xmlns:p14="http://schemas.microsoft.com/office/powerpoint/2010/main" val="2089993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10" presetClass="entr" presetSubtype="0"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500"/>
                                        <p:tgtEl>
                                          <p:spTgt spid="76"/>
                                        </p:tgtEl>
                                      </p:cBhvr>
                                    </p:animEffect>
                                  </p:childTnLst>
                                </p:cTn>
                              </p:par>
                              <p:par>
                                <p:cTn id="58" presetID="10" presetClass="entr" presetSubtype="0" fill="hold"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fade">
                                      <p:cBhvr>
                                        <p:cTn id="60" dur="500"/>
                                        <p:tgtEl>
                                          <p:spTgt spid="72"/>
                                        </p:tgtEl>
                                      </p:cBhvr>
                                    </p:animEffect>
                                  </p:childTnLst>
                                </p:cTn>
                              </p:par>
                              <p:par>
                                <p:cTn id="61" presetID="10" presetClass="exit" presetSubtype="0" fill="hold" grpId="1" nodeType="withEffect">
                                  <p:stCondLst>
                                    <p:cond delay="0"/>
                                  </p:stCondLst>
                                  <p:childTnLst>
                                    <p:animEffect transition="out" filter="fade">
                                      <p:cBhvr>
                                        <p:cTn id="62" dur="500"/>
                                        <p:tgtEl>
                                          <p:spTgt spid="35"/>
                                        </p:tgtEl>
                                      </p:cBhvr>
                                    </p:animEffect>
                                    <p:set>
                                      <p:cBhvr>
                                        <p:cTn id="63" dur="1" fill="hold">
                                          <p:stCondLst>
                                            <p:cond delay="499"/>
                                          </p:stCondLst>
                                        </p:cTn>
                                        <p:tgtEl>
                                          <p:spTgt spid="35"/>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13"/>
                                        </p:tgtEl>
                                      </p:cBhvr>
                                    </p:animEffect>
                                    <p:set>
                                      <p:cBhvr>
                                        <p:cTn id="66" dur="1" fill="hold">
                                          <p:stCondLst>
                                            <p:cond delay="499"/>
                                          </p:stCondLst>
                                        </p:cTn>
                                        <p:tgtEl>
                                          <p:spTgt spid="13"/>
                                        </p:tgtEl>
                                        <p:attrNameLst>
                                          <p:attrName>style.visibility</p:attrName>
                                        </p:attrNameLst>
                                      </p:cBhvr>
                                      <p:to>
                                        <p:strVal val="hidden"/>
                                      </p:to>
                                    </p:set>
                                  </p:childTnLst>
                                </p:cTn>
                              </p:par>
                              <p:par>
                                <p:cTn id="67" presetID="10" presetClass="exit" presetSubtype="0" fill="hold" grpId="0" nodeType="withEffect">
                                  <p:stCondLst>
                                    <p:cond delay="0"/>
                                  </p:stCondLst>
                                  <p:childTnLst>
                                    <p:animEffect transition="out" filter="fade">
                                      <p:cBhvr>
                                        <p:cTn id="68" dur="500"/>
                                        <p:tgtEl>
                                          <p:spTgt spid="12"/>
                                        </p:tgtEl>
                                      </p:cBhvr>
                                    </p:animEffect>
                                    <p:set>
                                      <p:cBhvr>
                                        <p:cTn id="69" dur="1" fill="hold">
                                          <p:stCondLst>
                                            <p:cond delay="499"/>
                                          </p:stCondLst>
                                        </p:cTn>
                                        <p:tgtEl>
                                          <p:spTgt spid="12"/>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34"/>
                                        </p:tgtEl>
                                      </p:cBhvr>
                                    </p:animEffect>
                                    <p:set>
                                      <p:cBhvr>
                                        <p:cTn id="72"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P spid="15" grpId="0" animBg="1"/>
      <p:bldP spid="24" grpId="0"/>
      <p:bldP spid="25" grpId="0"/>
      <p:bldP spid="26" grpId="0"/>
      <p:bldP spid="27" grpId="0"/>
      <p:bldP spid="30" grpId="0"/>
      <p:bldP spid="32" grpId="0" animBg="1"/>
      <p:bldP spid="76" grpId="0"/>
      <p:bldP spid="35" grpId="0"/>
      <p:bldP spid="35" grpId="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771" y="1317171"/>
            <a:ext cx="11558229" cy="5118367"/>
          </a:xfrm>
          <a:prstGeom prst="rect">
            <a:avLst/>
          </a:prstGeom>
        </p:spPr>
      </p:pic>
      <p:sp>
        <p:nvSpPr>
          <p:cNvPr id="3" name="Title 1"/>
          <p:cNvSpPr txBox="1">
            <a:spLocks/>
          </p:cNvSpPr>
          <p:nvPr/>
        </p:nvSpPr>
        <p:spPr>
          <a:xfrm>
            <a:off x="152399" y="0"/>
            <a:ext cx="10058400" cy="674743"/>
          </a:xfrm>
          <a:prstGeom prst="rect">
            <a:avLst/>
          </a:prstGeom>
        </p:spPr>
        <p:txBody>
          <a:bodyPr anchor="b"/>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000" dirty="0" smtClean="0"/>
              <a:t>Workflow #2: task-based model</a:t>
            </a:r>
            <a:endParaRPr lang="en-US" sz="4000" dirty="0"/>
          </a:p>
        </p:txBody>
      </p:sp>
    </p:spTree>
    <p:extLst>
      <p:ext uri="{BB962C8B-B14F-4D97-AF65-F5344CB8AC3E}">
        <p14:creationId xmlns:p14="http://schemas.microsoft.com/office/powerpoint/2010/main" val="1807512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 name="TextBox 51"/>
          <p:cNvSpPr txBox="1"/>
          <p:nvPr/>
        </p:nvSpPr>
        <p:spPr>
          <a:xfrm>
            <a:off x="4883145" y="3620432"/>
            <a:ext cx="1204266" cy="830997"/>
          </a:xfrm>
          <a:prstGeom prst="rect">
            <a:avLst/>
          </a:prstGeom>
          <a:noFill/>
        </p:spPr>
        <p:txBody>
          <a:bodyPr wrap="square" rtlCol="0">
            <a:spAutoFit/>
          </a:bodyPr>
          <a:lstStyle/>
          <a:p>
            <a:r>
              <a:rPr lang="en-US" sz="1600" dirty="0"/>
              <a:t>l</a:t>
            </a:r>
            <a:r>
              <a:rPr lang="en-US" sz="1600" dirty="0" smtClean="0"/>
              <a:t>ink to operational record</a:t>
            </a:r>
            <a:endParaRPr lang="en-US" sz="1600" dirty="0"/>
          </a:p>
        </p:txBody>
      </p:sp>
      <p:sp>
        <p:nvSpPr>
          <p:cNvPr id="13" name="TextBox 12"/>
          <p:cNvSpPr txBox="1"/>
          <p:nvPr/>
        </p:nvSpPr>
        <p:spPr>
          <a:xfrm>
            <a:off x="9149260" y="3232972"/>
            <a:ext cx="1327605" cy="584775"/>
          </a:xfrm>
          <a:prstGeom prst="rect">
            <a:avLst/>
          </a:prstGeom>
          <a:noFill/>
        </p:spPr>
        <p:txBody>
          <a:bodyPr wrap="square" rtlCol="0">
            <a:spAutoFit/>
          </a:bodyPr>
          <a:lstStyle/>
          <a:p>
            <a:r>
              <a:rPr lang="en-US" sz="1600" dirty="0" smtClean="0"/>
              <a:t>provide </a:t>
            </a:r>
          </a:p>
          <a:p>
            <a:r>
              <a:rPr lang="en-US" sz="1600" dirty="0" smtClean="0"/>
              <a:t>indexed data</a:t>
            </a:r>
            <a:endParaRPr lang="en-US" sz="1600" dirty="0"/>
          </a:p>
        </p:txBody>
      </p:sp>
      <p:sp>
        <p:nvSpPr>
          <p:cNvPr id="2" name="Can 1"/>
          <p:cNvSpPr/>
          <p:nvPr/>
        </p:nvSpPr>
        <p:spPr>
          <a:xfrm>
            <a:off x="4428833" y="2603924"/>
            <a:ext cx="906088" cy="9476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ILS</a:t>
            </a:r>
            <a:endParaRPr lang="en-US" dirty="0"/>
          </a:p>
        </p:txBody>
      </p:sp>
      <p:sp>
        <p:nvSpPr>
          <p:cNvPr id="3" name="Round Same Side Corner Rectangle 2"/>
          <p:cNvSpPr/>
          <p:nvPr/>
        </p:nvSpPr>
        <p:spPr>
          <a:xfrm>
            <a:off x="8176039" y="3208239"/>
            <a:ext cx="955963" cy="656705"/>
          </a:xfrm>
          <a:prstGeom prst="round2SameRect">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Index</a:t>
            </a:r>
          </a:p>
        </p:txBody>
      </p:sp>
      <p:sp>
        <p:nvSpPr>
          <p:cNvPr id="4" name="Wave 3"/>
          <p:cNvSpPr/>
          <p:nvPr/>
        </p:nvSpPr>
        <p:spPr>
          <a:xfrm>
            <a:off x="10369105" y="2907299"/>
            <a:ext cx="1587730" cy="1213658"/>
          </a:xfrm>
          <a:prstGeom prst="wave">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Unified discovery layer</a:t>
            </a:r>
          </a:p>
        </p:txBody>
      </p:sp>
      <p:sp>
        <p:nvSpPr>
          <p:cNvPr id="5" name="Isosceles Triangle 4"/>
          <p:cNvSpPr/>
          <p:nvPr/>
        </p:nvSpPr>
        <p:spPr>
          <a:xfrm>
            <a:off x="3705633" y="4490277"/>
            <a:ext cx="2355454" cy="793866"/>
          </a:xfrm>
          <a:prstGeom prst="triangle">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Triplestore</a:t>
            </a:r>
            <a:endParaRPr lang="en-US" dirty="0"/>
          </a:p>
        </p:txBody>
      </p:sp>
      <p:sp>
        <p:nvSpPr>
          <p:cNvPr id="6" name="TextBox 5"/>
          <p:cNvSpPr txBox="1"/>
          <p:nvPr/>
        </p:nvSpPr>
        <p:spPr>
          <a:xfrm>
            <a:off x="6755480" y="3246387"/>
            <a:ext cx="1451610" cy="338554"/>
          </a:xfrm>
          <a:prstGeom prst="rect">
            <a:avLst/>
          </a:prstGeom>
          <a:noFill/>
        </p:spPr>
        <p:txBody>
          <a:bodyPr wrap="square" rtlCol="0">
            <a:spAutoFit/>
          </a:bodyPr>
          <a:lstStyle/>
          <a:p>
            <a:r>
              <a:rPr lang="en-US" sz="1600" dirty="0"/>
              <a:t>m</a:t>
            </a:r>
            <a:r>
              <a:rPr lang="en-US" sz="1600" dirty="0" smtClean="0"/>
              <a:t>ap &amp; index</a:t>
            </a:r>
            <a:endParaRPr lang="en-US" sz="1600" dirty="0"/>
          </a:p>
        </p:txBody>
      </p:sp>
      <p:cxnSp>
        <p:nvCxnSpPr>
          <p:cNvPr id="7" name="Elbow Connector 6"/>
          <p:cNvCxnSpPr>
            <a:stCxn id="2" idx="4"/>
            <a:endCxn id="3" idx="2"/>
          </p:cNvCxnSpPr>
          <p:nvPr/>
        </p:nvCxnSpPr>
        <p:spPr>
          <a:xfrm>
            <a:off x="5334921" y="3077750"/>
            <a:ext cx="2841118" cy="45884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ardrop 8"/>
          <p:cNvSpPr/>
          <p:nvPr/>
        </p:nvSpPr>
        <p:spPr>
          <a:xfrm>
            <a:off x="6854007" y="4300189"/>
            <a:ext cx="1618417" cy="1191527"/>
          </a:xfrm>
          <a:prstGeom prst="teardrop">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SPARQL endpoint/API</a:t>
            </a:r>
          </a:p>
        </p:txBody>
      </p:sp>
      <p:cxnSp>
        <p:nvCxnSpPr>
          <p:cNvPr id="10" name="Elbow Connector 9"/>
          <p:cNvCxnSpPr>
            <a:stCxn id="9" idx="0"/>
            <a:endCxn id="3" idx="1"/>
          </p:cNvCxnSpPr>
          <p:nvPr/>
        </p:nvCxnSpPr>
        <p:spPr>
          <a:xfrm flipV="1">
            <a:off x="8472424" y="3864944"/>
            <a:ext cx="181597" cy="103100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92704" y="5403697"/>
            <a:ext cx="980045" cy="584775"/>
          </a:xfrm>
          <a:prstGeom prst="rect">
            <a:avLst/>
          </a:prstGeom>
          <a:noFill/>
        </p:spPr>
        <p:txBody>
          <a:bodyPr wrap="square" rtlCol="0">
            <a:spAutoFit/>
          </a:bodyPr>
          <a:lstStyle/>
          <a:p>
            <a:r>
              <a:rPr lang="en-US" sz="1600" dirty="0"/>
              <a:t>s</a:t>
            </a:r>
            <a:r>
              <a:rPr lang="en-US" sz="1600" dirty="0" smtClean="0"/>
              <a:t>end data</a:t>
            </a:r>
            <a:endParaRPr lang="en-US" sz="1600" dirty="0"/>
          </a:p>
        </p:txBody>
      </p:sp>
      <p:sp>
        <p:nvSpPr>
          <p:cNvPr id="15" name="TextBox 14"/>
          <p:cNvSpPr txBox="1"/>
          <p:nvPr/>
        </p:nvSpPr>
        <p:spPr>
          <a:xfrm>
            <a:off x="3400931" y="5740620"/>
            <a:ext cx="1451610" cy="584775"/>
          </a:xfrm>
          <a:prstGeom prst="rect">
            <a:avLst/>
          </a:prstGeom>
          <a:noFill/>
        </p:spPr>
        <p:txBody>
          <a:bodyPr wrap="square" rtlCol="0">
            <a:spAutoFit/>
          </a:bodyPr>
          <a:lstStyle/>
          <a:p>
            <a:r>
              <a:rPr lang="en-US" sz="1600" dirty="0" smtClean="0"/>
              <a:t>return reconciled data</a:t>
            </a:r>
            <a:endParaRPr lang="en-US" sz="1600" dirty="0"/>
          </a:p>
        </p:txBody>
      </p:sp>
      <p:sp>
        <p:nvSpPr>
          <p:cNvPr id="16" name="TextBox 15"/>
          <p:cNvSpPr txBox="1"/>
          <p:nvPr/>
        </p:nvSpPr>
        <p:spPr>
          <a:xfrm>
            <a:off x="6020237" y="4602670"/>
            <a:ext cx="1451610" cy="584775"/>
          </a:xfrm>
          <a:prstGeom prst="rect">
            <a:avLst/>
          </a:prstGeom>
          <a:noFill/>
        </p:spPr>
        <p:txBody>
          <a:bodyPr wrap="square" rtlCol="0">
            <a:spAutoFit/>
          </a:bodyPr>
          <a:lstStyle/>
          <a:p>
            <a:r>
              <a:rPr lang="en-US" sz="1600" dirty="0"/>
              <a:t>e</a:t>
            </a:r>
            <a:r>
              <a:rPr lang="en-US" sz="1600" dirty="0" smtClean="0"/>
              <a:t>xpose </a:t>
            </a:r>
          </a:p>
          <a:p>
            <a:r>
              <a:rPr lang="en-US" sz="1600" dirty="0" smtClean="0"/>
              <a:t>data</a:t>
            </a:r>
            <a:endParaRPr lang="en-US" sz="1600" dirty="0"/>
          </a:p>
        </p:txBody>
      </p:sp>
      <p:cxnSp>
        <p:nvCxnSpPr>
          <p:cNvPr id="17" name="Elbow Connector 16"/>
          <p:cNvCxnSpPr>
            <a:stCxn id="21" idx="2"/>
            <a:endCxn id="20" idx="1"/>
          </p:cNvCxnSpPr>
          <p:nvPr/>
        </p:nvCxnSpPr>
        <p:spPr>
          <a:xfrm rot="16200000" flipH="1">
            <a:off x="989883" y="5324950"/>
            <a:ext cx="736382" cy="69981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638703" y="4257539"/>
            <a:ext cx="1451610" cy="338554"/>
          </a:xfrm>
          <a:prstGeom prst="rect">
            <a:avLst/>
          </a:prstGeom>
          <a:noFill/>
        </p:spPr>
        <p:txBody>
          <a:bodyPr wrap="square" rtlCol="0">
            <a:spAutoFit/>
          </a:bodyPr>
          <a:lstStyle/>
          <a:p>
            <a:r>
              <a:rPr lang="en-US" sz="1600" dirty="0"/>
              <a:t>m</a:t>
            </a:r>
            <a:r>
              <a:rPr lang="en-US" sz="1600" dirty="0" smtClean="0"/>
              <a:t>ap &amp; index</a:t>
            </a:r>
            <a:endParaRPr lang="en-US" sz="1600" dirty="0"/>
          </a:p>
        </p:txBody>
      </p:sp>
      <p:cxnSp>
        <p:nvCxnSpPr>
          <p:cNvPr id="19" name="Elbow Connector 18"/>
          <p:cNvCxnSpPr>
            <a:stCxn id="20" idx="3"/>
            <a:endCxn id="5" idx="3"/>
          </p:cNvCxnSpPr>
          <p:nvPr/>
        </p:nvCxnSpPr>
        <p:spPr>
          <a:xfrm flipV="1">
            <a:off x="3417333" y="5284143"/>
            <a:ext cx="1466027" cy="75890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1707980" y="5643598"/>
            <a:ext cx="1709353" cy="798897"/>
          </a:xfrm>
          <a:prstGeom prst="roundRect">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Reconciliation services</a:t>
            </a:r>
          </a:p>
        </p:txBody>
      </p:sp>
      <p:sp>
        <p:nvSpPr>
          <p:cNvPr id="21" name="Flowchart: Card 20"/>
          <p:cNvSpPr/>
          <p:nvPr/>
        </p:nvSpPr>
        <p:spPr>
          <a:xfrm>
            <a:off x="313734" y="4499148"/>
            <a:ext cx="1388870" cy="807517"/>
          </a:xfrm>
          <a:prstGeom prst="flowChartPunchedCard">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BIBFRAME editor</a:t>
            </a:r>
          </a:p>
        </p:txBody>
      </p:sp>
      <p:sp>
        <p:nvSpPr>
          <p:cNvPr id="22" name="Teardrop 21"/>
          <p:cNvSpPr/>
          <p:nvPr/>
        </p:nvSpPr>
        <p:spPr>
          <a:xfrm>
            <a:off x="198959" y="2557782"/>
            <a:ext cx="1618417" cy="1191527"/>
          </a:xfrm>
          <a:prstGeom prst="teardrop">
            <a:avLst/>
          </a:prstGeom>
          <a:solidFill>
            <a:srgbClr val="0F75D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External RDF &amp; URIs</a:t>
            </a:r>
          </a:p>
        </p:txBody>
      </p:sp>
      <p:cxnSp>
        <p:nvCxnSpPr>
          <p:cNvPr id="23" name="Straight Arrow Connector 22"/>
          <p:cNvCxnSpPr>
            <a:stCxn id="5" idx="5"/>
            <a:endCxn id="9" idx="4"/>
          </p:cNvCxnSpPr>
          <p:nvPr/>
        </p:nvCxnSpPr>
        <p:spPr>
          <a:xfrm>
            <a:off x="5472224" y="4887210"/>
            <a:ext cx="1381783" cy="87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5" idx="0"/>
            <a:endCxn id="2" idx="3"/>
          </p:cNvCxnSpPr>
          <p:nvPr/>
        </p:nvCxnSpPr>
        <p:spPr>
          <a:xfrm flipH="1" flipV="1">
            <a:off x="4881877" y="3551576"/>
            <a:ext cx="1483" cy="9387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3" idx="0"/>
            <a:endCxn id="4" idx="1"/>
          </p:cNvCxnSpPr>
          <p:nvPr/>
        </p:nvCxnSpPr>
        <p:spPr>
          <a:xfrm flipV="1">
            <a:off x="9132002" y="3514128"/>
            <a:ext cx="1237103" cy="22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1" idx="3"/>
            <a:endCxn id="5" idx="1"/>
          </p:cNvCxnSpPr>
          <p:nvPr/>
        </p:nvCxnSpPr>
        <p:spPr>
          <a:xfrm flipV="1">
            <a:off x="1702604" y="4887210"/>
            <a:ext cx="2591893" cy="1569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1" idx="0"/>
            <a:endCxn id="22" idx="2"/>
          </p:cNvCxnSpPr>
          <p:nvPr/>
        </p:nvCxnSpPr>
        <p:spPr>
          <a:xfrm flipH="1" flipV="1">
            <a:off x="1008168" y="3749309"/>
            <a:ext cx="1" cy="74983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779318" y="4602670"/>
            <a:ext cx="980045" cy="338554"/>
          </a:xfrm>
          <a:prstGeom prst="rect">
            <a:avLst/>
          </a:prstGeom>
          <a:noFill/>
        </p:spPr>
        <p:txBody>
          <a:bodyPr wrap="square" rtlCol="0">
            <a:spAutoFit/>
          </a:bodyPr>
          <a:lstStyle/>
          <a:p>
            <a:r>
              <a:rPr lang="en-US" sz="1600" dirty="0" smtClean="0"/>
              <a:t>lookup</a:t>
            </a:r>
            <a:endParaRPr lang="en-US" sz="1600" dirty="0"/>
          </a:p>
        </p:txBody>
      </p:sp>
      <p:sp>
        <p:nvSpPr>
          <p:cNvPr id="51" name="TextBox 50"/>
          <p:cNvSpPr txBox="1"/>
          <p:nvPr/>
        </p:nvSpPr>
        <p:spPr>
          <a:xfrm>
            <a:off x="268934" y="4107881"/>
            <a:ext cx="980045" cy="338554"/>
          </a:xfrm>
          <a:prstGeom prst="rect">
            <a:avLst/>
          </a:prstGeom>
          <a:noFill/>
        </p:spPr>
        <p:txBody>
          <a:bodyPr wrap="square" rtlCol="0">
            <a:spAutoFit/>
          </a:bodyPr>
          <a:lstStyle/>
          <a:p>
            <a:r>
              <a:rPr lang="en-US" sz="1600" dirty="0" smtClean="0"/>
              <a:t>lookup</a:t>
            </a:r>
            <a:endParaRPr lang="en-US" sz="1600" dirty="0"/>
          </a:p>
        </p:txBody>
      </p:sp>
      <p:sp>
        <p:nvSpPr>
          <p:cNvPr id="54" name="Title 1"/>
          <p:cNvSpPr txBox="1">
            <a:spLocks/>
          </p:cNvSpPr>
          <p:nvPr/>
        </p:nvSpPr>
        <p:spPr>
          <a:xfrm>
            <a:off x="152399" y="0"/>
            <a:ext cx="10058400" cy="674743"/>
          </a:xfrm>
          <a:prstGeom prst="rect">
            <a:avLst/>
          </a:prstGeom>
        </p:spPr>
        <p:txBody>
          <a:bodyPr anchor="b"/>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000" dirty="0" smtClean="0"/>
              <a:t>Workflow #2: process-based model</a:t>
            </a:r>
            <a:endParaRPr lang="en-US" sz="4000" dirty="0"/>
          </a:p>
        </p:txBody>
      </p:sp>
      <p:sp>
        <p:nvSpPr>
          <p:cNvPr id="57" name="Oval 56"/>
          <p:cNvSpPr/>
          <p:nvPr/>
        </p:nvSpPr>
        <p:spPr>
          <a:xfrm>
            <a:off x="152399" y="862977"/>
            <a:ext cx="2014707" cy="911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External bib. &amp; authority records</a:t>
            </a:r>
            <a:endParaRPr lang="en-US" dirty="0"/>
          </a:p>
        </p:txBody>
      </p:sp>
      <p:sp>
        <p:nvSpPr>
          <p:cNvPr id="59" name="Flowchart: Card 58"/>
          <p:cNvSpPr/>
          <p:nvPr/>
        </p:nvSpPr>
        <p:spPr>
          <a:xfrm>
            <a:off x="2419924" y="1890658"/>
            <a:ext cx="1310189" cy="917171"/>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MARC editor</a:t>
            </a:r>
            <a:endParaRPr lang="en-US" dirty="0"/>
          </a:p>
        </p:txBody>
      </p:sp>
      <p:cxnSp>
        <p:nvCxnSpPr>
          <p:cNvPr id="100" name="Elbow Connector 99"/>
          <p:cNvCxnSpPr>
            <a:stCxn id="59" idx="2"/>
            <a:endCxn id="2" idx="2"/>
          </p:cNvCxnSpPr>
          <p:nvPr/>
        </p:nvCxnSpPr>
        <p:spPr>
          <a:xfrm rot="16200000" flipH="1">
            <a:off x="3616966" y="2265882"/>
            <a:ext cx="269921" cy="135381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6271679" y="2120932"/>
            <a:ext cx="1164657" cy="5796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Vendors</a:t>
            </a:r>
            <a:endParaRPr lang="en-US" dirty="0"/>
          </a:p>
        </p:txBody>
      </p:sp>
      <p:cxnSp>
        <p:nvCxnSpPr>
          <p:cNvPr id="118" name="Elbow Connector 117"/>
          <p:cNvCxnSpPr>
            <a:stCxn id="2" idx="1"/>
            <a:endCxn id="117" idx="0"/>
          </p:cNvCxnSpPr>
          <p:nvPr/>
        </p:nvCxnSpPr>
        <p:spPr>
          <a:xfrm rot="5400000" flipH="1" flipV="1">
            <a:off x="5626446" y="1376363"/>
            <a:ext cx="482992" cy="1972131"/>
          </a:xfrm>
          <a:prstGeom prst="bentConnector3">
            <a:avLst>
              <a:gd name="adj1" fmla="val 14733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4902462" y="1592909"/>
            <a:ext cx="1184949" cy="584775"/>
          </a:xfrm>
          <a:prstGeom prst="rect">
            <a:avLst/>
          </a:prstGeom>
          <a:noFill/>
        </p:spPr>
        <p:txBody>
          <a:bodyPr wrap="square" rtlCol="0">
            <a:spAutoFit/>
          </a:bodyPr>
          <a:lstStyle/>
          <a:p>
            <a:r>
              <a:rPr lang="en-US" sz="1600" dirty="0"/>
              <a:t>e</a:t>
            </a:r>
            <a:r>
              <a:rPr lang="en-US" sz="1600" dirty="0" smtClean="0"/>
              <a:t>nhance </a:t>
            </a:r>
          </a:p>
          <a:p>
            <a:r>
              <a:rPr lang="en-US" sz="1600" dirty="0" smtClean="0"/>
              <a:t>MARC data</a:t>
            </a:r>
            <a:endParaRPr lang="en-US" sz="1600" dirty="0"/>
          </a:p>
        </p:txBody>
      </p:sp>
      <p:cxnSp>
        <p:nvCxnSpPr>
          <p:cNvPr id="137" name="Elbow Connector 136"/>
          <p:cNvCxnSpPr>
            <a:stCxn id="57" idx="6"/>
            <a:endCxn id="59" idx="0"/>
          </p:cNvCxnSpPr>
          <p:nvPr/>
        </p:nvCxnSpPr>
        <p:spPr>
          <a:xfrm>
            <a:off x="2167106" y="1318760"/>
            <a:ext cx="907913" cy="571898"/>
          </a:xfrm>
          <a:prstGeom prst="bentConnector2">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3038129" y="1572348"/>
            <a:ext cx="1793526" cy="338554"/>
          </a:xfrm>
          <a:prstGeom prst="rect">
            <a:avLst/>
          </a:prstGeom>
          <a:noFill/>
        </p:spPr>
        <p:txBody>
          <a:bodyPr wrap="square" rtlCol="0">
            <a:spAutoFit/>
          </a:bodyPr>
          <a:lstStyle/>
          <a:p>
            <a:r>
              <a:rPr lang="en-US" sz="1600" dirty="0"/>
              <a:t>s</a:t>
            </a:r>
            <a:r>
              <a:rPr lang="en-US" sz="1600" dirty="0" smtClean="0"/>
              <a:t>earch &amp; import</a:t>
            </a:r>
            <a:endParaRPr lang="en-US" sz="1600" dirty="0"/>
          </a:p>
        </p:txBody>
      </p:sp>
      <p:sp>
        <p:nvSpPr>
          <p:cNvPr id="144" name="TextBox 143"/>
          <p:cNvSpPr txBox="1"/>
          <p:nvPr/>
        </p:nvSpPr>
        <p:spPr>
          <a:xfrm>
            <a:off x="2167106" y="1003925"/>
            <a:ext cx="980045" cy="338554"/>
          </a:xfrm>
          <a:prstGeom prst="rect">
            <a:avLst/>
          </a:prstGeom>
          <a:noFill/>
        </p:spPr>
        <p:txBody>
          <a:bodyPr wrap="square" rtlCol="0">
            <a:spAutoFit/>
          </a:bodyPr>
          <a:lstStyle/>
          <a:p>
            <a:r>
              <a:rPr lang="en-US" sz="1600" dirty="0" smtClean="0"/>
              <a:t>update</a:t>
            </a:r>
            <a:endParaRPr lang="en-US" sz="1600" dirty="0"/>
          </a:p>
        </p:txBody>
      </p:sp>
      <p:sp>
        <p:nvSpPr>
          <p:cNvPr id="146" name="TextBox 145"/>
          <p:cNvSpPr txBox="1"/>
          <p:nvPr/>
        </p:nvSpPr>
        <p:spPr>
          <a:xfrm>
            <a:off x="1025427" y="3705765"/>
            <a:ext cx="1088334" cy="338554"/>
          </a:xfrm>
          <a:prstGeom prst="rect">
            <a:avLst/>
          </a:prstGeom>
          <a:noFill/>
        </p:spPr>
        <p:txBody>
          <a:bodyPr wrap="square" rtlCol="0">
            <a:spAutoFit/>
          </a:bodyPr>
          <a:lstStyle/>
          <a:p>
            <a:r>
              <a:rPr lang="en-US" sz="1600"/>
              <a:t>u</a:t>
            </a:r>
            <a:r>
              <a:rPr lang="en-US" sz="1600" smtClean="0"/>
              <a:t>pdate(?)</a:t>
            </a:r>
            <a:endParaRPr lang="en-US" sz="1600" dirty="0"/>
          </a:p>
        </p:txBody>
      </p:sp>
      <p:sp>
        <p:nvSpPr>
          <p:cNvPr id="147" name="TextBox 146"/>
          <p:cNvSpPr txBox="1"/>
          <p:nvPr/>
        </p:nvSpPr>
        <p:spPr>
          <a:xfrm>
            <a:off x="3088350" y="3029577"/>
            <a:ext cx="1793526" cy="338554"/>
          </a:xfrm>
          <a:prstGeom prst="rect">
            <a:avLst/>
          </a:prstGeom>
          <a:noFill/>
        </p:spPr>
        <p:txBody>
          <a:bodyPr wrap="square" rtlCol="0">
            <a:spAutoFit/>
          </a:bodyPr>
          <a:lstStyle/>
          <a:p>
            <a:r>
              <a:rPr lang="en-US" sz="1600" dirty="0"/>
              <a:t>p</a:t>
            </a:r>
            <a:r>
              <a:rPr lang="en-US" sz="1600" dirty="0" smtClean="0"/>
              <a:t>ass record</a:t>
            </a:r>
            <a:endParaRPr lang="en-US" sz="1600" dirty="0"/>
          </a:p>
        </p:txBody>
      </p:sp>
    </p:spTree>
    <p:extLst>
      <p:ext uri="{BB962C8B-B14F-4D97-AF65-F5344CB8AC3E}">
        <p14:creationId xmlns:p14="http://schemas.microsoft.com/office/powerpoint/2010/main" val="133278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10"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500"/>
                                        <p:tgtEl>
                                          <p:spTgt spid="5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46"/>
                                        </p:tgtEl>
                                        <p:attrNameLst>
                                          <p:attrName>style.visibility</p:attrName>
                                        </p:attrNameLst>
                                      </p:cBhvr>
                                      <p:to>
                                        <p:strVal val="visible"/>
                                      </p:to>
                                    </p:set>
                                    <p:animEffect transition="in" filter="fade">
                                      <p:cBhvr>
                                        <p:cTn id="64"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 grpId="0" animBg="1"/>
      <p:bldP spid="9" grpId="0" animBg="1"/>
      <p:bldP spid="14" grpId="0"/>
      <p:bldP spid="15" grpId="0"/>
      <p:bldP spid="16" grpId="0"/>
      <p:bldP spid="18" grpId="0"/>
      <p:bldP spid="20" grpId="0" animBg="1"/>
      <p:bldP spid="21" grpId="0" animBg="1"/>
      <p:bldP spid="22" grpId="0" animBg="1"/>
      <p:bldP spid="50" grpId="0"/>
      <p:bldP spid="51" grpId="0"/>
      <p:bldP spid="1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MARC TO BIBFRAME</a:t>
            </a:r>
            <a:endParaRPr lang="en-US"/>
          </a:p>
        </p:txBody>
      </p:sp>
      <p:sp>
        <p:nvSpPr>
          <p:cNvPr id="3" name="Text Placeholder 2"/>
          <p:cNvSpPr>
            <a:spLocks noGrp="1"/>
          </p:cNvSpPr>
          <p:nvPr>
            <p:ph type="body" idx="1"/>
          </p:nvPr>
        </p:nvSpPr>
        <p:spPr/>
        <p:txBody>
          <a:bodyPr/>
          <a:lstStyle/>
          <a:p>
            <a:r>
              <a:rPr lang="en-US" smtClean="0"/>
              <a:t>EXPERIMENTS IN DATA ENHANCEMENT AND CONVERSION</a:t>
            </a:r>
            <a:endParaRPr lang="en-US"/>
          </a:p>
        </p:txBody>
      </p:sp>
      <p:sp>
        <p:nvSpPr>
          <p:cNvPr id="4" name="TextBox 3"/>
          <p:cNvSpPr txBox="1"/>
          <p:nvPr/>
        </p:nvSpPr>
        <p:spPr>
          <a:xfrm>
            <a:off x="9144000" y="5119074"/>
            <a:ext cx="2614613" cy="954107"/>
          </a:xfrm>
          <a:prstGeom prst="rect">
            <a:avLst/>
          </a:prstGeom>
          <a:noFill/>
        </p:spPr>
        <p:txBody>
          <a:bodyPr wrap="square" rtlCol="0">
            <a:spAutoFit/>
          </a:bodyPr>
          <a:lstStyle/>
          <a:p>
            <a:r>
              <a:rPr lang="en-US" sz="2800" smtClean="0"/>
              <a:t>Josh Greben</a:t>
            </a:r>
          </a:p>
          <a:p>
            <a:r>
              <a:rPr lang="en-US" sz="2800" smtClean="0"/>
              <a:t>Nancy Lorimer</a:t>
            </a:r>
            <a:endParaRPr lang="en-US" sz="2800"/>
          </a:p>
        </p:txBody>
      </p:sp>
    </p:spTree>
    <p:extLst>
      <p:ext uri="{BB962C8B-B14F-4D97-AF65-F5344CB8AC3E}">
        <p14:creationId xmlns:p14="http://schemas.microsoft.com/office/powerpoint/2010/main" val="3285152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smtClean="0"/>
              <a:t>Ckey2Bibframe2</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819" y="141339"/>
            <a:ext cx="9930581" cy="4272992"/>
          </a:xfrm>
          <a:prstGeom prst="rect">
            <a:avLst/>
          </a:prstGeom>
        </p:spPr>
      </p:pic>
      <p:grpSp>
        <p:nvGrpSpPr>
          <p:cNvPr id="8" name="Group 7"/>
          <p:cNvGrpSpPr/>
          <p:nvPr/>
        </p:nvGrpSpPr>
        <p:grpSpPr>
          <a:xfrm>
            <a:off x="3559278" y="973393"/>
            <a:ext cx="7924754" cy="5348745"/>
            <a:chOff x="3559278" y="973393"/>
            <a:chExt cx="7924754" cy="5348745"/>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8942" y="4161500"/>
              <a:ext cx="7905090" cy="216063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9278" y="973393"/>
              <a:ext cx="7690322" cy="2971586"/>
            </a:xfrm>
            <a:prstGeom prst="rect">
              <a:avLst/>
            </a:prstGeom>
          </p:spPr>
        </p:pic>
      </p:grpSp>
    </p:spTree>
    <p:extLst>
      <p:ext uri="{BB962C8B-B14F-4D97-AF65-F5344CB8AC3E}">
        <p14:creationId xmlns:p14="http://schemas.microsoft.com/office/powerpoint/2010/main" val="94537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 name="Group 9"/>
          <p:cNvGrpSpPr/>
          <p:nvPr/>
        </p:nvGrpSpPr>
        <p:grpSpPr>
          <a:xfrm>
            <a:off x="1545000" y="1889988"/>
            <a:ext cx="8241695" cy="4729238"/>
            <a:chOff x="2065865" y="1536095"/>
            <a:chExt cx="8241695" cy="4729238"/>
          </a:xfrm>
        </p:grpSpPr>
        <p:sp>
          <p:nvSpPr>
            <p:cNvPr id="4" name="Rounded Rectangle 3"/>
            <p:cNvSpPr/>
            <p:nvPr/>
          </p:nvSpPr>
          <p:spPr>
            <a:xfrm>
              <a:off x="3072190" y="1536095"/>
              <a:ext cx="7235370" cy="4729238"/>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4000" dirty="0"/>
            </a:p>
            <a:p>
              <a:pPr algn="ctr"/>
              <a:endParaRPr lang="en-US" sz="4000" dirty="0"/>
            </a:p>
            <a:p>
              <a:pPr algn="ctr"/>
              <a:endParaRPr lang="en-US" sz="4000" dirty="0"/>
            </a:p>
            <a:p>
              <a:pPr algn="ctr"/>
              <a:endParaRPr lang="en-US" sz="4000" dirty="0"/>
            </a:p>
            <a:p>
              <a:pPr algn="ctr"/>
              <a:endParaRPr lang="en-US" sz="4000" dirty="0"/>
            </a:p>
            <a:p>
              <a:pPr algn="ctr"/>
              <a:endParaRPr lang="en-US" sz="4000" dirty="0"/>
            </a:p>
            <a:p>
              <a:pPr algn="ctr"/>
              <a:endParaRPr lang="en-US" sz="4000" dirty="0"/>
            </a:p>
          </p:txBody>
        </p:sp>
        <p:sp>
          <p:nvSpPr>
            <p:cNvPr id="3" name="Right Arrow Callout 2"/>
            <p:cNvSpPr/>
            <p:nvPr/>
          </p:nvSpPr>
          <p:spPr>
            <a:xfrm>
              <a:off x="2065865" y="3113481"/>
              <a:ext cx="1465943" cy="2235045"/>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t>
              </a:r>
              <a:r>
                <a:rPr lang="en-US" sz="2800" dirty="0" err="1"/>
                <a:t>mrc</a:t>
              </a:r>
              <a:endParaRPr lang="en-US" sz="2800" dirty="0"/>
            </a:p>
          </p:txBody>
        </p:sp>
        <p:sp>
          <p:nvSpPr>
            <p:cNvPr id="6" name="Right Arrow Callout 5"/>
            <p:cNvSpPr/>
            <p:nvPr/>
          </p:nvSpPr>
          <p:spPr>
            <a:xfrm>
              <a:off x="5655693" y="3113480"/>
              <a:ext cx="2092476" cy="2235046"/>
            </a:xfrm>
            <a:prstGeom prst="rightArrowCallou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BIBFRAME</a:t>
              </a:r>
            </a:p>
          </p:txBody>
        </p:sp>
      </p:grpSp>
      <p:sp>
        <p:nvSpPr>
          <p:cNvPr id="7" name="Right Arrow Callout 6"/>
          <p:cNvSpPr/>
          <p:nvPr/>
        </p:nvSpPr>
        <p:spPr>
          <a:xfrm>
            <a:off x="7258713" y="3477763"/>
            <a:ext cx="2527982" cy="2224656"/>
          </a:xfrm>
          <a:prstGeom prst="rightArrowCallou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a:t>ModBibFrame</a:t>
            </a:r>
            <a:endParaRPr lang="en-US" dirty="0"/>
          </a:p>
          <a:p>
            <a:pPr algn="ctr"/>
            <a:r>
              <a:rPr lang="en-US" dirty="0"/>
              <a:t>.</a:t>
            </a:r>
          </a:p>
          <a:p>
            <a:pPr algn="ctr"/>
            <a:r>
              <a:rPr lang="en-US" dirty="0"/>
              <a:t>.</a:t>
            </a:r>
          </a:p>
          <a:p>
            <a:pPr algn="ctr"/>
            <a:r>
              <a:rPr lang="en-US" dirty="0"/>
              <a:t>.</a:t>
            </a:r>
          </a:p>
        </p:txBody>
      </p:sp>
      <p:sp>
        <p:nvSpPr>
          <p:cNvPr id="9" name="TextBox 8"/>
          <p:cNvSpPr txBox="1"/>
          <p:nvPr/>
        </p:nvSpPr>
        <p:spPr>
          <a:xfrm>
            <a:off x="3828733" y="2125496"/>
            <a:ext cx="2849315" cy="523220"/>
          </a:xfrm>
          <a:prstGeom prst="rect">
            <a:avLst/>
          </a:prstGeom>
          <a:noFill/>
        </p:spPr>
        <p:txBody>
          <a:bodyPr wrap="square" rtlCol="0">
            <a:spAutoFit/>
          </a:bodyPr>
          <a:lstStyle/>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Authority Lookups</a:t>
            </a:r>
            <a:endParaRPr lang="en-US" sz="2800" dirty="0"/>
          </a:p>
        </p:txBody>
      </p:sp>
      <p:sp>
        <p:nvSpPr>
          <p:cNvPr id="8" name="Left Brace 7"/>
          <p:cNvSpPr/>
          <p:nvPr/>
        </p:nvSpPr>
        <p:spPr>
          <a:xfrm rot="5400000">
            <a:off x="4914725" y="-645152"/>
            <a:ext cx="677333" cy="7416784"/>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4" name="Title 13"/>
          <p:cNvSpPr>
            <a:spLocks noGrp="1"/>
          </p:cNvSpPr>
          <p:nvPr>
            <p:ph type="title"/>
          </p:nvPr>
        </p:nvSpPr>
        <p:spPr/>
        <p:txBody>
          <a:bodyPr/>
          <a:lstStyle/>
          <a:p>
            <a:r>
              <a:rPr lang="en-US" dirty="0" smtClean="0"/>
              <a:t>Bulk Conversion with URIs or Fingerprints</a:t>
            </a:r>
            <a:endParaRPr lang="en-US" dirty="0"/>
          </a:p>
        </p:txBody>
      </p:sp>
      <p:sp>
        <p:nvSpPr>
          <p:cNvPr id="5" name="Right Arrow Callout 4"/>
          <p:cNvSpPr/>
          <p:nvPr/>
        </p:nvSpPr>
        <p:spPr>
          <a:xfrm>
            <a:off x="3000788" y="3477763"/>
            <a:ext cx="2092476" cy="2217569"/>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#MARCXML</a:t>
            </a:r>
          </a:p>
        </p:txBody>
      </p:sp>
    </p:spTree>
    <p:extLst>
      <p:ext uri="{BB962C8B-B14F-4D97-AF65-F5344CB8AC3E}">
        <p14:creationId xmlns:p14="http://schemas.microsoft.com/office/powerpoint/2010/main" val="14176524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2186" y="592683"/>
            <a:ext cx="8353760" cy="6265317"/>
          </a:xfrm>
          <a:prstGeom prst="rect">
            <a:avLst/>
          </a:prstGeom>
        </p:spPr>
      </p:pic>
      <p:sp>
        <p:nvSpPr>
          <p:cNvPr id="2" name="Title 1"/>
          <p:cNvSpPr>
            <a:spLocks noGrp="1"/>
          </p:cNvSpPr>
          <p:nvPr>
            <p:ph type="title"/>
          </p:nvPr>
        </p:nvSpPr>
        <p:spPr>
          <a:solidFill>
            <a:schemeClr val="bg1"/>
          </a:solidFill>
        </p:spPr>
        <p:txBody>
          <a:bodyPr/>
          <a:lstStyle/>
          <a:p>
            <a:r>
              <a:rPr lang="en-US" smtClean="0"/>
              <a:t>LD4L BIBFRAME Converter Pipeline</a:t>
            </a:r>
            <a:br>
              <a:rPr lang="en-US" smtClean="0"/>
            </a:br>
            <a:endParaRPr lang="en-US" dirty="0"/>
          </a:p>
        </p:txBody>
      </p:sp>
    </p:spTree>
    <p:extLst>
      <p:ext uri="{BB962C8B-B14F-4D97-AF65-F5344CB8AC3E}">
        <p14:creationId xmlns:p14="http://schemas.microsoft.com/office/powerpoint/2010/main" val="355401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Introduction:</a:t>
            </a:r>
            <a:endParaRPr lang="en-US"/>
          </a:p>
        </p:txBody>
      </p:sp>
      <p:sp>
        <p:nvSpPr>
          <p:cNvPr id="6" name="Text Placeholder 5"/>
          <p:cNvSpPr>
            <a:spLocks noGrp="1"/>
          </p:cNvSpPr>
          <p:nvPr>
            <p:ph type="body" idx="1"/>
          </p:nvPr>
        </p:nvSpPr>
        <p:spPr>
          <a:xfrm>
            <a:off x="831850" y="4562475"/>
            <a:ext cx="10515600" cy="1500187"/>
          </a:xfrm>
        </p:spPr>
        <p:txBody>
          <a:bodyPr>
            <a:normAutofit/>
          </a:bodyPr>
          <a:lstStyle/>
          <a:p>
            <a:r>
              <a:rPr lang="en-US" sz="3200" smtClean="0"/>
              <a:t>LD4P, its goals &amp; its context in the current library technical services paradigm</a:t>
            </a:r>
            <a:endParaRPr lang="en-US" sz="3200"/>
          </a:p>
        </p:txBody>
      </p:sp>
    </p:spTree>
    <p:extLst>
      <p:ext uri="{BB962C8B-B14F-4D97-AF65-F5344CB8AC3E}">
        <p14:creationId xmlns:p14="http://schemas.microsoft.com/office/powerpoint/2010/main" val="2610577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729" y="1111045"/>
            <a:ext cx="10058400" cy="5657850"/>
          </a:xfrm>
          <a:prstGeom prst="rect">
            <a:avLst/>
          </a:prstGeom>
        </p:spPr>
      </p:pic>
      <p:sp>
        <p:nvSpPr>
          <p:cNvPr id="4" name="TextBox 3"/>
          <p:cNvSpPr txBox="1"/>
          <p:nvPr/>
        </p:nvSpPr>
        <p:spPr>
          <a:xfrm>
            <a:off x="2719920" y="491613"/>
            <a:ext cx="6526017" cy="369332"/>
          </a:xfrm>
          <a:prstGeom prst="rect">
            <a:avLst/>
          </a:prstGeom>
          <a:noFill/>
        </p:spPr>
        <p:txBody>
          <a:bodyPr wrap="none" rtlCol="0">
            <a:spAutoFit/>
          </a:bodyPr>
          <a:lstStyle/>
          <a:p>
            <a:r>
              <a:rPr lang="en-US" dirty="0" smtClean="0"/>
              <a:t>Component Straw-man for Conversion </a:t>
            </a:r>
            <a:r>
              <a:rPr lang="en-US" smtClean="0"/>
              <a:t>with Reconciliation Workflow</a:t>
            </a:r>
            <a:endParaRPr lang="en-US" dirty="0"/>
          </a:p>
        </p:txBody>
      </p:sp>
    </p:spTree>
    <p:extLst>
      <p:ext uri="{BB962C8B-B14F-4D97-AF65-F5344CB8AC3E}">
        <p14:creationId xmlns:p14="http://schemas.microsoft.com/office/powerpoint/2010/main" val="9608772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904" y="1120878"/>
            <a:ext cx="10058400" cy="5657850"/>
          </a:xfrm>
          <a:prstGeom prst="rect">
            <a:avLst/>
          </a:prstGeom>
        </p:spPr>
      </p:pic>
      <p:sp>
        <p:nvSpPr>
          <p:cNvPr id="3" name="TextBox 2"/>
          <p:cNvSpPr txBox="1"/>
          <p:nvPr/>
        </p:nvSpPr>
        <p:spPr>
          <a:xfrm>
            <a:off x="2384420" y="452284"/>
            <a:ext cx="7059368" cy="369332"/>
          </a:xfrm>
          <a:prstGeom prst="rect">
            <a:avLst/>
          </a:prstGeom>
          <a:noFill/>
        </p:spPr>
        <p:txBody>
          <a:bodyPr wrap="none" rtlCol="0">
            <a:spAutoFit/>
          </a:bodyPr>
          <a:lstStyle/>
          <a:p>
            <a:r>
              <a:rPr lang="en-US" dirty="0" smtClean="0"/>
              <a:t>Component Straw-man for Conversion + Editor </a:t>
            </a:r>
            <a:r>
              <a:rPr lang="en-US" smtClean="0"/>
              <a:t>+ Reconciliation Workflow</a:t>
            </a:r>
            <a:endParaRPr lang="en-US" dirty="0"/>
          </a:p>
        </p:txBody>
      </p:sp>
    </p:spTree>
    <p:extLst>
      <p:ext uri="{BB962C8B-B14F-4D97-AF65-F5344CB8AC3E}">
        <p14:creationId xmlns:p14="http://schemas.microsoft.com/office/powerpoint/2010/main" val="1089671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6637" y="252663"/>
            <a:ext cx="7978942" cy="6362868"/>
          </a:xfrm>
          <a:prstGeom prst="rect">
            <a:avLst/>
          </a:prstGeom>
        </p:spPr>
      </p:pic>
      <p:sp>
        <p:nvSpPr>
          <p:cNvPr id="3" name="TextBox 2"/>
          <p:cNvSpPr txBox="1"/>
          <p:nvPr/>
        </p:nvSpPr>
        <p:spPr>
          <a:xfrm>
            <a:off x="422787" y="383458"/>
            <a:ext cx="5437771" cy="646331"/>
          </a:xfrm>
          <a:prstGeom prst="rect">
            <a:avLst/>
          </a:prstGeom>
          <a:noFill/>
        </p:spPr>
        <p:txBody>
          <a:bodyPr wrap="none" rtlCol="0">
            <a:spAutoFit/>
          </a:bodyPr>
          <a:lstStyle/>
          <a:p>
            <a:r>
              <a:rPr lang="en-US" dirty="0" smtClean="0">
                <a:solidFill>
                  <a:srgbClr val="941651"/>
                </a:solidFill>
              </a:rPr>
              <a:t>Component Diagram for Conversion with Reconciliation </a:t>
            </a:r>
          </a:p>
          <a:p>
            <a:pPr algn="ctr"/>
            <a:r>
              <a:rPr lang="en-US" dirty="0" smtClean="0">
                <a:solidFill>
                  <a:srgbClr val="941651"/>
                </a:solidFill>
              </a:rPr>
              <a:t>Workflow with Pipeline Architecture</a:t>
            </a:r>
            <a:endParaRPr lang="en-US" dirty="0">
              <a:solidFill>
                <a:srgbClr val="941651"/>
              </a:solidFill>
            </a:endParaRPr>
          </a:p>
        </p:txBody>
      </p:sp>
    </p:spTree>
    <p:extLst>
      <p:ext uri="{BB962C8B-B14F-4D97-AF65-F5344CB8AC3E}">
        <p14:creationId xmlns:p14="http://schemas.microsoft.com/office/powerpoint/2010/main" val="6429338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r="-892" b="21721"/>
          <a:stretch/>
        </p:blipFill>
        <p:spPr>
          <a:xfrm>
            <a:off x="775110" y="845574"/>
            <a:ext cx="10060039" cy="5799171"/>
          </a:xfrm>
          <a:prstGeom prst="rect">
            <a:avLst/>
          </a:prstGeom>
        </p:spPr>
      </p:pic>
      <p:sp>
        <p:nvSpPr>
          <p:cNvPr id="3" name="TextBox 2"/>
          <p:cNvSpPr txBox="1"/>
          <p:nvPr/>
        </p:nvSpPr>
        <p:spPr>
          <a:xfrm>
            <a:off x="3342967" y="334297"/>
            <a:ext cx="4981748" cy="646331"/>
          </a:xfrm>
          <a:prstGeom prst="rect">
            <a:avLst/>
          </a:prstGeom>
          <a:noFill/>
        </p:spPr>
        <p:txBody>
          <a:bodyPr wrap="none" rtlCol="0">
            <a:spAutoFit/>
          </a:bodyPr>
          <a:lstStyle/>
          <a:p>
            <a:r>
              <a:rPr lang="en-US" dirty="0" smtClean="0"/>
              <a:t>Component Diagram for Conversion Workflow with</a:t>
            </a:r>
          </a:p>
          <a:p>
            <a:pPr algn="ctr"/>
            <a:r>
              <a:rPr lang="en-US" dirty="0" smtClean="0"/>
              <a:t>Pipeline Architecture, Reified</a:t>
            </a:r>
            <a:endParaRPr lang="en-US" dirty="0"/>
          </a:p>
        </p:txBody>
      </p:sp>
    </p:spTree>
    <p:extLst>
      <p:ext uri="{BB962C8B-B14F-4D97-AF65-F5344CB8AC3E}">
        <p14:creationId xmlns:p14="http://schemas.microsoft.com/office/powerpoint/2010/main" val="1742355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BIBFRAME 2 to </a:t>
            </a:r>
            <a:r>
              <a:rPr lang="en-US" dirty="0" err="1" smtClean="0"/>
              <a:t>Solr</a:t>
            </a:r>
            <a:r>
              <a:rPr lang="en-US" dirty="0" smtClean="0"/>
              <a:t> Mapping</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78378"/>
            <a:ext cx="12192000" cy="3952581"/>
          </a:xfrm>
          <a:prstGeom prst="rect">
            <a:avLst/>
          </a:prstGeom>
        </p:spPr>
      </p:pic>
    </p:spTree>
    <p:extLst>
      <p:ext uri="{BB962C8B-B14F-4D97-AF65-F5344CB8AC3E}">
        <p14:creationId xmlns:p14="http://schemas.microsoft.com/office/powerpoint/2010/main" val="28737486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9857" y="293511"/>
            <a:ext cx="10058400" cy="834249"/>
          </a:xfrm>
        </p:spPr>
        <p:txBody>
          <a:bodyPr/>
          <a:lstStyle/>
          <a:p>
            <a:r>
              <a:rPr lang="en-US" dirty="0" smtClean="0"/>
              <a:t>BIBFRAME 2 SPARQL Queries</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037" t="487" r="17759" b="-487"/>
          <a:stretch/>
        </p:blipFill>
        <p:spPr>
          <a:xfrm>
            <a:off x="903111" y="1454855"/>
            <a:ext cx="10275146" cy="4638907"/>
          </a:xfrm>
          <a:prstGeom prst="rect">
            <a:avLst/>
          </a:prstGeom>
        </p:spPr>
      </p:pic>
    </p:spTree>
    <p:extLst>
      <p:ext uri="{BB962C8B-B14F-4D97-AF65-F5344CB8AC3E}">
        <p14:creationId xmlns:p14="http://schemas.microsoft.com/office/powerpoint/2010/main" val="2650875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Conversion Questions</a:t>
            </a:r>
            <a:endParaRPr lang="en-US"/>
          </a:p>
        </p:txBody>
      </p:sp>
      <p:sp>
        <p:nvSpPr>
          <p:cNvPr id="3" name="Content Placeholder 2"/>
          <p:cNvSpPr>
            <a:spLocks noGrp="1"/>
          </p:cNvSpPr>
          <p:nvPr>
            <p:ph idx="1"/>
          </p:nvPr>
        </p:nvSpPr>
        <p:spPr/>
        <p:txBody>
          <a:bodyPr/>
          <a:lstStyle/>
          <a:p>
            <a:pPr>
              <a:buFont typeface="Courier New" panose="02070309020205020404" pitchFamily="49" charset="0"/>
              <a:buChar char="o"/>
            </a:pPr>
            <a:r>
              <a:rPr lang="en-US" sz="2800" smtClean="0"/>
              <a:t> URIs—where do you get them?</a:t>
            </a:r>
          </a:p>
          <a:p>
            <a:pPr>
              <a:buFont typeface="Courier New" panose="02070309020205020404" pitchFamily="49" charset="0"/>
              <a:buChar char="o"/>
            </a:pPr>
            <a:r>
              <a:rPr lang="en-US" sz="2800" smtClean="0"/>
              <a:t> are there other enhancements you can do?</a:t>
            </a:r>
          </a:p>
          <a:p>
            <a:pPr>
              <a:buFont typeface="Courier New" panose="02070309020205020404" pitchFamily="49" charset="0"/>
              <a:buChar char="o"/>
            </a:pPr>
            <a:r>
              <a:rPr lang="en-US" sz="2800"/>
              <a:t> </a:t>
            </a:r>
            <a:r>
              <a:rPr lang="en-US" sz="2800" smtClean="0"/>
              <a:t>granularity </a:t>
            </a:r>
            <a:r>
              <a:rPr lang="en-US" sz="2800"/>
              <a:t>of conversion</a:t>
            </a:r>
          </a:p>
          <a:p>
            <a:pPr>
              <a:buFont typeface="Courier New" panose="02070309020205020404" pitchFamily="49" charset="0"/>
              <a:buChar char="o"/>
            </a:pPr>
            <a:r>
              <a:rPr lang="en-US" sz="2800" smtClean="0"/>
              <a:t> adding </a:t>
            </a:r>
            <a:r>
              <a:rPr lang="en-US" sz="2800"/>
              <a:t>local field conversions to a more generic converter</a:t>
            </a:r>
          </a:p>
          <a:p>
            <a:pPr lvl="1">
              <a:buFont typeface="Arial" panose="020B0604020202020204" pitchFamily="34" charset="0"/>
              <a:buChar char="•"/>
            </a:pPr>
            <a:r>
              <a:rPr lang="en-US" sz="2800"/>
              <a:t> </a:t>
            </a:r>
            <a:r>
              <a:rPr lang="en-US" sz="2400"/>
              <a:t>converter maintenance</a:t>
            </a:r>
          </a:p>
          <a:p>
            <a:pPr>
              <a:buFont typeface="Courier New" panose="02070309020205020404" pitchFamily="49" charset="0"/>
              <a:buChar char="o"/>
            </a:pPr>
            <a:r>
              <a:rPr lang="en-US" sz="2800" smtClean="0"/>
              <a:t> compatibility </a:t>
            </a:r>
            <a:r>
              <a:rPr lang="en-US" sz="2800"/>
              <a:t>with other conversions and original metadata creation</a:t>
            </a:r>
          </a:p>
        </p:txBody>
      </p:sp>
    </p:spTree>
    <p:extLst>
      <p:ext uri="{BB962C8B-B14F-4D97-AF65-F5344CB8AC3E}">
        <p14:creationId xmlns:p14="http://schemas.microsoft.com/office/powerpoint/2010/main" val="190410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Getting URIs</a:t>
            </a:r>
            <a:endParaRPr lang="en-US"/>
          </a:p>
        </p:txBody>
      </p:sp>
      <p:sp>
        <p:nvSpPr>
          <p:cNvPr id="3" name="Content Placeholder 2"/>
          <p:cNvSpPr>
            <a:spLocks noGrp="1"/>
          </p:cNvSpPr>
          <p:nvPr>
            <p:ph idx="1"/>
          </p:nvPr>
        </p:nvSpPr>
        <p:spPr/>
        <p:txBody>
          <a:bodyPr/>
          <a:lstStyle/>
          <a:p>
            <a:pPr>
              <a:buFont typeface="Courier New" panose="02070309020205020404" pitchFamily="49" charset="0"/>
              <a:buChar char="o"/>
            </a:pPr>
            <a:r>
              <a:rPr lang="en-US" smtClean="0"/>
              <a:t> </a:t>
            </a:r>
            <a:r>
              <a:rPr lang="en-US" sz="2800" smtClean="0"/>
              <a:t>BACKSTAGE LIBRARY WORKS</a:t>
            </a:r>
          </a:p>
          <a:p>
            <a:pPr lvl="1">
              <a:buFont typeface="Courier New" panose="02070309020205020404" pitchFamily="49" charset="0"/>
              <a:buChar char="o"/>
            </a:pPr>
            <a:r>
              <a:rPr lang="en-US" sz="2600"/>
              <a:t> </a:t>
            </a:r>
            <a:r>
              <a:rPr lang="en-US" sz="2600" smtClean="0"/>
              <a:t>Providing LC-NAR, VIAF, ISNI URIs for a few years now in authority records</a:t>
            </a:r>
          </a:p>
          <a:p>
            <a:pPr lvl="1">
              <a:buFont typeface="Courier New" panose="02070309020205020404" pitchFamily="49" charset="0"/>
              <a:buChar char="o"/>
            </a:pPr>
            <a:r>
              <a:rPr lang="en-US" sz="2600"/>
              <a:t> </a:t>
            </a:r>
            <a:r>
              <a:rPr lang="en-US" sz="2600" smtClean="0"/>
              <a:t>Recently began adding selected URIs directly in bib records</a:t>
            </a:r>
            <a:br>
              <a:rPr lang="en-US" sz="2600" smtClean="0"/>
            </a:br>
            <a:endParaRPr lang="en-US" sz="2600" smtClean="0"/>
          </a:p>
          <a:p>
            <a:pPr>
              <a:buFont typeface="Courier New" panose="02070309020205020404" pitchFamily="49" charset="0"/>
              <a:buChar char="o"/>
            </a:pPr>
            <a:r>
              <a:rPr lang="en-US" sz="2800"/>
              <a:t> </a:t>
            </a:r>
            <a:r>
              <a:rPr lang="en-US" sz="2800" smtClean="0"/>
              <a:t>SHARE-Virtual Discovery Environment</a:t>
            </a:r>
          </a:p>
          <a:p>
            <a:pPr lvl="1">
              <a:buFont typeface="Courier New" panose="02070309020205020404" pitchFamily="49" charset="0"/>
              <a:buChar char="o"/>
            </a:pPr>
            <a:r>
              <a:rPr lang="en-US" sz="2600"/>
              <a:t> </a:t>
            </a:r>
            <a:r>
              <a:rPr lang="en-US" sz="2600" smtClean="0"/>
              <a:t>Has taken converted our entire bib file</a:t>
            </a:r>
          </a:p>
          <a:p>
            <a:pPr lvl="1">
              <a:buFont typeface="Courier New" panose="02070309020205020404" pitchFamily="49" charset="0"/>
              <a:buChar char="o"/>
            </a:pPr>
            <a:r>
              <a:rPr lang="en-US" sz="2600"/>
              <a:t> </a:t>
            </a:r>
            <a:r>
              <a:rPr lang="en-US" sz="2600" smtClean="0"/>
              <a:t>Can convert MARC to BIBFRAME, and soon MODS to BIBFRAME</a:t>
            </a:r>
          </a:p>
          <a:p>
            <a:pPr lvl="1">
              <a:buFont typeface="Courier New" panose="02070309020205020404" pitchFamily="49" charset="0"/>
              <a:buChar char="o"/>
            </a:pPr>
            <a:r>
              <a:rPr lang="en-US" sz="2600"/>
              <a:t> </a:t>
            </a:r>
            <a:r>
              <a:rPr lang="en-US" sz="2600" smtClean="0"/>
              <a:t>Has ability to reconcile at basic and enhanced levels</a:t>
            </a:r>
            <a:endParaRPr lang="en-US" sz="2600"/>
          </a:p>
        </p:txBody>
      </p:sp>
    </p:spTree>
    <p:extLst>
      <p:ext uri="{BB962C8B-B14F-4D97-AF65-F5344CB8AC3E}">
        <p14:creationId xmlns:p14="http://schemas.microsoft.com/office/powerpoint/2010/main" val="27989067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DATA CREATION</a:t>
            </a:r>
            <a:endParaRPr lang="en-US"/>
          </a:p>
        </p:txBody>
      </p:sp>
      <p:sp>
        <p:nvSpPr>
          <p:cNvPr id="3" name="Text Placeholder 2"/>
          <p:cNvSpPr>
            <a:spLocks noGrp="1"/>
          </p:cNvSpPr>
          <p:nvPr>
            <p:ph type="body" idx="1"/>
          </p:nvPr>
        </p:nvSpPr>
        <p:spPr/>
        <p:txBody>
          <a:bodyPr/>
          <a:lstStyle/>
          <a:p>
            <a:r>
              <a:rPr lang="en-US" smtClean="0"/>
              <a:t>REQUIREMENTS &amp; TOOLS</a:t>
            </a:r>
            <a:endParaRPr lang="en-US"/>
          </a:p>
        </p:txBody>
      </p:sp>
      <p:sp>
        <p:nvSpPr>
          <p:cNvPr id="4" name="TextBox 3"/>
          <p:cNvSpPr txBox="1"/>
          <p:nvPr/>
        </p:nvSpPr>
        <p:spPr>
          <a:xfrm>
            <a:off x="9144000" y="5119074"/>
            <a:ext cx="2614613" cy="954107"/>
          </a:xfrm>
          <a:prstGeom prst="rect">
            <a:avLst/>
          </a:prstGeom>
          <a:noFill/>
        </p:spPr>
        <p:txBody>
          <a:bodyPr wrap="square" rtlCol="0">
            <a:spAutoFit/>
          </a:bodyPr>
          <a:lstStyle/>
          <a:p>
            <a:r>
              <a:rPr lang="en-US" sz="2800" smtClean="0"/>
              <a:t>Josh Greben</a:t>
            </a:r>
          </a:p>
          <a:p>
            <a:r>
              <a:rPr lang="en-US" sz="2800" smtClean="0"/>
              <a:t>Nancy Lorimer</a:t>
            </a:r>
            <a:endParaRPr lang="en-US" sz="2800"/>
          </a:p>
        </p:txBody>
      </p:sp>
    </p:spTree>
    <p:extLst>
      <p:ext uri="{BB962C8B-B14F-4D97-AF65-F5344CB8AC3E}">
        <p14:creationId xmlns:p14="http://schemas.microsoft.com/office/powerpoint/2010/main" val="21497112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Bibframe</a:t>
            </a:r>
            <a:r>
              <a:rPr lang="en-US" dirty="0" smtClean="0"/>
              <a:t> Editor</a:t>
            </a:r>
            <a:r>
              <a:rPr lang="mr-IN" dirty="0" smtClean="0"/>
              <a:t>…</a:t>
            </a:r>
            <a:endParaRPr lang="en-US" dirty="0"/>
          </a:p>
        </p:txBody>
      </p:sp>
      <p:sp>
        <p:nvSpPr>
          <p:cNvPr id="3" name="Content Placeholder 2"/>
          <p:cNvSpPr>
            <a:spLocks noGrp="1"/>
          </p:cNvSpPr>
          <p:nvPr>
            <p:ph idx="1"/>
          </p:nvPr>
        </p:nvSpPr>
        <p:spPr>
          <a:xfrm>
            <a:off x="1097280" y="1737360"/>
            <a:ext cx="10515600" cy="4641674"/>
          </a:xfrm>
        </p:spPr>
        <p:txBody>
          <a:bodyPr>
            <a:normAutofit/>
          </a:bodyPr>
          <a:lstStyle/>
          <a:p>
            <a:r>
              <a:rPr lang="en-US" dirty="0" smtClean="0"/>
              <a:t>Needs prefabricated triples (i.e. profiles) and a way to apply them to your work</a:t>
            </a:r>
          </a:p>
          <a:p>
            <a:r>
              <a:rPr lang="en-US" dirty="0" smtClean="0"/>
              <a:t>Needs a place to temporarily remember the data</a:t>
            </a:r>
          </a:p>
          <a:p>
            <a:pPr lvl="1"/>
            <a:r>
              <a:rPr lang="en-US" dirty="0" smtClean="0"/>
              <a:t>Memory store</a:t>
            </a:r>
          </a:p>
          <a:p>
            <a:pPr lvl="1"/>
            <a:r>
              <a:rPr lang="en-US" dirty="0" smtClean="0"/>
              <a:t>Loopback API Server (a la </a:t>
            </a:r>
            <a:r>
              <a:rPr lang="en-US" dirty="0" err="1" smtClean="0"/>
              <a:t>loopback.io</a:t>
            </a:r>
            <a:r>
              <a:rPr lang="en-US" dirty="0" smtClean="0"/>
              <a:t>)</a:t>
            </a:r>
          </a:p>
          <a:p>
            <a:r>
              <a:rPr lang="en-US" dirty="0" smtClean="0"/>
              <a:t>Needs a way to fetch changes made to profiles</a:t>
            </a:r>
          </a:p>
          <a:p>
            <a:pPr lvl="1"/>
            <a:r>
              <a:rPr lang="en-US" dirty="0" smtClean="0"/>
              <a:t>Profile-edit server with http file endpoint</a:t>
            </a:r>
          </a:p>
          <a:p>
            <a:pPr lvl="1"/>
            <a:r>
              <a:rPr lang="en-US" dirty="0" smtClean="0"/>
              <a:t>Trigger file download</a:t>
            </a:r>
          </a:p>
          <a:p>
            <a:r>
              <a:rPr lang="en-US" dirty="0" smtClean="0"/>
              <a:t>Needs a way to do lookups to </a:t>
            </a:r>
            <a:r>
              <a:rPr lang="en-US" dirty="0" err="1" smtClean="0"/>
              <a:t>id.loc.gov</a:t>
            </a:r>
            <a:r>
              <a:rPr lang="en-US" dirty="0" smtClean="0"/>
              <a:t> and other sources</a:t>
            </a:r>
            <a:endParaRPr lang="en-US" dirty="0"/>
          </a:p>
          <a:p>
            <a:pPr lvl="1"/>
            <a:r>
              <a:rPr lang="en-US" dirty="0" smtClean="0"/>
              <a:t>Cross-domain Scripting</a:t>
            </a:r>
          </a:p>
          <a:p>
            <a:r>
              <a:rPr lang="en-US" dirty="0" smtClean="0"/>
              <a:t>Needs a way and a place to permanently store the triples data </a:t>
            </a:r>
          </a:p>
          <a:p>
            <a:pPr lvl="1"/>
            <a:r>
              <a:rPr lang="en-US" dirty="0" smtClean="0"/>
              <a:t>Reformat JSON to suit needs of posting to </a:t>
            </a:r>
            <a:r>
              <a:rPr lang="en-US" dirty="0" err="1" smtClean="0"/>
              <a:t>triplestore</a:t>
            </a:r>
            <a:endParaRPr lang="en-US" dirty="0" smtClean="0"/>
          </a:p>
          <a:p>
            <a:r>
              <a:rPr lang="en-US" dirty="0" smtClean="0"/>
              <a:t>Needs a way to handle Reconciliation</a:t>
            </a:r>
            <a:r>
              <a:rPr lang="mr-IN" dirty="0" smtClean="0"/>
              <a:t>…</a:t>
            </a:r>
            <a:endParaRPr lang="en-US" dirty="0"/>
          </a:p>
        </p:txBody>
      </p:sp>
    </p:spTree>
    <p:extLst>
      <p:ext uri="{BB962C8B-B14F-4D97-AF65-F5344CB8AC3E}">
        <p14:creationId xmlns:p14="http://schemas.microsoft.com/office/powerpoint/2010/main" val="1950934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Linked Data for Production</a:t>
            </a:r>
            <a:endParaRPr lang="en-US"/>
          </a:p>
        </p:txBody>
      </p:sp>
      <p:sp>
        <p:nvSpPr>
          <p:cNvPr id="3" name="Content Placeholder 2"/>
          <p:cNvSpPr>
            <a:spLocks noGrp="1"/>
          </p:cNvSpPr>
          <p:nvPr>
            <p:ph idx="1"/>
          </p:nvPr>
        </p:nvSpPr>
        <p:spPr/>
        <p:txBody>
          <a:bodyPr>
            <a:noAutofit/>
          </a:bodyPr>
          <a:lstStyle/>
          <a:p>
            <a:pPr>
              <a:buFont typeface="Courier New" panose="02070309020205020404" pitchFamily="49" charset="0"/>
              <a:buChar char="o"/>
            </a:pPr>
            <a:r>
              <a:rPr lang="en-US" sz="2800" smtClean="0"/>
              <a:t> Overall focus: </a:t>
            </a:r>
            <a:br>
              <a:rPr lang="en-US" sz="2800" smtClean="0"/>
            </a:br>
            <a:r>
              <a:rPr lang="en-US" sz="2800" smtClean="0"/>
              <a:t>	Lay </a:t>
            </a:r>
            <a:r>
              <a:rPr lang="en-US" sz="2800"/>
              <a:t>the groundwork for moving library technical services </a:t>
            </a:r>
            <a:r>
              <a:rPr lang="en-US" sz="2800" smtClean="0"/>
              <a:t>	workflow </a:t>
            </a:r>
            <a:r>
              <a:rPr lang="en-US" sz="2800"/>
              <a:t>into a linked data </a:t>
            </a:r>
            <a:r>
              <a:rPr lang="en-US" sz="2800" smtClean="0"/>
              <a:t>environment</a:t>
            </a:r>
            <a:br>
              <a:rPr lang="en-US" sz="2800" smtClean="0"/>
            </a:br>
            <a:endParaRPr lang="en-US" sz="2800" smtClean="0"/>
          </a:p>
          <a:p>
            <a:pPr>
              <a:buFont typeface="Courier New" panose="02070309020205020404" pitchFamily="49" charset="0"/>
              <a:buChar char="o"/>
            </a:pPr>
            <a:r>
              <a:rPr lang="en-US" sz="2800"/>
              <a:t> S</a:t>
            </a:r>
            <a:r>
              <a:rPr lang="en-US" sz="2800" smtClean="0"/>
              <a:t>ubprojects </a:t>
            </a:r>
            <a:r>
              <a:rPr lang="en-US" sz="2800"/>
              <a:t>within each institution:</a:t>
            </a:r>
          </a:p>
          <a:p>
            <a:pPr lvl="2">
              <a:buFont typeface="Courier New" panose="02070309020205020404" pitchFamily="49" charset="0"/>
              <a:buChar char="o"/>
            </a:pPr>
            <a:r>
              <a:rPr lang="en-US" sz="2400" smtClean="0"/>
              <a:t> ontology </a:t>
            </a:r>
            <a:r>
              <a:rPr lang="en-US" sz="2400"/>
              <a:t>development</a:t>
            </a:r>
          </a:p>
          <a:p>
            <a:pPr lvl="2">
              <a:buFont typeface="Courier New" panose="02070309020205020404" pitchFamily="49" charset="0"/>
              <a:buChar char="o"/>
            </a:pPr>
            <a:r>
              <a:rPr lang="en-US" sz="2400" smtClean="0"/>
              <a:t> tools </a:t>
            </a:r>
            <a:r>
              <a:rPr lang="en-US" sz="2400"/>
              <a:t>investigation</a:t>
            </a:r>
          </a:p>
          <a:p>
            <a:pPr lvl="2">
              <a:buFont typeface="Courier New" panose="02070309020205020404" pitchFamily="49" charset="0"/>
              <a:buChar char="o"/>
            </a:pPr>
            <a:r>
              <a:rPr lang="en-US" sz="2400" smtClean="0"/>
              <a:t> workflow </a:t>
            </a:r>
            <a:r>
              <a:rPr lang="en-US" sz="2400"/>
              <a:t>analysis</a:t>
            </a:r>
          </a:p>
          <a:p>
            <a:pPr marL="0" indent="0">
              <a:buNone/>
            </a:pPr>
            <a:r>
              <a:rPr lang="en-US" sz="2800" smtClean="0"/>
              <a:t/>
            </a:r>
            <a:br>
              <a:rPr lang="en-US" sz="2800" smtClean="0"/>
            </a:br>
            <a:r>
              <a:rPr lang="en-US" sz="2800" smtClean="0"/>
              <a:t>	</a:t>
            </a:r>
            <a:br>
              <a:rPr lang="en-US" sz="2800" smtClean="0"/>
            </a:br>
            <a:endParaRPr lang="en-US" sz="2800" smtClean="0"/>
          </a:p>
        </p:txBody>
      </p:sp>
    </p:spTree>
    <p:extLst>
      <p:ext uri="{BB962C8B-B14F-4D97-AF65-F5344CB8AC3E}">
        <p14:creationId xmlns:p14="http://schemas.microsoft.com/office/powerpoint/2010/main" val="1601567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Lookups: LOC Suggest API</a:t>
            </a:r>
            <a:endParaRPr lang="en-US" dirty="0"/>
          </a:p>
        </p:txBody>
      </p:sp>
      <p:sp>
        <p:nvSpPr>
          <p:cNvPr id="5" name="TextBox 4"/>
          <p:cNvSpPr txBox="1"/>
          <p:nvPr/>
        </p:nvSpPr>
        <p:spPr>
          <a:xfrm>
            <a:off x="987136" y="2015836"/>
            <a:ext cx="7084055" cy="369332"/>
          </a:xfrm>
          <a:prstGeom prst="rect">
            <a:avLst/>
          </a:prstGeom>
          <a:noFill/>
        </p:spPr>
        <p:txBody>
          <a:bodyPr wrap="none" rtlCol="0">
            <a:spAutoFit/>
          </a:bodyPr>
          <a:lstStyle/>
          <a:p>
            <a:r>
              <a:rPr lang="en-US" b="1" u="sng" dirty="0">
                <a:solidFill>
                  <a:schemeClr val="accent2"/>
                </a:solidFill>
              </a:rPr>
              <a:t>http://</a:t>
            </a:r>
            <a:r>
              <a:rPr lang="en-US" b="1" u="sng" dirty="0" err="1">
                <a:solidFill>
                  <a:schemeClr val="accent2"/>
                </a:solidFill>
              </a:rPr>
              <a:t>id.loc.gov</a:t>
            </a:r>
            <a:r>
              <a:rPr lang="en-US" b="1" u="sng" dirty="0">
                <a:solidFill>
                  <a:schemeClr val="accent2"/>
                </a:solidFill>
              </a:rPr>
              <a:t>/authorities/</a:t>
            </a:r>
            <a:r>
              <a:rPr lang="en-US" b="1" u="sng" dirty="0" err="1">
                <a:solidFill>
                  <a:schemeClr val="accent2"/>
                </a:solidFill>
              </a:rPr>
              <a:t>performanceMediums</a:t>
            </a:r>
            <a:r>
              <a:rPr lang="en-US" b="1" u="sng" dirty="0">
                <a:solidFill>
                  <a:schemeClr val="accent2"/>
                </a:solidFill>
              </a:rPr>
              <a:t>/suggest/?ensemble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4898" y="2684425"/>
            <a:ext cx="7640782" cy="3493818"/>
          </a:xfrm>
          <a:prstGeom prst="rect">
            <a:avLst/>
          </a:prstGeom>
        </p:spPr>
      </p:pic>
    </p:spTree>
    <p:extLst>
      <p:ext uri="{BB962C8B-B14F-4D97-AF65-F5344CB8AC3E}">
        <p14:creationId xmlns:p14="http://schemas.microsoft.com/office/powerpoint/2010/main" val="49682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6262"/>
            <a:ext cx="10515600" cy="1325563"/>
          </a:xfrm>
        </p:spPr>
        <p:txBody>
          <a:bodyPr>
            <a:normAutofit/>
          </a:bodyPr>
          <a:lstStyle/>
          <a:p>
            <a:r>
              <a:rPr lang="en-US" sz="3600" dirty="0" smtClean="0"/>
              <a:t>Lookups:  </a:t>
            </a:r>
            <a:r>
              <a:rPr lang="en-US" sz="3600" dirty="0" err="1" smtClean="0"/>
              <a:t>rdaregistry.info</a:t>
            </a:r>
            <a:r>
              <a:rPr lang="en-US" sz="3600" dirty="0" smtClean="0"/>
              <a:t>  &amp;  id.loc.gov </a:t>
            </a:r>
            <a:br>
              <a:rPr lang="en-US" sz="3600" dirty="0" smtClean="0"/>
            </a:br>
            <a:r>
              <a:rPr lang="en-US" sz="3600" dirty="0" smtClean="0"/>
              <a:t>getting ID and English label</a:t>
            </a:r>
            <a:endParaRPr lang="en-US" sz="3600" dirty="0"/>
          </a:p>
        </p:txBody>
      </p:sp>
      <p:sp>
        <p:nvSpPr>
          <p:cNvPr id="14" name="TextBox 13"/>
          <p:cNvSpPr txBox="1"/>
          <p:nvPr/>
        </p:nvSpPr>
        <p:spPr>
          <a:xfrm>
            <a:off x="958419" y="6404169"/>
            <a:ext cx="4708981" cy="307777"/>
          </a:xfrm>
          <a:prstGeom prst="rect">
            <a:avLst/>
          </a:prstGeom>
          <a:noFill/>
        </p:spPr>
        <p:txBody>
          <a:bodyPr wrap="none" rtlCol="0">
            <a:spAutoFit/>
          </a:bodyPr>
          <a:lstStyle/>
          <a:p>
            <a:r>
              <a:rPr lang="en-US" sz="1400" dirty="0"/>
              <a:t>http://</a:t>
            </a:r>
            <a:r>
              <a:rPr lang="en-US" sz="1400" dirty="0" err="1"/>
              <a:t>rdaregistry.info</a:t>
            </a:r>
            <a:r>
              <a:rPr lang="en-US" sz="1400" dirty="0"/>
              <a:t>/</a:t>
            </a:r>
            <a:r>
              <a:rPr lang="en-US" sz="1400" dirty="0" err="1"/>
              <a:t>termList</a:t>
            </a:r>
            <a:r>
              <a:rPr lang="en-US" sz="1400" dirty="0"/>
              <a:t>/</a:t>
            </a:r>
            <a:r>
              <a:rPr lang="en-US" sz="1400" dirty="0" err="1"/>
              <a:t>RDAproductionMethod.jsonld</a:t>
            </a:r>
            <a:endParaRPr lang="en-US" sz="1400" dirty="0"/>
          </a:p>
        </p:txBody>
      </p:sp>
      <p:sp>
        <p:nvSpPr>
          <p:cNvPr id="15" name="TextBox 14"/>
          <p:cNvSpPr txBox="1"/>
          <p:nvPr/>
        </p:nvSpPr>
        <p:spPr>
          <a:xfrm>
            <a:off x="6744199" y="6410352"/>
            <a:ext cx="4288675" cy="307777"/>
          </a:xfrm>
          <a:prstGeom prst="rect">
            <a:avLst/>
          </a:prstGeom>
          <a:noFill/>
        </p:spPr>
        <p:txBody>
          <a:bodyPr wrap="none" rtlCol="0">
            <a:spAutoFit/>
          </a:bodyPr>
          <a:lstStyle/>
          <a:p>
            <a:r>
              <a:rPr lang="en-US" sz="1400" dirty="0"/>
              <a:t>http://</a:t>
            </a:r>
            <a:r>
              <a:rPr lang="en-US" sz="1400" dirty="0" err="1"/>
              <a:t>id.loc.gov</a:t>
            </a:r>
            <a:r>
              <a:rPr lang="en-US" sz="1400" dirty="0"/>
              <a:t>/authorities/</a:t>
            </a:r>
            <a:r>
              <a:rPr lang="en-US" sz="1400" dirty="0" err="1"/>
              <a:t>performanceMediums.json</a:t>
            </a:r>
            <a:endParaRPr lang="en-US" sz="1400" dirty="0"/>
          </a:p>
        </p:txBody>
      </p:sp>
      <p:grpSp>
        <p:nvGrpSpPr>
          <p:cNvPr id="25" name="Group 24"/>
          <p:cNvGrpSpPr/>
          <p:nvPr/>
        </p:nvGrpSpPr>
        <p:grpSpPr>
          <a:xfrm>
            <a:off x="958419" y="1685619"/>
            <a:ext cx="4829202" cy="4653382"/>
            <a:chOff x="485422" y="1881490"/>
            <a:chExt cx="4651022" cy="4481689"/>
          </a:xfrm>
        </p:grpSpPr>
        <p:grpSp>
          <p:nvGrpSpPr>
            <p:cNvPr id="12" name="Group 11"/>
            <p:cNvGrpSpPr/>
            <p:nvPr/>
          </p:nvGrpSpPr>
          <p:grpSpPr>
            <a:xfrm>
              <a:off x="485422" y="1881490"/>
              <a:ext cx="4651022" cy="4481689"/>
              <a:chOff x="508000" y="1840089"/>
              <a:chExt cx="4651022" cy="4481689"/>
            </a:xfrm>
          </p:grpSpPr>
          <p:sp>
            <p:nvSpPr>
              <p:cNvPr id="6" name="Rounded Rectangle 5"/>
              <p:cNvSpPr/>
              <p:nvPr/>
            </p:nvSpPr>
            <p:spPr>
              <a:xfrm>
                <a:off x="508000" y="1840089"/>
                <a:ext cx="4651022" cy="448168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Object</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p:txBody>
          </p:sp>
          <p:sp>
            <p:nvSpPr>
              <p:cNvPr id="7" name="Round Diagonal Corner Rectangle 6"/>
              <p:cNvSpPr/>
              <p:nvPr/>
            </p:nvSpPr>
            <p:spPr>
              <a:xfrm>
                <a:off x="838200" y="2257778"/>
                <a:ext cx="3993444" cy="3691466"/>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@graph</a:t>
                </a:r>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sp>
            <p:nvSpPr>
              <p:cNvPr id="8" name="Snip Diagonal Corner Rectangle 7"/>
              <p:cNvSpPr/>
              <p:nvPr/>
            </p:nvSpPr>
            <p:spPr>
              <a:xfrm>
                <a:off x="1258711" y="2836162"/>
                <a:ext cx="3149600" cy="383824"/>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@id, </a:t>
                </a:r>
                <a:r>
                  <a:rPr lang="en-US" dirty="0" err="1" smtClean="0">
                    <a:solidFill>
                      <a:schemeClr val="tx1"/>
                    </a:solidFill>
                  </a:rPr>
                  <a:t>ConceptScheme</a:t>
                </a:r>
                <a:r>
                  <a:rPr lang="en-US" dirty="0" smtClean="0">
                    <a:solidFill>
                      <a:schemeClr val="tx1"/>
                    </a:solidFill>
                  </a:rPr>
                  <a:t> (label)</a:t>
                </a:r>
                <a:endParaRPr lang="en-US" dirty="0">
                  <a:solidFill>
                    <a:schemeClr val="tx1"/>
                  </a:solidFill>
                </a:endParaRPr>
              </a:p>
            </p:txBody>
          </p:sp>
          <p:sp>
            <p:nvSpPr>
              <p:cNvPr id="9" name="Snip Diagonal Corner Rectangle 8"/>
              <p:cNvSpPr/>
              <p:nvPr/>
            </p:nvSpPr>
            <p:spPr>
              <a:xfrm>
                <a:off x="1258711" y="3372431"/>
                <a:ext cx="3149600" cy="640265"/>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r-IN" dirty="0" smtClean="0">
                    <a:solidFill>
                      <a:schemeClr val="tx1"/>
                    </a:solidFill>
                  </a:rPr>
                  <a:t>$.[1]['@</a:t>
                </a:r>
                <a:r>
                  <a:rPr lang="mr-IN" dirty="0" err="1" smtClean="0">
                    <a:solidFill>
                      <a:schemeClr val="tx1"/>
                    </a:solidFill>
                  </a:rPr>
                  <a:t>id</a:t>
                </a:r>
                <a:r>
                  <a:rPr lang="mr-IN" dirty="0" smtClean="0">
                    <a:solidFill>
                      <a:schemeClr val="tx1"/>
                    </a:solidFill>
                  </a:rPr>
                  <a:t>']</a:t>
                </a:r>
              </a:p>
              <a:p>
                <a:r>
                  <a:rPr lang="en-US" dirty="0" smtClean="0">
                    <a:solidFill>
                      <a:schemeClr val="tx1"/>
                    </a:solidFill>
                  </a:rPr>
                  <a:t>$.[</a:t>
                </a:r>
                <a:r>
                  <a:rPr lang="en-US" dirty="0">
                    <a:solidFill>
                      <a:schemeClr val="tx1"/>
                    </a:solidFill>
                  </a:rPr>
                  <a:t>1]['</a:t>
                </a:r>
                <a:r>
                  <a:rPr lang="en-US" dirty="0" err="1">
                    <a:solidFill>
                      <a:schemeClr val="tx1"/>
                    </a:solidFill>
                  </a:rPr>
                  <a:t>ToolkitLabel</a:t>
                </a:r>
                <a:r>
                  <a:rPr lang="en-US" dirty="0">
                    <a:solidFill>
                      <a:schemeClr val="tx1"/>
                    </a:solidFill>
                  </a:rPr>
                  <a:t>'].</a:t>
                </a:r>
                <a:r>
                  <a:rPr lang="en-US" dirty="0" err="1">
                    <a:solidFill>
                      <a:schemeClr val="tx1"/>
                    </a:solidFill>
                  </a:rPr>
                  <a:t>en</a:t>
                </a:r>
                <a:endParaRPr lang="en-US" dirty="0">
                  <a:solidFill>
                    <a:schemeClr val="tx1"/>
                  </a:solidFill>
                </a:endParaRPr>
              </a:p>
            </p:txBody>
          </p:sp>
        </p:grpSp>
        <p:sp>
          <p:nvSpPr>
            <p:cNvPr id="23" name="Snip Diagonal Corner Rectangle 22"/>
            <p:cNvSpPr/>
            <p:nvPr/>
          </p:nvSpPr>
          <p:spPr>
            <a:xfrm>
              <a:off x="1236133" y="4206543"/>
              <a:ext cx="3149600" cy="640265"/>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r-IN" dirty="0" smtClean="0">
                  <a:solidFill>
                    <a:schemeClr val="tx1"/>
                  </a:solidFill>
                </a:rPr>
                <a:t>$.[1]['@</a:t>
              </a:r>
              <a:r>
                <a:rPr lang="mr-IN" dirty="0" err="1" smtClean="0">
                  <a:solidFill>
                    <a:schemeClr val="tx1"/>
                  </a:solidFill>
                </a:rPr>
                <a:t>id</a:t>
              </a:r>
              <a:r>
                <a:rPr lang="mr-IN" smtClean="0">
                  <a:solidFill>
                    <a:schemeClr val="tx1"/>
                  </a:solidFill>
                </a:rPr>
                <a:t>']</a:t>
              </a:r>
            </a:p>
            <a:p>
              <a:r>
                <a:rPr lang="en-US" dirty="0" smtClean="0">
                  <a:solidFill>
                    <a:schemeClr val="tx1"/>
                  </a:solidFill>
                </a:rPr>
                <a:t>$.[</a:t>
              </a:r>
              <a:r>
                <a:rPr lang="en-US" dirty="0">
                  <a:solidFill>
                    <a:schemeClr val="tx1"/>
                  </a:solidFill>
                </a:rPr>
                <a:t>1]['</a:t>
              </a:r>
              <a:r>
                <a:rPr lang="en-US" dirty="0" err="1">
                  <a:solidFill>
                    <a:schemeClr val="tx1"/>
                  </a:solidFill>
                </a:rPr>
                <a:t>ToolkitLabel</a:t>
              </a:r>
              <a:r>
                <a:rPr lang="en-US" dirty="0">
                  <a:solidFill>
                    <a:schemeClr val="tx1"/>
                  </a:solidFill>
                </a:rPr>
                <a:t>'].</a:t>
              </a:r>
              <a:r>
                <a:rPr lang="en-US" dirty="0" err="1">
                  <a:solidFill>
                    <a:schemeClr val="tx1"/>
                  </a:solidFill>
                </a:rPr>
                <a:t>en</a:t>
              </a:r>
              <a:endParaRPr lang="en-US" dirty="0">
                <a:solidFill>
                  <a:schemeClr val="tx1"/>
                </a:solidFill>
              </a:endParaRPr>
            </a:p>
          </p:txBody>
        </p:sp>
        <p:sp>
          <p:nvSpPr>
            <p:cNvPr id="24" name="Snip Diagonal Corner Rectangle 23"/>
            <p:cNvSpPr/>
            <p:nvPr/>
          </p:nvSpPr>
          <p:spPr>
            <a:xfrm>
              <a:off x="1236133" y="4999254"/>
              <a:ext cx="3149600" cy="640265"/>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r-IN" dirty="0" smtClean="0">
                  <a:solidFill>
                    <a:schemeClr val="tx1"/>
                  </a:solidFill>
                </a:rPr>
                <a:t>$.[1]['@</a:t>
              </a:r>
              <a:r>
                <a:rPr lang="mr-IN" dirty="0" err="1" smtClean="0">
                  <a:solidFill>
                    <a:schemeClr val="tx1"/>
                  </a:solidFill>
                </a:rPr>
                <a:t>id</a:t>
              </a:r>
              <a:r>
                <a:rPr lang="mr-IN" smtClean="0">
                  <a:solidFill>
                    <a:schemeClr val="tx1"/>
                  </a:solidFill>
                </a:rPr>
                <a:t>']</a:t>
              </a:r>
            </a:p>
            <a:p>
              <a:r>
                <a:rPr lang="en-US" dirty="0" smtClean="0">
                  <a:solidFill>
                    <a:schemeClr val="tx1"/>
                  </a:solidFill>
                </a:rPr>
                <a:t>$.[</a:t>
              </a:r>
              <a:r>
                <a:rPr lang="en-US" dirty="0">
                  <a:solidFill>
                    <a:schemeClr val="tx1"/>
                  </a:solidFill>
                </a:rPr>
                <a:t>1]['</a:t>
              </a:r>
              <a:r>
                <a:rPr lang="en-US" dirty="0" err="1">
                  <a:solidFill>
                    <a:schemeClr val="tx1"/>
                  </a:solidFill>
                </a:rPr>
                <a:t>ToolkitLabel</a:t>
              </a:r>
              <a:r>
                <a:rPr lang="en-US" dirty="0">
                  <a:solidFill>
                    <a:schemeClr val="tx1"/>
                  </a:solidFill>
                </a:rPr>
                <a:t>'].</a:t>
              </a:r>
              <a:r>
                <a:rPr lang="en-US" dirty="0" err="1">
                  <a:solidFill>
                    <a:schemeClr val="tx1"/>
                  </a:solidFill>
                </a:rPr>
                <a:t>en</a:t>
              </a:r>
              <a:endParaRPr lang="en-US" dirty="0">
                <a:solidFill>
                  <a:schemeClr val="tx1"/>
                </a:solidFill>
              </a:endParaRPr>
            </a:p>
          </p:txBody>
        </p:sp>
      </p:grpSp>
      <p:grpSp>
        <p:nvGrpSpPr>
          <p:cNvPr id="27" name="Group 26"/>
          <p:cNvGrpSpPr/>
          <p:nvPr/>
        </p:nvGrpSpPr>
        <p:grpSpPr>
          <a:xfrm>
            <a:off x="6389512" y="1685619"/>
            <a:ext cx="4855397" cy="4653382"/>
            <a:chOff x="6389512" y="1569777"/>
            <a:chExt cx="4976268" cy="4769224"/>
          </a:xfrm>
        </p:grpSpPr>
        <p:grpSp>
          <p:nvGrpSpPr>
            <p:cNvPr id="22" name="Group 21"/>
            <p:cNvGrpSpPr/>
            <p:nvPr/>
          </p:nvGrpSpPr>
          <p:grpSpPr>
            <a:xfrm>
              <a:off x="6389512" y="1569777"/>
              <a:ext cx="4976268" cy="4769224"/>
              <a:chOff x="6027165" y="1826401"/>
              <a:chExt cx="4651022" cy="4457510"/>
            </a:xfrm>
          </p:grpSpPr>
          <p:sp>
            <p:nvSpPr>
              <p:cNvPr id="16" name="Rounded Rectangle 15"/>
              <p:cNvSpPr/>
              <p:nvPr/>
            </p:nvSpPr>
            <p:spPr>
              <a:xfrm>
                <a:off x="6027165" y="1826401"/>
                <a:ext cx="4651022" cy="4457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Object</a:t>
                </a:r>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r>
                  <a:rPr lang="en-US" dirty="0" smtClean="0"/>
                  <a:t>	</a:t>
                </a:r>
              </a:p>
              <a:p>
                <a:pPr algn="ctr"/>
                <a:endParaRPr lang="en-US" dirty="0"/>
              </a:p>
              <a:p>
                <a:pPr algn="ctr"/>
                <a:endParaRPr lang="en-US" dirty="0" smtClean="0"/>
              </a:p>
              <a:p>
                <a:pPr algn="ctr"/>
                <a:endParaRPr lang="en-US" dirty="0"/>
              </a:p>
            </p:txBody>
          </p:sp>
          <p:sp>
            <p:nvSpPr>
              <p:cNvPr id="17" name="Snip Diagonal Corner Rectangle 16"/>
              <p:cNvSpPr/>
              <p:nvPr/>
            </p:nvSpPr>
            <p:spPr>
              <a:xfrm>
                <a:off x="6680811" y="2317330"/>
                <a:ext cx="3364089" cy="815612"/>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@id, schema (URI)</a:t>
                </a:r>
                <a:endParaRPr lang="en-US" dirty="0">
                  <a:solidFill>
                    <a:schemeClr val="tx1"/>
                  </a:solidFill>
                </a:endParaRPr>
              </a:p>
            </p:txBody>
          </p:sp>
          <p:sp>
            <p:nvSpPr>
              <p:cNvPr id="18" name="Snip Diagonal Corner Rectangle 17"/>
              <p:cNvSpPr/>
              <p:nvPr/>
            </p:nvSpPr>
            <p:spPr>
              <a:xfrm>
                <a:off x="6680811" y="3289832"/>
                <a:ext cx="3364089" cy="2274323"/>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r>
                  <a:rPr lang="mr-IN" dirty="0" smtClean="0">
                    <a:solidFill>
                      <a:schemeClr val="tx1"/>
                    </a:solidFill>
                  </a:rPr>
                  <a:t>$.[</a:t>
                </a:r>
                <a:r>
                  <a:rPr lang="mr-IN" dirty="0">
                    <a:solidFill>
                      <a:schemeClr val="tx1"/>
                    </a:solidFill>
                  </a:rPr>
                  <a:t>1]['@</a:t>
                </a:r>
                <a:r>
                  <a:rPr lang="mr-IN" dirty="0" err="1">
                    <a:solidFill>
                      <a:schemeClr val="tx1"/>
                    </a:solidFill>
                  </a:rPr>
                  <a:t>id</a:t>
                </a:r>
                <a:r>
                  <a:rPr lang="mr-IN" dirty="0" smtClean="0">
                    <a:solidFill>
                      <a:schemeClr val="tx1"/>
                    </a:solidFill>
                  </a:rPr>
                  <a:t>']</a:t>
                </a:r>
                <a:r>
                  <a:rPr lang="en-US" dirty="0" smtClean="0">
                    <a:solidFill>
                      <a:schemeClr val="tx1"/>
                    </a:solidFill>
                  </a:rPr>
                  <a:t>).split(“,”)[0]</a:t>
                </a:r>
              </a:p>
              <a:p>
                <a:pPr algn="ctr"/>
                <a:r>
                  <a:rPr lang="en-US" dirty="0" smtClean="0">
                    <a:solidFill>
                      <a:schemeClr val="tx1"/>
                    </a:solidFill>
                  </a:rPr>
                  <a:t>If ($.[</a:t>
                </a:r>
                <a:r>
                  <a:rPr lang="en-US" dirty="0">
                    <a:solidFill>
                      <a:schemeClr val="tx1"/>
                    </a:solidFill>
                  </a:rPr>
                  <a:t>1]['http://</a:t>
                </a:r>
                <a:r>
                  <a:rPr lang="en-US" dirty="0" err="1">
                    <a:solidFill>
                      <a:schemeClr val="tx1"/>
                    </a:solidFill>
                  </a:rPr>
                  <a:t>www.loc.gov</a:t>
                </a:r>
                <a:r>
                  <a:rPr lang="en-US" dirty="0">
                    <a:solidFill>
                      <a:schemeClr val="tx1"/>
                    </a:solidFill>
                  </a:rPr>
                  <a:t>/mads/</a:t>
                </a:r>
                <a:r>
                  <a:rPr lang="en-US" dirty="0" err="1">
                    <a:solidFill>
                      <a:schemeClr val="tx1"/>
                    </a:solidFill>
                  </a:rPr>
                  <a:t>rdf</a:t>
                </a:r>
                <a:r>
                  <a:rPr lang="en-US" dirty="0">
                    <a:solidFill>
                      <a:schemeClr val="tx1"/>
                    </a:solidFill>
                  </a:rPr>
                  <a:t>/v1#authoritativeLabel'][0]['@language</a:t>
                </a:r>
                <a:r>
                  <a:rPr lang="en-US" dirty="0" smtClean="0">
                    <a:solidFill>
                      <a:schemeClr val="tx1"/>
                    </a:solidFill>
                  </a:rPr>
                  <a:t>'] == “</a:t>
                </a:r>
                <a:r>
                  <a:rPr lang="en-US" dirty="0" err="1" smtClean="0">
                    <a:solidFill>
                      <a:schemeClr val="tx1"/>
                    </a:solidFill>
                  </a:rPr>
                  <a:t>en</a:t>
                </a:r>
                <a:r>
                  <a:rPr lang="en-US" dirty="0" smtClean="0">
                    <a:solidFill>
                      <a:schemeClr val="tx1"/>
                    </a:solidFill>
                  </a:rPr>
                  <a:t>”)</a:t>
                </a:r>
              </a:p>
              <a:p>
                <a:pPr algn="ctr"/>
                <a:r>
                  <a:rPr lang="en-US" dirty="0" smtClean="0">
                    <a:solidFill>
                      <a:schemeClr val="tx1"/>
                    </a:solidFill>
                  </a:rPr>
                  <a:t>{$.[</a:t>
                </a:r>
                <a:r>
                  <a:rPr lang="en-US" dirty="0">
                    <a:solidFill>
                      <a:schemeClr val="tx1"/>
                    </a:solidFill>
                  </a:rPr>
                  <a:t>1]['http://</a:t>
                </a:r>
                <a:r>
                  <a:rPr lang="en-US" dirty="0" err="1">
                    <a:solidFill>
                      <a:schemeClr val="tx1"/>
                    </a:solidFill>
                  </a:rPr>
                  <a:t>www.loc.gov</a:t>
                </a:r>
                <a:r>
                  <a:rPr lang="en-US" dirty="0">
                    <a:solidFill>
                      <a:schemeClr val="tx1"/>
                    </a:solidFill>
                  </a:rPr>
                  <a:t>/mads/</a:t>
                </a:r>
                <a:r>
                  <a:rPr lang="en-US" dirty="0" err="1">
                    <a:solidFill>
                      <a:schemeClr val="tx1"/>
                    </a:solidFill>
                  </a:rPr>
                  <a:t>rdf</a:t>
                </a:r>
                <a:r>
                  <a:rPr lang="en-US" dirty="0">
                    <a:solidFill>
                      <a:schemeClr val="tx1"/>
                    </a:solidFill>
                  </a:rPr>
                  <a:t>/v1#authoritativeLabel'][0]['@value</a:t>
                </a:r>
                <a:r>
                  <a:rPr lang="en-US" dirty="0" smtClean="0">
                    <a:solidFill>
                      <a:schemeClr val="tx1"/>
                    </a:solidFill>
                  </a:rPr>
                  <a:t>']}</a:t>
                </a:r>
                <a:endParaRPr lang="en-US" dirty="0">
                  <a:solidFill>
                    <a:schemeClr val="tx1"/>
                  </a:solidFill>
                </a:endParaRPr>
              </a:p>
            </p:txBody>
          </p:sp>
        </p:grpSp>
        <p:sp>
          <p:nvSpPr>
            <p:cNvPr id="26" name="Snip Diagonal Corner Rectangle 25"/>
            <p:cNvSpPr/>
            <p:nvPr/>
          </p:nvSpPr>
          <p:spPr>
            <a:xfrm>
              <a:off x="7444469" y="3705639"/>
              <a:ext cx="3599340" cy="2433367"/>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r>
                <a:rPr lang="mr-IN" dirty="0" smtClean="0">
                  <a:solidFill>
                    <a:schemeClr val="tx1"/>
                  </a:solidFill>
                </a:rPr>
                <a:t>$.[</a:t>
              </a:r>
              <a:r>
                <a:rPr lang="mr-IN" dirty="0">
                  <a:solidFill>
                    <a:schemeClr val="tx1"/>
                  </a:solidFill>
                </a:rPr>
                <a:t>1]['@</a:t>
              </a:r>
              <a:r>
                <a:rPr lang="mr-IN" dirty="0" err="1">
                  <a:solidFill>
                    <a:schemeClr val="tx1"/>
                  </a:solidFill>
                </a:rPr>
                <a:t>id</a:t>
              </a:r>
              <a:r>
                <a:rPr lang="mr-IN" dirty="0" smtClean="0">
                  <a:solidFill>
                    <a:schemeClr val="tx1"/>
                  </a:solidFill>
                </a:rPr>
                <a:t>']</a:t>
              </a:r>
              <a:r>
                <a:rPr lang="en-US" dirty="0" smtClean="0">
                  <a:solidFill>
                    <a:schemeClr val="tx1"/>
                  </a:solidFill>
                </a:rPr>
                <a:t>).split(“,”)[0]</a:t>
              </a:r>
            </a:p>
            <a:p>
              <a:pPr algn="ctr"/>
              <a:r>
                <a:rPr lang="en-US" dirty="0" smtClean="0">
                  <a:solidFill>
                    <a:schemeClr val="tx1"/>
                  </a:solidFill>
                </a:rPr>
                <a:t>If ($.[</a:t>
              </a:r>
              <a:r>
                <a:rPr lang="en-US" dirty="0">
                  <a:solidFill>
                    <a:schemeClr val="tx1"/>
                  </a:solidFill>
                </a:rPr>
                <a:t>1]['http://</a:t>
              </a:r>
              <a:r>
                <a:rPr lang="en-US" dirty="0" err="1">
                  <a:solidFill>
                    <a:schemeClr val="tx1"/>
                  </a:solidFill>
                </a:rPr>
                <a:t>www.loc.gov</a:t>
              </a:r>
              <a:r>
                <a:rPr lang="en-US" dirty="0">
                  <a:solidFill>
                    <a:schemeClr val="tx1"/>
                  </a:solidFill>
                </a:rPr>
                <a:t>/mads/</a:t>
              </a:r>
              <a:r>
                <a:rPr lang="en-US" dirty="0" err="1">
                  <a:solidFill>
                    <a:schemeClr val="tx1"/>
                  </a:solidFill>
                </a:rPr>
                <a:t>rdf</a:t>
              </a:r>
              <a:r>
                <a:rPr lang="en-US" dirty="0">
                  <a:solidFill>
                    <a:schemeClr val="tx1"/>
                  </a:solidFill>
                </a:rPr>
                <a:t>/v1#authoritativeLabel'][0]['@language</a:t>
              </a:r>
              <a:r>
                <a:rPr lang="en-US" dirty="0" smtClean="0">
                  <a:solidFill>
                    <a:schemeClr val="tx1"/>
                  </a:solidFill>
                </a:rPr>
                <a:t>'] == “</a:t>
              </a:r>
              <a:r>
                <a:rPr lang="en-US" dirty="0" err="1" smtClean="0">
                  <a:solidFill>
                    <a:schemeClr val="tx1"/>
                  </a:solidFill>
                </a:rPr>
                <a:t>en</a:t>
              </a:r>
              <a:r>
                <a:rPr lang="en-US" dirty="0" smtClean="0">
                  <a:solidFill>
                    <a:schemeClr val="tx1"/>
                  </a:solidFill>
                </a:rPr>
                <a:t>”)</a:t>
              </a:r>
            </a:p>
            <a:p>
              <a:pPr algn="ctr"/>
              <a:r>
                <a:rPr lang="en-US" dirty="0" smtClean="0">
                  <a:solidFill>
                    <a:schemeClr val="tx1"/>
                  </a:solidFill>
                </a:rPr>
                <a:t>{$.[</a:t>
              </a:r>
              <a:r>
                <a:rPr lang="en-US" dirty="0">
                  <a:solidFill>
                    <a:schemeClr val="tx1"/>
                  </a:solidFill>
                </a:rPr>
                <a:t>1]['http://</a:t>
              </a:r>
              <a:r>
                <a:rPr lang="en-US" dirty="0" err="1">
                  <a:solidFill>
                    <a:schemeClr val="tx1"/>
                  </a:solidFill>
                </a:rPr>
                <a:t>www.loc.gov</a:t>
              </a:r>
              <a:r>
                <a:rPr lang="en-US" dirty="0">
                  <a:solidFill>
                    <a:schemeClr val="tx1"/>
                  </a:solidFill>
                </a:rPr>
                <a:t>/mads/</a:t>
              </a:r>
              <a:r>
                <a:rPr lang="en-US" dirty="0" err="1">
                  <a:solidFill>
                    <a:schemeClr val="tx1"/>
                  </a:solidFill>
                </a:rPr>
                <a:t>rdf</a:t>
              </a:r>
              <a:r>
                <a:rPr lang="en-US" dirty="0">
                  <a:solidFill>
                    <a:schemeClr val="tx1"/>
                  </a:solidFill>
                </a:rPr>
                <a:t>/v1#authoritativeLabel'][0]['@value</a:t>
              </a:r>
              <a:r>
                <a:rPr lang="en-US" dirty="0" smtClean="0">
                  <a:solidFill>
                    <a:schemeClr val="tx1"/>
                  </a:solidFill>
                </a:rPr>
                <a:t>']}</a:t>
              </a:r>
              <a:endParaRPr lang="en-US" dirty="0">
                <a:solidFill>
                  <a:schemeClr val="tx1"/>
                </a:solidFill>
              </a:endParaRPr>
            </a:p>
          </p:txBody>
        </p:sp>
      </p:grpSp>
    </p:spTree>
    <p:extLst>
      <p:ext uri="{BB962C8B-B14F-4D97-AF65-F5344CB8AC3E}">
        <p14:creationId xmlns:p14="http://schemas.microsoft.com/office/powerpoint/2010/main" val="112160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RDF to </a:t>
            </a:r>
            <a:r>
              <a:rPr lang="en-US" dirty="0" err="1" smtClean="0"/>
              <a:t>TripleStore</a:t>
            </a:r>
            <a:r>
              <a:rPr lang="en-US" dirty="0" smtClean="0"/>
              <a:t> (BFE Produced)</a:t>
            </a:r>
            <a:endParaRPr lang="en-US" dirty="0"/>
          </a:p>
        </p:txBody>
      </p:sp>
      <p:sp>
        <p:nvSpPr>
          <p:cNvPr id="3" name="TextBox 2"/>
          <p:cNvSpPr txBox="1"/>
          <p:nvPr/>
        </p:nvSpPr>
        <p:spPr>
          <a:xfrm>
            <a:off x="838200" y="1690688"/>
            <a:ext cx="184731" cy="369332"/>
          </a:xfrm>
          <a:prstGeom prst="rect">
            <a:avLst/>
          </a:prstGeom>
          <a:noFill/>
        </p:spPr>
        <p:txBody>
          <a:bodyPr wrap="none" rtlCol="0">
            <a:spAutoFit/>
          </a:bodyPr>
          <a:lstStyle/>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3945" y="2163929"/>
            <a:ext cx="9324109" cy="2998708"/>
          </a:xfrm>
          <a:prstGeom prst="rect">
            <a:avLst/>
          </a:prstGeom>
        </p:spPr>
      </p:pic>
    </p:spTree>
    <p:extLst>
      <p:ext uri="{BB962C8B-B14F-4D97-AF65-F5344CB8AC3E}">
        <p14:creationId xmlns:p14="http://schemas.microsoft.com/office/powerpoint/2010/main" val="1054660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RDF to </a:t>
            </a:r>
            <a:r>
              <a:rPr lang="en-US" dirty="0" err="1" smtClean="0"/>
              <a:t>TripleStore</a:t>
            </a:r>
            <a:r>
              <a:rPr lang="en-US" dirty="0" smtClean="0"/>
              <a:t> (JSON-LD)</a:t>
            </a:r>
            <a:endParaRPr lang="en-US" dirty="0"/>
          </a:p>
        </p:txBody>
      </p:sp>
      <p:sp>
        <p:nvSpPr>
          <p:cNvPr id="3" name="TextBox 2"/>
          <p:cNvSpPr txBox="1"/>
          <p:nvPr/>
        </p:nvSpPr>
        <p:spPr>
          <a:xfrm>
            <a:off x="838200" y="1690688"/>
            <a:ext cx="184731"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9141" y="2166299"/>
            <a:ext cx="9313718" cy="3146838"/>
          </a:xfrm>
          <a:prstGeom prst="rect">
            <a:avLst/>
          </a:prstGeom>
        </p:spPr>
      </p:pic>
    </p:spTree>
    <p:extLst>
      <p:ext uri="{BB962C8B-B14F-4D97-AF65-F5344CB8AC3E}">
        <p14:creationId xmlns:p14="http://schemas.microsoft.com/office/powerpoint/2010/main" val="4943903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76262" y="442913"/>
            <a:ext cx="9904380" cy="5872162"/>
          </a:xfrm>
          <a:prstGeom prst="rect">
            <a:avLst/>
          </a:prstGeom>
        </p:spPr>
      </p:pic>
      <p:pic>
        <p:nvPicPr>
          <p:cNvPr id="3" name="Picture 2"/>
          <p:cNvPicPr>
            <a:picLocks noChangeAspect="1"/>
          </p:cNvPicPr>
          <p:nvPr/>
        </p:nvPicPr>
        <p:blipFill>
          <a:blip r:embed="rId4"/>
          <a:stretch>
            <a:fillRect/>
          </a:stretch>
        </p:blipFill>
        <p:spPr>
          <a:xfrm>
            <a:off x="9601200" y="171450"/>
            <a:ext cx="1962150" cy="542925"/>
          </a:xfrm>
          <a:prstGeom prst="rect">
            <a:avLst/>
          </a:prstGeom>
        </p:spPr>
      </p:pic>
    </p:spTree>
    <p:extLst>
      <p:ext uri="{BB962C8B-B14F-4D97-AF65-F5344CB8AC3E}">
        <p14:creationId xmlns:p14="http://schemas.microsoft.com/office/powerpoint/2010/main" val="24158081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33562" y="147637"/>
            <a:ext cx="7230610" cy="6553201"/>
          </a:xfrm>
          <a:prstGeom prst="rect">
            <a:avLst/>
          </a:prstGeom>
        </p:spPr>
      </p:pic>
    </p:spTree>
    <p:extLst>
      <p:ext uri="{BB962C8B-B14F-4D97-AF65-F5344CB8AC3E}">
        <p14:creationId xmlns:p14="http://schemas.microsoft.com/office/powerpoint/2010/main" val="13102897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19226" y="166688"/>
            <a:ext cx="9538071" cy="6462712"/>
          </a:xfrm>
          <a:prstGeom prst="rect">
            <a:avLst/>
          </a:prstGeom>
          <a:ln w="12700">
            <a:solidFill>
              <a:schemeClr val="accent1"/>
            </a:solidFill>
          </a:ln>
        </p:spPr>
      </p:pic>
    </p:spTree>
    <p:extLst>
      <p:ext uri="{BB962C8B-B14F-4D97-AF65-F5344CB8AC3E}">
        <p14:creationId xmlns:p14="http://schemas.microsoft.com/office/powerpoint/2010/main" val="39948605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6996" t="7875" r="18525" b="29546"/>
          <a:stretch/>
        </p:blipFill>
        <p:spPr>
          <a:xfrm>
            <a:off x="814389" y="342900"/>
            <a:ext cx="10244137" cy="6243638"/>
          </a:xfrm>
          <a:prstGeom prst="rect">
            <a:avLst/>
          </a:prstGeom>
        </p:spPr>
      </p:pic>
    </p:spTree>
    <p:extLst>
      <p:ext uri="{BB962C8B-B14F-4D97-AF65-F5344CB8AC3E}">
        <p14:creationId xmlns:p14="http://schemas.microsoft.com/office/powerpoint/2010/main" val="3828412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BioPortal/BiblioPortal</a:t>
            </a:r>
            <a:endParaRPr lang="en-US"/>
          </a:p>
        </p:txBody>
      </p:sp>
      <p:sp>
        <p:nvSpPr>
          <p:cNvPr id="3" name="Content Placeholder 2"/>
          <p:cNvSpPr>
            <a:spLocks noGrp="1"/>
          </p:cNvSpPr>
          <p:nvPr>
            <p:ph idx="1"/>
          </p:nvPr>
        </p:nvSpPr>
        <p:spPr/>
        <p:txBody>
          <a:bodyPr>
            <a:normAutofit/>
          </a:bodyPr>
          <a:lstStyle/>
          <a:p>
            <a:pPr>
              <a:buFont typeface="Courier New" panose="02070309020205020404" pitchFamily="49" charset="0"/>
              <a:buChar char="o"/>
            </a:pPr>
            <a:r>
              <a:rPr lang="en-US" sz="2800" smtClean="0"/>
              <a:t> repository of biomedical ontologies</a:t>
            </a:r>
          </a:p>
          <a:p>
            <a:pPr>
              <a:buFont typeface="Courier New" panose="02070309020205020404" pitchFamily="49" charset="0"/>
              <a:buChar char="o"/>
            </a:pPr>
            <a:r>
              <a:rPr lang="en-US" sz="2800"/>
              <a:t> </a:t>
            </a:r>
            <a:r>
              <a:rPr lang="en-US" sz="2800" smtClean="0"/>
              <a:t>provides</a:t>
            </a:r>
          </a:p>
          <a:p>
            <a:pPr lvl="1">
              <a:buFont typeface="Courier New" panose="02070309020205020404" pitchFamily="49" charset="0"/>
              <a:buChar char="o"/>
            </a:pPr>
            <a:r>
              <a:rPr lang="en-US" sz="2400"/>
              <a:t> </a:t>
            </a:r>
            <a:r>
              <a:rPr lang="en-US" sz="2400" smtClean="0"/>
              <a:t>ontology summaries &amp; histories</a:t>
            </a:r>
          </a:p>
          <a:p>
            <a:pPr lvl="1">
              <a:buFont typeface="Courier New" panose="02070309020205020404" pitchFamily="49" charset="0"/>
              <a:buChar char="o"/>
            </a:pPr>
            <a:r>
              <a:rPr lang="en-US" sz="2400"/>
              <a:t> </a:t>
            </a:r>
            <a:r>
              <a:rPr lang="en-US" sz="2400" smtClean="0"/>
              <a:t>viewing statistics</a:t>
            </a:r>
          </a:p>
          <a:p>
            <a:pPr lvl="1">
              <a:buFont typeface="Courier New" panose="02070309020205020404" pitchFamily="49" charset="0"/>
              <a:buChar char="o"/>
            </a:pPr>
            <a:r>
              <a:rPr lang="en-US" sz="2400"/>
              <a:t> </a:t>
            </a:r>
            <a:r>
              <a:rPr lang="en-US" sz="2400" smtClean="0"/>
              <a:t>ontology details—classes &amp; properties in hierarchies</a:t>
            </a:r>
          </a:p>
          <a:p>
            <a:pPr lvl="1">
              <a:buFont typeface="Courier New" panose="02070309020205020404" pitchFamily="49" charset="0"/>
              <a:buChar char="o"/>
            </a:pPr>
            <a:r>
              <a:rPr lang="en-US" sz="2400" smtClean="0"/>
              <a:t> mapping ability</a:t>
            </a:r>
          </a:p>
          <a:p>
            <a:pPr>
              <a:buFont typeface="Courier New" panose="02070309020205020404" pitchFamily="49" charset="0"/>
              <a:buChar char="o"/>
            </a:pPr>
            <a:r>
              <a:rPr lang="en-US" sz="2600" smtClean="0"/>
              <a:t> new “slice” called BiblioPortal</a:t>
            </a:r>
          </a:p>
          <a:p>
            <a:pPr lvl="1">
              <a:buFont typeface="Courier New" panose="02070309020205020404" pitchFamily="49" charset="0"/>
              <a:buChar char="o"/>
            </a:pPr>
            <a:r>
              <a:rPr lang="en-US" sz="2400" smtClean="0"/>
              <a:t> are working to make it a more independent portal</a:t>
            </a:r>
            <a:endParaRPr lang="en-US" sz="2400"/>
          </a:p>
        </p:txBody>
      </p:sp>
      <p:pic>
        <p:nvPicPr>
          <p:cNvPr id="4" name="Picture 3"/>
          <p:cNvPicPr>
            <a:picLocks noChangeAspect="1"/>
          </p:cNvPicPr>
          <p:nvPr/>
        </p:nvPicPr>
        <p:blipFill>
          <a:blip r:embed="rId3"/>
          <a:stretch>
            <a:fillRect/>
          </a:stretch>
        </p:blipFill>
        <p:spPr>
          <a:xfrm>
            <a:off x="8964930" y="805710"/>
            <a:ext cx="2190750" cy="657225"/>
          </a:xfrm>
          <a:prstGeom prst="rect">
            <a:avLst/>
          </a:prstGeom>
        </p:spPr>
      </p:pic>
    </p:spTree>
    <p:extLst>
      <p:ext uri="{BB962C8B-B14F-4D97-AF65-F5344CB8AC3E}">
        <p14:creationId xmlns:p14="http://schemas.microsoft.com/office/powerpoint/2010/main" val="691713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1151" y="351881"/>
            <a:ext cx="10445524" cy="6092487"/>
          </a:xfrm>
          <a:prstGeom prst="rect">
            <a:avLst/>
          </a:prstGeom>
        </p:spPr>
      </p:pic>
    </p:spTree>
    <p:extLst>
      <p:ext uri="{BB962C8B-B14F-4D97-AF65-F5344CB8AC3E}">
        <p14:creationId xmlns:p14="http://schemas.microsoft.com/office/powerpoint/2010/main" val="578905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Stanford Projects</a:t>
            </a:r>
            <a:endParaRPr lang="en-US"/>
          </a:p>
        </p:txBody>
      </p:sp>
      <p:sp>
        <p:nvSpPr>
          <p:cNvPr id="3" name="Content Placeholder 2"/>
          <p:cNvSpPr>
            <a:spLocks noGrp="1"/>
          </p:cNvSpPr>
          <p:nvPr>
            <p:ph idx="1"/>
          </p:nvPr>
        </p:nvSpPr>
        <p:spPr/>
        <p:txBody>
          <a:bodyPr/>
          <a:lstStyle/>
          <a:p>
            <a:r>
              <a:rPr lang="en-US" sz="2400" b="1" smtClean="0"/>
              <a:t>Performed </a:t>
            </a:r>
            <a:r>
              <a:rPr lang="en-US" sz="2400" b="1"/>
              <a:t>Music Ontology (PMO)</a:t>
            </a:r>
          </a:p>
          <a:p>
            <a:pPr lvl="1"/>
            <a:r>
              <a:rPr lang="en-US" sz="2000"/>
              <a:t>Extension to BIBFRAME </a:t>
            </a:r>
            <a:r>
              <a:rPr lang="en-US" sz="2000" smtClean="0"/>
              <a:t>2.0</a:t>
            </a:r>
            <a:br>
              <a:rPr lang="en-US" sz="2000" smtClean="0"/>
            </a:br>
            <a:endParaRPr lang="en-US" sz="2000"/>
          </a:p>
          <a:p>
            <a:r>
              <a:rPr lang="en-US" sz="2400" b="1" smtClean="0"/>
              <a:t>Workflows in Technical Services (“tracer bullets”</a:t>
            </a:r>
            <a:r>
              <a:rPr lang="fr-FR" altLang="en-US" sz="2400" b="1" smtClean="0"/>
              <a:t>) </a:t>
            </a:r>
            <a:endParaRPr lang="en-US" sz="2400" b="1" smtClean="0"/>
          </a:p>
          <a:p>
            <a:pPr lvl="1"/>
            <a:r>
              <a:rPr lang="en-US" sz="2000" smtClean="0"/>
              <a:t>MARC-based workflows (vendor-supplied cataloging, original cataloging)</a:t>
            </a:r>
          </a:p>
          <a:p>
            <a:pPr lvl="1"/>
            <a:r>
              <a:rPr lang="en-US" sz="2000" smtClean="0"/>
              <a:t>digital repository workflows (individual &amp; bulk deposit of metadata)</a:t>
            </a:r>
            <a:r>
              <a:rPr lang="en-US"/>
              <a:t/>
            </a:r>
            <a:br>
              <a:rPr lang="en-US"/>
            </a:br>
            <a:endParaRPr lang="en-US"/>
          </a:p>
        </p:txBody>
      </p:sp>
    </p:spTree>
    <p:extLst>
      <p:ext uri="{BB962C8B-B14F-4D97-AF65-F5344CB8AC3E}">
        <p14:creationId xmlns:p14="http://schemas.microsoft.com/office/powerpoint/2010/main" val="36984518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2937" y="395821"/>
            <a:ext cx="11743721" cy="6040148"/>
          </a:xfrm>
          <a:prstGeom prst="rect">
            <a:avLst/>
          </a:prstGeom>
        </p:spPr>
      </p:pic>
    </p:spTree>
    <p:extLst>
      <p:ext uri="{BB962C8B-B14F-4D97-AF65-F5344CB8AC3E}">
        <p14:creationId xmlns:p14="http://schemas.microsoft.com/office/powerpoint/2010/main" val="11899034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81806" y="325681"/>
            <a:ext cx="10058031" cy="6145457"/>
          </a:xfrm>
          <a:prstGeom prst="rect">
            <a:avLst/>
          </a:prstGeom>
        </p:spPr>
      </p:pic>
    </p:spTree>
    <p:extLst>
      <p:ext uri="{BB962C8B-B14F-4D97-AF65-F5344CB8AC3E}">
        <p14:creationId xmlns:p14="http://schemas.microsoft.com/office/powerpoint/2010/main" val="891446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CEDAR</a:t>
            </a:r>
            <a:endParaRPr lang="en-US"/>
          </a:p>
        </p:txBody>
      </p:sp>
      <p:sp>
        <p:nvSpPr>
          <p:cNvPr id="3" name="Content Placeholder 2"/>
          <p:cNvSpPr>
            <a:spLocks noGrp="1"/>
          </p:cNvSpPr>
          <p:nvPr>
            <p:ph idx="1"/>
          </p:nvPr>
        </p:nvSpPr>
        <p:spPr/>
        <p:txBody>
          <a:bodyPr>
            <a:normAutofit/>
          </a:bodyPr>
          <a:lstStyle/>
          <a:p>
            <a:endParaRPr lang="en-US" b="1" smtClean="0"/>
          </a:p>
          <a:p>
            <a:r>
              <a:rPr lang="en-US" b="1" smtClean="0"/>
              <a:t>CEDAR</a:t>
            </a:r>
            <a:r>
              <a:rPr lang="en-US" smtClean="0"/>
              <a:t> = The Center for Expanded Data Annotation and Retrieval</a:t>
            </a:r>
          </a:p>
          <a:p>
            <a:r>
              <a:rPr lang="en-US" b="1" smtClean="0"/>
              <a:t>Mission:</a:t>
            </a:r>
            <a:r>
              <a:rPr lang="en-US" smtClean="0"/>
              <a:t> CEDAR </a:t>
            </a:r>
            <a:r>
              <a:rPr lang="en-US"/>
              <a:t>will develop information technologies that make authoring complete metadata much more manageable, and that facilitate using the metadata in further research</a:t>
            </a:r>
            <a:r>
              <a:rPr lang="en-US" smtClean="0"/>
              <a:t>.</a:t>
            </a:r>
          </a:p>
          <a:p>
            <a:r>
              <a:rPr lang="en-US" b="1" smtClean="0"/>
              <a:t>Elements:</a:t>
            </a:r>
          </a:p>
          <a:p>
            <a:pPr lvl="1">
              <a:buFont typeface="Wingdings" panose="05000000000000000000" pitchFamily="2" charset="2"/>
              <a:buChar char="§"/>
            </a:pPr>
            <a:r>
              <a:rPr lang="en-US"/>
              <a:t>Interfaces and tools built and tested specifically for metadata creation</a:t>
            </a:r>
          </a:p>
          <a:p>
            <a:pPr lvl="1">
              <a:buFont typeface="Wingdings" panose="05000000000000000000" pitchFamily="2" charset="2"/>
              <a:buChar char="§"/>
            </a:pPr>
            <a:r>
              <a:rPr lang="en-US" smtClean="0"/>
              <a:t>Consistency </a:t>
            </a:r>
            <a:r>
              <a:rPr lang="en-US"/>
              <a:t>in terminology</a:t>
            </a:r>
          </a:p>
          <a:p>
            <a:pPr lvl="1">
              <a:buFont typeface="Wingdings" panose="05000000000000000000" pitchFamily="2" charset="2"/>
              <a:buChar char="§"/>
            </a:pPr>
            <a:r>
              <a:rPr lang="en-US"/>
              <a:t>Machine learning</a:t>
            </a:r>
          </a:p>
          <a:p>
            <a:pPr lvl="1">
              <a:buFont typeface="Wingdings" panose="05000000000000000000" pitchFamily="2" charset="2"/>
              <a:buChar char="§"/>
            </a:pPr>
            <a:r>
              <a:rPr lang="en-US"/>
              <a:t>Editing capabilities</a:t>
            </a:r>
          </a:p>
          <a:p>
            <a:pPr lvl="1">
              <a:buFont typeface="Wingdings" panose="05000000000000000000" pitchFamily="2" charset="2"/>
              <a:buChar char="§"/>
            </a:pPr>
            <a:r>
              <a:rPr lang="en-US"/>
              <a:t>Training and outreach</a:t>
            </a:r>
          </a:p>
          <a:p>
            <a:pPr lvl="1">
              <a:buFont typeface="Wingdings" panose="05000000000000000000" pitchFamily="2" charset="2"/>
              <a:buChar char="§"/>
            </a:pPr>
            <a:r>
              <a:rPr lang="en-US"/>
              <a:t>Building on past work and leveraging ongoing collaborations</a:t>
            </a:r>
          </a:p>
          <a:p>
            <a:endParaRPr lang="en-US"/>
          </a:p>
        </p:txBody>
      </p:sp>
      <p:pic>
        <p:nvPicPr>
          <p:cNvPr id="5" name="Picture 4"/>
          <p:cNvPicPr>
            <a:picLocks noChangeAspect="1"/>
          </p:cNvPicPr>
          <p:nvPr/>
        </p:nvPicPr>
        <p:blipFill>
          <a:blip r:embed="rId3"/>
          <a:stretch>
            <a:fillRect/>
          </a:stretch>
        </p:blipFill>
        <p:spPr>
          <a:xfrm>
            <a:off x="8272462" y="1011981"/>
            <a:ext cx="2657684" cy="719138"/>
          </a:xfrm>
          <a:prstGeom prst="rect">
            <a:avLst/>
          </a:prstGeom>
        </p:spPr>
      </p:pic>
    </p:spTree>
    <p:extLst>
      <p:ext uri="{BB962C8B-B14F-4D97-AF65-F5344CB8AC3E}">
        <p14:creationId xmlns:p14="http://schemas.microsoft.com/office/powerpoint/2010/main" val="42494888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33376" y="353806"/>
            <a:ext cx="7096126" cy="6226935"/>
          </a:xfrm>
          <a:prstGeom prst="rect">
            <a:avLst/>
          </a:prstGeom>
          <a:ln w="12700">
            <a:solidFill>
              <a:schemeClr val="accent1"/>
            </a:solidFill>
          </a:ln>
        </p:spPr>
      </p:pic>
      <p:pic>
        <p:nvPicPr>
          <p:cNvPr id="4" name="Picture 3"/>
          <p:cNvPicPr>
            <a:picLocks noChangeAspect="1"/>
          </p:cNvPicPr>
          <p:nvPr/>
        </p:nvPicPr>
        <p:blipFill>
          <a:blip r:embed="rId4"/>
          <a:stretch>
            <a:fillRect/>
          </a:stretch>
        </p:blipFill>
        <p:spPr>
          <a:xfrm>
            <a:off x="7986712" y="695325"/>
            <a:ext cx="2657684" cy="719138"/>
          </a:xfrm>
          <a:prstGeom prst="rect">
            <a:avLst/>
          </a:prstGeom>
        </p:spPr>
      </p:pic>
      <p:sp>
        <p:nvSpPr>
          <p:cNvPr id="3" name="TextBox 2"/>
          <p:cNvSpPr txBox="1"/>
          <p:nvPr/>
        </p:nvSpPr>
        <p:spPr>
          <a:xfrm>
            <a:off x="8537697" y="1414463"/>
            <a:ext cx="3654303" cy="584775"/>
          </a:xfrm>
          <a:prstGeom prst="rect">
            <a:avLst/>
          </a:prstGeom>
          <a:noFill/>
        </p:spPr>
        <p:txBody>
          <a:bodyPr wrap="square" rtlCol="0">
            <a:spAutoFit/>
          </a:bodyPr>
          <a:lstStyle/>
          <a:p>
            <a:r>
              <a:rPr lang="en-US" sz="3200" smtClean="0"/>
              <a:t>Template</a:t>
            </a:r>
            <a:endParaRPr lang="en-US"/>
          </a:p>
        </p:txBody>
      </p:sp>
    </p:spTree>
    <p:extLst>
      <p:ext uri="{BB962C8B-B14F-4D97-AF65-F5344CB8AC3E}">
        <p14:creationId xmlns:p14="http://schemas.microsoft.com/office/powerpoint/2010/main" val="42489682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5654" y="722800"/>
            <a:ext cx="11332082" cy="5431815"/>
          </a:xfrm>
          <a:prstGeom prst="rect">
            <a:avLst/>
          </a:prstGeom>
        </p:spPr>
      </p:pic>
    </p:spTree>
    <p:extLst>
      <p:ext uri="{BB962C8B-B14F-4D97-AF65-F5344CB8AC3E}">
        <p14:creationId xmlns:p14="http://schemas.microsoft.com/office/powerpoint/2010/main" val="13338739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9896" y="248611"/>
            <a:ext cx="5906931" cy="5973437"/>
          </a:xfrm>
          <a:prstGeom prst="rect">
            <a:avLst/>
          </a:prstGeom>
          <a:ln w="12700">
            <a:solidFill>
              <a:schemeClr val="accent1"/>
            </a:solidFill>
          </a:ln>
        </p:spPr>
      </p:pic>
      <p:sp>
        <p:nvSpPr>
          <p:cNvPr id="2" name="TextBox 1"/>
          <p:cNvSpPr txBox="1"/>
          <p:nvPr/>
        </p:nvSpPr>
        <p:spPr>
          <a:xfrm>
            <a:off x="7807569" y="2479431"/>
            <a:ext cx="3270739" cy="584775"/>
          </a:xfrm>
          <a:prstGeom prst="rect">
            <a:avLst/>
          </a:prstGeom>
          <a:noFill/>
        </p:spPr>
        <p:txBody>
          <a:bodyPr wrap="square" rtlCol="0">
            <a:spAutoFit/>
          </a:bodyPr>
          <a:lstStyle/>
          <a:p>
            <a:r>
              <a:rPr lang="en-US" sz="3200" smtClean="0"/>
              <a:t>CEDAR entry form</a:t>
            </a:r>
            <a:endParaRPr lang="en-US" sz="3200"/>
          </a:p>
        </p:txBody>
      </p:sp>
      <p:pic>
        <p:nvPicPr>
          <p:cNvPr id="4" name="Picture 3"/>
          <p:cNvPicPr>
            <a:picLocks noChangeAspect="1"/>
          </p:cNvPicPr>
          <p:nvPr/>
        </p:nvPicPr>
        <p:blipFill>
          <a:blip r:embed="rId4"/>
          <a:stretch>
            <a:fillRect/>
          </a:stretch>
        </p:blipFill>
        <p:spPr>
          <a:xfrm>
            <a:off x="1011798" y="930279"/>
            <a:ext cx="5577654" cy="1748021"/>
          </a:xfrm>
          <a:prstGeom prst="rect">
            <a:avLst/>
          </a:prstGeom>
        </p:spPr>
      </p:pic>
      <p:pic>
        <p:nvPicPr>
          <p:cNvPr id="5" name="Picture 4"/>
          <p:cNvPicPr>
            <a:picLocks noChangeAspect="1"/>
          </p:cNvPicPr>
          <p:nvPr/>
        </p:nvPicPr>
        <p:blipFill>
          <a:blip r:embed="rId5"/>
          <a:stretch>
            <a:fillRect/>
          </a:stretch>
        </p:blipFill>
        <p:spPr>
          <a:xfrm>
            <a:off x="1011798" y="5830452"/>
            <a:ext cx="5274702" cy="940366"/>
          </a:xfrm>
          <a:prstGeom prst="rect">
            <a:avLst/>
          </a:prstGeom>
        </p:spPr>
      </p:pic>
    </p:spTree>
    <p:extLst>
      <p:ext uri="{BB962C8B-B14F-4D97-AF65-F5344CB8AC3E}">
        <p14:creationId xmlns:p14="http://schemas.microsoft.com/office/powerpoint/2010/main" val="25978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882344" y="609114"/>
            <a:ext cx="2575032" cy="5832838"/>
          </a:xfrm>
          <a:prstGeom prst="rect">
            <a:avLst/>
          </a:prstGeom>
        </p:spPr>
      </p:pic>
      <p:pic>
        <p:nvPicPr>
          <p:cNvPr id="4" name="Picture 3"/>
          <p:cNvPicPr>
            <a:picLocks noChangeAspect="1"/>
          </p:cNvPicPr>
          <p:nvPr/>
        </p:nvPicPr>
        <p:blipFill>
          <a:blip r:embed="rId4"/>
          <a:stretch>
            <a:fillRect/>
          </a:stretch>
        </p:blipFill>
        <p:spPr>
          <a:xfrm>
            <a:off x="4515937" y="609114"/>
            <a:ext cx="2485753" cy="6092132"/>
          </a:xfrm>
          <a:prstGeom prst="rect">
            <a:avLst/>
          </a:prstGeom>
        </p:spPr>
      </p:pic>
      <p:sp>
        <p:nvSpPr>
          <p:cNvPr id="5" name="TextBox 4"/>
          <p:cNvSpPr txBox="1"/>
          <p:nvPr/>
        </p:nvSpPr>
        <p:spPr>
          <a:xfrm>
            <a:off x="274320" y="2076994"/>
            <a:ext cx="3879669" cy="830997"/>
          </a:xfrm>
          <a:prstGeom prst="rect">
            <a:avLst/>
          </a:prstGeom>
          <a:noFill/>
        </p:spPr>
        <p:txBody>
          <a:bodyPr wrap="square" rtlCol="0">
            <a:spAutoFit/>
          </a:bodyPr>
          <a:lstStyle/>
          <a:p>
            <a:r>
              <a:rPr lang="en-US" sz="2400" smtClean="0"/>
              <a:t>BF templates for RDA book cataloging</a:t>
            </a:r>
          </a:p>
        </p:txBody>
      </p:sp>
    </p:spTree>
    <p:extLst>
      <p:ext uri="{BB962C8B-B14F-4D97-AF65-F5344CB8AC3E}">
        <p14:creationId xmlns:p14="http://schemas.microsoft.com/office/powerpoint/2010/main" val="32477369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LC Editor vs CEDAR: Similarities</a:t>
            </a:r>
            <a:endParaRPr lang="en-US"/>
          </a:p>
        </p:txBody>
      </p:sp>
      <p:sp>
        <p:nvSpPr>
          <p:cNvPr id="7" name="Content Placeholder 6"/>
          <p:cNvSpPr>
            <a:spLocks noGrp="1"/>
          </p:cNvSpPr>
          <p:nvPr>
            <p:ph idx="1"/>
          </p:nvPr>
        </p:nvSpPr>
        <p:spPr/>
        <p:txBody>
          <a:bodyPr/>
          <a:lstStyle/>
          <a:p>
            <a:pPr marL="342900" indent="-342900">
              <a:buFont typeface="Courier New" panose="02070309020205020404" pitchFamily="49" charset="0"/>
              <a:buChar char="o"/>
            </a:pPr>
            <a:r>
              <a:rPr lang="en-US" smtClean="0"/>
              <a:t>ability to do custom labelling that “hides” the ontology terms</a:t>
            </a:r>
            <a:endParaRPr lang="en-US"/>
          </a:p>
          <a:p>
            <a:pPr marL="342900" indent="-342900">
              <a:buFont typeface="Courier New" panose="02070309020205020404" pitchFamily="49" charset="0"/>
              <a:buChar char="o"/>
            </a:pPr>
            <a:r>
              <a:rPr lang="en-US"/>
              <a:t>ability to do lookups to value </a:t>
            </a:r>
            <a:r>
              <a:rPr lang="en-US" smtClean="0"/>
              <a:t>vocabularies</a:t>
            </a:r>
          </a:p>
          <a:p>
            <a:pPr marL="342900" indent="-342900">
              <a:buFont typeface="Courier New" panose="02070309020205020404" pitchFamily="49" charset="0"/>
              <a:buChar char="o"/>
            </a:pPr>
            <a:r>
              <a:rPr lang="en-US" smtClean="0"/>
              <a:t>default values</a:t>
            </a:r>
          </a:p>
          <a:p>
            <a:pPr marL="342900" indent="-342900">
              <a:buFont typeface="Courier New" panose="02070309020205020404" pitchFamily="49" charset="0"/>
              <a:buChar char="o"/>
            </a:pPr>
            <a:r>
              <a:rPr lang="en-US" smtClean="0"/>
              <a:t>ability to repeat “fields”</a:t>
            </a:r>
          </a:p>
          <a:p>
            <a:pPr marL="342900" indent="-342900">
              <a:buFont typeface="Courier New" panose="02070309020205020404" pitchFamily="49" charset="0"/>
              <a:buChar char="o"/>
            </a:pPr>
            <a:r>
              <a:rPr lang="en-US" smtClean="0"/>
              <a:t>can use multiple ontologies</a:t>
            </a:r>
          </a:p>
          <a:p>
            <a:pPr marL="342900" indent="-342900">
              <a:buFont typeface="Courier New" panose="02070309020205020404" pitchFamily="49" charset="0"/>
              <a:buChar char="o"/>
            </a:pPr>
            <a:r>
              <a:rPr lang="en-US" smtClean="0"/>
              <a:t>primary output in JSON-LD</a:t>
            </a:r>
          </a:p>
          <a:p>
            <a:pPr marL="342900" indent="-342900">
              <a:buFont typeface="Courier New" panose="02070309020205020404" pitchFamily="49" charset="0"/>
              <a:buChar char="o"/>
            </a:pPr>
            <a:r>
              <a:rPr lang="en-US" smtClean="0"/>
              <a:t>neither deals well at the moment with multiple properties for the same class</a:t>
            </a:r>
          </a:p>
          <a:p>
            <a:pPr marL="342900" indent="-342900">
              <a:buFont typeface="Courier New" panose="02070309020205020404" pitchFamily="49" charset="0"/>
              <a:buChar char="o"/>
            </a:pPr>
            <a:r>
              <a:rPr lang="en-US" b="1"/>
              <a:t>the profile/template </a:t>
            </a:r>
            <a:r>
              <a:rPr lang="en-US" b="1" smtClean="0"/>
              <a:t>provides the primary definition of </a:t>
            </a:r>
            <a:r>
              <a:rPr lang="en-US" b="1"/>
              <a:t>the application </a:t>
            </a:r>
            <a:r>
              <a:rPr lang="en-US" b="1" smtClean="0"/>
              <a:t>profile</a:t>
            </a:r>
            <a:endParaRPr lang="en-US" b="1"/>
          </a:p>
        </p:txBody>
      </p:sp>
    </p:spTree>
    <p:extLst>
      <p:ext uri="{BB962C8B-B14F-4D97-AF65-F5344CB8AC3E}">
        <p14:creationId xmlns:p14="http://schemas.microsoft.com/office/powerpoint/2010/main" val="20701231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LC Editor vs CEDAR: Differences</a:t>
            </a:r>
            <a:endParaRPr lang="en-US"/>
          </a:p>
        </p:txBody>
      </p:sp>
      <p:sp>
        <p:nvSpPr>
          <p:cNvPr id="4" name="Text Placeholder 3"/>
          <p:cNvSpPr>
            <a:spLocks noGrp="1"/>
          </p:cNvSpPr>
          <p:nvPr>
            <p:ph type="body" idx="1"/>
          </p:nvPr>
        </p:nvSpPr>
        <p:spPr>
          <a:xfrm>
            <a:off x="1097280" y="1846052"/>
            <a:ext cx="4937760" cy="454236"/>
          </a:xfrm>
        </p:spPr>
        <p:txBody>
          <a:bodyPr/>
          <a:lstStyle/>
          <a:p>
            <a:r>
              <a:rPr lang="en-US" smtClean="0">
                <a:solidFill>
                  <a:schemeClr val="accent1"/>
                </a:solidFill>
              </a:rPr>
              <a:t>LC	</a:t>
            </a:r>
            <a:endParaRPr lang="en-US">
              <a:solidFill>
                <a:schemeClr val="accent1"/>
              </a:solidFill>
            </a:endParaRPr>
          </a:p>
        </p:txBody>
      </p:sp>
      <p:sp>
        <p:nvSpPr>
          <p:cNvPr id="2" name="Content Placeholder 1"/>
          <p:cNvSpPr>
            <a:spLocks noGrp="1"/>
          </p:cNvSpPr>
          <p:nvPr>
            <p:ph sz="half" idx="2"/>
          </p:nvPr>
        </p:nvSpPr>
        <p:spPr>
          <a:xfrm>
            <a:off x="1097280" y="2300288"/>
            <a:ext cx="4937760" cy="3660246"/>
          </a:xfrm>
        </p:spPr>
        <p:txBody>
          <a:bodyPr/>
          <a:lstStyle/>
          <a:p>
            <a:pPr>
              <a:buFont typeface="Arial" panose="020B0604020202020204" pitchFamily="34" charset="0"/>
              <a:buChar char="•"/>
            </a:pPr>
            <a:r>
              <a:rPr lang="en-US" smtClean="0"/>
              <a:t> properties &amp; classes entered manually by profile creator</a:t>
            </a:r>
          </a:p>
          <a:p>
            <a:pPr>
              <a:buFont typeface="Arial" panose="020B0604020202020204" pitchFamily="34" charset="0"/>
              <a:buChar char="•"/>
            </a:pPr>
            <a:r>
              <a:rPr lang="en-US" smtClean="0"/>
              <a:t> individual elements are reusable, using the same profile; when the element changes in one place, it changes in every profile it is used in</a:t>
            </a:r>
          </a:p>
          <a:p>
            <a:pPr>
              <a:buFont typeface="Arial" panose="020B0604020202020204" pitchFamily="34" charset="0"/>
              <a:buChar char="•"/>
            </a:pPr>
            <a:r>
              <a:rPr lang="en-US" smtClean="0"/>
              <a:t> look ups restricted to full vocabularies (e.g. all LCGFT)</a:t>
            </a:r>
          </a:p>
          <a:p>
            <a:pPr>
              <a:buFont typeface="Arial" panose="020B0604020202020204" pitchFamily="34" charset="0"/>
              <a:buChar char="•"/>
            </a:pPr>
            <a:r>
              <a:rPr lang="en-US" smtClean="0"/>
              <a:t>no validation or extended application profile ability (e.g. date type) beyond basic profile</a:t>
            </a:r>
          </a:p>
          <a:p>
            <a:pPr marL="0" indent="0">
              <a:buNone/>
            </a:pPr>
            <a:endParaRPr lang="en-US"/>
          </a:p>
        </p:txBody>
      </p:sp>
      <p:sp>
        <p:nvSpPr>
          <p:cNvPr id="5" name="Text Placeholder 4"/>
          <p:cNvSpPr>
            <a:spLocks noGrp="1"/>
          </p:cNvSpPr>
          <p:nvPr>
            <p:ph type="body" sz="quarter" idx="3"/>
          </p:nvPr>
        </p:nvSpPr>
        <p:spPr>
          <a:xfrm>
            <a:off x="6217920" y="1846052"/>
            <a:ext cx="4937760" cy="454236"/>
          </a:xfrm>
        </p:spPr>
        <p:txBody>
          <a:bodyPr/>
          <a:lstStyle/>
          <a:p>
            <a:r>
              <a:rPr lang="en-US" smtClean="0">
                <a:solidFill>
                  <a:schemeClr val="accent1"/>
                </a:solidFill>
              </a:rPr>
              <a:t>Cedar</a:t>
            </a:r>
            <a:endParaRPr lang="en-US">
              <a:solidFill>
                <a:schemeClr val="accent1"/>
              </a:solidFill>
            </a:endParaRPr>
          </a:p>
        </p:txBody>
      </p:sp>
      <p:sp>
        <p:nvSpPr>
          <p:cNvPr id="3" name="Content Placeholder 2"/>
          <p:cNvSpPr>
            <a:spLocks noGrp="1"/>
          </p:cNvSpPr>
          <p:nvPr>
            <p:ph sz="quarter" idx="4"/>
          </p:nvPr>
        </p:nvSpPr>
        <p:spPr>
          <a:xfrm>
            <a:off x="6217920" y="2300288"/>
            <a:ext cx="4937760" cy="3378200"/>
          </a:xfrm>
        </p:spPr>
        <p:txBody>
          <a:bodyPr/>
          <a:lstStyle/>
          <a:p>
            <a:pPr>
              <a:buFont typeface="Arial" panose="020B0604020202020204" pitchFamily="34" charset="0"/>
              <a:buChar char="•"/>
            </a:pPr>
            <a:r>
              <a:rPr lang="en-US" smtClean="0"/>
              <a:t> properties and classes added through lookup &amp; directly linked to ontology</a:t>
            </a:r>
          </a:p>
          <a:p>
            <a:pPr>
              <a:buFont typeface="Arial" panose="020B0604020202020204" pitchFamily="34" charset="0"/>
              <a:buChar char="•"/>
            </a:pPr>
            <a:r>
              <a:rPr lang="en-US" smtClean="0"/>
              <a:t>individual elements are reusable, but must be duplicated in each template; when the element changes in one place, it does not change in other places</a:t>
            </a:r>
          </a:p>
          <a:p>
            <a:pPr>
              <a:buFont typeface="Arial" panose="020B0604020202020204" pitchFamily="34" charset="0"/>
              <a:buChar char="•"/>
            </a:pPr>
            <a:r>
              <a:rPr lang="en-US" smtClean="0"/>
              <a:t> look ups can be restricted to individual children of a class or to hand-picked values</a:t>
            </a:r>
          </a:p>
          <a:p>
            <a:pPr>
              <a:buFont typeface="Arial" panose="020B0604020202020204" pitchFamily="34" charset="0"/>
              <a:buChar char="•"/>
            </a:pPr>
            <a:r>
              <a:rPr lang="en-US" smtClean="0"/>
              <a:t> validation of entries including text, date (provides xsd:date), URIs, numbers</a:t>
            </a:r>
            <a:endParaRPr lang="en-US"/>
          </a:p>
        </p:txBody>
      </p:sp>
    </p:spTree>
    <p:extLst>
      <p:ext uri="{BB962C8B-B14F-4D97-AF65-F5344CB8AC3E}">
        <p14:creationId xmlns:p14="http://schemas.microsoft.com/office/powerpoint/2010/main" val="3661442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Moving forward…</a:t>
            </a:r>
            <a:endParaRPr lang="en-US"/>
          </a:p>
        </p:txBody>
      </p:sp>
      <p:sp>
        <p:nvSpPr>
          <p:cNvPr id="8" name="Content Placeholder 7"/>
          <p:cNvSpPr>
            <a:spLocks noGrp="1"/>
          </p:cNvSpPr>
          <p:nvPr>
            <p:ph idx="1"/>
          </p:nvPr>
        </p:nvSpPr>
        <p:spPr/>
        <p:txBody>
          <a:bodyPr>
            <a:normAutofit fontScale="92500" lnSpcReduction="20000"/>
          </a:bodyPr>
          <a:lstStyle/>
          <a:p>
            <a:pPr>
              <a:buFont typeface="Courier New" panose="02070309020205020404" pitchFamily="49" charset="0"/>
              <a:buChar char="o"/>
            </a:pPr>
            <a:r>
              <a:rPr lang="en-US" smtClean="0"/>
              <a:t> </a:t>
            </a:r>
            <a:r>
              <a:rPr lang="en-US" sz="2400"/>
              <a:t>Internal</a:t>
            </a:r>
          </a:p>
          <a:p>
            <a:pPr lvl="1">
              <a:buFont typeface="Courier New" panose="02070309020205020404" pitchFamily="49" charset="0"/>
              <a:buChar char="o"/>
            </a:pPr>
            <a:r>
              <a:rPr lang="en-US" sz="2200"/>
              <a:t> working to complete workflow </a:t>
            </a:r>
            <a:r>
              <a:rPr lang="en-US" sz="2200" smtClean="0"/>
              <a:t>analysis</a:t>
            </a:r>
          </a:p>
          <a:p>
            <a:pPr lvl="1">
              <a:buFont typeface="Courier New" panose="02070309020205020404" pitchFamily="49" charset="0"/>
              <a:buChar char="o"/>
            </a:pPr>
            <a:r>
              <a:rPr lang="en-US" sz="2200" smtClean="0"/>
              <a:t> making </a:t>
            </a:r>
            <a:r>
              <a:rPr lang="en-US" sz="2200"/>
              <a:t>current tracer bullets more robust &amp; integrating SHARE-VDE &amp; </a:t>
            </a:r>
            <a:r>
              <a:rPr lang="en-US" sz="2200" smtClean="0"/>
              <a:t>BSLW</a:t>
            </a:r>
          </a:p>
          <a:p>
            <a:pPr lvl="1">
              <a:buFont typeface="Courier New" panose="02070309020205020404" pitchFamily="49" charset="0"/>
              <a:buChar char="o"/>
            </a:pPr>
            <a:r>
              <a:rPr lang="en-US" sz="2200"/>
              <a:t> </a:t>
            </a:r>
            <a:r>
              <a:rPr lang="en-US" sz="2200" smtClean="0"/>
              <a:t>further enhancement of CEDAR templates</a:t>
            </a:r>
            <a:endParaRPr lang="en-US" sz="2200"/>
          </a:p>
          <a:p>
            <a:pPr>
              <a:buFont typeface="Courier New" panose="02070309020205020404" pitchFamily="49" charset="0"/>
              <a:buChar char="o"/>
            </a:pPr>
            <a:r>
              <a:rPr lang="en-US" sz="2400" smtClean="0"/>
              <a:t> SHARE-VDE</a:t>
            </a:r>
          </a:p>
          <a:p>
            <a:pPr lvl="1">
              <a:buFont typeface="Courier New" panose="02070309020205020404" pitchFamily="49" charset="0"/>
              <a:buChar char="o"/>
            </a:pPr>
            <a:r>
              <a:rPr lang="en-US" sz="2200"/>
              <a:t> </a:t>
            </a:r>
            <a:r>
              <a:rPr lang="en-US" sz="2200" smtClean="0"/>
              <a:t>more conversion</a:t>
            </a:r>
            <a:r>
              <a:rPr lang="en-US" smtClean="0"/>
              <a:t> (MODS to BF and MARC to BF extensions)</a:t>
            </a:r>
          </a:p>
          <a:p>
            <a:pPr lvl="1">
              <a:buFont typeface="Courier New" panose="02070309020205020404" pitchFamily="49" charset="0"/>
              <a:buChar char="o"/>
            </a:pPr>
            <a:r>
              <a:rPr lang="en-US" sz="2200"/>
              <a:t> </a:t>
            </a:r>
            <a:r>
              <a:rPr lang="en-US" sz="2200" smtClean="0"/>
              <a:t>reconciliation of URIs</a:t>
            </a:r>
          </a:p>
          <a:p>
            <a:pPr lvl="1">
              <a:buFont typeface="Courier New" panose="02070309020205020404" pitchFamily="49" charset="0"/>
              <a:buChar char="o"/>
            </a:pPr>
            <a:r>
              <a:rPr lang="en-US" sz="2200"/>
              <a:t> </a:t>
            </a:r>
            <a:r>
              <a:rPr lang="en-US" sz="2200" smtClean="0"/>
              <a:t>data enhancements</a:t>
            </a:r>
          </a:p>
          <a:p>
            <a:pPr lvl="1">
              <a:buFont typeface="Courier New" panose="02070309020205020404" pitchFamily="49" charset="0"/>
              <a:buChar char="o"/>
            </a:pPr>
            <a:r>
              <a:rPr lang="en-US" sz="2200"/>
              <a:t> </a:t>
            </a:r>
            <a:r>
              <a:rPr lang="en-US" sz="2200" smtClean="0"/>
              <a:t>exploring potential for sharing data</a:t>
            </a:r>
          </a:p>
          <a:p>
            <a:pPr>
              <a:buFont typeface="Courier New" panose="02070309020205020404" pitchFamily="49" charset="0"/>
              <a:buChar char="o"/>
            </a:pPr>
            <a:r>
              <a:rPr lang="en-US" sz="2400" smtClean="0"/>
              <a:t> Broader Community</a:t>
            </a:r>
          </a:p>
          <a:p>
            <a:pPr lvl="1">
              <a:buFont typeface="Courier New" panose="02070309020205020404" pitchFamily="49" charset="0"/>
              <a:buChar char="o"/>
            </a:pPr>
            <a:r>
              <a:rPr lang="en-US" sz="2200"/>
              <a:t> </a:t>
            </a:r>
            <a:r>
              <a:rPr lang="en-US" sz="2200" smtClean="0"/>
              <a:t>work with the PCC to host a linked data sandbox for community experimentation</a:t>
            </a:r>
          </a:p>
          <a:p>
            <a:pPr lvl="1">
              <a:buFont typeface="Courier New" panose="02070309020205020404" pitchFamily="49" charset="0"/>
              <a:buChar char="o"/>
            </a:pPr>
            <a:r>
              <a:rPr lang="en-US" sz="2200"/>
              <a:t> </a:t>
            </a:r>
            <a:r>
              <a:rPr lang="en-US" sz="2200" smtClean="0"/>
              <a:t>filling out application profiles to include relationships from RDA Registry</a:t>
            </a:r>
          </a:p>
          <a:p>
            <a:pPr lvl="1">
              <a:buFont typeface="Courier New" panose="02070309020205020404" pitchFamily="49" charset="0"/>
              <a:buChar char="o"/>
            </a:pPr>
            <a:r>
              <a:rPr lang="en-US" sz="2200" smtClean="0"/>
              <a:t>working with the community to make BF a more community-based ontology</a:t>
            </a:r>
          </a:p>
        </p:txBody>
      </p:sp>
    </p:spTree>
    <p:extLst>
      <p:ext uri="{BB962C8B-B14F-4D97-AF65-F5344CB8AC3E}">
        <p14:creationId xmlns:p14="http://schemas.microsoft.com/office/powerpoint/2010/main" val="3130883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reeform 3"/>
          <p:cNvSpPr/>
          <p:nvPr/>
        </p:nvSpPr>
        <p:spPr>
          <a:xfrm>
            <a:off x="3489324" y="719666"/>
            <a:ext cx="4064001" cy="2709334"/>
          </a:xfrm>
          <a:custGeom>
            <a:avLst/>
            <a:gdLst>
              <a:gd name="connsiteX0" fmla="*/ 0 w 2709333"/>
              <a:gd name="connsiteY0" fmla="*/ 0 h 4064000"/>
              <a:gd name="connsiteX1" fmla="*/ 2257768 w 2709333"/>
              <a:gd name="connsiteY1" fmla="*/ 0 h 4064000"/>
              <a:gd name="connsiteX2" fmla="*/ 2709333 w 2709333"/>
              <a:gd name="connsiteY2" fmla="*/ 451565 h 4064000"/>
              <a:gd name="connsiteX3" fmla="*/ 2709333 w 2709333"/>
              <a:gd name="connsiteY3" fmla="*/ 4064000 h 4064000"/>
              <a:gd name="connsiteX4" fmla="*/ 0 w 2709333"/>
              <a:gd name="connsiteY4" fmla="*/ 4064000 h 4064000"/>
              <a:gd name="connsiteX5" fmla="*/ 0 w 2709333"/>
              <a:gd name="connsiteY5" fmla="*/ 0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9333" h="4064000">
                <a:moveTo>
                  <a:pt x="0" y="4063999"/>
                </a:moveTo>
                <a:lnTo>
                  <a:pt x="0" y="677348"/>
                </a:lnTo>
                <a:cubicBezTo>
                  <a:pt x="0" y="303260"/>
                  <a:pt x="134782" y="1"/>
                  <a:pt x="301044" y="1"/>
                </a:cubicBezTo>
                <a:lnTo>
                  <a:pt x="2709333" y="1"/>
                </a:lnTo>
                <a:lnTo>
                  <a:pt x="2709333" y="4063999"/>
                </a:lnTo>
                <a:lnTo>
                  <a:pt x="0" y="4063999"/>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312928" tIns="312929" rIns="312929" bIns="990261" numCol="1" spcCol="1270" anchor="ctr" anchorCtr="0">
            <a:noAutofit/>
          </a:bodyPr>
          <a:lstStyle/>
          <a:p>
            <a:pPr lvl="0" algn="ctr" defTabSz="1955800">
              <a:lnSpc>
                <a:spcPct val="90000"/>
              </a:lnSpc>
              <a:spcBef>
                <a:spcPct val="0"/>
              </a:spcBef>
              <a:spcAft>
                <a:spcPct val="35000"/>
              </a:spcAft>
            </a:pPr>
            <a:r>
              <a:rPr lang="en-US" sz="4400" kern="1200" smtClean="0"/>
              <a:t>Workflows</a:t>
            </a:r>
            <a:endParaRPr lang="en-US" sz="4400" kern="1200"/>
          </a:p>
        </p:txBody>
      </p:sp>
      <p:sp>
        <p:nvSpPr>
          <p:cNvPr id="5" name="Freeform 4"/>
          <p:cNvSpPr/>
          <p:nvPr/>
        </p:nvSpPr>
        <p:spPr>
          <a:xfrm>
            <a:off x="7553324" y="719665"/>
            <a:ext cx="4064000" cy="2709333"/>
          </a:xfrm>
          <a:custGeom>
            <a:avLst/>
            <a:gdLst>
              <a:gd name="connsiteX0" fmla="*/ 0 w 4064000"/>
              <a:gd name="connsiteY0" fmla="*/ 0 h 2709333"/>
              <a:gd name="connsiteX1" fmla="*/ 3612435 w 4064000"/>
              <a:gd name="connsiteY1" fmla="*/ 0 h 2709333"/>
              <a:gd name="connsiteX2" fmla="*/ 4064000 w 4064000"/>
              <a:gd name="connsiteY2" fmla="*/ 451565 h 2709333"/>
              <a:gd name="connsiteX3" fmla="*/ 4064000 w 4064000"/>
              <a:gd name="connsiteY3" fmla="*/ 2709333 h 2709333"/>
              <a:gd name="connsiteX4" fmla="*/ 0 w 4064000"/>
              <a:gd name="connsiteY4" fmla="*/ 2709333 h 2709333"/>
              <a:gd name="connsiteX5" fmla="*/ 0 w 4064000"/>
              <a:gd name="connsiteY5" fmla="*/ 0 h 270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4000" h="2709333">
                <a:moveTo>
                  <a:pt x="0" y="0"/>
                </a:moveTo>
                <a:lnTo>
                  <a:pt x="3612435" y="0"/>
                </a:lnTo>
                <a:cubicBezTo>
                  <a:pt x="3861827" y="0"/>
                  <a:pt x="4064000" y="202173"/>
                  <a:pt x="4064000" y="451565"/>
                </a:cubicBezTo>
                <a:lnTo>
                  <a:pt x="4064000" y="2709333"/>
                </a:lnTo>
                <a:lnTo>
                  <a:pt x="0" y="2709333"/>
                </a:lnTo>
                <a:lnTo>
                  <a:pt x="0" y="0"/>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312928" tIns="312928" rIns="312928" bIns="990261" numCol="1" spcCol="1270" anchor="ctr" anchorCtr="0">
            <a:noAutofit/>
          </a:bodyPr>
          <a:lstStyle/>
          <a:p>
            <a:pPr lvl="0" algn="ctr" defTabSz="1955800">
              <a:lnSpc>
                <a:spcPct val="90000"/>
              </a:lnSpc>
              <a:spcBef>
                <a:spcPct val="0"/>
              </a:spcBef>
              <a:spcAft>
                <a:spcPct val="35000"/>
              </a:spcAft>
            </a:pPr>
            <a:r>
              <a:rPr lang="en-US" sz="4400" kern="1200" smtClean="0"/>
              <a:t>Conversion</a:t>
            </a:r>
            <a:endParaRPr lang="en-US" sz="4400" kern="1200"/>
          </a:p>
        </p:txBody>
      </p:sp>
      <p:sp>
        <p:nvSpPr>
          <p:cNvPr id="6" name="Freeform 5"/>
          <p:cNvSpPr/>
          <p:nvPr/>
        </p:nvSpPr>
        <p:spPr>
          <a:xfrm>
            <a:off x="3489325" y="3428998"/>
            <a:ext cx="4064000" cy="2709334"/>
          </a:xfrm>
          <a:custGeom>
            <a:avLst/>
            <a:gdLst>
              <a:gd name="connsiteX0" fmla="*/ 0 w 4064000"/>
              <a:gd name="connsiteY0" fmla="*/ 0 h 2709333"/>
              <a:gd name="connsiteX1" fmla="*/ 3612435 w 4064000"/>
              <a:gd name="connsiteY1" fmla="*/ 0 h 2709333"/>
              <a:gd name="connsiteX2" fmla="*/ 4064000 w 4064000"/>
              <a:gd name="connsiteY2" fmla="*/ 451565 h 2709333"/>
              <a:gd name="connsiteX3" fmla="*/ 4064000 w 4064000"/>
              <a:gd name="connsiteY3" fmla="*/ 2709333 h 2709333"/>
              <a:gd name="connsiteX4" fmla="*/ 0 w 4064000"/>
              <a:gd name="connsiteY4" fmla="*/ 2709333 h 2709333"/>
              <a:gd name="connsiteX5" fmla="*/ 0 w 4064000"/>
              <a:gd name="connsiteY5" fmla="*/ 0 h 270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4000" h="2709333">
                <a:moveTo>
                  <a:pt x="4064000" y="2709333"/>
                </a:moveTo>
                <a:lnTo>
                  <a:pt x="451565" y="2709333"/>
                </a:lnTo>
                <a:cubicBezTo>
                  <a:pt x="202173" y="2709333"/>
                  <a:pt x="0" y="2507160"/>
                  <a:pt x="0" y="2257768"/>
                </a:cubicBezTo>
                <a:lnTo>
                  <a:pt x="0" y="0"/>
                </a:lnTo>
                <a:lnTo>
                  <a:pt x="4064000" y="0"/>
                </a:lnTo>
                <a:lnTo>
                  <a:pt x="4064000" y="270933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312927" tIns="990262" rIns="312928" bIns="312928" numCol="1" spcCol="1270" anchor="ctr" anchorCtr="0">
            <a:noAutofit/>
          </a:bodyPr>
          <a:lstStyle/>
          <a:p>
            <a:pPr lvl="0" algn="ctr" defTabSz="1955800">
              <a:lnSpc>
                <a:spcPct val="90000"/>
              </a:lnSpc>
              <a:spcBef>
                <a:spcPct val="0"/>
              </a:spcBef>
              <a:spcAft>
                <a:spcPct val="35000"/>
              </a:spcAft>
            </a:pPr>
            <a:r>
              <a:rPr lang="en-US" sz="4400" kern="1200" smtClean="0"/>
              <a:t>Enhancements</a:t>
            </a:r>
            <a:endParaRPr lang="en-US" sz="4400" kern="1200"/>
          </a:p>
        </p:txBody>
      </p:sp>
      <p:sp>
        <p:nvSpPr>
          <p:cNvPr id="7" name="Freeform 6"/>
          <p:cNvSpPr/>
          <p:nvPr/>
        </p:nvSpPr>
        <p:spPr>
          <a:xfrm>
            <a:off x="7553322" y="3428996"/>
            <a:ext cx="4064001" cy="2709334"/>
          </a:xfrm>
          <a:custGeom>
            <a:avLst/>
            <a:gdLst>
              <a:gd name="connsiteX0" fmla="*/ 0 w 2709333"/>
              <a:gd name="connsiteY0" fmla="*/ 0 h 4064000"/>
              <a:gd name="connsiteX1" fmla="*/ 2257768 w 2709333"/>
              <a:gd name="connsiteY1" fmla="*/ 0 h 4064000"/>
              <a:gd name="connsiteX2" fmla="*/ 2709333 w 2709333"/>
              <a:gd name="connsiteY2" fmla="*/ 451565 h 4064000"/>
              <a:gd name="connsiteX3" fmla="*/ 2709333 w 2709333"/>
              <a:gd name="connsiteY3" fmla="*/ 4064000 h 4064000"/>
              <a:gd name="connsiteX4" fmla="*/ 0 w 2709333"/>
              <a:gd name="connsiteY4" fmla="*/ 4064000 h 4064000"/>
              <a:gd name="connsiteX5" fmla="*/ 0 w 2709333"/>
              <a:gd name="connsiteY5" fmla="*/ 0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9333" h="4064000">
                <a:moveTo>
                  <a:pt x="2709333" y="1"/>
                </a:moveTo>
                <a:lnTo>
                  <a:pt x="2709333" y="3386652"/>
                </a:lnTo>
                <a:cubicBezTo>
                  <a:pt x="2709333" y="3760740"/>
                  <a:pt x="2574551" y="4063999"/>
                  <a:pt x="2408289" y="4063999"/>
                </a:cubicBezTo>
                <a:lnTo>
                  <a:pt x="0" y="4063999"/>
                </a:lnTo>
                <a:lnTo>
                  <a:pt x="0" y="1"/>
                </a:lnTo>
                <a:lnTo>
                  <a:pt x="2709333" y="1"/>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312928" tIns="990261" rIns="312929" bIns="312929" numCol="1" spcCol="1270" anchor="ctr" anchorCtr="0">
            <a:noAutofit/>
          </a:bodyPr>
          <a:lstStyle/>
          <a:p>
            <a:pPr lvl="0" algn="ctr" defTabSz="1955800">
              <a:lnSpc>
                <a:spcPct val="90000"/>
              </a:lnSpc>
              <a:spcBef>
                <a:spcPct val="0"/>
              </a:spcBef>
              <a:spcAft>
                <a:spcPct val="35000"/>
              </a:spcAft>
            </a:pPr>
            <a:r>
              <a:rPr lang="en-US" sz="4400" kern="1200" smtClean="0"/>
              <a:t>Data creation</a:t>
            </a:r>
            <a:endParaRPr lang="en-US" sz="4400" kern="1200"/>
          </a:p>
        </p:txBody>
      </p:sp>
      <p:sp>
        <p:nvSpPr>
          <p:cNvPr id="8" name="Freeform 7"/>
          <p:cNvSpPr/>
          <p:nvPr/>
        </p:nvSpPr>
        <p:spPr>
          <a:xfrm>
            <a:off x="6334124" y="2751666"/>
            <a:ext cx="2438400" cy="1354666"/>
          </a:xfrm>
          <a:custGeom>
            <a:avLst/>
            <a:gdLst>
              <a:gd name="connsiteX0" fmla="*/ 0 w 2438400"/>
              <a:gd name="connsiteY0" fmla="*/ 225782 h 1354666"/>
              <a:gd name="connsiteX1" fmla="*/ 225782 w 2438400"/>
              <a:gd name="connsiteY1" fmla="*/ 0 h 1354666"/>
              <a:gd name="connsiteX2" fmla="*/ 2212618 w 2438400"/>
              <a:gd name="connsiteY2" fmla="*/ 0 h 1354666"/>
              <a:gd name="connsiteX3" fmla="*/ 2438400 w 2438400"/>
              <a:gd name="connsiteY3" fmla="*/ 225782 h 1354666"/>
              <a:gd name="connsiteX4" fmla="*/ 2438400 w 2438400"/>
              <a:gd name="connsiteY4" fmla="*/ 1128884 h 1354666"/>
              <a:gd name="connsiteX5" fmla="*/ 2212618 w 2438400"/>
              <a:gd name="connsiteY5" fmla="*/ 1354666 h 1354666"/>
              <a:gd name="connsiteX6" fmla="*/ 225782 w 2438400"/>
              <a:gd name="connsiteY6" fmla="*/ 1354666 h 1354666"/>
              <a:gd name="connsiteX7" fmla="*/ 0 w 2438400"/>
              <a:gd name="connsiteY7" fmla="*/ 1128884 h 1354666"/>
              <a:gd name="connsiteX8" fmla="*/ 0 w 2438400"/>
              <a:gd name="connsiteY8" fmla="*/ 225782 h 135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1354666">
                <a:moveTo>
                  <a:pt x="0" y="225782"/>
                </a:moveTo>
                <a:cubicBezTo>
                  <a:pt x="0" y="101086"/>
                  <a:pt x="101086" y="0"/>
                  <a:pt x="225782" y="0"/>
                </a:cubicBezTo>
                <a:lnTo>
                  <a:pt x="2212618" y="0"/>
                </a:lnTo>
                <a:cubicBezTo>
                  <a:pt x="2337314" y="0"/>
                  <a:pt x="2438400" y="101086"/>
                  <a:pt x="2438400" y="225782"/>
                </a:cubicBezTo>
                <a:lnTo>
                  <a:pt x="2438400" y="1128884"/>
                </a:lnTo>
                <a:cubicBezTo>
                  <a:pt x="2438400" y="1253580"/>
                  <a:pt x="2337314" y="1354666"/>
                  <a:pt x="2212618" y="1354666"/>
                </a:cubicBezTo>
                <a:lnTo>
                  <a:pt x="225782" y="1354666"/>
                </a:lnTo>
                <a:cubicBezTo>
                  <a:pt x="101086" y="1354666"/>
                  <a:pt x="0" y="1253580"/>
                  <a:pt x="0" y="1128884"/>
                </a:cubicBezTo>
                <a:lnTo>
                  <a:pt x="0" y="225782"/>
                </a:lnTo>
                <a:close/>
              </a:path>
            </a:pathLst>
          </a:custGeom>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lt1">
              <a:hueOff val="0"/>
              <a:satOff val="0"/>
              <a:lumOff val="0"/>
              <a:alphaOff val="0"/>
            </a:schemeClr>
          </a:lnRef>
          <a:fillRef idx="1">
            <a:schemeClr val="accent2">
              <a:tint val="40000"/>
              <a:hueOff val="0"/>
              <a:satOff val="0"/>
              <a:lumOff val="0"/>
              <a:alphaOff val="0"/>
            </a:schemeClr>
          </a:fillRef>
          <a:effectRef idx="2">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233769" tIns="233769" rIns="233769" bIns="233769" numCol="1" spcCol="1270" anchor="ctr" anchorCtr="0">
            <a:noAutofit/>
          </a:bodyPr>
          <a:lstStyle/>
          <a:p>
            <a:pPr lvl="0" algn="ctr" defTabSz="1955800">
              <a:lnSpc>
                <a:spcPct val="90000"/>
              </a:lnSpc>
              <a:spcBef>
                <a:spcPct val="0"/>
              </a:spcBef>
              <a:spcAft>
                <a:spcPct val="35000"/>
              </a:spcAft>
            </a:pPr>
            <a:r>
              <a:rPr lang="en-US" sz="4400" kern="1200" smtClean="0"/>
              <a:t>Tools</a:t>
            </a:r>
            <a:endParaRPr lang="en-US" sz="4400" kern="1200"/>
          </a:p>
        </p:txBody>
      </p:sp>
      <p:sp>
        <p:nvSpPr>
          <p:cNvPr id="10" name="TextBox 9"/>
          <p:cNvSpPr txBox="1"/>
          <p:nvPr/>
        </p:nvSpPr>
        <p:spPr>
          <a:xfrm>
            <a:off x="380208" y="2900362"/>
            <a:ext cx="2614612" cy="830997"/>
          </a:xfrm>
          <a:prstGeom prst="rect">
            <a:avLst/>
          </a:prstGeom>
          <a:noFill/>
        </p:spPr>
        <p:txBody>
          <a:bodyPr wrap="square" rtlCol="0">
            <a:spAutoFit/>
          </a:bodyPr>
          <a:lstStyle/>
          <a:p>
            <a:r>
              <a:rPr lang="en-US" sz="4800" spc="-50" smtClean="0">
                <a:solidFill>
                  <a:schemeClr val="tx1">
                    <a:lumMod val="75000"/>
                    <a:lumOff val="25000"/>
                  </a:schemeClr>
                </a:solidFill>
                <a:latin typeface="+mj-lt"/>
                <a:ea typeface="+mj-ea"/>
                <a:cs typeface="+mj-cs"/>
              </a:rPr>
              <a:t>Themes</a:t>
            </a:r>
            <a:endParaRPr lang="en-US" sz="4800" spc="-50">
              <a:solidFill>
                <a:schemeClr val="tx1">
                  <a:lumMod val="75000"/>
                  <a:lumOff val="25000"/>
                </a:schemeClr>
              </a:solidFill>
              <a:latin typeface="+mj-lt"/>
              <a:ea typeface="+mj-ea"/>
              <a:cs typeface="+mj-cs"/>
            </a:endParaRPr>
          </a:p>
        </p:txBody>
      </p:sp>
    </p:spTree>
    <p:extLst>
      <p:ext uri="{BB962C8B-B14F-4D97-AF65-F5344CB8AC3E}">
        <p14:creationId xmlns:p14="http://schemas.microsoft.com/office/powerpoint/2010/main" val="11734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style.rotation</p:attrName>
                                        </p:attrNameLst>
                                      </p:cBhvr>
                                      <p:tavLst>
                                        <p:tav tm="0">
                                          <p:val>
                                            <p:fltVal val="90"/>
                                          </p:val>
                                        </p:tav>
                                        <p:tav tm="100000">
                                          <p:val>
                                            <p:fltVal val="0"/>
                                          </p:val>
                                        </p:tav>
                                      </p:tavLst>
                                    </p:anim>
                                    <p:animEffect transition="in" filter="fade">
                                      <p:cBhvr>
                                        <p:cTn id="26" dur="1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inVertical)">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Workflows:</a:t>
            </a:r>
            <a:endParaRPr lang="en-US" dirty="0"/>
          </a:p>
        </p:txBody>
      </p:sp>
      <p:sp>
        <p:nvSpPr>
          <p:cNvPr id="6" name="Text Placeholder 5"/>
          <p:cNvSpPr>
            <a:spLocks noGrp="1"/>
          </p:cNvSpPr>
          <p:nvPr>
            <p:ph type="body" idx="1"/>
          </p:nvPr>
        </p:nvSpPr>
        <p:spPr>
          <a:xfrm>
            <a:off x="831850" y="4562475"/>
            <a:ext cx="10515600" cy="1500187"/>
          </a:xfrm>
        </p:spPr>
        <p:txBody>
          <a:bodyPr>
            <a:normAutofit/>
          </a:bodyPr>
          <a:lstStyle/>
          <a:p>
            <a:r>
              <a:rPr lang="en-US" sz="3200" dirty="0" smtClean="0"/>
              <a:t>Modeling metadata </a:t>
            </a:r>
            <a:r>
              <a:rPr lang="en-US" sz="3200" dirty="0"/>
              <a:t>processes for a  </a:t>
            </a:r>
            <a:r>
              <a:rPr lang="en-US" sz="3200" dirty="0" smtClean="0"/>
              <a:t>           hybrid </a:t>
            </a:r>
            <a:r>
              <a:rPr lang="en-US" sz="3200" dirty="0"/>
              <a:t>linked data environment</a:t>
            </a:r>
          </a:p>
        </p:txBody>
      </p:sp>
      <p:sp>
        <p:nvSpPr>
          <p:cNvPr id="2" name="TextBox 1"/>
          <p:cNvSpPr txBox="1"/>
          <p:nvPr/>
        </p:nvSpPr>
        <p:spPr>
          <a:xfrm>
            <a:off x="8672513" y="5539442"/>
            <a:ext cx="3360737" cy="523220"/>
          </a:xfrm>
          <a:prstGeom prst="rect">
            <a:avLst/>
          </a:prstGeom>
          <a:noFill/>
        </p:spPr>
        <p:txBody>
          <a:bodyPr wrap="square" rtlCol="0">
            <a:spAutoFit/>
          </a:bodyPr>
          <a:lstStyle/>
          <a:p>
            <a:r>
              <a:rPr lang="en-US" sz="2800" smtClean="0"/>
              <a:t>Arcadia Falcone</a:t>
            </a:r>
            <a:endParaRPr lang="en-US" sz="2800"/>
          </a:p>
        </p:txBody>
      </p:sp>
    </p:spTree>
    <p:extLst>
      <p:ext uri="{BB962C8B-B14F-4D97-AF65-F5344CB8AC3E}">
        <p14:creationId xmlns:p14="http://schemas.microsoft.com/office/powerpoint/2010/main" val="1958312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normAutofit/>
          </a:bodyPr>
          <a:lstStyle/>
          <a:p>
            <a:pPr lvl="1"/>
            <a:endParaRPr lang="en-US" sz="2400" dirty="0" smtClean="0"/>
          </a:p>
          <a:p>
            <a:pPr lvl="1"/>
            <a:r>
              <a:rPr lang="en-US" sz="2400" dirty="0" smtClean="0"/>
              <a:t>To understand current technical services workflows both as specific tasks and generalized processes</a:t>
            </a:r>
          </a:p>
          <a:p>
            <a:pPr lvl="1"/>
            <a:endParaRPr lang="en-US" sz="2400" dirty="0" smtClean="0"/>
          </a:p>
          <a:p>
            <a:pPr lvl="1"/>
            <a:r>
              <a:rPr lang="en-US" sz="2400" dirty="0" smtClean="0"/>
              <a:t>To model the processes of parallel linked data workflows, with their relationships to each other and to current workflows</a:t>
            </a:r>
          </a:p>
          <a:p>
            <a:pPr lvl="1"/>
            <a:endParaRPr lang="en-US" sz="2400" dirty="0" smtClean="0"/>
          </a:p>
          <a:p>
            <a:pPr lvl="1"/>
            <a:r>
              <a:rPr lang="en-US" sz="2400" dirty="0" smtClean="0"/>
              <a:t>To begin identifying implementation specifications for systems, tools, and training</a:t>
            </a:r>
            <a:endParaRPr lang="en-US" i="1" dirty="0" smtClean="0">
              <a:solidFill>
                <a:schemeClr val="bg1"/>
              </a:solidFill>
            </a:endParaRPr>
          </a:p>
          <a:p>
            <a:endParaRPr lang="en-US" dirty="0" smtClean="0"/>
          </a:p>
        </p:txBody>
      </p:sp>
    </p:spTree>
    <p:extLst>
      <p:ext uri="{BB962C8B-B14F-4D97-AF65-F5344CB8AC3E}">
        <p14:creationId xmlns:p14="http://schemas.microsoft.com/office/powerpoint/2010/main" val="4065140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“tracer bullet” paradigm</a:t>
            </a:r>
            <a:endParaRPr lang="en-US" dirty="0"/>
          </a:p>
        </p:txBody>
      </p:sp>
      <p:sp>
        <p:nvSpPr>
          <p:cNvPr id="3" name="Content Placeholder 2"/>
          <p:cNvSpPr>
            <a:spLocks noGrp="1"/>
          </p:cNvSpPr>
          <p:nvPr>
            <p:ph idx="1"/>
          </p:nvPr>
        </p:nvSpPr>
        <p:spPr/>
        <p:txBody>
          <a:bodyPr/>
          <a:lstStyle/>
          <a:p>
            <a:pPr lvl="1"/>
            <a:r>
              <a:rPr lang="en-US" sz="2400" dirty="0" smtClean="0"/>
              <a:t>Lightweight, end-to-end implementation with real data</a:t>
            </a:r>
          </a:p>
          <a:p>
            <a:endParaRPr lang="en-US" dirty="0"/>
          </a:p>
        </p:txBody>
      </p:sp>
      <p:sp>
        <p:nvSpPr>
          <p:cNvPr id="5" name="Flowchart: Document 4"/>
          <p:cNvSpPr/>
          <p:nvPr/>
        </p:nvSpPr>
        <p:spPr>
          <a:xfrm>
            <a:off x="1716181" y="3656481"/>
            <a:ext cx="1521230" cy="1030778"/>
          </a:xfrm>
          <a:prstGeom prst="flowChartDocument">
            <a:avLst/>
          </a:prstGeom>
          <a:solidFill>
            <a:srgbClr val="87290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Descriptive metadata</a:t>
            </a:r>
            <a:endParaRPr lang="en-US" dirty="0"/>
          </a:p>
        </p:txBody>
      </p:sp>
      <p:sp>
        <p:nvSpPr>
          <p:cNvPr id="7" name="Flowchart: Punched Tape 6"/>
          <p:cNvSpPr/>
          <p:nvPr/>
        </p:nvSpPr>
        <p:spPr>
          <a:xfrm>
            <a:off x="9240189" y="3648168"/>
            <a:ext cx="1512917" cy="1047404"/>
          </a:xfrm>
          <a:prstGeom prst="flowChartPunchedTape">
            <a:avLst/>
          </a:prstGeom>
          <a:solidFill>
            <a:srgbClr val="87290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Discovery environment</a:t>
            </a:r>
            <a:endParaRPr lang="en-US" dirty="0"/>
          </a:p>
        </p:txBody>
      </p:sp>
      <p:cxnSp>
        <p:nvCxnSpPr>
          <p:cNvPr id="12" name="Straight Arrow Connector 11"/>
          <p:cNvCxnSpPr>
            <a:stCxn id="5" idx="3"/>
            <a:endCxn id="7" idx="1"/>
          </p:cNvCxnSpPr>
          <p:nvPr/>
        </p:nvCxnSpPr>
        <p:spPr>
          <a:xfrm>
            <a:off x="3237411" y="4171870"/>
            <a:ext cx="6002778" cy="0"/>
          </a:xfrm>
          <a:prstGeom prst="straightConnector1">
            <a:avLst/>
          </a:prstGeom>
          <a:ln w="1016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292105" y="2848080"/>
            <a:ext cx="1719943" cy="925286"/>
          </a:xfrm>
          <a:prstGeom prst="ellipse">
            <a:avLst/>
          </a:prstGeom>
          <a:solidFill>
            <a:schemeClr val="accent3">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50000"/>
                    <a:lumOff val="50000"/>
                  </a:schemeClr>
                </a:solidFill>
              </a:rPr>
              <a:t>Holdings</a:t>
            </a:r>
          </a:p>
        </p:txBody>
      </p:sp>
      <p:sp>
        <p:nvSpPr>
          <p:cNvPr id="16" name="Oval 15"/>
          <p:cNvSpPr/>
          <p:nvPr/>
        </p:nvSpPr>
        <p:spPr>
          <a:xfrm>
            <a:off x="7072634" y="2458060"/>
            <a:ext cx="1719943" cy="925286"/>
          </a:xfrm>
          <a:prstGeom prst="ellipse">
            <a:avLst/>
          </a:prstGeom>
          <a:solidFill>
            <a:schemeClr val="accent3">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50000"/>
                    <a:lumOff val="50000"/>
                  </a:schemeClr>
                </a:solidFill>
              </a:rPr>
              <a:t>Operations</a:t>
            </a:r>
          </a:p>
        </p:txBody>
      </p:sp>
      <p:sp>
        <p:nvSpPr>
          <p:cNvPr id="17" name="Oval 16"/>
          <p:cNvSpPr/>
          <p:nvPr/>
        </p:nvSpPr>
        <p:spPr>
          <a:xfrm>
            <a:off x="9836967" y="5043901"/>
            <a:ext cx="1719943" cy="925286"/>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Publishing metadata elsewhere</a:t>
            </a:r>
          </a:p>
        </p:txBody>
      </p:sp>
      <p:sp>
        <p:nvSpPr>
          <p:cNvPr id="18" name="Oval 17"/>
          <p:cNvSpPr/>
          <p:nvPr/>
        </p:nvSpPr>
        <p:spPr>
          <a:xfrm>
            <a:off x="5152076" y="4775712"/>
            <a:ext cx="1719943" cy="925286"/>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Digital objects in repository</a:t>
            </a:r>
          </a:p>
        </p:txBody>
      </p:sp>
      <p:sp>
        <p:nvSpPr>
          <p:cNvPr id="20" name="Oval 19"/>
          <p:cNvSpPr/>
          <p:nvPr/>
        </p:nvSpPr>
        <p:spPr>
          <a:xfrm>
            <a:off x="696050" y="2474646"/>
            <a:ext cx="1719943" cy="925286"/>
          </a:xfrm>
          <a:prstGeom prst="ellipse">
            <a:avLst/>
          </a:prstGeom>
          <a:solidFill>
            <a:schemeClr val="accent3">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50000"/>
                    <a:lumOff val="50000"/>
                  </a:schemeClr>
                </a:solidFill>
              </a:rPr>
              <a:t>Purchasing</a:t>
            </a:r>
            <a:endParaRPr lang="en-US" dirty="0">
              <a:solidFill>
                <a:schemeClr val="tx1">
                  <a:lumMod val="50000"/>
                  <a:lumOff val="50000"/>
                </a:schemeClr>
              </a:solidFill>
            </a:endParaRPr>
          </a:p>
        </p:txBody>
      </p:sp>
    </p:spTree>
    <p:extLst>
      <p:ext uri="{BB962C8B-B14F-4D97-AF65-F5344CB8AC3E}">
        <p14:creationId xmlns:p14="http://schemas.microsoft.com/office/powerpoint/2010/main" val="358538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5" grpId="0" animBg="1"/>
      <p:bldP spid="16" grpId="0" animBg="1"/>
      <p:bldP spid="17" grpId="0" animBg="1"/>
      <p:bldP spid="18"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a:t>
            </a:r>
            <a:endParaRPr lang="en-US" dirty="0"/>
          </a:p>
        </p:txBody>
      </p:sp>
      <p:sp>
        <p:nvSpPr>
          <p:cNvPr id="3" name="Content Placeholder 2"/>
          <p:cNvSpPr>
            <a:spLocks noGrp="1"/>
          </p:cNvSpPr>
          <p:nvPr>
            <p:ph idx="1"/>
          </p:nvPr>
        </p:nvSpPr>
        <p:spPr>
          <a:xfrm>
            <a:off x="1097280" y="1845734"/>
            <a:ext cx="10058400" cy="4298588"/>
          </a:xfrm>
        </p:spPr>
        <p:txBody>
          <a:bodyPr>
            <a:normAutofit/>
          </a:bodyPr>
          <a:lstStyle/>
          <a:p>
            <a:pPr lvl="1"/>
            <a:endParaRPr lang="en-US" sz="2000" dirty="0" smtClean="0"/>
          </a:p>
          <a:p>
            <a:pPr lvl="1"/>
            <a:r>
              <a:rPr lang="en-US" sz="2000" dirty="0" smtClean="0"/>
              <a:t>A hybrid environment involving MARC, MODS, BIBFRAME, and other standards will continue to exist </a:t>
            </a:r>
            <a:r>
              <a:rPr lang="en-US" sz="2000" dirty="0"/>
              <a:t>both locally and globally</a:t>
            </a:r>
          </a:p>
          <a:p>
            <a:pPr lvl="2"/>
            <a:r>
              <a:rPr lang="en-US" sz="2000" dirty="0"/>
              <a:t>“Hybrid production” workflows</a:t>
            </a:r>
          </a:p>
          <a:p>
            <a:pPr lvl="1"/>
            <a:endParaRPr lang="en-US" sz="2000" dirty="0" smtClean="0"/>
          </a:p>
          <a:p>
            <a:pPr lvl="1"/>
            <a:r>
              <a:rPr lang="en-US" sz="2000" dirty="0" smtClean="0"/>
              <a:t>The endpoint is a discovery layer that integrates MARC, MODS, and BIBFRAME data</a:t>
            </a:r>
          </a:p>
          <a:p>
            <a:pPr lvl="1"/>
            <a:endParaRPr lang="en-US" sz="2000" dirty="0" smtClean="0"/>
          </a:p>
          <a:p>
            <a:pPr lvl="1"/>
            <a:r>
              <a:rPr lang="en-US" sz="2000" dirty="0" smtClean="0"/>
              <a:t>Processes should be scalable and require no additional human intervention beyond current workflows</a:t>
            </a:r>
            <a:endParaRPr lang="en-US" sz="2000" dirty="0"/>
          </a:p>
          <a:p>
            <a:pPr lvl="1"/>
            <a:endParaRPr lang="en-US" sz="2000" dirty="0" smtClean="0"/>
          </a:p>
          <a:p>
            <a:pPr lvl="1"/>
            <a:r>
              <a:rPr lang="en-US" sz="2000" dirty="0" smtClean="0"/>
              <a:t>Processes should be defined so as to be modular and tool-agnostic</a:t>
            </a:r>
            <a:endParaRPr lang="en-US" sz="2000" dirty="0"/>
          </a:p>
        </p:txBody>
      </p:sp>
    </p:spTree>
    <p:extLst>
      <p:ext uri="{BB962C8B-B14F-4D97-AF65-F5344CB8AC3E}">
        <p14:creationId xmlns:p14="http://schemas.microsoft.com/office/powerpoint/2010/main" val="571451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5201</TotalTime>
  <Words>4905</Words>
  <Application>Microsoft Office PowerPoint</Application>
  <PresentationFormat>Widescreen</PresentationFormat>
  <Paragraphs>466</Paragraphs>
  <Slides>49</Slides>
  <Notes>40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Arial</vt:lpstr>
      <vt:lpstr>Calibri</vt:lpstr>
      <vt:lpstr>Calibri Light</vt:lpstr>
      <vt:lpstr>Courier New</vt:lpstr>
      <vt:lpstr>Mangal</vt:lpstr>
      <vt:lpstr>Wingdings</vt:lpstr>
      <vt:lpstr>Retrospect</vt:lpstr>
      <vt:lpstr>Linked Data for Production (LD4P)</vt:lpstr>
      <vt:lpstr>Introduction:</vt:lpstr>
      <vt:lpstr>Linked Data for Production</vt:lpstr>
      <vt:lpstr>Stanford Projects</vt:lpstr>
      <vt:lpstr>PowerPoint Presentation</vt:lpstr>
      <vt:lpstr>Workflows:</vt:lpstr>
      <vt:lpstr>Goals</vt:lpstr>
      <vt:lpstr>The “tracer bullet” paradigm</vt:lpstr>
      <vt:lpstr>Parameters</vt:lpstr>
      <vt:lpstr>Four selected workflows</vt:lpstr>
      <vt:lpstr>Roadmap for workflow analysis</vt:lpstr>
      <vt:lpstr>PowerPoint Presentation</vt:lpstr>
      <vt:lpstr>PowerPoint Presentation</vt:lpstr>
      <vt:lpstr>PowerPoint Presentation</vt:lpstr>
      <vt:lpstr>PowerPoint Presentation</vt:lpstr>
      <vt:lpstr>MARC TO BIBFRAME</vt:lpstr>
      <vt:lpstr>Ckey2Bibframe2</vt:lpstr>
      <vt:lpstr>Bulk Conversion with URIs or Fingerprints</vt:lpstr>
      <vt:lpstr>LD4L BIBFRAME Converter Pipeline </vt:lpstr>
      <vt:lpstr>PowerPoint Presentation</vt:lpstr>
      <vt:lpstr>PowerPoint Presentation</vt:lpstr>
      <vt:lpstr>PowerPoint Presentation</vt:lpstr>
      <vt:lpstr>PowerPoint Presentation</vt:lpstr>
      <vt:lpstr>BIBFRAME 2 to Solr Mapping</vt:lpstr>
      <vt:lpstr>BIBFRAME 2 SPARQL Queries</vt:lpstr>
      <vt:lpstr>Conversion Questions</vt:lpstr>
      <vt:lpstr>Getting URIs</vt:lpstr>
      <vt:lpstr>DATA CREATION</vt:lpstr>
      <vt:lpstr>The Bibframe Editor…</vt:lpstr>
      <vt:lpstr>Lookups: LOC Suggest API</vt:lpstr>
      <vt:lpstr>Lookups:  rdaregistry.info  &amp;  id.loc.gov  getting ID and English label</vt:lpstr>
      <vt:lpstr>RDF to TripleStore (BFE Produced)</vt:lpstr>
      <vt:lpstr>RDF to TripleStore (JSON-LD)</vt:lpstr>
      <vt:lpstr>PowerPoint Presentation</vt:lpstr>
      <vt:lpstr>PowerPoint Presentation</vt:lpstr>
      <vt:lpstr>PowerPoint Presentation</vt:lpstr>
      <vt:lpstr>PowerPoint Presentation</vt:lpstr>
      <vt:lpstr>BioPortal/BiblioPortal</vt:lpstr>
      <vt:lpstr>PowerPoint Presentation</vt:lpstr>
      <vt:lpstr>PowerPoint Presentation</vt:lpstr>
      <vt:lpstr>PowerPoint Presentation</vt:lpstr>
      <vt:lpstr>CEDAR</vt:lpstr>
      <vt:lpstr>PowerPoint Presentation</vt:lpstr>
      <vt:lpstr>PowerPoint Presentation</vt:lpstr>
      <vt:lpstr>PowerPoint Presentation</vt:lpstr>
      <vt:lpstr>PowerPoint Presentation</vt:lpstr>
      <vt:lpstr>LC Editor vs CEDAR: Similarities</vt:lpstr>
      <vt:lpstr>LC Editor vs CEDAR: Differences</vt:lpstr>
      <vt:lpstr>Moving forward…</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Nancy Lorimer</dc:creator>
  <cp:lastModifiedBy>Nancy Lorimer</cp:lastModifiedBy>
  <cp:revision>111</cp:revision>
  <dcterms:created xsi:type="dcterms:W3CDTF">2017-10-11T21:08:40Z</dcterms:created>
  <dcterms:modified xsi:type="dcterms:W3CDTF">2018-04-02T23:02:48Z</dcterms:modified>
</cp:coreProperties>
</file>