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handoutMasterIdLst>
    <p:handoutMasterId r:id="rId19"/>
  </p:handoutMasterIdLst>
  <p:sldIdLst>
    <p:sldId id="256" r:id="rId2"/>
    <p:sldId id="257" r:id="rId3"/>
    <p:sldId id="258" r:id="rId4"/>
    <p:sldId id="261" r:id="rId5"/>
    <p:sldId id="271" r:id="rId6"/>
    <p:sldId id="279" r:id="rId7"/>
    <p:sldId id="280" r:id="rId8"/>
    <p:sldId id="267" r:id="rId9"/>
    <p:sldId id="274" r:id="rId10"/>
    <p:sldId id="276" r:id="rId11"/>
    <p:sldId id="259" r:id="rId12"/>
    <p:sldId id="263" r:id="rId13"/>
    <p:sldId id="275" r:id="rId14"/>
    <p:sldId id="278" r:id="rId15"/>
    <p:sldId id="277" r:id="rId16"/>
    <p:sldId id="265"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03" autoAdjust="0"/>
    <p:restoredTop sz="71995" autoAdjust="0"/>
  </p:normalViewPr>
  <p:slideViewPr>
    <p:cSldViewPr>
      <p:cViewPr varScale="1">
        <p:scale>
          <a:sx n="81" d="100"/>
          <a:sy n="81" d="100"/>
        </p:scale>
        <p:origin x="-177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99A4E74-4AB7-4CF7-96E9-8C644A2B98EE}" type="datetimeFigureOut">
              <a:rPr lang="en-US" smtClean="0"/>
              <a:t>6/22/2016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2DB672A-3FC4-4D69-990A-FF0F8A896739}" type="slidenum">
              <a:rPr lang="en-US" smtClean="0"/>
              <a:t>‹#›</a:t>
            </a:fld>
            <a:endParaRPr lang="en-US"/>
          </a:p>
        </p:txBody>
      </p:sp>
    </p:spTree>
    <p:extLst>
      <p:ext uri="{BB962C8B-B14F-4D97-AF65-F5344CB8AC3E}">
        <p14:creationId xmlns:p14="http://schemas.microsoft.com/office/powerpoint/2010/main" val="11794894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BE751A0-010C-427A-88DB-C993F0752EDE}" type="datetimeFigureOut">
              <a:rPr lang="en-US" smtClean="0"/>
              <a:t>6/22/2016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0D0544A-E1F5-4F11-BB4E-8EDAFD7E79E7}" type="slidenum">
              <a:rPr lang="en-US" smtClean="0"/>
              <a:t>‹#›</a:t>
            </a:fld>
            <a:endParaRPr lang="en-US"/>
          </a:p>
        </p:txBody>
      </p:sp>
    </p:spTree>
    <p:extLst>
      <p:ext uri="{BB962C8B-B14F-4D97-AF65-F5344CB8AC3E}">
        <p14:creationId xmlns:p14="http://schemas.microsoft.com/office/powerpoint/2010/main" val="851655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this opportunity</a:t>
            </a:r>
            <a:r>
              <a:rPr lang="en-US" baseline="0" dirty="0" smtClean="0"/>
              <a:t> to talk about Princeton’s linked data project.  The “Jacques” referenced in my title is Jacques Derrida, the Algerian-born French philosopher.</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a:t>
            </a:fld>
            <a:endParaRPr lang="en-US"/>
          </a:p>
        </p:txBody>
      </p:sp>
    </p:spTree>
    <p:extLst>
      <p:ext uri="{BB962C8B-B14F-4D97-AF65-F5344CB8AC3E}">
        <p14:creationId xmlns:p14="http://schemas.microsoft.com/office/powerpoint/2010/main" val="3474256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far right-hand column shows</a:t>
            </a:r>
            <a:r>
              <a:rPr lang="en-US" baseline="0" dirty="0" smtClean="0"/>
              <a:t> data not stored in our dataset which can be leveraged to enhance the context and support scholarly research into Derrida’s intellectual network.</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10</a:t>
            </a:fld>
            <a:endParaRPr lang="en-US"/>
          </a:p>
        </p:txBody>
      </p:sp>
    </p:spTree>
    <p:extLst>
      <p:ext uri="{BB962C8B-B14F-4D97-AF65-F5344CB8AC3E}">
        <p14:creationId xmlns:p14="http://schemas.microsoft.com/office/powerpoint/2010/main" val="3837865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dirty="0"/>
              <a:t>Our timeline is keyed to the Mellon grant Stanford received on behalf of the group, and is broken down into 6-month phases, each with a particular area of focus.  Phase one began April 1</a:t>
            </a:r>
            <a:r>
              <a:rPr lang="en-US" baseline="30000" dirty="0"/>
              <a:t>st</a:t>
            </a:r>
            <a:r>
              <a:rPr lang="en-US" dirty="0"/>
              <a:t> – we are trying not to read too much into that!</a:t>
            </a:r>
          </a:p>
          <a:p>
            <a:pPr lvl="0" fontAlgn="base"/>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11</a:t>
            </a:fld>
            <a:endParaRPr lang="en-US"/>
          </a:p>
        </p:txBody>
      </p:sp>
    </p:spTree>
    <p:extLst>
      <p:ext uri="{BB962C8B-B14F-4D97-AF65-F5344CB8AC3E}">
        <p14:creationId xmlns:p14="http://schemas.microsoft.com/office/powerpoint/2010/main" val="95836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understand more fully what we were getting into, we hand-coded an assortment of </a:t>
            </a:r>
            <a:r>
              <a:rPr lang="en-US" baseline="0" dirty="0" smtClean="0"/>
              <a:t>annotations.  Doing so gave us a sense of what tools we would need to have in place for production work, what aspects </a:t>
            </a:r>
            <a:r>
              <a:rPr lang="en-US" baseline="0" dirty="0" smtClean="0"/>
              <a:t>would be routine work, </a:t>
            </a:r>
            <a:r>
              <a:rPr lang="en-US" baseline="0" dirty="0" smtClean="0"/>
              <a:t>and what aspects would require greater knowledge </a:t>
            </a:r>
            <a:r>
              <a:rPr lang="en-US" baseline="0" dirty="0" smtClean="0"/>
              <a:t>and </a:t>
            </a:r>
            <a:r>
              <a:rPr lang="en-US" baseline="0" dirty="0" smtClean="0"/>
              <a:t>training.</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12</a:t>
            </a:fld>
            <a:endParaRPr lang="en-US"/>
          </a:p>
        </p:txBody>
      </p:sp>
    </p:spTree>
    <p:extLst>
      <p:ext uri="{BB962C8B-B14F-4D97-AF65-F5344CB8AC3E}">
        <p14:creationId xmlns:p14="http://schemas.microsoft.com/office/powerpoint/2010/main" val="1203426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a:t>
            </a:r>
            <a:r>
              <a:rPr lang="en-US" baseline="0" dirty="0" smtClean="0"/>
              <a:t> using the W3C Web Annotation model for the dedications.  </a:t>
            </a:r>
          </a:p>
          <a:p>
            <a:endParaRPr lang="en-US" baseline="0" dirty="0" smtClean="0"/>
          </a:p>
          <a:p>
            <a:r>
              <a:rPr lang="en-US" baseline="0" dirty="0" smtClean="0"/>
              <a:t>The core purpose of this model fits our situation:  “</a:t>
            </a:r>
            <a:r>
              <a:rPr lang="en-US" dirty="0"/>
              <a:t>Annotations are typically used to convey information about a resource or associations between resources.”  Our components </a:t>
            </a:r>
            <a:r>
              <a:rPr lang="en-US" dirty="0" smtClean="0"/>
              <a:t>fit </a:t>
            </a:r>
            <a:r>
              <a:rPr lang="en-US" dirty="0"/>
              <a:t>into the structure of the model</a:t>
            </a:r>
            <a:r>
              <a:rPr lang="en-US" baseline="0" dirty="0" smtClean="0"/>
              <a:t> –the text of the dedication is the body, and the publication the dedication is written in is the target.  The fit isn’t ideal as this model is designed for annotations taking place on the </a:t>
            </a:r>
            <a:r>
              <a:rPr lang="en-US" baseline="0" dirty="0" smtClean="0"/>
              <a:t>web and pointing to a digital target </a:t>
            </a:r>
            <a:r>
              <a:rPr lang="en-US" baseline="0" dirty="0" smtClean="0"/>
              <a:t>rather than on a real world object. </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13</a:t>
            </a:fld>
            <a:endParaRPr lang="en-US"/>
          </a:p>
        </p:txBody>
      </p:sp>
    </p:spTree>
    <p:extLst>
      <p:ext uri="{BB962C8B-B14F-4D97-AF65-F5344CB8AC3E}">
        <p14:creationId xmlns:p14="http://schemas.microsoft.com/office/powerpoint/2010/main" val="3888158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I put this slide up to distract you</a:t>
            </a:r>
            <a:r>
              <a:rPr lang="en-US" baseline="0" dirty="0" smtClean="0"/>
              <a:t> while I admit that we will need to be creative with the model we are pursuing.</a:t>
            </a:r>
          </a:p>
          <a:p>
            <a:pPr defTabSz="931774">
              <a:defRPr/>
            </a:pPr>
            <a:endParaRPr lang="en-US" baseline="0" dirty="0" smtClean="0"/>
          </a:p>
          <a:p>
            <a:pPr defTabSz="931774">
              <a:defRPr/>
            </a:pPr>
            <a:r>
              <a:rPr lang="en-US" dirty="0" smtClean="0"/>
              <a:t>The “motivation” or reason for</a:t>
            </a:r>
            <a:r>
              <a:rPr lang="en-US" baseline="0" dirty="0" smtClean="0"/>
              <a:t> creating the annotation is controlled by a vocabulary which doesn’t currently include a value appropriate to our use case.  We can supply the “created” </a:t>
            </a:r>
            <a:r>
              <a:rPr lang="en-US" baseline="0" dirty="0" smtClean="0"/>
              <a:t>date information </a:t>
            </a:r>
            <a:r>
              <a:rPr lang="en-US" baseline="0" dirty="0" smtClean="0"/>
              <a:t>for many of the dedications, although we will not be able to follow the recommendation to use a form including </a:t>
            </a:r>
            <a:r>
              <a:rPr lang="en-US" baseline="0" dirty="0" smtClean="0"/>
              <a:t>a timestamp </a:t>
            </a:r>
            <a:r>
              <a:rPr lang="en-US" baseline="0" dirty="0" smtClean="0"/>
              <a:t>and </a:t>
            </a:r>
            <a:r>
              <a:rPr lang="en-US" baseline="0" dirty="0" err="1" smtClean="0"/>
              <a:t>timezone</a:t>
            </a:r>
            <a:r>
              <a:rPr lang="en-US" baseline="0" dirty="0" smtClean="0"/>
              <a:t>. </a:t>
            </a:r>
            <a:r>
              <a:rPr lang="en-US" baseline="0" dirty="0" smtClean="0"/>
              <a:t>The resulting coding doesn’t allow </a:t>
            </a:r>
            <a:r>
              <a:rPr lang="en-US" baseline="0" dirty="0" err="1" smtClean="0"/>
              <a:t>ut</a:t>
            </a:r>
            <a:r>
              <a:rPr lang="en-US" baseline="0" dirty="0" smtClean="0"/>
              <a:t> to distinguish </a:t>
            </a:r>
            <a:r>
              <a:rPr lang="en-US" baseline="0" dirty="0" smtClean="0"/>
              <a:t>between the creator of the physical annotation and the creator of the transcribed annotation.</a:t>
            </a:r>
            <a:endParaRPr lang="en-US" dirty="0" smtClean="0"/>
          </a:p>
          <a:p>
            <a:pPr defTabSz="931774">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14</a:t>
            </a:fld>
            <a:endParaRPr lang="en-US"/>
          </a:p>
        </p:txBody>
      </p:sp>
    </p:spTree>
    <p:extLst>
      <p:ext uri="{BB962C8B-B14F-4D97-AF65-F5344CB8AC3E}">
        <p14:creationId xmlns:p14="http://schemas.microsoft.com/office/powerpoint/2010/main" val="38378651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further encoding challenge is presented by layers of annotation</a:t>
            </a:r>
            <a:r>
              <a:rPr lang="en-US" baseline="0" dirty="0" smtClean="0"/>
              <a:t>, as in this example where Derrida appears not to believe in the sincerity of the presenter and</a:t>
            </a:r>
            <a:r>
              <a:rPr lang="en-US" dirty="0" smtClean="0"/>
              <a:t> has</a:t>
            </a:r>
            <a:r>
              <a:rPr lang="en-US" baseline="0" dirty="0" smtClean="0"/>
              <a:t> added his own annotation in the form of the response “hypocrite”.</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15</a:t>
            </a:fld>
            <a:endParaRPr lang="en-US"/>
          </a:p>
        </p:txBody>
      </p:sp>
    </p:spTree>
    <p:extLst>
      <p:ext uri="{BB962C8B-B14F-4D97-AF65-F5344CB8AC3E}">
        <p14:creationId xmlns:p14="http://schemas.microsoft.com/office/powerpoint/2010/main" val="273153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a general website for</a:t>
            </a:r>
            <a:r>
              <a:rPr lang="en-US" baseline="0" dirty="0" smtClean="0"/>
              <a:t> the </a:t>
            </a:r>
            <a:r>
              <a:rPr lang="en-US" baseline="0" dirty="0" smtClean="0"/>
              <a:t>group LD4P </a:t>
            </a:r>
            <a:r>
              <a:rPr lang="en-US" baseline="0" dirty="0" smtClean="0"/>
              <a:t>project, we have a </a:t>
            </a:r>
            <a:r>
              <a:rPr lang="en-US" baseline="0" dirty="0" smtClean="0"/>
              <a:t>Princeton-specific website </a:t>
            </a:r>
            <a:r>
              <a:rPr lang="en-US" baseline="0" dirty="0" smtClean="0"/>
              <a:t>where we are regularly posting short updates on our project.  </a:t>
            </a:r>
            <a:r>
              <a:rPr lang="en-US" baseline="0" dirty="0" smtClean="0"/>
              <a:t>Princeton’s </a:t>
            </a:r>
            <a:r>
              <a:rPr lang="en-US" baseline="0" dirty="0" smtClean="0"/>
              <a:t>Center for Digital Humanities is supporting another </a:t>
            </a:r>
            <a:r>
              <a:rPr lang="en-US" baseline="0" dirty="0" smtClean="0"/>
              <a:t>project </a:t>
            </a:r>
            <a:r>
              <a:rPr lang="en-US" baseline="0" dirty="0" smtClean="0"/>
              <a:t>related to the Derrida library focused around his </a:t>
            </a:r>
            <a:r>
              <a:rPr lang="en-US" baseline="0" dirty="0" smtClean="0"/>
              <a:t>publication </a:t>
            </a:r>
            <a:r>
              <a:rPr lang="en-US" i="1" dirty="0" smtClean="0"/>
              <a:t>Of</a:t>
            </a:r>
            <a:r>
              <a:rPr lang="en-US" i="1" baseline="0" dirty="0" smtClean="0"/>
              <a:t> grammatology</a:t>
            </a:r>
            <a:r>
              <a:rPr lang="en-US" baseline="0" dirty="0" smtClean="0"/>
              <a:t> and </a:t>
            </a:r>
            <a:r>
              <a:rPr lang="en-US" baseline="0" dirty="0" smtClean="0"/>
              <a:t>the source </a:t>
            </a:r>
            <a:r>
              <a:rPr lang="en-US" baseline="0" dirty="0" smtClean="0"/>
              <a:t>material from </a:t>
            </a:r>
            <a:r>
              <a:rPr lang="en-US" baseline="0" dirty="0" smtClean="0"/>
              <a:t>his collection which he cited or quoted in its creation.</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16</a:t>
            </a:fld>
            <a:endParaRPr lang="en-US"/>
          </a:p>
        </p:txBody>
      </p:sp>
    </p:spTree>
    <p:extLst>
      <p:ext uri="{BB962C8B-B14F-4D97-AF65-F5344CB8AC3E}">
        <p14:creationId xmlns:p14="http://schemas.microsoft.com/office/powerpoint/2010/main" val="4055158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March Princeton acquired Derrida’s personal library.  This </a:t>
            </a:r>
            <a:r>
              <a:rPr lang="en-US" dirty="0" smtClean="0"/>
              <a:t>wonderful </a:t>
            </a:r>
            <a:r>
              <a:rPr lang="en-US" baseline="0" dirty="0" smtClean="0"/>
              <a:t>photo </a:t>
            </a:r>
            <a:r>
              <a:rPr lang="en-US" baseline="0" dirty="0" smtClean="0"/>
              <a:t>by Andrew Bush gives you an idea of what it looked like in </a:t>
            </a:r>
            <a:r>
              <a:rPr lang="en-US" baseline="0" dirty="0" smtClean="0"/>
              <a:t>situ—it was a working library.</a:t>
            </a:r>
            <a:r>
              <a:rPr lang="en-US" dirty="0" smtClean="0"/>
              <a:t>  His collection</a:t>
            </a:r>
            <a:r>
              <a:rPr lang="en-US" baseline="0" dirty="0" smtClean="0"/>
              <a:t> </a:t>
            </a:r>
            <a:r>
              <a:rPr lang="en-US" baseline="0" dirty="0" smtClean="0"/>
              <a:t>consumed large portions of his home with material stored on all 4 walls of his studio, and through the living room and attic of his house.</a:t>
            </a:r>
            <a:r>
              <a:rPr lang="en-US" dirty="0" smtClean="0"/>
              <a:t>  It had been preserved by his family as he left it on</a:t>
            </a:r>
            <a:r>
              <a:rPr lang="en-US" baseline="0" dirty="0" smtClean="0"/>
              <a:t> his death in 2004.  An inventory was done which assigned a number to each item based on its location in the room, which wall, bookcase, shelf, and position on the shelf, so we have the data to reflect the context of individual items.</a:t>
            </a:r>
          </a:p>
          <a:p>
            <a:endParaRPr lang="en-US" baseline="0" dirty="0" smtClean="0"/>
          </a:p>
          <a:p>
            <a:r>
              <a:rPr lang="en-US" baseline="0" dirty="0" smtClean="0"/>
              <a:t>The collection consists of nearly 19,000 books and other items.  Almost 6000 of them are annotated, and 6,770 contain personal dedications to Derrida.  These last are the ones we will focus on.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D0544A-E1F5-4F11-BB4E-8EDAFD7E79E7}" type="slidenum">
              <a:rPr lang="en-US" smtClean="0"/>
              <a:t>2</a:t>
            </a:fld>
            <a:endParaRPr lang="en-US"/>
          </a:p>
        </p:txBody>
      </p:sp>
    </p:spTree>
    <p:extLst>
      <p:ext uri="{BB962C8B-B14F-4D97-AF65-F5344CB8AC3E}">
        <p14:creationId xmlns:p14="http://schemas.microsoft.com/office/powerpoint/2010/main" val="2179517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project is part</a:t>
            </a:r>
            <a:r>
              <a:rPr lang="en-US" baseline="0" dirty="0" smtClean="0"/>
              <a:t> of a collaboration with 5 other institutions in the LD4P Mellon-funded project.  Over the last two+ years Princeton’s Cataloging and Metadata Services division has been learning about and discussing linked data.  Led by a core group of catalogers, half of the division participated in LC’s BIBFRAME </a:t>
            </a:r>
            <a:r>
              <a:rPr lang="en-US" baseline="0" dirty="0" err="1" smtClean="0"/>
              <a:t>Testbed</a:t>
            </a:r>
            <a:r>
              <a:rPr lang="en-US" baseline="0" dirty="0" smtClean="0"/>
              <a:t> Initiative.  We are joined by members of Princeton’s Department of Rare Books and Special Collections for our Derrida project.  </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3</a:t>
            </a:fld>
            <a:endParaRPr lang="en-US"/>
          </a:p>
        </p:txBody>
      </p:sp>
    </p:spTree>
    <p:extLst>
      <p:ext uri="{BB962C8B-B14F-4D97-AF65-F5344CB8AC3E}">
        <p14:creationId xmlns:p14="http://schemas.microsoft.com/office/powerpoint/2010/main" val="1999180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Derrida’s own interactions with his library were varied and primarily relate internally to the source.  A particular page is turned down, </a:t>
            </a:r>
            <a:r>
              <a:rPr lang="en-US" baseline="0" dirty="0" smtClean="0"/>
              <a:t>or words and phrases within the text are underlined or circled.  </a:t>
            </a:r>
            <a:r>
              <a:rPr lang="en-US" baseline="0" dirty="0" smtClean="0"/>
              <a:t>The many gift books Derrida </a:t>
            </a:r>
            <a:r>
              <a:rPr lang="en-US" baseline="0" dirty="0" smtClean="0"/>
              <a:t>received </a:t>
            </a:r>
            <a:r>
              <a:rPr lang="en-US" baseline="0" dirty="0" smtClean="0"/>
              <a:t>with personal inscriptions represent a different type of annotation, and these seemed a more fertile ground for our project as they reference people, places, and events which could be identified and made machine-actionable if they were presented as linked data rather than in a textual note in a MARC record.  </a:t>
            </a:r>
          </a:p>
          <a:p>
            <a:endParaRPr lang="en-US" baseline="0" dirty="0" smtClean="0"/>
          </a:p>
          <a:p>
            <a:r>
              <a:rPr lang="en-US" baseline="0" dirty="0" smtClean="0"/>
              <a:t>You can see from these examples that the dedications are often more than a simple “to Jacques, from X” … including the charming example where Catherine has turned the title into a </a:t>
            </a:r>
            <a:r>
              <a:rPr lang="en-US" baseline="0" dirty="0" smtClean="0"/>
              <a:t>cat—presumably a </a:t>
            </a:r>
            <a:r>
              <a:rPr lang="en-US" baseline="0" dirty="0" smtClean="0"/>
              <a:t>play on her </a:t>
            </a:r>
            <a:r>
              <a:rPr lang="en-US" baseline="0" dirty="0" smtClean="0"/>
              <a:t>name.</a:t>
            </a:r>
            <a:endParaRPr lang="en-US" baseline="0" dirty="0" smtClean="0"/>
          </a:p>
          <a:p>
            <a:endParaRPr lang="en-US" baseline="0" dirty="0" smtClean="0"/>
          </a:p>
          <a:p>
            <a:r>
              <a:rPr lang="en-US" baseline="0" dirty="0" smtClean="0"/>
              <a:t>During our project we are committed to creating from scratch, or converting and enhancing, bibliographic data </a:t>
            </a:r>
            <a:r>
              <a:rPr lang="en-US" baseline="0" dirty="0" smtClean="0"/>
              <a:t>in BIBFRAME </a:t>
            </a:r>
            <a:r>
              <a:rPr lang="en-US" baseline="0" dirty="0" smtClean="0"/>
              <a:t>for 500 objects dedicated to Derrida.  We will code the </a:t>
            </a:r>
            <a:r>
              <a:rPr lang="en-US" baseline="0" dirty="0" smtClean="0"/>
              <a:t>dedications </a:t>
            </a:r>
            <a:r>
              <a:rPr lang="en-US" baseline="0" dirty="0" smtClean="0"/>
              <a:t>as linked data as well, improving on the access afforded by traditional cataloging </a:t>
            </a:r>
            <a:r>
              <a:rPr lang="en-US" baseline="0" dirty="0" smtClean="0"/>
              <a:t>options, </a:t>
            </a:r>
            <a:r>
              <a:rPr lang="en-US" baseline="0" dirty="0" smtClean="0"/>
              <a:t>and make the entire dataset publically available.</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4</a:t>
            </a:fld>
            <a:endParaRPr lang="en-US"/>
          </a:p>
        </p:txBody>
      </p:sp>
    </p:spTree>
    <p:extLst>
      <p:ext uri="{BB962C8B-B14F-4D97-AF65-F5344CB8AC3E}">
        <p14:creationId xmlns:p14="http://schemas.microsoft.com/office/powerpoint/2010/main" val="1859225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dedications come in many forms and lengths.  Some mention other members of the Derrida family.  Some are signed more familiarly than others—or not at all.  Dates are frequent with </a:t>
            </a:r>
            <a:r>
              <a:rPr lang="en-US" baseline="0" dirty="0" smtClean="0"/>
              <a:t>occasional </a:t>
            </a:r>
            <a:r>
              <a:rPr lang="en-US" baseline="0" dirty="0" smtClean="0"/>
              <a:t>mentions of an event, other people or publications. </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5</a:t>
            </a:fld>
            <a:endParaRPr lang="en-US"/>
          </a:p>
        </p:txBody>
      </p:sp>
    </p:spTree>
    <p:extLst>
      <p:ext uri="{BB962C8B-B14F-4D97-AF65-F5344CB8AC3E}">
        <p14:creationId xmlns:p14="http://schemas.microsoft.com/office/powerpoint/2010/main" val="1138557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Beyond merely transcribing the dedications, we will be identifying people and places mentioned, providing identifiers, and coding dates using a standard format.</a:t>
            </a:r>
          </a:p>
          <a:p>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6</a:t>
            </a:fld>
            <a:endParaRPr lang="en-US"/>
          </a:p>
        </p:txBody>
      </p:sp>
    </p:spTree>
    <p:extLst>
      <p:ext uri="{BB962C8B-B14F-4D97-AF65-F5344CB8AC3E}">
        <p14:creationId xmlns:p14="http://schemas.microsoft.com/office/powerpoint/2010/main" val="1138557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model we are using allows us to associate</a:t>
            </a:r>
            <a:r>
              <a:rPr lang="en-US" baseline="0" dirty="0" smtClean="0"/>
              <a:t> the identifier with the particular text string it relates to, </a:t>
            </a:r>
            <a:r>
              <a:rPr lang="en-US" baseline="0" dirty="0" smtClean="0"/>
              <a:t>and positions </a:t>
            </a:r>
            <a:r>
              <a:rPr lang="en-US" baseline="0" dirty="0" smtClean="0"/>
              <a:t>it within the larger text block.  As well as facilitating hyperlinking within a display form of the dedication, this can also allow searchers to access the many different forms in which Derrida was addressed, and perhaps understand more about his relationship with the dedicators based on their familiarity or formality.</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7</a:t>
            </a:fld>
            <a:endParaRPr lang="en-US"/>
          </a:p>
        </p:txBody>
      </p:sp>
    </p:spTree>
    <p:extLst>
      <p:ext uri="{BB962C8B-B14F-4D97-AF65-F5344CB8AC3E}">
        <p14:creationId xmlns:p14="http://schemas.microsoft.com/office/powerpoint/2010/main" val="1138557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expect the resulting data set we create will allow scholars to delve more deeply into Derrida’s social and intellectual network. The combination of traditional cataloging elements like subjects, publication places and dates, together with the encoded dedication data, will allow scholars to flexibly navigate relationships over the collection as a whole.</a:t>
            </a:r>
          </a:p>
          <a:p>
            <a:endParaRPr lang="en-US" dirty="0"/>
          </a:p>
          <a:p>
            <a:r>
              <a:rPr lang="en-US" dirty="0"/>
              <a:t> </a:t>
            </a:r>
          </a:p>
        </p:txBody>
      </p:sp>
      <p:sp>
        <p:nvSpPr>
          <p:cNvPr id="4" name="Slide Number Placeholder 3"/>
          <p:cNvSpPr>
            <a:spLocks noGrp="1"/>
          </p:cNvSpPr>
          <p:nvPr>
            <p:ph type="sldNum" sz="quarter" idx="10"/>
          </p:nvPr>
        </p:nvSpPr>
        <p:spPr/>
        <p:txBody>
          <a:bodyPr/>
          <a:lstStyle/>
          <a:p>
            <a:fld id="{00D0544A-E1F5-4F11-BB4E-8EDAFD7E79E7}" type="slidenum">
              <a:rPr lang="en-US" smtClean="0"/>
              <a:t>8</a:t>
            </a:fld>
            <a:endParaRPr lang="en-US"/>
          </a:p>
        </p:txBody>
      </p:sp>
    </p:spTree>
    <p:extLst>
      <p:ext uri="{BB962C8B-B14F-4D97-AF65-F5344CB8AC3E}">
        <p14:creationId xmlns:p14="http://schemas.microsoft.com/office/powerpoint/2010/main" val="3837865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colleague, Tim</a:t>
            </a:r>
            <a:r>
              <a:rPr lang="en-US" baseline="0" dirty="0" smtClean="0"/>
              <a:t> Thompson, set up a sample query to show how we can use our coded annotation data to query </a:t>
            </a:r>
            <a:r>
              <a:rPr lang="en-US" baseline="0" dirty="0" err="1" smtClean="0"/>
              <a:t>dbpedia</a:t>
            </a:r>
            <a:r>
              <a:rPr lang="en-US" baseline="0" dirty="0" smtClean="0"/>
              <a:t> to find philosophers amongst those who sent books to Derrida.</a:t>
            </a:r>
            <a:endParaRPr lang="en-US" dirty="0"/>
          </a:p>
        </p:txBody>
      </p:sp>
      <p:sp>
        <p:nvSpPr>
          <p:cNvPr id="4" name="Slide Number Placeholder 3"/>
          <p:cNvSpPr>
            <a:spLocks noGrp="1"/>
          </p:cNvSpPr>
          <p:nvPr>
            <p:ph type="sldNum" sz="quarter" idx="10"/>
          </p:nvPr>
        </p:nvSpPr>
        <p:spPr/>
        <p:txBody>
          <a:bodyPr/>
          <a:lstStyle/>
          <a:p>
            <a:fld id="{00D0544A-E1F5-4F11-BB4E-8EDAFD7E79E7}" type="slidenum">
              <a:rPr lang="en-US" smtClean="0"/>
              <a:t>9</a:t>
            </a:fld>
            <a:endParaRPr lang="en-US"/>
          </a:p>
        </p:txBody>
      </p:sp>
    </p:spTree>
    <p:extLst>
      <p:ext uri="{BB962C8B-B14F-4D97-AF65-F5344CB8AC3E}">
        <p14:creationId xmlns:p14="http://schemas.microsoft.com/office/powerpoint/2010/main" val="38378651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56C6069F-6F56-4914-AB0C-3EE570352D20}" type="datetimeFigureOut">
              <a:rPr lang="en-US" smtClean="0"/>
              <a:t>6/22/2016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27E3BBF-2E7A-4BC6-83D6-27EF32011C5A}"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6069F-6F56-4914-AB0C-3EE570352D20}"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E3BBF-2E7A-4BC6-83D6-27EF32011C5A}"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6069F-6F56-4914-AB0C-3EE570352D20}"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E3BBF-2E7A-4BC6-83D6-27EF32011C5A}"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C6069F-6F56-4914-AB0C-3EE570352D20}"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E3BBF-2E7A-4BC6-83D6-27EF32011C5A}"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C6069F-6F56-4914-AB0C-3EE570352D20}" type="datetimeFigureOut">
              <a:rPr lang="en-US" smtClean="0"/>
              <a:t>6/22/2016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E3BBF-2E7A-4BC6-83D6-27EF32011C5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6C6069F-6F56-4914-AB0C-3EE570352D20}"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E3BBF-2E7A-4BC6-83D6-27EF32011C5A}"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C6069F-6F56-4914-AB0C-3EE570352D20}" type="datetimeFigureOut">
              <a:rPr lang="en-US" smtClean="0"/>
              <a:t>6/22/2016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7E3BBF-2E7A-4BC6-83D6-27EF32011C5A}"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6C6069F-6F56-4914-AB0C-3EE570352D20}" type="datetimeFigureOut">
              <a:rPr lang="en-US" smtClean="0"/>
              <a:t>6/22/2016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7E3BBF-2E7A-4BC6-83D6-27EF32011C5A}"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C6069F-6F56-4914-AB0C-3EE570352D20}" type="datetimeFigureOut">
              <a:rPr lang="en-US" smtClean="0"/>
              <a:t>6/22/2016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7E3BBF-2E7A-4BC6-83D6-27EF32011C5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C6069F-6F56-4914-AB0C-3EE570352D20}"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E3BBF-2E7A-4BC6-83D6-27EF32011C5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C6069F-6F56-4914-AB0C-3EE570352D20}" type="datetimeFigureOut">
              <a:rPr lang="en-US" smtClean="0"/>
              <a:t>6/22/2016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E3BBF-2E7A-4BC6-83D6-27EF32011C5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56C6069F-6F56-4914-AB0C-3EE570352D20}" type="datetimeFigureOut">
              <a:rPr lang="en-US" smtClean="0"/>
              <a:t>6/22/2016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27E3BBF-2E7A-4BC6-83D6-27EF32011C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Pour Jacques…</a:t>
            </a:r>
            <a:endParaRPr lang="en-US" dirty="0"/>
          </a:p>
        </p:txBody>
      </p:sp>
      <p:sp>
        <p:nvSpPr>
          <p:cNvPr id="3" name="Subtitle 2"/>
          <p:cNvSpPr>
            <a:spLocks noGrp="1"/>
          </p:cNvSpPr>
          <p:nvPr>
            <p:ph type="subTitle" idx="1"/>
          </p:nvPr>
        </p:nvSpPr>
        <p:spPr>
          <a:xfrm>
            <a:off x="1371600" y="3767862"/>
            <a:ext cx="6400800" cy="2099538"/>
          </a:xfrm>
        </p:spPr>
        <p:txBody>
          <a:bodyPr>
            <a:normAutofit lnSpcReduction="10000"/>
          </a:bodyPr>
          <a:lstStyle/>
          <a:p>
            <a:r>
              <a:rPr lang="en-US" sz="2600" dirty="0" smtClean="0"/>
              <a:t>Encoding annotations for rare book and special collections materials</a:t>
            </a:r>
          </a:p>
          <a:p>
            <a:endParaRPr lang="en-US" dirty="0"/>
          </a:p>
          <a:p>
            <a:r>
              <a:rPr lang="en-US" sz="2200" dirty="0" smtClean="0"/>
              <a:t>ALA – June 26, 2016</a:t>
            </a:r>
          </a:p>
          <a:p>
            <a:r>
              <a:rPr lang="en-US" sz="2200" dirty="0" smtClean="0"/>
              <a:t>Joyce Bell, Princeton University</a:t>
            </a:r>
            <a:endParaRPr lang="en-US" sz="2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55626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78203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304801"/>
            <a:ext cx="7682752" cy="5821362"/>
          </a:xfrm>
          <a:solidFill>
            <a:schemeClr val="accent2">
              <a:lumMod val="40000"/>
              <a:lumOff val="60000"/>
            </a:schemeClr>
          </a:solidFill>
        </p:spPr>
        <p:txBody>
          <a:bodyPr numCol="1">
            <a:normAutofit/>
          </a:bodyPr>
          <a:lstStyle/>
          <a:p>
            <a:r>
              <a:rPr lang="en-US" dirty="0"/>
              <a:t>Sample </a:t>
            </a:r>
            <a:r>
              <a:rPr lang="en-US" dirty="0" smtClean="0"/>
              <a:t>Query </a:t>
            </a:r>
            <a:r>
              <a:rPr lang="en-US" dirty="0"/>
              <a:t>results (partial) </a:t>
            </a:r>
            <a:endParaRPr lang="en-US" dirty="0" smtClean="0"/>
          </a:p>
          <a:p>
            <a:endParaRPr lang="en-US" dirty="0"/>
          </a:p>
          <a:p>
            <a:endParaRPr lang="en-US" dirty="0"/>
          </a:p>
          <a:p>
            <a:pPr marL="0" indent="0">
              <a:buNone/>
            </a:pP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60101476"/>
              </p:ext>
            </p:extLst>
          </p:nvPr>
        </p:nvGraphicFramePr>
        <p:xfrm>
          <a:off x="838200" y="1143000"/>
          <a:ext cx="7543800" cy="4346685"/>
        </p:xfrm>
        <a:graphic>
          <a:graphicData uri="http://schemas.openxmlformats.org/drawingml/2006/table">
            <a:tbl>
              <a:tblPr firstRow="1" bandRow="1">
                <a:tableStyleId>{9DCAF9ED-07DC-4A11-8D7F-57B35C25682E}</a:tableStyleId>
              </a:tblPr>
              <a:tblGrid>
                <a:gridCol w="2133600"/>
                <a:gridCol w="1905000"/>
                <a:gridCol w="1619250"/>
                <a:gridCol w="1885950"/>
              </a:tblGrid>
              <a:tr h="353805">
                <a:tc>
                  <a:txBody>
                    <a:bodyPr/>
                    <a:lstStyle/>
                    <a:p>
                      <a:r>
                        <a:rPr lang="en-US" sz="1000" dirty="0" smtClean="0"/>
                        <a:t>Annotation</a:t>
                      </a:r>
                      <a:endParaRPr lang="en-US" sz="1000" dirty="0"/>
                    </a:p>
                  </a:txBody>
                  <a:tcPr/>
                </a:tc>
                <a:tc>
                  <a:txBody>
                    <a:bodyPr/>
                    <a:lstStyle/>
                    <a:p>
                      <a:r>
                        <a:rPr lang="en-US" sz="1000" dirty="0" smtClean="0"/>
                        <a:t>Creator</a:t>
                      </a:r>
                      <a:endParaRPr lang="en-US" sz="1000" dirty="0"/>
                    </a:p>
                  </a:txBody>
                  <a:tcPr/>
                </a:tc>
                <a:tc>
                  <a:txBody>
                    <a:bodyPr/>
                    <a:lstStyle/>
                    <a:p>
                      <a:r>
                        <a:rPr lang="en-US" sz="1000" dirty="0" smtClean="0"/>
                        <a:t>Label</a:t>
                      </a:r>
                      <a:endParaRPr lang="en-US" sz="1000" dirty="0"/>
                    </a:p>
                  </a:txBody>
                  <a:tcPr/>
                </a:tc>
                <a:tc>
                  <a:txBody>
                    <a:bodyPr/>
                    <a:lstStyle/>
                    <a:p>
                      <a:r>
                        <a:rPr lang="en-US" sz="1000" b="1" dirty="0" err="1" smtClean="0"/>
                        <a:t>Dbpedia</a:t>
                      </a:r>
                      <a:r>
                        <a:rPr lang="en-US" sz="1000" b="1" dirty="0" smtClean="0"/>
                        <a:t> data</a:t>
                      </a:r>
                      <a:endParaRPr lang="en-US" sz="1000" b="1" dirty="0"/>
                    </a:p>
                  </a:txBody>
                  <a:tcPr/>
                </a:tc>
              </a:tr>
              <a:tr h="814236">
                <a:tc>
                  <a:txBody>
                    <a:bodyPr/>
                    <a:lstStyle/>
                    <a:p>
                      <a:r>
                        <a:rPr lang="en-US" sz="1400" dirty="0" smtClean="0"/>
                        <a:t>http://</a:t>
                      </a:r>
                      <a:r>
                        <a:rPr lang="en-US" sz="1400" dirty="0" err="1" smtClean="0"/>
                        <a:t>library.princeton.edu</a:t>
                      </a:r>
                      <a:r>
                        <a:rPr lang="en-US" sz="1400" dirty="0" smtClean="0"/>
                        <a:t>/</a:t>
                      </a:r>
                      <a:r>
                        <a:rPr lang="en-US" sz="1400" dirty="0" err="1" smtClean="0"/>
                        <a:t>derrida</a:t>
                      </a:r>
                      <a:r>
                        <a:rPr lang="en-US" sz="1400" dirty="0" smtClean="0"/>
                        <a:t>/resource/4.1.3.2</a:t>
                      </a:r>
                    </a:p>
                    <a:p>
                      <a:endParaRPr lang="en-US" sz="1400" dirty="0"/>
                    </a:p>
                  </a:txBody>
                  <a:tcPr/>
                </a:tc>
                <a:tc>
                  <a:txBody>
                    <a:bodyPr/>
                    <a:lstStyle/>
                    <a:p>
                      <a:r>
                        <a:rPr lang="en-US" sz="1400" dirty="0" smtClean="0"/>
                        <a:t>http://</a:t>
                      </a:r>
                      <a:r>
                        <a:rPr lang="en-US" sz="1400" dirty="0" err="1" smtClean="0"/>
                        <a:t>dbpedia.org</a:t>
                      </a:r>
                      <a:r>
                        <a:rPr lang="en-US" sz="1400" dirty="0" smtClean="0"/>
                        <a:t>/resource/</a:t>
                      </a:r>
                      <a:r>
                        <a:rPr lang="en-US" sz="1400" dirty="0" err="1" smtClean="0"/>
                        <a:t>Louis_Althusser</a:t>
                      </a:r>
                      <a:endParaRPr lang="en-US" sz="1400" dirty="0"/>
                    </a:p>
                  </a:txBody>
                  <a:tcPr/>
                </a:tc>
                <a:tc>
                  <a:txBody>
                    <a:bodyPr/>
                    <a:lstStyle/>
                    <a:p>
                      <a:r>
                        <a:rPr lang="en-US" sz="1400" dirty="0" err="1" smtClean="0"/>
                        <a:t>Althusser</a:t>
                      </a:r>
                      <a:r>
                        <a:rPr lang="en-US" sz="1400" dirty="0" smtClean="0"/>
                        <a:t>, Louis, </a:t>
                      </a:r>
                    </a:p>
                    <a:p>
                      <a:r>
                        <a:rPr lang="en-US" sz="1400" dirty="0" smtClean="0"/>
                        <a:t>1918-1990</a:t>
                      </a:r>
                    </a:p>
                    <a:p>
                      <a:endParaRPr lang="en-US" sz="1400" dirty="0"/>
                    </a:p>
                  </a:txBody>
                  <a:tcPr/>
                </a:tc>
                <a:tc>
                  <a:txBody>
                    <a:bodyPr/>
                    <a:lstStyle/>
                    <a:p>
                      <a:r>
                        <a:rPr lang="en-US" sz="1400" b="1" dirty="0" smtClean="0"/>
                        <a:t>French political </a:t>
                      </a:r>
                    </a:p>
                    <a:p>
                      <a:r>
                        <a:rPr lang="en-US" sz="1400" b="1" dirty="0" smtClean="0"/>
                        <a:t>philosopher</a:t>
                      </a:r>
                    </a:p>
                    <a:p>
                      <a:endParaRPr lang="en-US" sz="1400" b="1" dirty="0"/>
                    </a:p>
                  </a:txBody>
                  <a:tcPr/>
                </a:tc>
              </a:tr>
              <a:tr h="814236">
                <a:tc>
                  <a:txBody>
                    <a:bodyPr/>
                    <a:lstStyle/>
                    <a:p>
                      <a:r>
                        <a:rPr lang="en-US" sz="1400" dirty="0" smtClean="0"/>
                        <a:t>http://</a:t>
                      </a:r>
                      <a:r>
                        <a:rPr lang="en-US" sz="1400" dirty="0" err="1" smtClean="0"/>
                        <a:t>library.princeton.edu</a:t>
                      </a:r>
                      <a:r>
                        <a:rPr lang="en-US" sz="1400" dirty="0" smtClean="0"/>
                        <a:t>/</a:t>
                      </a:r>
                      <a:r>
                        <a:rPr lang="en-US" sz="1400" dirty="0" err="1" smtClean="0"/>
                        <a:t>derrida</a:t>
                      </a:r>
                      <a:r>
                        <a:rPr lang="en-US" sz="1400" dirty="0" smtClean="0"/>
                        <a:t>/resource/4.1.3.4</a:t>
                      </a:r>
                    </a:p>
                    <a:p>
                      <a:endParaRPr lang="en-US" sz="1400" dirty="0"/>
                    </a:p>
                  </a:txBody>
                  <a:tcPr/>
                </a:tc>
                <a:tc>
                  <a:txBody>
                    <a:bodyPr/>
                    <a:lstStyle/>
                    <a:p>
                      <a:r>
                        <a:rPr lang="en-US" sz="1400" dirty="0" smtClean="0"/>
                        <a:t>http://</a:t>
                      </a:r>
                      <a:r>
                        <a:rPr lang="en-US" sz="1400" dirty="0" err="1" smtClean="0"/>
                        <a:t>dbpedia.org</a:t>
                      </a:r>
                      <a:r>
                        <a:rPr lang="en-US" sz="1400" dirty="0" smtClean="0"/>
                        <a:t>/resource/</a:t>
                      </a:r>
                      <a:r>
                        <a:rPr lang="en-US" sz="1400" dirty="0" err="1" smtClean="0"/>
                        <a:t>Louis_Althusser</a:t>
                      </a:r>
                      <a:r>
                        <a:rPr lang="en-US" sz="1400" dirty="0" smtClean="0"/>
                        <a:t> </a:t>
                      </a:r>
                    </a:p>
                    <a:p>
                      <a:endParaRPr lang="en-US" sz="1400" dirty="0"/>
                    </a:p>
                  </a:txBody>
                  <a:tcPr/>
                </a:tc>
                <a:tc>
                  <a:txBody>
                    <a:bodyPr/>
                    <a:lstStyle/>
                    <a:p>
                      <a:r>
                        <a:rPr lang="en-US" sz="1400" dirty="0" err="1" smtClean="0"/>
                        <a:t>Althusser</a:t>
                      </a:r>
                      <a:r>
                        <a:rPr lang="en-US" sz="1400" dirty="0" smtClean="0"/>
                        <a:t>, Louis, </a:t>
                      </a:r>
                    </a:p>
                    <a:p>
                      <a:r>
                        <a:rPr lang="en-US" sz="1400" dirty="0" smtClean="0"/>
                        <a:t>1918-1990</a:t>
                      </a:r>
                    </a:p>
                    <a:p>
                      <a:endParaRPr lang="en-US" sz="1400" dirty="0"/>
                    </a:p>
                  </a:txBody>
                  <a:tcPr/>
                </a:tc>
                <a:tc>
                  <a:txBody>
                    <a:bodyPr/>
                    <a:lstStyle/>
                    <a:p>
                      <a:r>
                        <a:rPr lang="en-US" sz="1400" b="1" dirty="0" smtClean="0"/>
                        <a:t>French political </a:t>
                      </a:r>
                    </a:p>
                    <a:p>
                      <a:r>
                        <a:rPr lang="en-US" sz="1400" b="1" dirty="0" smtClean="0"/>
                        <a:t>philosopher</a:t>
                      </a:r>
                    </a:p>
                    <a:p>
                      <a:endParaRPr lang="en-US" sz="1400" b="1" dirty="0"/>
                    </a:p>
                  </a:txBody>
                  <a:tcPr/>
                </a:tc>
              </a:tr>
              <a:tr h="814236">
                <a:tc>
                  <a:txBody>
                    <a:bodyPr/>
                    <a:lstStyle/>
                    <a:p>
                      <a:r>
                        <a:rPr lang="en-US" sz="1400" dirty="0" smtClean="0"/>
                        <a:t>http://</a:t>
                      </a:r>
                      <a:r>
                        <a:rPr lang="en-US" sz="1400" dirty="0" err="1" smtClean="0"/>
                        <a:t>library.princeton.edu</a:t>
                      </a:r>
                      <a:r>
                        <a:rPr lang="en-US" sz="1400" dirty="0" smtClean="0"/>
                        <a:t>/</a:t>
                      </a:r>
                      <a:r>
                        <a:rPr lang="en-US" sz="1400" dirty="0" err="1" smtClean="0"/>
                        <a:t>derrida</a:t>
                      </a:r>
                      <a:r>
                        <a:rPr lang="en-US" sz="1400" dirty="0" smtClean="0"/>
                        <a:t>/resource/1.2.14.5</a:t>
                      </a:r>
                    </a:p>
                    <a:p>
                      <a:endParaRPr lang="en-US" sz="1400" dirty="0"/>
                    </a:p>
                  </a:txBody>
                  <a:tcPr/>
                </a:tc>
                <a:tc>
                  <a:txBody>
                    <a:bodyPr/>
                    <a:lstStyle/>
                    <a:p>
                      <a:r>
                        <a:rPr lang="en-US" sz="1400" dirty="0" smtClean="0"/>
                        <a:t>http://</a:t>
                      </a:r>
                      <a:r>
                        <a:rPr lang="en-US" sz="1400" dirty="0" err="1" smtClean="0"/>
                        <a:t>dbpedia.org</a:t>
                      </a:r>
                      <a:r>
                        <a:rPr lang="en-US" sz="1400" dirty="0" smtClean="0"/>
                        <a:t>/resource/</a:t>
                      </a:r>
                      <a:r>
                        <a:rPr lang="en-US" sz="1400" dirty="0" err="1" smtClean="0"/>
                        <a:t>Pierre_Bourdieu</a:t>
                      </a:r>
                      <a:endParaRPr lang="en-US" sz="1400" dirty="0" smtClean="0"/>
                    </a:p>
                    <a:p>
                      <a:endParaRPr lang="en-US" sz="1400" dirty="0"/>
                    </a:p>
                  </a:txBody>
                  <a:tcPr/>
                </a:tc>
                <a:tc>
                  <a:txBody>
                    <a:bodyPr/>
                    <a:lstStyle/>
                    <a:p>
                      <a:r>
                        <a:rPr lang="en-US" sz="1400" dirty="0" smtClean="0"/>
                        <a:t>Bourdieu, Pierre, </a:t>
                      </a:r>
                    </a:p>
                    <a:p>
                      <a:r>
                        <a:rPr lang="en-US" sz="1400" dirty="0" smtClean="0"/>
                        <a:t>1930-2002</a:t>
                      </a:r>
                    </a:p>
                    <a:p>
                      <a:endParaRPr lang="en-US" sz="1400" dirty="0"/>
                    </a:p>
                  </a:txBody>
                  <a:tcPr/>
                </a:tc>
                <a:tc>
                  <a:txBody>
                    <a:bodyPr/>
                    <a:lstStyle/>
                    <a:p>
                      <a:r>
                        <a:rPr lang="en-US" sz="1400" b="1" dirty="0" smtClean="0"/>
                        <a:t>French </a:t>
                      </a:r>
                    </a:p>
                    <a:p>
                      <a:r>
                        <a:rPr lang="en-US" sz="1400" b="1" dirty="0" smtClean="0"/>
                        <a:t>anthropologist, </a:t>
                      </a:r>
                    </a:p>
                    <a:p>
                      <a:r>
                        <a:rPr lang="en-US" sz="1400" b="1" dirty="0" smtClean="0"/>
                        <a:t>sociologist and </a:t>
                      </a:r>
                    </a:p>
                    <a:p>
                      <a:r>
                        <a:rPr lang="en-US" sz="1400" b="1" dirty="0" smtClean="0"/>
                        <a:t>philosopher</a:t>
                      </a:r>
                    </a:p>
                    <a:p>
                      <a:endParaRPr lang="en-US" sz="1400" b="1" dirty="0"/>
                    </a:p>
                  </a:txBody>
                  <a:tcPr/>
                </a:tc>
              </a:tr>
              <a:tr h="814236">
                <a:tc>
                  <a:txBody>
                    <a:bodyPr/>
                    <a:lstStyle/>
                    <a:p>
                      <a:r>
                        <a:rPr lang="en-US" sz="1400" dirty="0" smtClean="0"/>
                        <a:t>http://</a:t>
                      </a:r>
                      <a:r>
                        <a:rPr lang="en-US" sz="1400" dirty="0" err="1" smtClean="0"/>
                        <a:t>library.princeton.edu</a:t>
                      </a:r>
                      <a:r>
                        <a:rPr lang="en-US" sz="1400" dirty="0" smtClean="0"/>
                        <a:t>/</a:t>
                      </a:r>
                      <a:r>
                        <a:rPr lang="en-US" sz="1400" dirty="0" err="1" smtClean="0"/>
                        <a:t>derrida</a:t>
                      </a:r>
                      <a:r>
                        <a:rPr lang="en-US" sz="1400" dirty="0" smtClean="0"/>
                        <a:t>/resource/4.2.9.22</a:t>
                      </a:r>
                    </a:p>
                    <a:p>
                      <a:endParaRPr lang="en-US" sz="1400" dirty="0"/>
                    </a:p>
                  </a:txBody>
                  <a:tcPr/>
                </a:tc>
                <a:tc>
                  <a:txBody>
                    <a:bodyPr/>
                    <a:lstStyle/>
                    <a:p>
                      <a:r>
                        <a:rPr lang="en-US" sz="1400" dirty="0" smtClean="0"/>
                        <a:t>http://</a:t>
                      </a:r>
                      <a:r>
                        <a:rPr lang="en-US" sz="1400" dirty="0" err="1" smtClean="0"/>
                        <a:t>dbpedia.org</a:t>
                      </a:r>
                      <a:r>
                        <a:rPr lang="en-US" sz="1400" dirty="0" smtClean="0"/>
                        <a:t>/resource/</a:t>
                      </a:r>
                      <a:r>
                        <a:rPr lang="en-US" sz="1400" kern="1200" dirty="0" err="1" smtClean="0">
                          <a:solidFill>
                            <a:schemeClr val="dk1"/>
                          </a:solidFill>
                          <a:latin typeface="+mn-lt"/>
                          <a:ea typeface="+mn-ea"/>
                          <a:cs typeface="+mn-cs"/>
                        </a:rPr>
                        <a:t>Jürgen_Habermas</a:t>
                      </a:r>
                      <a:endParaRPr lang="en-US" sz="1400" dirty="0"/>
                    </a:p>
                  </a:txBody>
                  <a:tcPr/>
                </a:tc>
                <a:tc>
                  <a:txBody>
                    <a:bodyPr/>
                    <a:lstStyle/>
                    <a:p>
                      <a:r>
                        <a:rPr lang="en-US" sz="1400" dirty="0" err="1" smtClean="0"/>
                        <a:t>Habermas</a:t>
                      </a:r>
                      <a:r>
                        <a:rPr lang="en-US" sz="1400" dirty="0" smtClean="0"/>
                        <a:t>, </a:t>
                      </a:r>
                      <a:r>
                        <a:rPr lang="en-US" sz="1400" kern="1200" dirty="0" smtClean="0">
                          <a:solidFill>
                            <a:schemeClr val="dk1"/>
                          </a:solidFill>
                          <a:latin typeface="+mn-lt"/>
                          <a:ea typeface="+mn-ea"/>
                          <a:cs typeface="+mn-cs"/>
                        </a:rPr>
                        <a:t>Jürgen</a:t>
                      </a:r>
                      <a:endParaRPr lang="en-US" sz="1400" dirty="0" smtClean="0"/>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German philosopher </a:t>
                      </a:r>
                    </a:p>
                    <a:p>
                      <a:endParaRPr lang="en-US" sz="1400" b="1" dirty="0"/>
                    </a:p>
                  </a:txBody>
                  <a:tcPr/>
                </a:tc>
              </a:tr>
            </a:tbl>
          </a:graphicData>
        </a:graphic>
      </p:graphicFrame>
    </p:spTree>
    <p:extLst>
      <p:ext uri="{BB962C8B-B14F-4D97-AF65-F5344CB8AC3E}">
        <p14:creationId xmlns:p14="http://schemas.microsoft.com/office/powerpoint/2010/main" val="20590237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7745505" cy="4228653"/>
          </a:xfrm>
        </p:spPr>
        <p:txBody>
          <a:bodyPr>
            <a:normAutofit fontScale="70000" lnSpcReduction="20000"/>
          </a:bodyPr>
          <a:lstStyle/>
          <a:p>
            <a:r>
              <a:rPr lang="en-US" sz="4000" dirty="0" smtClean="0"/>
              <a:t>Timeline:</a:t>
            </a:r>
          </a:p>
          <a:p>
            <a:pPr lvl="1" fontAlgn="base"/>
            <a:r>
              <a:rPr lang="en-US" sz="2800" dirty="0" err="1" smtClean="0"/>
              <a:t>Preproject</a:t>
            </a:r>
            <a:r>
              <a:rPr lang="en-US" sz="2800" dirty="0" smtClean="0"/>
              <a:t/>
            </a:r>
            <a:br>
              <a:rPr lang="en-US" sz="2800" dirty="0" smtClean="0"/>
            </a:br>
            <a:endParaRPr lang="en-US" sz="2800" dirty="0" smtClean="0"/>
          </a:p>
          <a:p>
            <a:pPr lvl="1" fontAlgn="base"/>
            <a:r>
              <a:rPr lang="en-US" sz="2800" dirty="0" smtClean="0"/>
              <a:t>Phase </a:t>
            </a:r>
            <a:r>
              <a:rPr lang="en-US" sz="2800" dirty="0"/>
              <a:t>1 </a:t>
            </a:r>
            <a:r>
              <a:rPr lang="en-US" sz="2800" dirty="0" smtClean="0"/>
              <a:t>(April-September 2016)</a:t>
            </a:r>
          </a:p>
          <a:p>
            <a:pPr lvl="2" fontAlgn="base"/>
            <a:r>
              <a:rPr lang="en-US" sz="2600" dirty="0" smtClean="0"/>
              <a:t>Focus: </a:t>
            </a:r>
            <a:r>
              <a:rPr lang="en-US" sz="2600" b="1" dirty="0" smtClean="0"/>
              <a:t>ontology, modeling, </a:t>
            </a:r>
            <a:r>
              <a:rPr lang="en-US" sz="2600" b="1" dirty="0" smtClean="0"/>
              <a:t>preparation</a:t>
            </a:r>
            <a:br>
              <a:rPr lang="en-US" sz="2600" b="1" dirty="0" smtClean="0"/>
            </a:br>
            <a:endParaRPr lang="en-US" sz="2600" b="1" dirty="0"/>
          </a:p>
          <a:p>
            <a:pPr lvl="1" fontAlgn="base"/>
            <a:r>
              <a:rPr lang="en-US" sz="2800" dirty="0"/>
              <a:t>Phase 2 </a:t>
            </a:r>
            <a:r>
              <a:rPr lang="en-US" sz="2800" dirty="0" smtClean="0"/>
              <a:t>(October 2016-March 2017)</a:t>
            </a:r>
          </a:p>
          <a:p>
            <a:pPr lvl="2" fontAlgn="base"/>
            <a:r>
              <a:rPr lang="en-US" sz="2600" dirty="0" smtClean="0"/>
              <a:t>Focus: </a:t>
            </a:r>
            <a:r>
              <a:rPr lang="en-US" sz="2600" b="1" dirty="0" smtClean="0"/>
              <a:t>data conversion, tools, data </a:t>
            </a:r>
            <a:r>
              <a:rPr lang="en-US" sz="2600" b="1" dirty="0" smtClean="0"/>
              <a:t>creation</a:t>
            </a:r>
            <a:br>
              <a:rPr lang="en-US" sz="2600" b="1" dirty="0" smtClean="0"/>
            </a:br>
            <a:endParaRPr lang="en-US" sz="2600" b="1" dirty="0"/>
          </a:p>
          <a:p>
            <a:pPr lvl="1" fontAlgn="base"/>
            <a:r>
              <a:rPr lang="en-US" sz="2800" dirty="0"/>
              <a:t>Phase 3 </a:t>
            </a:r>
            <a:r>
              <a:rPr lang="en-US" sz="2800" dirty="0" smtClean="0"/>
              <a:t>(April-September 2017)</a:t>
            </a:r>
          </a:p>
          <a:p>
            <a:pPr lvl="2" fontAlgn="base"/>
            <a:r>
              <a:rPr lang="en-US" sz="2600" dirty="0" smtClean="0">
                <a:solidFill>
                  <a:schemeClr val="tx1"/>
                </a:solidFill>
              </a:rPr>
              <a:t>Focus: </a:t>
            </a:r>
            <a:r>
              <a:rPr lang="en-US" sz="2600" b="1" dirty="0" smtClean="0">
                <a:solidFill>
                  <a:schemeClr val="tx1"/>
                </a:solidFill>
              </a:rPr>
              <a:t>data creation, </a:t>
            </a:r>
            <a:r>
              <a:rPr lang="en-US" sz="2600" b="1" dirty="0" smtClean="0">
                <a:solidFill>
                  <a:schemeClr val="tx1"/>
                </a:solidFill>
              </a:rPr>
              <a:t>sharing</a:t>
            </a:r>
            <a:br>
              <a:rPr lang="en-US" sz="2600" b="1" dirty="0" smtClean="0">
                <a:solidFill>
                  <a:schemeClr val="tx1"/>
                </a:solidFill>
              </a:rPr>
            </a:br>
            <a:endParaRPr lang="en-US" sz="2600" b="1" dirty="0" smtClean="0"/>
          </a:p>
          <a:p>
            <a:pPr lvl="1" fontAlgn="base"/>
            <a:r>
              <a:rPr lang="en-US" sz="2800" dirty="0" smtClean="0"/>
              <a:t>Phase </a:t>
            </a:r>
            <a:r>
              <a:rPr lang="en-US" sz="2800" dirty="0"/>
              <a:t>4 </a:t>
            </a:r>
            <a:r>
              <a:rPr lang="en-US" sz="2800" dirty="0" smtClean="0"/>
              <a:t>(October 2017-March 2018)</a:t>
            </a:r>
          </a:p>
          <a:p>
            <a:pPr lvl="2" fontAlgn="base"/>
            <a:r>
              <a:rPr lang="en-US" sz="2600" dirty="0" smtClean="0"/>
              <a:t>Focus: </a:t>
            </a:r>
            <a:r>
              <a:rPr lang="en-US" sz="2600" b="1" dirty="0" smtClean="0"/>
              <a:t>finalize dataset, ontology, etc.</a:t>
            </a:r>
            <a:endParaRPr lang="en-US" sz="2600" b="1" dirty="0"/>
          </a:p>
        </p:txBody>
      </p:sp>
      <p:sp>
        <p:nvSpPr>
          <p:cNvPr id="2" name="Title 1"/>
          <p:cNvSpPr>
            <a:spLocks noGrp="1"/>
          </p:cNvSpPr>
          <p:nvPr>
            <p:ph type="title"/>
          </p:nvPr>
        </p:nvSpPr>
        <p:spPr/>
        <p:txBody>
          <a:bodyPr/>
          <a:lstStyle/>
          <a:p>
            <a:r>
              <a:rPr lang="en-US" dirty="0" smtClean="0"/>
              <a:t>LD4P @ Princeton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2664142"/>
            <a:ext cx="319387" cy="31051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608878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Selected 45 items with personal dedications</a:t>
            </a:r>
            <a:r>
              <a:rPr lang="en-US" dirty="0" smtClean="0"/>
              <a:t>.</a:t>
            </a:r>
          </a:p>
          <a:p>
            <a:endParaRPr lang="en-US" dirty="0"/>
          </a:p>
          <a:p>
            <a:r>
              <a:rPr lang="en-US" dirty="0"/>
              <a:t>Hand-coded RDF data using Web Annotation Model and Vocabulary as framework</a:t>
            </a:r>
            <a:r>
              <a:rPr lang="en-US" dirty="0" smtClean="0"/>
              <a:t>.</a:t>
            </a:r>
          </a:p>
          <a:p>
            <a:endParaRPr lang="en-US" dirty="0"/>
          </a:p>
          <a:p>
            <a:r>
              <a:rPr lang="en-US" dirty="0"/>
              <a:t>Developed exploratory queries</a:t>
            </a:r>
            <a:r>
              <a:rPr lang="en-US" dirty="0" smtClean="0"/>
              <a:t>.</a:t>
            </a:r>
          </a:p>
          <a:p>
            <a:endParaRPr lang="en-US" dirty="0"/>
          </a:p>
          <a:p>
            <a:r>
              <a:rPr lang="en-US" dirty="0"/>
              <a:t>Met with faculty stakeholder to discuss use cases.</a:t>
            </a:r>
          </a:p>
          <a:p>
            <a:endParaRPr lang="en-US" dirty="0"/>
          </a:p>
        </p:txBody>
      </p:sp>
      <p:sp>
        <p:nvSpPr>
          <p:cNvPr id="2" name="Title 1"/>
          <p:cNvSpPr>
            <a:spLocks noGrp="1"/>
          </p:cNvSpPr>
          <p:nvPr>
            <p:ph type="title"/>
          </p:nvPr>
        </p:nvSpPr>
        <p:spPr/>
        <p:txBody>
          <a:bodyPr/>
          <a:lstStyle/>
          <a:p>
            <a:r>
              <a:rPr lang="en-US" dirty="0" smtClean="0"/>
              <a:t>Pre-project activities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6867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p:txBody>
      </p:sp>
      <p:sp>
        <p:nvSpPr>
          <p:cNvPr id="2" name="Title 1"/>
          <p:cNvSpPr>
            <a:spLocks noGrp="1"/>
          </p:cNvSpPr>
          <p:nvPr>
            <p:ph type="title"/>
          </p:nvPr>
        </p:nvSpPr>
        <p:spPr/>
        <p:txBody>
          <a:bodyPr/>
          <a:lstStyle/>
          <a:p>
            <a:r>
              <a:rPr lang="en-US" sz="4800" dirty="0" smtClean="0"/>
              <a:t>W3C Web Annotation Model</a:t>
            </a:r>
            <a:endParaRPr lang="en-US" sz="48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4"/>
          <a:stretch>
            <a:fillRect/>
          </a:stretch>
        </p:blipFill>
        <p:spPr>
          <a:xfrm>
            <a:off x="1066800" y="2286000"/>
            <a:ext cx="7073708" cy="4040665"/>
          </a:xfrm>
          <a:prstGeom prst="rect">
            <a:avLst/>
          </a:prstGeom>
        </p:spPr>
      </p:pic>
    </p:spTree>
    <p:extLst>
      <p:ext uri="{BB962C8B-B14F-4D97-AF65-F5344CB8AC3E}">
        <p14:creationId xmlns:p14="http://schemas.microsoft.com/office/powerpoint/2010/main" val="31486359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304801"/>
            <a:ext cx="7682752" cy="5821362"/>
          </a:xfrm>
          <a:solidFill>
            <a:schemeClr val="accent2">
              <a:lumMod val="40000"/>
              <a:lumOff val="60000"/>
            </a:schemeClr>
          </a:solidFill>
        </p:spPr>
        <p:txBody>
          <a:bodyPr numCol="1">
            <a:normAutofit fontScale="70000" lnSpcReduction="20000"/>
          </a:bodyPr>
          <a:lstStyle/>
          <a:p>
            <a:r>
              <a:rPr lang="en-US" sz="3800" dirty="0" smtClean="0"/>
              <a:t>Partial encoding of a dedication</a:t>
            </a:r>
          </a:p>
          <a:p>
            <a:endParaRPr lang="en-US" dirty="0" smtClean="0"/>
          </a:p>
          <a:p>
            <a:endParaRPr lang="en-US" dirty="0"/>
          </a:p>
          <a:p>
            <a:pPr marL="0" indent="0">
              <a:buNone/>
            </a:pPr>
            <a:r>
              <a:rPr lang="en-US" dirty="0"/>
              <a:t>&lt;http://</a:t>
            </a:r>
            <a:r>
              <a:rPr lang="en-US" dirty="0" err="1"/>
              <a:t>princeton.edu</a:t>
            </a:r>
            <a:r>
              <a:rPr lang="en-US" dirty="0"/>
              <a:t>/1.4.2.42&gt; a </a:t>
            </a:r>
            <a:r>
              <a:rPr lang="en-US" dirty="0" err="1"/>
              <a:t>oa:Annotation</a:t>
            </a:r>
            <a:r>
              <a:rPr lang="en-US" dirty="0"/>
              <a:t> ;</a:t>
            </a:r>
            <a:br>
              <a:rPr lang="en-US" dirty="0"/>
            </a:br>
            <a:r>
              <a:rPr lang="en-US" dirty="0" err="1"/>
              <a:t>dcterms:creator</a:t>
            </a:r>
            <a:r>
              <a:rPr lang="en-US" dirty="0"/>
              <a:t> &lt;http://</a:t>
            </a:r>
            <a:r>
              <a:rPr lang="en-US" dirty="0" err="1"/>
              <a:t>viaf.org</a:t>
            </a:r>
            <a:r>
              <a:rPr lang="en-US" dirty="0"/>
              <a:t>/</a:t>
            </a:r>
            <a:r>
              <a:rPr lang="en-US" dirty="0" err="1"/>
              <a:t>viaf</a:t>
            </a:r>
            <a:r>
              <a:rPr lang="en-US" dirty="0"/>
              <a:t>/19675770&gt; ;</a:t>
            </a:r>
            <a:br>
              <a:rPr lang="en-US" dirty="0"/>
            </a:br>
            <a:r>
              <a:rPr lang="en-US" dirty="0" err="1"/>
              <a:t>dcterms:created</a:t>
            </a:r>
            <a:r>
              <a:rPr lang="en-US" dirty="0"/>
              <a:t> "19770303T12:00:00Z" ;</a:t>
            </a:r>
            <a:br>
              <a:rPr lang="en-US" dirty="0"/>
            </a:br>
            <a:r>
              <a:rPr lang="en-US" dirty="0"/>
              <a:t>    </a:t>
            </a:r>
            <a:r>
              <a:rPr lang="en-US" dirty="0" err="1"/>
              <a:t>oa:hasBody</a:t>
            </a:r>
            <a:r>
              <a:rPr lang="en-US" dirty="0"/>
              <a:t> &lt;http://</a:t>
            </a:r>
            <a:r>
              <a:rPr lang="en-US" dirty="0" err="1"/>
              <a:t>princeton.edu</a:t>
            </a:r>
            <a:r>
              <a:rPr lang="en-US" dirty="0"/>
              <a:t>/1.4.2.42/body1&gt; ;</a:t>
            </a:r>
            <a:br>
              <a:rPr lang="en-US" dirty="0"/>
            </a:br>
            <a:r>
              <a:rPr lang="en-US" dirty="0"/>
              <a:t>    </a:t>
            </a:r>
            <a:r>
              <a:rPr lang="en-US" dirty="0" err="1"/>
              <a:t>oa:hasTarget</a:t>
            </a:r>
            <a:r>
              <a:rPr lang="en-US" dirty="0"/>
              <a:t> &lt;http://</a:t>
            </a:r>
            <a:r>
              <a:rPr lang="en-US" dirty="0" err="1"/>
              <a:t>library.princeton.edu</a:t>
            </a:r>
            <a:r>
              <a:rPr lang="en-US" dirty="0"/>
              <a:t>/1.4.2.42/</a:t>
            </a:r>
            <a:r>
              <a:rPr lang="en-US" dirty="0" err="1"/>
              <a:t>pageX</a:t>
            </a:r>
            <a:r>
              <a:rPr lang="en-US" dirty="0"/>
              <a:t>&gt; ;</a:t>
            </a:r>
            <a:br>
              <a:rPr lang="en-US" dirty="0"/>
            </a:br>
            <a:r>
              <a:rPr lang="en-US" dirty="0"/>
              <a:t>    </a:t>
            </a:r>
            <a:r>
              <a:rPr lang="en-US" dirty="0" err="1"/>
              <a:t>oa:motivatedBy</a:t>
            </a:r>
            <a:r>
              <a:rPr lang="en-US" dirty="0"/>
              <a:t> &lt;http://</a:t>
            </a:r>
            <a:r>
              <a:rPr lang="en-US" dirty="0" err="1"/>
              <a:t>example.org</a:t>
            </a:r>
            <a:r>
              <a:rPr lang="en-US" dirty="0"/>
              <a:t>/dedicating&gt; .</a:t>
            </a:r>
            <a:br>
              <a:rPr lang="en-US" dirty="0"/>
            </a:br>
            <a:r>
              <a:rPr lang="en-US" dirty="0"/>
              <a:t/>
            </a:r>
            <a:br>
              <a:rPr lang="en-US" dirty="0"/>
            </a:br>
            <a:r>
              <a:rPr lang="en-US" dirty="0"/>
              <a:t>&lt;http://</a:t>
            </a:r>
            <a:r>
              <a:rPr lang="en-US" dirty="0" err="1"/>
              <a:t>princeton.edu</a:t>
            </a:r>
            <a:r>
              <a:rPr lang="en-US" dirty="0"/>
              <a:t>/1.4.2.42/meta1&gt; a </a:t>
            </a:r>
            <a:r>
              <a:rPr lang="en-US" dirty="0" err="1"/>
              <a:t>oa:Annotation</a:t>
            </a:r>
            <a:r>
              <a:rPr lang="en-US" dirty="0"/>
              <a:t> ;</a:t>
            </a:r>
            <a:br>
              <a:rPr lang="en-US" dirty="0"/>
            </a:br>
            <a:r>
              <a:rPr lang="en-US" dirty="0"/>
              <a:t>    </a:t>
            </a:r>
            <a:r>
              <a:rPr lang="en-US" dirty="0" err="1"/>
              <a:t>dcterms:creator</a:t>
            </a:r>
            <a:r>
              <a:rPr lang="en-US" dirty="0"/>
              <a:t> &lt;http://</a:t>
            </a:r>
            <a:r>
              <a:rPr lang="en-US" dirty="0" err="1"/>
              <a:t>library.princeton.edu</a:t>
            </a:r>
            <a:r>
              <a:rPr lang="en-US" dirty="0"/>
              <a:t>/&gt; ;</a:t>
            </a:r>
            <a:br>
              <a:rPr lang="en-US" dirty="0"/>
            </a:br>
            <a:r>
              <a:rPr lang="en-US" dirty="0" err="1"/>
              <a:t>oa:hasBody</a:t>
            </a:r>
            <a:r>
              <a:rPr lang="en-US" dirty="0"/>
              <a:t> [ </a:t>
            </a:r>
            <a:r>
              <a:rPr lang="en-US" dirty="0" err="1"/>
              <a:t>oa:hasSource</a:t>
            </a:r>
            <a:r>
              <a:rPr lang="en-US" dirty="0"/>
              <a:t> &lt;http://</a:t>
            </a:r>
            <a:r>
              <a:rPr lang="en-US" dirty="0" err="1"/>
              <a:t>viaf.org</a:t>
            </a:r>
            <a:r>
              <a:rPr lang="en-US" dirty="0"/>
              <a:t>/</a:t>
            </a:r>
            <a:r>
              <a:rPr lang="en-US" dirty="0" err="1"/>
              <a:t>viaf</a:t>
            </a:r>
            <a:r>
              <a:rPr lang="en-US" dirty="0"/>
              <a:t>/163091629&gt; ;</a:t>
            </a:r>
            <a:br>
              <a:rPr lang="en-US" dirty="0"/>
            </a:br>
            <a:r>
              <a:rPr lang="en-US" dirty="0"/>
              <a:t>            </a:t>
            </a:r>
            <a:r>
              <a:rPr lang="en-US" dirty="0" err="1"/>
              <a:t>oa:role</a:t>
            </a:r>
            <a:r>
              <a:rPr lang="en-US" dirty="0"/>
              <a:t> "tagging" ] ;</a:t>
            </a:r>
            <a:br>
              <a:rPr lang="en-US" dirty="0"/>
            </a:br>
            <a:r>
              <a:rPr lang="en-US" dirty="0" err="1"/>
              <a:t>oa:hasTarget</a:t>
            </a:r>
            <a:r>
              <a:rPr lang="en-US" dirty="0"/>
              <a:t> [ </a:t>
            </a:r>
            <a:br>
              <a:rPr lang="en-US" dirty="0"/>
            </a:br>
            <a:r>
              <a:rPr lang="en-US" dirty="0"/>
              <a:t>    </a:t>
            </a:r>
            <a:r>
              <a:rPr lang="en-US" dirty="0" err="1"/>
              <a:t>oa:hasSelector</a:t>
            </a:r>
            <a:r>
              <a:rPr lang="en-US" dirty="0"/>
              <a:t> [ </a:t>
            </a:r>
            <a:br>
              <a:rPr lang="en-US" dirty="0"/>
            </a:br>
            <a:r>
              <a:rPr lang="en-US" dirty="0"/>
              <a:t>        a </a:t>
            </a:r>
            <a:r>
              <a:rPr lang="en-US" dirty="0" err="1"/>
              <a:t>oa:TextQuoteSelector</a:t>
            </a:r>
            <a:r>
              <a:rPr lang="en-US" dirty="0"/>
              <a:t> ;                    </a:t>
            </a:r>
            <a:br>
              <a:rPr lang="en-US" dirty="0"/>
            </a:br>
            <a:r>
              <a:rPr lang="en-US" dirty="0"/>
              <a:t>        </a:t>
            </a:r>
            <a:r>
              <a:rPr lang="en-US" dirty="0" err="1"/>
              <a:t>oa:exact</a:t>
            </a:r>
            <a:r>
              <a:rPr lang="en-US" dirty="0"/>
              <a:t> "</a:t>
            </a:r>
            <a:r>
              <a:rPr lang="en-US" dirty="0" err="1"/>
              <a:t>Mme</a:t>
            </a:r>
            <a:r>
              <a:rPr lang="en-US" dirty="0"/>
              <a:t> Marguerite Derrida" ;</a:t>
            </a:r>
            <a:br>
              <a:rPr lang="en-US" dirty="0"/>
            </a:br>
            <a:r>
              <a:rPr lang="en-US" dirty="0"/>
              <a:t>        </a:t>
            </a:r>
            <a:r>
              <a:rPr lang="en-US" dirty="0" err="1"/>
              <a:t>oa:prefix</a:t>
            </a:r>
            <a:r>
              <a:rPr lang="en-US" dirty="0"/>
              <a:t> "Pour " ; </a:t>
            </a:r>
            <a:br>
              <a:rPr lang="en-US" dirty="0"/>
            </a:br>
            <a:r>
              <a:rPr lang="en-US" dirty="0"/>
              <a:t>        </a:t>
            </a:r>
            <a:r>
              <a:rPr lang="en-US" dirty="0" err="1"/>
              <a:t>oa:suffix</a:t>
            </a:r>
            <a:r>
              <a:rPr lang="en-US" dirty="0"/>
              <a:t> " </a:t>
            </a:r>
            <a:r>
              <a:rPr lang="en-US" dirty="0" err="1"/>
              <a:t>tres</a:t>
            </a:r>
            <a:r>
              <a:rPr lang="en-US" dirty="0"/>
              <a:t> </a:t>
            </a:r>
            <a:r>
              <a:rPr lang="en-US" dirty="0" err="1"/>
              <a:t>cordialement</a:t>
            </a:r>
            <a:r>
              <a:rPr lang="en-US" dirty="0"/>
              <a:t>" ; </a:t>
            </a:r>
            <a:br>
              <a:rPr lang="en-US" dirty="0"/>
            </a:br>
            <a:r>
              <a:rPr lang="en-US" dirty="0"/>
              <a:t>    ] ;</a:t>
            </a:r>
            <a:br>
              <a:rPr lang="en-US" dirty="0"/>
            </a:br>
            <a:r>
              <a:rPr lang="en-US" dirty="0"/>
              <a:t>    </a:t>
            </a:r>
            <a:r>
              <a:rPr lang="en-US" dirty="0" err="1"/>
              <a:t>oa:hasSource</a:t>
            </a:r>
            <a:r>
              <a:rPr lang="en-US" dirty="0"/>
              <a:t> &lt;http://</a:t>
            </a:r>
            <a:r>
              <a:rPr lang="en-US" dirty="0" err="1"/>
              <a:t>library.princeton.edu</a:t>
            </a:r>
            <a:r>
              <a:rPr lang="en-US" dirty="0"/>
              <a:t>/1.4.2.42/body1&gt; </a:t>
            </a:r>
            <a:br>
              <a:rPr lang="en-US" dirty="0"/>
            </a:br>
            <a:r>
              <a:rPr lang="en-US" dirty="0"/>
              <a:t>] ;</a:t>
            </a:r>
            <a:br>
              <a:rPr lang="en-US" dirty="0"/>
            </a:br>
            <a:r>
              <a:rPr lang="en-US" dirty="0" err="1"/>
              <a:t>oa:motivatedBy</a:t>
            </a:r>
            <a:r>
              <a:rPr lang="en-US" dirty="0"/>
              <a:t> </a:t>
            </a:r>
            <a:r>
              <a:rPr lang="en-US" dirty="0" err="1"/>
              <a:t>oa:identifying</a:t>
            </a:r>
            <a:r>
              <a:rPr lang="en-US" dirty="0"/>
              <a:t>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8904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Encoding challenges	</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Content Placeholder 4" descr="IMG_20160609_115829862.jpg"/>
          <p:cNvPicPr>
            <a:picLocks noGrp="1" noChangeAspect="1"/>
          </p:cNvPicPr>
          <p:nvPr>
            <p:ph idx="1"/>
          </p:nvPr>
        </p:nvPicPr>
        <p:blipFill>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340032" y="2248088"/>
            <a:ext cx="4463935" cy="3877887"/>
          </a:xfrm>
          <a:prstGeom prst="rect">
            <a:avLst/>
          </a:prstGeom>
          <a:ln>
            <a:solidFill>
              <a:schemeClr val="bg2"/>
            </a:solidFill>
          </a:ln>
        </p:spPr>
      </p:pic>
    </p:spTree>
    <p:extLst>
      <p:ext uri="{BB962C8B-B14F-4D97-AF65-F5344CB8AC3E}">
        <p14:creationId xmlns:p14="http://schemas.microsoft.com/office/powerpoint/2010/main" val="1696387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Princeton project website:</a:t>
            </a:r>
          </a:p>
          <a:p>
            <a:pPr lvl="1"/>
            <a:r>
              <a:rPr lang="en-US" sz="2000" dirty="0" smtClean="0"/>
              <a:t>https</a:t>
            </a:r>
            <a:r>
              <a:rPr lang="en-US" sz="2000" dirty="0"/>
              <a:t>://</a:t>
            </a:r>
            <a:r>
              <a:rPr lang="en-US" sz="2000" dirty="0" smtClean="0"/>
              <a:t>library.princeton.edu/tsd/cams/ld4p</a:t>
            </a:r>
          </a:p>
          <a:p>
            <a:pPr lvl="1"/>
            <a:endParaRPr lang="en-US" sz="2000" dirty="0" smtClean="0"/>
          </a:p>
          <a:p>
            <a:r>
              <a:rPr lang="en-US" dirty="0" smtClean="0"/>
              <a:t>LD4P project wiki:</a:t>
            </a:r>
          </a:p>
          <a:p>
            <a:pPr lvl="1"/>
            <a:r>
              <a:rPr lang="en-US" sz="1800" dirty="0"/>
              <a:t>https://</a:t>
            </a:r>
            <a:r>
              <a:rPr lang="en-US" sz="1800" dirty="0" smtClean="0"/>
              <a:t>wiki.duraspace.org/pages/viewpage.action?pageId=74515029</a:t>
            </a:r>
          </a:p>
          <a:p>
            <a:pPr lvl="1"/>
            <a:endParaRPr lang="en-US" dirty="0" smtClean="0"/>
          </a:p>
          <a:p>
            <a:r>
              <a:rPr lang="en-US" dirty="0" smtClean="0"/>
              <a:t>Related projects</a:t>
            </a:r>
          </a:p>
          <a:p>
            <a:pPr lvl="1"/>
            <a:r>
              <a:rPr lang="en-US" sz="2000" dirty="0" smtClean="0"/>
              <a:t>Princeton Center for Digital Humanities project</a:t>
            </a:r>
          </a:p>
        </p:txBody>
      </p:sp>
      <p:sp>
        <p:nvSpPr>
          <p:cNvPr id="2" name="Title 1"/>
          <p:cNvSpPr>
            <a:spLocks noGrp="1"/>
          </p:cNvSpPr>
          <p:nvPr>
            <p:ph type="title"/>
          </p:nvPr>
        </p:nvSpPr>
        <p:spPr/>
        <p:txBody>
          <a:bodyPr/>
          <a:lstStyle/>
          <a:p>
            <a:r>
              <a:rPr lang="en-US" dirty="0" smtClean="0"/>
              <a:t>Misc.</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2327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Derrida’s library</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Content Placeholder 4" descr="Jacques Derrida.jpg"/>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109294" y="2133600"/>
            <a:ext cx="4788331" cy="3992563"/>
          </a:xfrm>
          <a:prstGeom prst="rect">
            <a:avLst/>
          </a:prstGeom>
        </p:spPr>
      </p:pic>
      <p:sp>
        <p:nvSpPr>
          <p:cNvPr id="10" name="Shape 88"/>
          <p:cNvSpPr txBox="1"/>
          <p:nvPr/>
        </p:nvSpPr>
        <p:spPr>
          <a:xfrm>
            <a:off x="304800" y="6124575"/>
            <a:ext cx="4495800" cy="381000"/>
          </a:xfrm>
          <a:prstGeom prst="rect">
            <a:avLst/>
          </a:prstGeom>
          <a:noFill/>
          <a:ln>
            <a:solidFill>
              <a:schemeClr val="tx1"/>
            </a:solidFill>
          </a:ln>
        </p:spPr>
        <p:txBody>
          <a:bodyPr lIns="91425" tIns="91425" rIns="91425" bIns="91425" anchor="t" anchorCtr="0">
            <a:noAutofit/>
          </a:bodyPr>
          <a:lstStyle/>
          <a:p>
            <a:pPr lvl="0" rtl="0">
              <a:spcBef>
                <a:spcPts val="0"/>
              </a:spcBef>
              <a:buNone/>
            </a:pPr>
            <a:r>
              <a:rPr lang="en" sz="800" i="1" dirty="0" smtClean="0">
                <a:latin typeface="Lato"/>
                <a:ea typeface="Lato"/>
                <a:cs typeface="Lato"/>
                <a:sym typeface="Lato"/>
              </a:rPr>
              <a:t>Portion </a:t>
            </a:r>
            <a:r>
              <a:rPr lang="en" sz="800" i="1" dirty="0">
                <a:latin typeface="Lato"/>
                <a:ea typeface="Lato"/>
                <a:cs typeface="Lato"/>
                <a:sym typeface="Lato"/>
              </a:rPr>
              <a:t>of Jacques Derrida’s library at his home in Ris-Orangis. </a:t>
            </a:r>
            <a:br>
              <a:rPr lang="en" sz="800" i="1" dirty="0">
                <a:latin typeface="Lato"/>
                <a:ea typeface="Lato"/>
                <a:cs typeface="Lato"/>
                <a:sym typeface="Lato"/>
              </a:rPr>
            </a:br>
            <a:r>
              <a:rPr lang="en" sz="800" i="1" dirty="0">
                <a:latin typeface="Lato"/>
                <a:ea typeface="Lato"/>
                <a:cs typeface="Lato"/>
                <a:sym typeface="Lato"/>
              </a:rPr>
              <a:t>Copyright </a:t>
            </a:r>
            <a:r>
              <a:rPr lang="en" sz="800" i="1" dirty="0" smtClean="0">
                <a:latin typeface="Lato"/>
                <a:ea typeface="Lato"/>
                <a:cs typeface="Lato"/>
                <a:sym typeface="Lato"/>
              </a:rPr>
              <a:t>©2001 </a:t>
            </a:r>
            <a:r>
              <a:rPr lang="en" sz="800" i="1" dirty="0">
                <a:latin typeface="Lato"/>
                <a:ea typeface="Lato"/>
                <a:cs typeface="Lato"/>
                <a:sym typeface="Lato"/>
              </a:rPr>
              <a:t>Andrew Bush. Used with permission</a:t>
            </a:r>
            <a:r>
              <a:rPr lang="en" sz="800" i="1" dirty="0">
                <a:solidFill>
                  <a:schemeClr val="bg1"/>
                </a:solidFill>
                <a:latin typeface="Lato"/>
                <a:ea typeface="Lato"/>
                <a:cs typeface="Lato"/>
                <a:sym typeface="Lato"/>
              </a:rPr>
              <a:t>.</a:t>
            </a:r>
          </a:p>
        </p:txBody>
      </p:sp>
    </p:spTree>
    <p:extLst>
      <p:ext uri="{BB962C8B-B14F-4D97-AF65-F5344CB8AC3E}">
        <p14:creationId xmlns:p14="http://schemas.microsoft.com/office/powerpoint/2010/main" val="2430016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6"/>
            <a:ext cx="7745505" cy="4362003"/>
          </a:xfrm>
        </p:spPr>
        <p:txBody>
          <a:bodyPr>
            <a:normAutofit lnSpcReduction="10000"/>
          </a:bodyPr>
          <a:lstStyle/>
          <a:p>
            <a:pPr marL="0" indent="0">
              <a:buNone/>
            </a:pPr>
            <a:r>
              <a:rPr lang="en-US" dirty="0" smtClean="0"/>
              <a:t>Mellon-funded collaboration </a:t>
            </a:r>
            <a:r>
              <a:rPr lang="en-US" dirty="0"/>
              <a:t>among six institutions</a:t>
            </a:r>
          </a:p>
          <a:p>
            <a:pPr marL="284162" lvl="1" indent="0">
              <a:buNone/>
            </a:pPr>
            <a:r>
              <a:rPr lang="en-US" dirty="0"/>
              <a:t>Led by Stanford, with Columbia, Cornell, Harvard, the Library of Congress, and Princeton</a:t>
            </a:r>
          </a:p>
          <a:p>
            <a:pPr marL="0" indent="0">
              <a:buNone/>
            </a:pPr>
            <a:endParaRPr lang="en-US" dirty="0" smtClean="0"/>
          </a:p>
          <a:p>
            <a:pPr marL="0" indent="0">
              <a:buNone/>
            </a:pPr>
            <a:endParaRPr lang="en-US" dirty="0" smtClean="0"/>
          </a:p>
          <a:p>
            <a:pPr marL="0" indent="0">
              <a:buNone/>
            </a:pPr>
            <a:endParaRPr lang="en-US" dirty="0"/>
          </a:p>
          <a:p>
            <a:r>
              <a:rPr lang="en-US" dirty="0" smtClean="0"/>
              <a:t>Princeton’s core group: </a:t>
            </a:r>
          </a:p>
          <a:p>
            <a:pPr lvl="1"/>
            <a:r>
              <a:rPr lang="en-US" dirty="0" smtClean="0"/>
              <a:t>Joyce Bell</a:t>
            </a:r>
          </a:p>
          <a:p>
            <a:pPr lvl="1"/>
            <a:r>
              <a:rPr lang="en-US" dirty="0"/>
              <a:t>Jennifer </a:t>
            </a:r>
            <a:r>
              <a:rPr lang="en-US" dirty="0" smtClean="0"/>
              <a:t>Baxmeyer		with:</a:t>
            </a:r>
          </a:p>
          <a:p>
            <a:pPr lvl="1"/>
            <a:r>
              <a:rPr lang="en-US" dirty="0" smtClean="0"/>
              <a:t>Peter Green			Regine Heberlein</a:t>
            </a:r>
          </a:p>
          <a:p>
            <a:pPr lvl="1"/>
            <a:r>
              <a:rPr lang="en-US" dirty="0" smtClean="0"/>
              <a:t>Tim Thompson			Don Thornbury</a:t>
            </a:r>
          </a:p>
          <a:p>
            <a:endParaRPr lang="en-US" dirty="0"/>
          </a:p>
        </p:txBody>
      </p:sp>
      <p:sp>
        <p:nvSpPr>
          <p:cNvPr id="2" name="Title 1"/>
          <p:cNvSpPr>
            <a:spLocks noGrp="1"/>
          </p:cNvSpPr>
          <p:nvPr>
            <p:ph type="title"/>
          </p:nvPr>
        </p:nvSpPr>
        <p:spPr/>
        <p:txBody>
          <a:bodyPr/>
          <a:lstStyle/>
          <a:p>
            <a:r>
              <a:rPr lang="en-US" dirty="0" smtClean="0"/>
              <a:t>LD4P @ Princeton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6535" y="3352800"/>
            <a:ext cx="594449" cy="598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352800"/>
            <a:ext cx="646901" cy="606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67000" y="3352800"/>
            <a:ext cx="681038" cy="628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3352800"/>
            <a:ext cx="601385" cy="645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4"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15582" y="3323391"/>
            <a:ext cx="621295" cy="628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5"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6858000" y="3323390"/>
            <a:ext cx="673873" cy="628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7033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Dedications	</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362200" y="2467292"/>
            <a:ext cx="5632715" cy="3878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47800"/>
            <a:ext cx="3057525"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5214749" y="2209800"/>
            <a:ext cx="4057650" cy="299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28800" y="3962400"/>
            <a:ext cx="3420783" cy="2557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4168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For Jacques – on his first day at Irvine – affectionately as ever!  </a:t>
            </a:r>
            <a:r>
              <a:rPr lang="en-US" dirty="0" err="1" smtClean="0"/>
              <a:t>Hillis</a:t>
            </a:r>
            <a:r>
              <a:rPr lang="en-US" dirty="0" smtClean="0"/>
              <a:t> Mar. 30, 1987</a:t>
            </a:r>
          </a:p>
          <a:p>
            <a:endParaRPr lang="en-US" dirty="0" smtClean="0"/>
          </a:p>
          <a:p>
            <a:r>
              <a:rPr lang="en-US" dirty="0" smtClean="0"/>
              <a:t>For Jacques / 15.7.1997 </a:t>
            </a:r>
          </a:p>
          <a:p>
            <a:endParaRPr lang="en-US" dirty="0" smtClean="0"/>
          </a:p>
          <a:p>
            <a:r>
              <a:rPr lang="en-US" dirty="0" smtClean="0"/>
              <a:t>Pour Jacques Derrida et Marguerite, </a:t>
            </a:r>
            <a:r>
              <a:rPr lang="en-US" dirty="0" err="1" smtClean="0"/>
              <a:t>hommage</a:t>
            </a:r>
            <a:r>
              <a:rPr lang="en-US" dirty="0" smtClean="0"/>
              <a:t> et </a:t>
            </a:r>
            <a:r>
              <a:rPr lang="vi-VN" dirty="0"/>
              <a:t>amitié</a:t>
            </a:r>
            <a:r>
              <a:rPr lang="en-US" dirty="0" smtClean="0"/>
              <a:t>, JF </a:t>
            </a:r>
            <a:r>
              <a:rPr lang="en-US" dirty="0" err="1" smtClean="0"/>
              <a:t>Lyotard</a:t>
            </a:r>
            <a:r>
              <a:rPr lang="en-US" dirty="0" smtClean="0"/>
              <a:t>, </a:t>
            </a:r>
            <a:r>
              <a:rPr lang="en-US" dirty="0" err="1" smtClean="0"/>
              <a:t>octobre</a:t>
            </a:r>
            <a:r>
              <a:rPr lang="en-US" dirty="0" smtClean="0"/>
              <a:t> 1986</a:t>
            </a:r>
          </a:p>
          <a:p>
            <a:endParaRPr lang="en-US" dirty="0"/>
          </a:p>
        </p:txBody>
      </p:sp>
      <p:sp>
        <p:nvSpPr>
          <p:cNvPr id="2" name="Title 1"/>
          <p:cNvSpPr>
            <a:spLocks noGrp="1"/>
          </p:cNvSpPr>
          <p:nvPr>
            <p:ph type="title"/>
          </p:nvPr>
        </p:nvSpPr>
        <p:spPr/>
        <p:txBody>
          <a:bodyPr/>
          <a:lstStyle/>
          <a:p>
            <a:r>
              <a:rPr lang="en-US" dirty="0" smtClean="0"/>
              <a:t>Enhancing dedications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2540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Enhancing dedications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803750" y="2209800"/>
            <a:ext cx="7770400" cy="3605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8989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Enhancing dedications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574174" y="2209800"/>
            <a:ext cx="7688083" cy="362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4562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What do presentation volumes tell us about Derrida’s connections with members of the “Yale School</a:t>
            </a:r>
            <a:r>
              <a:rPr lang="en-US" dirty="0" smtClean="0"/>
              <a:t>”?</a:t>
            </a:r>
            <a:br>
              <a:rPr lang="en-US" dirty="0" smtClean="0"/>
            </a:br>
            <a:endParaRPr lang="en-US" dirty="0" smtClean="0"/>
          </a:p>
          <a:p>
            <a:r>
              <a:rPr lang="en-US" dirty="0" smtClean="0"/>
              <a:t>Derrida isn’t known for work in religion, so who sent him all those books on Judaism</a:t>
            </a:r>
            <a:r>
              <a:rPr lang="en-US" dirty="0" smtClean="0"/>
              <a:t>?</a:t>
            </a:r>
            <a:br>
              <a:rPr lang="en-US" dirty="0" smtClean="0"/>
            </a:br>
            <a:endParaRPr lang="en-US" dirty="0" smtClean="0"/>
          </a:p>
          <a:p>
            <a:r>
              <a:rPr lang="en-US" dirty="0" smtClean="0"/>
              <a:t>When did Derrida begin to be more influential and known to American scholars as compared to French scholars?</a:t>
            </a:r>
          </a:p>
        </p:txBody>
      </p:sp>
      <p:sp>
        <p:nvSpPr>
          <p:cNvPr id="2" name="Title 1"/>
          <p:cNvSpPr>
            <a:spLocks noGrp="1"/>
          </p:cNvSpPr>
          <p:nvPr>
            <p:ph type="title"/>
          </p:nvPr>
        </p:nvSpPr>
        <p:spPr/>
        <p:txBody>
          <a:bodyPr/>
          <a:lstStyle/>
          <a:p>
            <a:r>
              <a:rPr lang="en-US" dirty="0" smtClean="0"/>
              <a:t>Research questions</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27938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304801"/>
            <a:ext cx="7682752" cy="5821362"/>
          </a:xfrm>
          <a:solidFill>
            <a:schemeClr val="accent2">
              <a:lumMod val="40000"/>
              <a:lumOff val="60000"/>
            </a:schemeClr>
          </a:solidFill>
        </p:spPr>
        <p:txBody>
          <a:bodyPr numCol="1">
            <a:normAutofit fontScale="62500" lnSpcReduction="20000"/>
          </a:bodyPr>
          <a:lstStyle/>
          <a:p>
            <a:r>
              <a:rPr lang="en-US" sz="3800" dirty="0"/>
              <a:t>Sample </a:t>
            </a:r>
            <a:r>
              <a:rPr lang="en-US" sz="3800" dirty="0" smtClean="0"/>
              <a:t>Query link to </a:t>
            </a:r>
            <a:r>
              <a:rPr lang="en-US" sz="3800" dirty="0" err="1" smtClean="0"/>
              <a:t>DBpedia</a:t>
            </a:r>
            <a:endParaRPr lang="en-US" sz="3800" dirty="0" smtClean="0"/>
          </a:p>
          <a:p>
            <a:endParaRPr lang="en-US" dirty="0" smtClean="0"/>
          </a:p>
          <a:p>
            <a:endParaRPr lang="en-US" dirty="0"/>
          </a:p>
          <a:p>
            <a:pPr marL="0" indent="0">
              <a:buNone/>
            </a:pPr>
            <a:r>
              <a:rPr lang="en-US" dirty="0"/>
              <a:t># Find </a:t>
            </a:r>
            <a:r>
              <a:rPr lang="en-US" dirty="0" smtClean="0"/>
              <a:t>dedicators </a:t>
            </a:r>
            <a:r>
              <a:rPr lang="en-US" dirty="0"/>
              <a:t>who </a:t>
            </a:r>
            <a:r>
              <a:rPr lang="en-US" dirty="0" smtClean="0"/>
              <a:t>were also philosophers</a:t>
            </a:r>
            <a:r>
              <a:rPr lang="en-US" dirty="0"/>
              <a:t>.</a:t>
            </a:r>
          </a:p>
          <a:p>
            <a:pPr marL="0" indent="0">
              <a:buNone/>
            </a:pPr>
            <a:endParaRPr lang="en-US" dirty="0" smtClean="0"/>
          </a:p>
          <a:p>
            <a:pPr marL="0" indent="0">
              <a:buNone/>
            </a:pPr>
            <a:r>
              <a:rPr lang="en-US" dirty="0" err="1" smtClean="0"/>
              <a:t>SELECT?anno</a:t>
            </a:r>
            <a:r>
              <a:rPr lang="en-US" dirty="0" smtClean="0"/>
              <a:t> </a:t>
            </a:r>
            <a:r>
              <a:rPr lang="en-US" dirty="0"/>
              <a:t>?creator2 ?label ?</a:t>
            </a:r>
            <a:r>
              <a:rPr lang="en-US" dirty="0" err="1"/>
              <a:t>desc</a:t>
            </a:r>
            <a:r>
              <a:rPr lang="en-US" dirty="0"/>
              <a:t>  </a:t>
            </a:r>
          </a:p>
          <a:p>
            <a:pPr marL="0" indent="0">
              <a:buNone/>
            </a:pPr>
            <a:r>
              <a:rPr lang="en-US" dirty="0"/>
              <a:t>WHERE </a:t>
            </a:r>
          </a:p>
          <a:p>
            <a:pPr marL="0" indent="0">
              <a:buNone/>
            </a:pPr>
            <a:r>
              <a:rPr lang="en-US" dirty="0"/>
              <a:t>{ </a:t>
            </a:r>
          </a:p>
          <a:p>
            <a:pPr marL="0" indent="0">
              <a:buNone/>
            </a:pPr>
            <a:r>
              <a:rPr lang="en-US" dirty="0" smtClean="0"/>
              <a:t>   { </a:t>
            </a:r>
            <a:endParaRPr lang="en-US" dirty="0"/>
          </a:p>
          <a:p>
            <a:pPr marL="0" indent="0">
              <a:buNone/>
            </a:pPr>
            <a:r>
              <a:rPr lang="en-US" dirty="0"/>
              <a:t>   </a:t>
            </a:r>
            <a:r>
              <a:rPr lang="en-US" dirty="0" smtClean="0"/>
              <a:t>   ?</a:t>
            </a:r>
            <a:r>
              <a:rPr lang="en-US" dirty="0"/>
              <a:t>anno </a:t>
            </a:r>
            <a:r>
              <a:rPr lang="en-US" dirty="0" err="1"/>
              <a:t>dcterms:creator</a:t>
            </a:r>
            <a:r>
              <a:rPr lang="en-US" dirty="0"/>
              <a:t> ?creator .</a:t>
            </a:r>
          </a:p>
          <a:p>
            <a:pPr marL="0" indent="0">
              <a:buNone/>
            </a:pPr>
            <a:r>
              <a:rPr lang="en-US" dirty="0"/>
              <a:t>    </a:t>
            </a:r>
            <a:r>
              <a:rPr lang="en-US" dirty="0" smtClean="0"/>
              <a:t>  ?</a:t>
            </a:r>
            <a:r>
              <a:rPr lang="en-US" dirty="0"/>
              <a:t>creator </a:t>
            </a:r>
            <a:r>
              <a:rPr lang="en-US" dirty="0" err="1"/>
              <a:t>skos:prefLabel</a:t>
            </a:r>
            <a:r>
              <a:rPr lang="en-US" dirty="0"/>
              <a:t> ?label .</a:t>
            </a:r>
          </a:p>
          <a:p>
            <a:pPr marL="0" indent="0">
              <a:buNone/>
            </a:pPr>
            <a:r>
              <a:rPr lang="en-US" dirty="0"/>
              <a:t>    </a:t>
            </a:r>
            <a:r>
              <a:rPr lang="en-US" dirty="0" smtClean="0"/>
              <a:t>  FILTER</a:t>
            </a:r>
            <a:r>
              <a:rPr lang="en-US" dirty="0"/>
              <a:t>(?creator != &lt;http://</a:t>
            </a:r>
            <a:r>
              <a:rPr lang="en-US" dirty="0" smtClean="0"/>
              <a:t>library.princeton.edu</a:t>
            </a:r>
            <a:r>
              <a:rPr lang="en-US" dirty="0"/>
              <a:t>&gt;)</a:t>
            </a:r>
          </a:p>
          <a:p>
            <a:pPr marL="0" indent="0">
              <a:buNone/>
            </a:pPr>
            <a:r>
              <a:rPr lang="en-US" dirty="0"/>
              <a:t>  </a:t>
            </a:r>
            <a:r>
              <a:rPr lang="en-US" dirty="0" smtClean="0"/>
              <a:t> }  </a:t>
            </a:r>
            <a:endParaRPr lang="en-US" dirty="0"/>
          </a:p>
          <a:p>
            <a:pPr marL="0" indent="0">
              <a:buNone/>
            </a:pPr>
            <a:r>
              <a:rPr lang="en-US" dirty="0" smtClean="0"/>
              <a:t>   { </a:t>
            </a:r>
            <a:endParaRPr lang="en-US" dirty="0"/>
          </a:p>
          <a:p>
            <a:pPr marL="0" indent="0">
              <a:buNone/>
            </a:pPr>
            <a:r>
              <a:rPr lang="en-US" dirty="0"/>
              <a:t>   </a:t>
            </a:r>
            <a:r>
              <a:rPr lang="en-US" dirty="0" smtClean="0"/>
              <a:t>   </a:t>
            </a:r>
            <a:r>
              <a:rPr lang="en-US" dirty="0"/>
              <a:t>SERVICE &lt;http://dbpedia.org/sparql&gt;</a:t>
            </a:r>
          </a:p>
          <a:p>
            <a:pPr marL="0" indent="0">
              <a:buNone/>
            </a:pPr>
            <a:r>
              <a:rPr lang="en-US" dirty="0" smtClean="0"/>
              <a:t>      { </a:t>
            </a:r>
            <a:endParaRPr lang="en-US" dirty="0"/>
          </a:p>
          <a:p>
            <a:pPr marL="0" indent="0">
              <a:buNone/>
            </a:pPr>
            <a:r>
              <a:rPr lang="en-US" dirty="0"/>
              <a:t>      </a:t>
            </a:r>
            <a:r>
              <a:rPr lang="en-US" dirty="0" smtClean="0"/>
              <a:t>   ?</a:t>
            </a:r>
            <a:r>
              <a:rPr lang="en-US" dirty="0"/>
              <a:t>creator2 </a:t>
            </a:r>
            <a:r>
              <a:rPr lang="en-US" dirty="0" err="1"/>
              <a:t>owl:sameAs</a:t>
            </a:r>
            <a:r>
              <a:rPr lang="en-US" dirty="0"/>
              <a:t> ?creator .</a:t>
            </a:r>
          </a:p>
          <a:p>
            <a:pPr marL="0" indent="0">
              <a:buNone/>
            </a:pPr>
            <a:r>
              <a:rPr lang="en-US" dirty="0"/>
              <a:t>      </a:t>
            </a:r>
            <a:r>
              <a:rPr lang="en-US" dirty="0" smtClean="0"/>
              <a:t>   ?</a:t>
            </a:r>
            <a:r>
              <a:rPr lang="en-US" dirty="0"/>
              <a:t>creator2 </a:t>
            </a:r>
            <a:r>
              <a:rPr lang="en-US" dirty="0" err="1"/>
              <a:t>dbp:shortDescription</a:t>
            </a:r>
            <a:r>
              <a:rPr lang="en-US" dirty="0"/>
              <a:t> ?</a:t>
            </a:r>
            <a:r>
              <a:rPr lang="en-US" dirty="0" err="1"/>
              <a:t>desc</a:t>
            </a:r>
            <a:r>
              <a:rPr lang="en-US" dirty="0"/>
              <a:t> .      </a:t>
            </a:r>
          </a:p>
          <a:p>
            <a:pPr marL="0" indent="0">
              <a:buNone/>
            </a:pPr>
            <a:r>
              <a:rPr lang="en-US" dirty="0"/>
              <a:t>      </a:t>
            </a:r>
            <a:r>
              <a:rPr lang="en-US" dirty="0" smtClean="0"/>
              <a:t>   FILTER(regex</a:t>
            </a:r>
            <a:r>
              <a:rPr lang="en-US" dirty="0"/>
              <a:t>(?</a:t>
            </a:r>
            <a:r>
              <a:rPr lang="en-US" dirty="0" err="1"/>
              <a:t>desc</a:t>
            </a:r>
            <a:r>
              <a:rPr lang="en-US" dirty="0"/>
              <a:t>, "philosopher", "i"))</a:t>
            </a:r>
          </a:p>
          <a:p>
            <a:pPr marL="0" indent="0">
              <a:buNone/>
            </a:pPr>
            <a:r>
              <a:rPr lang="en-US" dirty="0"/>
              <a:t>      </a:t>
            </a:r>
            <a:r>
              <a:rPr lang="en-US" dirty="0" smtClean="0"/>
              <a:t>   FILTER(</a:t>
            </a:r>
            <a:r>
              <a:rPr lang="en-US" dirty="0" err="1" smtClean="0"/>
              <a:t>lang</a:t>
            </a:r>
            <a:r>
              <a:rPr lang="en-US" dirty="0"/>
              <a:t>(?</a:t>
            </a:r>
            <a:r>
              <a:rPr lang="en-US" dirty="0" err="1"/>
              <a:t>desc</a:t>
            </a:r>
            <a:r>
              <a:rPr lang="en-US" dirty="0"/>
              <a:t>) = "en")</a:t>
            </a:r>
          </a:p>
          <a:p>
            <a:pPr marL="0" indent="0">
              <a:buNone/>
            </a:pPr>
            <a:r>
              <a:rPr lang="en-US" dirty="0" smtClean="0"/>
              <a:t>       } </a:t>
            </a:r>
            <a:endParaRPr lang="en-US" dirty="0"/>
          </a:p>
          <a:p>
            <a:pPr marL="0" indent="0">
              <a:buNone/>
            </a:pPr>
            <a:r>
              <a:rPr lang="en-US" dirty="0" smtClean="0"/>
              <a:t>    } </a:t>
            </a:r>
            <a:endParaRPr lang="en-US" dirty="0"/>
          </a:p>
          <a:p>
            <a:pPr marL="0" indent="0">
              <a:buNone/>
            </a:pPr>
            <a:r>
              <a:rPr lang="en-US" dirty="0"/>
              <a:t>} </a:t>
            </a:r>
            <a:r>
              <a:rPr lang="en-US" dirty="0" smtClean="0"/>
              <a:t>ORDER BY </a:t>
            </a:r>
            <a:r>
              <a:rPr lang="en-US" dirty="0"/>
              <a:t>?label </a:t>
            </a:r>
          </a:p>
          <a:p>
            <a:pPr marL="0" indent="0">
              <a:buNone/>
            </a:pP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019800"/>
            <a:ext cx="523875"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20770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622</TotalTime>
  <Words>1547</Words>
  <Application>Microsoft Office PowerPoint</Application>
  <PresentationFormat>On-screen Show (4:3)</PresentationFormat>
  <Paragraphs>162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Hardcover</vt:lpstr>
      <vt:lpstr>Pour Jacques…</vt:lpstr>
      <vt:lpstr>Derrida’s library</vt:lpstr>
      <vt:lpstr>LD4P @ Princeton</vt:lpstr>
      <vt:lpstr>Dedications </vt:lpstr>
      <vt:lpstr>Enhancing dedications</vt:lpstr>
      <vt:lpstr>Enhancing dedications</vt:lpstr>
      <vt:lpstr>Enhancing dedications</vt:lpstr>
      <vt:lpstr>Research questions</vt:lpstr>
      <vt:lpstr>PowerPoint Presentation</vt:lpstr>
      <vt:lpstr>PowerPoint Presentation</vt:lpstr>
      <vt:lpstr>LD4P @ Princeton</vt:lpstr>
      <vt:lpstr>Pre-project activities</vt:lpstr>
      <vt:lpstr>W3C Web Annotation Model</vt:lpstr>
      <vt:lpstr>PowerPoint Presentation</vt:lpstr>
      <vt:lpstr>Encoding challenges </vt:lpstr>
      <vt:lpstr>Misc.</vt:lpstr>
    </vt:vector>
  </TitlesOfParts>
  <Company>Princeton University Library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Joyce Bell</dc:creator>
  <cp:lastModifiedBy>Joyce Bell</cp:lastModifiedBy>
  <cp:revision>62</cp:revision>
  <cp:lastPrinted>2016-06-22T13:41:57Z</cp:lastPrinted>
  <dcterms:created xsi:type="dcterms:W3CDTF">2016-06-13T15:44:39Z</dcterms:created>
  <dcterms:modified xsi:type="dcterms:W3CDTF">2016-06-22T13:46:17Z</dcterms:modified>
</cp:coreProperties>
</file>