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89" r:id="rId1"/>
  </p:sldMasterIdLst>
  <p:notesMasterIdLst>
    <p:notesMasterId r:id="rId33"/>
  </p:notesMasterIdLst>
  <p:sldIdLst>
    <p:sldId id="312" r:id="rId2"/>
    <p:sldId id="327" r:id="rId3"/>
    <p:sldId id="304" r:id="rId4"/>
    <p:sldId id="317" r:id="rId5"/>
    <p:sldId id="269" r:id="rId6"/>
    <p:sldId id="305" r:id="rId7"/>
    <p:sldId id="337" r:id="rId8"/>
    <p:sldId id="308" r:id="rId9"/>
    <p:sldId id="335" r:id="rId10"/>
    <p:sldId id="355" r:id="rId11"/>
    <p:sldId id="356" r:id="rId12"/>
    <p:sldId id="333" r:id="rId13"/>
    <p:sldId id="334" r:id="rId14"/>
    <p:sldId id="351" r:id="rId15"/>
    <p:sldId id="309" r:id="rId16"/>
    <p:sldId id="336" r:id="rId17"/>
    <p:sldId id="338" r:id="rId18"/>
    <p:sldId id="339" r:id="rId19"/>
    <p:sldId id="340" r:id="rId20"/>
    <p:sldId id="361" r:id="rId21"/>
    <p:sldId id="362" r:id="rId22"/>
    <p:sldId id="349" r:id="rId23"/>
    <p:sldId id="354" r:id="rId24"/>
    <p:sldId id="353" r:id="rId25"/>
    <p:sldId id="359" r:id="rId26"/>
    <p:sldId id="360" r:id="rId27"/>
    <p:sldId id="347" r:id="rId28"/>
    <p:sldId id="348" r:id="rId29"/>
    <p:sldId id="358" r:id="rId30"/>
    <p:sldId id="363" r:id="rId31"/>
    <p:sldId id="345" r:id="rId32"/>
  </p:sldIdLst>
  <p:sldSz cx="12192000" cy="6858000"/>
  <p:notesSz cx="6985000" cy="92837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9F75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0453" autoAdjust="0"/>
    <p:restoredTop sz="68566" autoAdjust="0"/>
  </p:normalViewPr>
  <p:slideViewPr>
    <p:cSldViewPr snapToGrid="0">
      <p:cViewPr varScale="1">
        <p:scale>
          <a:sx n="50" d="100"/>
          <a:sy n="50" d="100"/>
        </p:scale>
        <p:origin x="450" y="4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26833" cy="465797"/>
          </a:xfrm>
          <a:prstGeom prst="rect">
            <a:avLst/>
          </a:prstGeom>
        </p:spPr>
        <p:txBody>
          <a:bodyPr vert="horz" lIns="92958" tIns="46479" rIns="92958" bIns="46479" rtlCol="0"/>
          <a:lstStyle>
            <a:lvl1pPr algn="l">
              <a:defRPr sz="1200"/>
            </a:lvl1pPr>
          </a:lstStyle>
          <a:p>
            <a:endParaRPr lang="en-US"/>
          </a:p>
        </p:txBody>
      </p:sp>
      <p:sp>
        <p:nvSpPr>
          <p:cNvPr id="3" name="Date Placeholder 2"/>
          <p:cNvSpPr>
            <a:spLocks noGrp="1"/>
          </p:cNvSpPr>
          <p:nvPr>
            <p:ph type="dt" idx="1"/>
          </p:nvPr>
        </p:nvSpPr>
        <p:spPr>
          <a:xfrm>
            <a:off x="3956550" y="0"/>
            <a:ext cx="3026833" cy="465797"/>
          </a:xfrm>
          <a:prstGeom prst="rect">
            <a:avLst/>
          </a:prstGeom>
        </p:spPr>
        <p:txBody>
          <a:bodyPr vert="horz" lIns="92958" tIns="46479" rIns="92958" bIns="46479" rtlCol="0"/>
          <a:lstStyle>
            <a:lvl1pPr algn="r">
              <a:defRPr sz="1200"/>
            </a:lvl1pPr>
          </a:lstStyle>
          <a:p>
            <a:fld id="{ACB98B2C-CDA5-4DF8-BD53-636B8D1314CE}" type="datetimeFigureOut">
              <a:rPr lang="en-US" smtClean="0"/>
              <a:t>6/22/2017</a:t>
            </a:fld>
            <a:endParaRPr lang="en-US"/>
          </a:p>
        </p:txBody>
      </p:sp>
      <p:sp>
        <p:nvSpPr>
          <p:cNvPr id="4" name="Slide Image Placeholder 3"/>
          <p:cNvSpPr>
            <a:spLocks noGrp="1" noRot="1" noChangeAspect="1"/>
          </p:cNvSpPr>
          <p:nvPr>
            <p:ph type="sldImg" idx="2"/>
          </p:nvPr>
        </p:nvSpPr>
        <p:spPr>
          <a:xfrm>
            <a:off x="706438" y="1160463"/>
            <a:ext cx="5572125" cy="3133725"/>
          </a:xfrm>
          <a:prstGeom prst="rect">
            <a:avLst/>
          </a:prstGeom>
          <a:noFill/>
          <a:ln w="12700">
            <a:solidFill>
              <a:prstClr val="black"/>
            </a:solidFill>
          </a:ln>
        </p:spPr>
        <p:txBody>
          <a:bodyPr vert="horz" lIns="92958" tIns="46479" rIns="92958" bIns="46479" rtlCol="0" anchor="ctr"/>
          <a:lstStyle/>
          <a:p>
            <a:endParaRPr lang="en-US"/>
          </a:p>
        </p:txBody>
      </p:sp>
      <p:sp>
        <p:nvSpPr>
          <p:cNvPr id="5" name="Notes Placeholder 4"/>
          <p:cNvSpPr>
            <a:spLocks noGrp="1"/>
          </p:cNvSpPr>
          <p:nvPr>
            <p:ph type="body" sz="quarter" idx="3"/>
          </p:nvPr>
        </p:nvSpPr>
        <p:spPr>
          <a:xfrm>
            <a:off x="698500" y="4467781"/>
            <a:ext cx="5588000" cy="3655457"/>
          </a:xfrm>
          <a:prstGeom prst="rect">
            <a:avLst/>
          </a:prstGeom>
        </p:spPr>
        <p:txBody>
          <a:bodyPr vert="horz" lIns="92958" tIns="46479" rIns="92958" bIns="46479"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17904"/>
            <a:ext cx="3026833" cy="465796"/>
          </a:xfrm>
          <a:prstGeom prst="rect">
            <a:avLst/>
          </a:prstGeom>
        </p:spPr>
        <p:txBody>
          <a:bodyPr vert="horz" lIns="92958" tIns="46479" rIns="92958" bIns="46479" rtlCol="0" anchor="b"/>
          <a:lstStyle>
            <a:lvl1pPr algn="l">
              <a:defRPr sz="1200"/>
            </a:lvl1pPr>
          </a:lstStyle>
          <a:p>
            <a:endParaRPr lang="en-US"/>
          </a:p>
        </p:txBody>
      </p:sp>
      <p:sp>
        <p:nvSpPr>
          <p:cNvPr id="7" name="Slide Number Placeholder 6"/>
          <p:cNvSpPr>
            <a:spLocks noGrp="1"/>
          </p:cNvSpPr>
          <p:nvPr>
            <p:ph type="sldNum" sz="quarter" idx="5"/>
          </p:nvPr>
        </p:nvSpPr>
        <p:spPr>
          <a:xfrm>
            <a:off x="3956550" y="8817904"/>
            <a:ext cx="3026833" cy="465796"/>
          </a:xfrm>
          <a:prstGeom prst="rect">
            <a:avLst/>
          </a:prstGeom>
        </p:spPr>
        <p:txBody>
          <a:bodyPr vert="horz" lIns="92958" tIns="46479" rIns="92958" bIns="46479" rtlCol="0" anchor="b"/>
          <a:lstStyle>
            <a:lvl1pPr algn="r">
              <a:defRPr sz="1200"/>
            </a:lvl1pPr>
          </a:lstStyle>
          <a:p>
            <a:fld id="{889BF599-A74C-46AF-A8C4-971502B37A72}" type="slidenum">
              <a:rPr lang="en-US" smtClean="0"/>
              <a:t>‹#›</a:t>
            </a:fld>
            <a:endParaRPr lang="en-US"/>
          </a:p>
        </p:txBody>
      </p:sp>
    </p:spTree>
    <p:extLst>
      <p:ext uri="{BB962C8B-B14F-4D97-AF65-F5344CB8AC3E}">
        <p14:creationId xmlns:p14="http://schemas.microsoft.com/office/powerpoint/2010/main" val="154760636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mtClean="0"/>
              <a:t>Good afternoon and thank you for having me here &amp; being here yourselves.</a:t>
            </a:r>
          </a:p>
          <a:p>
            <a:endParaRPr lang="en-US" smtClean="0"/>
          </a:p>
          <a:p>
            <a:r>
              <a:rPr lang="en-US" smtClean="0"/>
              <a:t>Today I’m here to talk to you about linked data</a:t>
            </a:r>
            <a:r>
              <a:rPr lang="en-US" baseline="0" smtClean="0"/>
              <a:t> in general, and in particular the BIBFRAME 2.0 ontology and the Performed Music Ontology, a project to extend BIBFRAME to better support the description of performed music materials. Some of you I know, will have heard parts of this before, but I promise there will be something new as well. </a:t>
            </a:r>
          </a:p>
          <a:p>
            <a:endParaRPr lang="en-US" baseline="0" smtClean="0"/>
          </a:p>
          <a:p>
            <a:r>
              <a:rPr lang="en-US" baseline="0" smtClean="0"/>
              <a:t>For the first time that I’ve talked about this, I am actually going to use a real life example—the opera L’Amour de loin (Love from afar in English) by the Finnish composer Kaija Saariaho, thus the title. With this focus, I hope to illustrate to you some of the refinements and extensions PMO brings to the cataloging of performed music using BIBFRAME, and the benefits that linked data may bring to discovery in a linked-data driven library catalog.</a:t>
            </a:r>
            <a:endParaRPr lang="en-US" smtClean="0"/>
          </a:p>
          <a:p>
            <a:endParaRPr lang="en-US" smtClean="0"/>
          </a:p>
          <a:p>
            <a:endParaRPr lang="en-US" dirty="0"/>
          </a:p>
        </p:txBody>
      </p:sp>
      <p:sp>
        <p:nvSpPr>
          <p:cNvPr id="4" name="Slide Number Placeholder 3"/>
          <p:cNvSpPr>
            <a:spLocks noGrp="1"/>
          </p:cNvSpPr>
          <p:nvPr>
            <p:ph type="sldNum" sz="quarter" idx="10"/>
          </p:nvPr>
        </p:nvSpPr>
        <p:spPr/>
        <p:txBody>
          <a:bodyPr/>
          <a:lstStyle/>
          <a:p>
            <a:fld id="{889BF599-A74C-46AF-A8C4-971502B37A72}" type="slidenum">
              <a:rPr lang="en-US" smtClean="0"/>
              <a:t>1</a:t>
            </a:fld>
            <a:endParaRPr lang="en-US"/>
          </a:p>
        </p:txBody>
      </p:sp>
    </p:spTree>
    <p:extLst>
      <p:ext uri="{BB962C8B-B14F-4D97-AF65-F5344CB8AC3E}">
        <p14:creationId xmlns:p14="http://schemas.microsoft.com/office/powerpoint/2010/main" val="334141323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mtClean="0"/>
              <a:t>First vocabularies</a:t>
            </a:r>
            <a:r>
              <a:rPr lang="en-US" smtClean="0"/>
              <a:t>. Vocabularies</a:t>
            </a:r>
            <a:r>
              <a:rPr lang="en-US" baseline="0" smtClean="0"/>
              <a:t> are really more part of an application profile rather than the ontology itself, but it helps to explore possibilities while developing that ontology.</a:t>
            </a:r>
            <a:r>
              <a:rPr lang="en-US" smtClean="0"/>
              <a:t> As I mentioned earlier, </a:t>
            </a:r>
            <a:r>
              <a:rPr lang="en-US" smtClean="0"/>
              <a:t>w</a:t>
            </a:r>
            <a:r>
              <a:rPr lang="en-US" baseline="0" smtClean="0"/>
              <a:t>e </a:t>
            </a:r>
            <a:r>
              <a:rPr lang="en-US" baseline="0" smtClean="0"/>
              <a:t>need </a:t>
            </a:r>
            <a:r>
              <a:rPr lang="en-US" baseline="0" smtClean="0"/>
              <a:t>more vocabulary to provide values for the objects of </a:t>
            </a:r>
            <a:r>
              <a:rPr lang="en-US" baseline="0" smtClean="0"/>
              <a:t>triples in BF—it does provide them itself. </a:t>
            </a:r>
            <a:r>
              <a:rPr lang="en-US" baseline="0" smtClean="0"/>
              <a:t>It is all very well to say that a work has a file type, but we want to know what that file type is. As individual members of the subclass “File type” these are known as “individuals” or “instances” of the class.</a:t>
            </a:r>
            <a:endParaRPr lang="en-US" dirty="0"/>
          </a:p>
        </p:txBody>
      </p:sp>
      <p:sp>
        <p:nvSpPr>
          <p:cNvPr id="4" name="Slide Number Placeholder 3"/>
          <p:cNvSpPr>
            <a:spLocks noGrp="1"/>
          </p:cNvSpPr>
          <p:nvPr>
            <p:ph type="sldNum" sz="quarter" idx="10"/>
          </p:nvPr>
        </p:nvSpPr>
        <p:spPr/>
        <p:txBody>
          <a:bodyPr/>
          <a:lstStyle/>
          <a:p>
            <a:fld id="{FDD439F8-8347-417C-867E-B1724108D5B7}" type="slidenum">
              <a:rPr lang="en-US" smtClean="0"/>
              <a:t>10</a:t>
            </a:fld>
            <a:endParaRPr lang="en-US" dirty="0"/>
          </a:p>
        </p:txBody>
      </p:sp>
    </p:spTree>
    <p:extLst>
      <p:ext uri="{BB962C8B-B14F-4D97-AF65-F5344CB8AC3E}">
        <p14:creationId xmlns:p14="http://schemas.microsoft.com/office/powerpoint/2010/main" val="71188155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smtClean="0">
                <a:solidFill>
                  <a:schemeClr val="tx1"/>
                </a:solidFill>
                <a:effectLst/>
                <a:latin typeface="+mn-lt"/>
                <a:ea typeface="+mn-ea"/>
                <a:cs typeface="+mn-cs"/>
              </a:rPr>
              <a:t>For the most part, PMO suggests using the</a:t>
            </a:r>
            <a:r>
              <a:rPr lang="en-US" smtClean="0">
                <a:solidFill>
                  <a:schemeClr val="tx1"/>
                </a:solidFill>
                <a:effectLst/>
              </a:rPr>
              <a:t> RDA terms as found in the RDA registry </a:t>
            </a:r>
            <a:r>
              <a:rPr lang="en-US" dirty="0" smtClean="0">
                <a:solidFill>
                  <a:schemeClr val="tx1"/>
                </a:solidFill>
                <a:effectLst/>
              </a:rPr>
              <a:t>to serve as individual members of various </a:t>
            </a:r>
            <a:r>
              <a:rPr lang="en-US" dirty="0" err="1" smtClean="0">
                <a:solidFill>
                  <a:schemeClr val="tx1"/>
                </a:solidFill>
                <a:effectLst/>
              </a:rPr>
              <a:t>bf:Class</a:t>
            </a:r>
            <a:r>
              <a:rPr lang="en-US" dirty="0" smtClean="0">
                <a:solidFill>
                  <a:schemeClr val="tx1"/>
                </a:solidFill>
                <a:effectLst/>
              </a:rPr>
              <a:t>(</a:t>
            </a:r>
            <a:r>
              <a:rPr lang="en-US" dirty="0" err="1" smtClean="0">
                <a:solidFill>
                  <a:schemeClr val="tx1"/>
                </a:solidFill>
                <a:effectLst/>
              </a:rPr>
              <a:t>es</a:t>
            </a:r>
            <a:r>
              <a:rPr lang="en-US" smtClean="0">
                <a:solidFill>
                  <a:schemeClr val="tx1"/>
                </a:solidFill>
                <a:effectLst/>
              </a:rPr>
              <a:t>). RDA </a:t>
            </a:r>
            <a:r>
              <a:rPr lang="en-US" dirty="0" smtClean="0">
                <a:solidFill>
                  <a:schemeClr val="tx1"/>
                </a:solidFill>
                <a:effectLst/>
              </a:rPr>
              <a:t>vocabularies since they </a:t>
            </a:r>
            <a:r>
              <a:rPr lang="en-US" smtClean="0">
                <a:solidFill>
                  <a:schemeClr val="tx1"/>
                </a:solidFill>
                <a:effectLst/>
              </a:rPr>
              <a:t>cover a</a:t>
            </a:r>
            <a:r>
              <a:rPr lang="en-US" baseline="0" smtClean="0">
                <a:solidFill>
                  <a:schemeClr val="tx1"/>
                </a:solidFill>
                <a:effectLst/>
              </a:rPr>
              <a:t> large number of BF</a:t>
            </a:r>
            <a:r>
              <a:rPr lang="en-US" smtClean="0">
                <a:solidFill>
                  <a:schemeClr val="tx1"/>
                </a:solidFill>
                <a:effectLst/>
              </a:rPr>
              <a:t> </a:t>
            </a:r>
            <a:r>
              <a:rPr lang="en-US" dirty="0" smtClean="0">
                <a:solidFill>
                  <a:schemeClr val="tx1"/>
                </a:solidFill>
                <a:effectLst/>
              </a:rPr>
              <a:t>classes, rather than a few, and because of their relative simplicity </a:t>
            </a:r>
            <a:r>
              <a:rPr lang="en-US" smtClean="0">
                <a:solidFill>
                  <a:schemeClr val="tx1"/>
                </a:solidFill>
                <a:effectLst/>
              </a:rPr>
              <a:t>in modeling </a:t>
            </a:r>
            <a:r>
              <a:rPr lang="en-US" dirty="0" smtClean="0">
                <a:solidFill>
                  <a:schemeClr val="tx1"/>
                </a:solidFill>
                <a:effectLst/>
              </a:rPr>
              <a:t>they are an easy application of reuse</a:t>
            </a:r>
            <a:r>
              <a:rPr lang="en-US" smtClean="0">
                <a:solidFill>
                  <a:schemeClr val="tx1"/>
                </a:solidFill>
                <a:effectLst/>
              </a:rPr>
              <a:t>. </a:t>
            </a:r>
            <a:r>
              <a:rPr lang="en-US" smtClean="0">
                <a:solidFill>
                  <a:schemeClr val="tx1"/>
                </a:solidFill>
                <a:effectLst/>
              </a:rPr>
              <a:t>A</a:t>
            </a:r>
            <a:r>
              <a:rPr lang="en-US" baseline="0" smtClean="0">
                <a:solidFill>
                  <a:schemeClr val="tx1"/>
                </a:solidFill>
                <a:effectLst/>
              </a:rPr>
              <a:t> number of vocabularies</a:t>
            </a:r>
            <a:r>
              <a:rPr lang="en-US" smtClean="0">
                <a:solidFill>
                  <a:schemeClr val="tx1"/>
                </a:solidFill>
                <a:effectLst/>
              </a:rPr>
              <a:t> </a:t>
            </a:r>
            <a:r>
              <a:rPr lang="en-US" dirty="0" smtClean="0">
                <a:solidFill>
                  <a:schemeClr val="tx1"/>
                </a:solidFill>
                <a:effectLst/>
              </a:rPr>
              <a:t>found </a:t>
            </a:r>
            <a:r>
              <a:rPr lang="en-US" smtClean="0">
                <a:solidFill>
                  <a:schemeClr val="tx1"/>
                </a:solidFill>
                <a:effectLst/>
              </a:rPr>
              <a:t>in </a:t>
            </a:r>
            <a:r>
              <a:rPr lang="en-US" smtClean="0">
                <a:solidFill>
                  <a:schemeClr val="tx1"/>
                </a:solidFill>
                <a:effectLst/>
              </a:rPr>
              <a:t>id.loc.gov are also encouraged. </a:t>
            </a:r>
            <a:r>
              <a:rPr lang="en-US" smtClean="0">
                <a:solidFill>
                  <a:schemeClr val="tx1"/>
                </a:solidFill>
                <a:effectLst/>
              </a:rPr>
              <a:t>We also suggest the use of the RDA unconstrained properties to relate</a:t>
            </a:r>
            <a:r>
              <a:rPr lang="en-US" baseline="0" smtClean="0">
                <a:solidFill>
                  <a:schemeClr val="tx1"/>
                </a:solidFill>
                <a:effectLst/>
              </a:rPr>
              <a:t> bf:Works to one another. Nowhere else is there an equally rich and developed vocabulary.</a:t>
            </a:r>
            <a:r>
              <a:rPr lang="en-US" smtClean="0">
                <a:solidFill>
                  <a:schemeClr val="tx1"/>
                </a:solidFill>
                <a:effectLst/>
              </a:rPr>
              <a:t> Finally, we created a few new vocabularies ourselves where they were</a:t>
            </a:r>
            <a:r>
              <a:rPr lang="en-US" baseline="0" smtClean="0">
                <a:solidFill>
                  <a:schemeClr val="tx1"/>
                </a:solidFill>
                <a:effectLst/>
              </a:rPr>
              <a:t> not otherwise available—playing speed, disc cutting method, tape configuration, encoding format, and a set of colloquial terms for bf:Carrier.</a:t>
            </a:r>
            <a:endParaRPr lang="en-US" dirty="0"/>
          </a:p>
        </p:txBody>
      </p:sp>
      <p:sp>
        <p:nvSpPr>
          <p:cNvPr id="4" name="Slide Number Placeholder 3"/>
          <p:cNvSpPr>
            <a:spLocks noGrp="1"/>
          </p:cNvSpPr>
          <p:nvPr>
            <p:ph type="sldNum" sz="quarter" idx="10"/>
          </p:nvPr>
        </p:nvSpPr>
        <p:spPr/>
        <p:txBody>
          <a:bodyPr/>
          <a:lstStyle/>
          <a:p>
            <a:fld id="{8058CA7D-2A0F-40AE-A101-08ACECD325DA}" type="slidenum">
              <a:rPr lang="en-US" smtClean="0"/>
              <a:t>11</a:t>
            </a:fld>
            <a:endParaRPr lang="en-US"/>
          </a:p>
        </p:txBody>
      </p:sp>
    </p:spTree>
    <p:extLst>
      <p:ext uri="{BB962C8B-B14F-4D97-AF65-F5344CB8AC3E}">
        <p14:creationId xmlns:p14="http://schemas.microsoft.com/office/powerpoint/2010/main" val="196372884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mtClean="0"/>
              <a:t>Another step</a:t>
            </a:r>
            <a:r>
              <a:rPr lang="en-US" baseline="0" smtClean="0"/>
              <a:t> </a:t>
            </a:r>
            <a:r>
              <a:rPr lang="en-US" baseline="0" dirty="0" smtClean="0"/>
              <a:t>we took was to look through the ontology and add new classes, subclasses and/or properties required for cataloging performed music that were missing</a:t>
            </a:r>
            <a:r>
              <a:rPr lang="en-US" baseline="0" smtClean="0"/>
              <a:t>. For instance, we added several </a:t>
            </a:r>
            <a:r>
              <a:rPr lang="en-US" baseline="0" dirty="0" smtClean="0"/>
              <a:t>new subclasses to </a:t>
            </a:r>
            <a:r>
              <a:rPr lang="en-US" baseline="0" dirty="0" err="1" smtClean="0"/>
              <a:t>bf:Identifier</a:t>
            </a:r>
            <a:r>
              <a:rPr lang="en-US" baseline="0" dirty="0" smtClean="0"/>
              <a:t>: :</a:t>
            </a:r>
            <a:r>
              <a:rPr lang="en-US" baseline="0" dirty="0" err="1" smtClean="0"/>
              <a:t>AudioTake</a:t>
            </a:r>
            <a:r>
              <a:rPr lang="en-US" baseline="0" dirty="0" smtClean="0"/>
              <a:t>, :Gtin14Number (a number used by the publishing industry in describing packaging), </a:t>
            </a:r>
            <a:r>
              <a:rPr lang="en-US" baseline="0" smtClean="0"/>
              <a:t>:MusicDistributorIdentifier </a:t>
            </a:r>
            <a:r>
              <a:rPr lang="en-US" baseline="0" dirty="0" smtClean="0"/>
              <a:t>(recently defined in the MARC21 format</a:t>
            </a:r>
            <a:r>
              <a:rPr lang="en-US" baseline="0" smtClean="0"/>
              <a:t>), :VideoGamePlatformIdentifier, and links to Allmusic, MusicBrainz, Discogs, and IMDb. :AudioTake, Gtin14Number and MusicDistributorNumber have since been adopted into BF, and so removed from the PMO.</a:t>
            </a:r>
          </a:p>
          <a:p>
            <a:endParaRPr lang="en-US" baseline="0" smtClean="0"/>
          </a:p>
          <a:p>
            <a:r>
              <a:rPr lang="en-US" baseline="0" smtClean="0"/>
              <a:t>Still music-oriented, we also added classes for Tempo and Disc cutting type, and changed bf:musicThematicNumber, bf:musicOpusNumber and bf:musicKey to object properties, with light modeling of their various parts.</a:t>
            </a:r>
          </a:p>
          <a:p>
            <a:endParaRPr lang="en-US" smtClean="0"/>
          </a:p>
          <a:p>
            <a:r>
              <a:rPr lang="en-US" baseline="0" smtClean="0"/>
              <a:t>Besides </a:t>
            </a:r>
            <a:r>
              <a:rPr lang="en-US" baseline="0" dirty="0" smtClean="0"/>
              <a:t>the classes listed, we are also currently working on classes and </a:t>
            </a:r>
            <a:r>
              <a:rPr lang="en-US" baseline="0" smtClean="0"/>
              <a:t>properties to support modeling of </a:t>
            </a:r>
            <a:r>
              <a:rPr lang="en-US" baseline="0" dirty="0" smtClean="0"/>
              <a:t>events</a:t>
            </a:r>
            <a:r>
              <a:rPr lang="en-US" baseline="0" smtClean="0"/>
              <a:t>, medium of performance, and </a:t>
            </a:r>
            <a:r>
              <a:rPr lang="en-US" baseline="0" dirty="0" smtClean="0"/>
              <a:t>works</a:t>
            </a:r>
            <a:r>
              <a:rPr lang="en-US" baseline="0" smtClean="0"/>
              <a:t>. </a:t>
            </a:r>
            <a:endParaRPr lang="en-US" baseline="0" dirty="0" smtClean="0"/>
          </a:p>
          <a:p>
            <a:endParaRPr lang="en-US" dirty="0"/>
          </a:p>
        </p:txBody>
      </p:sp>
      <p:sp>
        <p:nvSpPr>
          <p:cNvPr id="4" name="Slide Number Placeholder 3"/>
          <p:cNvSpPr>
            <a:spLocks noGrp="1"/>
          </p:cNvSpPr>
          <p:nvPr>
            <p:ph type="sldNum" sz="quarter" idx="10"/>
          </p:nvPr>
        </p:nvSpPr>
        <p:spPr/>
        <p:txBody>
          <a:bodyPr/>
          <a:lstStyle/>
          <a:p>
            <a:fld id="{8058CA7D-2A0F-40AE-A101-08ACECD325DA}" type="slidenum">
              <a:rPr lang="en-US" smtClean="0"/>
              <a:t>12</a:t>
            </a:fld>
            <a:endParaRPr lang="en-US"/>
          </a:p>
        </p:txBody>
      </p:sp>
    </p:spTree>
    <p:extLst>
      <p:ext uri="{BB962C8B-B14F-4D97-AF65-F5344CB8AC3E}">
        <p14:creationId xmlns:p14="http://schemas.microsoft.com/office/powerpoint/2010/main" val="393594341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mtClean="0"/>
              <a:t>These additions</a:t>
            </a:r>
            <a:r>
              <a:rPr lang="en-US" baseline="0" smtClean="0"/>
              <a:t> and the ones that follow are are recorded in Protégé, a well-known ontology editor coming from the biomedical field that is based at Stanford. You can access the ontology through the web version (WebProtégé), though you need to register first. And since just this week, the ontology is also available in GitHub in the LD4P space, in a rather less reader-friendly format.</a:t>
            </a:r>
            <a:endParaRPr lang="en-US"/>
          </a:p>
        </p:txBody>
      </p:sp>
      <p:sp>
        <p:nvSpPr>
          <p:cNvPr id="4" name="Slide Number Placeholder 3"/>
          <p:cNvSpPr>
            <a:spLocks noGrp="1"/>
          </p:cNvSpPr>
          <p:nvPr>
            <p:ph type="sldNum" sz="quarter" idx="10"/>
          </p:nvPr>
        </p:nvSpPr>
        <p:spPr/>
        <p:txBody>
          <a:bodyPr/>
          <a:lstStyle/>
          <a:p>
            <a:fld id="{889BF599-A74C-46AF-A8C4-971502B37A72}" type="slidenum">
              <a:rPr lang="en-US" smtClean="0"/>
              <a:t>13</a:t>
            </a:fld>
            <a:endParaRPr lang="en-US"/>
          </a:p>
        </p:txBody>
      </p:sp>
    </p:spTree>
    <p:extLst>
      <p:ext uri="{BB962C8B-B14F-4D97-AF65-F5344CB8AC3E}">
        <p14:creationId xmlns:p14="http://schemas.microsoft.com/office/powerpoint/2010/main" val="306982241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mtClean="0"/>
              <a:t>Now onto modeling. A big part of our work in the</a:t>
            </a:r>
            <a:r>
              <a:rPr lang="en-US" baseline="0" smtClean="0"/>
              <a:t> last few months has been the modeling of the relationships of events, works, medium, and performers with one another. This entails a complex set of relationships we were never satisfactorily able to express in a MARC record.</a:t>
            </a:r>
          </a:p>
          <a:p>
            <a:endParaRPr lang="en-US" baseline="0" smtClean="0"/>
          </a:p>
          <a:p>
            <a:r>
              <a:rPr lang="en-US" baseline="0" smtClean="0"/>
              <a:t>Events are a new thing for catalogers to model. Events in MARC tend to be relegated to subjects or notes; only really festivals and meetings get access points. BF does include events in its modeling, but it is very barebones, as you can see above. A bf:Event can be the event content of a bf:Work, or inversely, a bf:Work can have Event Content in an Event. This is a bit generic to be really useful, so one of the first things we did was to create subclasses of bf:Event, and of bf:contentOf. For music, the primary subclasses of bf:Event are pmo:Performance and pmo:RecordingSession. </a:t>
            </a:r>
            <a:r>
              <a:rPr lang="en-US" b="1" baseline="0" smtClean="0"/>
              <a:t>[click] </a:t>
            </a:r>
            <a:r>
              <a:rPr lang="en-US" baseline="0" smtClean="0"/>
              <a:t>With our sample work today, we are talking about a live recording of the video, and so will use pmo:Performance. A performance is thus the event content of a bf:Video.</a:t>
            </a:r>
            <a:endParaRPr lang="en-US"/>
          </a:p>
        </p:txBody>
      </p:sp>
      <p:sp>
        <p:nvSpPr>
          <p:cNvPr id="4" name="Slide Number Placeholder 3"/>
          <p:cNvSpPr>
            <a:spLocks noGrp="1"/>
          </p:cNvSpPr>
          <p:nvPr>
            <p:ph type="sldNum" sz="quarter" idx="10"/>
          </p:nvPr>
        </p:nvSpPr>
        <p:spPr/>
        <p:txBody>
          <a:bodyPr/>
          <a:lstStyle/>
          <a:p>
            <a:fld id="{889BF599-A74C-46AF-A8C4-971502B37A72}" type="slidenum">
              <a:rPr lang="en-US" smtClean="0"/>
              <a:t>14</a:t>
            </a:fld>
            <a:endParaRPr lang="en-US"/>
          </a:p>
        </p:txBody>
      </p:sp>
    </p:spTree>
    <p:extLst>
      <p:ext uri="{BB962C8B-B14F-4D97-AF65-F5344CB8AC3E}">
        <p14:creationId xmlns:p14="http://schemas.microsoft.com/office/powerpoint/2010/main" val="22769800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mtClean="0"/>
              <a:t>In our previous screen, you saw a individual relationship</a:t>
            </a:r>
            <a:r>
              <a:rPr lang="en-US" baseline="0" smtClean="0"/>
              <a:t> of bf:Video to a performance, here tipped on its side somewhat. They are linked by the property “pmo:hasRecording” or “pmo:recordingOf”. Now this basic relationship works if the performance is an improvisation or some other non-work based performance. However, most classical and popular music performance is a performance of a previously existing work. Since we don’t always know the type of work or its specific expression, we will use the generic bf:Work to represent the work. It is linked to the performance by the properties “performanceOf” and pmo:hasPerformance. Between the generic work and the video work, the link can be bf:hasExpression/expressionOf if you are working in a FRBR environment, or pmo:realizedIn/realizationOf if not. </a:t>
            </a:r>
            <a:endParaRPr lang="en-US"/>
          </a:p>
        </p:txBody>
      </p:sp>
      <p:sp>
        <p:nvSpPr>
          <p:cNvPr id="4" name="Slide Number Placeholder 3"/>
          <p:cNvSpPr>
            <a:spLocks noGrp="1"/>
          </p:cNvSpPr>
          <p:nvPr>
            <p:ph type="sldNum" sz="quarter" idx="10"/>
          </p:nvPr>
        </p:nvSpPr>
        <p:spPr/>
        <p:txBody>
          <a:bodyPr/>
          <a:lstStyle/>
          <a:p>
            <a:fld id="{889BF599-A74C-46AF-A8C4-971502B37A72}" type="slidenum">
              <a:rPr lang="en-US" smtClean="0"/>
              <a:t>15</a:t>
            </a:fld>
            <a:endParaRPr lang="en-US"/>
          </a:p>
        </p:txBody>
      </p:sp>
    </p:spTree>
    <p:extLst>
      <p:ext uri="{BB962C8B-B14F-4D97-AF65-F5344CB8AC3E}">
        <p14:creationId xmlns:p14="http://schemas.microsoft.com/office/powerpoint/2010/main" val="369945162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mtClean="0"/>
              <a:t>An event may have</a:t>
            </a:r>
            <a:r>
              <a:rPr lang="en-US" baseline="0" smtClean="0"/>
              <a:t> several attributes: a name, a place, a date, as well as various contributors. On the left is what a data entry screen for an event might look like. This template was created by me using CEDAR, a template creator developed by the Stanford Bioportal group, who specialize in biomedical ontologies. While it looks like a simple database record, the template and the data together create a linked data graph. Of course, you wouldn’t want to display it like that, but perhaps more like something on the right.</a:t>
            </a:r>
          </a:p>
          <a:p>
            <a:endParaRPr lang="en-US" baseline="0" smtClean="0"/>
          </a:p>
          <a:p>
            <a:r>
              <a:rPr lang="en-US" baseline="0" smtClean="0"/>
              <a:t>To note: </a:t>
            </a:r>
            <a:r>
              <a:rPr lang="en-US" b="1" baseline="0" smtClean="0"/>
              <a:t>[click] </a:t>
            </a:r>
            <a:r>
              <a:rPr lang="en-US" baseline="0" smtClean="0"/>
              <a:t>at the bottom of each is a pair of links: from the event to the work, and from the event to the videorecording, showing the triadic link of the previous page.</a:t>
            </a:r>
            <a:endParaRPr lang="en-US"/>
          </a:p>
        </p:txBody>
      </p:sp>
      <p:sp>
        <p:nvSpPr>
          <p:cNvPr id="4" name="Slide Number Placeholder 3"/>
          <p:cNvSpPr>
            <a:spLocks noGrp="1"/>
          </p:cNvSpPr>
          <p:nvPr>
            <p:ph type="sldNum" sz="quarter" idx="10"/>
          </p:nvPr>
        </p:nvSpPr>
        <p:spPr/>
        <p:txBody>
          <a:bodyPr/>
          <a:lstStyle/>
          <a:p>
            <a:fld id="{889BF599-A74C-46AF-A8C4-971502B37A72}" type="slidenum">
              <a:rPr lang="en-US" smtClean="0"/>
              <a:t>16</a:t>
            </a:fld>
            <a:endParaRPr lang="en-US"/>
          </a:p>
        </p:txBody>
      </p:sp>
    </p:spTree>
    <p:extLst>
      <p:ext uri="{BB962C8B-B14F-4D97-AF65-F5344CB8AC3E}">
        <p14:creationId xmlns:p14="http://schemas.microsoft.com/office/powerpoint/2010/main" val="347990415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mtClean="0"/>
              <a:t>These links would lead directly to graphs representing the work</a:t>
            </a:r>
            <a:r>
              <a:rPr lang="en-US" baseline="0" smtClean="0"/>
              <a:t> and the video. Remember, that while I have presented these to you as text with labels, underneath it consists of sets of URI triples</a:t>
            </a:r>
            <a:endParaRPr lang="en-US"/>
          </a:p>
        </p:txBody>
      </p:sp>
      <p:sp>
        <p:nvSpPr>
          <p:cNvPr id="4" name="Slide Number Placeholder 3"/>
          <p:cNvSpPr>
            <a:spLocks noGrp="1"/>
          </p:cNvSpPr>
          <p:nvPr>
            <p:ph type="sldNum" sz="quarter" idx="10"/>
          </p:nvPr>
        </p:nvSpPr>
        <p:spPr/>
        <p:txBody>
          <a:bodyPr/>
          <a:lstStyle/>
          <a:p>
            <a:fld id="{889BF599-A74C-46AF-A8C4-971502B37A72}" type="slidenum">
              <a:rPr lang="en-US" smtClean="0"/>
              <a:t>17</a:t>
            </a:fld>
            <a:endParaRPr lang="en-US"/>
          </a:p>
        </p:txBody>
      </p:sp>
    </p:spTree>
    <p:extLst>
      <p:ext uri="{BB962C8B-B14F-4D97-AF65-F5344CB8AC3E}">
        <p14:creationId xmlns:p14="http://schemas.microsoft.com/office/powerpoint/2010/main" val="239992132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mtClean="0"/>
              <a:t>Or </a:t>
            </a:r>
            <a:r>
              <a:rPr lang="en-US" baseline="0" smtClean="0"/>
              <a:t>to bring back our triadic diagram for a moment with the actual work in question …</a:t>
            </a:r>
            <a:endParaRPr lang="en-US"/>
          </a:p>
        </p:txBody>
      </p:sp>
      <p:sp>
        <p:nvSpPr>
          <p:cNvPr id="4" name="Slide Number Placeholder 3"/>
          <p:cNvSpPr>
            <a:spLocks noGrp="1"/>
          </p:cNvSpPr>
          <p:nvPr>
            <p:ph type="sldNum" sz="quarter" idx="10"/>
          </p:nvPr>
        </p:nvSpPr>
        <p:spPr/>
        <p:txBody>
          <a:bodyPr/>
          <a:lstStyle/>
          <a:p>
            <a:fld id="{889BF599-A74C-46AF-A8C4-971502B37A72}" type="slidenum">
              <a:rPr lang="en-US" smtClean="0"/>
              <a:t>18</a:t>
            </a:fld>
            <a:endParaRPr lang="en-US"/>
          </a:p>
        </p:txBody>
      </p:sp>
    </p:spTree>
    <p:extLst>
      <p:ext uri="{BB962C8B-B14F-4D97-AF65-F5344CB8AC3E}">
        <p14:creationId xmlns:p14="http://schemas.microsoft.com/office/powerpoint/2010/main" val="264293871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mtClean="0"/>
              <a:t>So that was the basics of event in PMO. Now a little about medium of performance. For music people this is,</a:t>
            </a:r>
            <a:r>
              <a:rPr lang="en-US" baseline="0" smtClean="0"/>
              <a:t> of course, a major point of interest. Any of you who follow the continuing saga of the MARC 382 field will understand. Our medium of performance modeling attempts to cover everything stated in a 382 plus some—relating an ensemble to its individual instruments for instance, connecting performers to their mediums, and adding dramatic roles as well. As you can imagine, this can become complex very fast and would take a long time to explain. I’ll stick to a very narrow example here.</a:t>
            </a:r>
            <a:endParaRPr lang="en-US"/>
          </a:p>
        </p:txBody>
      </p:sp>
      <p:sp>
        <p:nvSpPr>
          <p:cNvPr id="4" name="Slide Number Placeholder 3"/>
          <p:cNvSpPr>
            <a:spLocks noGrp="1"/>
          </p:cNvSpPr>
          <p:nvPr>
            <p:ph type="sldNum" sz="quarter" idx="10"/>
          </p:nvPr>
        </p:nvSpPr>
        <p:spPr/>
        <p:txBody>
          <a:bodyPr/>
          <a:lstStyle/>
          <a:p>
            <a:fld id="{889BF599-A74C-46AF-A8C4-971502B37A72}" type="slidenum">
              <a:rPr lang="en-US" smtClean="0"/>
              <a:t>19</a:t>
            </a:fld>
            <a:endParaRPr lang="en-US"/>
          </a:p>
        </p:txBody>
      </p:sp>
    </p:spTree>
    <p:extLst>
      <p:ext uri="{BB962C8B-B14F-4D97-AF65-F5344CB8AC3E}">
        <p14:creationId xmlns:p14="http://schemas.microsoft.com/office/powerpoint/2010/main" val="221475445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mtClean="0"/>
              <a:t>So first an over view of our opera to</a:t>
            </a:r>
            <a:r>
              <a:rPr lang="en-US" baseline="0" smtClean="0"/>
              <a:t> put things in perspective</a:t>
            </a:r>
            <a:r>
              <a:rPr lang="en-US" smtClean="0"/>
              <a:t>.</a:t>
            </a:r>
            <a:r>
              <a:rPr lang="en-US" baseline="0" smtClean="0"/>
              <a:t> L’Amour de loin is a 5 act opera composed by Kaija Saariaho to a French libretto by Amin Maalouf for the Salzburg Festival in 2000. The libretto is based on a poem called “La vida breve” by the troubadour Jaufre Rudel, and is also published separately from the opera. It even has a published Turkish translation.</a:t>
            </a:r>
          </a:p>
          <a:p>
            <a:endParaRPr lang="en-US" baseline="0" smtClean="0"/>
          </a:p>
          <a:p>
            <a:r>
              <a:rPr lang="en-US" baseline="0" smtClean="0"/>
              <a:t>There are two recordings of Love from afar: a video recording of the 2005 performance by the Finnish National Opera; and a SACD recorded by the Rundfunk Chor Berlin &amp; Deutsches-Symphonie-Orchester Berlin in 2009. The score is published by Chester and is available both as a full score and a vocal score. There is also one derivative work “Cinq reflections de L’Amour de loin” also by Saariaho.</a:t>
            </a:r>
            <a:endParaRPr lang="en-US"/>
          </a:p>
        </p:txBody>
      </p:sp>
      <p:sp>
        <p:nvSpPr>
          <p:cNvPr id="4" name="Slide Number Placeholder 3"/>
          <p:cNvSpPr>
            <a:spLocks noGrp="1"/>
          </p:cNvSpPr>
          <p:nvPr>
            <p:ph type="sldNum" sz="quarter" idx="10"/>
          </p:nvPr>
        </p:nvSpPr>
        <p:spPr/>
        <p:txBody>
          <a:bodyPr/>
          <a:lstStyle/>
          <a:p>
            <a:fld id="{889BF599-A74C-46AF-A8C4-971502B37A72}" type="slidenum">
              <a:rPr lang="en-US" smtClean="0"/>
              <a:t>2</a:t>
            </a:fld>
            <a:endParaRPr lang="en-US"/>
          </a:p>
        </p:txBody>
      </p:sp>
    </p:spTree>
    <p:extLst>
      <p:ext uri="{BB962C8B-B14F-4D97-AF65-F5344CB8AC3E}">
        <p14:creationId xmlns:p14="http://schemas.microsoft.com/office/powerpoint/2010/main" val="422488642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mtClean="0"/>
              <a:t>Here we have a</a:t>
            </a:r>
            <a:r>
              <a:rPr lang="en-US" baseline="0" smtClean="0"/>
              <a:t> model representing a medium of performance with a singer, in this case Dawn Upshaw. If you look at the left, you can see that bf:Audio has a pmo:PerformedMedium. That performed medium has several performed medium parts (e.g., a soprano, a baritone, chorus, orchestra). Here I’ve only done one—the soprano—which is an individualVoice, a subclass of pmo:MediumOfPerformance. </a:t>
            </a:r>
          </a:p>
          <a:p>
            <a:endParaRPr lang="en-US" baseline="0" smtClean="0"/>
          </a:p>
          <a:p>
            <a:r>
              <a:rPr lang="en-US" baseline="0" smtClean="0"/>
              <a:t>From the performer side, the bf;Audio has a bf:Contribution. That contribution has the following: an agent (Dawn Upshaw, a bf:Person); a bf:role (singer); and a pmo:performsMOP (soprano). This brings the contributor and her instrument (in this case voice) together. To this is added the pmo:performanceType which states it is a “solo” part, and finally, because this is opera a pmo:DramaticRole, Clemence, Comtesse de Tripoli.</a:t>
            </a:r>
            <a:endParaRPr lang="en-US"/>
          </a:p>
        </p:txBody>
      </p:sp>
      <p:sp>
        <p:nvSpPr>
          <p:cNvPr id="4" name="Slide Number Placeholder 3"/>
          <p:cNvSpPr>
            <a:spLocks noGrp="1"/>
          </p:cNvSpPr>
          <p:nvPr>
            <p:ph type="sldNum" sz="quarter" idx="10"/>
          </p:nvPr>
        </p:nvSpPr>
        <p:spPr/>
        <p:txBody>
          <a:bodyPr/>
          <a:lstStyle/>
          <a:p>
            <a:fld id="{889BF599-A74C-46AF-A8C4-971502B37A72}" type="slidenum">
              <a:rPr lang="en-US" smtClean="0"/>
              <a:t>20</a:t>
            </a:fld>
            <a:endParaRPr lang="en-US"/>
          </a:p>
        </p:txBody>
      </p:sp>
    </p:spTree>
    <p:extLst>
      <p:ext uri="{BB962C8B-B14F-4D97-AF65-F5344CB8AC3E}">
        <p14:creationId xmlns:p14="http://schemas.microsoft.com/office/powerpoint/2010/main" val="378370326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mtClean="0"/>
              <a:t>As I said that was one part. Here is the same graph with the orchestra added in. You can see why I’m not giving you the entire</a:t>
            </a:r>
            <a:r>
              <a:rPr lang="en-US" baseline="0" smtClean="0"/>
              <a:t> opera mop in its entirety!</a:t>
            </a:r>
            <a:endParaRPr lang="en-US"/>
          </a:p>
        </p:txBody>
      </p:sp>
      <p:sp>
        <p:nvSpPr>
          <p:cNvPr id="4" name="Slide Number Placeholder 3"/>
          <p:cNvSpPr>
            <a:spLocks noGrp="1"/>
          </p:cNvSpPr>
          <p:nvPr>
            <p:ph type="sldNum" sz="quarter" idx="10"/>
          </p:nvPr>
        </p:nvSpPr>
        <p:spPr/>
        <p:txBody>
          <a:bodyPr/>
          <a:lstStyle/>
          <a:p>
            <a:fld id="{889BF599-A74C-46AF-A8C4-971502B37A72}" type="slidenum">
              <a:rPr lang="en-US" smtClean="0"/>
              <a:t>21</a:t>
            </a:fld>
            <a:endParaRPr lang="en-US"/>
          </a:p>
        </p:txBody>
      </p:sp>
    </p:spTree>
    <p:extLst>
      <p:ext uri="{BB962C8B-B14F-4D97-AF65-F5344CB8AC3E}">
        <p14:creationId xmlns:p14="http://schemas.microsoft.com/office/powerpoint/2010/main" val="58681668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mtClean="0"/>
              <a:t>Finally, one last aspect that we touched on lightly earlier. You’ll remember that every recording in BIBFRAME is a bf:Audio or a bf:Video. I’ve also listed here</a:t>
            </a:r>
            <a:r>
              <a:rPr lang="en-US" baseline="0" smtClean="0"/>
              <a:t> 2 performances and 2 recording sessions: the one performance recorded as the video, the two recording sessions that somehow make up the bf:Audio, and at the top, the world premiere which took place in August 2000, but for which no recording was released. We’ll add to that 2 notated music works </a:t>
            </a:r>
            <a:r>
              <a:rPr lang="en-US" b="1" baseline="0" smtClean="0"/>
              <a:t>[click]</a:t>
            </a:r>
            <a:r>
              <a:rPr lang="en-US" baseline="0" smtClean="0"/>
              <a:t>—the full score and the vocal score derived from it, a related work “Reflets sur L’Amour de loin”, and </a:t>
            </a:r>
            <a:r>
              <a:rPr lang="en-US" b="1" baseline="0" smtClean="0"/>
              <a:t>[click] </a:t>
            </a:r>
            <a:r>
              <a:rPr lang="en-US" baseline="0" smtClean="0"/>
              <a:t>the separately published libretto and its translation. You can immediately see there is a slight problem—while these all are events or works based on or related to L’Amour de loin, there is nothing that brings them all together. You could separately link everything with a “relatedTo” type of property, but that could be very work intensive. There is a better solution.</a:t>
            </a:r>
          </a:p>
          <a:p>
            <a:endParaRPr lang="en-US" baseline="0" smtClean="0"/>
          </a:p>
          <a:p>
            <a:r>
              <a:rPr lang="en-US" baseline="0" smtClean="0"/>
              <a:t>Remember that generic work in the event triad? If we bring that back </a:t>
            </a:r>
            <a:r>
              <a:rPr lang="en-US" b="1" baseline="0" smtClean="0"/>
              <a:t>[click] </a:t>
            </a:r>
            <a:r>
              <a:rPr lang="en-US" baseline="0" smtClean="0"/>
              <a:t>we can connect all these works together. The performances and recording sessions </a:t>
            </a:r>
            <a:r>
              <a:rPr lang="en-US" b="1" baseline="0" smtClean="0"/>
              <a:t>[click] </a:t>
            </a:r>
            <a:r>
              <a:rPr lang="en-US" baseline="0" smtClean="0"/>
              <a:t>are linked by pmo:hasPerformance to the bf:Work, the video, audio, and notatedmusic works</a:t>
            </a:r>
            <a:r>
              <a:rPr lang="en-US" b="1" baseline="0" smtClean="0"/>
              <a:t>[click]</a:t>
            </a:r>
            <a:r>
              <a:rPr lang="en-US" baseline="0" smtClean="0"/>
              <a:t> by bf:hasExpression (or bf:hasRealization). That leaves the related works to be connected by other properties.</a:t>
            </a:r>
            <a:endParaRPr lang="en-US"/>
          </a:p>
        </p:txBody>
      </p:sp>
      <p:sp>
        <p:nvSpPr>
          <p:cNvPr id="4" name="Slide Number Placeholder 3"/>
          <p:cNvSpPr>
            <a:spLocks noGrp="1"/>
          </p:cNvSpPr>
          <p:nvPr>
            <p:ph type="sldNum" sz="quarter" idx="10"/>
          </p:nvPr>
        </p:nvSpPr>
        <p:spPr/>
        <p:txBody>
          <a:bodyPr/>
          <a:lstStyle/>
          <a:p>
            <a:fld id="{889BF599-A74C-46AF-A8C4-971502B37A72}" type="slidenum">
              <a:rPr lang="en-US" smtClean="0"/>
              <a:t>22</a:t>
            </a:fld>
            <a:endParaRPr lang="en-US"/>
          </a:p>
        </p:txBody>
      </p:sp>
    </p:spTree>
    <p:extLst>
      <p:ext uri="{BB962C8B-B14F-4D97-AF65-F5344CB8AC3E}">
        <p14:creationId xmlns:p14="http://schemas.microsoft.com/office/powerpoint/2010/main" val="114644590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mtClean="0"/>
              <a:t>Bringing it back to</a:t>
            </a:r>
            <a:r>
              <a:rPr lang="en-US" baseline="0" smtClean="0"/>
              <a:t> a basic diagram we see that the bf:Work connects the performance (only one shown here), the video, the audio, and the notated music. As a bonus, data that repeats in all the work subclasses can instead be written once in the generic work, since the subclasses inherit the attributes of the work.</a:t>
            </a:r>
          </a:p>
          <a:p>
            <a:endParaRPr lang="en-US" baseline="0" smtClean="0"/>
          </a:p>
          <a:p>
            <a:r>
              <a:rPr lang="en-US" baseline="0" smtClean="0"/>
              <a:t>Now you may be saying this looks like a FRBR work, and indeed, if you are working in a FRBR (or IFLA-LRM) environment, this is what it is. In other environments, however, the implementation may be somewhat different. What this does show, however, is how necessary in some circumstances this generic work is. Remember, though it is optional—there is no need to catalog it if it is not necessary to do so. It just so happens that in music it is usually necessary.</a:t>
            </a:r>
            <a:endParaRPr lang="en-US"/>
          </a:p>
        </p:txBody>
      </p:sp>
      <p:sp>
        <p:nvSpPr>
          <p:cNvPr id="4" name="Slide Number Placeholder 3"/>
          <p:cNvSpPr>
            <a:spLocks noGrp="1"/>
          </p:cNvSpPr>
          <p:nvPr>
            <p:ph type="sldNum" sz="quarter" idx="10"/>
          </p:nvPr>
        </p:nvSpPr>
        <p:spPr/>
        <p:txBody>
          <a:bodyPr/>
          <a:lstStyle/>
          <a:p>
            <a:fld id="{889BF599-A74C-46AF-A8C4-971502B37A72}" type="slidenum">
              <a:rPr lang="en-US" smtClean="0"/>
              <a:t>23</a:t>
            </a:fld>
            <a:endParaRPr lang="en-US"/>
          </a:p>
        </p:txBody>
      </p:sp>
    </p:spTree>
    <p:extLst>
      <p:ext uri="{BB962C8B-B14F-4D97-AF65-F5344CB8AC3E}">
        <p14:creationId xmlns:p14="http://schemas.microsoft.com/office/powerpoint/2010/main" val="206580038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mtClean="0"/>
              <a:t>Let’s then add in those related works, the libretto</a:t>
            </a:r>
            <a:r>
              <a:rPr lang="en-US" baseline="0" smtClean="0"/>
              <a:t> which is based on an early poem, the related notated music work. To link these, I’m using the RDA unconstrained properties. Remember that BF does not give you all the vocabulary you need—you have to (and it is good practice) to make use of other existing vocabularies.</a:t>
            </a:r>
            <a:endParaRPr lang="en-US"/>
          </a:p>
        </p:txBody>
      </p:sp>
      <p:sp>
        <p:nvSpPr>
          <p:cNvPr id="4" name="Slide Number Placeholder 3"/>
          <p:cNvSpPr>
            <a:spLocks noGrp="1"/>
          </p:cNvSpPr>
          <p:nvPr>
            <p:ph type="sldNum" sz="quarter" idx="10"/>
          </p:nvPr>
        </p:nvSpPr>
        <p:spPr/>
        <p:txBody>
          <a:bodyPr/>
          <a:lstStyle/>
          <a:p>
            <a:fld id="{889BF599-A74C-46AF-A8C4-971502B37A72}" type="slidenum">
              <a:rPr lang="en-US" smtClean="0"/>
              <a:t>24</a:t>
            </a:fld>
            <a:endParaRPr lang="en-US"/>
          </a:p>
        </p:txBody>
      </p:sp>
    </p:spTree>
    <p:extLst>
      <p:ext uri="{BB962C8B-B14F-4D97-AF65-F5344CB8AC3E}">
        <p14:creationId xmlns:p14="http://schemas.microsoft.com/office/powerpoint/2010/main" val="208693838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mtClean="0"/>
              <a:t>Now in our last few minutes, I’d like to make</a:t>
            </a:r>
            <a:r>
              <a:rPr lang="en-US" baseline="0" smtClean="0"/>
              <a:t> a few comments about discovery using linked data, and there is nothing like turning to semi-popular fiction to give a perspective.. This first quote from Genevieve Cogman’s Invisible Library series, describes the first encounter of the great library which aims to house all the literature and its unique variants from the entire multiverse. The trio (at the end of an adventure) end up lost in the library, having entered at a random point. The newcomer, a detective name Vale asks …., to which Irene, the librarian replies.</a:t>
            </a:r>
          </a:p>
          <a:p>
            <a:endParaRPr lang="en-US" baseline="0" smtClean="0"/>
          </a:p>
          <a:p>
            <a:r>
              <a:rPr lang="en-US" baseline="0" smtClean="0"/>
              <a:t>That is the crux of the matter—our libraries are organized but not necessarily in the way our patrons want to use it or enter it.</a:t>
            </a:r>
            <a:endParaRPr lang="en-US"/>
          </a:p>
        </p:txBody>
      </p:sp>
      <p:sp>
        <p:nvSpPr>
          <p:cNvPr id="4" name="Slide Number Placeholder 3"/>
          <p:cNvSpPr>
            <a:spLocks noGrp="1"/>
          </p:cNvSpPr>
          <p:nvPr>
            <p:ph type="sldNum" sz="quarter" idx="10"/>
          </p:nvPr>
        </p:nvSpPr>
        <p:spPr/>
        <p:txBody>
          <a:bodyPr/>
          <a:lstStyle/>
          <a:p>
            <a:fld id="{889BF599-A74C-46AF-A8C4-971502B37A72}" type="slidenum">
              <a:rPr lang="en-US" smtClean="0"/>
              <a:t>25</a:t>
            </a:fld>
            <a:endParaRPr lang="en-US"/>
          </a:p>
        </p:txBody>
      </p:sp>
    </p:spTree>
    <p:extLst>
      <p:ext uri="{BB962C8B-B14F-4D97-AF65-F5344CB8AC3E}">
        <p14:creationId xmlns:p14="http://schemas.microsoft.com/office/powerpoint/2010/main" val="2186362292"/>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mtClean="0"/>
              <a:t>Now a second quote, from</a:t>
            </a:r>
            <a:r>
              <a:rPr lang="en-US" baseline="0" smtClean="0"/>
              <a:t> Lev Grossman’s The magicians, describing the library at the Brakebills College for Magicians. </a:t>
            </a:r>
          </a:p>
          <a:p>
            <a:endParaRPr lang="en-US" baseline="0" smtClean="0"/>
          </a:p>
          <a:p>
            <a:r>
              <a:rPr lang="en-US" baseline="0" smtClean="0"/>
              <a:t>Now this is more like it!! An attempt to adapt the library organization to user needs! Unfortuneatly, it doesn’t work with physical objects. But with data, and particularly linked data this kind of fine tuning can be become a reality with a good search interface.</a:t>
            </a:r>
            <a:endParaRPr lang="en-US"/>
          </a:p>
        </p:txBody>
      </p:sp>
      <p:sp>
        <p:nvSpPr>
          <p:cNvPr id="4" name="Slide Number Placeholder 3"/>
          <p:cNvSpPr>
            <a:spLocks noGrp="1"/>
          </p:cNvSpPr>
          <p:nvPr>
            <p:ph type="sldNum" sz="quarter" idx="10"/>
          </p:nvPr>
        </p:nvSpPr>
        <p:spPr/>
        <p:txBody>
          <a:bodyPr/>
          <a:lstStyle/>
          <a:p>
            <a:fld id="{889BF599-A74C-46AF-A8C4-971502B37A72}" type="slidenum">
              <a:rPr lang="en-US" smtClean="0"/>
              <a:t>26</a:t>
            </a:fld>
            <a:endParaRPr lang="en-US"/>
          </a:p>
        </p:txBody>
      </p:sp>
    </p:spTree>
    <p:extLst>
      <p:ext uri="{BB962C8B-B14F-4D97-AF65-F5344CB8AC3E}">
        <p14:creationId xmlns:p14="http://schemas.microsoft.com/office/powerpoint/2010/main" val="285919075"/>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mtClean="0"/>
              <a:t>Here is an experimental</a:t>
            </a:r>
            <a:r>
              <a:rPr lang="en-US" baseline="0" smtClean="0"/>
              <a:t> example of such an interface. This is Casalini Libri’s Share-Virtual Discovery Environment. Casalini has converted 100,000 bib record from several libraries into BF, reconciled all the URIs and created this flexible presentation interface. Here I have searched for Kaija Saariaho. Here you get her photo, various name forms, links to various national identifiers including wikidata, which take you to more information, plus some locally added information—a Wikipedia article and articles in Google ( on the right)</a:t>
            </a:r>
            <a:endParaRPr lang="en-US"/>
          </a:p>
        </p:txBody>
      </p:sp>
      <p:sp>
        <p:nvSpPr>
          <p:cNvPr id="4" name="Slide Number Placeholder 3"/>
          <p:cNvSpPr>
            <a:spLocks noGrp="1"/>
          </p:cNvSpPr>
          <p:nvPr>
            <p:ph type="sldNum" sz="quarter" idx="10"/>
          </p:nvPr>
        </p:nvSpPr>
        <p:spPr/>
        <p:txBody>
          <a:bodyPr/>
          <a:lstStyle/>
          <a:p>
            <a:fld id="{889BF599-A74C-46AF-A8C4-971502B37A72}" type="slidenum">
              <a:rPr lang="en-US" smtClean="0"/>
              <a:t>27</a:t>
            </a:fld>
            <a:endParaRPr lang="en-US"/>
          </a:p>
        </p:txBody>
      </p:sp>
    </p:spTree>
    <p:extLst>
      <p:ext uri="{BB962C8B-B14F-4D97-AF65-F5344CB8AC3E}">
        <p14:creationId xmlns:p14="http://schemas.microsoft.com/office/powerpoint/2010/main" val="436104052"/>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mtClean="0"/>
              <a:t>Further down we have a works list, any of which can be selected.</a:t>
            </a:r>
            <a:endParaRPr lang="en-US"/>
          </a:p>
        </p:txBody>
      </p:sp>
      <p:sp>
        <p:nvSpPr>
          <p:cNvPr id="4" name="Slide Number Placeholder 3"/>
          <p:cNvSpPr>
            <a:spLocks noGrp="1"/>
          </p:cNvSpPr>
          <p:nvPr>
            <p:ph type="sldNum" sz="quarter" idx="10"/>
          </p:nvPr>
        </p:nvSpPr>
        <p:spPr/>
        <p:txBody>
          <a:bodyPr/>
          <a:lstStyle/>
          <a:p>
            <a:fld id="{889BF599-A74C-46AF-A8C4-971502B37A72}" type="slidenum">
              <a:rPr lang="en-US" smtClean="0"/>
              <a:t>28</a:t>
            </a:fld>
            <a:endParaRPr lang="en-US"/>
          </a:p>
        </p:txBody>
      </p:sp>
    </p:spTree>
    <p:extLst>
      <p:ext uri="{BB962C8B-B14F-4D97-AF65-F5344CB8AC3E}">
        <p14:creationId xmlns:p14="http://schemas.microsoft.com/office/powerpoint/2010/main" val="37311661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mtClean="0"/>
              <a:t>You may also start with</a:t>
            </a:r>
            <a:r>
              <a:rPr lang="en-US" baseline="0" smtClean="0"/>
              <a:t> the work. Again you get different forms of the title, and links to various contributors and to publications (here only one). </a:t>
            </a:r>
          </a:p>
          <a:p>
            <a:endParaRPr lang="en-US" baseline="0" smtClean="0"/>
          </a:p>
          <a:p>
            <a:r>
              <a:rPr lang="en-US" baseline="0" smtClean="0"/>
              <a:t>Now if we extended this catalog, we could add in searching by event, by types of works (Audio, etc.) + other facets such as genre, etc.The point of entry to the catalog is that which the user has chosen, but always leads out to the other elements. Instead of the materials resorting themselves physically, the metadata resorts itself on the screen. This is the type of thing possible with linked data.</a:t>
            </a:r>
          </a:p>
          <a:p>
            <a:endParaRPr lang="en-US" baseline="0" smtClean="0"/>
          </a:p>
          <a:p>
            <a:r>
              <a:rPr lang="en-US" baseline="0" smtClean="0"/>
              <a:t>And that also ends my talk. I hope you’ve got something out of it and have lots of questions. </a:t>
            </a:r>
            <a:endParaRPr lang="en-US"/>
          </a:p>
        </p:txBody>
      </p:sp>
      <p:sp>
        <p:nvSpPr>
          <p:cNvPr id="4" name="Slide Number Placeholder 3"/>
          <p:cNvSpPr>
            <a:spLocks noGrp="1"/>
          </p:cNvSpPr>
          <p:nvPr>
            <p:ph type="sldNum" sz="quarter" idx="10"/>
          </p:nvPr>
        </p:nvSpPr>
        <p:spPr/>
        <p:txBody>
          <a:bodyPr/>
          <a:lstStyle/>
          <a:p>
            <a:fld id="{889BF599-A74C-46AF-A8C4-971502B37A72}" type="slidenum">
              <a:rPr lang="en-US" smtClean="0"/>
              <a:t>29</a:t>
            </a:fld>
            <a:endParaRPr lang="en-US"/>
          </a:p>
        </p:txBody>
      </p:sp>
    </p:spTree>
    <p:extLst>
      <p:ext uri="{BB962C8B-B14F-4D97-AF65-F5344CB8AC3E}">
        <p14:creationId xmlns:p14="http://schemas.microsoft.com/office/powerpoint/2010/main" val="249294332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So, a </a:t>
            </a:r>
            <a:r>
              <a:rPr lang="en-US" smtClean="0"/>
              <a:t>short refresher to Bibframe</a:t>
            </a:r>
            <a:r>
              <a:rPr lang="en-US" baseline="0" smtClean="0"/>
              <a:t>. </a:t>
            </a:r>
            <a:r>
              <a:rPr lang="en-US" smtClean="0"/>
              <a:t>The Library </a:t>
            </a:r>
            <a:r>
              <a:rPr lang="en-US" dirty="0" smtClean="0"/>
              <a:t>of Congress initiated the development of </a:t>
            </a:r>
            <a:r>
              <a:rPr lang="en-US" dirty="0" err="1" smtClean="0"/>
              <a:t>BibFrame</a:t>
            </a:r>
            <a:r>
              <a:rPr lang="en-US" dirty="0" smtClean="0"/>
              <a:t> as </a:t>
            </a:r>
            <a:r>
              <a:rPr lang="en-US" smtClean="0"/>
              <a:t>a successor for </a:t>
            </a:r>
            <a:r>
              <a:rPr lang="en-US" dirty="0" smtClean="0"/>
              <a:t>the MARC format.  </a:t>
            </a:r>
            <a:r>
              <a:rPr lang="en-US" dirty="0" err="1" smtClean="0"/>
              <a:t>BibFrame</a:t>
            </a:r>
            <a:r>
              <a:rPr lang="en-US" dirty="0" smtClean="0"/>
              <a:t> is designed to enable the discovery of bibliographic information on the web and in the broader networked world. It utilizes Resource Description Framework (RDF), a data model consisting of statements expressed in triples. In RDF, every entity (such as author, subject, place, etc</a:t>
            </a:r>
            <a:r>
              <a:rPr lang="en-US" smtClean="0"/>
              <a:t>.) ideally should </a:t>
            </a:r>
            <a:r>
              <a:rPr lang="en-US" dirty="0" smtClean="0"/>
              <a:t>have a corresponding </a:t>
            </a:r>
            <a:r>
              <a:rPr lang="en-US" smtClean="0"/>
              <a:t>unique identifier in the form of a URI. Thus</a:t>
            </a:r>
            <a:r>
              <a:rPr lang="en-US" baseline="0" smtClean="0"/>
              <a:t> every entity and every relationship is expressed as a URI, not a text string. The text string can change, but the link will remain.</a:t>
            </a:r>
            <a:endParaRPr lang="en-US" dirty="0" smtClean="0"/>
          </a:p>
          <a:p>
            <a:endParaRPr lang="en-US" dirty="0" smtClean="0"/>
          </a:p>
          <a:p>
            <a:r>
              <a:rPr lang="en-US" dirty="0" smtClean="0"/>
              <a:t>BIBFRAME</a:t>
            </a:r>
            <a:r>
              <a:rPr lang="en-US" baseline="0" dirty="0" smtClean="0"/>
              <a:t> is loosely based on the (Functional Requirements of Bibliographic Records) or FRBR model and is centered on three primary entities—Works, Instances, and Items. Other entities are defined in relation to one of those entities. Works are basically equivalent to the FRBR expression, whilst Instances are equivalent to the FRBR manifestation. There is no equivalent to the FRBR Work in the BIBFRAME conceptual model, but as we will see later it still can be expressed</a:t>
            </a:r>
            <a:r>
              <a:rPr lang="en-US" baseline="0" smtClean="0"/>
              <a:t>. One aspect of BIBFRAME that moves beyond FRBR is the addition of bf:Event which became an independent class with the publication of BIBFRAME 2.0. More about that later.</a:t>
            </a:r>
            <a:endParaRPr lang="en-US" baseline="0" dirty="0" smtClean="0"/>
          </a:p>
          <a:p>
            <a:endParaRPr lang="en-US" baseline="0" dirty="0" smtClean="0"/>
          </a:p>
        </p:txBody>
      </p:sp>
      <p:sp>
        <p:nvSpPr>
          <p:cNvPr id="4" name="Slide Number Placeholder 3"/>
          <p:cNvSpPr>
            <a:spLocks noGrp="1"/>
          </p:cNvSpPr>
          <p:nvPr>
            <p:ph type="sldNum" sz="quarter" idx="10"/>
          </p:nvPr>
        </p:nvSpPr>
        <p:spPr/>
        <p:txBody>
          <a:bodyPr/>
          <a:lstStyle/>
          <a:p>
            <a:fld id="{FDD439F8-8347-417C-867E-B1724108D5B7}" type="slidenum">
              <a:rPr lang="en-US" smtClean="0"/>
              <a:t>3</a:t>
            </a:fld>
            <a:endParaRPr lang="en-US"/>
          </a:p>
        </p:txBody>
      </p:sp>
    </p:spTree>
    <p:extLst>
      <p:ext uri="{BB962C8B-B14F-4D97-AF65-F5344CB8AC3E}">
        <p14:creationId xmlns:p14="http://schemas.microsoft.com/office/powerpoint/2010/main" val="448996190"/>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889BF599-A74C-46AF-A8C4-971502B37A72}" type="slidenum">
              <a:rPr lang="en-US" smtClean="0"/>
              <a:t>30</a:t>
            </a:fld>
            <a:endParaRPr lang="en-US"/>
          </a:p>
        </p:txBody>
      </p:sp>
    </p:spTree>
    <p:extLst>
      <p:ext uri="{BB962C8B-B14F-4D97-AF65-F5344CB8AC3E}">
        <p14:creationId xmlns:p14="http://schemas.microsoft.com/office/powerpoint/2010/main" val="4194074085"/>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889BF599-A74C-46AF-A8C4-971502B37A72}" type="slidenum">
              <a:rPr lang="en-US" smtClean="0"/>
              <a:t>31</a:t>
            </a:fld>
            <a:endParaRPr lang="en-US"/>
          </a:p>
        </p:txBody>
      </p:sp>
    </p:spTree>
    <p:extLst>
      <p:ext uri="{BB962C8B-B14F-4D97-AF65-F5344CB8AC3E}">
        <p14:creationId xmlns:p14="http://schemas.microsoft.com/office/powerpoint/2010/main" val="192905277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mtClean="0"/>
              <a:t>There have</a:t>
            </a:r>
            <a:r>
              <a:rPr lang="en-US" baseline="0" smtClean="0"/>
              <a:t> been a lot of descriptions of what BIBFRAME, what it is and does, both laudatory and derogatory. So let’s summarize what is true and maybe not so true.</a:t>
            </a:r>
            <a:endParaRPr lang="en-US" smtClean="0"/>
          </a:p>
          <a:p>
            <a:r>
              <a:rPr lang="en-US" baseline="0" smtClean="0"/>
              <a:t>[do trues]</a:t>
            </a:r>
          </a:p>
          <a:p>
            <a:r>
              <a:rPr lang="en-US" baseline="0" smtClean="0"/>
              <a:t>To note: Several large libraries over the world have converted their library data to BIBFRAME or are moving toward doing so: Swedish National Library, Hungarian National Library &amp; Museum, the National Library of Spain, and some libraries in Italy.</a:t>
            </a:r>
          </a:p>
          <a:p>
            <a:endParaRPr lang="en-US" baseline="0" smtClean="0"/>
          </a:p>
          <a:p>
            <a:r>
              <a:rPr lang="en-US" baseline="0" smtClean="0"/>
              <a:t>[is nots]</a:t>
            </a:r>
          </a:p>
          <a:p>
            <a:r>
              <a:rPr lang="en-US" baseline="0" smtClean="0"/>
              <a:t>BIBFRAME is intended as a lightweight framework, not a fully developed ontology. To use BIBFRAME, the framework requires the “filling out” of vocabularies and relationships, either drawing on other ontologies or developing new subclasses or vocabularies within in BIBFRAME. This is what we are doing in the Performed Music Ontology project.</a:t>
            </a:r>
          </a:p>
          <a:p>
            <a:endParaRPr lang="en-US" baseline="0" smtClean="0"/>
          </a:p>
        </p:txBody>
      </p:sp>
      <p:sp>
        <p:nvSpPr>
          <p:cNvPr id="4" name="Slide Number Placeholder 3"/>
          <p:cNvSpPr>
            <a:spLocks noGrp="1"/>
          </p:cNvSpPr>
          <p:nvPr>
            <p:ph type="sldNum" sz="quarter" idx="10"/>
          </p:nvPr>
        </p:nvSpPr>
        <p:spPr/>
        <p:txBody>
          <a:bodyPr/>
          <a:lstStyle/>
          <a:p>
            <a:fld id="{889BF599-A74C-46AF-A8C4-971502B37A72}" type="slidenum">
              <a:rPr lang="en-US" smtClean="0"/>
              <a:t>4</a:t>
            </a:fld>
            <a:endParaRPr lang="en-US"/>
          </a:p>
        </p:txBody>
      </p:sp>
    </p:spTree>
    <p:extLst>
      <p:ext uri="{BB962C8B-B14F-4D97-AF65-F5344CB8AC3E}">
        <p14:creationId xmlns:p14="http://schemas.microsoft.com/office/powerpoint/2010/main" val="466296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mtClean="0"/>
              <a:t>Linked Data for Performed Music</a:t>
            </a:r>
            <a:r>
              <a:rPr lang="en-US" baseline="0" smtClean="0"/>
              <a:t> is a sub-project of Linked Data for Production, a Mellon-funded grant led by Stanford University Libraries in collaboration with 5 other research libraries: Columbia, Cornell, Harvard, Princeton, and the Library of Congress. While the overall focus of the grant is to lay the groundwork for moving technical services workflow into a linked data environment, a number of the subprojects concentrate on ontology development for specific domains. Stanford decided to concentrate on performed music.</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mtClean="0"/>
          </a:p>
          <a:p>
            <a:r>
              <a:rPr lang="en-US" baseline="0" smtClean="0"/>
              <a:t>The </a:t>
            </a:r>
            <a:r>
              <a:rPr lang="en-US" baseline="0" dirty="0" smtClean="0"/>
              <a:t>primary goal of our </a:t>
            </a:r>
            <a:r>
              <a:rPr lang="en-US" baseline="0" smtClean="0"/>
              <a:t>project has been to </a:t>
            </a:r>
            <a:r>
              <a:rPr lang="en-US" baseline="0" dirty="0" smtClean="0"/>
              <a:t>develop a performed music extension to BIBFRAME, covering description of recorded sound from wire recordings to streamed audio to music video. Using BIBFRAME as a core ontology, </a:t>
            </a:r>
            <a:r>
              <a:rPr lang="en-US" baseline="0" smtClean="0"/>
              <a:t>we are recommending </a:t>
            </a:r>
            <a:r>
              <a:rPr lang="en-US" baseline="0" dirty="0" smtClean="0"/>
              <a:t>domain-specific vocabularies, enhancements and/or extensions to BIBFRAME for use by the library community as the initial basis for a common standard. As we do this, we hope to establish a model whereby similar standards can be created, endorsed, and most importantly maintained by the library community. Clearly, the ontology will change and develop over time, but we hope to create here a strong base for development.</a:t>
            </a:r>
          </a:p>
          <a:p>
            <a:endParaRPr lang="en-US" baseline="0" dirty="0" smtClean="0"/>
          </a:p>
          <a:p>
            <a:r>
              <a:rPr lang="en-US" baseline="0" dirty="0" smtClean="0"/>
              <a:t>Because we are emphasizing a particular domain, community is of paramount importance to this project. We can develop a beautiful ontology, but it is of no use if it is not acceptable to the domain-community who might </a:t>
            </a:r>
            <a:r>
              <a:rPr lang="en-US" baseline="0" smtClean="0"/>
              <a:t>use it.Stanford </a:t>
            </a:r>
            <a:r>
              <a:rPr lang="en-US" baseline="0" dirty="0" smtClean="0"/>
              <a:t>has thus been partnering with domain communities—the Music Library Association and the Association of Recorded Sound Collections, as well as keeping Program for Cooperative Cataloging (PCC) in the loop.</a:t>
            </a:r>
            <a:endParaRPr lang="en-US" dirty="0" smtClean="0"/>
          </a:p>
          <a:p>
            <a:endParaRPr lang="en-US" dirty="0"/>
          </a:p>
        </p:txBody>
      </p:sp>
      <p:sp>
        <p:nvSpPr>
          <p:cNvPr id="4" name="Slide Number Placeholder 3"/>
          <p:cNvSpPr>
            <a:spLocks noGrp="1"/>
          </p:cNvSpPr>
          <p:nvPr>
            <p:ph type="sldNum" sz="quarter" idx="10"/>
          </p:nvPr>
        </p:nvSpPr>
        <p:spPr/>
        <p:txBody>
          <a:bodyPr/>
          <a:lstStyle/>
          <a:p>
            <a:fld id="{8058CA7D-2A0F-40AE-A101-08ACECD325DA}" type="slidenum">
              <a:rPr lang="en-US" smtClean="0"/>
              <a:t>5</a:t>
            </a:fld>
            <a:endParaRPr lang="en-US"/>
          </a:p>
        </p:txBody>
      </p:sp>
    </p:spTree>
    <p:extLst>
      <p:ext uri="{BB962C8B-B14F-4D97-AF65-F5344CB8AC3E}">
        <p14:creationId xmlns:p14="http://schemas.microsoft.com/office/powerpoint/2010/main" val="382176747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Before we embark</a:t>
            </a:r>
            <a:r>
              <a:rPr lang="en-US" baseline="0" dirty="0" smtClean="0"/>
              <a:t> on how we’ve doing in this wild adventure, let’s take a step back and think about why we are doing this. What are ontologies anyway and why do we need them? An ontology is “…</a:t>
            </a:r>
            <a:r>
              <a:rPr lang="en-US" dirty="0" smtClean="0"/>
              <a:t>a formal naming and definition of the types, properties, and interrelationships of the entities that really or fundamentally exist for a particular domain of discourse. It is thus a practical application of philosophical </a:t>
            </a:r>
            <a:r>
              <a:rPr lang="en-US" b="0" dirty="0" smtClean="0"/>
              <a:t>ontology</a:t>
            </a:r>
            <a:r>
              <a:rPr lang="en-US" dirty="0" smtClean="0"/>
              <a:t>, with a taxonomy.”</a:t>
            </a:r>
            <a:endParaRPr lang="en-US" baseline="0" dirty="0" smtClean="0"/>
          </a:p>
          <a:p>
            <a:endParaRPr lang="en-US" baseline="0" dirty="0" smtClean="0"/>
          </a:p>
          <a:p>
            <a:r>
              <a:rPr lang="en-US" baseline="0" dirty="0" smtClean="0"/>
              <a:t>While this is a Wikipedia definition, it does sum things up nicely. An ontology is where you name &amp; define the entities contained in your domain and the relationships among them. As a practical application of philosophical ontology, creating an ontology is an intellectual endeavor, with choices based on structural and practical knowledge of the domain being modeled. A linked data ontology is built </a:t>
            </a:r>
            <a:r>
              <a:rPr lang="en-US" baseline="0" smtClean="0"/>
              <a:t>on RDF, </a:t>
            </a:r>
            <a:r>
              <a:rPr lang="en-US" baseline="0" dirty="0" smtClean="0"/>
              <a:t>RDFS or OWL, the Web Ontology language, but these can only express very basic relationships—this is a subclass of this; this entity is related to this entity—highly abstracted relationships. An ontology brings in the specific vocabularies and relationships that define your domain, providing structure and vocabulary (or taxonomy as Wikipedia puts it).</a:t>
            </a:r>
          </a:p>
          <a:p>
            <a:endParaRPr lang="en-US" baseline="0" dirty="0" smtClean="0"/>
          </a:p>
          <a:p>
            <a:endParaRPr lang="en-US" dirty="0"/>
          </a:p>
        </p:txBody>
      </p:sp>
      <p:sp>
        <p:nvSpPr>
          <p:cNvPr id="4" name="Slide Number Placeholder 3"/>
          <p:cNvSpPr>
            <a:spLocks noGrp="1"/>
          </p:cNvSpPr>
          <p:nvPr>
            <p:ph type="sldNum" sz="quarter" idx="10"/>
          </p:nvPr>
        </p:nvSpPr>
        <p:spPr/>
        <p:txBody>
          <a:bodyPr/>
          <a:lstStyle/>
          <a:p>
            <a:fld id="{FDD439F8-8347-417C-867E-B1724108D5B7}" type="slidenum">
              <a:rPr lang="en-US" smtClean="0"/>
              <a:t>6</a:t>
            </a:fld>
            <a:endParaRPr lang="en-US" dirty="0"/>
          </a:p>
        </p:txBody>
      </p:sp>
    </p:spTree>
    <p:extLst>
      <p:ext uri="{BB962C8B-B14F-4D97-AF65-F5344CB8AC3E}">
        <p14:creationId xmlns:p14="http://schemas.microsoft.com/office/powerpoint/2010/main" val="47447742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mtClean="0"/>
              <a:t>Or in perhaps a more user-friendly fashion, we could say this: I would add that the “ecosystem” is you ontology.</a:t>
            </a:r>
            <a:endParaRPr lang="en-US"/>
          </a:p>
        </p:txBody>
      </p:sp>
      <p:sp>
        <p:nvSpPr>
          <p:cNvPr id="4" name="Slide Number Placeholder 3"/>
          <p:cNvSpPr>
            <a:spLocks noGrp="1"/>
          </p:cNvSpPr>
          <p:nvPr>
            <p:ph type="sldNum" sz="quarter" idx="10"/>
          </p:nvPr>
        </p:nvSpPr>
        <p:spPr/>
        <p:txBody>
          <a:bodyPr/>
          <a:lstStyle/>
          <a:p>
            <a:fld id="{889BF599-A74C-46AF-A8C4-971502B37A72}" type="slidenum">
              <a:rPr lang="en-US" smtClean="0"/>
              <a:t>7</a:t>
            </a:fld>
            <a:endParaRPr lang="en-US"/>
          </a:p>
        </p:txBody>
      </p:sp>
    </p:spTree>
    <p:extLst>
      <p:ext uri="{BB962C8B-B14F-4D97-AF65-F5344CB8AC3E}">
        <p14:creationId xmlns:p14="http://schemas.microsoft.com/office/powerpoint/2010/main" val="345096848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mtClean="0"/>
              <a:t>To get back to our</a:t>
            </a:r>
            <a:r>
              <a:rPr lang="en-US" baseline="0" smtClean="0"/>
              <a:t> opera. With the BF basic diagram, I’ve mapped each of the bubbles with data about the opera DVD. Starting at the bottom, we have an item: we’ll call it copy 1. At the instance level, we have the video publication, and at the work level the expression of the work as bf:Video. It is important to remember that the bf:Work is equivalent to the expression level in FRBR or IFLA-LRM. There is no modelled equivalent to the FRBR work, though we can get around that later. I’ve given them all rather random names; these labels would depend on your cataloging standard or lack thereof.</a:t>
            </a:r>
          </a:p>
          <a:p>
            <a:endParaRPr lang="en-US" baseline="0" smtClean="0"/>
          </a:p>
          <a:p>
            <a:r>
              <a:rPr lang="en-US" baseline="0" smtClean="0"/>
              <a:t>For the smaller bubbles </a:t>
            </a:r>
            <a:r>
              <a:rPr lang="en-US" b="1" baseline="0" smtClean="0"/>
              <a:t>[click]</a:t>
            </a:r>
            <a:r>
              <a:rPr lang="en-US" baseline="0" smtClean="0"/>
              <a:t>, we have entities that describe or extend the fundamental classes. Copy 1 is held by Stanford with a specific barcode; the DVD is published by Deutsche Grammophon and is a DVD-Video (a bf:Carrier). It has a genre “Operas” and has a contributor Kaija Saariaho a bf:Person (as well as many other persons and some corporate bodies).</a:t>
            </a:r>
          </a:p>
          <a:p>
            <a:endParaRPr lang="en-US" baseline="0" smtClean="0"/>
          </a:p>
          <a:p>
            <a:r>
              <a:rPr lang="en-US" baseline="0" smtClean="0"/>
              <a:t>Finally, we have that event </a:t>
            </a:r>
            <a:r>
              <a:rPr lang="en-US" b="1" baseline="0" smtClean="0"/>
              <a:t>[click</a:t>
            </a:r>
            <a:r>
              <a:rPr lang="en-US" b="0" baseline="0" smtClean="0"/>
              <a:t>].</a:t>
            </a:r>
            <a:r>
              <a:rPr lang="en-US" baseline="0" smtClean="0"/>
              <a:t> It is linked to a work, the link being that an event is the “event content of” a work. That is the performance that is recorded in this video. Unlike our other metadata, the event as its own entity is not available in MARC cataloging and so opens new ground. We’ll talk about that more in a moment.</a:t>
            </a:r>
            <a:endParaRPr lang="en-US"/>
          </a:p>
        </p:txBody>
      </p:sp>
      <p:sp>
        <p:nvSpPr>
          <p:cNvPr id="4" name="Slide Number Placeholder 3"/>
          <p:cNvSpPr>
            <a:spLocks noGrp="1"/>
          </p:cNvSpPr>
          <p:nvPr>
            <p:ph type="sldNum" sz="quarter" idx="10"/>
          </p:nvPr>
        </p:nvSpPr>
        <p:spPr/>
        <p:txBody>
          <a:bodyPr/>
          <a:lstStyle/>
          <a:p>
            <a:fld id="{889BF599-A74C-46AF-A8C4-971502B37A72}" type="slidenum">
              <a:rPr lang="en-US" smtClean="0"/>
              <a:t>8</a:t>
            </a:fld>
            <a:endParaRPr lang="en-US"/>
          </a:p>
        </p:txBody>
      </p:sp>
    </p:spTree>
    <p:extLst>
      <p:ext uri="{BB962C8B-B14F-4D97-AF65-F5344CB8AC3E}">
        <p14:creationId xmlns:p14="http://schemas.microsoft.com/office/powerpoint/2010/main" val="224419501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mtClean="0"/>
              <a:t>So now we’ve reviewed, we’ll move on to the Performed Music Ontology. In extending an ontology such as BF, there are several things</a:t>
            </a:r>
            <a:r>
              <a:rPr lang="en-US" baseline="0" smtClean="0"/>
              <a:t> you can do: first, you can simply choose or create vocabularies that provide individual values for your RDF statements; second, you can add classes, subclasses, properties and/or subproperties within the confines of the ontology as it stands; finally, you can literally extend the ontology, by adding modeling in new areas, sometimes replacing something already there. PMO does all three of these.</a:t>
            </a:r>
            <a:endParaRPr lang="en-US"/>
          </a:p>
        </p:txBody>
      </p:sp>
      <p:sp>
        <p:nvSpPr>
          <p:cNvPr id="4" name="Slide Number Placeholder 3"/>
          <p:cNvSpPr>
            <a:spLocks noGrp="1"/>
          </p:cNvSpPr>
          <p:nvPr>
            <p:ph type="sldNum" sz="quarter" idx="10"/>
          </p:nvPr>
        </p:nvSpPr>
        <p:spPr/>
        <p:txBody>
          <a:bodyPr/>
          <a:lstStyle/>
          <a:p>
            <a:fld id="{889BF599-A74C-46AF-A8C4-971502B37A72}" type="slidenum">
              <a:rPr lang="en-US" smtClean="0"/>
              <a:t>9</a:t>
            </a:fld>
            <a:endParaRPr lang="en-US"/>
          </a:p>
        </p:txBody>
      </p:sp>
    </p:spTree>
    <p:extLst>
      <p:ext uri="{BB962C8B-B14F-4D97-AF65-F5344CB8AC3E}">
        <p14:creationId xmlns:p14="http://schemas.microsoft.com/office/powerpoint/2010/main" val="247156307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54955" y="1447800"/>
            <a:ext cx="8825658" cy="3329581"/>
          </a:xfrm>
        </p:spPr>
        <p:txBody>
          <a:bodyPr anchor="b"/>
          <a:lstStyle>
            <a:lvl1pPr>
              <a:defRPr sz="7200"/>
            </a:lvl1pPr>
          </a:lstStyle>
          <a:p>
            <a:r>
              <a:rPr lang="en-US" smtClean="0"/>
              <a:t>Click to edit Master title style</a:t>
            </a:r>
            <a:endParaRPr lang="en-US" dirty="0"/>
          </a:p>
        </p:txBody>
      </p:sp>
      <p:sp>
        <p:nvSpPr>
          <p:cNvPr id="3" name="Subtitle 2"/>
          <p:cNvSpPr>
            <a:spLocks noGrp="1"/>
          </p:cNvSpPr>
          <p:nvPr>
            <p:ph type="subTitle" idx="1"/>
          </p:nvPr>
        </p:nvSpPr>
        <p:spPr>
          <a:xfrm>
            <a:off x="1154955" y="4777380"/>
            <a:ext cx="8825658" cy="861420"/>
          </a:xfrm>
        </p:spPr>
        <p:txBody>
          <a:bodyPr anchor="t"/>
          <a:lstStyle>
            <a:lvl1pPr marL="0" indent="0" algn="l">
              <a:buNone/>
              <a:defRPr cap="all">
                <a:solidFill>
                  <a:schemeClr val="accent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1E700B27-DE4C-4B9E-BB11-B9027034A00F}" type="datetimeFigureOut">
              <a:rPr lang="en-US" smtClean="0"/>
              <a:pPr/>
              <a:t>6/22/2017</a:t>
            </a:fld>
            <a:endParaRPr lang="en-US" dirty="0"/>
          </a:p>
        </p:txBody>
      </p:sp>
      <p:sp>
        <p:nvSpPr>
          <p:cNvPr id="5" name="Footer Placeholder 4"/>
          <p:cNvSpPr>
            <a:spLocks noGrp="1"/>
          </p:cNvSpPr>
          <p:nvPr>
            <p:ph type="ftr" sz="quarter" idx="11"/>
          </p:nvPr>
        </p:nvSpPr>
        <p:spPr/>
        <p:txBody>
          <a:bodyPr/>
          <a:lstStyle/>
          <a:p>
            <a:r>
              <a:rPr lang="en-US" smtClean="0"/>
              <a:t>
              </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70828625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6" y="4800587"/>
            <a:ext cx="8825657"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154955" y="685800"/>
            <a:ext cx="8825658" cy="3640666"/>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154956" y="5367325"/>
            <a:ext cx="8825656"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C40F4739-9812-4A9F-890D-2AD6BA5F6EE8}" type="datetimeFigureOut">
              <a:rPr lang="en-US" smtClean="0"/>
              <a:t>6/22/2017</a:t>
            </a:fld>
            <a:endParaRPr lang="en-US" dirty="0"/>
          </a:p>
        </p:txBody>
      </p:sp>
      <p:sp>
        <p:nvSpPr>
          <p:cNvPr id="6" name="Footer Placeholder 5"/>
          <p:cNvSpPr>
            <a:spLocks noGrp="1"/>
          </p:cNvSpPr>
          <p:nvPr>
            <p:ph type="ftr" sz="quarter" idx="11"/>
          </p:nvPr>
        </p:nvSpPr>
        <p:spPr/>
        <p:txBody>
          <a:bodyPr/>
          <a:lstStyle/>
          <a:p>
            <a:r>
              <a:rPr lang="en-US" smtClean="0"/>
              <a:t>
              </a:t>
            </a:r>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08710974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4" y="1447800"/>
            <a:ext cx="8825659" cy="1981200"/>
          </a:xfrm>
        </p:spPr>
        <p:txBody>
          <a:bodyPr/>
          <a:lstStyle>
            <a:lvl1pPr>
              <a:defRPr sz="4800"/>
            </a:lvl1pPr>
          </a:lstStyle>
          <a:p>
            <a:r>
              <a:rPr lang="en-US" smtClean="0"/>
              <a:t>Click to edit Master title style</a:t>
            </a:r>
            <a:endParaRPr lang="en-US" dirty="0"/>
          </a:p>
        </p:txBody>
      </p:sp>
      <p:sp>
        <p:nvSpPr>
          <p:cNvPr id="8" name="Text Placeholder 3"/>
          <p:cNvSpPr>
            <a:spLocks noGrp="1"/>
          </p:cNvSpPr>
          <p:nvPr>
            <p:ph type="body" sz="half" idx="2"/>
          </p:nvPr>
        </p:nvSpPr>
        <p:spPr>
          <a:xfrm>
            <a:off x="1154954" y="3657600"/>
            <a:ext cx="8825659" cy="23622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4" name="Date Placeholder 3"/>
          <p:cNvSpPr>
            <a:spLocks noGrp="1"/>
          </p:cNvSpPr>
          <p:nvPr>
            <p:ph type="dt" sz="half" idx="10"/>
          </p:nvPr>
        </p:nvSpPr>
        <p:spPr/>
        <p:txBody>
          <a:bodyPr/>
          <a:lstStyle/>
          <a:p>
            <a:fld id="{18845AC5-A3F8-44AA-BA8F-596CDCC976D3}" type="datetimeFigureOut">
              <a:rPr lang="en-US" smtClean="0"/>
              <a:t>6/22/2017</a:t>
            </a:fld>
            <a:endParaRPr lang="en-US" dirty="0"/>
          </a:p>
        </p:txBody>
      </p:sp>
      <p:sp>
        <p:nvSpPr>
          <p:cNvPr id="5" name="Footer Placeholder 4"/>
          <p:cNvSpPr>
            <a:spLocks noGrp="1"/>
          </p:cNvSpPr>
          <p:nvPr>
            <p:ph type="ftr" sz="quarter" idx="11"/>
          </p:nvPr>
        </p:nvSpPr>
        <p:spPr/>
        <p:txBody>
          <a:bodyPr/>
          <a:lstStyle/>
          <a:p>
            <a:r>
              <a:rPr lang="en-US" smtClean="0"/>
              <a:t>
              </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00066830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574801" y="1447800"/>
            <a:ext cx="7999315" cy="2323374"/>
          </a:xfrm>
        </p:spPr>
        <p:txBody>
          <a:bodyPr/>
          <a:lstStyle>
            <a:lvl1pPr>
              <a:defRPr sz="4800"/>
            </a:lvl1pPr>
          </a:lstStyle>
          <a:p>
            <a:r>
              <a:rPr lang="en-US" smtClean="0"/>
              <a:t>Click to edit Master title style</a:t>
            </a:r>
            <a:endParaRPr lang="en-US" dirty="0"/>
          </a:p>
        </p:txBody>
      </p:sp>
      <p:sp>
        <p:nvSpPr>
          <p:cNvPr id="14" name="Text Placeholder 3"/>
          <p:cNvSpPr>
            <a:spLocks noGrp="1"/>
          </p:cNvSpPr>
          <p:nvPr>
            <p:ph type="body" sz="half" idx="13"/>
          </p:nvPr>
        </p:nvSpPr>
        <p:spPr>
          <a:xfrm>
            <a:off x="1930400" y="3771174"/>
            <a:ext cx="7279649" cy="342174"/>
          </a:xfrm>
        </p:spPr>
        <p:txBody>
          <a:bodyPr anchor="t">
            <a:normAutofit/>
          </a:bodyPr>
          <a:lstStyle>
            <a:lvl1pPr marL="0" indent="0">
              <a:buNone/>
              <a:defRPr lang="en-US" sz="1400" b="0" i="0" kern="1200" cap="small" dirty="0">
                <a:solidFill>
                  <a:schemeClr val="accent1"/>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10" name="Text Placeholder 3"/>
          <p:cNvSpPr>
            <a:spLocks noGrp="1"/>
          </p:cNvSpPr>
          <p:nvPr>
            <p:ph type="body" sz="half" idx="2"/>
          </p:nvPr>
        </p:nvSpPr>
        <p:spPr>
          <a:xfrm>
            <a:off x="1154954" y="4350657"/>
            <a:ext cx="8825659"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4" name="Date Placeholder 3"/>
          <p:cNvSpPr>
            <a:spLocks noGrp="1"/>
          </p:cNvSpPr>
          <p:nvPr>
            <p:ph type="dt" sz="half" idx="10"/>
          </p:nvPr>
        </p:nvSpPr>
        <p:spPr/>
        <p:txBody>
          <a:bodyPr/>
          <a:lstStyle/>
          <a:p>
            <a:fld id="{C873B183-A821-4095-A363-9EC968635539}" type="datetimeFigureOut">
              <a:rPr lang="en-US" smtClean="0"/>
              <a:t>6/22/2017</a:t>
            </a:fld>
            <a:endParaRPr lang="en-US" dirty="0"/>
          </a:p>
        </p:txBody>
      </p:sp>
      <p:sp>
        <p:nvSpPr>
          <p:cNvPr id="5" name="Footer Placeholder 4"/>
          <p:cNvSpPr>
            <a:spLocks noGrp="1"/>
          </p:cNvSpPr>
          <p:nvPr>
            <p:ph type="ftr" sz="quarter" idx="11"/>
          </p:nvPr>
        </p:nvSpPr>
        <p:spPr/>
        <p:txBody>
          <a:bodyPr/>
          <a:lstStyle/>
          <a:p>
            <a:r>
              <a:rPr lang="en-US" smtClean="0"/>
              <a:t>
              </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
        <p:nvSpPr>
          <p:cNvPr id="9" name="TextBox 8"/>
          <p:cNvSpPr txBox="1"/>
          <p:nvPr/>
        </p:nvSpPr>
        <p:spPr>
          <a:xfrm>
            <a:off x="898295" y="971253"/>
            <a:ext cx="801912" cy="1969770"/>
          </a:xfrm>
          <a:prstGeom prst="rect">
            <a:avLst/>
          </a:prstGeom>
          <a:noFill/>
        </p:spPr>
        <p:txBody>
          <a:bodyPr wrap="square" rtlCol="0">
            <a:spAutoFit/>
          </a:bodyPr>
          <a:lstStyle>
            <a:defPPr>
              <a:defRPr lang="en-US"/>
            </a:defPPr>
            <a:lvl1pPr algn="r">
              <a:defRPr sz="12200" b="0" i="0">
                <a:solidFill>
                  <a:schemeClr val="accent1"/>
                </a:solidFill>
                <a:latin typeface="Arial"/>
                <a:ea typeface="+mj-ea"/>
                <a:cs typeface="+mj-cs"/>
              </a:defRPr>
            </a:lvl1pPr>
          </a:lstStyle>
          <a:p>
            <a:pPr lvl="0"/>
            <a:r>
              <a:rPr lang="en-US" dirty="0"/>
              <a:t>“</a:t>
            </a:r>
          </a:p>
        </p:txBody>
      </p:sp>
      <p:sp>
        <p:nvSpPr>
          <p:cNvPr id="13" name="TextBox 12"/>
          <p:cNvSpPr txBox="1"/>
          <p:nvPr/>
        </p:nvSpPr>
        <p:spPr>
          <a:xfrm>
            <a:off x="9330490" y="2613787"/>
            <a:ext cx="801912" cy="1969770"/>
          </a:xfrm>
          <a:prstGeom prst="rect">
            <a:avLst/>
          </a:prstGeom>
          <a:noFill/>
        </p:spPr>
        <p:txBody>
          <a:bodyPr wrap="square" rtlCol="0">
            <a:spAutoFit/>
          </a:bodyPr>
          <a:lstStyle>
            <a:defPPr>
              <a:defRPr lang="en-US"/>
            </a:defPPr>
            <a:lvl1pPr algn="r">
              <a:defRPr sz="12200" b="0" i="0">
                <a:solidFill>
                  <a:schemeClr val="accent1"/>
                </a:solidFill>
                <a:latin typeface="Arial"/>
                <a:ea typeface="+mj-ea"/>
                <a:cs typeface="+mj-cs"/>
              </a:defRPr>
            </a:lvl1pPr>
          </a:lstStyle>
          <a:p>
            <a:pPr lvl="0"/>
            <a:r>
              <a:rPr lang="en-US" dirty="0"/>
              <a:t>”</a:t>
            </a:r>
          </a:p>
        </p:txBody>
      </p:sp>
    </p:spTree>
    <p:extLst>
      <p:ext uri="{BB962C8B-B14F-4D97-AF65-F5344CB8AC3E}">
        <p14:creationId xmlns:p14="http://schemas.microsoft.com/office/powerpoint/2010/main" val="65007118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154954" y="3124201"/>
            <a:ext cx="8825660" cy="1653180"/>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154954" y="4777381"/>
            <a:ext cx="8825659" cy="860400"/>
          </a:xfrm>
        </p:spPr>
        <p:txBody>
          <a:bodyPr anchor="t"/>
          <a:lstStyle>
            <a:lvl1pPr marL="0" indent="0" algn="l">
              <a:buNone/>
              <a:defRPr sz="2000" cap="none">
                <a:solidFill>
                  <a:schemeClr val="accent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174D01B4-0AA5-45E6-B2E6-5FA4078AEBCF}" type="datetimeFigureOut">
              <a:rPr lang="en-US" smtClean="0"/>
              <a:t>6/22/2017</a:t>
            </a:fld>
            <a:endParaRPr lang="en-US" dirty="0"/>
          </a:p>
        </p:txBody>
      </p:sp>
      <p:sp>
        <p:nvSpPr>
          <p:cNvPr id="5" name="Footer Placeholder 4"/>
          <p:cNvSpPr>
            <a:spLocks noGrp="1"/>
          </p:cNvSpPr>
          <p:nvPr>
            <p:ph type="ftr" sz="quarter" idx="11"/>
          </p:nvPr>
        </p:nvSpPr>
        <p:spPr/>
        <p:txBody>
          <a:bodyPr/>
          <a:lstStyle/>
          <a:p>
            <a:r>
              <a:rPr lang="en-US" smtClean="0"/>
              <a:t>
              </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95981741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p:cSld name="3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n-US" smtClean="0"/>
              <a:t>Click to edit Master title style</a:t>
            </a:r>
            <a:endParaRPr lang="en-US" dirty="0"/>
          </a:p>
        </p:txBody>
      </p:sp>
      <p:sp>
        <p:nvSpPr>
          <p:cNvPr id="3" name="Text Placeholder 2"/>
          <p:cNvSpPr>
            <a:spLocks noGrp="1"/>
          </p:cNvSpPr>
          <p:nvPr>
            <p:ph type="body" idx="1"/>
          </p:nvPr>
        </p:nvSpPr>
        <p:spPr>
          <a:xfrm>
            <a:off x="632947" y="1981200"/>
            <a:ext cx="2946866"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16" name="Text Placeholder 3"/>
          <p:cNvSpPr>
            <a:spLocks noGrp="1"/>
          </p:cNvSpPr>
          <p:nvPr>
            <p:ph type="body" sz="half" idx="15"/>
          </p:nvPr>
        </p:nvSpPr>
        <p:spPr>
          <a:xfrm>
            <a:off x="652463" y="2667000"/>
            <a:ext cx="2927350"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Text Placeholder 4"/>
          <p:cNvSpPr>
            <a:spLocks noGrp="1"/>
          </p:cNvSpPr>
          <p:nvPr>
            <p:ph type="body" sz="quarter" idx="3"/>
          </p:nvPr>
        </p:nvSpPr>
        <p:spPr>
          <a:xfrm>
            <a:off x="3883659" y="1981200"/>
            <a:ext cx="2936241"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19" name="Text Placeholder 3"/>
          <p:cNvSpPr>
            <a:spLocks noGrp="1"/>
          </p:cNvSpPr>
          <p:nvPr>
            <p:ph type="body" sz="half" idx="16"/>
          </p:nvPr>
        </p:nvSpPr>
        <p:spPr>
          <a:xfrm>
            <a:off x="3873106" y="2667000"/>
            <a:ext cx="294679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14" name="Text Placeholder 4"/>
          <p:cNvSpPr>
            <a:spLocks noGrp="1"/>
          </p:cNvSpPr>
          <p:nvPr>
            <p:ph type="body" sz="quarter" idx="13"/>
          </p:nvPr>
        </p:nvSpPr>
        <p:spPr>
          <a:xfrm>
            <a:off x="7124700" y="1981200"/>
            <a:ext cx="2932113"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20" name="Text Placeholder 3"/>
          <p:cNvSpPr>
            <a:spLocks noGrp="1"/>
          </p:cNvSpPr>
          <p:nvPr>
            <p:ph type="body" sz="half" idx="17"/>
          </p:nvPr>
        </p:nvSpPr>
        <p:spPr>
          <a:xfrm>
            <a:off x="7124700" y="2667000"/>
            <a:ext cx="2932113"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cxnSp>
        <p:nvCxnSpPr>
          <p:cNvPr id="17" name="Straight Connector 16"/>
          <p:cNvCxnSpPr/>
          <p:nvPr/>
        </p:nvCxnSpPr>
        <p:spPr>
          <a:xfrm>
            <a:off x="3726142" y="2133600"/>
            <a:ext cx="0" cy="3962400"/>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6962227" y="2133600"/>
            <a:ext cx="0" cy="3966882"/>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4147335C-0450-40D7-8612-B3203BED4F28}" type="datetimeFigureOut">
              <a:rPr lang="en-US" smtClean="0"/>
              <a:t>6/22/2017</a:t>
            </a:fld>
            <a:endParaRPr lang="en-US" dirty="0"/>
          </a:p>
        </p:txBody>
      </p:sp>
      <p:sp>
        <p:nvSpPr>
          <p:cNvPr id="4" name="Footer Placeholder 4"/>
          <p:cNvSpPr>
            <a:spLocks noGrp="1"/>
          </p:cNvSpPr>
          <p:nvPr>
            <p:ph type="ftr" sz="quarter" idx="11"/>
          </p:nvPr>
        </p:nvSpPr>
        <p:spPr/>
        <p:txBody>
          <a:bodyPr/>
          <a:lstStyle/>
          <a:p>
            <a:r>
              <a:rPr lang="en-US" smtClean="0"/>
              <a:t>
              </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85066502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p:cSld name="3 Picture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n-US" smtClean="0"/>
              <a:t>Click to edit Master title style</a:t>
            </a:r>
            <a:endParaRPr lang="en-US" dirty="0"/>
          </a:p>
        </p:txBody>
      </p:sp>
      <p:sp>
        <p:nvSpPr>
          <p:cNvPr id="3" name="Text Placeholder 2"/>
          <p:cNvSpPr>
            <a:spLocks noGrp="1"/>
          </p:cNvSpPr>
          <p:nvPr>
            <p:ph type="body" idx="1"/>
          </p:nvPr>
        </p:nvSpPr>
        <p:spPr>
          <a:xfrm>
            <a:off x="652463" y="4250949"/>
            <a:ext cx="2940050"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29" name="Picture Placeholder 2"/>
          <p:cNvSpPr>
            <a:spLocks noGrp="1" noChangeAspect="1"/>
          </p:cNvSpPr>
          <p:nvPr>
            <p:ph type="pic" idx="15"/>
          </p:nvPr>
        </p:nvSpPr>
        <p:spPr>
          <a:xfrm>
            <a:off x="652463" y="2209800"/>
            <a:ext cx="2940050"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2" name="Text Placeholder 3"/>
          <p:cNvSpPr>
            <a:spLocks noGrp="1"/>
          </p:cNvSpPr>
          <p:nvPr>
            <p:ph type="body" sz="half" idx="18"/>
          </p:nvPr>
        </p:nvSpPr>
        <p:spPr>
          <a:xfrm>
            <a:off x="652463" y="4827211"/>
            <a:ext cx="2940050"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Text Placeholder 4"/>
          <p:cNvSpPr>
            <a:spLocks noGrp="1"/>
          </p:cNvSpPr>
          <p:nvPr>
            <p:ph type="body" sz="quarter" idx="3"/>
          </p:nvPr>
        </p:nvSpPr>
        <p:spPr>
          <a:xfrm>
            <a:off x="3889375" y="4250949"/>
            <a:ext cx="2930525"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30" name="Picture Placeholder 2"/>
          <p:cNvSpPr>
            <a:spLocks noGrp="1" noChangeAspect="1"/>
          </p:cNvSpPr>
          <p:nvPr>
            <p:ph type="pic" idx="21"/>
          </p:nvPr>
        </p:nvSpPr>
        <p:spPr>
          <a:xfrm>
            <a:off x="3889374" y="2209800"/>
            <a:ext cx="2930525"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3" name="Text Placeholder 3"/>
          <p:cNvSpPr>
            <a:spLocks noGrp="1"/>
          </p:cNvSpPr>
          <p:nvPr>
            <p:ph type="body" sz="half" idx="19"/>
          </p:nvPr>
        </p:nvSpPr>
        <p:spPr>
          <a:xfrm>
            <a:off x="3888022" y="4827210"/>
            <a:ext cx="2934406"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14" name="Text Placeholder 4"/>
          <p:cNvSpPr>
            <a:spLocks noGrp="1"/>
          </p:cNvSpPr>
          <p:nvPr>
            <p:ph type="body" sz="quarter" idx="13"/>
          </p:nvPr>
        </p:nvSpPr>
        <p:spPr>
          <a:xfrm>
            <a:off x="7124700" y="4250949"/>
            <a:ext cx="2932113"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31" name="Picture Placeholder 2"/>
          <p:cNvSpPr>
            <a:spLocks noGrp="1" noChangeAspect="1"/>
          </p:cNvSpPr>
          <p:nvPr>
            <p:ph type="pic" idx="22"/>
          </p:nvPr>
        </p:nvSpPr>
        <p:spPr>
          <a:xfrm>
            <a:off x="7124699" y="2209800"/>
            <a:ext cx="2932113"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4" name="Text Placeholder 3"/>
          <p:cNvSpPr>
            <a:spLocks noGrp="1"/>
          </p:cNvSpPr>
          <p:nvPr>
            <p:ph type="body" sz="half" idx="20"/>
          </p:nvPr>
        </p:nvSpPr>
        <p:spPr>
          <a:xfrm>
            <a:off x="7124575" y="4827208"/>
            <a:ext cx="2935997"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cxnSp>
        <p:nvCxnSpPr>
          <p:cNvPr id="17" name="Straight Connector 16"/>
          <p:cNvCxnSpPr/>
          <p:nvPr/>
        </p:nvCxnSpPr>
        <p:spPr>
          <a:xfrm>
            <a:off x="3726142" y="2133600"/>
            <a:ext cx="0" cy="3962400"/>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6962227" y="2133600"/>
            <a:ext cx="0" cy="3966882"/>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D246A105-2A1C-4284-B4EA-07CF89B1A393}" type="datetimeFigureOut">
              <a:rPr lang="en-US" smtClean="0"/>
              <a:t>6/22/2017</a:t>
            </a:fld>
            <a:endParaRPr lang="en-US" dirty="0"/>
          </a:p>
        </p:txBody>
      </p:sp>
      <p:sp>
        <p:nvSpPr>
          <p:cNvPr id="4" name="Footer Placeholder 4"/>
          <p:cNvSpPr>
            <a:spLocks noGrp="1"/>
          </p:cNvSpPr>
          <p:nvPr>
            <p:ph type="ftr" sz="quarter" idx="11"/>
          </p:nvPr>
        </p:nvSpPr>
        <p:spPr/>
        <p:txBody>
          <a:bodyPr/>
          <a:lstStyle/>
          <a:p>
            <a:r>
              <a:rPr lang="en-US" smtClean="0"/>
              <a:t>
              </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20386093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nchorCtr="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80DBE609-F3F2-45E6-BD6A-E03A8C86C1AE}" type="datetimeFigureOut">
              <a:rPr lang="en-US" smtClean="0"/>
              <a:t>6/22/2017</a:t>
            </a:fld>
            <a:endParaRPr lang="en-US" dirty="0"/>
          </a:p>
        </p:txBody>
      </p:sp>
      <p:sp>
        <p:nvSpPr>
          <p:cNvPr id="5" name="Footer Placeholder 4"/>
          <p:cNvSpPr>
            <a:spLocks noGrp="1"/>
          </p:cNvSpPr>
          <p:nvPr>
            <p:ph type="ftr" sz="quarter" idx="11"/>
          </p:nvPr>
        </p:nvSpPr>
        <p:spPr/>
        <p:txBody>
          <a:bodyPr/>
          <a:lstStyle/>
          <a:p>
            <a:r>
              <a:rPr lang="en-US" smtClean="0"/>
              <a:t>
              </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418974378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304212" y="430213"/>
            <a:ext cx="1752601" cy="5826125"/>
          </a:xfrm>
        </p:spPr>
        <p:txBody>
          <a:bodyPr vert="eaVert" anchor="b" anchorCtr="0"/>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52463" y="887414"/>
            <a:ext cx="7423149" cy="5368924"/>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7A24AD68-089C-4467-A8F3-EA2BBCA6B44E}" type="datetimeFigureOut">
              <a:rPr lang="en-US" smtClean="0"/>
              <a:t>6/22/2017</a:t>
            </a:fld>
            <a:endParaRPr lang="en-US" dirty="0"/>
          </a:p>
        </p:txBody>
      </p:sp>
      <p:sp>
        <p:nvSpPr>
          <p:cNvPr id="5" name="Footer Placeholder 4"/>
          <p:cNvSpPr>
            <a:spLocks noGrp="1"/>
          </p:cNvSpPr>
          <p:nvPr>
            <p:ph type="ftr" sz="quarter" idx="11"/>
          </p:nvPr>
        </p:nvSpPr>
        <p:spPr/>
        <p:txBody>
          <a:bodyPr/>
          <a:lstStyle/>
          <a:p>
            <a:r>
              <a:rPr lang="en-US" smtClean="0"/>
              <a:t>
              </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92871973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75C51FCE-E4BB-4680-8E50-3C0E348D2609}" type="datetimeFigureOut">
              <a:rPr lang="en-US" smtClean="0"/>
              <a:t>6/22/2017</a:t>
            </a:fld>
            <a:endParaRPr lang="en-US" dirty="0"/>
          </a:p>
        </p:txBody>
      </p:sp>
      <p:sp>
        <p:nvSpPr>
          <p:cNvPr id="5" name="Footer Placeholder 4"/>
          <p:cNvSpPr>
            <a:spLocks noGrp="1"/>
          </p:cNvSpPr>
          <p:nvPr>
            <p:ph type="ftr" sz="quarter" idx="11"/>
          </p:nvPr>
        </p:nvSpPr>
        <p:spPr/>
        <p:txBody>
          <a:bodyPr/>
          <a:lstStyle/>
          <a:p>
            <a:r>
              <a:rPr lang="en-US" smtClean="0"/>
              <a:t>
              </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87604615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154956" y="2861733"/>
            <a:ext cx="8825657" cy="1915647"/>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154955" y="4777381"/>
            <a:ext cx="8825658" cy="860400"/>
          </a:xfrm>
        </p:spPr>
        <p:txBody>
          <a:bodyPr anchor="t"/>
          <a:lstStyle>
            <a:lvl1pPr marL="0" indent="0" algn="l">
              <a:buNone/>
              <a:defRPr sz="2000" cap="all">
                <a:solidFill>
                  <a:schemeClr val="accent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8AAA073D-A903-47F8-8D16-77642FB0DF1F}" type="datetimeFigureOut">
              <a:rPr lang="en-US" smtClean="0"/>
              <a:t>6/22/2017</a:t>
            </a:fld>
            <a:endParaRPr lang="en-US" dirty="0"/>
          </a:p>
        </p:txBody>
      </p:sp>
      <p:sp>
        <p:nvSpPr>
          <p:cNvPr id="5" name="Footer Placeholder 4"/>
          <p:cNvSpPr>
            <a:spLocks noGrp="1"/>
          </p:cNvSpPr>
          <p:nvPr>
            <p:ph type="ftr" sz="quarter" idx="11"/>
          </p:nvPr>
        </p:nvSpPr>
        <p:spPr/>
        <p:txBody>
          <a:bodyPr/>
          <a:lstStyle/>
          <a:p>
            <a:r>
              <a:rPr lang="en-US" smtClean="0"/>
              <a:t>
              </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44597906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103312" y="2060575"/>
            <a:ext cx="4396339" cy="419576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654493" y="2056092"/>
            <a:ext cx="4396341" cy="4200245"/>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AB91FA40-626B-4CA1-85D0-7A9016E395BA}" type="datetimeFigureOut">
              <a:rPr lang="en-US" smtClean="0"/>
              <a:t>6/22/2017</a:t>
            </a:fld>
            <a:endParaRPr lang="en-US" dirty="0"/>
          </a:p>
        </p:txBody>
      </p:sp>
      <p:sp>
        <p:nvSpPr>
          <p:cNvPr id="6" name="Footer Placeholder 5"/>
          <p:cNvSpPr>
            <a:spLocks noGrp="1"/>
          </p:cNvSpPr>
          <p:nvPr>
            <p:ph type="ftr" sz="quarter" idx="11"/>
          </p:nvPr>
        </p:nvSpPr>
        <p:spPr/>
        <p:txBody>
          <a:bodyPr/>
          <a:lstStyle/>
          <a:p>
            <a:r>
              <a:rPr lang="en-US" smtClean="0"/>
              <a:t>
              </a:t>
            </a:r>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80879433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1103313" y="1905000"/>
            <a:ext cx="4396338"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1103312"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654495" y="1905000"/>
            <a:ext cx="4396339"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5654495"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C3F425EA-B9DC-48A7-991E-9A82573B1B21}" type="datetimeFigureOut">
              <a:rPr lang="en-US" smtClean="0"/>
              <a:t>6/22/2017</a:t>
            </a:fld>
            <a:endParaRPr lang="en-US" dirty="0"/>
          </a:p>
        </p:txBody>
      </p:sp>
      <p:sp>
        <p:nvSpPr>
          <p:cNvPr id="8" name="Footer Placeholder 7"/>
          <p:cNvSpPr>
            <a:spLocks noGrp="1"/>
          </p:cNvSpPr>
          <p:nvPr>
            <p:ph type="ftr" sz="quarter" idx="11"/>
          </p:nvPr>
        </p:nvSpPr>
        <p:spPr/>
        <p:txBody>
          <a:bodyPr/>
          <a:lstStyle/>
          <a:p>
            <a:r>
              <a:rPr lang="en-US" smtClean="0"/>
              <a:t>
              </a:t>
            </a:r>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29543526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7" name="Date Placeholder 2"/>
          <p:cNvSpPr>
            <a:spLocks noGrp="1"/>
          </p:cNvSpPr>
          <p:nvPr>
            <p:ph type="dt" sz="half" idx="10"/>
          </p:nvPr>
        </p:nvSpPr>
        <p:spPr/>
        <p:txBody>
          <a:bodyPr/>
          <a:lstStyle/>
          <a:p>
            <a:fld id="{66CB97F8-6CEB-469B-AFCC-889F2A2B1D5A}" type="datetimeFigureOut">
              <a:rPr lang="en-US" smtClean="0"/>
              <a:t>6/22/2017</a:t>
            </a:fld>
            <a:endParaRPr lang="en-US" dirty="0"/>
          </a:p>
        </p:txBody>
      </p:sp>
      <p:sp>
        <p:nvSpPr>
          <p:cNvPr id="5" name="Footer Placeholder 3"/>
          <p:cNvSpPr>
            <a:spLocks noGrp="1"/>
          </p:cNvSpPr>
          <p:nvPr>
            <p:ph type="ftr" sz="quarter" idx="11"/>
          </p:nvPr>
        </p:nvSpPr>
        <p:spPr/>
        <p:txBody>
          <a:bodyPr/>
          <a:lstStyle/>
          <a:p>
            <a:r>
              <a:rPr lang="en-US" smtClean="0"/>
              <a:t>
              </a:t>
            </a:r>
            <a:endParaRPr lang="en-US" dirty="0"/>
          </a:p>
        </p:txBody>
      </p:sp>
      <p:sp>
        <p:nvSpPr>
          <p:cNvPr id="6" name="Slide Number Placeholder 4"/>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81535383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7" name="Date Placeholder 1"/>
          <p:cNvSpPr>
            <a:spLocks noGrp="1"/>
          </p:cNvSpPr>
          <p:nvPr>
            <p:ph type="dt" sz="half" idx="10"/>
          </p:nvPr>
        </p:nvSpPr>
        <p:spPr/>
        <p:txBody>
          <a:bodyPr/>
          <a:lstStyle/>
          <a:p>
            <a:fld id="{8FA9179F-009E-4FA5-B091-7EBB82A185BD}" type="datetimeFigureOut">
              <a:rPr lang="en-US" smtClean="0"/>
              <a:t>6/22/2017</a:t>
            </a:fld>
            <a:endParaRPr lang="en-US" dirty="0"/>
          </a:p>
        </p:txBody>
      </p:sp>
      <p:sp>
        <p:nvSpPr>
          <p:cNvPr id="5" name="Footer Placeholder 2"/>
          <p:cNvSpPr>
            <a:spLocks noGrp="1"/>
          </p:cNvSpPr>
          <p:nvPr>
            <p:ph type="ftr" sz="quarter" idx="11"/>
          </p:nvPr>
        </p:nvSpPr>
        <p:spPr/>
        <p:txBody>
          <a:bodyPr/>
          <a:lstStyle/>
          <a:p>
            <a:r>
              <a:rPr lang="en-US" smtClean="0"/>
              <a:t>
              </a:t>
            </a:r>
            <a:endParaRPr lang="en-US" dirty="0"/>
          </a:p>
        </p:txBody>
      </p:sp>
      <p:sp>
        <p:nvSpPr>
          <p:cNvPr id="6" name="Slide Number Placeholder 3"/>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01072177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4" y="1447800"/>
            <a:ext cx="3401064" cy="1447800"/>
          </a:xfrm>
        </p:spPr>
        <p:txBody>
          <a:bodyPr anchor="b"/>
          <a:lstStyle>
            <a:lvl1pPr algn="l">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4784616" y="1447800"/>
            <a:ext cx="5195997" cy="45720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154954" y="3129280"/>
            <a:ext cx="3401063" cy="28955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7" name="Date Placeholder 4"/>
          <p:cNvSpPr>
            <a:spLocks noGrp="1"/>
          </p:cNvSpPr>
          <p:nvPr>
            <p:ph type="dt" sz="half" idx="10"/>
          </p:nvPr>
        </p:nvSpPr>
        <p:spPr/>
        <p:txBody>
          <a:bodyPr/>
          <a:lstStyle/>
          <a:p>
            <a:fld id="{8E665CEB-0076-4E37-B880-BCEA9784DE0A}" type="datetimeFigureOut">
              <a:rPr lang="en-US" smtClean="0"/>
              <a:t>6/22/2017</a:t>
            </a:fld>
            <a:endParaRPr lang="en-US" dirty="0"/>
          </a:p>
        </p:txBody>
      </p:sp>
      <p:sp>
        <p:nvSpPr>
          <p:cNvPr id="5" name="Footer Placeholder 5"/>
          <p:cNvSpPr>
            <a:spLocks noGrp="1"/>
          </p:cNvSpPr>
          <p:nvPr>
            <p:ph type="ftr" sz="quarter" idx="11"/>
          </p:nvPr>
        </p:nvSpPr>
        <p:spPr/>
        <p:txBody>
          <a:bodyPr/>
          <a:lstStyle/>
          <a:p>
            <a:r>
              <a:rPr lang="en-US" smtClean="0"/>
              <a:t>
              </a:t>
            </a:r>
            <a:endParaRPr lang="en-US" dirty="0"/>
          </a:p>
        </p:txBody>
      </p:sp>
      <p:sp>
        <p:nvSpPr>
          <p:cNvPr id="6"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95369244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3907" y="1854192"/>
            <a:ext cx="5092906" cy="1574808"/>
          </a:xfrm>
        </p:spPr>
        <p:txBody>
          <a:bodyPr anchor="b">
            <a:normAutofit/>
          </a:bodyPr>
          <a:lstStyle>
            <a:lvl1pPr algn="l">
              <a:defRPr sz="36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6949546" y="1143000"/>
            <a:ext cx="3200400"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154954" y="3657600"/>
            <a:ext cx="5084979" cy="1371600"/>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A6149E5E-3896-4118-99A7-7B85668F1C5E}" type="datetimeFigureOut">
              <a:rPr lang="en-US" smtClean="0"/>
              <a:t>6/22/2017</a:t>
            </a:fld>
            <a:endParaRPr lang="en-US" dirty="0"/>
          </a:p>
        </p:txBody>
      </p:sp>
      <p:sp>
        <p:nvSpPr>
          <p:cNvPr id="6" name="Footer Placeholder 5"/>
          <p:cNvSpPr>
            <a:spLocks noGrp="1"/>
          </p:cNvSpPr>
          <p:nvPr>
            <p:ph type="ftr" sz="quarter" idx="11"/>
          </p:nvPr>
        </p:nvSpPr>
        <p:spPr/>
        <p:txBody>
          <a:bodyPr/>
          <a:lstStyle/>
          <a:p>
            <a:r>
              <a:rPr lang="en-US" smtClean="0"/>
              <a:t>
              </a:t>
            </a:r>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94269799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image" Target="../media/image4.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5.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19">
            <a:extLst>
              <a:ext uri="{28A0092B-C50C-407E-A947-70E740481C1C}">
                <a14:useLocalDpi xmlns:a14="http://schemas.microsoft.com/office/drawing/2010/main" val="0"/>
              </a:ext>
            </a:extLst>
          </a:blip>
          <a:srcRect l="3613"/>
          <a:stretch/>
        </p:blipFill>
        <p:spPr>
          <a:xfrm>
            <a:off x="0" y="2669685"/>
            <a:ext cx="4037012" cy="4188315"/>
          </a:xfrm>
          <a:prstGeom prst="rect">
            <a:avLst/>
          </a:prstGeom>
        </p:spPr>
      </p:pic>
      <p:pic>
        <p:nvPicPr>
          <p:cNvPr id="7" name="Picture 6"/>
          <p:cNvPicPr>
            <a:picLocks noChangeAspect="1"/>
          </p:cNvPicPr>
          <p:nvPr/>
        </p:nvPicPr>
        <p:blipFill rotWithShape="1">
          <a:blip r:embed="rId20">
            <a:extLst>
              <a:ext uri="{28A0092B-C50C-407E-A947-70E740481C1C}">
                <a14:useLocalDpi xmlns:a14="http://schemas.microsoft.com/office/drawing/2010/main" val="0"/>
              </a:ext>
            </a:extLst>
          </a:blip>
          <a:srcRect l="35640"/>
          <a:stretch/>
        </p:blipFill>
        <p:spPr>
          <a:xfrm>
            <a:off x="0" y="2892347"/>
            <a:ext cx="1522412" cy="2365453"/>
          </a:xfrm>
          <a:prstGeom prst="rect">
            <a:avLst/>
          </a:prstGeom>
        </p:spPr>
      </p:pic>
      <p:sp>
        <p:nvSpPr>
          <p:cNvPr id="16" name="Oval 15"/>
          <p:cNvSpPr/>
          <p:nvPr/>
        </p:nvSpPr>
        <p:spPr>
          <a:xfrm>
            <a:off x="8609012" y="1676400"/>
            <a:ext cx="2819400" cy="2819400"/>
          </a:xfrm>
          <a:prstGeom prst="ellipse">
            <a:avLst/>
          </a:prstGeom>
          <a:gradFill flip="none" rotWithShape="1">
            <a:gsLst>
              <a:gs pos="0">
                <a:schemeClr val="bg2">
                  <a:lumMod val="40000"/>
                  <a:lumOff val="60000"/>
                  <a:alpha val="7000"/>
                </a:schemeClr>
              </a:gs>
              <a:gs pos="69000">
                <a:schemeClr val="bg2">
                  <a:lumMod val="40000"/>
                  <a:lumOff val="60000"/>
                  <a:alpha val="0"/>
                </a:schemeClr>
              </a:gs>
              <a:gs pos="36000">
                <a:schemeClr val="bg2">
                  <a:lumMod val="40000"/>
                  <a:lumOff val="6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pic>
        <p:nvPicPr>
          <p:cNvPr id="9" name="Picture 8"/>
          <p:cNvPicPr>
            <a:picLocks noChangeAspect="1"/>
          </p:cNvPicPr>
          <p:nvPr/>
        </p:nvPicPr>
        <p:blipFill rotWithShape="1">
          <a:blip r:embed="rId21">
            <a:extLst>
              <a:ext uri="{28A0092B-C50C-407E-A947-70E740481C1C}">
                <a14:useLocalDpi xmlns:a14="http://schemas.microsoft.com/office/drawing/2010/main" val="0"/>
              </a:ext>
            </a:extLst>
          </a:blip>
          <a:srcRect t="28813"/>
          <a:stretch/>
        </p:blipFill>
        <p:spPr>
          <a:xfrm>
            <a:off x="7999412" y="0"/>
            <a:ext cx="1603387" cy="1141407"/>
          </a:xfrm>
          <a:prstGeom prst="rect">
            <a:avLst/>
          </a:prstGeom>
        </p:spPr>
      </p:pic>
      <p:pic>
        <p:nvPicPr>
          <p:cNvPr id="10" name="Picture 9"/>
          <p:cNvPicPr>
            <a:picLocks noChangeAspect="1"/>
          </p:cNvPicPr>
          <p:nvPr/>
        </p:nvPicPr>
        <p:blipFill rotWithShape="1">
          <a:blip r:embed="rId22">
            <a:extLst>
              <a:ext uri="{28A0092B-C50C-407E-A947-70E740481C1C}">
                <a14:useLocalDpi xmlns:a14="http://schemas.microsoft.com/office/drawing/2010/main" val="0"/>
              </a:ext>
            </a:extLst>
          </a:blip>
          <a:srcRect b="23320"/>
          <a:stretch/>
        </p:blipFill>
        <p:spPr>
          <a:xfrm>
            <a:off x="8609012" y="6096000"/>
            <a:ext cx="993734" cy="762000"/>
          </a:xfrm>
          <a:prstGeom prst="rect">
            <a:avLst/>
          </a:prstGeom>
        </p:spPr>
      </p:pic>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646111" y="452718"/>
            <a:ext cx="9404723" cy="1400530"/>
          </a:xfrm>
          <a:prstGeom prst="rect">
            <a:avLst/>
          </a:prstGeom>
        </p:spPr>
        <p:txBody>
          <a:bodyPr vert="horz" lIns="91440" tIns="45720" rIns="91440" bIns="45720" rtlCol="0" anchor="t">
            <a:noAutofit/>
          </a:bodyPr>
          <a:lstStyle/>
          <a:p>
            <a:r>
              <a:rPr lang="en-US" smtClean="0"/>
              <a:t>Click to edit Master title style</a:t>
            </a:r>
            <a:endParaRPr lang="en-US" dirty="0"/>
          </a:p>
        </p:txBody>
      </p:sp>
      <p:sp>
        <p:nvSpPr>
          <p:cNvPr id="3" name="Text Placeholder 2"/>
          <p:cNvSpPr>
            <a:spLocks noGrp="1"/>
          </p:cNvSpPr>
          <p:nvPr>
            <p:ph type="body" idx="1"/>
          </p:nvPr>
        </p:nvSpPr>
        <p:spPr>
          <a:xfrm>
            <a:off x="1103312" y="2052918"/>
            <a:ext cx="8946541" cy="4195481"/>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rot="5400000">
            <a:off x="10155639" y="1790701"/>
            <a:ext cx="990599" cy="304799"/>
          </a:xfrm>
          <a:prstGeom prst="rect">
            <a:avLst/>
          </a:prstGeom>
        </p:spPr>
        <p:txBody>
          <a:bodyPr vert="horz" lIns="91440" tIns="45720" rIns="91440" bIns="45720" rtlCol="0" anchor="t"/>
          <a:lstStyle>
            <a:lvl1pPr algn="l">
              <a:defRPr sz="1100" b="0" i="0">
                <a:solidFill>
                  <a:schemeClr val="tx1">
                    <a:tint val="75000"/>
                    <a:alpha val="60000"/>
                  </a:schemeClr>
                </a:solidFill>
              </a:defRPr>
            </a:lvl1pPr>
          </a:lstStyle>
          <a:p>
            <a:fld id="{7E0D914D-B099-4142-A885-11F276715148}" type="datetimeFigureOut">
              <a:rPr lang="en-US" smtClean="0"/>
              <a:t>6/22/2017</a:t>
            </a:fld>
            <a:endParaRPr lang="en-US" dirty="0"/>
          </a:p>
        </p:txBody>
      </p:sp>
      <p:sp>
        <p:nvSpPr>
          <p:cNvPr id="5" name="Footer Placeholder 4"/>
          <p:cNvSpPr>
            <a:spLocks noGrp="1"/>
          </p:cNvSpPr>
          <p:nvPr>
            <p:ph type="ftr" sz="quarter" idx="3"/>
          </p:nvPr>
        </p:nvSpPr>
        <p:spPr>
          <a:xfrm rot="5400000">
            <a:off x="8951573" y="3225297"/>
            <a:ext cx="3859795" cy="304801"/>
          </a:xfrm>
          <a:prstGeom prst="rect">
            <a:avLst/>
          </a:prstGeom>
        </p:spPr>
        <p:txBody>
          <a:bodyPr vert="horz" lIns="91440" tIns="45720" rIns="91440" bIns="45720" rtlCol="0" anchor="b"/>
          <a:lstStyle>
            <a:lvl1pPr algn="l">
              <a:defRPr sz="1100" b="0" i="0">
                <a:solidFill>
                  <a:schemeClr val="tx1">
                    <a:tint val="75000"/>
                    <a:alpha val="60000"/>
                  </a:schemeClr>
                </a:solidFill>
              </a:defRPr>
            </a:lvl1pPr>
          </a:lstStyle>
          <a:p>
            <a:r>
              <a:rPr lang="en-US" smtClean="0"/>
              <a:t>
              </a:t>
            </a:r>
            <a:endParaRPr lang="en-US" dirty="0"/>
          </a:p>
        </p:txBody>
      </p:sp>
      <p:sp>
        <p:nvSpPr>
          <p:cNvPr id="6" name="Slide Number Placeholder 5"/>
          <p:cNvSpPr>
            <a:spLocks noGrp="1"/>
          </p:cNvSpPr>
          <p:nvPr>
            <p:ph type="sldNum" sz="quarter" idx="4"/>
          </p:nvPr>
        </p:nvSpPr>
        <p:spPr>
          <a:xfrm>
            <a:off x="10352540" y="295729"/>
            <a:ext cx="838199" cy="767687"/>
          </a:xfrm>
          <a:prstGeom prst="rect">
            <a:avLst/>
          </a:prstGeom>
        </p:spPr>
        <p:txBody>
          <a:bodyPr vert="horz" lIns="91440" tIns="45720" rIns="91440" bIns="45720" rtlCol="0" anchor="b"/>
          <a:lstStyle>
            <a:lvl1pPr algn="ctr">
              <a:defRPr sz="2800" b="0" i="0">
                <a:solidFill>
                  <a:schemeClr val="tx1">
                    <a:tint val="75000"/>
                  </a:schemeClr>
                </a:solidFill>
              </a:defRPr>
            </a:lvl1p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78845051"/>
      </p:ext>
    </p:extLst>
  </p:cSld>
  <p:clrMap bg1="dk1" tx1="lt1" bg2="dk2" tx2="lt2" accent1="accent1" accent2="accent2" accent3="accent3" accent4="accent4" accent5="accent5" accent6="accent6" hlink="hlink" folHlink="folHlink"/>
  <p:sldLayoutIdLst>
    <p:sldLayoutId id="2147483690" r:id="rId1"/>
    <p:sldLayoutId id="2147483691" r:id="rId2"/>
    <p:sldLayoutId id="2147483692" r:id="rId3"/>
    <p:sldLayoutId id="2147483693" r:id="rId4"/>
    <p:sldLayoutId id="2147483694" r:id="rId5"/>
    <p:sldLayoutId id="2147483695" r:id="rId6"/>
    <p:sldLayoutId id="2147483696" r:id="rId7"/>
    <p:sldLayoutId id="2147483697" r:id="rId8"/>
    <p:sldLayoutId id="2147483698" r:id="rId9"/>
    <p:sldLayoutId id="2147483699" r:id="rId10"/>
    <p:sldLayoutId id="2147483700" r:id="rId11"/>
    <p:sldLayoutId id="2147483701" r:id="rId12"/>
    <p:sldLayoutId id="2147483702" r:id="rId13"/>
    <p:sldLayoutId id="2147483703" r:id="rId14"/>
    <p:sldLayoutId id="2147483704" r:id="rId15"/>
    <p:sldLayoutId id="2147483705" r:id="rId16"/>
    <p:sldLayoutId id="2147483706" r:id="rId17"/>
  </p:sldLayoutIdLst>
  <p:hf sldNum="0" hdr="0" ftr="0" dt="0"/>
  <p:txStyles>
    <p:titleStyle>
      <a:lvl1pPr algn="l" defTabSz="457200"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2000" b="0" i="0" kern="1200">
          <a:solidFill>
            <a:schemeClr val="tx1"/>
          </a:solidFill>
          <a:latin typeface="+mj-lt"/>
          <a:ea typeface="+mj-ea"/>
          <a:cs typeface="+mj-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800" b="0" i="0" kern="1200">
          <a:solidFill>
            <a:schemeClr val="tx1"/>
          </a:solidFill>
          <a:latin typeface="+mj-lt"/>
          <a:ea typeface="+mj-ea"/>
          <a:cs typeface="+mj-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600" b="0" i="0" kern="1200">
          <a:solidFill>
            <a:schemeClr val="tx1"/>
          </a:solidFill>
          <a:latin typeface="+mj-lt"/>
          <a:ea typeface="+mj-ea"/>
          <a:cs typeface="+mj-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microsoft.com/office/2007/relationships/hdphoto" Target="../media/hdphoto1.wdp"/><Relationship Id="rId4" Type="http://schemas.openxmlformats.org/officeDocument/2006/relationships/image" Target="../media/image7.png"/></Relationships>
</file>

<file path=ppt/slides/_rels/slide1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3.xml"/><Relationship Id="rId1" Type="http://schemas.openxmlformats.org/officeDocument/2006/relationships/slideLayout" Target="../slideLayouts/slideLayout7.xml"/><Relationship Id="rId6" Type="http://schemas.openxmlformats.org/officeDocument/2006/relationships/image" Target="../media/image16.png"/><Relationship Id="rId5" Type="http://schemas.openxmlformats.org/officeDocument/2006/relationships/image" Target="../media/image15.png"/><Relationship Id="rId4" Type="http://schemas.openxmlformats.org/officeDocument/2006/relationships/image" Target="../media/image14.png"/></Relationships>
</file>

<file path=ppt/slides/_rels/slide14.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4.xml"/><Relationship Id="rId1" Type="http://schemas.openxmlformats.org/officeDocument/2006/relationships/slideLayout" Target="../slideLayouts/slideLayout7.xml"/><Relationship Id="rId4" Type="http://schemas.openxmlformats.org/officeDocument/2006/relationships/image" Target="../media/image18.png"/></Relationships>
</file>

<file path=ppt/slides/_rels/slide15.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5.xml"/><Relationship Id="rId1" Type="http://schemas.openxmlformats.org/officeDocument/2006/relationships/slideLayout" Target="../slideLayouts/slideLayout7.xml"/><Relationship Id="rId4" Type="http://schemas.openxmlformats.org/officeDocument/2006/relationships/image" Target="../media/image20.png"/></Relationships>
</file>

<file path=ppt/slides/_rels/slide16.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microsoft.com/office/2007/relationships/hdphoto" Target="../media/hdphoto2.wdp"/></Relationships>
</file>

<file path=ppt/slides/_rels/slide20.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27.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28.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29.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xml"/><Relationship Id="rId1" Type="http://schemas.openxmlformats.org/officeDocument/2006/relationships/slideLayout" Target="../slideLayouts/slideLayout9.xml"/><Relationship Id="rId4" Type="http://schemas.openxmlformats.org/officeDocument/2006/relationships/image" Target="../media/image10.png"/></Relationships>
</file>

<file path=ppt/slides/_rels/slide30.xml.rels><?xml version="1.0" encoding="UTF-8" standalone="yes"?>
<Relationships xmlns="http://schemas.openxmlformats.org/package/2006/relationships"><Relationship Id="rId3" Type="http://schemas.openxmlformats.org/officeDocument/2006/relationships/hyperlink" Target="https://wiki.duraspace.org/display/LD4P/Performed+Music+Ontology" TargetMode="External"/><Relationship Id="rId2" Type="http://schemas.openxmlformats.org/officeDocument/2006/relationships/notesSlide" Target="../notesSlides/notesSlide30.xml"/><Relationship Id="rId1" Type="http://schemas.openxmlformats.org/officeDocument/2006/relationships/slideLayout" Target="../slideLayouts/slideLayout7.xml"/><Relationship Id="rId4" Type="http://schemas.openxmlformats.org/officeDocument/2006/relationships/hyperlink" Target="https://wiki.duraspace.org/pages/viewpage.action?pageId=74515029" TargetMode="External"/></Relationships>
</file>

<file path=ppt/slides/_rels/slide31.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31.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microsoft.com/office/2007/relationships/hdphoto" Target="../media/hdphoto3.wdp"/></Relationships>
</file>

<file path=ppt/slides/_rels/slide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7.xml"/><Relationship Id="rId1" Type="http://schemas.openxmlformats.org/officeDocument/2006/relationships/slideLayout" Target="../slideLayouts/slideLayout12.xml"/><Relationship Id="rId4" Type="http://schemas.microsoft.com/office/2007/relationships/hdphoto" Target="../media/hdphoto3.wdp"/></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24656" y="1230245"/>
            <a:ext cx="11213457" cy="2643924"/>
          </a:xfrm>
        </p:spPr>
        <p:txBody>
          <a:bodyPr/>
          <a:lstStyle/>
          <a:p>
            <a:r>
              <a:rPr lang="en-US" sz="6600" smtClean="0"/>
              <a:t>Love from afar: </a:t>
            </a:r>
            <a:endParaRPr lang="en-US" sz="6600" i="1"/>
          </a:p>
        </p:txBody>
      </p:sp>
      <p:sp>
        <p:nvSpPr>
          <p:cNvPr id="3" name="Subtitle 2"/>
          <p:cNvSpPr>
            <a:spLocks noGrp="1"/>
          </p:cNvSpPr>
          <p:nvPr>
            <p:ph type="subTitle" idx="1"/>
          </p:nvPr>
        </p:nvSpPr>
        <p:spPr>
          <a:xfrm>
            <a:off x="635411" y="3964848"/>
            <a:ext cx="7449810" cy="1254822"/>
          </a:xfrm>
        </p:spPr>
        <p:txBody>
          <a:bodyPr>
            <a:normAutofit/>
          </a:bodyPr>
          <a:lstStyle/>
          <a:p>
            <a:r>
              <a:rPr lang="en-US" smtClean="0"/>
              <a:t>describing music audio &amp; video recordings in bibframe, the performed music ontology &amp; beyond</a:t>
            </a:r>
          </a:p>
          <a:p>
            <a:endParaRPr lang="en-US"/>
          </a:p>
          <a:p>
            <a:endParaRPr lang="en-US"/>
          </a:p>
        </p:txBody>
      </p:sp>
      <p:grpSp>
        <p:nvGrpSpPr>
          <p:cNvPr id="6" name="Group 5"/>
          <p:cNvGrpSpPr/>
          <p:nvPr/>
        </p:nvGrpSpPr>
        <p:grpSpPr>
          <a:xfrm>
            <a:off x="635410" y="293107"/>
            <a:ext cx="7834822" cy="837687"/>
            <a:chOff x="635410" y="293107"/>
            <a:chExt cx="9187600" cy="867466"/>
          </a:xfrm>
        </p:grpSpPr>
        <p:pic>
          <p:nvPicPr>
            <p:cNvPr id="4" name="Picture 4" descr="Related image"/>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35410" y="293107"/>
              <a:ext cx="867466" cy="867466"/>
            </a:xfrm>
            <a:prstGeom prst="rect">
              <a:avLst/>
            </a:prstGeom>
            <a:solidFill>
              <a:schemeClr val="bg2"/>
            </a:solidFill>
            <a:effectLst>
              <a:outerShdw blurRad="50800" dist="50800" dir="5400000" algn="ctr" rotWithShape="0">
                <a:srgbClr val="000000"/>
              </a:outerShdw>
              <a:reflection blurRad="6350" endPos="35000" dir="5400000" sy="-100000" algn="bl" rotWithShape="0"/>
              <a:softEdge rad="31750"/>
            </a:effectLst>
          </p:spPr>
        </p:pic>
        <p:sp>
          <p:nvSpPr>
            <p:cNvPr id="5" name="TextBox 4"/>
            <p:cNvSpPr txBox="1"/>
            <p:nvPr/>
          </p:nvSpPr>
          <p:spPr>
            <a:xfrm>
              <a:off x="1575303" y="389299"/>
              <a:ext cx="8247707" cy="669307"/>
            </a:xfrm>
            <a:prstGeom prst="rect">
              <a:avLst/>
            </a:prstGeom>
            <a:noFill/>
          </p:spPr>
          <p:txBody>
            <a:bodyPr wrap="square" rtlCol="0">
              <a:spAutoFit/>
            </a:bodyPr>
            <a:lstStyle/>
            <a:p>
              <a:r>
                <a:rPr lang="en-US" smtClean="0">
                  <a:latin typeface="Arial Rounded MT Bold" panose="020F0704030504030204" pitchFamily="34" charset="0"/>
                </a:rPr>
                <a:t>Linked Data for </a:t>
              </a:r>
              <a:r>
                <a:rPr lang="en-US" smtClean="0">
                  <a:latin typeface="Arial Rounded MT Bold" panose="020F0704030504030204" pitchFamily="34" charset="0"/>
                </a:rPr>
                <a:t>Production</a:t>
              </a:r>
            </a:p>
            <a:p>
              <a:r>
                <a:rPr lang="en-US" smtClean="0">
                  <a:latin typeface="Arial Rounded MT Bold" panose="020F0704030504030204" pitchFamily="34" charset="0"/>
                </a:rPr>
                <a:t>Stanford projects</a:t>
              </a:r>
              <a:endParaRPr lang="en-US">
                <a:latin typeface="Arial Rounded MT Bold" panose="020F0704030504030204" pitchFamily="34" charset="0"/>
              </a:endParaRPr>
            </a:p>
          </p:txBody>
        </p:sp>
      </p:grpSp>
      <p:sp>
        <p:nvSpPr>
          <p:cNvPr id="8" name="TextBox 7"/>
          <p:cNvSpPr txBox="1"/>
          <p:nvPr/>
        </p:nvSpPr>
        <p:spPr>
          <a:xfrm>
            <a:off x="635410" y="5505715"/>
            <a:ext cx="3980533" cy="1015663"/>
          </a:xfrm>
          <a:prstGeom prst="rect">
            <a:avLst/>
          </a:prstGeom>
          <a:noFill/>
        </p:spPr>
        <p:txBody>
          <a:bodyPr wrap="square" rtlCol="0">
            <a:spAutoFit/>
          </a:bodyPr>
          <a:lstStyle/>
          <a:p>
            <a:r>
              <a:rPr lang="en-US" sz="2000" cap="all" smtClean="0">
                <a:solidFill>
                  <a:schemeClr val="accent1"/>
                </a:solidFill>
                <a:latin typeface="+mj-lt"/>
                <a:ea typeface="+mj-ea"/>
                <a:cs typeface="+mj-cs"/>
              </a:rPr>
              <a:t>nancy</a:t>
            </a:r>
            <a:r>
              <a:rPr lang="en-US" smtClean="0"/>
              <a:t> </a:t>
            </a:r>
            <a:r>
              <a:rPr lang="en-US" sz="2000" cap="all">
                <a:solidFill>
                  <a:schemeClr val="accent1"/>
                </a:solidFill>
                <a:latin typeface="+mj-lt"/>
                <a:ea typeface="+mj-ea"/>
                <a:cs typeface="+mj-cs"/>
              </a:rPr>
              <a:t>Lorimer</a:t>
            </a:r>
          </a:p>
          <a:p>
            <a:r>
              <a:rPr lang="en-US" sz="2000" cap="all" smtClean="0">
                <a:solidFill>
                  <a:schemeClr val="accent1"/>
                </a:solidFill>
                <a:latin typeface="+mj-lt"/>
                <a:ea typeface="+mj-ea"/>
                <a:cs typeface="+mj-cs"/>
              </a:rPr>
              <a:t>olac meeting </a:t>
            </a:r>
          </a:p>
          <a:p>
            <a:r>
              <a:rPr lang="en-US" sz="2000" cap="all" smtClean="0">
                <a:solidFill>
                  <a:schemeClr val="accent1"/>
                </a:solidFill>
                <a:latin typeface="+mj-lt"/>
                <a:ea typeface="+mj-ea"/>
                <a:cs typeface="+mj-cs"/>
              </a:rPr>
              <a:t>ala 2017</a:t>
            </a:r>
            <a:endParaRPr lang="en-US" sz="2000" cap="all">
              <a:solidFill>
                <a:schemeClr val="accent1"/>
              </a:solidFill>
              <a:latin typeface="+mj-lt"/>
              <a:ea typeface="+mj-ea"/>
              <a:cs typeface="+mj-cs"/>
            </a:endParaRPr>
          </a:p>
        </p:txBody>
      </p:sp>
      <p:pic>
        <p:nvPicPr>
          <p:cNvPr id="12" name="Picture 11"/>
          <p:cNvPicPr>
            <a:picLocks noChangeAspect="1"/>
          </p:cNvPicPr>
          <p:nvPr/>
        </p:nvPicPr>
        <p:blipFill rotWithShape="1">
          <a:blip r:embed="rId4">
            <a:extLst>
              <a:ext uri="{BEBA8EAE-BF5A-486C-A8C5-ECC9F3942E4B}">
                <a14:imgProps xmlns:a14="http://schemas.microsoft.com/office/drawing/2010/main">
                  <a14:imgLayer r:embed="rId5">
                    <a14:imgEffect>
                      <a14:artisticTexturizer/>
                    </a14:imgEffect>
                  </a14:imgLayer>
                </a14:imgProps>
              </a:ext>
            </a:extLst>
          </a:blip>
          <a:srcRect l="28241" r="14805"/>
          <a:stretch/>
        </p:blipFill>
        <p:spPr>
          <a:xfrm>
            <a:off x="8470232" y="1130794"/>
            <a:ext cx="3120151" cy="3303770"/>
          </a:xfrm>
          <a:prstGeom prst="rect">
            <a:avLst/>
          </a:prstGeom>
          <a:effectLst>
            <a:reflection blurRad="6350" stA="52000" endA="300" endPos="35000" dir="5400000" sy="-100000" algn="bl" rotWithShape="0"/>
            <a:softEdge rad="63500"/>
          </a:effectLst>
        </p:spPr>
      </p:pic>
    </p:spTree>
    <p:extLst>
      <p:ext uri="{BB962C8B-B14F-4D97-AF65-F5344CB8AC3E}">
        <p14:creationId xmlns:p14="http://schemas.microsoft.com/office/powerpoint/2010/main" val="58582662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Vocabularies</a:t>
            </a:r>
            <a:endParaRPr lang="en-US" dirty="0"/>
          </a:p>
        </p:txBody>
      </p:sp>
      <p:sp>
        <p:nvSpPr>
          <p:cNvPr id="3" name="Content Placeholder 2"/>
          <p:cNvSpPr>
            <a:spLocks noGrp="1"/>
          </p:cNvSpPr>
          <p:nvPr>
            <p:ph idx="1"/>
          </p:nvPr>
        </p:nvSpPr>
        <p:spPr>
          <a:xfrm>
            <a:off x="1104293" y="1608418"/>
            <a:ext cx="8946541" cy="4195481"/>
          </a:xfrm>
        </p:spPr>
        <p:txBody>
          <a:bodyPr>
            <a:normAutofit/>
          </a:bodyPr>
          <a:lstStyle/>
          <a:p>
            <a:r>
              <a:rPr lang="en-US" dirty="0" smtClean="0"/>
              <a:t>why?</a:t>
            </a:r>
          </a:p>
          <a:p>
            <a:pPr lvl="1"/>
            <a:r>
              <a:rPr lang="en-US" dirty="0" smtClean="0"/>
              <a:t>to provide specific relationships not already in </a:t>
            </a:r>
            <a:br>
              <a:rPr lang="en-US" dirty="0" smtClean="0"/>
            </a:br>
            <a:r>
              <a:rPr lang="en-US" dirty="0" smtClean="0"/>
              <a:t>BIBFRAME</a:t>
            </a:r>
          </a:p>
          <a:p>
            <a:pPr lvl="1"/>
            <a:r>
              <a:rPr lang="en-US" dirty="0" smtClean="0"/>
              <a:t>to provide values for the objects of triples</a:t>
            </a:r>
          </a:p>
          <a:p>
            <a:r>
              <a:rPr lang="en-US" dirty="0" smtClean="0"/>
              <a:t>Example:</a:t>
            </a:r>
          </a:p>
          <a:p>
            <a:pPr lvl="1"/>
            <a:r>
              <a:rPr lang="en-US" smtClean="0"/>
              <a:t>bf:FileType</a:t>
            </a:r>
            <a:endParaRPr lang="en-US" dirty="0" smtClean="0"/>
          </a:p>
          <a:p>
            <a:pPr lvl="2"/>
            <a:r>
              <a:rPr lang="en-US" dirty="0" smtClean="0"/>
              <a:t>no subclasses/individuals </a:t>
            </a:r>
            <a:r>
              <a:rPr lang="en-US" smtClean="0"/>
              <a:t>in BIBFRAME</a:t>
            </a:r>
            <a:br>
              <a:rPr lang="en-US" smtClean="0"/>
            </a:br>
            <a:r>
              <a:rPr lang="en-US" smtClean="0"/>
              <a:t/>
            </a:r>
            <a:br>
              <a:rPr lang="en-US" smtClean="0"/>
            </a:br>
            <a:r>
              <a:rPr lang="en-US" smtClean="0"/>
              <a:t/>
            </a:r>
            <a:br>
              <a:rPr lang="en-US" smtClean="0"/>
            </a:br>
            <a:r>
              <a:rPr lang="en-US" smtClean="0"/>
              <a:t/>
            </a:r>
            <a:br>
              <a:rPr lang="en-US" smtClean="0"/>
            </a:br>
            <a:endParaRPr lang="en-US" dirty="0" smtClean="0"/>
          </a:p>
          <a:p>
            <a:pPr lvl="2"/>
            <a:r>
              <a:rPr lang="en-US" dirty="0" smtClean="0"/>
              <a:t>want to add in:</a:t>
            </a:r>
            <a:r>
              <a:rPr lang="en-US" dirty="0"/>
              <a:t> </a:t>
            </a:r>
            <a:endParaRPr lang="en-US" dirty="0" smtClean="0"/>
          </a:p>
        </p:txBody>
      </p:sp>
      <p:pic>
        <p:nvPicPr>
          <p:cNvPr id="4" name="Picture 3"/>
          <p:cNvPicPr>
            <a:picLocks noChangeAspect="1"/>
          </p:cNvPicPr>
          <p:nvPr/>
        </p:nvPicPr>
        <p:blipFill>
          <a:blip r:embed="rId3"/>
          <a:stretch>
            <a:fillRect/>
          </a:stretch>
        </p:blipFill>
        <p:spPr>
          <a:xfrm>
            <a:off x="7492996" y="597797"/>
            <a:ext cx="4039640" cy="5206102"/>
          </a:xfrm>
          <a:prstGeom prst="rect">
            <a:avLst/>
          </a:prstGeom>
        </p:spPr>
      </p:pic>
      <p:sp>
        <p:nvSpPr>
          <p:cNvPr id="5" name="Right Arrow 4"/>
          <p:cNvSpPr/>
          <p:nvPr/>
        </p:nvSpPr>
        <p:spPr>
          <a:xfrm>
            <a:off x="4301761" y="5339497"/>
            <a:ext cx="3079102" cy="317241"/>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65144300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Addition of vocabularies to:</a:t>
            </a:r>
            <a:endParaRPr lang="en-US"/>
          </a:p>
        </p:txBody>
      </p:sp>
      <p:sp>
        <p:nvSpPr>
          <p:cNvPr id="3" name="Content Placeholder 2"/>
          <p:cNvSpPr>
            <a:spLocks noGrp="1"/>
          </p:cNvSpPr>
          <p:nvPr>
            <p:ph sz="half" idx="1"/>
          </p:nvPr>
        </p:nvSpPr>
        <p:spPr>
          <a:xfrm>
            <a:off x="322726" y="1770643"/>
            <a:ext cx="4396339" cy="4195763"/>
          </a:xfrm>
        </p:spPr>
        <p:txBody>
          <a:bodyPr>
            <a:normAutofit fontScale="92500" lnSpcReduction="20000"/>
          </a:bodyPr>
          <a:lstStyle/>
          <a:p>
            <a:pPr lvl="1"/>
            <a:r>
              <a:rPr lang="en-US" smtClean="0"/>
              <a:t>RDA vocabularies:</a:t>
            </a:r>
          </a:p>
          <a:p>
            <a:pPr lvl="2"/>
            <a:r>
              <a:rPr lang="en-US" smtClean="0"/>
              <a:t>bf:AppliedMaterial</a:t>
            </a:r>
            <a:endParaRPr lang="en-US"/>
          </a:p>
          <a:p>
            <a:pPr lvl="2"/>
            <a:r>
              <a:rPr lang="en-US" err="1"/>
              <a:t>bf:BaseMaterial</a:t>
            </a:r>
            <a:endParaRPr lang="en-US"/>
          </a:p>
          <a:p>
            <a:pPr lvl="2"/>
            <a:r>
              <a:rPr lang="en-US" b="1" err="1"/>
              <a:t>bf:Carrier</a:t>
            </a:r>
            <a:endParaRPr lang="en-US" b="1"/>
          </a:p>
          <a:p>
            <a:pPr lvl="2"/>
            <a:r>
              <a:rPr lang="en-US" err="1"/>
              <a:t>bf:Content</a:t>
            </a:r>
            <a:endParaRPr lang="en-US"/>
          </a:p>
          <a:p>
            <a:pPr lvl="2"/>
            <a:r>
              <a:rPr lang="en-US" err="1"/>
              <a:t>bf:EncodingFormat</a:t>
            </a:r>
            <a:endParaRPr lang="en-US"/>
          </a:p>
          <a:p>
            <a:pPr lvl="2"/>
            <a:r>
              <a:rPr lang="en-US" err="1"/>
              <a:t>bf:FileType</a:t>
            </a:r>
            <a:endParaRPr lang="en-US"/>
          </a:p>
          <a:p>
            <a:pPr lvl="2"/>
            <a:r>
              <a:rPr lang="en-US" err="1"/>
              <a:t>bf:MusicFormat</a:t>
            </a:r>
            <a:endParaRPr lang="en-US"/>
          </a:p>
          <a:p>
            <a:pPr lvl="2"/>
            <a:r>
              <a:rPr lang="en-US" smtClean="0"/>
              <a:t>bf:MusicNotation</a:t>
            </a:r>
          </a:p>
          <a:p>
            <a:pPr lvl="2"/>
            <a:r>
              <a:rPr lang="en-US" sz="1400" smtClean="0"/>
              <a:t>bf:TactileNotation</a:t>
            </a:r>
            <a:endParaRPr lang="en-US"/>
          </a:p>
          <a:p>
            <a:pPr lvl="2"/>
            <a:r>
              <a:rPr lang="en-US" sz="1400" smtClean="0"/>
              <a:t>bf:GrooveCharacteristics</a:t>
            </a:r>
            <a:endParaRPr lang="en-US"/>
          </a:p>
          <a:p>
            <a:pPr lvl="2"/>
            <a:r>
              <a:rPr lang="en-US" sz="1400" smtClean="0"/>
              <a:t>bf:PlaybackChannels</a:t>
            </a:r>
            <a:endParaRPr lang="en-US"/>
          </a:p>
          <a:p>
            <a:pPr lvl="2"/>
            <a:r>
              <a:rPr lang="en-US" sz="1400" smtClean="0"/>
              <a:t>bf:PlaybackCharacteristic</a:t>
            </a:r>
          </a:p>
          <a:p>
            <a:pPr lvl="2"/>
            <a:r>
              <a:rPr lang="en-US"/>
              <a:t>bf:RecordingMedium</a:t>
            </a:r>
          </a:p>
          <a:p>
            <a:pPr lvl="2"/>
            <a:endParaRPr lang="en-US" sz="1400"/>
          </a:p>
          <a:p>
            <a:pPr marL="857250" lvl="3" indent="0">
              <a:buNone/>
            </a:pPr>
            <a:endParaRPr lang="en-US" sz="1400"/>
          </a:p>
        </p:txBody>
      </p:sp>
      <p:sp>
        <p:nvSpPr>
          <p:cNvPr id="4" name="Content Placeholder 3"/>
          <p:cNvSpPr>
            <a:spLocks noGrp="1"/>
          </p:cNvSpPr>
          <p:nvPr>
            <p:ph sz="half" idx="2"/>
          </p:nvPr>
        </p:nvSpPr>
        <p:spPr>
          <a:xfrm>
            <a:off x="3543002" y="2076272"/>
            <a:ext cx="4012384" cy="3890133"/>
          </a:xfrm>
        </p:spPr>
        <p:txBody>
          <a:bodyPr>
            <a:normAutofit fontScale="92500" lnSpcReduction="20000"/>
          </a:bodyPr>
          <a:lstStyle/>
          <a:p>
            <a:pPr marL="1200150" lvl="3" indent="-342900"/>
            <a:r>
              <a:rPr lang="en-US" sz="1400" smtClean="0"/>
              <a:t>bf:RecordingMethod</a:t>
            </a:r>
            <a:endParaRPr lang="en-US" sz="1400"/>
          </a:p>
          <a:p>
            <a:pPr marL="1200150" lvl="3" indent="-342900"/>
            <a:r>
              <a:rPr lang="en-US" sz="1400" smtClean="0"/>
              <a:t>bf:TrackConfig</a:t>
            </a:r>
          </a:p>
          <a:p>
            <a:pPr marL="1200150" lvl="3" indent="-342900"/>
            <a:r>
              <a:rPr lang="en-US" sz="1400"/>
              <a:t>bf:TactileNotation</a:t>
            </a:r>
          </a:p>
          <a:p>
            <a:pPr marL="1200150" lvl="3" indent="-342900"/>
            <a:r>
              <a:rPr lang="en-US" sz="1400"/>
              <a:t>bf:GrooveCharacteristics</a:t>
            </a:r>
          </a:p>
          <a:p>
            <a:pPr marL="1200150" lvl="3" indent="-342900"/>
            <a:r>
              <a:rPr lang="en-US" sz="1400"/>
              <a:t>bf:PlaybackChannels</a:t>
            </a:r>
          </a:p>
          <a:p>
            <a:pPr marL="1200150" lvl="3" indent="-342900"/>
            <a:r>
              <a:rPr lang="en-US" sz="1400"/>
              <a:t>bf:PlaybackCharacteristic</a:t>
            </a:r>
          </a:p>
          <a:p>
            <a:pPr marL="1200150" lvl="3" indent="-342900"/>
            <a:r>
              <a:rPr lang="en-US" sz="1400"/>
              <a:t>bf:RecordingMedium</a:t>
            </a:r>
          </a:p>
          <a:p>
            <a:pPr marL="1200150" lvl="3" indent="-342900"/>
            <a:r>
              <a:rPr lang="en-US" sz="1400"/>
              <a:t>bf:RecordingMethod</a:t>
            </a:r>
          </a:p>
          <a:p>
            <a:pPr marL="1200150" lvl="3" indent="-342900"/>
            <a:r>
              <a:rPr lang="en-US" sz="1400" smtClean="0"/>
              <a:t>bf:TrackConfig</a:t>
            </a:r>
          </a:p>
          <a:p>
            <a:pPr marL="1200150" lvl="3" indent="-342900"/>
            <a:r>
              <a:rPr lang="en-US" sz="1400" smtClean="0"/>
              <a:t>bf:BroadcastStandard</a:t>
            </a:r>
          </a:p>
          <a:p>
            <a:pPr marL="1200150" lvl="3" indent="-342900"/>
            <a:r>
              <a:rPr lang="en-US" sz="1400" smtClean="0"/>
              <a:t>bf:SoundContent</a:t>
            </a:r>
          </a:p>
          <a:p>
            <a:pPr marL="1200150" lvl="3" indent="-342900"/>
            <a:r>
              <a:rPr lang="en-US" sz="1400" smtClean="0"/>
              <a:t>bf:VideoFormat</a:t>
            </a:r>
            <a:endParaRPr lang="en-US" sz="1400"/>
          </a:p>
          <a:p>
            <a:pPr marL="1200150" lvl="3" indent="-342900"/>
            <a:endParaRPr lang="en-US" sz="1400"/>
          </a:p>
          <a:p>
            <a:pPr marL="0" indent="0">
              <a:buNone/>
            </a:pPr>
            <a:endParaRPr lang="en-US"/>
          </a:p>
        </p:txBody>
      </p:sp>
      <p:sp>
        <p:nvSpPr>
          <p:cNvPr id="5" name="Content Placeholder 3"/>
          <p:cNvSpPr txBox="1">
            <a:spLocks/>
          </p:cNvSpPr>
          <p:nvPr/>
        </p:nvSpPr>
        <p:spPr>
          <a:xfrm>
            <a:off x="7469583" y="1853248"/>
            <a:ext cx="4012384" cy="3321352"/>
          </a:xfrm>
          <a:prstGeom prst="rect">
            <a:avLst/>
          </a:prstGeom>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b="0" i="0" kern="1200">
                <a:solidFill>
                  <a:schemeClr val="tx1"/>
                </a:solidFill>
                <a:latin typeface="+mj-lt"/>
                <a:ea typeface="+mj-ea"/>
                <a:cs typeface="+mj-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b="0" i="0" kern="1200">
                <a:solidFill>
                  <a:schemeClr val="tx1"/>
                </a:solidFill>
                <a:latin typeface="+mj-lt"/>
                <a:ea typeface="+mj-ea"/>
                <a:cs typeface="+mj-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solidFill>
                <a:latin typeface="+mj-lt"/>
                <a:ea typeface="+mj-ea"/>
                <a:cs typeface="+mj-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solidFill>
                <a:latin typeface="+mj-lt"/>
                <a:ea typeface="+mj-ea"/>
                <a:cs typeface="+mj-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solidFill>
                <a:latin typeface="+mj-lt"/>
                <a:ea typeface="+mj-ea"/>
                <a:cs typeface="+mj-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solidFill>
                <a:latin typeface="+mj-lt"/>
                <a:ea typeface="+mj-ea"/>
                <a:cs typeface="+mj-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solidFill>
                <a:latin typeface="+mj-lt"/>
                <a:ea typeface="+mj-ea"/>
                <a:cs typeface="+mj-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solidFill>
                <a:latin typeface="+mj-lt"/>
                <a:ea typeface="+mj-ea"/>
                <a:cs typeface="+mj-cs"/>
              </a:defRPr>
            </a:lvl9pPr>
          </a:lstStyle>
          <a:p>
            <a:pPr marL="0" indent="0">
              <a:buFont typeface="Wingdings 3" charset="2"/>
              <a:buNone/>
            </a:pPr>
            <a:endParaRPr lang="en-US"/>
          </a:p>
        </p:txBody>
      </p:sp>
      <p:sp>
        <p:nvSpPr>
          <p:cNvPr id="6" name="Content Placeholder 2"/>
          <p:cNvSpPr txBox="1">
            <a:spLocks/>
          </p:cNvSpPr>
          <p:nvPr/>
        </p:nvSpPr>
        <p:spPr>
          <a:xfrm>
            <a:off x="7277605" y="1828546"/>
            <a:ext cx="4396339" cy="4195763"/>
          </a:xfrm>
          <a:prstGeom prst="rect">
            <a:avLst/>
          </a:prstGeom>
        </p:spPr>
        <p:txBody>
          <a:bodyPr vert="horz" lIns="91440" tIns="45720" rIns="91440" bIns="45720" rtlCol="0">
            <a:normAutofit fontScale="92500" lnSpcReduction="10000"/>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b="0" i="0" kern="1200">
                <a:solidFill>
                  <a:schemeClr val="tx1"/>
                </a:solidFill>
                <a:latin typeface="+mj-lt"/>
                <a:ea typeface="+mj-ea"/>
                <a:cs typeface="+mj-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b="0" i="0" kern="1200">
                <a:solidFill>
                  <a:schemeClr val="tx1"/>
                </a:solidFill>
                <a:latin typeface="+mj-lt"/>
                <a:ea typeface="+mj-ea"/>
                <a:cs typeface="+mj-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solidFill>
                <a:latin typeface="+mj-lt"/>
                <a:ea typeface="+mj-ea"/>
                <a:cs typeface="+mj-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solidFill>
                <a:latin typeface="+mj-lt"/>
                <a:ea typeface="+mj-ea"/>
                <a:cs typeface="+mj-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solidFill>
                <a:latin typeface="+mj-lt"/>
                <a:ea typeface="+mj-ea"/>
                <a:cs typeface="+mj-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solidFill>
                <a:latin typeface="+mj-lt"/>
                <a:ea typeface="+mj-ea"/>
                <a:cs typeface="+mj-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solidFill>
                <a:latin typeface="+mj-lt"/>
                <a:ea typeface="+mj-ea"/>
                <a:cs typeface="+mj-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solidFill>
                <a:latin typeface="+mj-lt"/>
                <a:ea typeface="+mj-ea"/>
                <a:cs typeface="+mj-cs"/>
              </a:defRPr>
            </a:lvl9pPr>
          </a:lstStyle>
          <a:p>
            <a:pPr lvl="1"/>
            <a:r>
              <a:rPr lang="en-US"/>
              <a:t>id.loc.gov vocabularies</a:t>
            </a:r>
          </a:p>
          <a:p>
            <a:pPr lvl="2"/>
            <a:r>
              <a:rPr lang="en-US" smtClean="0"/>
              <a:t>bf:Role</a:t>
            </a:r>
          </a:p>
          <a:p>
            <a:pPr lvl="2"/>
            <a:r>
              <a:rPr lang="en-US" smtClean="0"/>
              <a:t>pmo:MediumOfPerformance</a:t>
            </a:r>
          </a:p>
          <a:p>
            <a:pPr lvl="2"/>
            <a:r>
              <a:rPr lang="en-US" smtClean="0"/>
              <a:t>bf:GenreForm</a:t>
            </a:r>
            <a:r>
              <a:rPr lang="en-US" smtClean="0"/>
              <a:t/>
            </a:r>
            <a:br>
              <a:rPr lang="en-US" smtClean="0"/>
            </a:br>
            <a:endParaRPr lang="en-US" smtClean="0"/>
          </a:p>
          <a:p>
            <a:pPr lvl="1"/>
            <a:r>
              <a:rPr lang="en-US" smtClean="0"/>
              <a:t>RDA unconstrained properties</a:t>
            </a:r>
          </a:p>
          <a:p>
            <a:pPr lvl="2"/>
            <a:r>
              <a:rPr lang="en-US" smtClean="0"/>
              <a:t>work relationship properties</a:t>
            </a:r>
            <a:br>
              <a:rPr lang="en-US" smtClean="0"/>
            </a:br>
            <a:endParaRPr lang="en-US" smtClean="0"/>
          </a:p>
          <a:p>
            <a:pPr lvl="1"/>
            <a:r>
              <a:rPr lang="en-US" smtClean="0"/>
              <a:t>New vocabularies</a:t>
            </a:r>
          </a:p>
          <a:p>
            <a:pPr lvl="2"/>
            <a:r>
              <a:rPr lang="en-US" smtClean="0"/>
              <a:t>bf:PlayingSpeed</a:t>
            </a:r>
          </a:p>
          <a:p>
            <a:pPr lvl="2"/>
            <a:r>
              <a:rPr lang="en-US" smtClean="0"/>
              <a:t>pmo:DiscCutting</a:t>
            </a:r>
          </a:p>
          <a:p>
            <a:pPr lvl="2"/>
            <a:r>
              <a:rPr lang="en-US" smtClean="0"/>
              <a:t>bf:TapeConfig</a:t>
            </a:r>
          </a:p>
          <a:p>
            <a:pPr lvl="2"/>
            <a:r>
              <a:rPr lang="en-US" smtClean="0"/>
              <a:t>bf:EncodingFormat</a:t>
            </a:r>
          </a:p>
          <a:p>
            <a:pPr lvl="2"/>
            <a:r>
              <a:rPr lang="en-US" smtClean="0"/>
              <a:t>generalist additions to bf:Carrier</a:t>
            </a:r>
          </a:p>
          <a:p>
            <a:pPr lvl="1"/>
            <a:endParaRPr lang="en-US" smtClean="0"/>
          </a:p>
        </p:txBody>
      </p:sp>
      <p:sp>
        <p:nvSpPr>
          <p:cNvPr id="7" name="Rectangle 6"/>
          <p:cNvSpPr/>
          <p:nvPr/>
        </p:nvSpPr>
        <p:spPr>
          <a:xfrm>
            <a:off x="7716253" y="3962400"/>
            <a:ext cx="3545305" cy="2197768"/>
          </a:xfrm>
          <a:prstGeom prst="rect">
            <a:avLst/>
          </a:prstGeom>
          <a:noFill/>
          <a:ln w="5715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04552709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New classes/subclasses/properties</a:t>
            </a:r>
            <a:endParaRPr lang="en-US"/>
          </a:p>
        </p:txBody>
      </p:sp>
      <p:sp>
        <p:nvSpPr>
          <p:cNvPr id="5" name="Content Placeholder 4"/>
          <p:cNvSpPr>
            <a:spLocks noGrp="1"/>
          </p:cNvSpPr>
          <p:nvPr>
            <p:ph sz="half" idx="2"/>
          </p:nvPr>
        </p:nvSpPr>
        <p:spPr>
          <a:xfrm>
            <a:off x="1444557" y="1636771"/>
            <a:ext cx="4371781" cy="4441600"/>
          </a:xfrm>
        </p:spPr>
        <p:txBody>
          <a:bodyPr>
            <a:normAutofit/>
          </a:bodyPr>
          <a:lstStyle/>
          <a:p>
            <a:r>
              <a:rPr lang="en-US"/>
              <a:t>Subclass of </a:t>
            </a:r>
            <a:r>
              <a:rPr lang="en-US" smtClean="0"/>
              <a:t>bf:Identifier</a:t>
            </a:r>
            <a:endParaRPr lang="en-US"/>
          </a:p>
          <a:p>
            <a:pPr lvl="1"/>
            <a:r>
              <a:rPr lang="en-US"/>
              <a:t>bf:AudioTake</a:t>
            </a:r>
          </a:p>
          <a:p>
            <a:pPr lvl="1"/>
            <a:r>
              <a:rPr lang="en-US"/>
              <a:t>bf:Gtin14Number</a:t>
            </a:r>
          </a:p>
          <a:p>
            <a:pPr lvl="1"/>
            <a:r>
              <a:rPr lang="en-US" smtClean="0"/>
              <a:t>bf:MusicDistributorIdentifier</a:t>
            </a:r>
            <a:endParaRPr lang="en-US"/>
          </a:p>
          <a:p>
            <a:pPr lvl="1"/>
            <a:r>
              <a:rPr lang="en-US" smtClean="0"/>
              <a:t>pmo:VideoGamePlatformIdentifer</a:t>
            </a:r>
          </a:p>
          <a:p>
            <a:pPr lvl="1"/>
            <a:r>
              <a:rPr lang="en-US" smtClean="0"/>
              <a:t>pmo:AllmusicIdentifier</a:t>
            </a:r>
          </a:p>
          <a:p>
            <a:pPr lvl="1"/>
            <a:r>
              <a:rPr lang="en-US" smtClean="0"/>
              <a:t>pmo:MusicBrainzIdentifier</a:t>
            </a:r>
          </a:p>
          <a:p>
            <a:pPr lvl="1"/>
            <a:r>
              <a:rPr lang="en-US" smtClean="0"/>
              <a:t>pmo:DiscogsIdentifier</a:t>
            </a:r>
          </a:p>
          <a:p>
            <a:pPr lvl="1"/>
            <a:r>
              <a:rPr lang="en-US" smtClean="0"/>
              <a:t>pmo:ImdbIdentifier</a:t>
            </a:r>
            <a:br>
              <a:rPr lang="en-US" smtClean="0"/>
            </a:br>
            <a:endParaRPr lang="en-US"/>
          </a:p>
          <a:p>
            <a:pPr marL="457200" lvl="1" indent="0">
              <a:buNone/>
            </a:pPr>
            <a:r>
              <a:rPr lang="en-US" smtClean="0"/>
              <a:t/>
            </a:r>
            <a:br>
              <a:rPr lang="en-US" smtClean="0"/>
            </a:br>
            <a:endParaRPr lang="en-US"/>
          </a:p>
          <a:p>
            <a:pPr marL="0" indent="0">
              <a:buNone/>
            </a:pPr>
            <a:endParaRPr lang="en-US"/>
          </a:p>
        </p:txBody>
      </p:sp>
      <p:sp>
        <p:nvSpPr>
          <p:cNvPr id="6" name="Content Placeholder 4"/>
          <p:cNvSpPr txBox="1">
            <a:spLocks/>
          </p:cNvSpPr>
          <p:nvPr/>
        </p:nvSpPr>
        <p:spPr>
          <a:xfrm>
            <a:off x="6321611" y="1636771"/>
            <a:ext cx="4234495" cy="4441600"/>
          </a:xfrm>
          <a:prstGeom prst="rect">
            <a:avLst/>
          </a:prstGeom>
        </p:spPr>
        <p:txBody>
          <a:bodyPr vert="horz" lIns="91440" tIns="45720" rIns="91440" bIns="45720" rtlCol="0">
            <a:normAutofit lnSpcReduction="10000"/>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b="0" i="0" kern="1200">
                <a:solidFill>
                  <a:schemeClr val="tx1"/>
                </a:solidFill>
                <a:latin typeface="+mj-lt"/>
                <a:ea typeface="+mj-ea"/>
                <a:cs typeface="+mj-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b="0" i="0" kern="1200">
                <a:solidFill>
                  <a:schemeClr val="tx1"/>
                </a:solidFill>
                <a:latin typeface="+mj-lt"/>
                <a:ea typeface="+mj-ea"/>
                <a:cs typeface="+mj-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solidFill>
                <a:latin typeface="+mj-lt"/>
                <a:ea typeface="+mj-ea"/>
                <a:cs typeface="+mj-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solidFill>
                <a:latin typeface="+mj-lt"/>
                <a:ea typeface="+mj-ea"/>
                <a:cs typeface="+mj-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solidFill>
                <a:latin typeface="+mj-lt"/>
                <a:ea typeface="+mj-ea"/>
                <a:cs typeface="+mj-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solidFill>
                <a:latin typeface="+mj-lt"/>
                <a:ea typeface="+mj-ea"/>
                <a:cs typeface="+mj-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solidFill>
                <a:latin typeface="+mj-lt"/>
                <a:ea typeface="+mj-ea"/>
                <a:cs typeface="+mj-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solidFill>
                <a:latin typeface="+mj-lt"/>
                <a:ea typeface="+mj-ea"/>
                <a:cs typeface="+mj-cs"/>
              </a:defRPr>
            </a:lvl9pPr>
          </a:lstStyle>
          <a:p>
            <a:r>
              <a:rPr lang="en-US"/>
              <a:t>Other classes/properties</a:t>
            </a:r>
          </a:p>
          <a:p>
            <a:pPr lvl="1"/>
            <a:r>
              <a:rPr lang="en-US" smtClean="0"/>
              <a:t>pmo:Tempo</a:t>
            </a:r>
            <a:endParaRPr lang="en-US"/>
          </a:p>
          <a:p>
            <a:pPr lvl="1"/>
            <a:r>
              <a:rPr lang="en-US" smtClean="0"/>
              <a:t>pmo:DiscCuttingType</a:t>
            </a:r>
          </a:p>
          <a:p>
            <a:pPr lvl="1"/>
            <a:r>
              <a:rPr lang="en-US" smtClean="0"/>
              <a:t>pmo:ThematicCatalogStatement</a:t>
            </a:r>
          </a:p>
          <a:p>
            <a:pPr lvl="1"/>
            <a:r>
              <a:rPr lang="en-US" smtClean="0"/>
              <a:t>pmo:OpusNumberStatement</a:t>
            </a:r>
          </a:p>
          <a:p>
            <a:pPr lvl="1"/>
            <a:r>
              <a:rPr lang="en-US" smtClean="0"/>
              <a:t>pmo:KeyModeStatement</a:t>
            </a:r>
            <a:r>
              <a:rPr lang="en-US"/>
              <a:t/>
            </a:r>
            <a:br>
              <a:rPr lang="en-US"/>
            </a:br>
            <a:endParaRPr lang="en-US"/>
          </a:p>
          <a:p>
            <a:pPr lvl="1"/>
            <a:r>
              <a:rPr lang="en-US"/>
              <a:t>pmo:phonogramCopyrightDate</a:t>
            </a:r>
            <a:br>
              <a:rPr lang="en-US"/>
            </a:br>
            <a:endParaRPr lang="en-US"/>
          </a:p>
          <a:p>
            <a:r>
              <a:rPr lang="en-US" smtClean="0"/>
              <a:t>Subclasses &amp; properties for:</a:t>
            </a:r>
          </a:p>
          <a:p>
            <a:pPr lvl="2"/>
            <a:r>
              <a:rPr lang="en-US" sz="1600"/>
              <a:t>medium of performance</a:t>
            </a:r>
          </a:p>
          <a:p>
            <a:pPr lvl="2"/>
            <a:r>
              <a:rPr lang="en-US" sz="1600"/>
              <a:t>events</a:t>
            </a:r>
          </a:p>
          <a:p>
            <a:pPr lvl="2"/>
            <a:r>
              <a:rPr lang="en-US" sz="1600"/>
              <a:t>works</a:t>
            </a:r>
          </a:p>
        </p:txBody>
      </p:sp>
      <p:sp>
        <p:nvSpPr>
          <p:cNvPr id="3" name="Oval 2"/>
          <p:cNvSpPr/>
          <p:nvPr/>
        </p:nvSpPr>
        <p:spPr>
          <a:xfrm>
            <a:off x="5816338" y="4314092"/>
            <a:ext cx="4940752" cy="1641231"/>
          </a:xfrm>
          <a:prstGeom prst="ellipse">
            <a:avLst/>
          </a:prstGeom>
          <a:noFill/>
          <a:ln w="8255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8125855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inVertical)">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15"/>
          <p:cNvPicPr>
            <a:picLocks noChangeAspect="1"/>
          </p:cNvPicPr>
          <p:nvPr/>
        </p:nvPicPr>
        <p:blipFill>
          <a:blip r:embed="rId3"/>
          <a:stretch>
            <a:fillRect/>
          </a:stretch>
        </p:blipFill>
        <p:spPr>
          <a:xfrm>
            <a:off x="4266893" y="5648840"/>
            <a:ext cx="3137974" cy="982837"/>
          </a:xfrm>
          <a:prstGeom prst="rect">
            <a:avLst/>
          </a:prstGeom>
        </p:spPr>
      </p:pic>
      <p:pic>
        <p:nvPicPr>
          <p:cNvPr id="2" name="Picture 1"/>
          <p:cNvPicPr>
            <a:picLocks noChangeAspect="1"/>
          </p:cNvPicPr>
          <p:nvPr/>
        </p:nvPicPr>
        <p:blipFill>
          <a:blip r:embed="rId4"/>
          <a:stretch>
            <a:fillRect/>
          </a:stretch>
        </p:blipFill>
        <p:spPr>
          <a:xfrm>
            <a:off x="426013" y="306674"/>
            <a:ext cx="3497058" cy="6325003"/>
          </a:xfrm>
          <a:prstGeom prst="rect">
            <a:avLst/>
          </a:prstGeom>
        </p:spPr>
      </p:pic>
      <p:pic>
        <p:nvPicPr>
          <p:cNvPr id="3" name="Picture 2"/>
          <p:cNvPicPr>
            <a:picLocks noChangeAspect="1"/>
          </p:cNvPicPr>
          <p:nvPr/>
        </p:nvPicPr>
        <p:blipFill>
          <a:blip r:embed="rId5"/>
          <a:stretch>
            <a:fillRect/>
          </a:stretch>
        </p:blipFill>
        <p:spPr>
          <a:xfrm>
            <a:off x="4266893" y="400049"/>
            <a:ext cx="3137974" cy="5026312"/>
          </a:xfrm>
          <a:prstGeom prst="rect">
            <a:avLst/>
          </a:prstGeom>
        </p:spPr>
      </p:pic>
      <p:pic>
        <p:nvPicPr>
          <p:cNvPr id="4" name="Picture 3"/>
          <p:cNvPicPr>
            <a:picLocks noChangeAspect="1"/>
          </p:cNvPicPr>
          <p:nvPr/>
        </p:nvPicPr>
        <p:blipFill>
          <a:blip r:embed="rId6"/>
          <a:stretch>
            <a:fillRect/>
          </a:stretch>
        </p:blipFill>
        <p:spPr>
          <a:xfrm>
            <a:off x="7748689" y="400049"/>
            <a:ext cx="3928056" cy="6231628"/>
          </a:xfrm>
          <a:prstGeom prst="rect">
            <a:avLst/>
          </a:prstGeom>
        </p:spPr>
      </p:pic>
    </p:spTree>
    <p:extLst>
      <p:ext uri="{BB962C8B-B14F-4D97-AF65-F5344CB8AC3E}">
        <p14:creationId xmlns:p14="http://schemas.microsoft.com/office/powerpoint/2010/main" val="202955247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Group 9"/>
          <p:cNvGrpSpPr/>
          <p:nvPr/>
        </p:nvGrpSpPr>
        <p:grpSpPr>
          <a:xfrm>
            <a:off x="3499520" y="1199915"/>
            <a:ext cx="8253605" cy="1879524"/>
            <a:chOff x="3732437" y="993306"/>
            <a:chExt cx="8253605" cy="1879524"/>
          </a:xfrm>
        </p:grpSpPr>
        <p:sp>
          <p:nvSpPr>
            <p:cNvPr id="7" name="Up Arrow 6"/>
            <p:cNvSpPr/>
            <p:nvPr/>
          </p:nvSpPr>
          <p:spPr>
            <a:xfrm rot="5400000">
              <a:off x="4430094" y="1683511"/>
              <a:ext cx="491662" cy="1886975"/>
            </a:xfrm>
            <a:prstGeom prst="up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p:cNvSpPr txBox="1"/>
            <p:nvPr/>
          </p:nvSpPr>
          <p:spPr>
            <a:xfrm>
              <a:off x="8581501" y="993306"/>
              <a:ext cx="3404541" cy="954107"/>
            </a:xfrm>
            <a:prstGeom prst="rect">
              <a:avLst/>
            </a:prstGeom>
            <a:noFill/>
            <a:ln>
              <a:solidFill>
                <a:srgbClr val="92D050"/>
              </a:solidFill>
            </a:ln>
          </p:spPr>
          <p:txBody>
            <a:bodyPr wrap="square" rtlCol="0">
              <a:spAutoFit/>
            </a:bodyPr>
            <a:lstStyle/>
            <a:p>
              <a:pPr marL="285750" indent="-285750">
                <a:buFont typeface="Arial" panose="020B0604020202020204" pitchFamily="34" charset="0"/>
                <a:buChar char="•"/>
              </a:pPr>
              <a:r>
                <a:rPr lang="en-US" sz="1400" smtClean="0"/>
                <a:t>addition of:</a:t>
              </a:r>
            </a:p>
            <a:p>
              <a:pPr marL="742950" lvl="1" indent="-285750">
                <a:buFont typeface="Arial" panose="020B0604020202020204" pitchFamily="34" charset="0"/>
                <a:buChar char="•"/>
              </a:pPr>
              <a:r>
                <a:rPr lang="en-US" sz="1400" smtClean="0"/>
                <a:t>pmo:Performance (subclass of bf:Event)</a:t>
              </a:r>
            </a:p>
            <a:p>
              <a:pPr marL="742950" lvl="1" indent="-285750">
                <a:buFont typeface="Arial" panose="020B0604020202020204" pitchFamily="34" charset="0"/>
                <a:buChar char="•"/>
              </a:pPr>
              <a:r>
                <a:rPr lang="en-US" sz="1400" smtClean="0"/>
                <a:t>pmo:performanceOf</a:t>
              </a:r>
            </a:p>
          </p:txBody>
        </p:sp>
      </p:grpSp>
      <p:sp>
        <p:nvSpPr>
          <p:cNvPr id="16" name="TextBox 15"/>
          <p:cNvSpPr txBox="1"/>
          <p:nvPr/>
        </p:nvSpPr>
        <p:spPr>
          <a:xfrm>
            <a:off x="8348583" y="2587776"/>
            <a:ext cx="3404541" cy="3323987"/>
          </a:xfrm>
          <a:prstGeom prst="rect">
            <a:avLst/>
          </a:prstGeom>
          <a:noFill/>
          <a:ln>
            <a:solidFill>
              <a:srgbClr val="92D050"/>
            </a:solidFill>
          </a:ln>
        </p:spPr>
        <p:txBody>
          <a:bodyPr wrap="square" rtlCol="0">
            <a:spAutoFit/>
          </a:bodyPr>
          <a:lstStyle/>
          <a:p>
            <a:pPr marL="285750" indent="-285750">
              <a:buFont typeface="Arial" panose="020B0604020202020204" pitchFamily="34" charset="0"/>
              <a:buChar char="•"/>
            </a:pPr>
            <a:r>
              <a:rPr lang="en-US" sz="1400" smtClean="0"/>
              <a:t>other subclasses of bf:Event:</a:t>
            </a:r>
          </a:p>
          <a:p>
            <a:pPr marL="742950" lvl="1" indent="-285750">
              <a:buFont typeface="Arial" panose="020B0604020202020204" pitchFamily="34" charset="0"/>
              <a:buChar char="•"/>
            </a:pPr>
            <a:r>
              <a:rPr lang="en-US" sz="1400" smtClean="0"/>
              <a:t>Audition</a:t>
            </a:r>
          </a:p>
          <a:p>
            <a:pPr marL="742950" lvl="1" indent="-285750">
              <a:buFont typeface="Arial" panose="020B0604020202020204" pitchFamily="34" charset="0"/>
              <a:buChar char="•"/>
            </a:pPr>
            <a:r>
              <a:rPr lang="en-US" sz="1400" smtClean="0"/>
              <a:t>Ceremony</a:t>
            </a:r>
          </a:p>
          <a:p>
            <a:pPr marL="742950" lvl="1" indent="-285750">
              <a:buFont typeface="Arial" panose="020B0604020202020204" pitchFamily="34" charset="0"/>
              <a:buChar char="•"/>
            </a:pPr>
            <a:r>
              <a:rPr lang="en-US" sz="1400" smtClean="0"/>
              <a:t>Concert</a:t>
            </a:r>
          </a:p>
          <a:p>
            <a:pPr marL="1200150" lvl="2" indent="-285750">
              <a:buFont typeface="Arial" panose="020B0604020202020204" pitchFamily="34" charset="0"/>
              <a:buChar char="•"/>
            </a:pPr>
            <a:r>
              <a:rPr lang="en-US" sz="1400" smtClean="0"/>
              <a:t>Benefit concert</a:t>
            </a:r>
          </a:p>
          <a:p>
            <a:pPr marL="1200150" lvl="2" indent="-285750">
              <a:buFont typeface="Arial" panose="020B0604020202020204" pitchFamily="34" charset="0"/>
              <a:buChar char="•"/>
            </a:pPr>
            <a:r>
              <a:rPr lang="en-US" sz="1400" smtClean="0"/>
              <a:t>Command concert</a:t>
            </a:r>
          </a:p>
          <a:p>
            <a:pPr marL="742950" lvl="1" indent="-285750">
              <a:buFont typeface="Arial" panose="020B0604020202020204" pitchFamily="34" charset="0"/>
              <a:buChar char="•"/>
            </a:pPr>
            <a:r>
              <a:rPr lang="en-US" sz="1400" smtClean="0"/>
              <a:t>ConcertSeries</a:t>
            </a:r>
          </a:p>
          <a:p>
            <a:pPr marL="742950" lvl="1" indent="-285750">
              <a:buFont typeface="Arial" panose="020B0604020202020204" pitchFamily="34" charset="0"/>
              <a:buChar char="•"/>
            </a:pPr>
            <a:r>
              <a:rPr lang="en-US" sz="1400" smtClean="0"/>
              <a:t>ConcertTour</a:t>
            </a:r>
          </a:p>
          <a:p>
            <a:pPr marL="742950" lvl="1" indent="-285750">
              <a:buFont typeface="Arial" panose="020B0604020202020204" pitchFamily="34" charset="0"/>
              <a:buChar char="•"/>
            </a:pPr>
            <a:r>
              <a:rPr lang="en-US" sz="1400" smtClean="0"/>
              <a:t>MasterClass</a:t>
            </a:r>
          </a:p>
          <a:p>
            <a:pPr marL="742950" lvl="1" indent="-285750">
              <a:buFont typeface="Arial" panose="020B0604020202020204" pitchFamily="34" charset="0"/>
              <a:buChar char="•"/>
            </a:pPr>
            <a:r>
              <a:rPr lang="en-US" sz="1400" smtClean="0"/>
              <a:t>Performance</a:t>
            </a:r>
          </a:p>
          <a:p>
            <a:pPr marL="1200150" lvl="2" indent="-285750">
              <a:buFont typeface="Arial" panose="020B0604020202020204" pitchFamily="34" charset="0"/>
              <a:buChar char="•"/>
            </a:pPr>
            <a:r>
              <a:rPr lang="en-US" sz="1400" smtClean="0"/>
              <a:t>FirstPerformance</a:t>
            </a:r>
          </a:p>
          <a:p>
            <a:pPr marL="1200150" lvl="2" indent="-285750">
              <a:buFont typeface="Arial" panose="020B0604020202020204" pitchFamily="34" charset="0"/>
              <a:buChar char="•"/>
            </a:pPr>
            <a:r>
              <a:rPr lang="en-US" sz="1400" smtClean="0"/>
              <a:t>LivePerformance</a:t>
            </a:r>
          </a:p>
          <a:p>
            <a:pPr marL="1200150" lvl="2" indent="-285750">
              <a:buFont typeface="Arial" panose="020B0604020202020204" pitchFamily="34" charset="0"/>
              <a:buChar char="•"/>
            </a:pPr>
            <a:r>
              <a:rPr lang="en-US" sz="1400" smtClean="0"/>
              <a:t>OpenMicPerformance</a:t>
            </a:r>
          </a:p>
          <a:p>
            <a:pPr marL="742950" lvl="1" indent="-285750">
              <a:buFont typeface="Arial" panose="020B0604020202020204" pitchFamily="34" charset="0"/>
              <a:buChar char="•"/>
            </a:pPr>
            <a:r>
              <a:rPr lang="en-US" sz="1400" smtClean="0"/>
              <a:t>RecordingSession</a:t>
            </a:r>
          </a:p>
          <a:p>
            <a:pPr marL="742950" lvl="1" indent="-285750">
              <a:buFont typeface="Arial" panose="020B0604020202020204" pitchFamily="34" charset="0"/>
              <a:buChar char="•"/>
            </a:pPr>
            <a:r>
              <a:rPr lang="en-US" sz="1400" smtClean="0"/>
              <a:t>Rehearsal</a:t>
            </a:r>
          </a:p>
        </p:txBody>
      </p:sp>
      <p:pic>
        <p:nvPicPr>
          <p:cNvPr id="4" name="Picture 3"/>
          <p:cNvPicPr>
            <a:picLocks noChangeAspect="1"/>
          </p:cNvPicPr>
          <p:nvPr/>
        </p:nvPicPr>
        <p:blipFill>
          <a:blip r:embed="rId3"/>
          <a:stretch>
            <a:fillRect/>
          </a:stretch>
        </p:blipFill>
        <p:spPr>
          <a:xfrm>
            <a:off x="5386495" y="850413"/>
            <a:ext cx="2454383" cy="5459428"/>
          </a:xfrm>
          <a:prstGeom prst="rect">
            <a:avLst/>
          </a:prstGeom>
        </p:spPr>
      </p:pic>
      <p:pic>
        <p:nvPicPr>
          <p:cNvPr id="5" name="Picture 4"/>
          <p:cNvPicPr>
            <a:picLocks noChangeAspect="1"/>
          </p:cNvPicPr>
          <p:nvPr/>
        </p:nvPicPr>
        <p:blipFill>
          <a:blip r:embed="rId4"/>
          <a:stretch>
            <a:fillRect/>
          </a:stretch>
        </p:blipFill>
        <p:spPr>
          <a:xfrm>
            <a:off x="656722" y="850413"/>
            <a:ext cx="2712119" cy="5376934"/>
          </a:xfrm>
          <a:prstGeom prst="rect">
            <a:avLst/>
          </a:prstGeom>
        </p:spPr>
      </p:pic>
    </p:spTree>
    <p:extLst>
      <p:ext uri="{BB962C8B-B14F-4D97-AF65-F5344CB8AC3E}">
        <p14:creationId xmlns:p14="http://schemas.microsoft.com/office/powerpoint/2010/main" val="414209685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8157500" y="1618061"/>
            <a:ext cx="3203227" cy="2246769"/>
          </a:xfrm>
          <a:prstGeom prst="rect">
            <a:avLst/>
          </a:prstGeom>
          <a:noFill/>
          <a:ln>
            <a:solidFill>
              <a:srgbClr val="92D050"/>
            </a:solidFill>
          </a:ln>
        </p:spPr>
        <p:txBody>
          <a:bodyPr wrap="square" rtlCol="0">
            <a:spAutoFit/>
          </a:bodyPr>
          <a:lstStyle/>
          <a:p>
            <a:pPr marL="285750" indent="-285750">
              <a:buFont typeface="Arial" panose="020B0604020202020204" pitchFamily="34" charset="0"/>
              <a:buChar char="•"/>
            </a:pPr>
            <a:r>
              <a:rPr lang="en-US" sz="1400" smtClean="0"/>
              <a:t>The basic triad of relationships:</a:t>
            </a:r>
          </a:p>
          <a:p>
            <a:pPr marL="742950" lvl="1" indent="-285750">
              <a:buFont typeface="Arial" panose="020B0604020202020204" pitchFamily="34" charset="0"/>
              <a:buChar char="•"/>
            </a:pPr>
            <a:r>
              <a:rPr lang="en-US" sz="1400" smtClean="0"/>
              <a:t>pmo:Performance</a:t>
            </a:r>
          </a:p>
          <a:p>
            <a:pPr marL="742950" lvl="1" indent="-285750">
              <a:buFont typeface="Arial" panose="020B0604020202020204" pitchFamily="34" charset="0"/>
              <a:buChar char="•"/>
            </a:pPr>
            <a:r>
              <a:rPr lang="en-US" sz="1400" smtClean="0"/>
              <a:t>bf:Work</a:t>
            </a:r>
          </a:p>
          <a:p>
            <a:pPr marL="742950" lvl="1" indent="-285750">
              <a:buFont typeface="Arial" panose="020B0604020202020204" pitchFamily="34" charset="0"/>
              <a:buChar char="•"/>
            </a:pPr>
            <a:r>
              <a:rPr lang="en-US" sz="1400" smtClean="0"/>
              <a:t>bf:Audio</a:t>
            </a:r>
            <a:br>
              <a:rPr lang="en-US" sz="1400" smtClean="0"/>
            </a:br>
            <a:endParaRPr lang="en-US" sz="1400" smtClean="0"/>
          </a:p>
          <a:p>
            <a:pPr marL="285750" indent="-285750">
              <a:buFont typeface="Arial" panose="020B0604020202020204" pitchFamily="34" charset="0"/>
              <a:buChar char="•"/>
            </a:pPr>
            <a:r>
              <a:rPr lang="en-US" sz="1400" smtClean="0"/>
              <a:t>added properties:</a:t>
            </a:r>
          </a:p>
          <a:p>
            <a:pPr marL="742950" lvl="1" indent="-285750">
              <a:buFont typeface="Arial" panose="020B0604020202020204" pitchFamily="34" charset="0"/>
              <a:buChar char="•"/>
            </a:pPr>
            <a:r>
              <a:rPr lang="en-US" sz="1400" smtClean="0"/>
              <a:t>pmo:hasRecording/ recordingOf</a:t>
            </a:r>
          </a:p>
          <a:p>
            <a:pPr marL="742950" lvl="1" indent="-285750">
              <a:buFont typeface="Arial" panose="020B0604020202020204" pitchFamily="34" charset="0"/>
              <a:buChar char="•"/>
            </a:pPr>
            <a:r>
              <a:rPr lang="en-US" sz="1400" smtClean="0"/>
              <a:t>pmo:realizedIn/ realizationOf</a:t>
            </a:r>
          </a:p>
        </p:txBody>
      </p:sp>
      <p:pic>
        <p:nvPicPr>
          <p:cNvPr id="7" name="Picture 6"/>
          <p:cNvPicPr>
            <a:picLocks noChangeAspect="1"/>
          </p:cNvPicPr>
          <p:nvPr/>
        </p:nvPicPr>
        <p:blipFill>
          <a:blip r:embed="rId3"/>
          <a:stretch>
            <a:fillRect/>
          </a:stretch>
        </p:blipFill>
        <p:spPr>
          <a:xfrm>
            <a:off x="1041688" y="489480"/>
            <a:ext cx="5235005" cy="5754295"/>
          </a:xfrm>
          <a:prstGeom prst="rect">
            <a:avLst/>
          </a:prstGeom>
        </p:spPr>
      </p:pic>
      <p:pic>
        <p:nvPicPr>
          <p:cNvPr id="4" name="Picture 3"/>
          <p:cNvPicPr>
            <a:picLocks noChangeAspect="1"/>
          </p:cNvPicPr>
          <p:nvPr/>
        </p:nvPicPr>
        <p:blipFill>
          <a:blip r:embed="rId4"/>
          <a:stretch>
            <a:fillRect/>
          </a:stretch>
        </p:blipFill>
        <p:spPr>
          <a:xfrm>
            <a:off x="1003100" y="489479"/>
            <a:ext cx="5273593" cy="5754295"/>
          </a:xfrm>
          <a:prstGeom prst="rect">
            <a:avLst/>
          </a:prstGeom>
        </p:spPr>
      </p:pic>
    </p:spTree>
    <p:extLst>
      <p:ext uri="{BB962C8B-B14F-4D97-AF65-F5344CB8AC3E}">
        <p14:creationId xmlns:p14="http://schemas.microsoft.com/office/powerpoint/2010/main" val="23307164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2"/>
          <p:cNvSpPr txBox="1">
            <a:spLocks noChangeArrowheads="1"/>
          </p:cNvSpPr>
          <p:nvPr/>
        </p:nvSpPr>
        <p:spPr bwMode="auto">
          <a:xfrm>
            <a:off x="6599707" y="280524"/>
            <a:ext cx="5054206" cy="3095909"/>
          </a:xfrm>
          <a:prstGeom prst="roundRect">
            <a:avLst/>
          </a:prstGeom>
          <a:solidFill>
            <a:srgbClr val="FFE07D"/>
          </a:solidFill>
          <a:ln w="28575">
            <a:headEnd/>
            <a:tailEnd/>
          </a:ln>
        </p:spPr>
        <p:style>
          <a:lnRef idx="2">
            <a:schemeClr val="dk1"/>
          </a:lnRef>
          <a:fillRef idx="1">
            <a:schemeClr val="lt1"/>
          </a:fillRef>
          <a:effectRef idx="0">
            <a:schemeClr val="dk1"/>
          </a:effectRef>
          <a:fontRef idx="minor">
            <a:schemeClr val="dk1"/>
          </a:fontRef>
        </p:style>
        <p:txBody>
          <a:bodyPr rot="0" vert="horz" wrap="square" lIns="91440" tIns="45720" rIns="91440" bIns="45720" anchor="t" anchorCtr="0">
            <a:noAutofit/>
          </a:bodyPr>
          <a:lstStyle/>
          <a:p>
            <a:pPr marL="0" marR="0">
              <a:lnSpc>
                <a:spcPct val="115000"/>
              </a:lnSpc>
              <a:spcBef>
                <a:spcPts val="0"/>
              </a:spcBef>
              <a:spcAft>
                <a:spcPts val="0"/>
              </a:spcAft>
            </a:pPr>
            <a:r>
              <a:rPr lang="en-US" sz="1100">
                <a:effectLst/>
                <a:ea typeface="Calibri" panose="020F0502020204030204" pitchFamily="34" charset="0"/>
                <a:cs typeface="Times New Roman" panose="02020603050405020304" pitchFamily="18" charset="0"/>
              </a:rPr>
              <a:t>Performance: </a:t>
            </a:r>
          </a:p>
          <a:p>
            <a:pPr marL="0" marR="0">
              <a:lnSpc>
                <a:spcPct val="115000"/>
              </a:lnSpc>
              <a:spcBef>
                <a:spcPts val="0"/>
              </a:spcBef>
              <a:spcAft>
                <a:spcPts val="0"/>
              </a:spcAft>
            </a:pPr>
            <a:r>
              <a:rPr lang="en-US" sz="1100">
                <a:effectLst/>
                <a:ea typeface="Calibri" panose="020F0502020204030204" pitchFamily="34" charset="0"/>
                <a:cs typeface="Times New Roman" panose="02020603050405020304" pitchFamily="18" charset="0"/>
              </a:rPr>
              <a:t>Name:  	Performance of Kaija Saariaho’s Love from afar. 2004</a:t>
            </a:r>
          </a:p>
          <a:p>
            <a:pPr marL="0" marR="0">
              <a:lnSpc>
                <a:spcPct val="115000"/>
              </a:lnSpc>
              <a:spcBef>
                <a:spcPts val="0"/>
              </a:spcBef>
              <a:spcAft>
                <a:spcPts val="0"/>
              </a:spcAft>
            </a:pPr>
            <a:r>
              <a:rPr lang="en-US" sz="1100">
                <a:effectLst/>
                <a:ea typeface="Calibri" panose="020F0502020204030204" pitchFamily="34" charset="0"/>
                <a:cs typeface="Times New Roman" panose="02020603050405020304" pitchFamily="18" charset="0"/>
              </a:rPr>
              <a:t>Date: 	</a:t>
            </a:r>
            <a:r>
              <a:rPr lang="en-US" sz="1100" smtClean="0">
                <a:effectLst/>
                <a:ea typeface="Calibri" panose="020F0502020204030204" pitchFamily="34" charset="0"/>
                <a:cs typeface="Times New Roman" panose="02020603050405020304" pitchFamily="18" charset="0"/>
              </a:rPr>
              <a:t>	2004 </a:t>
            </a:r>
            <a:r>
              <a:rPr lang="en-US" sz="1100">
                <a:effectLst/>
                <a:ea typeface="Calibri" panose="020F0502020204030204" pitchFamily="34" charset="0"/>
                <a:cs typeface="Times New Roman" panose="02020603050405020304" pitchFamily="18" charset="0"/>
              </a:rPr>
              <a:t>September</a:t>
            </a:r>
          </a:p>
          <a:p>
            <a:pPr marL="0" marR="0">
              <a:lnSpc>
                <a:spcPct val="115000"/>
              </a:lnSpc>
              <a:spcBef>
                <a:spcPts val="0"/>
              </a:spcBef>
              <a:spcAft>
                <a:spcPts val="0"/>
              </a:spcAft>
            </a:pPr>
            <a:r>
              <a:rPr lang="en-US" sz="1100">
                <a:effectLst/>
                <a:ea typeface="Calibri" panose="020F0502020204030204" pitchFamily="34" charset="0"/>
                <a:cs typeface="Times New Roman" panose="02020603050405020304" pitchFamily="18" charset="0"/>
              </a:rPr>
              <a:t>Place: 	Helsinki, Finland</a:t>
            </a:r>
          </a:p>
          <a:p>
            <a:pPr marL="0" marR="0">
              <a:lnSpc>
                <a:spcPct val="115000"/>
              </a:lnSpc>
              <a:spcBef>
                <a:spcPts val="0"/>
              </a:spcBef>
              <a:spcAft>
                <a:spcPts val="0"/>
              </a:spcAft>
            </a:pPr>
            <a:r>
              <a:rPr lang="en-US" sz="1100">
                <a:effectLst/>
                <a:ea typeface="Calibri" panose="020F0502020204030204" pitchFamily="34" charset="0"/>
                <a:cs typeface="Times New Roman" panose="02020603050405020304" pitchFamily="18" charset="0"/>
              </a:rPr>
              <a:t>Performers: 	Gerald Finley (Jaufré Rudel, Prince de Blaye)</a:t>
            </a:r>
          </a:p>
          <a:p>
            <a:pPr marL="0" marR="0">
              <a:lnSpc>
                <a:spcPct val="115000"/>
              </a:lnSpc>
              <a:spcBef>
                <a:spcPts val="0"/>
              </a:spcBef>
              <a:spcAft>
                <a:spcPts val="0"/>
              </a:spcAft>
            </a:pPr>
            <a:r>
              <a:rPr lang="en-US" sz="1100">
                <a:effectLst/>
                <a:ea typeface="Calibri" panose="020F0502020204030204" pitchFamily="34" charset="0"/>
                <a:cs typeface="Times New Roman" panose="02020603050405020304" pitchFamily="18" charset="0"/>
              </a:rPr>
              <a:t>		Dawn Upshaw (Clémence, Comtesse de Tripoli)</a:t>
            </a:r>
          </a:p>
          <a:p>
            <a:pPr marL="0" marR="0">
              <a:lnSpc>
                <a:spcPct val="115000"/>
              </a:lnSpc>
              <a:spcBef>
                <a:spcPts val="0"/>
              </a:spcBef>
              <a:spcAft>
                <a:spcPts val="0"/>
              </a:spcAft>
            </a:pPr>
            <a:r>
              <a:rPr lang="en-US" sz="1100">
                <a:effectLst/>
                <a:ea typeface="Calibri" panose="020F0502020204030204" pitchFamily="34" charset="0"/>
                <a:cs typeface="Times New Roman" panose="02020603050405020304" pitchFamily="18" charset="0"/>
              </a:rPr>
              <a:t>		Finnish National Opera. Orchestra</a:t>
            </a:r>
          </a:p>
          <a:p>
            <a:pPr marL="0" marR="0">
              <a:lnSpc>
                <a:spcPct val="115000"/>
              </a:lnSpc>
              <a:spcBef>
                <a:spcPts val="0"/>
              </a:spcBef>
              <a:spcAft>
                <a:spcPts val="0"/>
              </a:spcAft>
            </a:pPr>
            <a:r>
              <a:rPr lang="en-US" sz="1100">
                <a:effectLst/>
                <a:ea typeface="Calibri" panose="020F0502020204030204" pitchFamily="34" charset="0"/>
                <a:cs typeface="Times New Roman" panose="02020603050405020304" pitchFamily="18" charset="0"/>
              </a:rPr>
              <a:t>		Finnish National Opera. Chorus</a:t>
            </a:r>
          </a:p>
          <a:p>
            <a:pPr marL="0" marR="0">
              <a:lnSpc>
                <a:spcPct val="115000"/>
              </a:lnSpc>
              <a:spcBef>
                <a:spcPts val="0"/>
              </a:spcBef>
              <a:spcAft>
                <a:spcPts val="0"/>
              </a:spcAft>
            </a:pPr>
            <a:r>
              <a:rPr lang="en-US" sz="1100">
                <a:effectLst/>
                <a:ea typeface="Calibri" panose="020F0502020204030204" pitchFamily="34" charset="0"/>
                <a:cs typeface="Times New Roman" panose="02020603050405020304" pitchFamily="18" charset="0"/>
              </a:rPr>
              <a:t>Conductor :	Essa-Pekka Salonen</a:t>
            </a:r>
          </a:p>
          <a:p>
            <a:pPr marL="0" marR="0">
              <a:lnSpc>
                <a:spcPct val="115000"/>
              </a:lnSpc>
              <a:spcBef>
                <a:spcPts val="0"/>
              </a:spcBef>
              <a:spcAft>
                <a:spcPts val="0"/>
              </a:spcAft>
            </a:pPr>
            <a:r>
              <a:rPr lang="en-US" sz="1100">
                <a:effectLst/>
                <a:ea typeface="Calibri" panose="020F0502020204030204" pitchFamily="34" charset="0"/>
                <a:cs typeface="Times New Roman" panose="02020603050405020304" pitchFamily="18" charset="0"/>
              </a:rPr>
              <a:t>Director :	Peter Sellars</a:t>
            </a:r>
          </a:p>
          <a:p>
            <a:pPr marL="0" marR="0">
              <a:lnSpc>
                <a:spcPct val="115000"/>
              </a:lnSpc>
              <a:spcBef>
                <a:spcPts val="0"/>
              </a:spcBef>
              <a:spcAft>
                <a:spcPts val="0"/>
              </a:spcAft>
            </a:pPr>
            <a:r>
              <a:rPr lang="en-US" sz="1100">
                <a:effectLst/>
                <a:ea typeface="Calibri" panose="020F0502020204030204" pitchFamily="34" charset="0"/>
                <a:cs typeface="Times New Roman" panose="02020603050405020304" pitchFamily="18" charset="0"/>
              </a:rPr>
              <a:t>		</a:t>
            </a:r>
          </a:p>
          <a:p>
            <a:pPr marL="0" marR="0">
              <a:lnSpc>
                <a:spcPct val="115000"/>
              </a:lnSpc>
              <a:spcBef>
                <a:spcPts val="0"/>
              </a:spcBef>
              <a:spcAft>
                <a:spcPts val="0"/>
              </a:spcAft>
            </a:pPr>
            <a:r>
              <a:rPr lang="en-US" sz="1100">
                <a:effectLst/>
                <a:ea typeface="Calibri" panose="020F0502020204030204" pitchFamily="34" charset="0"/>
                <a:cs typeface="Times New Roman" panose="02020603050405020304" pitchFamily="18" charset="0"/>
              </a:rPr>
              <a:t>Performance of: Amour de loin</a:t>
            </a:r>
          </a:p>
          <a:p>
            <a:pPr marL="0" marR="0">
              <a:lnSpc>
                <a:spcPct val="115000"/>
              </a:lnSpc>
              <a:spcBef>
                <a:spcPts val="0"/>
              </a:spcBef>
              <a:spcAft>
                <a:spcPts val="0"/>
              </a:spcAft>
            </a:pPr>
            <a:r>
              <a:rPr lang="en-US" sz="1100">
                <a:effectLst/>
                <a:ea typeface="Calibri" panose="020F0502020204030204" pitchFamily="34" charset="0"/>
                <a:cs typeface="Times New Roman" panose="02020603050405020304" pitchFamily="18" charset="0"/>
              </a:rPr>
              <a:t>Has videorecording: Amour de loin. Video. 2005</a:t>
            </a:r>
          </a:p>
        </p:txBody>
      </p:sp>
      <p:pic>
        <p:nvPicPr>
          <p:cNvPr id="6" name="Picture 5"/>
          <p:cNvPicPr>
            <a:picLocks noChangeAspect="1"/>
          </p:cNvPicPr>
          <p:nvPr/>
        </p:nvPicPr>
        <p:blipFill>
          <a:blip r:embed="rId3"/>
          <a:stretch>
            <a:fillRect/>
          </a:stretch>
        </p:blipFill>
        <p:spPr>
          <a:xfrm>
            <a:off x="380607" y="280524"/>
            <a:ext cx="5981700" cy="5029200"/>
          </a:xfrm>
          <a:prstGeom prst="rect">
            <a:avLst/>
          </a:prstGeom>
        </p:spPr>
      </p:pic>
      <p:grpSp>
        <p:nvGrpSpPr>
          <p:cNvPr id="8" name="Group 7"/>
          <p:cNvGrpSpPr/>
          <p:nvPr/>
        </p:nvGrpSpPr>
        <p:grpSpPr>
          <a:xfrm>
            <a:off x="143207" y="2422501"/>
            <a:ext cx="10248910" cy="2991566"/>
            <a:chOff x="143207" y="2422501"/>
            <a:chExt cx="10248910" cy="2991566"/>
          </a:xfrm>
        </p:grpSpPr>
        <p:sp>
          <p:nvSpPr>
            <p:cNvPr id="5" name="Oval 4"/>
            <p:cNvSpPr/>
            <p:nvPr/>
          </p:nvSpPr>
          <p:spPr>
            <a:xfrm>
              <a:off x="6441440" y="2422501"/>
              <a:ext cx="3950677" cy="745246"/>
            </a:xfrm>
            <a:prstGeom prst="ellipse">
              <a:avLst/>
            </a:prstGeom>
            <a:noFill/>
            <a:ln w="82550">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Oval 6"/>
            <p:cNvSpPr/>
            <p:nvPr/>
          </p:nvSpPr>
          <p:spPr>
            <a:xfrm>
              <a:off x="143207" y="4451505"/>
              <a:ext cx="6298233" cy="962562"/>
            </a:xfrm>
            <a:prstGeom prst="ellipse">
              <a:avLst/>
            </a:prstGeom>
            <a:noFill/>
            <a:ln w="82550">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8412121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Box 2"/>
          <p:cNvSpPr txBox="1">
            <a:spLocks noChangeArrowheads="1"/>
          </p:cNvSpPr>
          <p:nvPr/>
        </p:nvSpPr>
        <p:spPr bwMode="auto">
          <a:xfrm>
            <a:off x="5091028" y="3792730"/>
            <a:ext cx="6172641" cy="2692815"/>
          </a:xfrm>
          <a:prstGeom prst="roundRect">
            <a:avLst/>
          </a:prstGeom>
          <a:solidFill>
            <a:srgbClr val="9EF030"/>
          </a:solidFill>
          <a:ln w="28575">
            <a:headEnd/>
            <a:tailEnd/>
          </a:ln>
        </p:spPr>
        <p:style>
          <a:lnRef idx="2">
            <a:schemeClr val="dk1"/>
          </a:lnRef>
          <a:fillRef idx="1">
            <a:schemeClr val="lt1"/>
          </a:fillRef>
          <a:effectRef idx="0">
            <a:schemeClr val="dk1"/>
          </a:effectRef>
          <a:fontRef idx="minor">
            <a:schemeClr val="dk1"/>
          </a:fontRef>
        </p:style>
        <p:txBody>
          <a:bodyPr rot="0" vert="horz" wrap="square" lIns="91440" tIns="45720" rIns="91440" bIns="45720" anchor="t" anchorCtr="0">
            <a:noAutofit/>
          </a:bodyPr>
          <a:lstStyle/>
          <a:p>
            <a:pPr marL="0" marR="0">
              <a:lnSpc>
                <a:spcPct val="115000"/>
              </a:lnSpc>
              <a:spcBef>
                <a:spcPts val="0"/>
              </a:spcBef>
              <a:spcAft>
                <a:spcPts val="0"/>
              </a:spcAft>
            </a:pPr>
            <a:r>
              <a:rPr lang="en-US" sz="1100">
                <a:effectLst/>
                <a:ea typeface="Calibri" panose="020F0502020204030204" pitchFamily="34" charset="0"/>
                <a:cs typeface="Times New Roman" panose="02020603050405020304" pitchFamily="18" charset="0"/>
              </a:rPr>
              <a:t>Video work: </a:t>
            </a:r>
          </a:p>
          <a:p>
            <a:pPr marL="0" marR="0">
              <a:lnSpc>
                <a:spcPct val="115000"/>
              </a:lnSpc>
              <a:spcBef>
                <a:spcPts val="0"/>
              </a:spcBef>
              <a:spcAft>
                <a:spcPts val="0"/>
              </a:spcAft>
            </a:pPr>
            <a:r>
              <a:rPr lang="en-US" sz="1100">
                <a:effectLst/>
                <a:ea typeface="Calibri" panose="020F0502020204030204" pitchFamily="34" charset="0"/>
                <a:cs typeface="Times New Roman" panose="02020603050405020304" pitchFamily="18" charset="0"/>
              </a:rPr>
              <a:t>Title:  	Amour de loin. Video. 2006</a:t>
            </a:r>
          </a:p>
          <a:p>
            <a:pPr marL="0" marR="0">
              <a:lnSpc>
                <a:spcPct val="115000"/>
              </a:lnSpc>
              <a:spcBef>
                <a:spcPts val="0"/>
              </a:spcBef>
              <a:spcAft>
                <a:spcPts val="0"/>
              </a:spcAft>
            </a:pPr>
            <a:r>
              <a:rPr lang="en-US" sz="1100">
                <a:effectLst/>
                <a:ea typeface="Calibri" panose="020F0502020204030204" pitchFamily="34" charset="0"/>
                <a:cs typeface="Times New Roman" panose="02020603050405020304" pitchFamily="18" charset="0"/>
              </a:rPr>
              <a:t>Genre:	Live performances</a:t>
            </a:r>
          </a:p>
          <a:p>
            <a:pPr marL="0" marR="0">
              <a:lnSpc>
                <a:spcPct val="115000"/>
              </a:lnSpc>
              <a:spcBef>
                <a:spcPts val="0"/>
              </a:spcBef>
              <a:spcAft>
                <a:spcPts val="0"/>
              </a:spcAft>
            </a:pPr>
            <a:r>
              <a:rPr lang="en-US" sz="1100">
                <a:effectLst/>
                <a:ea typeface="Calibri" panose="020F0502020204030204" pitchFamily="34" charset="0"/>
                <a:cs typeface="Times New Roman" panose="02020603050405020304" pitchFamily="18" charset="0"/>
              </a:rPr>
              <a:t>             </a:t>
            </a:r>
            <a:r>
              <a:rPr lang="en-US" sz="1100" smtClean="0">
                <a:effectLst/>
                <a:ea typeface="Calibri" panose="020F0502020204030204" pitchFamily="34" charset="0"/>
                <a:cs typeface="Times New Roman" panose="02020603050405020304" pitchFamily="18" charset="0"/>
              </a:rPr>
              <a:t>	Filmed operas</a:t>
            </a:r>
          </a:p>
          <a:p>
            <a:pPr marL="0" marR="0">
              <a:lnSpc>
                <a:spcPct val="115000"/>
              </a:lnSpc>
              <a:spcBef>
                <a:spcPts val="0"/>
              </a:spcBef>
              <a:spcAft>
                <a:spcPts val="0"/>
              </a:spcAft>
            </a:pPr>
            <a:r>
              <a:rPr lang="en-US" sz="1100" smtClean="0">
                <a:effectLst/>
                <a:ea typeface="Calibri" panose="020F0502020204030204" pitchFamily="34" charset="0"/>
                <a:cs typeface="Times New Roman" panose="02020603050405020304" pitchFamily="18" charset="0"/>
              </a:rPr>
              <a:t>Performers</a:t>
            </a:r>
            <a:r>
              <a:rPr lang="en-US" sz="1100">
                <a:effectLst/>
                <a:ea typeface="Calibri" panose="020F0502020204030204" pitchFamily="34" charset="0"/>
                <a:cs typeface="Times New Roman" panose="02020603050405020304" pitchFamily="18" charset="0"/>
              </a:rPr>
              <a:t>: 	Gerald </a:t>
            </a:r>
            <a:r>
              <a:rPr lang="en-US" sz="1100" smtClean="0">
                <a:effectLst/>
                <a:ea typeface="Calibri" panose="020F0502020204030204" pitchFamily="34" charset="0"/>
                <a:cs typeface="Times New Roman" panose="02020603050405020304" pitchFamily="18" charset="0"/>
              </a:rPr>
              <a:t>Finley, baritone </a:t>
            </a:r>
            <a:r>
              <a:rPr lang="en-US" sz="1100">
                <a:effectLst/>
                <a:ea typeface="Calibri" panose="020F0502020204030204" pitchFamily="34" charset="0"/>
                <a:cs typeface="Times New Roman" panose="02020603050405020304" pitchFamily="18" charset="0"/>
              </a:rPr>
              <a:t>(Jaufré Rudel, Prince de Blaye)</a:t>
            </a:r>
          </a:p>
          <a:p>
            <a:pPr marL="0" marR="0">
              <a:lnSpc>
                <a:spcPct val="115000"/>
              </a:lnSpc>
              <a:spcBef>
                <a:spcPts val="0"/>
              </a:spcBef>
              <a:spcAft>
                <a:spcPts val="0"/>
              </a:spcAft>
            </a:pPr>
            <a:r>
              <a:rPr lang="en-US" sz="1100">
                <a:effectLst/>
                <a:ea typeface="Calibri" panose="020F0502020204030204" pitchFamily="34" charset="0"/>
                <a:cs typeface="Times New Roman" panose="02020603050405020304" pitchFamily="18" charset="0"/>
              </a:rPr>
              <a:t>		</a:t>
            </a:r>
            <a:r>
              <a:rPr lang="fr-FR" sz="1100">
                <a:effectLst/>
                <a:ea typeface="Calibri" panose="020F0502020204030204" pitchFamily="34" charset="0"/>
                <a:cs typeface="Times New Roman" panose="02020603050405020304" pitchFamily="18" charset="0"/>
              </a:rPr>
              <a:t>Dawn </a:t>
            </a:r>
            <a:r>
              <a:rPr lang="fr-FR" sz="1100" smtClean="0">
                <a:effectLst/>
                <a:ea typeface="Calibri" panose="020F0502020204030204" pitchFamily="34" charset="0"/>
                <a:cs typeface="Times New Roman" panose="02020603050405020304" pitchFamily="18" charset="0"/>
              </a:rPr>
              <a:t>Upshaw, soprano </a:t>
            </a:r>
            <a:r>
              <a:rPr lang="fr-FR" sz="1100">
                <a:effectLst/>
                <a:ea typeface="Calibri" panose="020F0502020204030204" pitchFamily="34" charset="0"/>
                <a:cs typeface="Times New Roman" panose="02020603050405020304" pitchFamily="18" charset="0"/>
              </a:rPr>
              <a:t>(Clémence, Comtesse de Tripoli)</a:t>
            </a:r>
            <a:endParaRPr lang="en-US" sz="1100">
              <a:effectLst/>
              <a:ea typeface="Calibri" panose="020F0502020204030204" pitchFamily="34" charset="0"/>
              <a:cs typeface="Times New Roman" panose="02020603050405020304" pitchFamily="18" charset="0"/>
            </a:endParaRPr>
          </a:p>
          <a:p>
            <a:pPr marL="0" marR="0">
              <a:lnSpc>
                <a:spcPct val="115000"/>
              </a:lnSpc>
              <a:spcBef>
                <a:spcPts val="0"/>
              </a:spcBef>
              <a:spcAft>
                <a:spcPts val="0"/>
              </a:spcAft>
            </a:pPr>
            <a:r>
              <a:rPr lang="fr-FR" sz="1100">
                <a:effectLst/>
                <a:ea typeface="Calibri" panose="020F0502020204030204" pitchFamily="34" charset="0"/>
                <a:cs typeface="Times New Roman" panose="02020603050405020304" pitchFamily="18" charset="0"/>
              </a:rPr>
              <a:t>		</a:t>
            </a:r>
            <a:r>
              <a:rPr lang="en-US" sz="1100">
                <a:effectLst/>
                <a:ea typeface="Calibri" panose="020F0502020204030204" pitchFamily="34" charset="0"/>
                <a:cs typeface="Times New Roman" panose="02020603050405020304" pitchFamily="18" charset="0"/>
              </a:rPr>
              <a:t>Finnish National Opera. </a:t>
            </a:r>
            <a:r>
              <a:rPr lang="en-US" sz="1100" smtClean="0">
                <a:effectLst/>
                <a:ea typeface="Calibri" panose="020F0502020204030204" pitchFamily="34" charset="0"/>
                <a:cs typeface="Times New Roman" panose="02020603050405020304" pitchFamily="18" charset="0"/>
              </a:rPr>
              <a:t>Orchestra, orchestra</a:t>
            </a:r>
            <a:endParaRPr lang="en-US" sz="1100">
              <a:effectLst/>
              <a:ea typeface="Calibri" panose="020F0502020204030204" pitchFamily="34" charset="0"/>
              <a:cs typeface="Times New Roman" panose="02020603050405020304" pitchFamily="18" charset="0"/>
            </a:endParaRPr>
          </a:p>
          <a:p>
            <a:pPr marL="0" marR="0">
              <a:lnSpc>
                <a:spcPct val="115000"/>
              </a:lnSpc>
              <a:spcBef>
                <a:spcPts val="0"/>
              </a:spcBef>
              <a:spcAft>
                <a:spcPts val="0"/>
              </a:spcAft>
            </a:pPr>
            <a:r>
              <a:rPr lang="en-US" sz="1100">
                <a:effectLst/>
                <a:ea typeface="Calibri" panose="020F0502020204030204" pitchFamily="34" charset="0"/>
                <a:cs typeface="Times New Roman" panose="02020603050405020304" pitchFamily="18" charset="0"/>
              </a:rPr>
              <a:t>		Finnish National Opera. </a:t>
            </a:r>
            <a:r>
              <a:rPr lang="en-US" sz="1100" smtClean="0">
                <a:effectLst/>
                <a:ea typeface="Calibri" panose="020F0502020204030204" pitchFamily="34" charset="0"/>
                <a:cs typeface="Times New Roman" panose="02020603050405020304" pitchFamily="18" charset="0"/>
              </a:rPr>
              <a:t>Chorus, chorus</a:t>
            </a:r>
            <a:endParaRPr lang="en-US" sz="1100">
              <a:effectLst/>
              <a:ea typeface="Calibri" panose="020F0502020204030204" pitchFamily="34" charset="0"/>
              <a:cs typeface="Times New Roman" panose="02020603050405020304" pitchFamily="18" charset="0"/>
            </a:endParaRPr>
          </a:p>
          <a:p>
            <a:pPr marL="0" marR="0">
              <a:lnSpc>
                <a:spcPct val="115000"/>
              </a:lnSpc>
              <a:spcBef>
                <a:spcPts val="0"/>
              </a:spcBef>
              <a:spcAft>
                <a:spcPts val="0"/>
              </a:spcAft>
            </a:pPr>
            <a:r>
              <a:rPr lang="en-US" sz="1100">
                <a:effectLst/>
                <a:ea typeface="Calibri" panose="020F0502020204030204" pitchFamily="34" charset="0"/>
                <a:cs typeface="Times New Roman" panose="02020603050405020304" pitchFamily="18" charset="0"/>
              </a:rPr>
              <a:t>Conductor :	Essa-Pekka Salonen</a:t>
            </a:r>
          </a:p>
          <a:p>
            <a:pPr marL="0" marR="0">
              <a:lnSpc>
                <a:spcPct val="115000"/>
              </a:lnSpc>
              <a:spcBef>
                <a:spcPts val="0"/>
              </a:spcBef>
              <a:spcAft>
                <a:spcPts val="0"/>
              </a:spcAft>
            </a:pPr>
            <a:r>
              <a:rPr lang="en-US" sz="1100">
                <a:effectLst/>
                <a:ea typeface="Calibri" panose="020F0502020204030204" pitchFamily="34" charset="0"/>
                <a:cs typeface="Times New Roman" panose="02020603050405020304" pitchFamily="18" charset="0"/>
              </a:rPr>
              <a:t>Director :	Peter Sellers</a:t>
            </a:r>
          </a:p>
          <a:p>
            <a:pPr marL="0" marR="0">
              <a:lnSpc>
                <a:spcPct val="115000"/>
              </a:lnSpc>
              <a:spcBef>
                <a:spcPts val="0"/>
              </a:spcBef>
              <a:spcAft>
                <a:spcPts val="0"/>
              </a:spcAft>
            </a:pPr>
            <a:r>
              <a:rPr lang="en-US" sz="1100">
                <a:effectLst/>
                <a:ea typeface="Calibri" panose="020F0502020204030204" pitchFamily="34" charset="0"/>
                <a:cs typeface="Times New Roman" panose="02020603050405020304" pitchFamily="18" charset="0"/>
              </a:rPr>
              <a:t>Recording of :    World premiere of Kaija Saariaho’s Love from afar. </a:t>
            </a:r>
            <a:r>
              <a:rPr lang="en-US" sz="1100" smtClean="0">
                <a:effectLst/>
                <a:ea typeface="Calibri" panose="020F0502020204030204" pitchFamily="34" charset="0"/>
                <a:cs typeface="Times New Roman" panose="02020603050405020304" pitchFamily="18" charset="0"/>
              </a:rPr>
              <a:t>2000</a:t>
            </a:r>
          </a:p>
          <a:p>
            <a:pPr marL="0" marR="0">
              <a:lnSpc>
                <a:spcPct val="115000"/>
              </a:lnSpc>
              <a:spcBef>
                <a:spcPts val="0"/>
              </a:spcBef>
              <a:spcAft>
                <a:spcPts val="0"/>
              </a:spcAft>
            </a:pPr>
            <a:r>
              <a:rPr lang="en-US" sz="1100" smtClean="0">
                <a:ea typeface="Calibri" panose="020F0502020204030204" pitchFamily="34" charset="0"/>
                <a:cs typeface="Times New Roman" panose="02020603050405020304" pitchFamily="18" charset="0"/>
              </a:rPr>
              <a:t>Realizatino of:    Amour de loin (Work)</a:t>
            </a:r>
            <a:endParaRPr lang="en-US" sz="1100">
              <a:effectLst/>
              <a:ea typeface="Calibri" panose="020F0502020204030204" pitchFamily="34" charset="0"/>
              <a:cs typeface="Times New Roman" panose="02020603050405020304" pitchFamily="18" charset="0"/>
            </a:endParaRPr>
          </a:p>
          <a:p>
            <a:pPr marL="0" marR="0">
              <a:lnSpc>
                <a:spcPct val="115000"/>
              </a:lnSpc>
              <a:spcBef>
                <a:spcPts val="0"/>
              </a:spcBef>
              <a:spcAft>
                <a:spcPts val="0"/>
              </a:spcAft>
            </a:pPr>
            <a:r>
              <a:rPr lang="en-US" sz="1100">
                <a:effectLst/>
                <a:ea typeface="Calibri" panose="020F0502020204030204" pitchFamily="34" charset="0"/>
                <a:cs typeface="Times New Roman" panose="02020603050405020304" pitchFamily="18" charset="0"/>
              </a:rPr>
              <a:t>		</a:t>
            </a:r>
          </a:p>
        </p:txBody>
      </p:sp>
      <p:sp>
        <p:nvSpPr>
          <p:cNvPr id="5" name="Text Box 2"/>
          <p:cNvSpPr txBox="1">
            <a:spLocks noChangeArrowheads="1"/>
          </p:cNvSpPr>
          <p:nvPr/>
        </p:nvSpPr>
        <p:spPr bwMode="auto">
          <a:xfrm>
            <a:off x="4984828" y="463369"/>
            <a:ext cx="6385040" cy="3098528"/>
          </a:xfrm>
          <a:prstGeom prst="roundRect">
            <a:avLst/>
          </a:prstGeom>
          <a:solidFill>
            <a:schemeClr val="accent1">
              <a:lumMod val="40000"/>
              <a:lumOff val="60000"/>
            </a:schemeClr>
          </a:solidFill>
          <a:ln w="28575">
            <a:headEnd/>
            <a:tailEnd/>
          </a:ln>
        </p:spPr>
        <p:style>
          <a:lnRef idx="2">
            <a:schemeClr val="dk1"/>
          </a:lnRef>
          <a:fillRef idx="1">
            <a:schemeClr val="lt1"/>
          </a:fillRef>
          <a:effectRef idx="0">
            <a:schemeClr val="dk1"/>
          </a:effectRef>
          <a:fontRef idx="minor">
            <a:schemeClr val="dk1"/>
          </a:fontRef>
        </p:style>
        <p:txBody>
          <a:bodyPr rot="0" vert="horz" wrap="square" lIns="91440" tIns="45720" rIns="91440" bIns="45720" anchor="t" anchorCtr="0">
            <a:noAutofit/>
          </a:bodyPr>
          <a:lstStyle/>
          <a:p>
            <a:pPr marL="0" marR="0">
              <a:lnSpc>
                <a:spcPct val="115000"/>
              </a:lnSpc>
              <a:spcBef>
                <a:spcPts val="0"/>
              </a:spcBef>
              <a:spcAft>
                <a:spcPts val="0"/>
              </a:spcAft>
            </a:pPr>
            <a:r>
              <a:rPr lang="en-US" sz="1100">
                <a:effectLst/>
                <a:ea typeface="Calibri" panose="020F0502020204030204" pitchFamily="34" charset="0"/>
                <a:cs typeface="Times New Roman" panose="02020603050405020304" pitchFamily="18" charset="0"/>
              </a:rPr>
              <a:t>Work: </a:t>
            </a:r>
          </a:p>
          <a:p>
            <a:pPr marL="0" marR="0">
              <a:lnSpc>
                <a:spcPct val="115000"/>
              </a:lnSpc>
              <a:spcBef>
                <a:spcPts val="0"/>
              </a:spcBef>
              <a:spcAft>
                <a:spcPts val="0"/>
              </a:spcAft>
            </a:pPr>
            <a:r>
              <a:rPr lang="en-US" sz="1100">
                <a:effectLst/>
                <a:ea typeface="Calibri" panose="020F0502020204030204" pitchFamily="34" charset="0"/>
                <a:cs typeface="Times New Roman" panose="02020603050405020304" pitchFamily="18" charset="0"/>
              </a:rPr>
              <a:t>Title:  	Amour de loin</a:t>
            </a:r>
          </a:p>
          <a:p>
            <a:pPr marL="0" marR="0">
              <a:lnSpc>
                <a:spcPct val="115000"/>
              </a:lnSpc>
              <a:spcBef>
                <a:spcPts val="0"/>
              </a:spcBef>
              <a:spcAft>
                <a:spcPts val="0"/>
              </a:spcAft>
            </a:pPr>
            <a:r>
              <a:rPr lang="en-US" sz="1100">
                <a:effectLst/>
                <a:ea typeface="Calibri" panose="020F0502020204030204" pitchFamily="34" charset="0"/>
                <a:cs typeface="Times New Roman" panose="02020603050405020304" pitchFamily="18" charset="0"/>
              </a:rPr>
              <a:t>AKA :  	Love from afar</a:t>
            </a:r>
          </a:p>
          <a:p>
            <a:pPr marL="0" marR="0">
              <a:lnSpc>
                <a:spcPct val="115000"/>
              </a:lnSpc>
              <a:spcBef>
                <a:spcPts val="0"/>
              </a:spcBef>
              <a:spcAft>
                <a:spcPts val="0"/>
              </a:spcAft>
            </a:pPr>
            <a:r>
              <a:rPr lang="fr-FR" sz="1100">
                <a:effectLst/>
                <a:ea typeface="Calibri" panose="020F0502020204030204" pitchFamily="34" charset="0"/>
                <a:cs typeface="Times New Roman" panose="02020603050405020304" pitchFamily="18" charset="0"/>
              </a:rPr>
              <a:t>Composer:	Saariaho, Kaija</a:t>
            </a:r>
            <a:endParaRPr lang="en-US" sz="1100">
              <a:effectLst/>
              <a:ea typeface="Calibri" panose="020F0502020204030204" pitchFamily="34" charset="0"/>
              <a:cs typeface="Times New Roman" panose="02020603050405020304" pitchFamily="18" charset="0"/>
            </a:endParaRPr>
          </a:p>
          <a:p>
            <a:pPr marL="0" marR="0">
              <a:lnSpc>
                <a:spcPct val="115000"/>
              </a:lnSpc>
              <a:spcBef>
                <a:spcPts val="0"/>
              </a:spcBef>
              <a:spcAft>
                <a:spcPts val="0"/>
              </a:spcAft>
            </a:pPr>
            <a:r>
              <a:rPr lang="fr-FR" sz="1100">
                <a:effectLst/>
                <a:ea typeface="Calibri" panose="020F0502020204030204" pitchFamily="34" charset="0"/>
                <a:cs typeface="Times New Roman" panose="02020603050405020304" pitchFamily="18" charset="0"/>
              </a:rPr>
              <a:t>Librettist:	Maalouf, Armin</a:t>
            </a:r>
            <a:endParaRPr lang="en-US" sz="1100">
              <a:effectLst/>
              <a:ea typeface="Calibri" panose="020F0502020204030204" pitchFamily="34" charset="0"/>
              <a:cs typeface="Times New Roman" panose="02020603050405020304" pitchFamily="18" charset="0"/>
            </a:endParaRPr>
          </a:p>
          <a:p>
            <a:pPr marL="0" marR="0">
              <a:lnSpc>
                <a:spcPct val="115000"/>
              </a:lnSpc>
              <a:spcBef>
                <a:spcPts val="0"/>
              </a:spcBef>
              <a:spcAft>
                <a:spcPts val="0"/>
              </a:spcAft>
            </a:pPr>
            <a:r>
              <a:rPr lang="fr-FR" sz="1100">
                <a:effectLst/>
                <a:ea typeface="Calibri" panose="020F0502020204030204" pitchFamily="34" charset="0"/>
                <a:cs typeface="Times New Roman" panose="02020603050405020304" pitchFamily="18" charset="0"/>
              </a:rPr>
              <a:t>Genre:	</a:t>
            </a:r>
            <a:r>
              <a:rPr lang="fr-FR" sz="1100" smtClean="0">
                <a:effectLst/>
                <a:ea typeface="Calibri" panose="020F0502020204030204" pitchFamily="34" charset="0"/>
                <a:cs typeface="Times New Roman" panose="02020603050405020304" pitchFamily="18" charset="0"/>
              </a:rPr>
              <a:t>Operas</a:t>
            </a:r>
            <a:endParaRPr lang="en-US" sz="1100">
              <a:effectLst/>
              <a:ea typeface="Calibri" panose="020F0502020204030204" pitchFamily="34" charset="0"/>
              <a:cs typeface="Times New Roman" panose="02020603050405020304" pitchFamily="18" charset="0"/>
            </a:endParaRPr>
          </a:p>
          <a:p>
            <a:pPr marL="0" marR="0">
              <a:lnSpc>
                <a:spcPct val="115000"/>
              </a:lnSpc>
              <a:spcBef>
                <a:spcPts val="0"/>
              </a:spcBef>
              <a:spcAft>
                <a:spcPts val="0"/>
              </a:spcAft>
            </a:pPr>
            <a:r>
              <a:rPr lang="fr-FR" sz="1100">
                <a:effectLst/>
                <a:ea typeface="Calibri" panose="020F0502020204030204" pitchFamily="34" charset="0"/>
                <a:cs typeface="Times New Roman" panose="02020603050405020304" pitchFamily="18" charset="0"/>
              </a:rPr>
              <a:t>Subject:	</a:t>
            </a:r>
            <a:r>
              <a:rPr lang="fr-FR" sz="1100" smtClean="0">
                <a:effectLst/>
                <a:ea typeface="Calibri" panose="020F0502020204030204" pitchFamily="34" charset="0"/>
                <a:cs typeface="Times New Roman" panose="02020603050405020304" pitchFamily="18" charset="0"/>
              </a:rPr>
              <a:t>Jaufré </a:t>
            </a:r>
            <a:r>
              <a:rPr lang="fr-FR" sz="1100">
                <a:effectLst/>
                <a:ea typeface="Calibri" panose="020F0502020204030204" pitchFamily="34" charset="0"/>
                <a:cs typeface="Times New Roman" panose="02020603050405020304" pitchFamily="18" charset="0"/>
              </a:rPr>
              <a:t>Rudel</a:t>
            </a:r>
            <a:endParaRPr lang="en-US" sz="1100">
              <a:effectLst/>
              <a:ea typeface="Calibri" panose="020F0502020204030204" pitchFamily="34" charset="0"/>
              <a:cs typeface="Times New Roman" panose="02020603050405020304" pitchFamily="18" charset="0"/>
            </a:endParaRPr>
          </a:p>
          <a:p>
            <a:pPr marL="0" marR="0">
              <a:lnSpc>
                <a:spcPct val="115000"/>
              </a:lnSpc>
              <a:spcBef>
                <a:spcPts val="0"/>
              </a:spcBef>
              <a:spcAft>
                <a:spcPts val="0"/>
              </a:spcAft>
            </a:pPr>
            <a:r>
              <a:rPr lang="en-US" sz="1100">
                <a:effectLst/>
                <a:ea typeface="Calibri" panose="020F0502020204030204" pitchFamily="34" charset="0"/>
                <a:cs typeface="Times New Roman" panose="02020603050405020304" pitchFamily="18" charset="0"/>
              </a:rPr>
              <a:t>Commissioned by : Salzburg Festival, Théâtre du Châtelet</a:t>
            </a:r>
          </a:p>
          <a:p>
            <a:pPr marL="0" marR="0">
              <a:lnSpc>
                <a:spcPct val="115000"/>
              </a:lnSpc>
              <a:spcBef>
                <a:spcPts val="0"/>
              </a:spcBef>
              <a:spcAft>
                <a:spcPts val="0"/>
              </a:spcAft>
            </a:pPr>
            <a:r>
              <a:rPr lang="fr-FR" sz="1100">
                <a:effectLst/>
                <a:ea typeface="Calibri" panose="020F0502020204030204" pitchFamily="34" charset="0"/>
                <a:cs typeface="Times New Roman" panose="02020603050405020304" pitchFamily="18" charset="0"/>
              </a:rPr>
              <a:t>Libretto:	   Maalouf, Amin. </a:t>
            </a:r>
            <a:r>
              <a:rPr lang="en-US" sz="1100">
                <a:effectLst/>
                <a:ea typeface="Calibri" panose="020F0502020204030204" pitchFamily="34" charset="0"/>
                <a:cs typeface="Times New Roman" panose="02020603050405020304" pitchFamily="18" charset="0"/>
              </a:rPr>
              <a:t>Amour de loin (Libretto)</a:t>
            </a:r>
          </a:p>
          <a:p>
            <a:pPr marL="0" marR="0">
              <a:lnSpc>
                <a:spcPct val="115000"/>
              </a:lnSpc>
              <a:spcBef>
                <a:spcPts val="0"/>
              </a:spcBef>
              <a:spcAft>
                <a:spcPts val="0"/>
              </a:spcAft>
            </a:pPr>
            <a:r>
              <a:rPr lang="en-US" sz="1100">
                <a:effectLst/>
                <a:ea typeface="Calibri" panose="020F0502020204030204" pitchFamily="34" charset="0"/>
                <a:cs typeface="Times New Roman" panose="02020603050405020304" pitchFamily="18" charset="0"/>
              </a:rPr>
              <a:t>Performance(s) :  World premiere </a:t>
            </a:r>
            <a:r>
              <a:rPr lang="en-US" sz="1100" smtClean="0">
                <a:effectLst/>
                <a:ea typeface="Calibri" panose="020F0502020204030204" pitchFamily="34" charset="0"/>
                <a:cs typeface="Times New Roman" panose="02020603050405020304" pitchFamily="18" charset="0"/>
              </a:rPr>
              <a:t>performance of </a:t>
            </a:r>
            <a:r>
              <a:rPr lang="en-US" sz="1100">
                <a:effectLst/>
                <a:ea typeface="Calibri" panose="020F0502020204030204" pitchFamily="34" charset="0"/>
                <a:cs typeface="Times New Roman" panose="02020603050405020304" pitchFamily="18" charset="0"/>
              </a:rPr>
              <a:t>Kaija Saariaho’s Love from afar. 2000</a:t>
            </a:r>
          </a:p>
          <a:p>
            <a:pPr marL="0" marR="0">
              <a:lnSpc>
                <a:spcPct val="115000"/>
              </a:lnSpc>
              <a:spcBef>
                <a:spcPts val="0"/>
              </a:spcBef>
              <a:spcAft>
                <a:spcPts val="0"/>
              </a:spcAft>
            </a:pPr>
            <a:r>
              <a:rPr lang="en-US" sz="1100">
                <a:effectLst/>
                <a:ea typeface="Calibri" panose="020F0502020204030204" pitchFamily="34" charset="0"/>
                <a:cs typeface="Times New Roman" panose="02020603050405020304" pitchFamily="18" charset="0"/>
              </a:rPr>
              <a:t>		</a:t>
            </a:r>
            <a:r>
              <a:rPr lang="en-US" sz="1100">
                <a:ea typeface="Calibri" panose="020F0502020204030204" pitchFamily="34" charset="0"/>
                <a:cs typeface="Times New Roman" panose="02020603050405020304" pitchFamily="18" charset="0"/>
              </a:rPr>
              <a:t> </a:t>
            </a:r>
            <a:r>
              <a:rPr lang="en-US" sz="1100" smtClean="0">
                <a:ea typeface="Calibri" panose="020F0502020204030204" pitchFamily="34" charset="0"/>
                <a:cs typeface="Times New Roman" panose="02020603050405020304" pitchFamily="18" charset="0"/>
              </a:rPr>
              <a:t>  Performance </a:t>
            </a:r>
            <a:r>
              <a:rPr lang="en-US" sz="1100" smtClean="0">
                <a:effectLst/>
                <a:ea typeface="Calibri" panose="020F0502020204030204" pitchFamily="34" charset="0"/>
                <a:cs typeface="Times New Roman" panose="02020603050405020304" pitchFamily="18" charset="0"/>
              </a:rPr>
              <a:t>of </a:t>
            </a:r>
            <a:r>
              <a:rPr lang="en-US" sz="1100">
                <a:effectLst/>
                <a:ea typeface="Calibri" panose="020F0502020204030204" pitchFamily="34" charset="0"/>
                <a:cs typeface="Times New Roman" panose="02020603050405020304" pitchFamily="18" charset="0"/>
              </a:rPr>
              <a:t>Kaija Saariaho’s Love from afar. 2006</a:t>
            </a:r>
          </a:p>
          <a:p>
            <a:pPr marL="0" marR="0">
              <a:lnSpc>
                <a:spcPct val="115000"/>
              </a:lnSpc>
              <a:spcBef>
                <a:spcPts val="0"/>
              </a:spcBef>
              <a:spcAft>
                <a:spcPts val="0"/>
              </a:spcAft>
            </a:pPr>
            <a:r>
              <a:rPr lang="en-US" sz="1100">
                <a:effectLst/>
                <a:ea typeface="Calibri" panose="020F0502020204030204" pitchFamily="34" charset="0"/>
                <a:cs typeface="Times New Roman" panose="02020603050405020304" pitchFamily="18" charset="0"/>
              </a:rPr>
              <a:t>		</a:t>
            </a:r>
            <a:r>
              <a:rPr lang="en-US" sz="1100" smtClean="0">
                <a:effectLst/>
                <a:ea typeface="Calibri" panose="020F0502020204030204" pitchFamily="34" charset="0"/>
                <a:cs typeface="Times New Roman" panose="02020603050405020304" pitchFamily="18" charset="0"/>
              </a:rPr>
              <a:t>   Performance of </a:t>
            </a:r>
            <a:r>
              <a:rPr lang="en-US" sz="1100">
                <a:effectLst/>
                <a:ea typeface="Calibri" panose="020F0502020204030204" pitchFamily="34" charset="0"/>
                <a:cs typeface="Times New Roman" panose="02020603050405020304" pitchFamily="18" charset="0"/>
              </a:rPr>
              <a:t>Kaija Saariaho’s Love from afar. 2008</a:t>
            </a:r>
          </a:p>
          <a:p>
            <a:pPr marL="0" marR="0">
              <a:lnSpc>
                <a:spcPct val="115000"/>
              </a:lnSpc>
              <a:spcBef>
                <a:spcPts val="0"/>
              </a:spcBef>
              <a:spcAft>
                <a:spcPts val="0"/>
              </a:spcAft>
            </a:pPr>
            <a:r>
              <a:rPr lang="en-US" sz="1100">
                <a:effectLst/>
                <a:ea typeface="Calibri" panose="020F0502020204030204" pitchFamily="34" charset="0"/>
                <a:cs typeface="Times New Roman" panose="02020603050405020304" pitchFamily="18" charset="0"/>
              </a:rPr>
              <a:t>Audio recordings: Love from afar. 2009</a:t>
            </a:r>
          </a:p>
          <a:p>
            <a:pPr marL="0" marR="0">
              <a:lnSpc>
                <a:spcPct val="115000"/>
              </a:lnSpc>
              <a:spcBef>
                <a:spcPts val="0"/>
              </a:spcBef>
              <a:spcAft>
                <a:spcPts val="0"/>
              </a:spcAft>
            </a:pPr>
            <a:r>
              <a:rPr lang="en-US" sz="1100">
                <a:effectLst/>
                <a:ea typeface="Calibri" panose="020F0502020204030204" pitchFamily="34" charset="0"/>
                <a:cs typeface="Times New Roman" panose="02020603050405020304" pitchFamily="18" charset="0"/>
              </a:rPr>
              <a:t>Video recordings: Love from afar. 2006	   </a:t>
            </a:r>
          </a:p>
          <a:p>
            <a:pPr marL="0" marR="0">
              <a:lnSpc>
                <a:spcPct val="115000"/>
              </a:lnSpc>
              <a:spcBef>
                <a:spcPts val="0"/>
              </a:spcBef>
              <a:spcAft>
                <a:spcPts val="0"/>
              </a:spcAft>
            </a:pPr>
            <a:r>
              <a:rPr lang="en-US" sz="1100">
                <a:solidFill>
                  <a:srgbClr val="66FF66"/>
                </a:solidFill>
                <a:effectLst/>
                <a:ea typeface="Calibri" panose="020F0502020204030204" pitchFamily="34" charset="0"/>
                <a:cs typeface="Times New Roman" panose="02020603050405020304" pitchFamily="18" charset="0"/>
              </a:rPr>
              <a:t> </a:t>
            </a:r>
            <a:endParaRPr lang="en-US" sz="1100">
              <a:effectLst/>
              <a:ea typeface="Calibri" panose="020F0502020204030204" pitchFamily="34" charset="0"/>
              <a:cs typeface="Times New Roman" panose="02020603050405020304" pitchFamily="18" charset="0"/>
            </a:endParaRPr>
          </a:p>
          <a:p>
            <a:pPr marL="0" marR="0">
              <a:lnSpc>
                <a:spcPct val="115000"/>
              </a:lnSpc>
              <a:spcBef>
                <a:spcPts val="0"/>
              </a:spcBef>
              <a:spcAft>
                <a:spcPts val="0"/>
              </a:spcAft>
            </a:pPr>
            <a:r>
              <a:rPr lang="en-US" sz="1100">
                <a:effectLst/>
                <a:ea typeface="Calibri" panose="020F0502020204030204" pitchFamily="34" charset="0"/>
                <a:cs typeface="Times New Roman" panose="02020603050405020304" pitchFamily="18" charset="0"/>
              </a:rPr>
              <a:t>		</a:t>
            </a:r>
          </a:p>
        </p:txBody>
      </p:sp>
      <p:sp>
        <p:nvSpPr>
          <p:cNvPr id="7" name="TextBox 6"/>
          <p:cNvSpPr txBox="1"/>
          <p:nvPr/>
        </p:nvSpPr>
        <p:spPr>
          <a:xfrm>
            <a:off x="554181" y="4687911"/>
            <a:ext cx="3152273" cy="461665"/>
          </a:xfrm>
          <a:prstGeom prst="rect">
            <a:avLst/>
          </a:prstGeom>
          <a:noFill/>
        </p:spPr>
        <p:txBody>
          <a:bodyPr wrap="square" rtlCol="0">
            <a:spAutoFit/>
          </a:bodyPr>
          <a:lstStyle/>
          <a:p>
            <a:r>
              <a:rPr lang="en-US" sz="2400" smtClean="0"/>
              <a:t>pmo:hasRecording</a:t>
            </a:r>
            <a:endParaRPr lang="en-US"/>
          </a:p>
        </p:txBody>
      </p:sp>
      <p:sp>
        <p:nvSpPr>
          <p:cNvPr id="9" name="TextBox 8"/>
          <p:cNvSpPr txBox="1"/>
          <p:nvPr/>
        </p:nvSpPr>
        <p:spPr>
          <a:xfrm>
            <a:off x="554181" y="1774145"/>
            <a:ext cx="3626093" cy="461665"/>
          </a:xfrm>
          <a:prstGeom prst="rect">
            <a:avLst/>
          </a:prstGeom>
          <a:noFill/>
        </p:spPr>
        <p:txBody>
          <a:bodyPr wrap="square" rtlCol="0">
            <a:spAutoFit/>
          </a:bodyPr>
          <a:lstStyle/>
          <a:p>
            <a:r>
              <a:rPr lang="en-US" sz="2400" smtClean="0"/>
              <a:t>pmo:performanceOf</a:t>
            </a:r>
            <a:endParaRPr lang="en-US"/>
          </a:p>
        </p:txBody>
      </p:sp>
      <p:sp>
        <p:nvSpPr>
          <p:cNvPr id="11" name="Up Arrow 10"/>
          <p:cNvSpPr/>
          <p:nvPr/>
        </p:nvSpPr>
        <p:spPr>
          <a:xfrm rot="5400000">
            <a:off x="4158340" y="4276177"/>
            <a:ext cx="404808" cy="1341990"/>
          </a:xfrm>
          <a:prstGeom prst="up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Up Arrow 12"/>
          <p:cNvSpPr/>
          <p:nvPr/>
        </p:nvSpPr>
        <p:spPr>
          <a:xfrm rot="5400000">
            <a:off x="4192152" y="1475553"/>
            <a:ext cx="461665" cy="1058851"/>
          </a:xfrm>
          <a:prstGeom prst="up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00837110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2"/>
          <p:cNvSpPr txBox="1">
            <a:spLocks noChangeArrowheads="1"/>
          </p:cNvSpPr>
          <p:nvPr/>
        </p:nvSpPr>
        <p:spPr bwMode="auto">
          <a:xfrm>
            <a:off x="687702" y="627160"/>
            <a:ext cx="5054206" cy="944966"/>
          </a:xfrm>
          <a:prstGeom prst="roundRect">
            <a:avLst/>
          </a:prstGeom>
          <a:solidFill>
            <a:srgbClr val="FFE07D"/>
          </a:solidFill>
          <a:ln w="28575">
            <a:headEnd/>
            <a:tailEnd/>
          </a:ln>
        </p:spPr>
        <p:style>
          <a:lnRef idx="2">
            <a:schemeClr val="dk1"/>
          </a:lnRef>
          <a:fillRef idx="1">
            <a:schemeClr val="lt1"/>
          </a:fillRef>
          <a:effectRef idx="0">
            <a:schemeClr val="dk1"/>
          </a:effectRef>
          <a:fontRef idx="minor">
            <a:schemeClr val="dk1"/>
          </a:fontRef>
        </p:style>
        <p:txBody>
          <a:bodyPr rot="0" vert="horz" wrap="square" lIns="91440" tIns="45720" rIns="91440" bIns="45720" anchor="t" anchorCtr="0">
            <a:noAutofit/>
          </a:bodyPr>
          <a:lstStyle/>
          <a:p>
            <a:pPr marL="0" marR="0">
              <a:lnSpc>
                <a:spcPct val="115000"/>
              </a:lnSpc>
              <a:spcBef>
                <a:spcPts val="0"/>
              </a:spcBef>
              <a:spcAft>
                <a:spcPts val="0"/>
              </a:spcAft>
            </a:pPr>
            <a:r>
              <a:rPr lang="en-US" sz="1100">
                <a:effectLst/>
                <a:ea typeface="Calibri" panose="020F0502020204030204" pitchFamily="34" charset="0"/>
                <a:cs typeface="Times New Roman" panose="02020603050405020304" pitchFamily="18" charset="0"/>
              </a:rPr>
              <a:t>Performance: </a:t>
            </a:r>
          </a:p>
          <a:p>
            <a:pPr marL="0" marR="0">
              <a:lnSpc>
                <a:spcPct val="115000"/>
              </a:lnSpc>
              <a:spcBef>
                <a:spcPts val="0"/>
              </a:spcBef>
              <a:spcAft>
                <a:spcPts val="0"/>
              </a:spcAft>
            </a:pPr>
            <a:r>
              <a:rPr lang="en-US" sz="1100">
                <a:effectLst/>
                <a:ea typeface="Calibri" panose="020F0502020204030204" pitchFamily="34" charset="0"/>
                <a:cs typeface="Times New Roman" panose="02020603050405020304" pitchFamily="18" charset="0"/>
              </a:rPr>
              <a:t>Name:  	Performance of Kaija Saariaho’s Love from afar. 2004</a:t>
            </a:r>
          </a:p>
          <a:p>
            <a:pPr marL="0" marR="0">
              <a:lnSpc>
                <a:spcPct val="115000"/>
              </a:lnSpc>
              <a:spcBef>
                <a:spcPts val="0"/>
              </a:spcBef>
              <a:spcAft>
                <a:spcPts val="0"/>
              </a:spcAft>
            </a:pPr>
            <a:r>
              <a:rPr lang="en-US" sz="1100">
                <a:effectLst/>
                <a:ea typeface="Calibri" panose="020F0502020204030204" pitchFamily="34" charset="0"/>
                <a:cs typeface="Times New Roman" panose="02020603050405020304" pitchFamily="18" charset="0"/>
              </a:rPr>
              <a:t>Date: 	</a:t>
            </a:r>
            <a:r>
              <a:rPr lang="en-US" sz="1100" smtClean="0">
                <a:effectLst/>
                <a:ea typeface="Calibri" panose="020F0502020204030204" pitchFamily="34" charset="0"/>
                <a:cs typeface="Times New Roman" panose="02020603050405020304" pitchFamily="18" charset="0"/>
              </a:rPr>
              <a:t>	2004 </a:t>
            </a:r>
            <a:r>
              <a:rPr lang="en-US" sz="1100">
                <a:effectLst/>
                <a:ea typeface="Calibri" panose="020F0502020204030204" pitchFamily="34" charset="0"/>
                <a:cs typeface="Times New Roman" panose="02020603050405020304" pitchFamily="18" charset="0"/>
              </a:rPr>
              <a:t>September</a:t>
            </a:r>
          </a:p>
          <a:p>
            <a:pPr marL="0" marR="0">
              <a:lnSpc>
                <a:spcPct val="115000"/>
              </a:lnSpc>
              <a:spcBef>
                <a:spcPts val="0"/>
              </a:spcBef>
              <a:spcAft>
                <a:spcPts val="0"/>
              </a:spcAft>
            </a:pPr>
            <a:r>
              <a:rPr lang="en-US" sz="1100">
                <a:effectLst/>
                <a:ea typeface="Calibri" panose="020F0502020204030204" pitchFamily="34" charset="0"/>
                <a:cs typeface="Times New Roman" panose="02020603050405020304" pitchFamily="18" charset="0"/>
              </a:rPr>
              <a:t>Place: 	Helsinki, </a:t>
            </a:r>
            <a:r>
              <a:rPr lang="en-US" sz="1100" smtClean="0">
                <a:effectLst/>
                <a:ea typeface="Calibri" panose="020F0502020204030204" pitchFamily="34" charset="0"/>
                <a:cs typeface="Times New Roman" panose="02020603050405020304" pitchFamily="18" charset="0"/>
              </a:rPr>
              <a:t>Finland</a:t>
            </a:r>
            <a:endParaRPr lang="en-US" sz="1100">
              <a:effectLst/>
              <a:ea typeface="Calibri" panose="020F0502020204030204" pitchFamily="34" charset="0"/>
              <a:cs typeface="Times New Roman" panose="02020603050405020304" pitchFamily="18" charset="0"/>
            </a:endParaRPr>
          </a:p>
        </p:txBody>
      </p:sp>
      <p:sp>
        <p:nvSpPr>
          <p:cNvPr id="3" name="Text Box 2"/>
          <p:cNvSpPr txBox="1">
            <a:spLocks noChangeArrowheads="1"/>
          </p:cNvSpPr>
          <p:nvPr/>
        </p:nvSpPr>
        <p:spPr bwMode="auto">
          <a:xfrm>
            <a:off x="510073" y="4289134"/>
            <a:ext cx="5409463" cy="1101013"/>
          </a:xfrm>
          <a:prstGeom prst="roundRect">
            <a:avLst/>
          </a:prstGeom>
          <a:solidFill>
            <a:schemeClr val="accent1">
              <a:lumMod val="40000"/>
              <a:lumOff val="60000"/>
            </a:schemeClr>
          </a:solidFill>
          <a:ln w="28575">
            <a:headEnd/>
            <a:tailEnd/>
          </a:ln>
        </p:spPr>
        <p:style>
          <a:lnRef idx="2">
            <a:schemeClr val="dk1"/>
          </a:lnRef>
          <a:fillRef idx="1">
            <a:schemeClr val="lt1"/>
          </a:fillRef>
          <a:effectRef idx="0">
            <a:schemeClr val="dk1"/>
          </a:effectRef>
          <a:fontRef idx="minor">
            <a:schemeClr val="dk1"/>
          </a:fontRef>
        </p:style>
        <p:txBody>
          <a:bodyPr rot="0" vert="horz" wrap="square" lIns="91440" tIns="45720" rIns="91440" bIns="45720" anchor="t" anchorCtr="0">
            <a:noAutofit/>
          </a:bodyPr>
          <a:lstStyle/>
          <a:p>
            <a:pPr marL="0" marR="0">
              <a:lnSpc>
                <a:spcPct val="115000"/>
              </a:lnSpc>
              <a:spcBef>
                <a:spcPts val="0"/>
              </a:spcBef>
              <a:spcAft>
                <a:spcPts val="0"/>
              </a:spcAft>
            </a:pPr>
            <a:r>
              <a:rPr lang="en-US" sz="1100">
                <a:effectLst/>
                <a:ea typeface="Calibri" panose="020F0502020204030204" pitchFamily="34" charset="0"/>
                <a:cs typeface="Times New Roman" panose="02020603050405020304" pitchFamily="18" charset="0"/>
              </a:rPr>
              <a:t>Work: </a:t>
            </a:r>
          </a:p>
          <a:p>
            <a:pPr marL="0" marR="0">
              <a:lnSpc>
                <a:spcPct val="115000"/>
              </a:lnSpc>
              <a:spcBef>
                <a:spcPts val="0"/>
              </a:spcBef>
              <a:spcAft>
                <a:spcPts val="0"/>
              </a:spcAft>
            </a:pPr>
            <a:r>
              <a:rPr lang="en-US" sz="1100">
                <a:effectLst/>
                <a:ea typeface="Calibri" panose="020F0502020204030204" pitchFamily="34" charset="0"/>
                <a:cs typeface="Times New Roman" panose="02020603050405020304" pitchFamily="18" charset="0"/>
              </a:rPr>
              <a:t>Title:  	Amour de loin</a:t>
            </a:r>
          </a:p>
          <a:p>
            <a:pPr marL="0" marR="0">
              <a:lnSpc>
                <a:spcPct val="115000"/>
              </a:lnSpc>
              <a:spcBef>
                <a:spcPts val="0"/>
              </a:spcBef>
              <a:spcAft>
                <a:spcPts val="0"/>
              </a:spcAft>
            </a:pPr>
            <a:r>
              <a:rPr lang="en-US" sz="1100">
                <a:effectLst/>
                <a:ea typeface="Calibri" panose="020F0502020204030204" pitchFamily="34" charset="0"/>
                <a:cs typeface="Times New Roman" panose="02020603050405020304" pitchFamily="18" charset="0"/>
              </a:rPr>
              <a:t>AKA :  	Love from afar</a:t>
            </a:r>
          </a:p>
          <a:p>
            <a:pPr marL="0" marR="0">
              <a:lnSpc>
                <a:spcPct val="115000"/>
              </a:lnSpc>
              <a:spcBef>
                <a:spcPts val="0"/>
              </a:spcBef>
              <a:spcAft>
                <a:spcPts val="0"/>
              </a:spcAft>
            </a:pPr>
            <a:r>
              <a:rPr lang="fr-FR" sz="1100">
                <a:effectLst/>
                <a:ea typeface="Calibri" panose="020F0502020204030204" pitchFamily="34" charset="0"/>
                <a:cs typeface="Times New Roman" panose="02020603050405020304" pitchFamily="18" charset="0"/>
              </a:rPr>
              <a:t>Composer:	Saariaho, Kaija</a:t>
            </a:r>
            <a:endParaRPr lang="en-US" sz="1100">
              <a:effectLst/>
              <a:ea typeface="Calibri" panose="020F0502020204030204" pitchFamily="34" charset="0"/>
              <a:cs typeface="Times New Roman" panose="02020603050405020304" pitchFamily="18" charset="0"/>
            </a:endParaRPr>
          </a:p>
          <a:p>
            <a:pPr marL="0" marR="0">
              <a:lnSpc>
                <a:spcPct val="115000"/>
              </a:lnSpc>
              <a:spcBef>
                <a:spcPts val="0"/>
              </a:spcBef>
              <a:spcAft>
                <a:spcPts val="0"/>
              </a:spcAft>
            </a:pPr>
            <a:r>
              <a:rPr lang="fr-FR" sz="1100">
                <a:effectLst/>
                <a:ea typeface="Calibri" panose="020F0502020204030204" pitchFamily="34" charset="0"/>
                <a:cs typeface="Times New Roman" panose="02020603050405020304" pitchFamily="18" charset="0"/>
              </a:rPr>
              <a:t>Librettist:	Maalouf, Armin</a:t>
            </a:r>
            <a:endParaRPr lang="en-US" sz="1100">
              <a:effectLst/>
              <a:ea typeface="Calibri" panose="020F0502020204030204" pitchFamily="34" charset="0"/>
              <a:cs typeface="Times New Roman" panose="02020603050405020304" pitchFamily="18" charset="0"/>
            </a:endParaRPr>
          </a:p>
          <a:p>
            <a:pPr marL="0" marR="0">
              <a:lnSpc>
                <a:spcPct val="115000"/>
              </a:lnSpc>
              <a:spcBef>
                <a:spcPts val="0"/>
              </a:spcBef>
              <a:spcAft>
                <a:spcPts val="0"/>
              </a:spcAft>
            </a:pPr>
            <a:r>
              <a:rPr lang="en-US" sz="1100">
                <a:effectLst/>
                <a:ea typeface="Calibri" panose="020F0502020204030204" pitchFamily="34" charset="0"/>
                <a:cs typeface="Times New Roman" panose="02020603050405020304" pitchFamily="18" charset="0"/>
              </a:rPr>
              <a:t>		</a:t>
            </a:r>
          </a:p>
        </p:txBody>
      </p:sp>
      <p:sp>
        <p:nvSpPr>
          <p:cNvPr id="4" name="Text Box 2"/>
          <p:cNvSpPr txBox="1">
            <a:spLocks noChangeArrowheads="1"/>
          </p:cNvSpPr>
          <p:nvPr/>
        </p:nvSpPr>
        <p:spPr bwMode="auto">
          <a:xfrm>
            <a:off x="6453356" y="1748589"/>
            <a:ext cx="5535443" cy="2088895"/>
          </a:xfrm>
          <a:prstGeom prst="roundRect">
            <a:avLst/>
          </a:prstGeom>
          <a:solidFill>
            <a:srgbClr val="9EF030"/>
          </a:solidFill>
          <a:ln w="28575">
            <a:headEnd/>
            <a:tailEnd/>
          </a:ln>
        </p:spPr>
        <p:style>
          <a:lnRef idx="2">
            <a:schemeClr val="dk1"/>
          </a:lnRef>
          <a:fillRef idx="1">
            <a:schemeClr val="lt1"/>
          </a:fillRef>
          <a:effectRef idx="0">
            <a:schemeClr val="dk1"/>
          </a:effectRef>
          <a:fontRef idx="minor">
            <a:schemeClr val="dk1"/>
          </a:fontRef>
        </p:style>
        <p:txBody>
          <a:bodyPr rot="0" vert="horz" wrap="square" lIns="91440" tIns="45720" rIns="91440" bIns="45720" anchor="t" anchorCtr="0">
            <a:noAutofit/>
          </a:bodyPr>
          <a:lstStyle/>
          <a:p>
            <a:pPr marL="0" marR="0">
              <a:lnSpc>
                <a:spcPct val="115000"/>
              </a:lnSpc>
              <a:spcBef>
                <a:spcPts val="0"/>
              </a:spcBef>
              <a:spcAft>
                <a:spcPts val="0"/>
              </a:spcAft>
            </a:pPr>
            <a:r>
              <a:rPr lang="en-US" sz="1100">
                <a:effectLst/>
                <a:ea typeface="Calibri" panose="020F0502020204030204" pitchFamily="34" charset="0"/>
                <a:cs typeface="Times New Roman" panose="02020603050405020304" pitchFamily="18" charset="0"/>
              </a:rPr>
              <a:t>Video work: </a:t>
            </a:r>
          </a:p>
          <a:p>
            <a:pPr marL="0" marR="0">
              <a:lnSpc>
                <a:spcPct val="115000"/>
              </a:lnSpc>
              <a:spcBef>
                <a:spcPts val="0"/>
              </a:spcBef>
              <a:spcAft>
                <a:spcPts val="0"/>
              </a:spcAft>
            </a:pPr>
            <a:r>
              <a:rPr lang="en-US" sz="1100">
                <a:effectLst/>
                <a:ea typeface="Calibri" panose="020F0502020204030204" pitchFamily="34" charset="0"/>
                <a:cs typeface="Times New Roman" panose="02020603050405020304" pitchFamily="18" charset="0"/>
              </a:rPr>
              <a:t>Title:  	Amour de loin. Video. 2006</a:t>
            </a:r>
          </a:p>
          <a:p>
            <a:pPr marL="0" marR="0">
              <a:lnSpc>
                <a:spcPct val="115000"/>
              </a:lnSpc>
              <a:spcBef>
                <a:spcPts val="0"/>
              </a:spcBef>
              <a:spcAft>
                <a:spcPts val="0"/>
              </a:spcAft>
            </a:pPr>
            <a:r>
              <a:rPr lang="en-US" sz="1100">
                <a:effectLst/>
                <a:ea typeface="Calibri" panose="020F0502020204030204" pitchFamily="34" charset="0"/>
                <a:cs typeface="Times New Roman" panose="02020603050405020304" pitchFamily="18" charset="0"/>
              </a:rPr>
              <a:t>Genre:	Live performances</a:t>
            </a:r>
          </a:p>
          <a:p>
            <a:pPr marL="0" marR="0">
              <a:lnSpc>
                <a:spcPct val="115000"/>
              </a:lnSpc>
              <a:spcBef>
                <a:spcPts val="0"/>
              </a:spcBef>
              <a:spcAft>
                <a:spcPts val="0"/>
              </a:spcAft>
            </a:pPr>
            <a:r>
              <a:rPr lang="en-US" sz="1100">
                <a:effectLst/>
                <a:ea typeface="Calibri" panose="020F0502020204030204" pitchFamily="34" charset="0"/>
                <a:cs typeface="Times New Roman" panose="02020603050405020304" pitchFamily="18" charset="0"/>
              </a:rPr>
              <a:t>             </a:t>
            </a:r>
            <a:r>
              <a:rPr lang="en-US" sz="1100" smtClean="0">
                <a:effectLst/>
                <a:ea typeface="Calibri" panose="020F0502020204030204" pitchFamily="34" charset="0"/>
                <a:cs typeface="Times New Roman" panose="02020603050405020304" pitchFamily="18" charset="0"/>
              </a:rPr>
              <a:t>	Filmed operas</a:t>
            </a:r>
          </a:p>
          <a:p>
            <a:pPr marL="0" marR="0">
              <a:lnSpc>
                <a:spcPct val="115000"/>
              </a:lnSpc>
              <a:spcBef>
                <a:spcPts val="0"/>
              </a:spcBef>
              <a:spcAft>
                <a:spcPts val="0"/>
              </a:spcAft>
            </a:pPr>
            <a:r>
              <a:rPr lang="en-US" sz="1100" smtClean="0">
                <a:effectLst/>
                <a:ea typeface="Calibri" panose="020F0502020204030204" pitchFamily="34" charset="0"/>
                <a:cs typeface="Times New Roman" panose="02020603050405020304" pitchFamily="18" charset="0"/>
              </a:rPr>
              <a:t>Performers</a:t>
            </a:r>
            <a:r>
              <a:rPr lang="en-US" sz="1100">
                <a:effectLst/>
                <a:ea typeface="Calibri" panose="020F0502020204030204" pitchFamily="34" charset="0"/>
                <a:cs typeface="Times New Roman" panose="02020603050405020304" pitchFamily="18" charset="0"/>
              </a:rPr>
              <a:t>: 	Gerald </a:t>
            </a:r>
            <a:r>
              <a:rPr lang="en-US" sz="1100" smtClean="0">
                <a:effectLst/>
                <a:ea typeface="Calibri" panose="020F0502020204030204" pitchFamily="34" charset="0"/>
                <a:cs typeface="Times New Roman" panose="02020603050405020304" pitchFamily="18" charset="0"/>
              </a:rPr>
              <a:t>Finley, baritone </a:t>
            </a:r>
            <a:r>
              <a:rPr lang="en-US" sz="1100">
                <a:effectLst/>
                <a:ea typeface="Calibri" panose="020F0502020204030204" pitchFamily="34" charset="0"/>
                <a:cs typeface="Times New Roman" panose="02020603050405020304" pitchFamily="18" charset="0"/>
              </a:rPr>
              <a:t>(Jaufré Rudel, Prince de Blaye)</a:t>
            </a:r>
          </a:p>
          <a:p>
            <a:pPr marL="0" marR="0">
              <a:lnSpc>
                <a:spcPct val="115000"/>
              </a:lnSpc>
              <a:spcBef>
                <a:spcPts val="0"/>
              </a:spcBef>
              <a:spcAft>
                <a:spcPts val="0"/>
              </a:spcAft>
            </a:pPr>
            <a:r>
              <a:rPr lang="en-US" sz="1100">
                <a:effectLst/>
                <a:ea typeface="Calibri" panose="020F0502020204030204" pitchFamily="34" charset="0"/>
                <a:cs typeface="Times New Roman" panose="02020603050405020304" pitchFamily="18" charset="0"/>
              </a:rPr>
              <a:t>		</a:t>
            </a:r>
            <a:r>
              <a:rPr lang="fr-FR" sz="1100">
                <a:effectLst/>
                <a:ea typeface="Calibri" panose="020F0502020204030204" pitchFamily="34" charset="0"/>
                <a:cs typeface="Times New Roman" panose="02020603050405020304" pitchFamily="18" charset="0"/>
              </a:rPr>
              <a:t>Dawn </a:t>
            </a:r>
            <a:r>
              <a:rPr lang="fr-FR" sz="1100" smtClean="0">
                <a:effectLst/>
                <a:ea typeface="Calibri" panose="020F0502020204030204" pitchFamily="34" charset="0"/>
                <a:cs typeface="Times New Roman" panose="02020603050405020304" pitchFamily="18" charset="0"/>
              </a:rPr>
              <a:t>Upshaw, soprano </a:t>
            </a:r>
            <a:r>
              <a:rPr lang="fr-FR" sz="1100">
                <a:effectLst/>
                <a:ea typeface="Calibri" panose="020F0502020204030204" pitchFamily="34" charset="0"/>
                <a:cs typeface="Times New Roman" panose="02020603050405020304" pitchFamily="18" charset="0"/>
              </a:rPr>
              <a:t>(Clémence, Comtesse de Tripoli)</a:t>
            </a:r>
            <a:endParaRPr lang="en-US" sz="1100">
              <a:effectLst/>
              <a:ea typeface="Calibri" panose="020F0502020204030204" pitchFamily="34" charset="0"/>
              <a:cs typeface="Times New Roman" panose="02020603050405020304" pitchFamily="18" charset="0"/>
            </a:endParaRPr>
          </a:p>
          <a:p>
            <a:pPr marL="0" marR="0">
              <a:lnSpc>
                <a:spcPct val="115000"/>
              </a:lnSpc>
              <a:spcBef>
                <a:spcPts val="0"/>
              </a:spcBef>
              <a:spcAft>
                <a:spcPts val="0"/>
              </a:spcAft>
            </a:pPr>
            <a:r>
              <a:rPr lang="fr-FR" sz="1100">
                <a:effectLst/>
                <a:ea typeface="Calibri" panose="020F0502020204030204" pitchFamily="34" charset="0"/>
                <a:cs typeface="Times New Roman" panose="02020603050405020304" pitchFamily="18" charset="0"/>
              </a:rPr>
              <a:t>		</a:t>
            </a:r>
            <a:r>
              <a:rPr lang="en-US" sz="1100">
                <a:effectLst/>
                <a:ea typeface="Calibri" panose="020F0502020204030204" pitchFamily="34" charset="0"/>
                <a:cs typeface="Times New Roman" panose="02020603050405020304" pitchFamily="18" charset="0"/>
              </a:rPr>
              <a:t>Finnish National Opera. </a:t>
            </a:r>
            <a:r>
              <a:rPr lang="en-US" sz="1100" smtClean="0">
                <a:effectLst/>
                <a:ea typeface="Calibri" panose="020F0502020204030204" pitchFamily="34" charset="0"/>
                <a:cs typeface="Times New Roman" panose="02020603050405020304" pitchFamily="18" charset="0"/>
              </a:rPr>
              <a:t>Orchestra, orchestra</a:t>
            </a:r>
            <a:endParaRPr lang="en-US" sz="1100">
              <a:effectLst/>
              <a:ea typeface="Calibri" panose="020F0502020204030204" pitchFamily="34" charset="0"/>
              <a:cs typeface="Times New Roman" panose="02020603050405020304" pitchFamily="18" charset="0"/>
            </a:endParaRPr>
          </a:p>
          <a:p>
            <a:pPr marL="0" marR="0">
              <a:lnSpc>
                <a:spcPct val="115000"/>
              </a:lnSpc>
              <a:spcBef>
                <a:spcPts val="0"/>
              </a:spcBef>
              <a:spcAft>
                <a:spcPts val="0"/>
              </a:spcAft>
            </a:pPr>
            <a:r>
              <a:rPr lang="en-US" sz="1100">
                <a:effectLst/>
                <a:ea typeface="Calibri" panose="020F0502020204030204" pitchFamily="34" charset="0"/>
                <a:cs typeface="Times New Roman" panose="02020603050405020304" pitchFamily="18" charset="0"/>
              </a:rPr>
              <a:t>		Finnish National Opera. </a:t>
            </a:r>
            <a:r>
              <a:rPr lang="en-US" sz="1100" smtClean="0">
                <a:effectLst/>
                <a:ea typeface="Calibri" panose="020F0502020204030204" pitchFamily="34" charset="0"/>
                <a:cs typeface="Times New Roman" panose="02020603050405020304" pitchFamily="18" charset="0"/>
              </a:rPr>
              <a:t>Chorus, chorus</a:t>
            </a:r>
            <a:endParaRPr lang="en-US" sz="1100">
              <a:effectLst/>
              <a:ea typeface="Calibri" panose="020F0502020204030204" pitchFamily="34" charset="0"/>
              <a:cs typeface="Times New Roman" panose="02020603050405020304" pitchFamily="18" charset="0"/>
            </a:endParaRPr>
          </a:p>
          <a:p>
            <a:pPr marL="0" marR="0">
              <a:lnSpc>
                <a:spcPct val="115000"/>
              </a:lnSpc>
              <a:spcBef>
                <a:spcPts val="0"/>
              </a:spcBef>
              <a:spcAft>
                <a:spcPts val="0"/>
              </a:spcAft>
            </a:pPr>
            <a:r>
              <a:rPr lang="en-US" sz="1100">
                <a:effectLst/>
                <a:ea typeface="Calibri" panose="020F0502020204030204" pitchFamily="34" charset="0"/>
                <a:cs typeface="Times New Roman" panose="02020603050405020304" pitchFamily="18" charset="0"/>
              </a:rPr>
              <a:t>Conductor :	Essa-Pekka Salonen</a:t>
            </a:r>
          </a:p>
          <a:p>
            <a:pPr marL="0" marR="0">
              <a:lnSpc>
                <a:spcPct val="115000"/>
              </a:lnSpc>
              <a:spcBef>
                <a:spcPts val="0"/>
              </a:spcBef>
              <a:spcAft>
                <a:spcPts val="0"/>
              </a:spcAft>
            </a:pPr>
            <a:r>
              <a:rPr lang="en-US" sz="1100">
                <a:effectLst/>
                <a:ea typeface="Calibri" panose="020F0502020204030204" pitchFamily="34" charset="0"/>
                <a:cs typeface="Times New Roman" panose="02020603050405020304" pitchFamily="18" charset="0"/>
              </a:rPr>
              <a:t>Director :	Peter </a:t>
            </a:r>
            <a:r>
              <a:rPr lang="en-US" sz="1100" smtClean="0">
                <a:effectLst/>
                <a:ea typeface="Calibri" panose="020F0502020204030204" pitchFamily="34" charset="0"/>
                <a:cs typeface="Times New Roman" panose="02020603050405020304" pitchFamily="18" charset="0"/>
              </a:rPr>
              <a:t>Sellers</a:t>
            </a:r>
            <a:endParaRPr lang="en-US" sz="1100">
              <a:effectLst/>
              <a:ea typeface="Calibri" panose="020F0502020204030204" pitchFamily="34" charset="0"/>
              <a:cs typeface="Times New Roman" panose="02020603050405020304" pitchFamily="18" charset="0"/>
            </a:endParaRPr>
          </a:p>
        </p:txBody>
      </p:sp>
      <p:cxnSp>
        <p:nvCxnSpPr>
          <p:cNvPr id="6" name="Straight Arrow Connector 5"/>
          <p:cNvCxnSpPr>
            <a:stCxn id="2" idx="2"/>
            <a:endCxn id="3" idx="0"/>
          </p:cNvCxnSpPr>
          <p:nvPr/>
        </p:nvCxnSpPr>
        <p:spPr>
          <a:xfrm>
            <a:off x="3214805" y="1572126"/>
            <a:ext cx="0" cy="2717008"/>
          </a:xfrm>
          <a:prstGeom prst="straightConnector1">
            <a:avLst/>
          </a:prstGeom>
          <a:ln w="57150">
            <a:solidFill>
              <a:srgbClr val="FFC000"/>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7" name="Straight Arrow Connector 6"/>
          <p:cNvCxnSpPr>
            <a:endCxn id="4" idx="1"/>
          </p:cNvCxnSpPr>
          <p:nvPr/>
        </p:nvCxnSpPr>
        <p:spPr>
          <a:xfrm>
            <a:off x="3214804" y="1572126"/>
            <a:ext cx="3238552" cy="1220911"/>
          </a:xfrm>
          <a:prstGeom prst="straightConnector1">
            <a:avLst/>
          </a:prstGeom>
          <a:ln w="57150">
            <a:solidFill>
              <a:srgbClr val="FFC000"/>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9" name="Straight Arrow Connector 8"/>
          <p:cNvCxnSpPr>
            <a:stCxn id="3" idx="0"/>
            <a:endCxn id="4" idx="1"/>
          </p:cNvCxnSpPr>
          <p:nvPr/>
        </p:nvCxnSpPr>
        <p:spPr>
          <a:xfrm flipV="1">
            <a:off x="3214805" y="2793037"/>
            <a:ext cx="3238551" cy="1496097"/>
          </a:xfrm>
          <a:prstGeom prst="straightConnector1">
            <a:avLst/>
          </a:prstGeom>
          <a:ln w="57150">
            <a:solidFill>
              <a:srgbClr val="FFC000"/>
            </a:solidFill>
            <a:headEnd type="triangle"/>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4632850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Medium of performance: requirements</a:t>
            </a:r>
            <a:endParaRPr lang="en-US"/>
          </a:p>
        </p:txBody>
      </p:sp>
      <p:sp>
        <p:nvSpPr>
          <p:cNvPr id="3" name="Content Placeholder 2"/>
          <p:cNvSpPr>
            <a:spLocks noGrp="1"/>
          </p:cNvSpPr>
          <p:nvPr>
            <p:ph idx="1"/>
          </p:nvPr>
        </p:nvSpPr>
        <p:spPr/>
        <p:txBody>
          <a:bodyPr>
            <a:normAutofit lnSpcReduction="10000"/>
          </a:bodyPr>
          <a:lstStyle/>
          <a:p>
            <a:r>
              <a:rPr lang="en-US" smtClean="0"/>
              <a:t>medium stated in the work, by the composer, arranger, etc.</a:t>
            </a:r>
          </a:p>
          <a:p>
            <a:r>
              <a:rPr lang="en-US" smtClean="0"/>
              <a:t>medium as actually performed in a performance</a:t>
            </a:r>
          </a:p>
          <a:p>
            <a:r>
              <a:rPr lang="en-US" smtClean="0"/>
              <a:t>distinguish between individual mediums and ensembles</a:t>
            </a:r>
          </a:p>
          <a:p>
            <a:r>
              <a:rPr lang="en-US" smtClean="0"/>
              <a:t>distinguish specifc roles—solo, ad lib, etc.</a:t>
            </a:r>
          </a:p>
          <a:p>
            <a:r>
              <a:rPr lang="en-US" smtClean="0"/>
              <a:t>describe small ensembles both as an ensemble &amp; as individual instruments</a:t>
            </a:r>
          </a:p>
          <a:p>
            <a:r>
              <a:rPr lang="en-US" smtClean="0"/>
              <a:t>provide a count of each medium, and of the whole</a:t>
            </a:r>
          </a:p>
          <a:p>
            <a:r>
              <a:rPr lang="en-US" smtClean="0"/>
              <a:t>link contributors to a particular medium</a:t>
            </a:r>
          </a:p>
          <a:p>
            <a:r>
              <a:rPr lang="en-US" smtClean="0"/>
              <a:t>link contributors to a particular musical part (violin 1)</a:t>
            </a:r>
          </a:p>
          <a:p>
            <a:r>
              <a:rPr lang="en-US" smtClean="0"/>
              <a:t>be flexible enough to include media outside of music sphere (actors)</a:t>
            </a:r>
          </a:p>
          <a:p>
            <a:endParaRPr lang="en-US"/>
          </a:p>
        </p:txBody>
      </p:sp>
    </p:spTree>
    <p:extLst>
      <p:ext uri="{BB962C8B-B14F-4D97-AF65-F5344CB8AC3E}">
        <p14:creationId xmlns:p14="http://schemas.microsoft.com/office/powerpoint/2010/main" val="52371982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smtClean="0"/>
              <a:t>L’Amour de loin (Love from afar)</a:t>
            </a:r>
            <a:endParaRPr lang="en-US"/>
          </a:p>
        </p:txBody>
      </p:sp>
      <p:pic>
        <p:nvPicPr>
          <p:cNvPr id="2" name="Picture 1"/>
          <p:cNvPicPr>
            <a:picLocks noChangeAspect="1"/>
          </p:cNvPicPr>
          <p:nvPr/>
        </p:nvPicPr>
        <p:blipFill>
          <a:blip r:embed="rId3">
            <a:extLst>
              <a:ext uri="{BEBA8EAE-BF5A-486C-A8C5-ECC9F3942E4B}">
                <a14:imgProps xmlns:a14="http://schemas.microsoft.com/office/drawing/2010/main">
                  <a14:imgLayer r:embed="rId4">
                    <a14:imgEffect>
                      <a14:artisticTexturizer/>
                    </a14:imgEffect>
                  </a14:imgLayer>
                </a14:imgProps>
              </a:ext>
            </a:extLst>
          </a:blip>
          <a:stretch>
            <a:fillRect/>
          </a:stretch>
        </p:blipFill>
        <p:spPr>
          <a:xfrm>
            <a:off x="9248774" y="1343026"/>
            <a:ext cx="2524125" cy="2971800"/>
          </a:xfrm>
          <a:prstGeom prst="rect">
            <a:avLst/>
          </a:prstGeom>
          <a:effectLst>
            <a:reflection blurRad="6350" stA="52000" endA="300" endPos="35000" dir="5400000" sy="-100000" algn="bl" rotWithShape="0"/>
            <a:softEdge rad="63500"/>
          </a:effectLst>
        </p:spPr>
      </p:pic>
      <p:sp>
        <p:nvSpPr>
          <p:cNvPr id="5" name="Content Placeholder 4"/>
          <p:cNvSpPr>
            <a:spLocks noGrp="1"/>
          </p:cNvSpPr>
          <p:nvPr>
            <p:ph idx="1"/>
          </p:nvPr>
        </p:nvSpPr>
        <p:spPr/>
        <p:txBody>
          <a:bodyPr>
            <a:normAutofit lnSpcReduction="10000"/>
          </a:bodyPr>
          <a:lstStyle/>
          <a:p>
            <a:r>
              <a:rPr lang="en-US" smtClean="0"/>
              <a:t>opera in 5 acts</a:t>
            </a:r>
          </a:p>
          <a:p>
            <a:r>
              <a:rPr lang="en-US" smtClean="0"/>
              <a:t>composed by Kaija Saariaho (2000)</a:t>
            </a:r>
          </a:p>
          <a:p>
            <a:r>
              <a:rPr lang="en-US" smtClean="0"/>
              <a:t>libretto by Amin Maalouf</a:t>
            </a:r>
          </a:p>
          <a:p>
            <a:r>
              <a:rPr lang="en-US" smtClean="0"/>
              <a:t>libretto based on the semi-autobiographical poem “La vida breve” by the troubadour Jaufré Rudel </a:t>
            </a:r>
          </a:p>
          <a:p>
            <a:r>
              <a:rPr lang="en-US" smtClean="0"/>
              <a:t>libretto has a published Turkish translation (from French)</a:t>
            </a:r>
          </a:p>
          <a:p>
            <a:r>
              <a:rPr lang="en-US" smtClean="0"/>
              <a:t>2 recorded performances, 1 on video, 1 as a sound recording (both SACD &amp; streaming)</a:t>
            </a:r>
          </a:p>
          <a:p>
            <a:r>
              <a:rPr lang="en-US" smtClean="0"/>
              <a:t>full score, vocal score both published by Chester</a:t>
            </a:r>
          </a:p>
          <a:p>
            <a:r>
              <a:rPr lang="en-US" smtClean="0"/>
              <a:t>has </a:t>
            </a:r>
            <a:r>
              <a:rPr lang="en-US"/>
              <a:t>derivative </a:t>
            </a:r>
            <a:r>
              <a:rPr lang="en-US" smtClean="0"/>
              <a:t>work:</a:t>
            </a:r>
            <a:endParaRPr lang="en-US"/>
          </a:p>
          <a:p>
            <a:pPr lvl="1"/>
            <a:r>
              <a:rPr lang="en-US"/>
              <a:t>Cinq reflets de </a:t>
            </a:r>
            <a:r>
              <a:rPr lang="en-US" smtClean="0"/>
              <a:t>L’Amour </a:t>
            </a:r>
            <a:r>
              <a:rPr lang="en-US"/>
              <a:t>de </a:t>
            </a:r>
            <a:r>
              <a:rPr lang="en-US" smtClean="0"/>
              <a:t>loin</a:t>
            </a:r>
            <a:endParaRPr lang="en-US"/>
          </a:p>
        </p:txBody>
      </p:sp>
    </p:spTree>
    <p:extLst>
      <p:ext uri="{BB962C8B-B14F-4D97-AF65-F5344CB8AC3E}">
        <p14:creationId xmlns:p14="http://schemas.microsoft.com/office/powerpoint/2010/main" val="423712480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p:cNvSpPr txBox="1"/>
          <p:nvPr/>
        </p:nvSpPr>
        <p:spPr>
          <a:xfrm>
            <a:off x="6759389" y="5307106"/>
            <a:ext cx="4880060" cy="1169551"/>
          </a:xfrm>
          <a:prstGeom prst="rect">
            <a:avLst/>
          </a:prstGeom>
          <a:noFill/>
          <a:ln>
            <a:solidFill>
              <a:srgbClr val="92D050"/>
            </a:solidFill>
          </a:ln>
        </p:spPr>
        <p:txBody>
          <a:bodyPr wrap="square" rtlCol="0">
            <a:spAutoFit/>
          </a:bodyPr>
          <a:lstStyle/>
          <a:p>
            <a:pPr marL="285750" indent="-285750">
              <a:buFont typeface="Arial" panose="020B0604020202020204" pitchFamily="34" charset="0"/>
              <a:buChar char="•"/>
            </a:pPr>
            <a:r>
              <a:rPr lang="en-US" sz="1400" smtClean="0"/>
              <a:t>Modeling of the soprano soloist in L’Amour de loin</a:t>
            </a:r>
          </a:p>
          <a:p>
            <a:pPr marL="285750" indent="-285750">
              <a:buFont typeface="Arial" panose="020B0604020202020204" pitchFamily="34" charset="0"/>
              <a:buChar char="•"/>
            </a:pPr>
            <a:r>
              <a:rPr lang="en-US" sz="1400" smtClean="0"/>
              <a:t>additions:</a:t>
            </a:r>
          </a:p>
          <a:p>
            <a:pPr marL="742950" lvl="1" indent="-285750">
              <a:buFont typeface="Arial" panose="020B0604020202020204" pitchFamily="34" charset="0"/>
              <a:buChar char="•"/>
            </a:pPr>
            <a:r>
              <a:rPr lang="en-US" sz="1400" smtClean="0"/>
              <a:t>pmo:DramaticRole</a:t>
            </a:r>
          </a:p>
          <a:p>
            <a:pPr marL="742950" lvl="1" indent="-285750">
              <a:buFont typeface="Arial" panose="020B0604020202020204" pitchFamily="34" charset="0"/>
              <a:buChar char="•"/>
            </a:pPr>
            <a:r>
              <a:rPr lang="en-US" sz="1400" smtClean="0"/>
              <a:t>pmo:hasDramaticRole</a:t>
            </a:r>
          </a:p>
          <a:p>
            <a:pPr marL="742950" lvl="1" indent="-285750">
              <a:buFont typeface="Arial" panose="020B0604020202020204" pitchFamily="34" charset="0"/>
              <a:buChar char="•"/>
            </a:pPr>
            <a:r>
              <a:rPr lang="en-US" sz="1400" smtClean="0"/>
              <a:t>pmo:mediumType</a:t>
            </a:r>
          </a:p>
        </p:txBody>
      </p:sp>
      <p:pic>
        <p:nvPicPr>
          <p:cNvPr id="10" name="Picture 9"/>
          <p:cNvPicPr>
            <a:picLocks noChangeAspect="1"/>
          </p:cNvPicPr>
          <p:nvPr/>
        </p:nvPicPr>
        <p:blipFill>
          <a:blip r:embed="rId3"/>
          <a:stretch>
            <a:fillRect/>
          </a:stretch>
        </p:blipFill>
        <p:spPr>
          <a:xfrm>
            <a:off x="983317" y="510148"/>
            <a:ext cx="7837954" cy="4447636"/>
          </a:xfrm>
          <a:prstGeom prst="rect">
            <a:avLst/>
          </a:prstGeom>
        </p:spPr>
      </p:pic>
    </p:spTree>
    <p:extLst>
      <p:ext uri="{BB962C8B-B14F-4D97-AF65-F5344CB8AC3E}">
        <p14:creationId xmlns:p14="http://schemas.microsoft.com/office/powerpoint/2010/main" val="4284617372"/>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a:stretch>
            <a:fillRect/>
          </a:stretch>
        </p:blipFill>
        <p:spPr>
          <a:xfrm>
            <a:off x="863694" y="332536"/>
            <a:ext cx="6559083" cy="6015638"/>
          </a:xfrm>
          <a:prstGeom prst="rect">
            <a:avLst/>
          </a:prstGeom>
        </p:spPr>
      </p:pic>
      <p:sp>
        <p:nvSpPr>
          <p:cNvPr id="4" name="TextBox 3"/>
          <p:cNvSpPr txBox="1"/>
          <p:nvPr/>
        </p:nvSpPr>
        <p:spPr>
          <a:xfrm>
            <a:off x="7978589" y="1955360"/>
            <a:ext cx="3514164" cy="523220"/>
          </a:xfrm>
          <a:prstGeom prst="rect">
            <a:avLst/>
          </a:prstGeom>
          <a:noFill/>
          <a:ln>
            <a:solidFill>
              <a:srgbClr val="92D050"/>
            </a:solidFill>
          </a:ln>
        </p:spPr>
        <p:txBody>
          <a:bodyPr wrap="square" rtlCol="0">
            <a:spAutoFit/>
          </a:bodyPr>
          <a:lstStyle/>
          <a:p>
            <a:pPr marL="285750" indent="-285750">
              <a:buFont typeface="Arial" panose="020B0604020202020204" pitchFamily="34" charset="0"/>
              <a:buChar char="•"/>
            </a:pPr>
            <a:r>
              <a:rPr lang="en-US" sz="1400" smtClean="0"/>
              <a:t>Modeling of the soprano soloist + orchestra in L’Amour de loin</a:t>
            </a:r>
          </a:p>
        </p:txBody>
      </p:sp>
    </p:spTree>
    <p:extLst>
      <p:ext uri="{BB962C8B-B14F-4D97-AF65-F5344CB8AC3E}">
        <p14:creationId xmlns:p14="http://schemas.microsoft.com/office/powerpoint/2010/main" val="76002244"/>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2"/>
          <p:cNvSpPr txBox="1">
            <a:spLocks noChangeArrowheads="1"/>
          </p:cNvSpPr>
          <p:nvPr/>
        </p:nvSpPr>
        <p:spPr bwMode="auto">
          <a:xfrm>
            <a:off x="4793315" y="322398"/>
            <a:ext cx="2537927" cy="1101013"/>
          </a:xfrm>
          <a:prstGeom prst="roundRect">
            <a:avLst/>
          </a:prstGeom>
          <a:solidFill>
            <a:schemeClr val="accent1">
              <a:lumMod val="40000"/>
              <a:lumOff val="60000"/>
            </a:schemeClr>
          </a:solidFill>
          <a:ln w="28575">
            <a:headEnd/>
            <a:tailEnd/>
          </a:ln>
        </p:spPr>
        <p:style>
          <a:lnRef idx="2">
            <a:schemeClr val="dk1"/>
          </a:lnRef>
          <a:fillRef idx="1">
            <a:schemeClr val="lt1"/>
          </a:fillRef>
          <a:effectRef idx="0">
            <a:schemeClr val="dk1"/>
          </a:effectRef>
          <a:fontRef idx="minor">
            <a:schemeClr val="dk1"/>
          </a:fontRef>
        </p:style>
        <p:txBody>
          <a:bodyPr rot="0" vert="horz" wrap="square" lIns="91440" tIns="45720" rIns="91440" bIns="45720" anchor="t" anchorCtr="0">
            <a:noAutofit/>
          </a:bodyPr>
          <a:lstStyle/>
          <a:p>
            <a:pPr marL="0" marR="0">
              <a:lnSpc>
                <a:spcPct val="115000"/>
              </a:lnSpc>
              <a:spcBef>
                <a:spcPts val="0"/>
              </a:spcBef>
              <a:spcAft>
                <a:spcPts val="0"/>
              </a:spcAft>
            </a:pPr>
            <a:r>
              <a:rPr lang="en-US" sz="1100">
                <a:effectLst/>
                <a:ea typeface="Calibri" panose="020F0502020204030204" pitchFamily="34" charset="0"/>
                <a:cs typeface="Times New Roman" panose="02020603050405020304" pitchFamily="18" charset="0"/>
              </a:rPr>
              <a:t>Work: </a:t>
            </a:r>
          </a:p>
          <a:p>
            <a:pPr marL="0" marR="0">
              <a:lnSpc>
                <a:spcPct val="115000"/>
              </a:lnSpc>
              <a:spcBef>
                <a:spcPts val="0"/>
              </a:spcBef>
              <a:spcAft>
                <a:spcPts val="0"/>
              </a:spcAft>
            </a:pPr>
            <a:r>
              <a:rPr lang="en-US" sz="1100">
                <a:effectLst/>
                <a:ea typeface="Calibri" panose="020F0502020204030204" pitchFamily="34" charset="0"/>
                <a:cs typeface="Times New Roman" panose="02020603050405020304" pitchFamily="18" charset="0"/>
              </a:rPr>
              <a:t>Title:  	Amour de loin</a:t>
            </a:r>
          </a:p>
          <a:p>
            <a:pPr marL="0" marR="0">
              <a:lnSpc>
                <a:spcPct val="115000"/>
              </a:lnSpc>
              <a:spcBef>
                <a:spcPts val="0"/>
              </a:spcBef>
              <a:spcAft>
                <a:spcPts val="0"/>
              </a:spcAft>
            </a:pPr>
            <a:r>
              <a:rPr lang="en-US" sz="1100">
                <a:effectLst/>
                <a:ea typeface="Calibri" panose="020F0502020204030204" pitchFamily="34" charset="0"/>
                <a:cs typeface="Times New Roman" panose="02020603050405020304" pitchFamily="18" charset="0"/>
              </a:rPr>
              <a:t>AKA :  	Love from afar</a:t>
            </a:r>
          </a:p>
          <a:p>
            <a:pPr marL="0" marR="0">
              <a:lnSpc>
                <a:spcPct val="115000"/>
              </a:lnSpc>
              <a:spcBef>
                <a:spcPts val="0"/>
              </a:spcBef>
              <a:spcAft>
                <a:spcPts val="0"/>
              </a:spcAft>
            </a:pPr>
            <a:r>
              <a:rPr lang="fr-FR" sz="1100">
                <a:effectLst/>
                <a:ea typeface="Calibri" panose="020F0502020204030204" pitchFamily="34" charset="0"/>
                <a:cs typeface="Times New Roman" panose="02020603050405020304" pitchFamily="18" charset="0"/>
              </a:rPr>
              <a:t>Composer:	Saariaho, Kaija</a:t>
            </a:r>
            <a:endParaRPr lang="en-US" sz="1100">
              <a:effectLst/>
              <a:ea typeface="Calibri" panose="020F0502020204030204" pitchFamily="34" charset="0"/>
              <a:cs typeface="Times New Roman" panose="02020603050405020304" pitchFamily="18" charset="0"/>
            </a:endParaRPr>
          </a:p>
          <a:p>
            <a:pPr marL="0" marR="0">
              <a:lnSpc>
                <a:spcPct val="115000"/>
              </a:lnSpc>
              <a:spcBef>
                <a:spcPts val="0"/>
              </a:spcBef>
              <a:spcAft>
                <a:spcPts val="0"/>
              </a:spcAft>
            </a:pPr>
            <a:r>
              <a:rPr lang="fr-FR" sz="1100">
                <a:effectLst/>
                <a:ea typeface="Calibri" panose="020F0502020204030204" pitchFamily="34" charset="0"/>
                <a:cs typeface="Times New Roman" panose="02020603050405020304" pitchFamily="18" charset="0"/>
              </a:rPr>
              <a:t>Librettist:	Maalouf, Armin</a:t>
            </a:r>
            <a:endParaRPr lang="en-US" sz="1100">
              <a:effectLst/>
              <a:ea typeface="Calibri" panose="020F0502020204030204" pitchFamily="34" charset="0"/>
              <a:cs typeface="Times New Roman" panose="02020603050405020304" pitchFamily="18" charset="0"/>
            </a:endParaRPr>
          </a:p>
          <a:p>
            <a:pPr marL="0" marR="0">
              <a:lnSpc>
                <a:spcPct val="115000"/>
              </a:lnSpc>
              <a:spcBef>
                <a:spcPts val="0"/>
              </a:spcBef>
              <a:spcAft>
                <a:spcPts val="0"/>
              </a:spcAft>
            </a:pPr>
            <a:r>
              <a:rPr lang="en-US" sz="1100">
                <a:effectLst/>
                <a:ea typeface="Calibri" panose="020F0502020204030204" pitchFamily="34" charset="0"/>
                <a:cs typeface="Times New Roman" panose="02020603050405020304" pitchFamily="18" charset="0"/>
              </a:rPr>
              <a:t>		</a:t>
            </a:r>
          </a:p>
        </p:txBody>
      </p:sp>
      <p:cxnSp>
        <p:nvCxnSpPr>
          <p:cNvPr id="15" name="Straight Arrow Connector 14"/>
          <p:cNvCxnSpPr>
            <a:stCxn id="5" idx="3"/>
            <a:endCxn id="8" idx="1"/>
          </p:cNvCxnSpPr>
          <p:nvPr/>
        </p:nvCxnSpPr>
        <p:spPr>
          <a:xfrm>
            <a:off x="2773233" y="4510896"/>
            <a:ext cx="2907879" cy="420921"/>
          </a:xfrm>
          <a:prstGeom prst="straightConnector1">
            <a:avLst/>
          </a:prstGeom>
          <a:ln w="57150">
            <a:solidFill>
              <a:srgbClr val="FFC000"/>
            </a:solidFill>
            <a:headEnd type="none"/>
            <a:tailEnd type="triangle"/>
          </a:ln>
        </p:spPr>
        <p:style>
          <a:lnRef idx="1">
            <a:schemeClr val="accent1"/>
          </a:lnRef>
          <a:fillRef idx="0">
            <a:schemeClr val="accent1"/>
          </a:fillRef>
          <a:effectRef idx="0">
            <a:schemeClr val="accent1"/>
          </a:effectRef>
          <a:fontRef idx="minor">
            <a:schemeClr val="tx1"/>
          </a:fontRef>
        </p:style>
      </p:cxnSp>
      <p:grpSp>
        <p:nvGrpSpPr>
          <p:cNvPr id="144" name="Group 143"/>
          <p:cNvGrpSpPr/>
          <p:nvPr/>
        </p:nvGrpSpPr>
        <p:grpSpPr>
          <a:xfrm>
            <a:off x="7701194" y="3250924"/>
            <a:ext cx="1744162" cy="1937567"/>
            <a:chOff x="7701194" y="3250924"/>
            <a:chExt cx="1744162" cy="1937567"/>
          </a:xfrm>
        </p:grpSpPr>
        <p:sp>
          <p:nvSpPr>
            <p:cNvPr id="52" name="Text Box 2"/>
            <p:cNvSpPr txBox="1">
              <a:spLocks noChangeArrowheads="1"/>
            </p:cNvSpPr>
            <p:nvPr/>
          </p:nvSpPr>
          <p:spPr bwMode="auto">
            <a:xfrm>
              <a:off x="7701194" y="3250924"/>
              <a:ext cx="1744162" cy="513348"/>
            </a:xfrm>
            <a:prstGeom prst="roundRect">
              <a:avLst/>
            </a:prstGeom>
            <a:solidFill>
              <a:schemeClr val="accent1">
                <a:lumMod val="75000"/>
              </a:schemeClr>
            </a:solidFill>
            <a:ln w="28575">
              <a:headEnd/>
              <a:tailEnd/>
            </a:ln>
          </p:spPr>
          <p:style>
            <a:lnRef idx="2">
              <a:schemeClr val="dk1"/>
            </a:lnRef>
            <a:fillRef idx="1">
              <a:schemeClr val="lt1"/>
            </a:fillRef>
            <a:effectRef idx="0">
              <a:schemeClr val="dk1"/>
            </a:effectRef>
            <a:fontRef idx="minor">
              <a:schemeClr val="dk1"/>
            </a:fontRef>
          </p:style>
          <p:txBody>
            <a:bodyPr rot="0" vert="horz" wrap="square" lIns="91440" tIns="45720" rIns="91440" bIns="45720" anchor="t" anchorCtr="0">
              <a:noAutofit/>
            </a:bodyPr>
            <a:lstStyle/>
            <a:p>
              <a:pPr marL="0" marR="0">
                <a:lnSpc>
                  <a:spcPct val="115000"/>
                </a:lnSpc>
                <a:spcBef>
                  <a:spcPts val="0"/>
                </a:spcBef>
                <a:spcAft>
                  <a:spcPts val="0"/>
                </a:spcAft>
              </a:pPr>
              <a:r>
                <a:rPr lang="en-US" sz="1100" smtClean="0">
                  <a:effectLst/>
                  <a:ea typeface="Calibri" panose="020F0502020204030204" pitchFamily="34" charset="0"/>
                  <a:cs typeface="Times New Roman" panose="02020603050405020304" pitchFamily="18" charset="0"/>
                </a:rPr>
                <a:t>Notated Music </a:t>
              </a:r>
              <a:r>
                <a:rPr lang="en-US" sz="1100">
                  <a:effectLst/>
                  <a:ea typeface="Calibri" panose="020F0502020204030204" pitchFamily="34" charset="0"/>
                  <a:cs typeface="Times New Roman" panose="02020603050405020304" pitchFamily="18" charset="0"/>
                </a:rPr>
                <a:t>work: </a:t>
              </a:r>
            </a:p>
            <a:p>
              <a:pPr marL="0" marR="0">
                <a:lnSpc>
                  <a:spcPct val="115000"/>
                </a:lnSpc>
                <a:spcBef>
                  <a:spcPts val="0"/>
                </a:spcBef>
                <a:spcAft>
                  <a:spcPts val="0"/>
                </a:spcAft>
              </a:pPr>
              <a:r>
                <a:rPr lang="en-US" sz="1100">
                  <a:effectLst/>
                  <a:ea typeface="Calibri" panose="020F0502020204030204" pitchFamily="34" charset="0"/>
                  <a:cs typeface="Times New Roman" panose="02020603050405020304" pitchFamily="18" charset="0"/>
                </a:rPr>
                <a:t>Title:  	Amour de </a:t>
              </a:r>
              <a:r>
                <a:rPr lang="en-US" sz="1100" smtClean="0">
                  <a:effectLst/>
                  <a:ea typeface="Calibri" panose="020F0502020204030204" pitchFamily="34" charset="0"/>
                  <a:cs typeface="Times New Roman" panose="02020603050405020304" pitchFamily="18" charset="0"/>
                </a:rPr>
                <a:t>loin</a:t>
              </a:r>
              <a:endParaRPr lang="en-US" sz="1100">
                <a:effectLst/>
                <a:ea typeface="Calibri" panose="020F0502020204030204" pitchFamily="34" charset="0"/>
                <a:cs typeface="Times New Roman" panose="02020603050405020304" pitchFamily="18" charset="0"/>
              </a:endParaRPr>
            </a:p>
          </p:txBody>
        </p:sp>
        <p:sp>
          <p:nvSpPr>
            <p:cNvPr id="53" name="Text Box 2"/>
            <p:cNvSpPr txBox="1">
              <a:spLocks noChangeArrowheads="1"/>
            </p:cNvSpPr>
            <p:nvPr/>
          </p:nvSpPr>
          <p:spPr bwMode="auto">
            <a:xfrm>
              <a:off x="7701194" y="4675143"/>
              <a:ext cx="1744162" cy="513348"/>
            </a:xfrm>
            <a:prstGeom prst="roundRect">
              <a:avLst/>
            </a:prstGeom>
            <a:solidFill>
              <a:schemeClr val="accent1">
                <a:lumMod val="75000"/>
              </a:schemeClr>
            </a:solidFill>
            <a:ln w="28575">
              <a:headEnd/>
              <a:tailEnd/>
            </a:ln>
          </p:spPr>
          <p:style>
            <a:lnRef idx="2">
              <a:schemeClr val="dk1"/>
            </a:lnRef>
            <a:fillRef idx="1">
              <a:schemeClr val="lt1"/>
            </a:fillRef>
            <a:effectRef idx="0">
              <a:schemeClr val="dk1"/>
            </a:effectRef>
            <a:fontRef idx="minor">
              <a:schemeClr val="dk1"/>
            </a:fontRef>
          </p:style>
          <p:txBody>
            <a:bodyPr rot="0" vert="horz" wrap="square" lIns="91440" tIns="45720" rIns="91440" bIns="45720" anchor="t" anchorCtr="0">
              <a:noAutofit/>
            </a:bodyPr>
            <a:lstStyle/>
            <a:p>
              <a:pPr marL="0" marR="0">
                <a:lnSpc>
                  <a:spcPct val="115000"/>
                </a:lnSpc>
                <a:spcBef>
                  <a:spcPts val="0"/>
                </a:spcBef>
                <a:spcAft>
                  <a:spcPts val="0"/>
                </a:spcAft>
              </a:pPr>
              <a:r>
                <a:rPr lang="en-US" sz="1100" smtClean="0">
                  <a:effectLst/>
                  <a:ea typeface="Calibri" panose="020F0502020204030204" pitchFamily="34" charset="0"/>
                  <a:cs typeface="Times New Roman" panose="02020603050405020304" pitchFamily="18" charset="0"/>
                </a:rPr>
                <a:t>Notated Music </a:t>
              </a:r>
              <a:r>
                <a:rPr lang="en-US" sz="1100">
                  <a:effectLst/>
                  <a:ea typeface="Calibri" panose="020F0502020204030204" pitchFamily="34" charset="0"/>
                  <a:cs typeface="Times New Roman" panose="02020603050405020304" pitchFamily="18" charset="0"/>
                </a:rPr>
                <a:t>work: </a:t>
              </a:r>
            </a:p>
            <a:p>
              <a:pPr marL="0" marR="0">
                <a:lnSpc>
                  <a:spcPct val="115000"/>
                </a:lnSpc>
                <a:spcBef>
                  <a:spcPts val="0"/>
                </a:spcBef>
                <a:spcAft>
                  <a:spcPts val="0"/>
                </a:spcAft>
              </a:pPr>
              <a:r>
                <a:rPr lang="en-US" sz="1100" smtClean="0">
                  <a:effectLst/>
                  <a:ea typeface="Calibri" panose="020F0502020204030204" pitchFamily="34" charset="0"/>
                  <a:cs typeface="Times New Roman" panose="02020603050405020304" pitchFamily="18" charset="0"/>
                </a:rPr>
                <a:t>Vocal score</a:t>
              </a:r>
              <a:endParaRPr lang="en-US" sz="1100">
                <a:effectLst/>
                <a:ea typeface="Calibri" panose="020F0502020204030204" pitchFamily="34" charset="0"/>
                <a:cs typeface="Times New Roman" panose="02020603050405020304" pitchFamily="18" charset="0"/>
              </a:endParaRPr>
            </a:p>
          </p:txBody>
        </p:sp>
        <p:cxnSp>
          <p:nvCxnSpPr>
            <p:cNvPr id="55" name="Straight Arrow Connector 54"/>
            <p:cNvCxnSpPr>
              <a:stCxn id="52" idx="2"/>
              <a:endCxn id="53" idx="0"/>
            </p:cNvCxnSpPr>
            <p:nvPr/>
          </p:nvCxnSpPr>
          <p:spPr>
            <a:xfrm>
              <a:off x="8573275" y="3764272"/>
              <a:ext cx="0" cy="910871"/>
            </a:xfrm>
            <a:prstGeom prst="straightConnector1">
              <a:avLst/>
            </a:prstGeom>
            <a:ln w="57150">
              <a:solidFill>
                <a:srgbClr val="FFC000"/>
              </a:solidFill>
              <a:headEnd type="none"/>
              <a:tailEnd type="triangle"/>
            </a:ln>
          </p:spPr>
          <p:style>
            <a:lnRef idx="1">
              <a:schemeClr val="accent1"/>
            </a:lnRef>
            <a:fillRef idx="0">
              <a:schemeClr val="accent1"/>
            </a:fillRef>
            <a:effectRef idx="0">
              <a:schemeClr val="accent1"/>
            </a:effectRef>
            <a:fontRef idx="minor">
              <a:schemeClr val="tx1"/>
            </a:fontRef>
          </p:style>
        </p:cxnSp>
      </p:grpSp>
      <p:grpSp>
        <p:nvGrpSpPr>
          <p:cNvPr id="163" name="Group 162"/>
          <p:cNvGrpSpPr/>
          <p:nvPr/>
        </p:nvGrpSpPr>
        <p:grpSpPr>
          <a:xfrm>
            <a:off x="5270334" y="1423411"/>
            <a:ext cx="3302941" cy="3275131"/>
            <a:chOff x="5270334" y="1423411"/>
            <a:chExt cx="3302941" cy="3275131"/>
          </a:xfrm>
        </p:grpSpPr>
        <p:cxnSp>
          <p:nvCxnSpPr>
            <p:cNvPr id="74" name="Straight Arrow Connector 73"/>
            <p:cNvCxnSpPr>
              <a:stCxn id="2" idx="2"/>
              <a:endCxn id="8" idx="0"/>
            </p:cNvCxnSpPr>
            <p:nvPr/>
          </p:nvCxnSpPr>
          <p:spPr>
            <a:xfrm>
              <a:off x="6062279" y="1423411"/>
              <a:ext cx="490915" cy="3275131"/>
            </a:xfrm>
            <a:prstGeom prst="straightConnector1">
              <a:avLst/>
            </a:prstGeom>
            <a:ln w="57150">
              <a:solidFill>
                <a:srgbClr val="29F75A"/>
              </a:solidFill>
              <a:headEnd type="none"/>
              <a:tailEnd type="triangle"/>
            </a:ln>
          </p:spPr>
          <p:style>
            <a:lnRef idx="1">
              <a:schemeClr val="accent1"/>
            </a:lnRef>
            <a:fillRef idx="0">
              <a:schemeClr val="accent1"/>
            </a:fillRef>
            <a:effectRef idx="0">
              <a:schemeClr val="accent1"/>
            </a:effectRef>
            <a:fontRef idx="minor">
              <a:schemeClr val="tx1"/>
            </a:fontRef>
          </p:style>
        </p:cxnSp>
        <p:cxnSp>
          <p:nvCxnSpPr>
            <p:cNvPr id="75" name="Straight Arrow Connector 74"/>
            <p:cNvCxnSpPr>
              <a:stCxn id="2" idx="2"/>
              <a:endCxn id="3" idx="0"/>
            </p:cNvCxnSpPr>
            <p:nvPr/>
          </p:nvCxnSpPr>
          <p:spPr>
            <a:xfrm flipH="1">
              <a:off x="5270334" y="1423411"/>
              <a:ext cx="791945" cy="1605036"/>
            </a:xfrm>
            <a:prstGeom prst="straightConnector1">
              <a:avLst/>
            </a:prstGeom>
            <a:ln w="57150">
              <a:solidFill>
                <a:srgbClr val="29F75A"/>
              </a:solidFill>
              <a:headEnd type="none"/>
              <a:tailEnd type="triangle"/>
            </a:ln>
          </p:spPr>
          <p:style>
            <a:lnRef idx="1">
              <a:schemeClr val="accent1"/>
            </a:lnRef>
            <a:fillRef idx="0">
              <a:schemeClr val="accent1"/>
            </a:fillRef>
            <a:effectRef idx="0">
              <a:schemeClr val="accent1"/>
            </a:effectRef>
            <a:fontRef idx="minor">
              <a:schemeClr val="tx1"/>
            </a:fontRef>
          </p:style>
        </p:cxnSp>
        <p:cxnSp>
          <p:nvCxnSpPr>
            <p:cNvPr id="76" name="Straight Arrow Connector 75"/>
            <p:cNvCxnSpPr>
              <a:stCxn id="2" idx="2"/>
              <a:endCxn id="52" idx="0"/>
            </p:cNvCxnSpPr>
            <p:nvPr/>
          </p:nvCxnSpPr>
          <p:spPr>
            <a:xfrm>
              <a:off x="6062279" y="1423411"/>
              <a:ext cx="2510996" cy="1827513"/>
            </a:xfrm>
            <a:prstGeom prst="straightConnector1">
              <a:avLst/>
            </a:prstGeom>
            <a:ln w="57150">
              <a:solidFill>
                <a:srgbClr val="29F75A"/>
              </a:solidFill>
              <a:headEnd type="none"/>
              <a:tailEnd type="triangle"/>
            </a:ln>
          </p:spPr>
          <p:style>
            <a:lnRef idx="1">
              <a:schemeClr val="accent1"/>
            </a:lnRef>
            <a:fillRef idx="0">
              <a:schemeClr val="accent1"/>
            </a:fillRef>
            <a:effectRef idx="0">
              <a:schemeClr val="accent1"/>
            </a:effectRef>
            <a:fontRef idx="minor">
              <a:schemeClr val="tx1"/>
            </a:fontRef>
          </p:style>
        </p:cxnSp>
      </p:grpSp>
      <p:grpSp>
        <p:nvGrpSpPr>
          <p:cNvPr id="142" name="Group 141"/>
          <p:cNvGrpSpPr/>
          <p:nvPr/>
        </p:nvGrpSpPr>
        <p:grpSpPr>
          <a:xfrm>
            <a:off x="172778" y="1862864"/>
            <a:ext cx="7252497" cy="4334402"/>
            <a:chOff x="172778" y="1862864"/>
            <a:chExt cx="7252497" cy="4334402"/>
          </a:xfrm>
        </p:grpSpPr>
        <p:sp>
          <p:nvSpPr>
            <p:cNvPr id="3" name="Text Box 2"/>
            <p:cNvSpPr txBox="1">
              <a:spLocks noChangeArrowheads="1"/>
            </p:cNvSpPr>
            <p:nvPr/>
          </p:nvSpPr>
          <p:spPr bwMode="auto">
            <a:xfrm>
              <a:off x="4398253" y="3028447"/>
              <a:ext cx="1744162" cy="513348"/>
            </a:xfrm>
            <a:prstGeom prst="roundRect">
              <a:avLst/>
            </a:prstGeom>
            <a:solidFill>
              <a:srgbClr val="9EF030"/>
            </a:solidFill>
            <a:ln w="28575">
              <a:headEnd/>
              <a:tailEnd/>
            </a:ln>
          </p:spPr>
          <p:style>
            <a:lnRef idx="2">
              <a:schemeClr val="dk1"/>
            </a:lnRef>
            <a:fillRef idx="1">
              <a:schemeClr val="lt1"/>
            </a:fillRef>
            <a:effectRef idx="0">
              <a:schemeClr val="dk1"/>
            </a:effectRef>
            <a:fontRef idx="minor">
              <a:schemeClr val="dk1"/>
            </a:fontRef>
          </p:style>
          <p:txBody>
            <a:bodyPr rot="0" vert="horz" wrap="square" lIns="91440" tIns="45720" rIns="91440" bIns="45720" anchor="t" anchorCtr="0">
              <a:noAutofit/>
            </a:bodyPr>
            <a:lstStyle/>
            <a:p>
              <a:pPr marL="0" marR="0">
                <a:lnSpc>
                  <a:spcPct val="115000"/>
                </a:lnSpc>
                <a:spcBef>
                  <a:spcPts val="0"/>
                </a:spcBef>
                <a:spcAft>
                  <a:spcPts val="0"/>
                </a:spcAft>
              </a:pPr>
              <a:r>
                <a:rPr lang="en-US" sz="1100">
                  <a:effectLst/>
                  <a:ea typeface="Calibri" panose="020F0502020204030204" pitchFamily="34" charset="0"/>
                  <a:cs typeface="Times New Roman" panose="02020603050405020304" pitchFamily="18" charset="0"/>
                </a:rPr>
                <a:t>Video work: </a:t>
              </a:r>
            </a:p>
            <a:p>
              <a:pPr marL="0" marR="0">
                <a:lnSpc>
                  <a:spcPct val="115000"/>
                </a:lnSpc>
                <a:spcBef>
                  <a:spcPts val="0"/>
                </a:spcBef>
                <a:spcAft>
                  <a:spcPts val="0"/>
                </a:spcAft>
              </a:pPr>
              <a:r>
                <a:rPr lang="en-US" sz="1100">
                  <a:effectLst/>
                  <a:ea typeface="Calibri" panose="020F0502020204030204" pitchFamily="34" charset="0"/>
                  <a:cs typeface="Times New Roman" panose="02020603050405020304" pitchFamily="18" charset="0"/>
                </a:rPr>
                <a:t>Title:  	Amour de </a:t>
              </a:r>
              <a:r>
                <a:rPr lang="en-US" sz="1100" smtClean="0">
                  <a:effectLst/>
                  <a:ea typeface="Calibri" panose="020F0502020204030204" pitchFamily="34" charset="0"/>
                  <a:cs typeface="Times New Roman" panose="02020603050405020304" pitchFamily="18" charset="0"/>
                </a:rPr>
                <a:t>loin</a:t>
              </a:r>
              <a:endParaRPr lang="en-US" sz="1100">
                <a:effectLst/>
                <a:ea typeface="Calibri" panose="020F0502020204030204" pitchFamily="34" charset="0"/>
                <a:cs typeface="Times New Roman" panose="02020603050405020304" pitchFamily="18" charset="0"/>
              </a:endParaRPr>
            </a:p>
          </p:txBody>
        </p:sp>
        <p:sp>
          <p:nvSpPr>
            <p:cNvPr id="4" name="Text Box 2"/>
            <p:cNvSpPr txBox="1">
              <a:spLocks noChangeArrowheads="1"/>
            </p:cNvSpPr>
            <p:nvPr/>
          </p:nvSpPr>
          <p:spPr bwMode="auto">
            <a:xfrm>
              <a:off x="223566" y="2918347"/>
              <a:ext cx="2523384" cy="759504"/>
            </a:xfrm>
            <a:prstGeom prst="roundRect">
              <a:avLst/>
            </a:prstGeom>
            <a:solidFill>
              <a:srgbClr val="FFE07D"/>
            </a:solidFill>
            <a:ln w="28575">
              <a:headEnd/>
              <a:tailEnd/>
            </a:ln>
          </p:spPr>
          <p:style>
            <a:lnRef idx="2">
              <a:schemeClr val="dk1"/>
            </a:lnRef>
            <a:fillRef idx="1">
              <a:schemeClr val="lt1"/>
            </a:fillRef>
            <a:effectRef idx="0">
              <a:schemeClr val="dk1"/>
            </a:effectRef>
            <a:fontRef idx="minor">
              <a:schemeClr val="dk1"/>
            </a:fontRef>
          </p:style>
          <p:txBody>
            <a:bodyPr rot="0" vert="horz" wrap="square" lIns="91440" tIns="45720" rIns="91440" bIns="45720" anchor="t" anchorCtr="0">
              <a:noAutofit/>
            </a:bodyPr>
            <a:lstStyle/>
            <a:p>
              <a:pPr marL="0" marR="0">
                <a:lnSpc>
                  <a:spcPct val="115000"/>
                </a:lnSpc>
                <a:spcBef>
                  <a:spcPts val="0"/>
                </a:spcBef>
                <a:spcAft>
                  <a:spcPts val="0"/>
                </a:spcAft>
              </a:pPr>
              <a:r>
                <a:rPr lang="en-US" sz="1100">
                  <a:effectLst/>
                  <a:ea typeface="Calibri" panose="020F0502020204030204" pitchFamily="34" charset="0"/>
                  <a:cs typeface="Times New Roman" panose="02020603050405020304" pitchFamily="18" charset="0"/>
                </a:rPr>
                <a:t>Performance: </a:t>
              </a:r>
            </a:p>
            <a:p>
              <a:pPr marL="0" marR="0">
                <a:lnSpc>
                  <a:spcPct val="115000"/>
                </a:lnSpc>
                <a:spcBef>
                  <a:spcPts val="0"/>
                </a:spcBef>
                <a:spcAft>
                  <a:spcPts val="0"/>
                </a:spcAft>
              </a:pPr>
              <a:r>
                <a:rPr lang="en-US" sz="1100">
                  <a:effectLst/>
                  <a:ea typeface="Calibri" panose="020F0502020204030204" pitchFamily="34" charset="0"/>
                  <a:cs typeface="Times New Roman" panose="02020603050405020304" pitchFamily="18" charset="0"/>
                </a:rPr>
                <a:t>Name:  	</a:t>
              </a:r>
              <a:r>
                <a:rPr lang="en-US" sz="1100" smtClean="0">
                  <a:effectLst/>
                  <a:ea typeface="Calibri" panose="020F0502020204030204" pitchFamily="34" charset="0"/>
                  <a:cs typeface="Times New Roman" panose="02020603050405020304" pitchFamily="18" charset="0"/>
                </a:rPr>
                <a:t>Performance</a:t>
              </a:r>
              <a:endParaRPr lang="en-US" sz="1100">
                <a:effectLst/>
                <a:ea typeface="Calibri" panose="020F0502020204030204" pitchFamily="34" charset="0"/>
                <a:cs typeface="Times New Roman" panose="02020603050405020304" pitchFamily="18" charset="0"/>
              </a:endParaRPr>
            </a:p>
            <a:p>
              <a:pPr marL="0" marR="0">
                <a:lnSpc>
                  <a:spcPct val="115000"/>
                </a:lnSpc>
                <a:spcBef>
                  <a:spcPts val="0"/>
                </a:spcBef>
                <a:spcAft>
                  <a:spcPts val="0"/>
                </a:spcAft>
              </a:pPr>
              <a:r>
                <a:rPr lang="en-US" sz="1100">
                  <a:effectLst/>
                  <a:ea typeface="Calibri" panose="020F0502020204030204" pitchFamily="34" charset="0"/>
                  <a:cs typeface="Times New Roman" panose="02020603050405020304" pitchFamily="18" charset="0"/>
                </a:rPr>
                <a:t>Date: 	</a:t>
              </a:r>
              <a:r>
                <a:rPr lang="en-US" sz="1100" smtClean="0">
                  <a:effectLst/>
                  <a:ea typeface="Calibri" panose="020F0502020204030204" pitchFamily="34" charset="0"/>
                  <a:cs typeface="Times New Roman" panose="02020603050405020304" pitchFamily="18" charset="0"/>
                </a:rPr>
                <a:t>	2004 September</a:t>
              </a:r>
              <a:endParaRPr lang="en-US" sz="1100">
                <a:effectLst/>
                <a:ea typeface="Calibri" panose="020F0502020204030204" pitchFamily="34" charset="0"/>
                <a:cs typeface="Times New Roman" panose="02020603050405020304" pitchFamily="18" charset="0"/>
              </a:endParaRPr>
            </a:p>
          </p:txBody>
        </p:sp>
        <p:sp>
          <p:nvSpPr>
            <p:cNvPr id="5" name="Text Box 3"/>
            <p:cNvSpPr txBox="1">
              <a:spLocks noChangeArrowheads="1"/>
            </p:cNvSpPr>
            <p:nvPr/>
          </p:nvSpPr>
          <p:spPr bwMode="auto">
            <a:xfrm>
              <a:off x="197283" y="4155651"/>
              <a:ext cx="2575950" cy="710490"/>
            </a:xfrm>
            <a:prstGeom prst="roundRect">
              <a:avLst/>
            </a:prstGeom>
            <a:solidFill>
              <a:srgbClr val="FFE07D"/>
            </a:solidFill>
            <a:ln w="28575">
              <a:headEnd/>
              <a:tailEnd/>
            </a:ln>
          </p:spPr>
          <p:style>
            <a:lnRef idx="2">
              <a:schemeClr val="dk1"/>
            </a:lnRef>
            <a:fillRef idx="1">
              <a:schemeClr val="lt1"/>
            </a:fillRef>
            <a:effectRef idx="0">
              <a:schemeClr val="dk1"/>
            </a:effectRef>
            <a:fontRef idx="minor">
              <a:schemeClr val="dk1"/>
            </a:fontRef>
          </p:style>
          <p:txBody>
            <a:bodyPr rot="0" vert="horz" wrap="square" lIns="91440" tIns="45720" rIns="91440" bIns="45720" anchor="t" anchorCtr="0">
              <a:noAutofit/>
            </a:bodyPr>
            <a:lstStyle/>
            <a:p>
              <a:pPr marL="0" marR="0">
                <a:lnSpc>
                  <a:spcPct val="115000"/>
                </a:lnSpc>
                <a:spcBef>
                  <a:spcPts val="0"/>
                </a:spcBef>
                <a:spcAft>
                  <a:spcPts val="0"/>
                </a:spcAft>
              </a:pPr>
              <a:r>
                <a:rPr lang="en-US" sz="1100">
                  <a:effectLst/>
                  <a:ea typeface="Calibri" panose="020F0502020204030204" pitchFamily="34" charset="0"/>
                  <a:cs typeface="Times New Roman" panose="02020603050405020304" pitchFamily="18" charset="0"/>
                </a:rPr>
                <a:t>Recording session: </a:t>
              </a:r>
            </a:p>
            <a:p>
              <a:pPr marL="0" marR="0">
                <a:lnSpc>
                  <a:spcPct val="115000"/>
                </a:lnSpc>
                <a:spcBef>
                  <a:spcPts val="0"/>
                </a:spcBef>
                <a:spcAft>
                  <a:spcPts val="0"/>
                </a:spcAft>
              </a:pPr>
              <a:r>
                <a:rPr lang="en-US" sz="1100">
                  <a:effectLst/>
                  <a:ea typeface="Calibri" panose="020F0502020204030204" pitchFamily="34" charset="0"/>
                  <a:cs typeface="Times New Roman" panose="02020603050405020304" pitchFamily="18" charset="0"/>
                </a:rPr>
                <a:t>Name:  	Recording </a:t>
              </a:r>
              <a:r>
                <a:rPr lang="en-US" sz="1100" smtClean="0">
                  <a:effectLst/>
                  <a:ea typeface="Calibri" panose="020F0502020204030204" pitchFamily="34" charset="0"/>
                  <a:cs typeface="Times New Roman" panose="02020603050405020304" pitchFamily="18" charset="0"/>
                </a:rPr>
                <a:t>session</a:t>
              </a:r>
              <a:endParaRPr lang="en-US" sz="1100">
                <a:effectLst/>
                <a:ea typeface="Calibri" panose="020F0502020204030204" pitchFamily="34" charset="0"/>
                <a:cs typeface="Times New Roman" panose="02020603050405020304" pitchFamily="18" charset="0"/>
              </a:endParaRPr>
            </a:p>
            <a:p>
              <a:pPr marL="0" marR="0">
                <a:lnSpc>
                  <a:spcPct val="115000"/>
                </a:lnSpc>
                <a:spcBef>
                  <a:spcPts val="0"/>
                </a:spcBef>
                <a:spcAft>
                  <a:spcPts val="0"/>
                </a:spcAft>
              </a:pPr>
              <a:r>
                <a:rPr lang="en-US" sz="1100">
                  <a:effectLst/>
                  <a:ea typeface="Calibri" panose="020F0502020204030204" pitchFamily="34" charset="0"/>
                  <a:cs typeface="Times New Roman" panose="02020603050405020304" pitchFamily="18" charset="0"/>
                </a:rPr>
                <a:t>Date: 	</a:t>
              </a:r>
              <a:r>
                <a:rPr lang="en-US" sz="1100" smtClean="0">
                  <a:effectLst/>
                  <a:ea typeface="Calibri" panose="020F0502020204030204" pitchFamily="34" charset="0"/>
                  <a:cs typeface="Times New Roman" panose="02020603050405020304" pitchFamily="18" charset="0"/>
                </a:rPr>
                <a:t>	2008 October</a:t>
              </a:r>
              <a:endParaRPr lang="en-US" sz="1100">
                <a:effectLst/>
                <a:ea typeface="Calibri" panose="020F0502020204030204" pitchFamily="34" charset="0"/>
                <a:cs typeface="Times New Roman" panose="02020603050405020304" pitchFamily="18" charset="0"/>
              </a:endParaRPr>
            </a:p>
          </p:txBody>
        </p:sp>
        <p:sp>
          <p:nvSpPr>
            <p:cNvPr id="6" name="Text Box 2"/>
            <p:cNvSpPr txBox="1">
              <a:spLocks noChangeArrowheads="1"/>
            </p:cNvSpPr>
            <p:nvPr/>
          </p:nvSpPr>
          <p:spPr bwMode="auto">
            <a:xfrm>
              <a:off x="219264" y="1862864"/>
              <a:ext cx="2575950" cy="683760"/>
            </a:xfrm>
            <a:prstGeom prst="roundRect">
              <a:avLst/>
            </a:prstGeom>
            <a:solidFill>
              <a:srgbClr val="FFE07D"/>
            </a:solidFill>
            <a:ln w="28575">
              <a:headEnd/>
              <a:tailEnd/>
            </a:ln>
          </p:spPr>
          <p:style>
            <a:lnRef idx="2">
              <a:schemeClr val="dk1"/>
            </a:lnRef>
            <a:fillRef idx="1">
              <a:schemeClr val="lt1"/>
            </a:fillRef>
            <a:effectRef idx="0">
              <a:schemeClr val="dk1"/>
            </a:effectRef>
            <a:fontRef idx="minor">
              <a:schemeClr val="dk1"/>
            </a:fontRef>
          </p:style>
          <p:txBody>
            <a:bodyPr rot="0" vert="horz" wrap="square" lIns="91440" tIns="45720" rIns="91440" bIns="45720" anchor="t" anchorCtr="0">
              <a:noAutofit/>
            </a:bodyPr>
            <a:lstStyle/>
            <a:p>
              <a:pPr marL="0" marR="0">
                <a:lnSpc>
                  <a:spcPct val="115000"/>
                </a:lnSpc>
                <a:spcBef>
                  <a:spcPts val="0"/>
                </a:spcBef>
                <a:spcAft>
                  <a:spcPts val="0"/>
                </a:spcAft>
              </a:pPr>
              <a:r>
                <a:rPr lang="en-US" sz="1100">
                  <a:effectLst/>
                  <a:ea typeface="Calibri" panose="020F0502020204030204" pitchFamily="34" charset="0"/>
                  <a:cs typeface="Times New Roman" panose="02020603050405020304" pitchFamily="18" charset="0"/>
                </a:rPr>
                <a:t>Performance: </a:t>
              </a:r>
            </a:p>
            <a:p>
              <a:pPr marL="0" marR="0">
                <a:lnSpc>
                  <a:spcPct val="115000"/>
                </a:lnSpc>
                <a:spcBef>
                  <a:spcPts val="0"/>
                </a:spcBef>
                <a:spcAft>
                  <a:spcPts val="0"/>
                </a:spcAft>
              </a:pPr>
              <a:r>
                <a:rPr lang="en-US" sz="1100">
                  <a:effectLst/>
                  <a:ea typeface="Calibri" panose="020F0502020204030204" pitchFamily="34" charset="0"/>
                  <a:cs typeface="Times New Roman" panose="02020603050405020304" pitchFamily="18" charset="0"/>
                </a:rPr>
                <a:t>Name:  	World </a:t>
              </a:r>
              <a:r>
                <a:rPr lang="en-US" sz="1100" smtClean="0">
                  <a:effectLst/>
                  <a:ea typeface="Calibri" panose="020F0502020204030204" pitchFamily="34" charset="0"/>
                  <a:cs typeface="Times New Roman" panose="02020603050405020304" pitchFamily="18" charset="0"/>
                </a:rPr>
                <a:t>premiere</a:t>
              </a:r>
              <a:endParaRPr lang="en-US" sz="1100">
                <a:effectLst/>
                <a:ea typeface="Calibri" panose="020F0502020204030204" pitchFamily="34" charset="0"/>
                <a:cs typeface="Times New Roman" panose="02020603050405020304" pitchFamily="18" charset="0"/>
              </a:endParaRPr>
            </a:p>
            <a:p>
              <a:pPr marL="0" marR="0">
                <a:lnSpc>
                  <a:spcPct val="115000"/>
                </a:lnSpc>
                <a:spcBef>
                  <a:spcPts val="0"/>
                </a:spcBef>
                <a:spcAft>
                  <a:spcPts val="0"/>
                </a:spcAft>
              </a:pPr>
              <a:r>
                <a:rPr lang="en-US" sz="1100">
                  <a:effectLst/>
                  <a:ea typeface="Calibri" panose="020F0502020204030204" pitchFamily="34" charset="0"/>
                  <a:cs typeface="Times New Roman" panose="02020603050405020304" pitchFamily="18" charset="0"/>
                </a:rPr>
                <a:t>Date: 	</a:t>
              </a:r>
              <a:r>
                <a:rPr lang="en-US" sz="1100" smtClean="0">
                  <a:effectLst/>
                  <a:ea typeface="Calibri" panose="020F0502020204030204" pitchFamily="34" charset="0"/>
                  <a:cs typeface="Times New Roman" panose="02020603050405020304" pitchFamily="18" charset="0"/>
                </a:rPr>
                <a:t>	2000 </a:t>
              </a:r>
              <a:r>
                <a:rPr lang="en-US" sz="1100">
                  <a:effectLst/>
                  <a:ea typeface="Calibri" panose="020F0502020204030204" pitchFamily="34" charset="0"/>
                  <a:cs typeface="Times New Roman" panose="02020603050405020304" pitchFamily="18" charset="0"/>
                </a:rPr>
                <a:t>August </a:t>
              </a:r>
              <a:r>
                <a:rPr lang="en-US" sz="1100" smtClean="0">
                  <a:effectLst/>
                  <a:ea typeface="Calibri" panose="020F0502020204030204" pitchFamily="34" charset="0"/>
                  <a:cs typeface="Times New Roman" panose="02020603050405020304" pitchFamily="18" charset="0"/>
                </a:rPr>
                <a:t>15</a:t>
              </a:r>
              <a:endParaRPr lang="en-US" sz="1100">
                <a:effectLst/>
                <a:ea typeface="Calibri" panose="020F0502020204030204" pitchFamily="34" charset="0"/>
                <a:cs typeface="Times New Roman" panose="02020603050405020304" pitchFamily="18" charset="0"/>
              </a:endParaRPr>
            </a:p>
          </p:txBody>
        </p:sp>
        <p:sp>
          <p:nvSpPr>
            <p:cNvPr id="7" name="Text Box 2"/>
            <p:cNvSpPr txBox="1">
              <a:spLocks noChangeArrowheads="1"/>
            </p:cNvSpPr>
            <p:nvPr/>
          </p:nvSpPr>
          <p:spPr bwMode="auto">
            <a:xfrm>
              <a:off x="172778" y="5390329"/>
              <a:ext cx="2574172" cy="806937"/>
            </a:xfrm>
            <a:prstGeom prst="roundRect">
              <a:avLst/>
            </a:prstGeom>
            <a:solidFill>
              <a:srgbClr val="FFE07D"/>
            </a:solidFill>
            <a:ln w="28575">
              <a:headEnd/>
              <a:tailEnd/>
            </a:ln>
          </p:spPr>
          <p:style>
            <a:lnRef idx="2">
              <a:schemeClr val="dk1"/>
            </a:lnRef>
            <a:fillRef idx="1">
              <a:schemeClr val="lt1"/>
            </a:fillRef>
            <a:effectRef idx="0">
              <a:schemeClr val="dk1"/>
            </a:effectRef>
            <a:fontRef idx="minor">
              <a:schemeClr val="dk1"/>
            </a:fontRef>
          </p:style>
          <p:txBody>
            <a:bodyPr rot="0" vert="horz" wrap="square" lIns="91440" tIns="45720" rIns="91440" bIns="45720" anchor="t" anchorCtr="0">
              <a:noAutofit/>
            </a:bodyPr>
            <a:lstStyle/>
            <a:p>
              <a:pPr marL="0" marR="0">
                <a:lnSpc>
                  <a:spcPct val="115000"/>
                </a:lnSpc>
                <a:spcBef>
                  <a:spcPts val="0"/>
                </a:spcBef>
                <a:spcAft>
                  <a:spcPts val="0"/>
                </a:spcAft>
              </a:pPr>
              <a:r>
                <a:rPr lang="en-US" sz="1100">
                  <a:effectLst/>
                  <a:ea typeface="Calibri" panose="020F0502020204030204" pitchFamily="34" charset="0"/>
                  <a:cs typeface="Times New Roman" panose="02020603050405020304" pitchFamily="18" charset="0"/>
                </a:rPr>
                <a:t>Recording session: </a:t>
              </a:r>
            </a:p>
            <a:p>
              <a:pPr marL="0" marR="0">
                <a:lnSpc>
                  <a:spcPct val="115000"/>
                </a:lnSpc>
                <a:spcBef>
                  <a:spcPts val="0"/>
                </a:spcBef>
                <a:spcAft>
                  <a:spcPts val="0"/>
                </a:spcAft>
              </a:pPr>
              <a:r>
                <a:rPr lang="en-US" sz="1100">
                  <a:effectLst/>
                  <a:ea typeface="Calibri" panose="020F0502020204030204" pitchFamily="34" charset="0"/>
                  <a:cs typeface="Times New Roman" panose="02020603050405020304" pitchFamily="18" charset="0"/>
                </a:rPr>
                <a:t>Name:  	Recording </a:t>
              </a:r>
              <a:r>
                <a:rPr lang="en-US" sz="1100" smtClean="0">
                  <a:effectLst/>
                  <a:ea typeface="Calibri" panose="020F0502020204030204" pitchFamily="34" charset="0"/>
                  <a:cs typeface="Times New Roman" panose="02020603050405020304" pitchFamily="18" charset="0"/>
                </a:rPr>
                <a:t>session</a:t>
              </a:r>
              <a:endParaRPr lang="en-US" sz="1100">
                <a:effectLst/>
                <a:ea typeface="Calibri" panose="020F0502020204030204" pitchFamily="34" charset="0"/>
                <a:cs typeface="Times New Roman" panose="02020603050405020304" pitchFamily="18" charset="0"/>
              </a:endParaRPr>
            </a:p>
            <a:p>
              <a:pPr marL="0" marR="0">
                <a:lnSpc>
                  <a:spcPct val="115000"/>
                </a:lnSpc>
                <a:spcBef>
                  <a:spcPts val="0"/>
                </a:spcBef>
                <a:spcAft>
                  <a:spcPts val="0"/>
                </a:spcAft>
              </a:pPr>
              <a:r>
                <a:rPr lang="en-US" sz="1100">
                  <a:effectLst/>
                  <a:ea typeface="Calibri" panose="020F0502020204030204" pitchFamily="34" charset="0"/>
                  <a:cs typeface="Times New Roman" panose="02020603050405020304" pitchFamily="18" charset="0"/>
                </a:rPr>
                <a:t>Date: 	</a:t>
              </a:r>
              <a:r>
                <a:rPr lang="en-US" sz="1100" smtClean="0">
                  <a:effectLst/>
                  <a:ea typeface="Calibri" panose="020F0502020204030204" pitchFamily="34" charset="0"/>
                  <a:cs typeface="Times New Roman" panose="02020603050405020304" pitchFamily="18" charset="0"/>
                </a:rPr>
                <a:t>	2006 March</a:t>
              </a:r>
              <a:endParaRPr lang="en-US" sz="1100">
                <a:effectLst/>
                <a:ea typeface="Calibri" panose="020F0502020204030204" pitchFamily="34" charset="0"/>
                <a:cs typeface="Times New Roman" panose="02020603050405020304" pitchFamily="18" charset="0"/>
              </a:endParaRPr>
            </a:p>
          </p:txBody>
        </p:sp>
        <p:sp>
          <p:nvSpPr>
            <p:cNvPr id="8" name="Text Box 2"/>
            <p:cNvSpPr txBox="1">
              <a:spLocks noChangeArrowheads="1"/>
            </p:cNvSpPr>
            <p:nvPr/>
          </p:nvSpPr>
          <p:spPr bwMode="auto">
            <a:xfrm>
              <a:off x="5681112" y="4698542"/>
              <a:ext cx="1744163" cy="466549"/>
            </a:xfrm>
            <a:prstGeom prst="roundRect">
              <a:avLst/>
            </a:prstGeom>
            <a:solidFill>
              <a:srgbClr val="C4F682"/>
            </a:solidFill>
            <a:ln w="28575">
              <a:headEnd/>
              <a:tailEnd/>
            </a:ln>
          </p:spPr>
          <p:style>
            <a:lnRef idx="2">
              <a:schemeClr val="dk1"/>
            </a:lnRef>
            <a:fillRef idx="1">
              <a:schemeClr val="lt1"/>
            </a:fillRef>
            <a:effectRef idx="0">
              <a:schemeClr val="dk1"/>
            </a:effectRef>
            <a:fontRef idx="minor">
              <a:schemeClr val="dk1"/>
            </a:fontRef>
          </p:style>
          <p:txBody>
            <a:bodyPr rot="0" vert="horz" wrap="square" lIns="91440" tIns="45720" rIns="91440" bIns="45720" anchor="t" anchorCtr="0">
              <a:noAutofit/>
            </a:bodyPr>
            <a:lstStyle/>
            <a:p>
              <a:pPr marL="0" marR="0">
                <a:lnSpc>
                  <a:spcPct val="115000"/>
                </a:lnSpc>
                <a:spcBef>
                  <a:spcPts val="0"/>
                </a:spcBef>
                <a:spcAft>
                  <a:spcPts val="0"/>
                </a:spcAft>
              </a:pPr>
              <a:r>
                <a:rPr lang="en-US" sz="1100">
                  <a:effectLst/>
                  <a:ea typeface="Calibri" panose="020F0502020204030204" pitchFamily="34" charset="0"/>
                  <a:cs typeface="Times New Roman" panose="02020603050405020304" pitchFamily="18" charset="0"/>
                </a:rPr>
                <a:t>Audio work: </a:t>
              </a:r>
            </a:p>
            <a:p>
              <a:pPr marL="0" marR="0">
                <a:lnSpc>
                  <a:spcPct val="115000"/>
                </a:lnSpc>
                <a:spcBef>
                  <a:spcPts val="0"/>
                </a:spcBef>
                <a:spcAft>
                  <a:spcPts val="0"/>
                </a:spcAft>
              </a:pPr>
              <a:r>
                <a:rPr lang="en-US" sz="1100">
                  <a:effectLst/>
                  <a:ea typeface="Calibri" panose="020F0502020204030204" pitchFamily="34" charset="0"/>
                  <a:cs typeface="Times New Roman" panose="02020603050405020304" pitchFamily="18" charset="0"/>
                </a:rPr>
                <a:t>Title:  	Amour de </a:t>
              </a:r>
              <a:r>
                <a:rPr lang="en-US" sz="1100" smtClean="0">
                  <a:effectLst/>
                  <a:ea typeface="Calibri" panose="020F0502020204030204" pitchFamily="34" charset="0"/>
                  <a:cs typeface="Times New Roman" panose="02020603050405020304" pitchFamily="18" charset="0"/>
                </a:rPr>
                <a:t>loin</a:t>
              </a:r>
              <a:endParaRPr lang="en-US" sz="1100">
                <a:effectLst/>
                <a:ea typeface="Calibri" panose="020F0502020204030204" pitchFamily="34" charset="0"/>
                <a:cs typeface="Times New Roman" panose="02020603050405020304" pitchFamily="18" charset="0"/>
              </a:endParaRPr>
            </a:p>
          </p:txBody>
        </p:sp>
        <p:cxnSp>
          <p:nvCxnSpPr>
            <p:cNvPr id="10" name="Straight Arrow Connector 9"/>
            <p:cNvCxnSpPr>
              <a:stCxn id="4" idx="3"/>
              <a:endCxn id="3" idx="1"/>
            </p:cNvCxnSpPr>
            <p:nvPr/>
          </p:nvCxnSpPr>
          <p:spPr>
            <a:xfrm flipV="1">
              <a:off x="2746950" y="3285121"/>
              <a:ext cx="1651303" cy="12978"/>
            </a:xfrm>
            <a:prstGeom prst="straightConnector1">
              <a:avLst/>
            </a:prstGeom>
            <a:ln w="57150">
              <a:solidFill>
                <a:srgbClr val="FFC000"/>
              </a:solidFill>
              <a:headEnd type="none"/>
              <a:tailEnd type="triangle"/>
            </a:ln>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a:stCxn id="7" idx="3"/>
              <a:endCxn id="8" idx="1"/>
            </p:cNvCxnSpPr>
            <p:nvPr/>
          </p:nvCxnSpPr>
          <p:spPr>
            <a:xfrm flipV="1">
              <a:off x="2746950" y="4931817"/>
              <a:ext cx="2934162" cy="861981"/>
            </a:xfrm>
            <a:prstGeom prst="straightConnector1">
              <a:avLst/>
            </a:prstGeom>
            <a:ln w="57150">
              <a:solidFill>
                <a:srgbClr val="FFC000"/>
              </a:solidFill>
              <a:headEnd type="none"/>
              <a:tailEnd type="triangle"/>
            </a:ln>
          </p:spPr>
          <p:style>
            <a:lnRef idx="1">
              <a:schemeClr val="accent1"/>
            </a:lnRef>
            <a:fillRef idx="0">
              <a:schemeClr val="accent1"/>
            </a:fillRef>
            <a:effectRef idx="0">
              <a:schemeClr val="accent1"/>
            </a:effectRef>
            <a:fontRef idx="minor">
              <a:schemeClr val="tx1"/>
            </a:fontRef>
          </p:style>
        </p:cxnSp>
      </p:grpSp>
      <p:grpSp>
        <p:nvGrpSpPr>
          <p:cNvPr id="145" name="Group 144"/>
          <p:cNvGrpSpPr/>
          <p:nvPr/>
        </p:nvGrpSpPr>
        <p:grpSpPr>
          <a:xfrm>
            <a:off x="9795862" y="616230"/>
            <a:ext cx="2154400" cy="3103090"/>
            <a:chOff x="9795862" y="616230"/>
            <a:chExt cx="2154400" cy="3103090"/>
          </a:xfrm>
        </p:grpSpPr>
        <p:sp>
          <p:nvSpPr>
            <p:cNvPr id="54" name="Text Box 2"/>
            <p:cNvSpPr txBox="1">
              <a:spLocks noChangeArrowheads="1"/>
            </p:cNvSpPr>
            <p:nvPr/>
          </p:nvSpPr>
          <p:spPr bwMode="auto">
            <a:xfrm>
              <a:off x="9904794" y="616230"/>
              <a:ext cx="1744162" cy="513348"/>
            </a:xfrm>
            <a:prstGeom prst="roundRect">
              <a:avLst/>
            </a:prstGeom>
            <a:solidFill>
              <a:schemeClr val="accent3">
                <a:lumMod val="60000"/>
                <a:lumOff val="40000"/>
              </a:schemeClr>
            </a:solidFill>
            <a:ln w="28575">
              <a:headEnd/>
              <a:tailEnd/>
            </a:ln>
          </p:spPr>
          <p:style>
            <a:lnRef idx="2">
              <a:schemeClr val="dk1"/>
            </a:lnRef>
            <a:fillRef idx="1">
              <a:schemeClr val="lt1"/>
            </a:fillRef>
            <a:effectRef idx="0">
              <a:schemeClr val="dk1"/>
            </a:effectRef>
            <a:fontRef idx="minor">
              <a:schemeClr val="dk1"/>
            </a:fontRef>
          </p:style>
          <p:txBody>
            <a:bodyPr rot="0" vert="horz" wrap="square" lIns="91440" tIns="45720" rIns="91440" bIns="45720" anchor="t" anchorCtr="0">
              <a:noAutofit/>
            </a:bodyPr>
            <a:lstStyle/>
            <a:p>
              <a:pPr marL="0" marR="0">
                <a:lnSpc>
                  <a:spcPct val="115000"/>
                </a:lnSpc>
                <a:spcBef>
                  <a:spcPts val="0"/>
                </a:spcBef>
                <a:spcAft>
                  <a:spcPts val="0"/>
                </a:spcAft>
              </a:pPr>
              <a:r>
                <a:rPr lang="en-US" sz="1100" smtClean="0">
                  <a:ea typeface="Calibri" panose="020F0502020204030204" pitchFamily="34" charset="0"/>
                  <a:cs typeface="Times New Roman" panose="02020603050405020304" pitchFamily="18" charset="0"/>
                </a:rPr>
                <a:t>Text work</a:t>
              </a:r>
              <a:r>
                <a:rPr lang="en-US" sz="1100" smtClean="0">
                  <a:effectLst/>
                  <a:ea typeface="Calibri" panose="020F0502020204030204" pitchFamily="34" charset="0"/>
                  <a:cs typeface="Times New Roman" panose="02020603050405020304" pitchFamily="18" charset="0"/>
                </a:rPr>
                <a:t>: </a:t>
              </a:r>
              <a:endParaRPr lang="en-US" sz="1100">
                <a:effectLst/>
                <a:ea typeface="Calibri" panose="020F0502020204030204" pitchFamily="34" charset="0"/>
                <a:cs typeface="Times New Roman" panose="02020603050405020304" pitchFamily="18" charset="0"/>
              </a:endParaRPr>
            </a:p>
            <a:p>
              <a:pPr marL="0" marR="0">
                <a:lnSpc>
                  <a:spcPct val="115000"/>
                </a:lnSpc>
                <a:spcBef>
                  <a:spcPts val="0"/>
                </a:spcBef>
                <a:spcAft>
                  <a:spcPts val="0"/>
                </a:spcAft>
              </a:pPr>
              <a:r>
                <a:rPr lang="en-US" sz="1100" smtClean="0">
                  <a:effectLst/>
                  <a:ea typeface="Calibri" panose="020F0502020204030204" pitchFamily="34" charset="0"/>
                  <a:cs typeface="Times New Roman" panose="02020603050405020304" pitchFamily="18" charset="0"/>
                </a:rPr>
                <a:t>Libretto</a:t>
              </a:r>
              <a:endParaRPr lang="en-US" sz="1100">
                <a:effectLst/>
                <a:ea typeface="Calibri" panose="020F0502020204030204" pitchFamily="34" charset="0"/>
                <a:cs typeface="Times New Roman" panose="02020603050405020304" pitchFamily="18" charset="0"/>
              </a:endParaRPr>
            </a:p>
          </p:txBody>
        </p:sp>
        <p:sp>
          <p:nvSpPr>
            <p:cNvPr id="58" name="Text Box 2"/>
            <p:cNvSpPr txBox="1">
              <a:spLocks noChangeArrowheads="1"/>
            </p:cNvSpPr>
            <p:nvPr/>
          </p:nvSpPr>
          <p:spPr bwMode="auto">
            <a:xfrm>
              <a:off x="9795862" y="1606190"/>
              <a:ext cx="1962026" cy="513348"/>
            </a:xfrm>
            <a:prstGeom prst="roundRect">
              <a:avLst/>
            </a:prstGeom>
            <a:solidFill>
              <a:schemeClr val="accent3">
                <a:lumMod val="60000"/>
                <a:lumOff val="40000"/>
              </a:schemeClr>
            </a:solidFill>
            <a:ln w="28575">
              <a:headEnd/>
              <a:tailEnd/>
            </a:ln>
          </p:spPr>
          <p:style>
            <a:lnRef idx="2">
              <a:schemeClr val="dk1"/>
            </a:lnRef>
            <a:fillRef idx="1">
              <a:schemeClr val="lt1"/>
            </a:fillRef>
            <a:effectRef idx="0">
              <a:schemeClr val="dk1"/>
            </a:effectRef>
            <a:fontRef idx="minor">
              <a:schemeClr val="dk1"/>
            </a:fontRef>
          </p:style>
          <p:txBody>
            <a:bodyPr rot="0" vert="horz" wrap="square" lIns="91440" tIns="45720" rIns="91440" bIns="45720" anchor="t" anchorCtr="0">
              <a:noAutofit/>
            </a:bodyPr>
            <a:lstStyle/>
            <a:p>
              <a:pPr marL="0" marR="0">
                <a:lnSpc>
                  <a:spcPct val="115000"/>
                </a:lnSpc>
                <a:spcBef>
                  <a:spcPts val="0"/>
                </a:spcBef>
                <a:spcAft>
                  <a:spcPts val="0"/>
                </a:spcAft>
              </a:pPr>
              <a:r>
                <a:rPr lang="en-US" sz="1100" smtClean="0">
                  <a:ea typeface="Calibri" panose="020F0502020204030204" pitchFamily="34" charset="0"/>
                  <a:cs typeface="Times New Roman" panose="02020603050405020304" pitchFamily="18" charset="0"/>
                </a:rPr>
                <a:t>Text work</a:t>
              </a:r>
              <a:r>
                <a:rPr lang="en-US" sz="1100" smtClean="0">
                  <a:effectLst/>
                  <a:ea typeface="Calibri" panose="020F0502020204030204" pitchFamily="34" charset="0"/>
                  <a:cs typeface="Times New Roman" panose="02020603050405020304" pitchFamily="18" charset="0"/>
                </a:rPr>
                <a:t>: </a:t>
              </a:r>
              <a:endParaRPr lang="en-US" sz="1100">
                <a:effectLst/>
                <a:ea typeface="Calibri" panose="020F0502020204030204" pitchFamily="34" charset="0"/>
                <a:cs typeface="Times New Roman" panose="02020603050405020304" pitchFamily="18" charset="0"/>
              </a:endParaRPr>
            </a:p>
            <a:p>
              <a:pPr marL="0" marR="0">
                <a:lnSpc>
                  <a:spcPct val="115000"/>
                </a:lnSpc>
                <a:spcBef>
                  <a:spcPts val="0"/>
                </a:spcBef>
                <a:spcAft>
                  <a:spcPts val="0"/>
                </a:spcAft>
              </a:pPr>
              <a:r>
                <a:rPr lang="en-US" sz="1100" smtClean="0">
                  <a:effectLst/>
                  <a:ea typeface="Calibri" panose="020F0502020204030204" pitchFamily="34" charset="0"/>
                  <a:cs typeface="Times New Roman" panose="02020603050405020304" pitchFamily="18" charset="0"/>
                </a:rPr>
                <a:t>Libretto in Turkish</a:t>
              </a:r>
              <a:endParaRPr lang="en-US" sz="1100">
                <a:effectLst/>
                <a:ea typeface="Calibri" panose="020F0502020204030204" pitchFamily="34" charset="0"/>
                <a:cs typeface="Times New Roman" panose="02020603050405020304" pitchFamily="18" charset="0"/>
              </a:endParaRPr>
            </a:p>
          </p:txBody>
        </p:sp>
        <p:cxnSp>
          <p:nvCxnSpPr>
            <p:cNvPr id="59" name="Straight Arrow Connector 58"/>
            <p:cNvCxnSpPr>
              <a:stCxn id="54" idx="2"/>
              <a:endCxn id="58" idx="0"/>
            </p:cNvCxnSpPr>
            <p:nvPr/>
          </p:nvCxnSpPr>
          <p:spPr>
            <a:xfrm>
              <a:off x="10776875" y="1129578"/>
              <a:ext cx="0" cy="476612"/>
            </a:xfrm>
            <a:prstGeom prst="straightConnector1">
              <a:avLst/>
            </a:prstGeom>
            <a:ln w="57150">
              <a:solidFill>
                <a:srgbClr val="FFC000"/>
              </a:solidFill>
              <a:headEnd type="none"/>
              <a:tailEnd type="triangle"/>
            </a:ln>
          </p:spPr>
          <p:style>
            <a:lnRef idx="1">
              <a:schemeClr val="accent1"/>
            </a:lnRef>
            <a:fillRef idx="0">
              <a:schemeClr val="accent1"/>
            </a:fillRef>
            <a:effectRef idx="0">
              <a:schemeClr val="accent1"/>
            </a:effectRef>
            <a:fontRef idx="minor">
              <a:schemeClr val="tx1"/>
            </a:fontRef>
          </p:style>
        </p:cxnSp>
        <p:sp>
          <p:nvSpPr>
            <p:cNvPr id="124" name="Text Box 2"/>
            <p:cNvSpPr txBox="1">
              <a:spLocks noChangeArrowheads="1"/>
            </p:cNvSpPr>
            <p:nvPr/>
          </p:nvSpPr>
          <p:spPr bwMode="auto">
            <a:xfrm>
              <a:off x="9904794" y="3205972"/>
              <a:ext cx="2045468" cy="513348"/>
            </a:xfrm>
            <a:prstGeom prst="roundRect">
              <a:avLst/>
            </a:prstGeom>
            <a:solidFill>
              <a:schemeClr val="accent1">
                <a:lumMod val="75000"/>
              </a:schemeClr>
            </a:solidFill>
            <a:ln w="28575">
              <a:headEnd/>
              <a:tailEnd/>
            </a:ln>
          </p:spPr>
          <p:style>
            <a:lnRef idx="2">
              <a:schemeClr val="dk1"/>
            </a:lnRef>
            <a:fillRef idx="1">
              <a:schemeClr val="lt1"/>
            </a:fillRef>
            <a:effectRef idx="0">
              <a:schemeClr val="dk1"/>
            </a:effectRef>
            <a:fontRef idx="minor">
              <a:schemeClr val="dk1"/>
            </a:fontRef>
          </p:style>
          <p:txBody>
            <a:bodyPr rot="0" vert="horz" wrap="square" lIns="91440" tIns="45720" rIns="91440" bIns="45720" anchor="t" anchorCtr="0">
              <a:noAutofit/>
            </a:bodyPr>
            <a:lstStyle/>
            <a:p>
              <a:pPr marL="0" marR="0">
                <a:lnSpc>
                  <a:spcPct val="115000"/>
                </a:lnSpc>
                <a:spcBef>
                  <a:spcPts val="0"/>
                </a:spcBef>
                <a:spcAft>
                  <a:spcPts val="0"/>
                </a:spcAft>
              </a:pPr>
              <a:r>
                <a:rPr lang="en-US" sz="1100" smtClean="0">
                  <a:effectLst/>
                  <a:ea typeface="Calibri" panose="020F0502020204030204" pitchFamily="34" charset="0"/>
                  <a:cs typeface="Times New Roman" panose="02020603050405020304" pitchFamily="18" charset="0"/>
                </a:rPr>
                <a:t>Notated Music </a:t>
              </a:r>
              <a:r>
                <a:rPr lang="en-US" sz="1100">
                  <a:effectLst/>
                  <a:ea typeface="Calibri" panose="020F0502020204030204" pitchFamily="34" charset="0"/>
                  <a:cs typeface="Times New Roman" panose="02020603050405020304" pitchFamily="18" charset="0"/>
                </a:rPr>
                <a:t>work: </a:t>
              </a:r>
            </a:p>
            <a:p>
              <a:pPr marL="0" marR="0">
                <a:lnSpc>
                  <a:spcPct val="115000"/>
                </a:lnSpc>
                <a:spcBef>
                  <a:spcPts val="0"/>
                </a:spcBef>
                <a:spcAft>
                  <a:spcPts val="0"/>
                </a:spcAft>
              </a:pPr>
              <a:r>
                <a:rPr lang="en-US" sz="1100" smtClean="0">
                  <a:effectLst/>
                  <a:ea typeface="Calibri" panose="020F0502020204030204" pitchFamily="34" charset="0"/>
                  <a:cs typeface="Times New Roman" panose="02020603050405020304" pitchFamily="18" charset="0"/>
                </a:rPr>
                <a:t>Reflets sur L’Amour de loin</a:t>
              </a:r>
              <a:endParaRPr lang="en-US" sz="1100">
                <a:effectLst/>
                <a:ea typeface="Calibri" panose="020F0502020204030204" pitchFamily="34" charset="0"/>
                <a:cs typeface="Times New Roman" panose="02020603050405020304" pitchFamily="18" charset="0"/>
              </a:endParaRPr>
            </a:p>
          </p:txBody>
        </p:sp>
      </p:grpSp>
      <p:grpSp>
        <p:nvGrpSpPr>
          <p:cNvPr id="151" name="Group 150"/>
          <p:cNvGrpSpPr/>
          <p:nvPr/>
        </p:nvGrpSpPr>
        <p:grpSpPr>
          <a:xfrm>
            <a:off x="7331242" y="872904"/>
            <a:ext cx="3596286" cy="2333068"/>
            <a:chOff x="7331242" y="872904"/>
            <a:chExt cx="3596286" cy="2333068"/>
          </a:xfrm>
        </p:grpSpPr>
        <p:cxnSp>
          <p:nvCxnSpPr>
            <p:cNvPr id="114" name="Straight Arrow Connector 113"/>
            <p:cNvCxnSpPr>
              <a:stCxn id="2" idx="3"/>
              <a:endCxn id="54" idx="1"/>
            </p:cNvCxnSpPr>
            <p:nvPr/>
          </p:nvCxnSpPr>
          <p:spPr>
            <a:xfrm flipV="1">
              <a:off x="7331242" y="872904"/>
              <a:ext cx="2573552" cy="1"/>
            </a:xfrm>
            <a:prstGeom prst="straightConnector1">
              <a:avLst/>
            </a:prstGeom>
            <a:ln w="57150">
              <a:solidFill>
                <a:srgbClr val="29F75A"/>
              </a:solidFill>
              <a:prstDash val="dashDot"/>
              <a:headEnd type="none"/>
              <a:tailEnd type="triangle"/>
            </a:ln>
          </p:spPr>
          <p:style>
            <a:lnRef idx="1">
              <a:schemeClr val="accent1"/>
            </a:lnRef>
            <a:fillRef idx="0">
              <a:schemeClr val="accent1"/>
            </a:fillRef>
            <a:effectRef idx="0">
              <a:schemeClr val="accent1"/>
            </a:effectRef>
            <a:fontRef idx="minor">
              <a:schemeClr val="tx1"/>
            </a:fontRef>
          </p:style>
        </p:cxnSp>
        <p:cxnSp>
          <p:nvCxnSpPr>
            <p:cNvPr id="133" name="Straight Arrow Connector 132"/>
            <p:cNvCxnSpPr>
              <a:stCxn id="2" idx="3"/>
              <a:endCxn id="124" idx="0"/>
            </p:cNvCxnSpPr>
            <p:nvPr/>
          </p:nvCxnSpPr>
          <p:spPr>
            <a:xfrm>
              <a:off x="7331242" y="872905"/>
              <a:ext cx="3596286" cy="2333067"/>
            </a:xfrm>
            <a:prstGeom prst="straightConnector1">
              <a:avLst/>
            </a:prstGeom>
            <a:ln w="57150">
              <a:solidFill>
                <a:srgbClr val="29F75A"/>
              </a:solidFill>
              <a:prstDash val="dashDot"/>
              <a:headEnd type="none"/>
              <a:tailEnd type="triangle"/>
            </a:ln>
          </p:spPr>
          <p:style>
            <a:lnRef idx="1">
              <a:schemeClr val="accent1"/>
            </a:lnRef>
            <a:fillRef idx="0">
              <a:schemeClr val="accent1"/>
            </a:fillRef>
            <a:effectRef idx="0">
              <a:schemeClr val="accent1"/>
            </a:effectRef>
            <a:fontRef idx="minor">
              <a:schemeClr val="tx1"/>
            </a:fontRef>
          </p:style>
        </p:cxnSp>
      </p:grpSp>
      <p:grpSp>
        <p:nvGrpSpPr>
          <p:cNvPr id="155" name="Group 154"/>
          <p:cNvGrpSpPr/>
          <p:nvPr/>
        </p:nvGrpSpPr>
        <p:grpSpPr>
          <a:xfrm>
            <a:off x="2746950" y="872905"/>
            <a:ext cx="2046366" cy="4920893"/>
            <a:chOff x="2746950" y="872905"/>
            <a:chExt cx="2046366" cy="4920893"/>
          </a:xfrm>
        </p:grpSpPr>
        <p:grpSp>
          <p:nvGrpSpPr>
            <p:cNvPr id="156" name="Group 155"/>
            <p:cNvGrpSpPr/>
            <p:nvPr/>
          </p:nvGrpSpPr>
          <p:grpSpPr>
            <a:xfrm>
              <a:off x="2746950" y="872905"/>
              <a:ext cx="2046365" cy="3637991"/>
              <a:chOff x="2746950" y="872905"/>
              <a:chExt cx="2046365" cy="3637991"/>
            </a:xfrm>
          </p:grpSpPr>
          <p:grpSp>
            <p:nvGrpSpPr>
              <p:cNvPr id="158" name="Group 157"/>
              <p:cNvGrpSpPr/>
              <p:nvPr/>
            </p:nvGrpSpPr>
            <p:grpSpPr>
              <a:xfrm>
                <a:off x="2746950" y="872905"/>
                <a:ext cx="2046365" cy="2425194"/>
                <a:chOff x="2746950" y="872905"/>
                <a:chExt cx="2046365" cy="2425194"/>
              </a:xfrm>
            </p:grpSpPr>
            <p:cxnSp>
              <p:nvCxnSpPr>
                <p:cNvPr id="160" name="Straight Arrow Connector 159"/>
                <p:cNvCxnSpPr/>
                <p:nvPr/>
              </p:nvCxnSpPr>
              <p:spPr>
                <a:xfrm flipH="1">
                  <a:off x="2795214" y="872905"/>
                  <a:ext cx="1998101" cy="1331839"/>
                </a:xfrm>
                <a:prstGeom prst="straightConnector1">
                  <a:avLst/>
                </a:prstGeom>
                <a:ln w="57150">
                  <a:solidFill>
                    <a:srgbClr val="29F75A"/>
                  </a:solidFill>
                  <a:prstDash val="sysDash"/>
                  <a:headEnd type="none"/>
                  <a:tailEnd type="triangle"/>
                </a:ln>
              </p:spPr>
              <p:style>
                <a:lnRef idx="1">
                  <a:schemeClr val="accent1"/>
                </a:lnRef>
                <a:fillRef idx="0">
                  <a:schemeClr val="accent1"/>
                </a:fillRef>
                <a:effectRef idx="0">
                  <a:schemeClr val="accent1"/>
                </a:effectRef>
                <a:fontRef idx="minor">
                  <a:schemeClr val="tx1"/>
                </a:fontRef>
              </p:style>
            </p:cxnSp>
            <p:cxnSp>
              <p:nvCxnSpPr>
                <p:cNvPr id="161" name="Straight Arrow Connector 160"/>
                <p:cNvCxnSpPr/>
                <p:nvPr/>
              </p:nvCxnSpPr>
              <p:spPr>
                <a:xfrm flipH="1">
                  <a:off x="2746950" y="872905"/>
                  <a:ext cx="2046365" cy="2425194"/>
                </a:xfrm>
                <a:prstGeom prst="straightConnector1">
                  <a:avLst/>
                </a:prstGeom>
                <a:ln w="57150">
                  <a:solidFill>
                    <a:srgbClr val="29F75A"/>
                  </a:solidFill>
                  <a:prstDash val="sysDash"/>
                  <a:headEnd type="none"/>
                  <a:tailEnd type="triangle"/>
                </a:ln>
              </p:spPr>
              <p:style>
                <a:lnRef idx="1">
                  <a:schemeClr val="accent1"/>
                </a:lnRef>
                <a:fillRef idx="0">
                  <a:schemeClr val="accent1"/>
                </a:fillRef>
                <a:effectRef idx="0">
                  <a:schemeClr val="accent1"/>
                </a:effectRef>
                <a:fontRef idx="minor">
                  <a:schemeClr val="tx1"/>
                </a:fontRef>
              </p:style>
            </p:cxnSp>
          </p:grpSp>
          <p:cxnSp>
            <p:nvCxnSpPr>
              <p:cNvPr id="159" name="Straight Arrow Connector 158"/>
              <p:cNvCxnSpPr/>
              <p:nvPr/>
            </p:nvCxnSpPr>
            <p:spPr>
              <a:xfrm flipH="1">
                <a:off x="2773233" y="872905"/>
                <a:ext cx="2020082" cy="3637991"/>
              </a:xfrm>
              <a:prstGeom prst="straightConnector1">
                <a:avLst/>
              </a:prstGeom>
              <a:ln w="57150">
                <a:solidFill>
                  <a:srgbClr val="29F75A"/>
                </a:solidFill>
                <a:prstDash val="sysDash"/>
                <a:headEnd type="none"/>
                <a:tailEnd type="triangle"/>
              </a:ln>
            </p:spPr>
            <p:style>
              <a:lnRef idx="1">
                <a:schemeClr val="accent1"/>
              </a:lnRef>
              <a:fillRef idx="0">
                <a:schemeClr val="accent1"/>
              </a:fillRef>
              <a:effectRef idx="0">
                <a:schemeClr val="accent1"/>
              </a:effectRef>
              <a:fontRef idx="minor">
                <a:schemeClr val="tx1"/>
              </a:fontRef>
            </p:style>
          </p:cxnSp>
        </p:grpSp>
        <p:cxnSp>
          <p:nvCxnSpPr>
            <p:cNvPr id="157" name="Straight Arrow Connector 156"/>
            <p:cNvCxnSpPr>
              <a:endCxn id="7" idx="3"/>
            </p:cNvCxnSpPr>
            <p:nvPr/>
          </p:nvCxnSpPr>
          <p:spPr>
            <a:xfrm flipH="1">
              <a:off x="2746950" y="872905"/>
              <a:ext cx="2046366" cy="4920893"/>
            </a:xfrm>
            <a:prstGeom prst="straightConnector1">
              <a:avLst/>
            </a:prstGeom>
            <a:ln w="57150">
              <a:solidFill>
                <a:srgbClr val="29F75A"/>
              </a:solidFill>
              <a:prstDash val="sysDash"/>
              <a:headEnd type="none"/>
              <a:tailEnd type="triangle"/>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3801894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44"/>
                                        </p:tgtEl>
                                        <p:attrNameLst>
                                          <p:attrName>style.visibility</p:attrName>
                                        </p:attrNameLst>
                                      </p:cBhvr>
                                      <p:to>
                                        <p:strVal val="visible"/>
                                      </p:to>
                                    </p:set>
                                    <p:anim calcmode="lin" valueType="num">
                                      <p:cBhvr additive="base">
                                        <p:cTn id="7" dur="500" fill="hold"/>
                                        <p:tgtEl>
                                          <p:spTgt spid="144"/>
                                        </p:tgtEl>
                                        <p:attrNameLst>
                                          <p:attrName>ppt_x</p:attrName>
                                        </p:attrNameLst>
                                      </p:cBhvr>
                                      <p:tavLst>
                                        <p:tav tm="0">
                                          <p:val>
                                            <p:strVal val="#ppt_x"/>
                                          </p:val>
                                        </p:tav>
                                        <p:tav tm="100000">
                                          <p:val>
                                            <p:strVal val="#ppt_x"/>
                                          </p:val>
                                        </p:tav>
                                      </p:tavLst>
                                    </p:anim>
                                    <p:anim calcmode="lin" valueType="num">
                                      <p:cBhvr additive="base">
                                        <p:cTn id="8" dur="500" fill="hold"/>
                                        <p:tgtEl>
                                          <p:spTgt spid="14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145"/>
                                        </p:tgtEl>
                                        <p:attrNameLst>
                                          <p:attrName>style.visibility</p:attrName>
                                        </p:attrNameLst>
                                      </p:cBhvr>
                                      <p:to>
                                        <p:strVal val="visible"/>
                                      </p:to>
                                    </p:set>
                                    <p:anim calcmode="lin" valueType="num">
                                      <p:cBhvr additive="base">
                                        <p:cTn id="13" dur="500" fill="hold"/>
                                        <p:tgtEl>
                                          <p:spTgt spid="145"/>
                                        </p:tgtEl>
                                        <p:attrNameLst>
                                          <p:attrName>ppt_x</p:attrName>
                                        </p:attrNameLst>
                                      </p:cBhvr>
                                      <p:tavLst>
                                        <p:tav tm="0">
                                          <p:val>
                                            <p:strVal val="#ppt_x"/>
                                          </p:val>
                                        </p:tav>
                                        <p:tav tm="100000">
                                          <p:val>
                                            <p:strVal val="#ppt_x"/>
                                          </p:val>
                                        </p:tav>
                                      </p:tavLst>
                                    </p:anim>
                                    <p:anim calcmode="lin" valueType="num">
                                      <p:cBhvr additive="base">
                                        <p:cTn id="14" dur="500" fill="hold"/>
                                        <p:tgtEl>
                                          <p:spTgt spid="145"/>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1" fill="hold" grpId="0" nodeType="clickEffect">
                                  <p:stCondLst>
                                    <p:cond delay="0"/>
                                  </p:stCondLst>
                                  <p:childTnLst>
                                    <p:set>
                                      <p:cBhvr>
                                        <p:cTn id="18" dur="1" fill="hold">
                                          <p:stCondLst>
                                            <p:cond delay="0"/>
                                          </p:stCondLst>
                                        </p:cTn>
                                        <p:tgtEl>
                                          <p:spTgt spid="2"/>
                                        </p:tgtEl>
                                        <p:attrNameLst>
                                          <p:attrName>style.visibility</p:attrName>
                                        </p:attrNameLst>
                                      </p:cBhvr>
                                      <p:to>
                                        <p:strVal val="visible"/>
                                      </p:to>
                                    </p:set>
                                    <p:anim calcmode="lin" valueType="num">
                                      <p:cBhvr additive="base">
                                        <p:cTn id="19" dur="500" fill="hold"/>
                                        <p:tgtEl>
                                          <p:spTgt spid="2"/>
                                        </p:tgtEl>
                                        <p:attrNameLst>
                                          <p:attrName>ppt_x</p:attrName>
                                        </p:attrNameLst>
                                      </p:cBhvr>
                                      <p:tavLst>
                                        <p:tav tm="0">
                                          <p:val>
                                            <p:strVal val="#ppt_x"/>
                                          </p:val>
                                        </p:tav>
                                        <p:tav tm="100000">
                                          <p:val>
                                            <p:strVal val="#ppt_x"/>
                                          </p:val>
                                        </p:tav>
                                      </p:tavLst>
                                    </p:anim>
                                    <p:anim calcmode="lin" valueType="num">
                                      <p:cBhvr additive="base">
                                        <p:cTn id="20" dur="500" fill="hold"/>
                                        <p:tgtEl>
                                          <p:spTgt spid="2"/>
                                        </p:tgtEl>
                                        <p:attrNameLst>
                                          <p:attrName>ppt_y</p:attrName>
                                        </p:attrNameLst>
                                      </p:cBhvr>
                                      <p:tavLst>
                                        <p:tav tm="0">
                                          <p:val>
                                            <p:strVal val="0-#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155"/>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163"/>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15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1566247" y="1039453"/>
            <a:ext cx="6802669" cy="4771411"/>
          </a:xfrm>
          <a:prstGeom prst="rect">
            <a:avLst/>
          </a:prstGeom>
        </p:spPr>
      </p:pic>
    </p:spTree>
    <p:extLst>
      <p:ext uri="{BB962C8B-B14F-4D97-AF65-F5344CB8AC3E}">
        <p14:creationId xmlns:p14="http://schemas.microsoft.com/office/powerpoint/2010/main" val="2343887156"/>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974162" y="944203"/>
            <a:ext cx="9923694" cy="4955151"/>
          </a:xfrm>
          <a:prstGeom prst="rect">
            <a:avLst/>
          </a:prstGeom>
        </p:spPr>
      </p:pic>
    </p:spTree>
    <p:extLst>
      <p:ext uri="{BB962C8B-B14F-4D97-AF65-F5344CB8AC3E}">
        <p14:creationId xmlns:p14="http://schemas.microsoft.com/office/powerpoint/2010/main" val="283122316"/>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Discovery…</a:t>
            </a:r>
            <a:endParaRPr lang="en-US"/>
          </a:p>
        </p:txBody>
      </p:sp>
      <p:sp>
        <p:nvSpPr>
          <p:cNvPr id="3" name="Content Placeholder 2"/>
          <p:cNvSpPr>
            <a:spLocks noGrp="1"/>
          </p:cNvSpPr>
          <p:nvPr>
            <p:ph idx="1"/>
          </p:nvPr>
        </p:nvSpPr>
        <p:spPr/>
        <p:txBody>
          <a:bodyPr/>
          <a:lstStyle/>
          <a:p>
            <a:r>
              <a:rPr lang="en-US" smtClean="0"/>
              <a:t>Vale </a:t>
            </a:r>
            <a:r>
              <a:rPr lang="en-US"/>
              <a:t>frowned. “Are you telling me this place </a:t>
            </a:r>
            <a:r>
              <a:rPr lang="en-US" smtClean="0"/>
              <a:t>[the Library] isn’t </a:t>
            </a:r>
            <a:r>
              <a:rPr lang="en-US"/>
              <a:t>properly organized?”</a:t>
            </a:r>
          </a:p>
          <a:p>
            <a:r>
              <a:rPr lang="en-US" b="1"/>
              <a:t>“It’s extremely organized”, Irene said defensively. “It’s just not very </a:t>
            </a:r>
            <a:r>
              <a:rPr lang="en-US" b="1" i="1"/>
              <a:t>helpfully</a:t>
            </a:r>
            <a:r>
              <a:rPr lang="en-US" b="1"/>
              <a:t> organized, from our point of view. Don’t worry. Nobody’s ever been lost. Well, not permanently.”</a:t>
            </a:r>
          </a:p>
          <a:p>
            <a:endParaRPr lang="en-US"/>
          </a:p>
        </p:txBody>
      </p:sp>
      <p:sp>
        <p:nvSpPr>
          <p:cNvPr id="4" name="TextBox 3"/>
          <p:cNvSpPr txBox="1"/>
          <p:nvPr/>
        </p:nvSpPr>
        <p:spPr>
          <a:xfrm>
            <a:off x="5507928" y="3946804"/>
            <a:ext cx="5711483" cy="584775"/>
          </a:xfrm>
          <a:prstGeom prst="rect">
            <a:avLst/>
          </a:prstGeom>
          <a:noFill/>
        </p:spPr>
        <p:txBody>
          <a:bodyPr wrap="square" rtlCol="0">
            <a:spAutoFit/>
          </a:bodyPr>
          <a:lstStyle/>
          <a:p>
            <a:r>
              <a:rPr lang="en-US" sz="1600" i="1" smtClean="0"/>
              <a:t>Cogman, Genevieve. The Burning Page. An Invisible Library novel. Reprint edition.  </a:t>
            </a:r>
            <a:r>
              <a:rPr lang="en-US" sz="1600" smtClean="0"/>
              <a:t>Ace: 2017</a:t>
            </a:r>
            <a:endParaRPr lang="en-US" sz="1600" i="1"/>
          </a:p>
        </p:txBody>
      </p:sp>
    </p:spTree>
    <p:extLst>
      <p:ext uri="{BB962C8B-B14F-4D97-AF65-F5344CB8AC3E}">
        <p14:creationId xmlns:p14="http://schemas.microsoft.com/office/powerpoint/2010/main" val="4070502741"/>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Discovery…</a:t>
            </a:r>
            <a:endParaRPr lang="en-US"/>
          </a:p>
        </p:txBody>
      </p:sp>
      <p:sp>
        <p:nvSpPr>
          <p:cNvPr id="3" name="Content Placeholder 2"/>
          <p:cNvSpPr>
            <a:spLocks noGrp="1"/>
          </p:cNvSpPr>
          <p:nvPr>
            <p:ph idx="1"/>
          </p:nvPr>
        </p:nvSpPr>
        <p:spPr/>
        <p:txBody>
          <a:bodyPr/>
          <a:lstStyle/>
          <a:p>
            <a:r>
              <a:rPr lang="en-US"/>
              <a:t>In the nineteenth century Brakebills had appointed a librarian with a highly Romantic imagination who had envisioned a mobile library in which the books fluttered from shelf to shelf like birds, </a:t>
            </a:r>
            <a:r>
              <a:rPr lang="en-US" b="1"/>
              <a:t>reorganizing themselves spontaneously under their own power in response to searches</a:t>
            </a:r>
            <a:r>
              <a:rPr lang="en-US"/>
              <a:t>. For the first few months the effect was said to have been quite dramatic…</a:t>
            </a:r>
            <a:br>
              <a:rPr lang="en-US"/>
            </a:br>
            <a:r>
              <a:rPr lang="en-US"/>
              <a:t/>
            </a:r>
            <a:br>
              <a:rPr lang="en-US"/>
            </a:br>
            <a:r>
              <a:rPr lang="en-US"/>
              <a:t>But the system turned out to be totally impractical. </a:t>
            </a:r>
            <a:r>
              <a:rPr lang="en-US" b="1"/>
              <a:t>The wear and tear on the spines alone was too costly, and the books were horribly disobedient…</a:t>
            </a:r>
          </a:p>
          <a:p>
            <a:endParaRPr lang="en-US"/>
          </a:p>
        </p:txBody>
      </p:sp>
      <p:sp>
        <p:nvSpPr>
          <p:cNvPr id="4" name="TextBox 3"/>
          <p:cNvSpPr txBox="1"/>
          <p:nvPr/>
        </p:nvSpPr>
        <p:spPr>
          <a:xfrm>
            <a:off x="5576582" y="5459720"/>
            <a:ext cx="5711483" cy="584775"/>
          </a:xfrm>
          <a:prstGeom prst="rect">
            <a:avLst/>
          </a:prstGeom>
          <a:noFill/>
        </p:spPr>
        <p:txBody>
          <a:bodyPr wrap="square" rtlCol="0">
            <a:spAutoFit/>
          </a:bodyPr>
          <a:lstStyle/>
          <a:p>
            <a:r>
              <a:rPr lang="en-US" sz="1600" i="1" smtClean="0"/>
              <a:t>Grossman, Lev. The Magicians: a novel. Magicians Triology.  </a:t>
            </a:r>
            <a:r>
              <a:rPr lang="en-US" sz="1600" smtClean="0"/>
              <a:t>Penguin Books, 2010.</a:t>
            </a:r>
            <a:endParaRPr lang="en-US" sz="1600" i="1"/>
          </a:p>
        </p:txBody>
      </p:sp>
    </p:spTree>
    <p:extLst>
      <p:ext uri="{BB962C8B-B14F-4D97-AF65-F5344CB8AC3E}">
        <p14:creationId xmlns:p14="http://schemas.microsoft.com/office/powerpoint/2010/main" val="3465091164"/>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1158289" y="296277"/>
            <a:ext cx="8467983" cy="6200775"/>
          </a:xfrm>
          <a:prstGeom prst="rect">
            <a:avLst/>
          </a:prstGeom>
        </p:spPr>
      </p:pic>
    </p:spTree>
    <p:extLst>
      <p:ext uri="{BB962C8B-B14F-4D97-AF65-F5344CB8AC3E}">
        <p14:creationId xmlns:p14="http://schemas.microsoft.com/office/powerpoint/2010/main" val="201046448"/>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871537" y="1095375"/>
            <a:ext cx="10448925" cy="4667250"/>
          </a:xfrm>
          <a:prstGeom prst="rect">
            <a:avLst/>
          </a:prstGeom>
        </p:spPr>
      </p:pic>
    </p:spTree>
    <p:extLst>
      <p:ext uri="{BB962C8B-B14F-4D97-AF65-F5344CB8AC3E}">
        <p14:creationId xmlns:p14="http://schemas.microsoft.com/office/powerpoint/2010/main" val="1024691201"/>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991812" y="517207"/>
            <a:ext cx="9450117" cy="5908531"/>
          </a:xfrm>
          <a:prstGeom prst="rect">
            <a:avLst/>
          </a:prstGeom>
        </p:spPr>
      </p:pic>
    </p:spTree>
    <p:extLst>
      <p:ext uri="{BB962C8B-B14F-4D97-AF65-F5344CB8AC3E}">
        <p14:creationId xmlns:p14="http://schemas.microsoft.com/office/powerpoint/2010/main" val="381116959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smtClean="0"/>
              <a:t>BIBFRAME 2.0</a:t>
            </a:r>
            <a:endParaRPr lang="en-US"/>
          </a:p>
        </p:txBody>
      </p:sp>
      <p:sp>
        <p:nvSpPr>
          <p:cNvPr id="7" name="Picture Placeholder 6"/>
          <p:cNvSpPr>
            <a:spLocks noGrp="1"/>
          </p:cNvSpPr>
          <p:nvPr>
            <p:ph type="pic" idx="1"/>
          </p:nvPr>
        </p:nvSpPr>
        <p:spPr/>
      </p:sp>
      <p:sp>
        <p:nvSpPr>
          <p:cNvPr id="8" name="Text Placeholder 7"/>
          <p:cNvSpPr>
            <a:spLocks noGrp="1"/>
          </p:cNvSpPr>
          <p:nvPr>
            <p:ph type="body" sz="half" idx="2"/>
          </p:nvPr>
        </p:nvSpPr>
        <p:spPr/>
        <p:txBody>
          <a:bodyPr/>
          <a:lstStyle/>
          <a:p>
            <a:r>
              <a:rPr lang="en-US" smtClean="0"/>
              <a:t>A very quick introduction…</a:t>
            </a:r>
            <a:endParaRPr lang="en-US"/>
          </a:p>
        </p:txBody>
      </p:sp>
      <p:pic>
        <p:nvPicPr>
          <p:cNvPr id="5" name="Picture 4"/>
          <p:cNvPicPr>
            <a:picLocks noChangeAspect="1"/>
          </p:cNvPicPr>
          <p:nvPr/>
        </p:nvPicPr>
        <p:blipFill rotWithShape="1">
          <a:blip r:embed="rId3"/>
          <a:srcRect l="181" t="431" r="-1" b="1"/>
          <a:stretch/>
        </p:blipFill>
        <p:spPr>
          <a:xfrm>
            <a:off x="6248399" y="468922"/>
            <a:ext cx="4665471" cy="5945899"/>
          </a:xfrm>
          <a:prstGeom prst="rect">
            <a:avLst/>
          </a:prstGeom>
        </p:spPr>
      </p:pic>
      <p:pic>
        <p:nvPicPr>
          <p:cNvPr id="10" name="Picture 9"/>
          <p:cNvPicPr>
            <a:picLocks noChangeAspect="1"/>
          </p:cNvPicPr>
          <p:nvPr/>
        </p:nvPicPr>
        <p:blipFill>
          <a:blip r:embed="rId4"/>
          <a:stretch>
            <a:fillRect/>
          </a:stretch>
        </p:blipFill>
        <p:spPr>
          <a:xfrm>
            <a:off x="1279281" y="1174746"/>
            <a:ext cx="1943100" cy="1466850"/>
          </a:xfrm>
          <a:prstGeom prst="rect">
            <a:avLst/>
          </a:prstGeom>
        </p:spPr>
      </p:pic>
      <p:cxnSp>
        <p:nvCxnSpPr>
          <p:cNvPr id="3" name="Straight Arrow Connector 2"/>
          <p:cNvCxnSpPr/>
          <p:nvPr/>
        </p:nvCxnSpPr>
        <p:spPr>
          <a:xfrm>
            <a:off x="4833066" y="1721990"/>
            <a:ext cx="4904509" cy="0"/>
          </a:xfrm>
          <a:prstGeom prst="straightConnector1">
            <a:avLst/>
          </a:prstGeom>
          <a:ln w="190500">
            <a:solidFill>
              <a:srgbClr val="FFC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108823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ppt_w</p:attrName>
                                        </p:attrNameLst>
                                      </p:cBhvr>
                                      <p:tavLst>
                                        <p:tav tm="0">
                                          <p:val>
                                            <p:fltVal val="0"/>
                                          </p:val>
                                        </p:tav>
                                        <p:tav tm="100000">
                                          <p:val>
                                            <p:strVal val="#ppt_w"/>
                                          </p:val>
                                        </p:tav>
                                      </p:tavLst>
                                    </p:anim>
                                    <p:anim calcmode="lin" valueType="num">
                                      <p:cBhvr>
                                        <p:cTn id="8" dur="1000" fill="hold"/>
                                        <p:tgtEl>
                                          <p:spTgt spid="3"/>
                                        </p:tgtEl>
                                        <p:attrNameLst>
                                          <p:attrName>ppt_h</p:attrName>
                                        </p:attrNameLst>
                                      </p:cBhvr>
                                      <p:tavLst>
                                        <p:tav tm="0">
                                          <p:val>
                                            <p:fltVal val="0"/>
                                          </p:val>
                                        </p:tav>
                                        <p:tav tm="100000">
                                          <p:val>
                                            <p:strVal val="#ppt_h"/>
                                          </p:val>
                                        </p:tav>
                                      </p:tavLst>
                                    </p:anim>
                                    <p:anim calcmode="lin" valueType="num">
                                      <p:cBhvr>
                                        <p:cTn id="9" dur="1000" fill="hold"/>
                                        <p:tgtEl>
                                          <p:spTgt spid="3"/>
                                        </p:tgtEl>
                                        <p:attrNameLst>
                                          <p:attrName>style.rotation</p:attrName>
                                        </p:attrNameLst>
                                      </p:cBhvr>
                                      <p:tavLst>
                                        <p:tav tm="0">
                                          <p:val>
                                            <p:fltVal val="90"/>
                                          </p:val>
                                        </p:tav>
                                        <p:tav tm="100000">
                                          <p:val>
                                            <p:fltVal val="0"/>
                                          </p:val>
                                        </p:tav>
                                      </p:tavLst>
                                    </p:anim>
                                    <p:animEffect transition="in" filter="fade">
                                      <p:cBhvr>
                                        <p:cTn id="10" dur="1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265821" y="1844842"/>
            <a:ext cx="4475747" cy="923330"/>
          </a:xfrm>
          <a:prstGeom prst="rect">
            <a:avLst/>
          </a:prstGeom>
          <a:noFill/>
        </p:spPr>
        <p:txBody>
          <a:bodyPr wrap="square" rtlCol="0">
            <a:spAutoFit/>
          </a:bodyPr>
          <a:lstStyle/>
          <a:p>
            <a:r>
              <a:rPr lang="en-US" sz="5400" smtClean="0">
                <a:latin typeface="Bradley Hand ITC" panose="03070402050302030203" pitchFamily="66" charset="0"/>
              </a:rPr>
              <a:t>Thank you!!</a:t>
            </a:r>
            <a:endParaRPr lang="en-US" sz="5400">
              <a:latin typeface="Bradley Hand ITC" panose="03070402050302030203" pitchFamily="66" charset="0"/>
            </a:endParaRPr>
          </a:p>
        </p:txBody>
      </p:sp>
      <p:sp>
        <p:nvSpPr>
          <p:cNvPr id="3" name="TextBox 2"/>
          <p:cNvSpPr txBox="1"/>
          <p:nvPr/>
        </p:nvSpPr>
        <p:spPr>
          <a:xfrm>
            <a:off x="577516" y="3699708"/>
            <a:ext cx="4908884" cy="2585323"/>
          </a:xfrm>
          <a:prstGeom prst="rect">
            <a:avLst/>
          </a:prstGeom>
          <a:noFill/>
        </p:spPr>
        <p:txBody>
          <a:bodyPr wrap="square" rtlCol="0">
            <a:spAutoFit/>
          </a:bodyPr>
          <a:lstStyle/>
          <a:p>
            <a:r>
              <a:rPr lang="en-US" smtClean="0"/>
              <a:t>PMO on Duraspace: </a:t>
            </a:r>
          </a:p>
          <a:p>
            <a:r>
              <a:rPr lang="en-US">
                <a:hlinkClick r:id="rId3"/>
              </a:rPr>
              <a:t>https</a:t>
            </a:r>
            <a:r>
              <a:rPr lang="en-US">
                <a:hlinkClick r:id="rId3"/>
              </a:rPr>
              <a:t>://</a:t>
            </a:r>
            <a:r>
              <a:rPr lang="en-US" smtClean="0">
                <a:hlinkClick r:id="rId3"/>
              </a:rPr>
              <a:t>wiki.duraspace.org/display/LD4P/Performed+Music+Ontology</a:t>
            </a:r>
            <a:r>
              <a:rPr lang="en-US" smtClean="0"/>
              <a:t> </a:t>
            </a:r>
          </a:p>
          <a:p>
            <a:r>
              <a:rPr lang="en-US" smtClean="0"/>
              <a:t>PMO on GitHub:</a:t>
            </a:r>
          </a:p>
          <a:p>
            <a:r>
              <a:rPr lang="en-US">
                <a:hlinkClick r:id="rId4"/>
              </a:rPr>
              <a:t>https</a:t>
            </a:r>
            <a:r>
              <a:rPr lang="en-US">
                <a:hlinkClick r:id="rId4"/>
              </a:rPr>
              <a:t>://</a:t>
            </a:r>
            <a:r>
              <a:rPr lang="en-US" smtClean="0">
                <a:hlinkClick r:id="rId4"/>
              </a:rPr>
              <a:t>wiki.duraspace.org/pages/viewpage.action?pageId=74515029</a:t>
            </a:r>
            <a:r>
              <a:rPr lang="en-US" smtClean="0"/>
              <a:t> </a:t>
            </a:r>
            <a:endParaRPr lang="en-US"/>
          </a:p>
          <a:p>
            <a:r>
              <a:rPr lang="en-US" smtClean="0"/>
              <a:t>Linked Data for Production site:</a:t>
            </a:r>
          </a:p>
          <a:p>
            <a:r>
              <a:rPr lang="en-US">
                <a:hlinkClick r:id="rId4"/>
              </a:rPr>
              <a:t>https</a:t>
            </a:r>
            <a:r>
              <a:rPr lang="en-US">
                <a:hlinkClick r:id="rId4"/>
              </a:rPr>
              <a:t>://</a:t>
            </a:r>
            <a:r>
              <a:rPr lang="en-US" smtClean="0">
                <a:hlinkClick r:id="rId4"/>
              </a:rPr>
              <a:t>wiki.duraspace.org/pages/viewpage.action?pageId=74515029</a:t>
            </a:r>
            <a:r>
              <a:rPr lang="en-US" smtClean="0"/>
              <a:t> </a:t>
            </a:r>
            <a:endParaRPr lang="en-US"/>
          </a:p>
        </p:txBody>
      </p:sp>
      <p:sp>
        <p:nvSpPr>
          <p:cNvPr id="4" name="TextBox 3"/>
          <p:cNvSpPr txBox="1"/>
          <p:nvPr/>
        </p:nvSpPr>
        <p:spPr>
          <a:xfrm>
            <a:off x="9041732" y="5517482"/>
            <a:ext cx="2999873" cy="923330"/>
          </a:xfrm>
          <a:prstGeom prst="rect">
            <a:avLst/>
          </a:prstGeom>
          <a:noFill/>
        </p:spPr>
        <p:txBody>
          <a:bodyPr wrap="square" rtlCol="0">
            <a:spAutoFit/>
          </a:bodyPr>
          <a:lstStyle/>
          <a:p>
            <a:r>
              <a:rPr lang="en-US" smtClean="0"/>
              <a:t>Nancy Lorimer</a:t>
            </a:r>
          </a:p>
          <a:p>
            <a:r>
              <a:rPr lang="en-US" smtClean="0"/>
              <a:t>Stanford University</a:t>
            </a:r>
          </a:p>
          <a:p>
            <a:r>
              <a:rPr lang="en-US" smtClean="0"/>
              <a:t>nlorimer@Stanford.edu</a:t>
            </a:r>
            <a:endParaRPr lang="en-US"/>
          </a:p>
        </p:txBody>
      </p:sp>
    </p:spTree>
    <p:extLst>
      <p:ext uri="{BB962C8B-B14F-4D97-AF65-F5344CB8AC3E}">
        <p14:creationId xmlns:p14="http://schemas.microsoft.com/office/powerpoint/2010/main" val="2452327966"/>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stretch>
            <a:fillRect/>
          </a:stretch>
        </p:blipFill>
        <p:spPr>
          <a:xfrm>
            <a:off x="777455" y="649864"/>
            <a:ext cx="7551485" cy="5169045"/>
          </a:xfrm>
          <a:prstGeom prst="rect">
            <a:avLst/>
          </a:prstGeom>
        </p:spPr>
      </p:pic>
      <p:sp>
        <p:nvSpPr>
          <p:cNvPr id="5" name="TextBox 4"/>
          <p:cNvSpPr txBox="1"/>
          <p:nvPr/>
        </p:nvSpPr>
        <p:spPr>
          <a:xfrm>
            <a:off x="8628556" y="2366207"/>
            <a:ext cx="3203227" cy="738664"/>
          </a:xfrm>
          <a:prstGeom prst="rect">
            <a:avLst/>
          </a:prstGeom>
          <a:noFill/>
          <a:ln>
            <a:solidFill>
              <a:srgbClr val="92D050"/>
            </a:solidFill>
          </a:ln>
        </p:spPr>
        <p:txBody>
          <a:bodyPr wrap="square" rtlCol="0">
            <a:spAutoFit/>
          </a:bodyPr>
          <a:lstStyle/>
          <a:p>
            <a:pPr marL="285750" indent="-285750">
              <a:buFont typeface="Arial" panose="020B0604020202020204" pitchFamily="34" charset="0"/>
              <a:buChar char="•"/>
            </a:pPr>
            <a:r>
              <a:rPr lang="en-US" sz="1400" smtClean="0"/>
              <a:t>Modeling of Violins 1 &amp; 2 of a string quartet linked to bf:Contribution</a:t>
            </a:r>
          </a:p>
        </p:txBody>
      </p:sp>
    </p:spTree>
    <p:extLst>
      <p:ext uri="{BB962C8B-B14F-4D97-AF65-F5344CB8AC3E}">
        <p14:creationId xmlns:p14="http://schemas.microsoft.com/office/powerpoint/2010/main" val="78293814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What BIBFRAME is and is not</a:t>
            </a:r>
            <a:endParaRPr lang="en-US"/>
          </a:p>
        </p:txBody>
      </p:sp>
      <p:sp>
        <p:nvSpPr>
          <p:cNvPr id="3" name="Text Placeholder 2"/>
          <p:cNvSpPr>
            <a:spLocks noGrp="1"/>
          </p:cNvSpPr>
          <p:nvPr>
            <p:ph type="body" idx="1"/>
          </p:nvPr>
        </p:nvSpPr>
        <p:spPr/>
        <p:txBody>
          <a:bodyPr/>
          <a:lstStyle/>
          <a:p>
            <a:r>
              <a:rPr lang="en-US" smtClean="0"/>
              <a:t>Is…</a:t>
            </a:r>
            <a:endParaRPr lang="en-US"/>
          </a:p>
        </p:txBody>
      </p:sp>
      <p:sp>
        <p:nvSpPr>
          <p:cNvPr id="4" name="Content Placeholder 3"/>
          <p:cNvSpPr>
            <a:spLocks noGrp="1"/>
          </p:cNvSpPr>
          <p:nvPr>
            <p:ph sz="half" idx="2"/>
          </p:nvPr>
        </p:nvSpPr>
        <p:spPr/>
        <p:txBody>
          <a:bodyPr>
            <a:normAutofit fontScale="92500" lnSpcReduction="10000"/>
          </a:bodyPr>
          <a:lstStyle/>
          <a:p>
            <a:r>
              <a:rPr lang="en-US" smtClean="0"/>
              <a:t>“an initiative to evolve bibliographic description standards to a linked data model”</a:t>
            </a:r>
          </a:p>
          <a:p>
            <a:r>
              <a:rPr lang="en-US" smtClean="0"/>
              <a:t>an OWL ontology for use by the library community</a:t>
            </a:r>
          </a:p>
          <a:p>
            <a:r>
              <a:rPr lang="en-US" smtClean="0"/>
              <a:t>a “core” ontology that covers the basics of bibliographic description as currently conceived</a:t>
            </a:r>
          </a:p>
          <a:p>
            <a:r>
              <a:rPr lang="en-US" smtClean="0"/>
              <a:t>a potential successor to MARC for cataloging</a:t>
            </a:r>
          </a:p>
          <a:p>
            <a:r>
              <a:rPr lang="en-US" smtClean="0"/>
              <a:t>a common framework for the creation of linked data by the library community</a:t>
            </a:r>
          </a:p>
        </p:txBody>
      </p:sp>
      <p:sp>
        <p:nvSpPr>
          <p:cNvPr id="5" name="Text Placeholder 4"/>
          <p:cNvSpPr>
            <a:spLocks noGrp="1"/>
          </p:cNvSpPr>
          <p:nvPr>
            <p:ph type="body" sz="quarter" idx="3"/>
          </p:nvPr>
        </p:nvSpPr>
        <p:spPr/>
        <p:txBody>
          <a:bodyPr/>
          <a:lstStyle/>
          <a:p>
            <a:r>
              <a:rPr lang="en-US" smtClean="0"/>
              <a:t>Is NOT…</a:t>
            </a:r>
            <a:endParaRPr lang="en-US"/>
          </a:p>
        </p:txBody>
      </p:sp>
      <p:sp>
        <p:nvSpPr>
          <p:cNvPr id="6" name="Content Placeholder 5"/>
          <p:cNvSpPr>
            <a:spLocks noGrp="1"/>
          </p:cNvSpPr>
          <p:nvPr>
            <p:ph sz="quarter" idx="4"/>
          </p:nvPr>
        </p:nvSpPr>
        <p:spPr/>
        <p:txBody>
          <a:bodyPr/>
          <a:lstStyle/>
          <a:p>
            <a:r>
              <a:rPr lang="en-US" smtClean="0"/>
              <a:t>a “replacement” for MARC</a:t>
            </a:r>
          </a:p>
          <a:p>
            <a:r>
              <a:rPr lang="en-US" smtClean="0"/>
              <a:t>a one-stop shop for linked data creation</a:t>
            </a:r>
          </a:p>
          <a:p>
            <a:pPr lvl="1"/>
            <a:r>
              <a:rPr lang="en-US"/>
              <a:t>requires additional vocabularies</a:t>
            </a:r>
          </a:p>
          <a:p>
            <a:pPr lvl="1"/>
            <a:r>
              <a:rPr lang="en-US" smtClean="0"/>
              <a:t>requires extensions for domains</a:t>
            </a:r>
          </a:p>
          <a:p>
            <a:r>
              <a:rPr lang="en-US" smtClean="0"/>
              <a:t>your only choice…</a:t>
            </a:r>
          </a:p>
          <a:p>
            <a:pPr lvl="1"/>
            <a:r>
              <a:rPr lang="en-US" smtClean="0"/>
              <a:t>linked data is all about choice!</a:t>
            </a:r>
            <a:endParaRPr lang="en-US"/>
          </a:p>
        </p:txBody>
      </p:sp>
    </p:spTree>
    <p:extLst>
      <p:ext uri="{BB962C8B-B14F-4D97-AF65-F5344CB8AC3E}">
        <p14:creationId xmlns:p14="http://schemas.microsoft.com/office/powerpoint/2010/main" val="15054229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6">
                                            <p:txEl>
                                              <p:pRg st="3" end="3"/>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6">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6">
                                            <p:txEl>
                                              <p:pRg st="4" end="4"/>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6">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Linked Data for Performed Music: the Performed Music Ontology</a:t>
            </a:r>
            <a:endParaRPr lang="en-US"/>
          </a:p>
        </p:txBody>
      </p:sp>
      <p:sp>
        <p:nvSpPr>
          <p:cNvPr id="3" name="Content Placeholder 2"/>
          <p:cNvSpPr>
            <a:spLocks noGrp="1"/>
          </p:cNvSpPr>
          <p:nvPr>
            <p:ph idx="1"/>
          </p:nvPr>
        </p:nvSpPr>
        <p:spPr/>
        <p:txBody>
          <a:bodyPr/>
          <a:lstStyle/>
          <a:p>
            <a:r>
              <a:rPr lang="en-US"/>
              <a:t>Develop a BIBFRAME-based ontology </a:t>
            </a:r>
            <a:r>
              <a:rPr lang="en-US" smtClean="0"/>
              <a:t>extension for </a:t>
            </a:r>
            <a:r>
              <a:rPr lang="en-US"/>
              <a:t>performed music in all formats</a:t>
            </a:r>
          </a:p>
          <a:p>
            <a:pPr lvl="1"/>
            <a:r>
              <a:rPr lang="en-US"/>
              <a:t>Domain-specific enhancements and/or extensions of BIBFRAME for use by the library community as a common standard</a:t>
            </a:r>
          </a:p>
          <a:p>
            <a:pPr lvl="1"/>
            <a:r>
              <a:rPr lang="en-US"/>
              <a:t>Establish a model by which these standards can be created, endorsed, and maintained by the community</a:t>
            </a:r>
          </a:p>
          <a:p>
            <a:r>
              <a:rPr lang="en-US"/>
              <a:t>Do this through partnering with domain communities and the PCC</a:t>
            </a:r>
            <a:endParaRPr lang="en-US" dirty="0"/>
          </a:p>
        </p:txBody>
      </p:sp>
    </p:spTree>
    <p:extLst>
      <p:ext uri="{BB962C8B-B14F-4D97-AF65-F5344CB8AC3E}">
        <p14:creationId xmlns:p14="http://schemas.microsoft.com/office/powerpoint/2010/main" val="96485703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Why ontologies?</a:t>
            </a:r>
            <a:endParaRPr lang="en-US" dirty="0"/>
          </a:p>
        </p:txBody>
      </p:sp>
      <p:sp>
        <p:nvSpPr>
          <p:cNvPr id="3" name="Content Placeholder 2"/>
          <p:cNvSpPr>
            <a:spLocks noGrp="1"/>
          </p:cNvSpPr>
          <p:nvPr>
            <p:ph idx="1"/>
          </p:nvPr>
        </p:nvSpPr>
        <p:spPr>
          <a:xfrm>
            <a:off x="911189" y="1514160"/>
            <a:ext cx="9605719" cy="4400636"/>
          </a:xfrm>
        </p:spPr>
        <p:txBody>
          <a:bodyPr>
            <a:normAutofit/>
          </a:bodyPr>
          <a:lstStyle/>
          <a:p>
            <a:r>
              <a:rPr lang="en-US" dirty="0" smtClean="0"/>
              <a:t>“An</a:t>
            </a:r>
            <a:r>
              <a:rPr lang="en-US" dirty="0"/>
              <a:t> </a:t>
            </a:r>
            <a:r>
              <a:rPr lang="en-US" b="1" dirty="0"/>
              <a:t>ontology</a:t>
            </a:r>
            <a:r>
              <a:rPr lang="en-US" dirty="0"/>
              <a:t> is a formal naming and definition of the types, properties, and interrelationships of the entities that really or fundamentally exist for a particular domain of discourse. It is thus a practical application of philosophical </a:t>
            </a:r>
            <a:r>
              <a:rPr lang="en-US" b="1" dirty="0"/>
              <a:t>ontology</a:t>
            </a:r>
            <a:r>
              <a:rPr lang="en-US" dirty="0"/>
              <a:t>, with a </a:t>
            </a:r>
            <a:r>
              <a:rPr lang="en-US"/>
              <a:t>taxonomy</a:t>
            </a:r>
            <a:r>
              <a:rPr lang="en-US" smtClean="0"/>
              <a:t>.” </a:t>
            </a:r>
            <a:r>
              <a:rPr lang="en-US" sz="1200" smtClean="0"/>
              <a:t>(</a:t>
            </a:r>
            <a:r>
              <a:rPr lang="en-US" sz="1200" i="1"/>
              <a:t>Wikipedia, viewed January 2, </a:t>
            </a:r>
            <a:r>
              <a:rPr lang="en-US" sz="1200" i="1" smtClean="0"/>
              <a:t>2017)</a:t>
            </a:r>
            <a:endParaRPr lang="en-US" dirty="0" smtClean="0"/>
          </a:p>
          <a:p>
            <a:pPr lvl="1"/>
            <a:r>
              <a:rPr lang="en-US" dirty="0" smtClean="0"/>
              <a:t>note this is an intellectual as well as a structural framework</a:t>
            </a:r>
          </a:p>
        </p:txBody>
      </p:sp>
      <p:pic>
        <p:nvPicPr>
          <p:cNvPr id="1026" name="Picture 2" descr="http://www.metopera.org/metoperafiles/season/2016-17/operas/amour%20de%20loin/649x486/649x486_amour_1.jpg"/>
          <p:cNvPicPr>
            <a:picLocks noChangeAspect="1" noChangeArrowheads="1"/>
          </p:cNvPicPr>
          <p:nvPr/>
        </p:nvPicPr>
        <p:blipFill>
          <a:blip r:embed="rId3">
            <a:extLst>
              <a:ext uri="{BEBA8EAE-BF5A-486C-A8C5-ECC9F3942E4B}">
                <a14:imgProps xmlns:a14="http://schemas.microsoft.com/office/drawing/2010/main">
                  <a14:imgLayer r:embed="rId4">
                    <a14:imgEffect>
                      <a14:artisticTexturizer/>
                    </a14:imgEffect>
                  </a14:imgLayer>
                </a14:imgProps>
              </a:ext>
              <a:ext uri="{28A0092B-C50C-407E-A947-70E740481C1C}">
                <a14:useLocalDpi xmlns:a14="http://schemas.microsoft.com/office/drawing/2010/main" val="0"/>
              </a:ext>
            </a:extLst>
          </a:blip>
          <a:srcRect/>
          <a:stretch>
            <a:fillRect/>
          </a:stretch>
        </p:blipFill>
        <p:spPr bwMode="auto">
          <a:xfrm>
            <a:off x="7616928" y="3558587"/>
            <a:ext cx="4019818" cy="3010219"/>
          </a:xfrm>
          <a:prstGeom prst="rect">
            <a:avLst/>
          </a:prstGeom>
          <a:noFill/>
          <a:effectLst>
            <a:softEdge rad="63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159119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sz="3600" smtClean="0"/>
              <a:t>Metadata is the operating system for content: it defines the ecosystem in which content works.</a:t>
            </a:r>
            <a:endParaRPr lang="en-US" sz="3600"/>
          </a:p>
        </p:txBody>
      </p:sp>
      <p:sp>
        <p:nvSpPr>
          <p:cNvPr id="6" name="Text Placeholder 5"/>
          <p:cNvSpPr>
            <a:spLocks noGrp="1"/>
          </p:cNvSpPr>
          <p:nvPr>
            <p:ph type="body" sz="half" idx="13"/>
          </p:nvPr>
        </p:nvSpPr>
        <p:spPr/>
        <p:txBody>
          <a:bodyPr/>
          <a:lstStyle/>
          <a:p>
            <a:r>
              <a:rPr lang="en-US" smtClean="0"/>
              <a:t>@DublinCore retweeting @storyneedle</a:t>
            </a:r>
            <a:endParaRPr lang="en-US"/>
          </a:p>
        </p:txBody>
      </p:sp>
      <p:sp>
        <p:nvSpPr>
          <p:cNvPr id="5" name="Text Placeholder 4"/>
          <p:cNvSpPr>
            <a:spLocks noGrp="1"/>
          </p:cNvSpPr>
          <p:nvPr>
            <p:ph type="body" sz="half" idx="2"/>
          </p:nvPr>
        </p:nvSpPr>
        <p:spPr/>
        <p:txBody>
          <a:bodyPr>
            <a:normAutofit/>
          </a:bodyPr>
          <a:lstStyle/>
          <a:p>
            <a:r>
              <a:rPr lang="en-US" sz="2800" smtClean="0"/>
              <a:t>…and that ecosystem is an ontology</a:t>
            </a:r>
            <a:endParaRPr lang="en-US" sz="2800"/>
          </a:p>
        </p:txBody>
      </p:sp>
      <p:pic>
        <p:nvPicPr>
          <p:cNvPr id="7" name="Picture 2" descr="http://www.metopera.org/metoperafiles/season/2016-17/operas/amour%20de%20loin/649x486/649x486_amour_1.jpg"/>
          <p:cNvPicPr>
            <a:picLocks noChangeAspect="1" noChangeArrowheads="1"/>
          </p:cNvPicPr>
          <p:nvPr/>
        </p:nvPicPr>
        <p:blipFill>
          <a:blip r:embed="rId3">
            <a:extLst>
              <a:ext uri="{BEBA8EAE-BF5A-486C-A8C5-ECC9F3942E4B}">
                <a14:imgProps xmlns:a14="http://schemas.microsoft.com/office/drawing/2010/main">
                  <a14:imgLayer r:embed="rId4">
                    <a14:imgEffect>
                      <a14:artisticTexturizer/>
                    </a14:imgEffect>
                  </a14:imgLayer>
                </a14:imgProps>
              </a:ext>
              <a:ext uri="{28A0092B-C50C-407E-A947-70E740481C1C}">
                <a14:useLocalDpi xmlns:a14="http://schemas.microsoft.com/office/drawing/2010/main" val="0"/>
              </a:ext>
            </a:extLst>
          </a:blip>
          <a:srcRect/>
          <a:stretch>
            <a:fillRect/>
          </a:stretch>
        </p:blipFill>
        <p:spPr bwMode="auto">
          <a:xfrm>
            <a:off x="7919806" y="3500867"/>
            <a:ext cx="4019818" cy="3010219"/>
          </a:xfrm>
          <a:prstGeom prst="rect">
            <a:avLst/>
          </a:prstGeom>
          <a:noFill/>
          <a:effectLst>
            <a:softEdge rad="63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0651637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rotWithShape="1">
          <a:blip r:embed="rId3"/>
          <a:srcRect l="181" t="431" r="-1" b="1"/>
          <a:stretch/>
        </p:blipFill>
        <p:spPr>
          <a:xfrm>
            <a:off x="3699163" y="441213"/>
            <a:ext cx="4665471" cy="5945899"/>
          </a:xfrm>
          <a:prstGeom prst="rect">
            <a:avLst/>
          </a:prstGeom>
        </p:spPr>
      </p:pic>
      <p:grpSp>
        <p:nvGrpSpPr>
          <p:cNvPr id="61" name="Group 60"/>
          <p:cNvGrpSpPr/>
          <p:nvPr/>
        </p:nvGrpSpPr>
        <p:grpSpPr>
          <a:xfrm>
            <a:off x="740228" y="2081641"/>
            <a:ext cx="4441372" cy="830997"/>
            <a:chOff x="740228" y="2081641"/>
            <a:chExt cx="4441372" cy="830997"/>
          </a:xfrm>
        </p:grpSpPr>
        <p:grpSp>
          <p:nvGrpSpPr>
            <p:cNvPr id="44" name="Group 43"/>
            <p:cNvGrpSpPr/>
            <p:nvPr/>
          </p:nvGrpSpPr>
          <p:grpSpPr>
            <a:xfrm>
              <a:off x="740228" y="2081641"/>
              <a:ext cx="2142309" cy="830997"/>
              <a:chOff x="740228" y="2081641"/>
              <a:chExt cx="2142309" cy="830997"/>
            </a:xfrm>
          </p:grpSpPr>
          <p:sp>
            <p:nvSpPr>
              <p:cNvPr id="7" name="Rounded Rectangle 6"/>
              <p:cNvSpPr/>
              <p:nvPr/>
            </p:nvSpPr>
            <p:spPr>
              <a:xfrm>
                <a:off x="740228" y="2081641"/>
                <a:ext cx="2142309" cy="779125"/>
              </a:xfrm>
              <a:prstGeom prst="roundRect">
                <a:avLst/>
              </a:prstGeom>
              <a:gradFill>
                <a:gsLst>
                  <a:gs pos="0">
                    <a:srgbClr val="FFC000"/>
                  </a:gs>
                  <a:gs pos="100000">
                    <a:schemeClr val="accent3">
                      <a:tint val="92000"/>
                      <a:alpha val="100000"/>
                      <a:lumMod val="110000"/>
                    </a:schemeClr>
                  </a:gs>
                </a:gsLst>
              </a:gradFill>
            </p:spPr>
            <p:style>
              <a:lnRef idx="1">
                <a:schemeClr val="accent3"/>
              </a:lnRef>
              <a:fillRef idx="2">
                <a:schemeClr val="accent3"/>
              </a:fillRef>
              <a:effectRef idx="1">
                <a:schemeClr val="accent3"/>
              </a:effectRef>
              <a:fontRef idx="minor">
                <a:schemeClr val="dk1"/>
              </a:fontRef>
            </p:style>
            <p:txBody>
              <a:bodyPr rtlCol="0" anchor="ctr"/>
              <a:lstStyle/>
              <a:p>
                <a:pPr algn="ctr"/>
                <a:endParaRPr lang="en-US" b="1">
                  <a:ln w="22225">
                    <a:solidFill>
                      <a:schemeClr val="accent2"/>
                    </a:solidFill>
                    <a:prstDash val="solid"/>
                  </a:ln>
                  <a:solidFill>
                    <a:schemeClr val="accent2">
                      <a:lumMod val="40000"/>
                      <a:lumOff val="60000"/>
                    </a:schemeClr>
                  </a:solidFill>
                </a:endParaRPr>
              </a:p>
            </p:txBody>
          </p:sp>
          <p:sp>
            <p:nvSpPr>
              <p:cNvPr id="12" name="TextBox 11"/>
              <p:cNvSpPr txBox="1"/>
              <p:nvPr/>
            </p:nvSpPr>
            <p:spPr>
              <a:xfrm>
                <a:off x="953589" y="2081641"/>
                <a:ext cx="1776548" cy="830997"/>
              </a:xfrm>
              <a:prstGeom prst="rect">
                <a:avLst/>
              </a:prstGeom>
              <a:noFill/>
            </p:spPr>
            <p:txBody>
              <a:bodyPr wrap="square" rtlCol="0">
                <a:spAutoFit/>
              </a:bodyPr>
              <a:lstStyle/>
              <a:p>
                <a:r>
                  <a:rPr lang="en-US" sz="1600" smtClean="0">
                    <a:solidFill>
                      <a:schemeClr val="bg1"/>
                    </a:solidFill>
                  </a:rPr>
                  <a:t>L’Amour de loin. 2004</a:t>
                </a:r>
              </a:p>
              <a:p>
                <a:r>
                  <a:rPr lang="en-US" sz="1600" smtClean="0">
                    <a:solidFill>
                      <a:schemeClr val="bg1"/>
                    </a:solidFill>
                  </a:rPr>
                  <a:t>bf:Video</a:t>
                </a:r>
                <a:endParaRPr lang="en-US" sz="1600">
                  <a:solidFill>
                    <a:schemeClr val="bg1"/>
                  </a:solidFill>
                </a:endParaRPr>
              </a:p>
            </p:txBody>
          </p:sp>
        </p:grpSp>
        <p:cxnSp>
          <p:nvCxnSpPr>
            <p:cNvPr id="22" name="Straight Arrow Connector 21"/>
            <p:cNvCxnSpPr/>
            <p:nvPr/>
          </p:nvCxnSpPr>
          <p:spPr>
            <a:xfrm>
              <a:off x="2899951" y="2511919"/>
              <a:ext cx="2281649" cy="6692"/>
            </a:xfrm>
            <a:prstGeom prst="straightConnector1">
              <a:avLst/>
            </a:prstGeom>
            <a:ln w="101600">
              <a:solidFill>
                <a:srgbClr val="FFC000"/>
              </a:solidFill>
              <a:tailEnd type="triangle"/>
            </a:ln>
          </p:spPr>
          <p:style>
            <a:lnRef idx="1">
              <a:schemeClr val="accent1"/>
            </a:lnRef>
            <a:fillRef idx="0">
              <a:schemeClr val="accent1"/>
            </a:fillRef>
            <a:effectRef idx="0">
              <a:schemeClr val="accent1"/>
            </a:effectRef>
            <a:fontRef idx="minor">
              <a:schemeClr val="tx1"/>
            </a:fontRef>
          </p:style>
        </p:cxnSp>
      </p:grpSp>
      <p:grpSp>
        <p:nvGrpSpPr>
          <p:cNvPr id="50" name="Group 49"/>
          <p:cNvGrpSpPr/>
          <p:nvPr/>
        </p:nvGrpSpPr>
        <p:grpSpPr>
          <a:xfrm>
            <a:off x="761997" y="3795507"/>
            <a:ext cx="4430692" cy="731520"/>
            <a:chOff x="761997" y="3795507"/>
            <a:chExt cx="4430692" cy="731520"/>
          </a:xfrm>
        </p:grpSpPr>
        <p:grpSp>
          <p:nvGrpSpPr>
            <p:cNvPr id="46" name="Group 45"/>
            <p:cNvGrpSpPr/>
            <p:nvPr/>
          </p:nvGrpSpPr>
          <p:grpSpPr>
            <a:xfrm>
              <a:off x="761997" y="3795507"/>
              <a:ext cx="2142309" cy="731520"/>
              <a:chOff x="761997" y="3795507"/>
              <a:chExt cx="2142309" cy="731520"/>
            </a:xfrm>
          </p:grpSpPr>
          <p:sp>
            <p:nvSpPr>
              <p:cNvPr id="9" name="Rounded Rectangle 8"/>
              <p:cNvSpPr/>
              <p:nvPr/>
            </p:nvSpPr>
            <p:spPr>
              <a:xfrm>
                <a:off x="761997" y="3795507"/>
                <a:ext cx="2142309" cy="731520"/>
              </a:xfrm>
              <a:prstGeom prst="roundRect">
                <a:avLst/>
              </a:prstGeom>
              <a:gradFill>
                <a:gsLst>
                  <a:gs pos="0">
                    <a:srgbClr val="FFC000"/>
                  </a:gs>
                  <a:gs pos="100000">
                    <a:schemeClr val="accent3">
                      <a:tint val="92000"/>
                      <a:alpha val="100000"/>
                      <a:lumMod val="110000"/>
                    </a:schemeClr>
                  </a:gs>
                </a:gsLst>
              </a:gradFill>
            </p:spPr>
            <p:style>
              <a:lnRef idx="1">
                <a:schemeClr val="accent3"/>
              </a:lnRef>
              <a:fillRef idx="2">
                <a:schemeClr val="accent3"/>
              </a:fillRef>
              <a:effectRef idx="1">
                <a:schemeClr val="accent3"/>
              </a:effectRef>
              <a:fontRef idx="minor">
                <a:schemeClr val="dk1"/>
              </a:fontRef>
            </p:style>
            <p:txBody>
              <a:bodyPr rtlCol="0" anchor="ctr"/>
              <a:lstStyle/>
              <a:p>
                <a:pPr algn="ctr"/>
                <a:endParaRPr lang="en-US" b="1">
                  <a:ln w="22225">
                    <a:solidFill>
                      <a:schemeClr val="accent2"/>
                    </a:solidFill>
                    <a:prstDash val="solid"/>
                  </a:ln>
                  <a:solidFill>
                    <a:schemeClr val="accent2">
                      <a:lumMod val="40000"/>
                      <a:lumOff val="60000"/>
                    </a:schemeClr>
                  </a:solidFill>
                </a:endParaRPr>
              </a:p>
            </p:txBody>
          </p:sp>
          <p:sp>
            <p:nvSpPr>
              <p:cNvPr id="13" name="TextBox 12"/>
              <p:cNvSpPr txBox="1"/>
              <p:nvPr/>
            </p:nvSpPr>
            <p:spPr>
              <a:xfrm>
                <a:off x="923108" y="3868879"/>
                <a:ext cx="1776548" cy="584775"/>
              </a:xfrm>
              <a:prstGeom prst="rect">
                <a:avLst/>
              </a:prstGeom>
              <a:noFill/>
            </p:spPr>
            <p:txBody>
              <a:bodyPr wrap="square" rtlCol="0">
                <a:spAutoFit/>
              </a:bodyPr>
              <a:lstStyle/>
              <a:p>
                <a:r>
                  <a:rPr lang="en-US" sz="1600" smtClean="0">
                    <a:solidFill>
                      <a:schemeClr val="bg1"/>
                    </a:solidFill>
                  </a:rPr>
                  <a:t>L’Amour de loin (Love from afar)</a:t>
                </a:r>
                <a:endParaRPr lang="en-US" sz="1600">
                  <a:solidFill>
                    <a:schemeClr val="bg1"/>
                  </a:solidFill>
                </a:endParaRPr>
              </a:p>
            </p:txBody>
          </p:sp>
        </p:grpSp>
        <p:cxnSp>
          <p:nvCxnSpPr>
            <p:cNvPr id="30" name="Straight Arrow Connector 29"/>
            <p:cNvCxnSpPr/>
            <p:nvPr/>
          </p:nvCxnSpPr>
          <p:spPr>
            <a:xfrm>
              <a:off x="2911040" y="4202242"/>
              <a:ext cx="2281649" cy="6692"/>
            </a:xfrm>
            <a:prstGeom prst="straightConnector1">
              <a:avLst/>
            </a:prstGeom>
            <a:ln w="101600">
              <a:solidFill>
                <a:srgbClr val="FFC000"/>
              </a:solidFill>
              <a:tailEnd type="triangle"/>
            </a:ln>
          </p:spPr>
          <p:style>
            <a:lnRef idx="1">
              <a:schemeClr val="accent1"/>
            </a:lnRef>
            <a:fillRef idx="0">
              <a:schemeClr val="accent1"/>
            </a:fillRef>
            <a:effectRef idx="0">
              <a:schemeClr val="accent1"/>
            </a:effectRef>
            <a:fontRef idx="minor">
              <a:schemeClr val="tx1"/>
            </a:fontRef>
          </p:style>
        </p:cxnSp>
      </p:grpSp>
      <p:grpSp>
        <p:nvGrpSpPr>
          <p:cNvPr id="53" name="Group 52"/>
          <p:cNvGrpSpPr/>
          <p:nvPr/>
        </p:nvGrpSpPr>
        <p:grpSpPr>
          <a:xfrm>
            <a:off x="8233838" y="1363004"/>
            <a:ext cx="3242131" cy="731520"/>
            <a:chOff x="8233838" y="1363004"/>
            <a:chExt cx="3242131" cy="731520"/>
          </a:xfrm>
        </p:grpSpPr>
        <p:grpSp>
          <p:nvGrpSpPr>
            <p:cNvPr id="36" name="Group 35"/>
            <p:cNvGrpSpPr/>
            <p:nvPr/>
          </p:nvGrpSpPr>
          <p:grpSpPr>
            <a:xfrm>
              <a:off x="9333660" y="1363004"/>
              <a:ext cx="2142309" cy="731520"/>
              <a:chOff x="8739051" y="1397726"/>
              <a:chExt cx="2142309" cy="731520"/>
            </a:xfrm>
          </p:grpSpPr>
          <p:sp>
            <p:nvSpPr>
              <p:cNvPr id="6" name="Rounded Rectangle 5"/>
              <p:cNvSpPr/>
              <p:nvPr/>
            </p:nvSpPr>
            <p:spPr>
              <a:xfrm>
                <a:off x="8739051" y="1397726"/>
                <a:ext cx="2142309" cy="731520"/>
              </a:xfrm>
              <a:prstGeom prst="roundRect">
                <a:avLst/>
              </a:prstGeom>
              <a:solidFill>
                <a:schemeClr val="bg2">
                  <a:lumMod val="40000"/>
                  <a:lumOff val="60000"/>
                </a:schemeClr>
              </a:solidFill>
            </p:spPr>
            <p:style>
              <a:lnRef idx="1">
                <a:schemeClr val="accent3"/>
              </a:lnRef>
              <a:fillRef idx="2">
                <a:schemeClr val="accent3"/>
              </a:fillRef>
              <a:effectRef idx="1">
                <a:schemeClr val="accent3"/>
              </a:effectRef>
              <a:fontRef idx="minor">
                <a:schemeClr val="dk1"/>
              </a:fontRef>
            </p:style>
            <p:txBody>
              <a:bodyPr rtlCol="0" anchor="ctr"/>
              <a:lstStyle/>
              <a:p>
                <a:pPr algn="ctr"/>
                <a:endParaRPr lang="en-US" b="1">
                  <a:ln w="22225">
                    <a:solidFill>
                      <a:schemeClr val="accent2"/>
                    </a:solidFill>
                    <a:prstDash val="solid"/>
                  </a:ln>
                  <a:solidFill>
                    <a:schemeClr val="accent2">
                      <a:lumMod val="40000"/>
                      <a:lumOff val="60000"/>
                    </a:schemeClr>
                  </a:solidFill>
                </a:endParaRPr>
              </a:p>
            </p:txBody>
          </p:sp>
          <p:sp>
            <p:nvSpPr>
              <p:cNvPr id="17" name="TextBox 16"/>
              <p:cNvSpPr txBox="1"/>
              <p:nvPr/>
            </p:nvSpPr>
            <p:spPr>
              <a:xfrm>
                <a:off x="9000644" y="1452573"/>
                <a:ext cx="1704362" cy="646331"/>
              </a:xfrm>
              <a:prstGeom prst="rect">
                <a:avLst/>
              </a:prstGeom>
              <a:noFill/>
            </p:spPr>
            <p:txBody>
              <a:bodyPr wrap="square" rtlCol="0">
                <a:spAutoFit/>
              </a:bodyPr>
              <a:lstStyle/>
              <a:p>
                <a:r>
                  <a:rPr lang="en-US" smtClean="0">
                    <a:solidFill>
                      <a:schemeClr val="bg1"/>
                    </a:solidFill>
                  </a:rPr>
                  <a:t>performance 2004</a:t>
                </a:r>
                <a:endParaRPr lang="en-US">
                  <a:solidFill>
                    <a:schemeClr val="bg1"/>
                  </a:solidFill>
                </a:endParaRPr>
              </a:p>
            </p:txBody>
          </p:sp>
        </p:grpSp>
        <p:cxnSp>
          <p:nvCxnSpPr>
            <p:cNvPr id="38" name="Straight Arrow Connector 37"/>
            <p:cNvCxnSpPr>
              <a:stCxn id="6" idx="1"/>
            </p:cNvCxnSpPr>
            <p:nvPr/>
          </p:nvCxnSpPr>
          <p:spPr>
            <a:xfrm flipH="1">
              <a:off x="8233838" y="1728764"/>
              <a:ext cx="1099822" cy="12252"/>
            </a:xfrm>
            <a:prstGeom prst="straightConnector1">
              <a:avLst/>
            </a:prstGeom>
            <a:ln w="101600">
              <a:solidFill>
                <a:srgbClr val="FFC000"/>
              </a:solidFill>
              <a:tailEnd type="triangle"/>
            </a:ln>
          </p:spPr>
          <p:style>
            <a:lnRef idx="1">
              <a:schemeClr val="accent1"/>
            </a:lnRef>
            <a:fillRef idx="0">
              <a:schemeClr val="accent1"/>
            </a:fillRef>
            <a:effectRef idx="0">
              <a:schemeClr val="accent1"/>
            </a:effectRef>
            <a:fontRef idx="minor">
              <a:schemeClr val="tx1"/>
            </a:fontRef>
          </p:style>
        </p:cxnSp>
      </p:grpSp>
      <p:sp>
        <p:nvSpPr>
          <p:cNvPr id="42" name="TextBox 41"/>
          <p:cNvSpPr txBox="1"/>
          <p:nvPr/>
        </p:nvSpPr>
        <p:spPr>
          <a:xfrm>
            <a:off x="8849147" y="5463782"/>
            <a:ext cx="3102221" cy="923330"/>
          </a:xfrm>
          <a:prstGeom prst="rect">
            <a:avLst/>
          </a:prstGeom>
          <a:noFill/>
          <a:ln>
            <a:solidFill>
              <a:schemeClr val="accent5">
                <a:lumMod val="60000"/>
                <a:lumOff val="40000"/>
              </a:schemeClr>
            </a:solidFill>
          </a:ln>
        </p:spPr>
        <p:txBody>
          <a:bodyPr wrap="square" rtlCol="0">
            <a:spAutoFit/>
          </a:bodyPr>
          <a:lstStyle/>
          <a:p>
            <a:r>
              <a:rPr lang="en-US" smtClean="0"/>
              <a:t>* + librettist, performers, directors, conductors, designers, engineers, etc.</a:t>
            </a:r>
            <a:endParaRPr lang="en-US"/>
          </a:p>
        </p:txBody>
      </p:sp>
      <p:grpSp>
        <p:nvGrpSpPr>
          <p:cNvPr id="60" name="Group 59"/>
          <p:cNvGrpSpPr/>
          <p:nvPr/>
        </p:nvGrpSpPr>
        <p:grpSpPr>
          <a:xfrm>
            <a:off x="5170598" y="1934123"/>
            <a:ext cx="1655256" cy="1087970"/>
            <a:chOff x="5170598" y="1934123"/>
            <a:chExt cx="1655256" cy="1087970"/>
          </a:xfrm>
        </p:grpSpPr>
        <p:sp>
          <p:nvSpPr>
            <p:cNvPr id="58" name="Oval 57"/>
            <p:cNvSpPr/>
            <p:nvPr/>
          </p:nvSpPr>
          <p:spPr>
            <a:xfrm>
              <a:off x="5170598" y="1934123"/>
              <a:ext cx="1655256" cy="1087970"/>
            </a:xfrm>
            <a:prstGeom prst="ellipse">
              <a:avLst/>
            </a:prstGeom>
            <a:solidFill>
              <a:srgbClr val="92D050"/>
            </a:solidFill>
            <a:ln>
              <a:solidFill>
                <a:srgbClr val="92D050"/>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US"/>
            </a:p>
          </p:txBody>
        </p:sp>
        <p:sp>
          <p:nvSpPr>
            <p:cNvPr id="59" name="TextBox 58"/>
            <p:cNvSpPr txBox="1"/>
            <p:nvPr/>
          </p:nvSpPr>
          <p:spPr>
            <a:xfrm>
              <a:off x="5477348" y="2044955"/>
              <a:ext cx="1222012" cy="830997"/>
            </a:xfrm>
            <a:prstGeom prst="rect">
              <a:avLst/>
            </a:prstGeom>
            <a:noFill/>
          </p:spPr>
          <p:txBody>
            <a:bodyPr wrap="square" rtlCol="0">
              <a:spAutoFit/>
            </a:bodyPr>
            <a:lstStyle/>
            <a:p>
              <a:r>
                <a:rPr lang="en-US" sz="1600" smtClean="0">
                  <a:solidFill>
                    <a:schemeClr val="bg1"/>
                  </a:solidFill>
                </a:rPr>
                <a:t>= LRM Work + Expression</a:t>
              </a:r>
              <a:endParaRPr lang="en-US" sz="1600">
                <a:solidFill>
                  <a:schemeClr val="bg1"/>
                </a:solidFill>
              </a:endParaRPr>
            </a:p>
          </p:txBody>
        </p:sp>
      </p:grpSp>
      <p:grpSp>
        <p:nvGrpSpPr>
          <p:cNvPr id="25" name="Group 24"/>
          <p:cNvGrpSpPr/>
          <p:nvPr/>
        </p:nvGrpSpPr>
        <p:grpSpPr>
          <a:xfrm>
            <a:off x="740227" y="488839"/>
            <a:ext cx="10941565" cy="5028187"/>
            <a:chOff x="740227" y="488839"/>
            <a:chExt cx="10941565" cy="5028187"/>
          </a:xfrm>
        </p:grpSpPr>
        <p:grpSp>
          <p:nvGrpSpPr>
            <p:cNvPr id="48" name="Group 47"/>
            <p:cNvGrpSpPr/>
            <p:nvPr/>
          </p:nvGrpSpPr>
          <p:grpSpPr>
            <a:xfrm>
              <a:off x="768731" y="1265830"/>
              <a:ext cx="2947846" cy="779125"/>
              <a:chOff x="768731" y="1265830"/>
              <a:chExt cx="2947846" cy="779125"/>
            </a:xfrm>
          </p:grpSpPr>
          <p:grpSp>
            <p:nvGrpSpPr>
              <p:cNvPr id="43" name="Group 42"/>
              <p:cNvGrpSpPr/>
              <p:nvPr/>
            </p:nvGrpSpPr>
            <p:grpSpPr>
              <a:xfrm>
                <a:off x="768731" y="1265830"/>
                <a:ext cx="2142309" cy="779125"/>
                <a:chOff x="768731" y="1265830"/>
                <a:chExt cx="2142309" cy="779125"/>
              </a:xfrm>
            </p:grpSpPr>
            <p:sp>
              <p:nvSpPr>
                <p:cNvPr id="20" name="Rounded Rectangle 19"/>
                <p:cNvSpPr/>
                <p:nvPr/>
              </p:nvSpPr>
              <p:spPr>
                <a:xfrm>
                  <a:off x="768731" y="1265830"/>
                  <a:ext cx="2142309" cy="779125"/>
                </a:xfrm>
                <a:prstGeom prst="roundRect">
                  <a:avLst/>
                </a:prstGeom>
                <a:gradFill>
                  <a:gsLst>
                    <a:gs pos="0">
                      <a:srgbClr val="FFC000"/>
                    </a:gs>
                    <a:gs pos="100000">
                      <a:schemeClr val="accent3">
                        <a:tint val="92000"/>
                        <a:alpha val="100000"/>
                        <a:lumMod val="110000"/>
                      </a:schemeClr>
                    </a:gs>
                  </a:gsLst>
                </a:gradFill>
              </p:spPr>
              <p:style>
                <a:lnRef idx="1">
                  <a:schemeClr val="accent3"/>
                </a:lnRef>
                <a:fillRef idx="2">
                  <a:schemeClr val="accent3"/>
                </a:fillRef>
                <a:effectRef idx="1">
                  <a:schemeClr val="accent3"/>
                </a:effectRef>
                <a:fontRef idx="minor">
                  <a:schemeClr val="dk1"/>
                </a:fontRef>
              </p:style>
              <p:txBody>
                <a:bodyPr rtlCol="0" anchor="ctr"/>
                <a:lstStyle/>
                <a:p>
                  <a:pPr algn="ctr"/>
                  <a:endParaRPr lang="en-US" b="1">
                    <a:ln w="22225">
                      <a:solidFill>
                        <a:schemeClr val="accent2"/>
                      </a:solidFill>
                      <a:prstDash val="solid"/>
                    </a:ln>
                    <a:solidFill>
                      <a:schemeClr val="accent2">
                        <a:lumMod val="40000"/>
                        <a:lumOff val="60000"/>
                      </a:schemeClr>
                    </a:solidFill>
                  </a:endParaRPr>
                </a:p>
              </p:txBody>
            </p:sp>
            <p:sp>
              <p:nvSpPr>
                <p:cNvPr id="21" name="TextBox 20"/>
                <p:cNvSpPr txBox="1"/>
                <p:nvPr/>
              </p:nvSpPr>
              <p:spPr>
                <a:xfrm>
                  <a:off x="944877" y="1363004"/>
                  <a:ext cx="1776548" cy="584775"/>
                </a:xfrm>
                <a:prstGeom prst="rect">
                  <a:avLst/>
                </a:prstGeom>
                <a:noFill/>
              </p:spPr>
              <p:txBody>
                <a:bodyPr wrap="square" rtlCol="0">
                  <a:spAutoFit/>
                </a:bodyPr>
                <a:lstStyle/>
                <a:p>
                  <a:r>
                    <a:rPr lang="en-US" sz="1600" smtClean="0">
                      <a:solidFill>
                        <a:schemeClr val="bg1"/>
                      </a:solidFill>
                    </a:rPr>
                    <a:t>Operas</a:t>
                  </a:r>
                </a:p>
                <a:p>
                  <a:r>
                    <a:rPr lang="en-US" sz="1600" smtClean="0">
                      <a:solidFill>
                        <a:schemeClr val="bg1"/>
                      </a:solidFill>
                    </a:rPr>
                    <a:t>bf:GenreForm</a:t>
                  </a:r>
                  <a:endParaRPr lang="en-US" sz="1600">
                    <a:solidFill>
                      <a:schemeClr val="bg1"/>
                    </a:solidFill>
                  </a:endParaRPr>
                </a:p>
              </p:txBody>
            </p:sp>
          </p:grpSp>
          <p:cxnSp>
            <p:nvCxnSpPr>
              <p:cNvPr id="27" name="Straight Arrow Connector 26"/>
              <p:cNvCxnSpPr/>
              <p:nvPr/>
            </p:nvCxnSpPr>
            <p:spPr>
              <a:xfrm>
                <a:off x="2911040" y="1789041"/>
                <a:ext cx="805537" cy="1360"/>
              </a:xfrm>
              <a:prstGeom prst="straightConnector1">
                <a:avLst/>
              </a:prstGeom>
              <a:ln w="101600">
                <a:solidFill>
                  <a:srgbClr val="FFC000"/>
                </a:solidFill>
                <a:tailEnd type="triangle"/>
              </a:ln>
            </p:spPr>
            <p:style>
              <a:lnRef idx="1">
                <a:schemeClr val="accent1"/>
              </a:lnRef>
              <a:fillRef idx="0">
                <a:schemeClr val="accent1"/>
              </a:fillRef>
              <a:effectRef idx="0">
                <a:schemeClr val="accent1"/>
              </a:effectRef>
              <a:fontRef idx="minor">
                <a:schemeClr val="tx1"/>
              </a:fontRef>
            </p:style>
          </p:cxnSp>
        </p:grpSp>
        <p:grpSp>
          <p:nvGrpSpPr>
            <p:cNvPr id="23" name="Group 22"/>
            <p:cNvGrpSpPr/>
            <p:nvPr/>
          </p:nvGrpSpPr>
          <p:grpSpPr>
            <a:xfrm>
              <a:off x="740227" y="488839"/>
              <a:ext cx="10941565" cy="5028187"/>
              <a:chOff x="740227" y="488839"/>
              <a:chExt cx="10941565" cy="5028187"/>
            </a:xfrm>
          </p:grpSpPr>
          <p:grpSp>
            <p:nvGrpSpPr>
              <p:cNvPr id="54" name="Group 53"/>
              <p:cNvGrpSpPr/>
              <p:nvPr/>
            </p:nvGrpSpPr>
            <p:grpSpPr>
              <a:xfrm>
                <a:off x="8364634" y="2932007"/>
                <a:ext cx="3111335" cy="1008519"/>
                <a:chOff x="8364634" y="2932007"/>
                <a:chExt cx="3111335" cy="1008519"/>
              </a:xfrm>
            </p:grpSpPr>
            <p:grpSp>
              <p:nvGrpSpPr>
                <p:cNvPr id="35" name="Group 34"/>
                <p:cNvGrpSpPr/>
                <p:nvPr/>
              </p:nvGrpSpPr>
              <p:grpSpPr>
                <a:xfrm>
                  <a:off x="9333660" y="2932007"/>
                  <a:ext cx="2142309" cy="1008519"/>
                  <a:chOff x="9289810" y="3063987"/>
                  <a:chExt cx="2142309" cy="1008519"/>
                </a:xfrm>
              </p:grpSpPr>
              <p:sp>
                <p:nvSpPr>
                  <p:cNvPr id="11" name="Rounded Rectangle 10"/>
                  <p:cNvSpPr/>
                  <p:nvPr/>
                </p:nvSpPr>
                <p:spPr>
                  <a:xfrm>
                    <a:off x="9289810" y="3063987"/>
                    <a:ext cx="2142309" cy="1008519"/>
                  </a:xfrm>
                  <a:prstGeom prst="roundRect">
                    <a:avLst/>
                  </a:prstGeom>
                  <a:gradFill>
                    <a:gsLst>
                      <a:gs pos="0">
                        <a:srgbClr val="FFC000"/>
                      </a:gs>
                      <a:gs pos="100000">
                        <a:schemeClr val="accent3">
                          <a:tint val="92000"/>
                          <a:alpha val="100000"/>
                          <a:lumMod val="110000"/>
                        </a:schemeClr>
                      </a:gs>
                    </a:gsLst>
                  </a:gradFill>
                </p:spPr>
                <p:style>
                  <a:lnRef idx="1">
                    <a:schemeClr val="accent3"/>
                  </a:lnRef>
                  <a:fillRef idx="2">
                    <a:schemeClr val="accent3"/>
                  </a:fillRef>
                  <a:effectRef idx="1">
                    <a:schemeClr val="accent3"/>
                  </a:effectRef>
                  <a:fontRef idx="minor">
                    <a:schemeClr val="dk1"/>
                  </a:fontRef>
                </p:style>
                <p:txBody>
                  <a:bodyPr rtlCol="0" anchor="ctr"/>
                  <a:lstStyle/>
                  <a:p>
                    <a:pPr algn="ctr"/>
                    <a:endParaRPr lang="en-US" b="1">
                      <a:ln w="22225">
                        <a:solidFill>
                          <a:schemeClr val="accent2"/>
                        </a:solidFill>
                        <a:prstDash val="solid"/>
                      </a:ln>
                      <a:solidFill>
                        <a:schemeClr val="accent2">
                          <a:lumMod val="40000"/>
                          <a:lumOff val="60000"/>
                        </a:schemeClr>
                      </a:solidFill>
                    </a:endParaRPr>
                  </a:p>
                </p:txBody>
              </p:sp>
              <p:sp>
                <p:nvSpPr>
                  <p:cNvPr id="16" name="TextBox 15"/>
                  <p:cNvSpPr txBox="1"/>
                  <p:nvPr/>
                </p:nvSpPr>
                <p:spPr>
                  <a:xfrm>
                    <a:off x="9466159" y="3106581"/>
                    <a:ext cx="1789611" cy="923330"/>
                  </a:xfrm>
                  <a:prstGeom prst="rect">
                    <a:avLst/>
                  </a:prstGeom>
                  <a:noFill/>
                </p:spPr>
                <p:txBody>
                  <a:bodyPr wrap="square" rtlCol="0">
                    <a:spAutoFit/>
                  </a:bodyPr>
                  <a:lstStyle/>
                  <a:p>
                    <a:r>
                      <a:rPr lang="en-US" smtClean="0">
                        <a:solidFill>
                          <a:schemeClr val="bg1"/>
                        </a:solidFill>
                      </a:rPr>
                      <a:t>Deutsche Grammophon</a:t>
                    </a:r>
                  </a:p>
                  <a:p>
                    <a:r>
                      <a:rPr lang="en-US" smtClean="0">
                        <a:solidFill>
                          <a:schemeClr val="bg1"/>
                        </a:solidFill>
                      </a:rPr>
                      <a:t>bf:Publisher</a:t>
                    </a:r>
                    <a:endParaRPr lang="en-US">
                      <a:solidFill>
                        <a:schemeClr val="bg1"/>
                      </a:solidFill>
                    </a:endParaRPr>
                  </a:p>
                </p:txBody>
              </p:sp>
            </p:grpSp>
            <p:cxnSp>
              <p:nvCxnSpPr>
                <p:cNvPr id="31" name="Straight Arrow Connector 30"/>
                <p:cNvCxnSpPr>
                  <a:stCxn id="11" idx="1"/>
                  <a:endCxn id="5" idx="3"/>
                </p:cNvCxnSpPr>
                <p:nvPr/>
              </p:nvCxnSpPr>
              <p:spPr>
                <a:xfrm flipH="1" flipV="1">
                  <a:off x="8364634" y="3414163"/>
                  <a:ext cx="969026" cy="22104"/>
                </a:xfrm>
                <a:prstGeom prst="straightConnector1">
                  <a:avLst/>
                </a:prstGeom>
                <a:ln w="101600">
                  <a:solidFill>
                    <a:srgbClr val="FFC000"/>
                  </a:solidFill>
                  <a:tailEnd type="triangle"/>
                </a:ln>
              </p:spPr>
              <p:style>
                <a:lnRef idx="1">
                  <a:schemeClr val="accent1"/>
                </a:lnRef>
                <a:fillRef idx="0">
                  <a:schemeClr val="accent1"/>
                </a:fillRef>
                <a:effectRef idx="0">
                  <a:schemeClr val="accent1"/>
                </a:effectRef>
                <a:fontRef idx="minor">
                  <a:schemeClr val="tx1"/>
                </a:fontRef>
              </p:style>
            </p:cxnSp>
          </p:grpSp>
          <p:grpSp>
            <p:nvGrpSpPr>
              <p:cNvPr id="4" name="Group 3"/>
              <p:cNvGrpSpPr/>
              <p:nvPr/>
            </p:nvGrpSpPr>
            <p:grpSpPr>
              <a:xfrm>
                <a:off x="740227" y="488839"/>
                <a:ext cx="10941565" cy="5028187"/>
                <a:chOff x="740227" y="488839"/>
                <a:chExt cx="10941565" cy="5028187"/>
              </a:xfrm>
            </p:grpSpPr>
            <p:grpSp>
              <p:nvGrpSpPr>
                <p:cNvPr id="52" name="Group 51"/>
                <p:cNvGrpSpPr/>
                <p:nvPr/>
              </p:nvGrpSpPr>
              <p:grpSpPr>
                <a:xfrm>
                  <a:off x="6497053" y="488839"/>
                  <a:ext cx="5184739" cy="951789"/>
                  <a:chOff x="6499750" y="488839"/>
                  <a:chExt cx="4730273" cy="951789"/>
                </a:xfrm>
              </p:grpSpPr>
              <p:grpSp>
                <p:nvGrpSpPr>
                  <p:cNvPr id="37" name="Group 36"/>
                  <p:cNvGrpSpPr/>
                  <p:nvPr/>
                </p:nvGrpSpPr>
                <p:grpSpPr>
                  <a:xfrm>
                    <a:off x="9087714" y="488839"/>
                    <a:ext cx="2142309" cy="951789"/>
                    <a:chOff x="8493105" y="392685"/>
                    <a:chExt cx="2142309" cy="951789"/>
                  </a:xfrm>
                </p:grpSpPr>
                <p:sp>
                  <p:nvSpPr>
                    <p:cNvPr id="8" name="Rounded Rectangle 7"/>
                    <p:cNvSpPr/>
                    <p:nvPr/>
                  </p:nvSpPr>
                  <p:spPr>
                    <a:xfrm>
                      <a:off x="8493105" y="392685"/>
                      <a:ext cx="2142309" cy="735666"/>
                    </a:xfrm>
                    <a:prstGeom prst="roundRect">
                      <a:avLst/>
                    </a:prstGeom>
                    <a:gradFill>
                      <a:gsLst>
                        <a:gs pos="0">
                          <a:srgbClr val="FFC000"/>
                        </a:gs>
                        <a:gs pos="100000">
                          <a:schemeClr val="accent3">
                            <a:tint val="92000"/>
                            <a:alpha val="100000"/>
                            <a:lumMod val="110000"/>
                          </a:schemeClr>
                        </a:gs>
                      </a:gsLst>
                    </a:gradFill>
                  </p:spPr>
                  <p:style>
                    <a:lnRef idx="1">
                      <a:schemeClr val="accent3"/>
                    </a:lnRef>
                    <a:fillRef idx="2">
                      <a:schemeClr val="accent3"/>
                    </a:fillRef>
                    <a:effectRef idx="1">
                      <a:schemeClr val="accent3"/>
                    </a:effectRef>
                    <a:fontRef idx="minor">
                      <a:schemeClr val="dk1"/>
                    </a:fontRef>
                  </p:style>
                  <p:txBody>
                    <a:bodyPr rtlCol="0" anchor="ctr"/>
                    <a:lstStyle/>
                    <a:p>
                      <a:pPr algn="ctr"/>
                      <a:endParaRPr lang="en-US" b="1">
                        <a:ln w="22225">
                          <a:solidFill>
                            <a:schemeClr val="accent2"/>
                          </a:solidFill>
                          <a:prstDash val="solid"/>
                        </a:ln>
                        <a:solidFill>
                          <a:schemeClr val="accent2">
                            <a:lumMod val="40000"/>
                            <a:lumOff val="60000"/>
                          </a:schemeClr>
                        </a:solidFill>
                      </a:endParaRPr>
                    </a:p>
                  </p:txBody>
                </p:sp>
                <p:sp>
                  <p:nvSpPr>
                    <p:cNvPr id="15" name="TextBox 14"/>
                    <p:cNvSpPr txBox="1"/>
                    <p:nvPr/>
                  </p:nvSpPr>
                  <p:spPr>
                    <a:xfrm>
                      <a:off x="8738468" y="421144"/>
                      <a:ext cx="1789611" cy="923330"/>
                    </a:xfrm>
                    <a:prstGeom prst="rect">
                      <a:avLst/>
                    </a:prstGeom>
                    <a:noFill/>
                  </p:spPr>
                  <p:txBody>
                    <a:bodyPr wrap="square" rtlCol="0">
                      <a:spAutoFit/>
                    </a:bodyPr>
                    <a:lstStyle/>
                    <a:p>
                      <a:r>
                        <a:rPr lang="en-US" smtClean="0">
                          <a:solidFill>
                            <a:schemeClr val="bg1"/>
                          </a:solidFill>
                        </a:rPr>
                        <a:t>Kaija Saariaho*</a:t>
                      </a:r>
                    </a:p>
                    <a:p>
                      <a:r>
                        <a:rPr lang="en-US" smtClean="0">
                          <a:solidFill>
                            <a:schemeClr val="bg1"/>
                          </a:solidFill>
                        </a:rPr>
                        <a:t>bf:Person</a:t>
                      </a:r>
                      <a:endParaRPr lang="en-US">
                        <a:solidFill>
                          <a:schemeClr val="bg1"/>
                        </a:solidFill>
                      </a:endParaRPr>
                    </a:p>
                  </p:txBody>
                </p:sp>
              </p:grpSp>
              <p:cxnSp>
                <p:nvCxnSpPr>
                  <p:cNvPr id="40" name="Straight Arrow Connector 39"/>
                  <p:cNvCxnSpPr>
                    <a:stCxn id="8" idx="1"/>
                  </p:cNvCxnSpPr>
                  <p:nvPr/>
                </p:nvCxnSpPr>
                <p:spPr>
                  <a:xfrm flipH="1">
                    <a:off x="6499750" y="856672"/>
                    <a:ext cx="2587964" cy="79916"/>
                  </a:xfrm>
                  <a:prstGeom prst="straightConnector1">
                    <a:avLst/>
                  </a:prstGeom>
                  <a:ln w="101600">
                    <a:solidFill>
                      <a:srgbClr val="FFC000"/>
                    </a:solidFill>
                    <a:tailEnd type="triangle"/>
                  </a:ln>
                </p:spPr>
                <p:style>
                  <a:lnRef idx="1">
                    <a:schemeClr val="accent1"/>
                  </a:lnRef>
                  <a:fillRef idx="0">
                    <a:schemeClr val="accent1"/>
                  </a:fillRef>
                  <a:effectRef idx="0">
                    <a:schemeClr val="accent1"/>
                  </a:effectRef>
                  <a:fontRef idx="minor">
                    <a:schemeClr val="tx1"/>
                  </a:fontRef>
                </p:style>
              </p:cxnSp>
            </p:grpSp>
            <p:grpSp>
              <p:nvGrpSpPr>
                <p:cNvPr id="3" name="Group 2"/>
                <p:cNvGrpSpPr/>
                <p:nvPr/>
              </p:nvGrpSpPr>
              <p:grpSpPr>
                <a:xfrm>
                  <a:off x="740227" y="2925835"/>
                  <a:ext cx="10653629" cy="2591191"/>
                  <a:chOff x="740227" y="2925835"/>
                  <a:chExt cx="10653629" cy="2591191"/>
                </a:xfrm>
              </p:grpSpPr>
              <p:grpSp>
                <p:nvGrpSpPr>
                  <p:cNvPr id="49" name="Group 48"/>
                  <p:cNvGrpSpPr/>
                  <p:nvPr/>
                </p:nvGrpSpPr>
                <p:grpSpPr>
                  <a:xfrm>
                    <a:off x="740227" y="2925835"/>
                    <a:ext cx="2958936" cy="779125"/>
                    <a:chOff x="740227" y="2925835"/>
                    <a:chExt cx="2958936" cy="779125"/>
                  </a:xfrm>
                </p:grpSpPr>
                <p:grpSp>
                  <p:nvGrpSpPr>
                    <p:cNvPr id="45" name="Group 44"/>
                    <p:cNvGrpSpPr/>
                    <p:nvPr/>
                  </p:nvGrpSpPr>
                  <p:grpSpPr>
                    <a:xfrm>
                      <a:off x="740227" y="2925835"/>
                      <a:ext cx="2142309" cy="779125"/>
                      <a:chOff x="740227" y="2925835"/>
                      <a:chExt cx="2142309" cy="779125"/>
                    </a:xfrm>
                  </p:grpSpPr>
                  <p:sp>
                    <p:nvSpPr>
                      <p:cNvPr id="18" name="Rounded Rectangle 17"/>
                      <p:cNvSpPr/>
                      <p:nvPr/>
                    </p:nvSpPr>
                    <p:spPr>
                      <a:xfrm>
                        <a:off x="740227" y="2925835"/>
                        <a:ext cx="2142309" cy="779125"/>
                      </a:xfrm>
                      <a:prstGeom prst="roundRect">
                        <a:avLst/>
                      </a:prstGeom>
                      <a:gradFill>
                        <a:gsLst>
                          <a:gs pos="0">
                            <a:srgbClr val="FFC000"/>
                          </a:gs>
                          <a:gs pos="100000">
                            <a:schemeClr val="accent3">
                              <a:tint val="92000"/>
                              <a:alpha val="100000"/>
                              <a:lumMod val="110000"/>
                            </a:schemeClr>
                          </a:gs>
                        </a:gsLst>
                      </a:gradFill>
                    </p:spPr>
                    <p:style>
                      <a:lnRef idx="1">
                        <a:schemeClr val="accent3"/>
                      </a:lnRef>
                      <a:fillRef idx="2">
                        <a:schemeClr val="accent3"/>
                      </a:fillRef>
                      <a:effectRef idx="1">
                        <a:schemeClr val="accent3"/>
                      </a:effectRef>
                      <a:fontRef idx="minor">
                        <a:schemeClr val="dk1"/>
                      </a:fontRef>
                    </p:style>
                    <p:txBody>
                      <a:bodyPr rtlCol="0" anchor="ctr"/>
                      <a:lstStyle/>
                      <a:p>
                        <a:pPr algn="ctr"/>
                        <a:endParaRPr lang="en-US" b="1">
                          <a:ln w="22225">
                            <a:solidFill>
                              <a:schemeClr val="accent2"/>
                            </a:solidFill>
                            <a:prstDash val="solid"/>
                          </a:ln>
                          <a:solidFill>
                            <a:schemeClr val="accent2">
                              <a:lumMod val="40000"/>
                              <a:lumOff val="60000"/>
                            </a:schemeClr>
                          </a:solidFill>
                        </a:endParaRPr>
                      </a:p>
                    </p:txBody>
                  </p:sp>
                  <p:sp>
                    <p:nvSpPr>
                      <p:cNvPr id="19" name="TextBox 18"/>
                      <p:cNvSpPr txBox="1"/>
                      <p:nvPr/>
                    </p:nvSpPr>
                    <p:spPr>
                      <a:xfrm>
                        <a:off x="951612" y="3035749"/>
                        <a:ext cx="1776548" cy="584775"/>
                      </a:xfrm>
                      <a:prstGeom prst="rect">
                        <a:avLst/>
                      </a:prstGeom>
                      <a:noFill/>
                    </p:spPr>
                    <p:txBody>
                      <a:bodyPr wrap="square" rtlCol="0">
                        <a:spAutoFit/>
                      </a:bodyPr>
                      <a:lstStyle/>
                      <a:p>
                        <a:r>
                          <a:rPr lang="en-US" sz="1600" smtClean="0">
                            <a:solidFill>
                              <a:schemeClr val="bg1"/>
                            </a:solidFill>
                          </a:rPr>
                          <a:t>DVD-Video</a:t>
                        </a:r>
                      </a:p>
                      <a:p>
                        <a:r>
                          <a:rPr lang="en-US" sz="1600" smtClean="0">
                            <a:solidFill>
                              <a:schemeClr val="bg1"/>
                            </a:solidFill>
                          </a:rPr>
                          <a:t>bf:Carrier</a:t>
                        </a:r>
                        <a:endParaRPr lang="en-US" sz="1600">
                          <a:solidFill>
                            <a:schemeClr val="bg1"/>
                          </a:solidFill>
                        </a:endParaRPr>
                      </a:p>
                    </p:txBody>
                  </p:sp>
                </p:grpSp>
                <p:cxnSp>
                  <p:nvCxnSpPr>
                    <p:cNvPr id="24" name="Straight Arrow Connector 23"/>
                    <p:cNvCxnSpPr>
                      <a:endCxn id="5" idx="1"/>
                    </p:cNvCxnSpPr>
                    <p:nvPr/>
                  </p:nvCxnSpPr>
                  <p:spPr>
                    <a:xfrm>
                      <a:off x="2882536" y="3386498"/>
                      <a:ext cx="816627" cy="27665"/>
                    </a:xfrm>
                    <a:prstGeom prst="straightConnector1">
                      <a:avLst/>
                    </a:prstGeom>
                    <a:ln w="101600">
                      <a:solidFill>
                        <a:srgbClr val="FFC000"/>
                      </a:solidFill>
                      <a:tailEnd type="triangle"/>
                    </a:ln>
                  </p:spPr>
                  <p:style>
                    <a:lnRef idx="1">
                      <a:schemeClr val="accent1"/>
                    </a:lnRef>
                    <a:fillRef idx="0">
                      <a:schemeClr val="accent1"/>
                    </a:fillRef>
                    <a:effectRef idx="0">
                      <a:schemeClr val="accent1"/>
                    </a:effectRef>
                    <a:fontRef idx="minor">
                      <a:schemeClr val="tx1"/>
                    </a:fontRef>
                  </p:style>
                </p:cxnSp>
              </p:grpSp>
              <p:grpSp>
                <p:nvGrpSpPr>
                  <p:cNvPr id="51" name="Group 50"/>
                  <p:cNvGrpSpPr/>
                  <p:nvPr/>
                </p:nvGrpSpPr>
                <p:grpSpPr>
                  <a:xfrm>
                    <a:off x="761997" y="4785506"/>
                    <a:ext cx="2976350" cy="731520"/>
                    <a:chOff x="740228" y="5338354"/>
                    <a:chExt cx="2976350" cy="731520"/>
                  </a:xfrm>
                </p:grpSpPr>
                <p:grpSp>
                  <p:nvGrpSpPr>
                    <p:cNvPr id="47" name="Group 46"/>
                    <p:cNvGrpSpPr/>
                    <p:nvPr/>
                  </p:nvGrpSpPr>
                  <p:grpSpPr>
                    <a:xfrm>
                      <a:off x="740228" y="5338354"/>
                      <a:ext cx="2142309" cy="731520"/>
                      <a:chOff x="740228" y="5338354"/>
                      <a:chExt cx="2142309" cy="731520"/>
                    </a:xfrm>
                  </p:grpSpPr>
                  <p:sp>
                    <p:nvSpPr>
                      <p:cNvPr id="10" name="Rounded Rectangle 9"/>
                      <p:cNvSpPr/>
                      <p:nvPr/>
                    </p:nvSpPr>
                    <p:spPr>
                      <a:xfrm>
                        <a:off x="740228" y="5338354"/>
                        <a:ext cx="2142309" cy="731520"/>
                      </a:xfrm>
                      <a:prstGeom prst="roundRect">
                        <a:avLst/>
                      </a:prstGeom>
                      <a:gradFill>
                        <a:gsLst>
                          <a:gs pos="0">
                            <a:srgbClr val="FFC000"/>
                          </a:gs>
                          <a:gs pos="100000">
                            <a:schemeClr val="accent3">
                              <a:tint val="92000"/>
                              <a:alpha val="100000"/>
                              <a:lumMod val="110000"/>
                            </a:schemeClr>
                          </a:gs>
                        </a:gsLst>
                      </a:gradFill>
                    </p:spPr>
                    <p:style>
                      <a:lnRef idx="1">
                        <a:schemeClr val="accent3"/>
                      </a:lnRef>
                      <a:fillRef idx="2">
                        <a:schemeClr val="accent3"/>
                      </a:fillRef>
                      <a:effectRef idx="1">
                        <a:schemeClr val="accent3"/>
                      </a:effectRef>
                      <a:fontRef idx="minor">
                        <a:schemeClr val="dk1"/>
                      </a:fontRef>
                    </p:style>
                    <p:txBody>
                      <a:bodyPr rtlCol="0" anchor="ctr"/>
                      <a:lstStyle/>
                      <a:p>
                        <a:pPr algn="ctr"/>
                        <a:endParaRPr lang="en-US" b="1">
                          <a:ln w="22225">
                            <a:solidFill>
                              <a:schemeClr val="accent2"/>
                            </a:solidFill>
                            <a:prstDash val="solid"/>
                          </a:ln>
                          <a:solidFill>
                            <a:schemeClr val="accent2">
                              <a:lumMod val="40000"/>
                              <a:lumOff val="60000"/>
                            </a:schemeClr>
                          </a:solidFill>
                        </a:endParaRPr>
                      </a:p>
                    </p:txBody>
                  </p:sp>
                  <p:sp>
                    <p:nvSpPr>
                      <p:cNvPr id="14" name="TextBox 13"/>
                      <p:cNvSpPr txBox="1"/>
                      <p:nvPr/>
                    </p:nvSpPr>
                    <p:spPr>
                      <a:xfrm>
                        <a:off x="1000296" y="5401080"/>
                        <a:ext cx="1454332" cy="646331"/>
                      </a:xfrm>
                      <a:prstGeom prst="rect">
                        <a:avLst/>
                      </a:prstGeom>
                      <a:noFill/>
                    </p:spPr>
                    <p:txBody>
                      <a:bodyPr wrap="square" rtlCol="0">
                        <a:spAutoFit/>
                      </a:bodyPr>
                      <a:lstStyle/>
                      <a:p>
                        <a:r>
                          <a:rPr lang="en-US" smtClean="0">
                            <a:solidFill>
                              <a:schemeClr val="bg1"/>
                            </a:solidFill>
                          </a:rPr>
                          <a:t>Stanford Libraries</a:t>
                        </a:r>
                        <a:endParaRPr lang="en-US">
                          <a:solidFill>
                            <a:schemeClr val="bg1"/>
                          </a:solidFill>
                        </a:endParaRPr>
                      </a:p>
                    </p:txBody>
                  </p:sp>
                </p:grpSp>
                <p:cxnSp>
                  <p:nvCxnSpPr>
                    <p:cNvPr id="26" name="Straight Arrow Connector 25"/>
                    <p:cNvCxnSpPr/>
                    <p:nvPr/>
                  </p:nvCxnSpPr>
                  <p:spPr>
                    <a:xfrm flipV="1">
                      <a:off x="2882536" y="5690587"/>
                      <a:ext cx="834042" cy="13528"/>
                    </a:xfrm>
                    <a:prstGeom prst="straightConnector1">
                      <a:avLst/>
                    </a:prstGeom>
                    <a:ln w="101600">
                      <a:solidFill>
                        <a:srgbClr val="FFC000"/>
                      </a:solidFill>
                      <a:tailEnd type="triangle"/>
                    </a:ln>
                  </p:spPr>
                  <p:style>
                    <a:lnRef idx="1">
                      <a:schemeClr val="accent1"/>
                    </a:lnRef>
                    <a:fillRef idx="0">
                      <a:schemeClr val="accent1"/>
                    </a:fillRef>
                    <a:effectRef idx="0">
                      <a:schemeClr val="accent1"/>
                    </a:effectRef>
                    <a:fontRef idx="minor">
                      <a:schemeClr val="tx1"/>
                    </a:fontRef>
                  </p:style>
                </p:cxnSp>
              </p:grpSp>
              <p:grpSp>
                <p:nvGrpSpPr>
                  <p:cNvPr id="62" name="Group 61"/>
                  <p:cNvGrpSpPr/>
                  <p:nvPr/>
                </p:nvGrpSpPr>
                <p:grpSpPr>
                  <a:xfrm>
                    <a:off x="8233839" y="4717160"/>
                    <a:ext cx="3160017" cy="567982"/>
                    <a:chOff x="6315278" y="852363"/>
                    <a:chExt cx="4613783" cy="538861"/>
                  </a:xfrm>
                </p:grpSpPr>
                <p:grpSp>
                  <p:nvGrpSpPr>
                    <p:cNvPr id="63" name="Group 62"/>
                    <p:cNvGrpSpPr/>
                    <p:nvPr/>
                  </p:nvGrpSpPr>
                  <p:grpSpPr>
                    <a:xfrm>
                      <a:off x="7921067" y="852363"/>
                      <a:ext cx="3007994" cy="538861"/>
                      <a:chOff x="7326458" y="756209"/>
                      <a:chExt cx="3007994" cy="538861"/>
                    </a:xfrm>
                  </p:grpSpPr>
                  <p:sp>
                    <p:nvSpPr>
                      <p:cNvPr id="65" name="Rounded Rectangle 64"/>
                      <p:cNvSpPr/>
                      <p:nvPr/>
                    </p:nvSpPr>
                    <p:spPr>
                      <a:xfrm>
                        <a:off x="7326458" y="756209"/>
                        <a:ext cx="2931939" cy="538861"/>
                      </a:xfrm>
                      <a:prstGeom prst="roundRect">
                        <a:avLst/>
                      </a:prstGeom>
                      <a:gradFill>
                        <a:gsLst>
                          <a:gs pos="0">
                            <a:srgbClr val="FFC000"/>
                          </a:gs>
                          <a:gs pos="100000">
                            <a:schemeClr val="accent3">
                              <a:tint val="92000"/>
                              <a:alpha val="100000"/>
                              <a:lumMod val="110000"/>
                            </a:schemeClr>
                          </a:gs>
                        </a:gsLst>
                      </a:gradFill>
                    </p:spPr>
                    <p:style>
                      <a:lnRef idx="1">
                        <a:schemeClr val="accent3"/>
                      </a:lnRef>
                      <a:fillRef idx="2">
                        <a:schemeClr val="accent3"/>
                      </a:fillRef>
                      <a:effectRef idx="1">
                        <a:schemeClr val="accent3"/>
                      </a:effectRef>
                      <a:fontRef idx="minor">
                        <a:schemeClr val="dk1"/>
                      </a:fontRef>
                    </p:style>
                    <p:txBody>
                      <a:bodyPr rtlCol="0" anchor="ctr"/>
                      <a:lstStyle/>
                      <a:p>
                        <a:pPr algn="ctr"/>
                        <a:endParaRPr lang="en-US" b="1">
                          <a:ln w="22225">
                            <a:solidFill>
                              <a:schemeClr val="accent2"/>
                            </a:solidFill>
                            <a:prstDash val="solid"/>
                          </a:ln>
                          <a:solidFill>
                            <a:schemeClr val="accent2">
                              <a:lumMod val="40000"/>
                              <a:lumOff val="60000"/>
                            </a:schemeClr>
                          </a:solidFill>
                        </a:endParaRPr>
                      </a:p>
                    </p:txBody>
                  </p:sp>
                  <p:sp>
                    <p:nvSpPr>
                      <p:cNvPr id="66" name="TextBox 65"/>
                      <p:cNvSpPr txBox="1"/>
                      <p:nvPr/>
                    </p:nvSpPr>
                    <p:spPr>
                      <a:xfrm>
                        <a:off x="7326458" y="869982"/>
                        <a:ext cx="3007994" cy="350396"/>
                      </a:xfrm>
                      <a:prstGeom prst="rect">
                        <a:avLst/>
                      </a:prstGeom>
                      <a:noFill/>
                    </p:spPr>
                    <p:txBody>
                      <a:bodyPr wrap="square" rtlCol="0">
                        <a:spAutoFit/>
                      </a:bodyPr>
                      <a:lstStyle/>
                      <a:p>
                        <a:r>
                          <a:rPr lang="en-US"/>
                          <a:t> </a:t>
                        </a:r>
                        <a:r>
                          <a:rPr lang="en-US">
                            <a:solidFill>
                              <a:schemeClr val="bg1"/>
                            </a:solidFill>
                          </a:rPr>
                          <a:t>36105009303855</a:t>
                        </a:r>
                      </a:p>
                    </p:txBody>
                  </p:sp>
                </p:grpSp>
                <p:cxnSp>
                  <p:nvCxnSpPr>
                    <p:cNvPr id="64" name="Straight Arrow Connector 63"/>
                    <p:cNvCxnSpPr>
                      <a:stCxn id="65" idx="1"/>
                    </p:cNvCxnSpPr>
                    <p:nvPr/>
                  </p:nvCxnSpPr>
                  <p:spPr>
                    <a:xfrm flipH="1">
                      <a:off x="6315278" y="1121793"/>
                      <a:ext cx="1605789" cy="41835"/>
                    </a:xfrm>
                    <a:prstGeom prst="straightConnector1">
                      <a:avLst/>
                    </a:prstGeom>
                    <a:ln w="101600">
                      <a:solidFill>
                        <a:srgbClr val="FFC000"/>
                      </a:solidFill>
                      <a:tailEnd type="triangle"/>
                    </a:ln>
                  </p:spPr>
                  <p:style>
                    <a:lnRef idx="1">
                      <a:schemeClr val="accent1"/>
                    </a:lnRef>
                    <a:fillRef idx="0">
                      <a:schemeClr val="accent1"/>
                    </a:fillRef>
                    <a:effectRef idx="0">
                      <a:schemeClr val="accent1"/>
                    </a:effectRef>
                    <a:fontRef idx="minor">
                      <a:schemeClr val="tx1"/>
                    </a:fontRef>
                  </p:style>
                </p:cxnSp>
              </p:grpSp>
            </p:grpSp>
          </p:grpSp>
        </p:grpSp>
      </p:grpSp>
      <p:grpSp>
        <p:nvGrpSpPr>
          <p:cNvPr id="55" name="Group 54"/>
          <p:cNvGrpSpPr/>
          <p:nvPr/>
        </p:nvGrpSpPr>
        <p:grpSpPr>
          <a:xfrm>
            <a:off x="768731" y="5566750"/>
            <a:ext cx="4423958" cy="731520"/>
            <a:chOff x="740228" y="5338354"/>
            <a:chExt cx="4423958" cy="731520"/>
          </a:xfrm>
        </p:grpSpPr>
        <p:grpSp>
          <p:nvGrpSpPr>
            <p:cNvPr id="56" name="Group 55"/>
            <p:cNvGrpSpPr/>
            <p:nvPr/>
          </p:nvGrpSpPr>
          <p:grpSpPr>
            <a:xfrm>
              <a:off x="740228" y="5338354"/>
              <a:ext cx="2142309" cy="731520"/>
              <a:chOff x="740228" y="5338354"/>
              <a:chExt cx="2142309" cy="731520"/>
            </a:xfrm>
          </p:grpSpPr>
          <p:sp>
            <p:nvSpPr>
              <p:cNvPr id="67" name="Rounded Rectangle 66"/>
              <p:cNvSpPr/>
              <p:nvPr/>
            </p:nvSpPr>
            <p:spPr>
              <a:xfrm>
                <a:off x="740228" y="5338354"/>
                <a:ext cx="2142309" cy="731520"/>
              </a:xfrm>
              <a:prstGeom prst="roundRect">
                <a:avLst/>
              </a:prstGeom>
              <a:gradFill>
                <a:gsLst>
                  <a:gs pos="0">
                    <a:srgbClr val="FFC000"/>
                  </a:gs>
                  <a:gs pos="100000">
                    <a:schemeClr val="accent3">
                      <a:tint val="92000"/>
                      <a:alpha val="100000"/>
                      <a:lumMod val="110000"/>
                    </a:schemeClr>
                  </a:gs>
                </a:gsLst>
              </a:gradFill>
            </p:spPr>
            <p:style>
              <a:lnRef idx="1">
                <a:schemeClr val="accent3"/>
              </a:lnRef>
              <a:fillRef idx="2">
                <a:schemeClr val="accent3"/>
              </a:fillRef>
              <a:effectRef idx="1">
                <a:schemeClr val="accent3"/>
              </a:effectRef>
              <a:fontRef idx="minor">
                <a:schemeClr val="dk1"/>
              </a:fontRef>
            </p:style>
            <p:txBody>
              <a:bodyPr rtlCol="0" anchor="ctr"/>
              <a:lstStyle/>
              <a:p>
                <a:pPr algn="ctr"/>
                <a:endParaRPr lang="en-US" b="1">
                  <a:ln w="22225">
                    <a:solidFill>
                      <a:schemeClr val="accent2"/>
                    </a:solidFill>
                    <a:prstDash val="solid"/>
                  </a:ln>
                  <a:solidFill>
                    <a:schemeClr val="accent2">
                      <a:lumMod val="40000"/>
                      <a:lumOff val="60000"/>
                    </a:schemeClr>
                  </a:solidFill>
                </a:endParaRPr>
              </a:p>
            </p:txBody>
          </p:sp>
          <p:sp>
            <p:nvSpPr>
              <p:cNvPr id="68" name="TextBox 67"/>
              <p:cNvSpPr txBox="1"/>
              <p:nvPr/>
            </p:nvSpPr>
            <p:spPr>
              <a:xfrm>
                <a:off x="1055712" y="5496984"/>
                <a:ext cx="1454332" cy="369332"/>
              </a:xfrm>
              <a:prstGeom prst="rect">
                <a:avLst/>
              </a:prstGeom>
              <a:noFill/>
            </p:spPr>
            <p:txBody>
              <a:bodyPr wrap="square" rtlCol="0">
                <a:spAutoFit/>
              </a:bodyPr>
              <a:lstStyle/>
              <a:p>
                <a:r>
                  <a:rPr lang="en-US" smtClean="0">
                    <a:solidFill>
                      <a:schemeClr val="bg1"/>
                    </a:solidFill>
                  </a:rPr>
                  <a:t>copy 1</a:t>
                </a:r>
                <a:endParaRPr lang="en-US">
                  <a:solidFill>
                    <a:schemeClr val="bg1"/>
                  </a:solidFill>
                </a:endParaRPr>
              </a:p>
            </p:txBody>
          </p:sp>
        </p:grpSp>
        <p:cxnSp>
          <p:nvCxnSpPr>
            <p:cNvPr id="57" name="Straight Arrow Connector 56"/>
            <p:cNvCxnSpPr/>
            <p:nvPr/>
          </p:nvCxnSpPr>
          <p:spPr>
            <a:xfrm flipV="1">
              <a:off x="2882536" y="5664169"/>
              <a:ext cx="2281650" cy="39946"/>
            </a:xfrm>
            <a:prstGeom prst="straightConnector1">
              <a:avLst/>
            </a:prstGeom>
            <a:ln w="101600">
              <a:solidFill>
                <a:srgbClr val="FFC000"/>
              </a:solidFill>
              <a:tailEnd type="triangle"/>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41453159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0"/>
                                        </p:tgtEl>
                                        <p:attrNameLst>
                                          <p:attrName>style.visibility</p:attrName>
                                        </p:attrNameLst>
                                      </p:cBhvr>
                                      <p:to>
                                        <p:strVal val="visible"/>
                                      </p:to>
                                    </p:set>
                                    <p:animEffect transition="in" filter="fade">
                                      <p:cBhvr>
                                        <p:cTn id="7" dur="500"/>
                                        <p:tgtEl>
                                          <p:spTgt spid="60"/>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25"/>
                                        </p:tgtEl>
                                        <p:attrNameLst>
                                          <p:attrName>style.visibility</p:attrName>
                                        </p:attrNameLst>
                                      </p:cBhvr>
                                      <p:to>
                                        <p:strVal val="visible"/>
                                      </p:to>
                                    </p:set>
                                    <p:animEffect transition="in" filter="fade">
                                      <p:cBhvr>
                                        <p:cTn id="12" dur="1000"/>
                                        <p:tgtEl>
                                          <p:spTgt spid="25"/>
                                        </p:tgtEl>
                                      </p:cBhvr>
                                    </p:animEffect>
                                    <p:anim calcmode="lin" valueType="num">
                                      <p:cBhvr>
                                        <p:cTn id="13" dur="1000" fill="hold"/>
                                        <p:tgtEl>
                                          <p:spTgt spid="25"/>
                                        </p:tgtEl>
                                        <p:attrNameLst>
                                          <p:attrName>ppt_x</p:attrName>
                                        </p:attrNameLst>
                                      </p:cBhvr>
                                      <p:tavLst>
                                        <p:tav tm="0">
                                          <p:val>
                                            <p:strVal val="#ppt_x"/>
                                          </p:val>
                                        </p:tav>
                                        <p:tav tm="100000">
                                          <p:val>
                                            <p:strVal val="#ppt_x"/>
                                          </p:val>
                                        </p:tav>
                                      </p:tavLst>
                                    </p:anim>
                                    <p:anim calcmode="lin" valueType="num">
                                      <p:cBhvr>
                                        <p:cTn id="14" dur="1000" fill="hold"/>
                                        <p:tgtEl>
                                          <p:spTgt spid="25"/>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31" presetClass="entr" presetSubtype="0" fill="hold" nodeType="clickEffect">
                                  <p:stCondLst>
                                    <p:cond delay="0"/>
                                  </p:stCondLst>
                                  <p:childTnLst>
                                    <p:set>
                                      <p:cBhvr>
                                        <p:cTn id="18" dur="1" fill="hold">
                                          <p:stCondLst>
                                            <p:cond delay="0"/>
                                          </p:stCondLst>
                                        </p:cTn>
                                        <p:tgtEl>
                                          <p:spTgt spid="53"/>
                                        </p:tgtEl>
                                        <p:attrNameLst>
                                          <p:attrName>style.visibility</p:attrName>
                                        </p:attrNameLst>
                                      </p:cBhvr>
                                      <p:to>
                                        <p:strVal val="visible"/>
                                      </p:to>
                                    </p:set>
                                    <p:anim calcmode="lin" valueType="num">
                                      <p:cBhvr>
                                        <p:cTn id="19" dur="1000" fill="hold"/>
                                        <p:tgtEl>
                                          <p:spTgt spid="53"/>
                                        </p:tgtEl>
                                        <p:attrNameLst>
                                          <p:attrName>ppt_w</p:attrName>
                                        </p:attrNameLst>
                                      </p:cBhvr>
                                      <p:tavLst>
                                        <p:tav tm="0">
                                          <p:val>
                                            <p:fltVal val="0"/>
                                          </p:val>
                                        </p:tav>
                                        <p:tav tm="100000">
                                          <p:val>
                                            <p:strVal val="#ppt_w"/>
                                          </p:val>
                                        </p:tav>
                                      </p:tavLst>
                                    </p:anim>
                                    <p:anim calcmode="lin" valueType="num">
                                      <p:cBhvr>
                                        <p:cTn id="20" dur="1000" fill="hold"/>
                                        <p:tgtEl>
                                          <p:spTgt spid="53"/>
                                        </p:tgtEl>
                                        <p:attrNameLst>
                                          <p:attrName>ppt_h</p:attrName>
                                        </p:attrNameLst>
                                      </p:cBhvr>
                                      <p:tavLst>
                                        <p:tav tm="0">
                                          <p:val>
                                            <p:fltVal val="0"/>
                                          </p:val>
                                        </p:tav>
                                        <p:tav tm="100000">
                                          <p:val>
                                            <p:strVal val="#ppt_h"/>
                                          </p:val>
                                        </p:tav>
                                      </p:tavLst>
                                    </p:anim>
                                    <p:anim calcmode="lin" valueType="num">
                                      <p:cBhvr>
                                        <p:cTn id="21" dur="1000" fill="hold"/>
                                        <p:tgtEl>
                                          <p:spTgt spid="53"/>
                                        </p:tgtEl>
                                        <p:attrNameLst>
                                          <p:attrName>style.rotation</p:attrName>
                                        </p:attrNameLst>
                                      </p:cBhvr>
                                      <p:tavLst>
                                        <p:tav tm="0">
                                          <p:val>
                                            <p:fltVal val="90"/>
                                          </p:val>
                                        </p:tav>
                                        <p:tav tm="100000">
                                          <p:val>
                                            <p:fltVal val="0"/>
                                          </p:val>
                                        </p:tav>
                                      </p:tavLst>
                                    </p:anim>
                                    <p:animEffect transition="in" filter="fade">
                                      <p:cBhvr>
                                        <p:cTn id="22" dur="1000"/>
                                        <p:tgtEl>
                                          <p:spTgt spid="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54956" y="2861733"/>
            <a:ext cx="8825657" cy="1915647"/>
          </a:xfrm>
        </p:spPr>
        <p:txBody>
          <a:bodyPr/>
          <a:lstStyle/>
          <a:p>
            <a:r>
              <a:rPr lang="en-US" smtClean="0"/>
              <a:t>Extending BIBFRAME in PMO</a:t>
            </a:r>
            <a:endParaRPr lang="en-US"/>
          </a:p>
        </p:txBody>
      </p:sp>
      <p:sp>
        <p:nvSpPr>
          <p:cNvPr id="3" name="Text Placeholder 2"/>
          <p:cNvSpPr>
            <a:spLocks noGrp="1"/>
          </p:cNvSpPr>
          <p:nvPr>
            <p:ph type="body" idx="1"/>
          </p:nvPr>
        </p:nvSpPr>
        <p:spPr/>
        <p:txBody>
          <a:bodyPr/>
          <a:lstStyle/>
          <a:p>
            <a:r>
              <a:rPr lang="en-US" smtClean="0"/>
              <a:t>better accommodation of performed music metadata</a:t>
            </a:r>
            <a:endParaRPr lang="en-US"/>
          </a:p>
        </p:txBody>
      </p:sp>
    </p:spTree>
    <p:extLst>
      <p:ext uri="{BB962C8B-B14F-4D97-AF65-F5344CB8AC3E}">
        <p14:creationId xmlns:p14="http://schemas.microsoft.com/office/powerpoint/2010/main" val="2758966818"/>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on">
  <a:themeElements>
    <a:clrScheme name="Ion">
      <a:dk1>
        <a:sysClr val="windowText" lastClr="000000"/>
      </a:dk1>
      <a:lt1>
        <a:sysClr val="window" lastClr="FFFFFF"/>
      </a:lt1>
      <a:dk2>
        <a:srgbClr val="0E5580"/>
      </a:dk2>
      <a:lt2>
        <a:srgbClr val="EBEBEB"/>
      </a:lt2>
      <a:accent1>
        <a:srgbClr val="ACD433"/>
      </a:accent1>
      <a:accent2>
        <a:srgbClr val="E6C133"/>
      </a:accent2>
      <a:accent3>
        <a:srgbClr val="EF7A24"/>
      </a:accent3>
      <a:accent4>
        <a:srgbClr val="5AA0F5"/>
      </a:accent4>
      <a:accent5>
        <a:srgbClr val="75CEEC"/>
      </a:accent5>
      <a:accent6>
        <a:srgbClr val="65D6A0"/>
      </a:accent6>
      <a:hlink>
        <a:srgbClr val="C4E46E"/>
      </a:hlink>
      <a:folHlink>
        <a:srgbClr val="BDE0FB"/>
      </a:folHlink>
    </a:clrScheme>
    <a:fontScheme name="Ion">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2000"/>
                <a:hueMod val="96000"/>
                <a:satMod val="128000"/>
                <a:lumMod val="114000"/>
              </a:schemeClr>
            </a:gs>
            <a:gs pos="100000">
              <a:schemeClr val="phClr">
                <a:shade val="62000"/>
                <a:hueMod val="100000"/>
                <a:satMod val="134000"/>
                <a:lumMod val="56000"/>
              </a:schemeClr>
            </a:gs>
          </a:gsLst>
          <a:path path="circle">
            <a:fillToRect l="45000" t="65000" r="125000" b="100000"/>
          </a:path>
        </a:gradFill>
        <a:blipFill rotWithShape="1">
          <a:blip xmlns:r="http://schemas.openxmlformats.org/officeDocument/2006/relationships" r:embed="rId1">
            <a:duotone>
              <a:schemeClr val="phClr">
                <a:shade val="62000"/>
                <a:hueMod val="108000"/>
                <a:satMod val="164000"/>
                <a:lumMod val="69000"/>
              </a:schemeClr>
              <a:schemeClr val="phClr">
                <a:tint val="96000"/>
                <a:hueMod val="90000"/>
                <a:satMod val="130000"/>
                <a:lumMod val="134000"/>
              </a:schemeClr>
            </a:duotone>
          </a:blip>
          <a:stretch/>
        </a:blipFill>
      </a:bgFillStyleLst>
    </a:fmtScheme>
  </a:themeElements>
  <a:objectDefaults/>
  <a:extraClrSchemeLst/>
  <a:extLst>
    <a:ext uri="{05A4C25C-085E-4340-85A3-A5531E510DB2}">
      <thm15:themeFamily xmlns:thm15="http://schemas.microsoft.com/office/thememl/2012/main" name="Ion" id="{B8441ADB-2E43-4AF7-B97A-BD870242C6A8}" vid="{BACC050B-8757-4460-95D8-E37B46A6B421}"/>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Ion</Template>
  <TotalTime>18586</TotalTime>
  <Words>4415</Words>
  <Application>Microsoft Office PowerPoint</Application>
  <PresentationFormat>Widescreen</PresentationFormat>
  <Paragraphs>392</Paragraphs>
  <Slides>31</Slides>
  <Notes>31</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31</vt:i4>
      </vt:variant>
    </vt:vector>
  </HeadingPairs>
  <TitlesOfParts>
    <vt:vector size="39" baseType="lpstr">
      <vt:lpstr>Arial</vt:lpstr>
      <vt:lpstr>Arial Rounded MT Bold</vt:lpstr>
      <vt:lpstr>Bradley Hand ITC</vt:lpstr>
      <vt:lpstr>Calibri</vt:lpstr>
      <vt:lpstr>Century Gothic</vt:lpstr>
      <vt:lpstr>Times New Roman</vt:lpstr>
      <vt:lpstr>Wingdings 3</vt:lpstr>
      <vt:lpstr>Ion</vt:lpstr>
      <vt:lpstr>Love from afar: </vt:lpstr>
      <vt:lpstr>L’Amour de loin (Love from afar)</vt:lpstr>
      <vt:lpstr>BIBFRAME 2.0</vt:lpstr>
      <vt:lpstr>What BIBFRAME is and is not</vt:lpstr>
      <vt:lpstr>Linked Data for Performed Music: the Performed Music Ontology</vt:lpstr>
      <vt:lpstr>Why ontologies?</vt:lpstr>
      <vt:lpstr>Metadata is the operating system for content: it defines the ecosystem in which content works.</vt:lpstr>
      <vt:lpstr>PowerPoint Presentation</vt:lpstr>
      <vt:lpstr>Extending BIBFRAME in PMO</vt:lpstr>
      <vt:lpstr>Vocabularies</vt:lpstr>
      <vt:lpstr>Addition of vocabularies to:</vt:lpstr>
      <vt:lpstr>New classes/subclasses/properties</vt:lpstr>
      <vt:lpstr>PowerPoint Presentation</vt:lpstr>
      <vt:lpstr>PowerPoint Presentation</vt:lpstr>
      <vt:lpstr>PowerPoint Presentation</vt:lpstr>
      <vt:lpstr>PowerPoint Presentation</vt:lpstr>
      <vt:lpstr>PowerPoint Presentation</vt:lpstr>
      <vt:lpstr>PowerPoint Presentation</vt:lpstr>
      <vt:lpstr>Medium of performance: requirements</vt:lpstr>
      <vt:lpstr>PowerPoint Presentation</vt:lpstr>
      <vt:lpstr>PowerPoint Presentation</vt:lpstr>
      <vt:lpstr>PowerPoint Presentation</vt:lpstr>
      <vt:lpstr>PowerPoint Presentation</vt:lpstr>
      <vt:lpstr>PowerPoint Presentation</vt:lpstr>
      <vt:lpstr>Discovery…</vt:lpstr>
      <vt:lpstr>Discovery…</vt:lpstr>
      <vt:lpstr>PowerPoint Presentation</vt:lpstr>
      <vt:lpstr>PowerPoint Presentation</vt:lpstr>
      <vt:lpstr>PowerPoint Presentation</vt:lpstr>
      <vt:lpstr>PowerPoint Presentation</vt:lpstr>
      <vt:lpstr>PowerPoint Presentation</vt:lpstr>
    </vt:vector>
  </TitlesOfParts>
  <Company>Stanford University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Linked Data for Production</dc:title>
  <dc:creator>Nancy Lorimer</dc:creator>
  <cp:lastModifiedBy>Nancy Lorimer</cp:lastModifiedBy>
  <cp:revision>249</cp:revision>
  <cp:lastPrinted>2017-06-21T18:24:58Z</cp:lastPrinted>
  <dcterms:created xsi:type="dcterms:W3CDTF">2017-01-26T23:27:01Z</dcterms:created>
  <dcterms:modified xsi:type="dcterms:W3CDTF">2017-06-23T01:50:23Z</dcterms:modified>
</cp:coreProperties>
</file>