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6" r:id="rId2"/>
    <p:sldId id="282" r:id="rId3"/>
    <p:sldId id="293" r:id="rId4"/>
    <p:sldId id="294" r:id="rId5"/>
    <p:sldId id="295" r:id="rId6"/>
    <p:sldId id="273" r:id="rId7"/>
    <p:sldId id="275" r:id="rId8"/>
    <p:sldId id="276" r:id="rId9"/>
    <p:sldId id="274" r:id="rId10"/>
    <p:sldId id="279" r:id="rId11"/>
    <p:sldId id="281" r:id="rId12"/>
    <p:sldId id="277" r:id="rId13"/>
    <p:sldId id="263" r:id="rId14"/>
    <p:sldId id="283" r:id="rId15"/>
    <p:sldId id="289" r:id="rId16"/>
    <p:sldId id="286" r:id="rId17"/>
    <p:sldId id="287" r:id="rId18"/>
    <p:sldId id="290" r:id="rId19"/>
    <p:sldId id="292" r:id="rId20"/>
    <p:sldId id="258" r:id="rId21"/>
    <p:sldId id="278" r:id="rId22"/>
    <p:sldId id="28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4F4E"/>
    <a:srgbClr val="186C6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982" autoAdjust="0"/>
  </p:normalViewPr>
  <p:slideViewPr>
    <p:cSldViewPr snapToGrid="0" snapToObjects="1">
      <p:cViewPr varScale="1">
        <p:scale>
          <a:sx n="49" d="100"/>
          <a:sy n="49" d="100"/>
        </p:scale>
        <p:origin x="-141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4520740-BD42-C542-9F69-140E1DB54EA5}" type="datetimeFigureOut">
              <a:rPr lang="en-US" smtClean="0"/>
              <a:t>6/14/2016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7C59F0-57A3-BC45-BE9B-E676F73BA02F}" type="slidenum">
              <a:rPr lang="en-US" smtClean="0"/>
              <a:t>‹#›</a:t>
            </a:fld>
            <a:endParaRPr lang="en-US"/>
          </a:p>
        </p:txBody>
      </p:sp>
    </p:spTree>
    <p:extLst>
      <p:ext uri="{BB962C8B-B14F-4D97-AF65-F5344CB8AC3E}">
        <p14:creationId xmlns:p14="http://schemas.microsoft.com/office/powerpoint/2010/main" val="28582803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D3FE78-0286-F843-AF2A-9AA56492F9EB}" type="datetimeFigureOut">
              <a:rPr lang="en-US" smtClean="0"/>
              <a:t>6/14/2016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BF985E-F6D2-4646-B1E9-F9FB0BC2D8F2}" type="slidenum">
              <a:rPr lang="en-US" smtClean="0"/>
              <a:t>‹#›</a:t>
            </a:fld>
            <a:endParaRPr lang="en-US"/>
          </a:p>
        </p:txBody>
      </p:sp>
    </p:spTree>
    <p:extLst>
      <p:ext uri="{BB962C8B-B14F-4D97-AF65-F5344CB8AC3E}">
        <p14:creationId xmlns:p14="http://schemas.microsoft.com/office/powerpoint/2010/main" val="16589059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Description:</a:t>
            </a:r>
          </a:p>
          <a:p>
            <a:r>
              <a:rPr lang="en-US" dirty="0" smtClean="0"/>
              <a:t>In recent years the MARC format has been extended to provide for identifiers for a wide range of entities represented in bibliographic and authority records, but thus far these new elements have not consistently been populated. Moreover, the current practice is generally to supply an alphanumeric string rather than a URI (a key requirement for the effective dissemination of data on the Semantic Web) even though URIs are available in many cases. This session will be an update from the Program for Cooperative Cataloging (PCC) URIs in MARC Task Group which has been working since the Fall of 2015 to define best practices for capturing URIs in MARC. These best practices have the potential to enable for easier management of our data in our local systems, new use cases in our discovery environments, and ultimately result in more interconnected data when we convert our legacy data to linked data.</a:t>
            </a:r>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1</a:t>
            </a:fld>
            <a:endParaRPr lang="en-US"/>
          </a:p>
        </p:txBody>
      </p:sp>
    </p:spTree>
    <p:extLst>
      <p:ext uri="{BB962C8B-B14F-4D97-AF65-F5344CB8AC3E}">
        <p14:creationId xmlns:p14="http://schemas.microsoft.com/office/powerpoint/2010/main" val="2846127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Cornell’s use of VIVO URIs for Cornell Faculty, in this case to control advisors in records for theses, derived from the Graduate School Database. The names aren’t using LCNAF, but instead as they appear in the Grad database.</a:t>
            </a:r>
          </a:p>
          <a:p>
            <a:endParaRPr lang="en-US" baseline="0" dirty="0" smtClean="0"/>
          </a:p>
          <a:p>
            <a:r>
              <a:rPr lang="en-US" baseline="0" dirty="0" smtClean="0"/>
              <a:t>Opportunistically both the grad database and VIVO have faculty share faculty id’s so the script that creates the MARC records can look up URIs in VIVO for faculty.</a:t>
            </a:r>
          </a:p>
          <a:p>
            <a:endParaRPr lang="en-US" baseline="0" dirty="0" smtClean="0"/>
          </a:p>
        </p:txBody>
      </p:sp>
      <p:sp>
        <p:nvSpPr>
          <p:cNvPr id="4" name="Slide Number Placeholder 3"/>
          <p:cNvSpPr>
            <a:spLocks noGrp="1"/>
          </p:cNvSpPr>
          <p:nvPr>
            <p:ph type="sldNum" sz="quarter" idx="10"/>
          </p:nvPr>
        </p:nvSpPr>
        <p:spPr/>
        <p:txBody>
          <a:bodyPr/>
          <a:lstStyle/>
          <a:p>
            <a:fld id="{7A81CFA1-E375-7740-86F0-85E57C179A4E}" type="slidenum">
              <a:rPr lang="en-US" smtClean="0"/>
              <a:t>11</a:t>
            </a:fld>
            <a:endParaRPr lang="en-US"/>
          </a:p>
        </p:txBody>
      </p:sp>
    </p:spTree>
    <p:extLst>
      <p:ext uri="{BB962C8B-B14F-4D97-AF65-F5344CB8AC3E}">
        <p14:creationId xmlns:p14="http://schemas.microsoft.com/office/powerpoint/2010/main" val="2523836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the same functions</a:t>
            </a:r>
            <a:r>
              <a:rPr lang="en-US" baseline="0" dirty="0" smtClean="0"/>
              <a:t> that URIs serve in Linked Data (to identify, collate, and disambiguate) are functions they could serve in MARC right now. </a:t>
            </a:r>
          </a:p>
          <a:p>
            <a:endParaRPr lang="en-US" baseline="0" dirty="0" smtClean="0"/>
          </a:p>
          <a:p>
            <a:r>
              <a:rPr lang="en-US" baseline="0" dirty="0" smtClean="0"/>
              <a:t>Adding URIs to MARC records would also make the transition to linked data less bumpy; MARC to linked data converters would require less reconciliation if we were adding URIs to records now.</a:t>
            </a:r>
            <a:endParaRPr lang="en-US" dirty="0"/>
          </a:p>
        </p:txBody>
      </p:sp>
      <p:sp>
        <p:nvSpPr>
          <p:cNvPr id="4" name="Slide Number Placeholder 3"/>
          <p:cNvSpPr>
            <a:spLocks noGrp="1"/>
          </p:cNvSpPr>
          <p:nvPr>
            <p:ph type="sldNum" sz="quarter" idx="10"/>
          </p:nvPr>
        </p:nvSpPr>
        <p:spPr/>
        <p:txBody>
          <a:bodyPr/>
          <a:lstStyle/>
          <a:p>
            <a:fld id="{1A74B741-7F09-F04E-96F4-C6C7CF7E0E42}" type="slidenum">
              <a:rPr lang="en-US" smtClean="0"/>
              <a:t>12</a:t>
            </a:fld>
            <a:endParaRPr lang="en-US"/>
          </a:p>
        </p:txBody>
      </p:sp>
    </p:spTree>
    <p:extLst>
      <p:ext uri="{BB962C8B-B14F-4D97-AF65-F5344CB8AC3E}">
        <p14:creationId xmlns:p14="http://schemas.microsoft.com/office/powerpoint/2010/main" val="2918217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PCC Strategic plan anticipates the need to move away from using unique text strings to as we share our data on the wider web.</a:t>
            </a:r>
            <a:endParaRPr lang="en-US" dirty="0"/>
          </a:p>
        </p:txBody>
      </p:sp>
      <p:sp>
        <p:nvSpPr>
          <p:cNvPr id="4" name="Slide Number Placeholder 3"/>
          <p:cNvSpPr>
            <a:spLocks noGrp="1"/>
          </p:cNvSpPr>
          <p:nvPr>
            <p:ph type="sldNum" sz="quarter" idx="10"/>
          </p:nvPr>
        </p:nvSpPr>
        <p:spPr/>
        <p:txBody>
          <a:bodyPr/>
          <a:lstStyle/>
          <a:p>
            <a:fld id="{1A74B741-7F09-F04E-96F4-C6C7CF7E0E42}" type="slidenum">
              <a:rPr lang="en-US" smtClean="0"/>
              <a:t>13</a:t>
            </a:fld>
            <a:endParaRPr lang="en-US"/>
          </a:p>
        </p:txBody>
      </p:sp>
    </p:spTree>
    <p:extLst>
      <p:ext uri="{BB962C8B-B14F-4D97-AF65-F5344CB8AC3E}">
        <p14:creationId xmlns:p14="http://schemas.microsoft.com/office/powerpoint/2010/main" val="4923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Hoping to share</a:t>
            </a:r>
            <a:r>
              <a:rPr lang="en-US" baseline="0" dirty="0" smtClean="0"/>
              <a:t> with the community later this year two documents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5">
                    <a:lumMod val="75000"/>
                  </a:schemeClr>
                </a:solidFill>
              </a:rPr>
              <a:t>Formulating and Obtaining URIs: A Guide to Commonly Used Vocabularies and Reference Sources</a:t>
            </a:r>
            <a:r>
              <a:rPr lang="en-US" baseline="0" dirty="0" smtClean="0">
                <a:solidFill>
                  <a:schemeClr val="tx1"/>
                </a:solidFill>
              </a:rPr>
              <a:t> will:</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Outline for the commonly used vocabularies and data sources in MARC</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solidFill>
                  <a:schemeClr val="tx1"/>
                </a:solidFill>
              </a:rPr>
              <a:t>how their related systems construct URIs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solidFill>
                  <a:schemeClr val="tx1"/>
                </a:solidFill>
              </a:rPr>
              <a:t>Where in the interface you can go to find them</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solidFill>
                  <a:schemeClr val="tx1"/>
                </a:solidFill>
              </a:rPr>
              <a:t>Link to the RWO discussion paper</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US" baseline="0" dirty="0" smtClean="0">
              <a:solidFill>
                <a:schemeClr val="tx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RWO Discussion Paper</a:t>
            </a:r>
            <a:r>
              <a:rPr lang="en-US" baseline="0" dirty="0" smtClean="0">
                <a:solidFill>
                  <a:schemeClr val="accent5">
                    <a:lumMod val="75000"/>
                  </a:schemeClr>
                </a:solidFill>
              </a:rPr>
              <a:t> will outline the differences between URIs for Authorities, Things, and Related Websites.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solidFill>
                  <a:schemeClr val="accent5">
                    <a:lumMod val="75000"/>
                  </a:schemeClr>
                </a:solidFill>
              </a:rPr>
              <a:t>Link to the </a:t>
            </a:r>
            <a:r>
              <a:rPr lang="en-US" dirty="0" smtClean="0">
                <a:solidFill>
                  <a:schemeClr val="accent5">
                    <a:lumMod val="75000"/>
                  </a:schemeClr>
                </a:solidFill>
              </a:rPr>
              <a:t>Formulating and Obtaining URIs: A Guide to Commonly Used Vocabularies and Reference Sources</a:t>
            </a:r>
            <a:r>
              <a:rPr lang="en-US" baseline="0" dirty="0" smtClean="0">
                <a:solidFill>
                  <a:schemeClr val="accent5">
                    <a:lumMod val="75000"/>
                  </a:schemeClr>
                </a:solidFill>
              </a:rPr>
              <a:t> document.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chemeClr val="accent5">
                  <a:lumMod val="75000"/>
                </a:schemeClr>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smtClean="0">
              <a:solidFill>
                <a:schemeClr val="tx1"/>
              </a:solidFill>
            </a:endParaRPr>
          </a:p>
        </p:txBody>
      </p:sp>
      <p:sp>
        <p:nvSpPr>
          <p:cNvPr id="4" name="Slide Number Placeholder 3"/>
          <p:cNvSpPr>
            <a:spLocks noGrp="1"/>
          </p:cNvSpPr>
          <p:nvPr>
            <p:ph type="sldNum" sz="quarter" idx="10"/>
          </p:nvPr>
        </p:nvSpPr>
        <p:spPr/>
        <p:txBody>
          <a:bodyPr/>
          <a:lstStyle/>
          <a:p>
            <a:fld id="{E2BF985E-F6D2-4646-B1E9-F9FB0BC2D8F2}" type="slidenum">
              <a:rPr lang="en-US" smtClean="0"/>
              <a:t>15</a:t>
            </a:fld>
            <a:endParaRPr lang="en-US"/>
          </a:p>
        </p:txBody>
      </p:sp>
    </p:spTree>
    <p:extLst>
      <p:ext uri="{BB962C8B-B14F-4D97-AF65-F5344CB8AC3E}">
        <p14:creationId xmlns:p14="http://schemas.microsoft.com/office/powerpoint/2010/main" val="1475334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16</a:t>
            </a:fld>
            <a:endParaRPr lang="en-US"/>
          </a:p>
        </p:txBody>
      </p:sp>
    </p:spTree>
    <p:extLst>
      <p:ext uri="{BB962C8B-B14F-4D97-AF65-F5344CB8AC3E}">
        <p14:creationId xmlns:p14="http://schemas.microsoft.com/office/powerpoint/2010/main" val="1417620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PCC URIs</a:t>
            </a:r>
            <a:r>
              <a:rPr lang="en-US" baseline="0" dirty="0" smtClean="0"/>
              <a:t> in MARC Task Group hasn’t come to an agreement for solutions to the outstanding questions, but here is a sketch of what we might propose.</a:t>
            </a:r>
          </a:p>
          <a:p>
            <a:endParaRPr lang="en-US" baseline="0" dirty="0" smtClean="0"/>
          </a:p>
          <a:p>
            <a:r>
              <a:rPr lang="en-US" baseline="0" dirty="0" smtClean="0"/>
              <a:t>Part of the reason to propose a talk like this is to get real time peer review of your work.</a:t>
            </a:r>
          </a:p>
          <a:p>
            <a:endParaRPr lang="en-US" baseline="0" dirty="0" smtClean="0"/>
          </a:p>
          <a:p>
            <a:r>
              <a:rPr lang="en-US" baseline="0" dirty="0" smtClean="0"/>
              <a:t>Goals of this proposal:</a:t>
            </a:r>
          </a:p>
          <a:p>
            <a:endParaRPr lang="en-US" baseline="0" dirty="0" smtClean="0"/>
          </a:p>
          <a:p>
            <a:r>
              <a:rPr lang="en-US" baseline="0" dirty="0" smtClean="0"/>
              <a:t>We can continue to use authorities for as long as they are useful. </a:t>
            </a:r>
          </a:p>
          <a:p>
            <a:endParaRPr lang="en-US" baseline="0" dirty="0" smtClean="0"/>
          </a:p>
          <a:p>
            <a:r>
              <a:rPr lang="en-US" baseline="0" dirty="0" smtClean="0"/>
              <a:t>We can allow catalogers to repeat $0 and $1 in bib’s because the $2 can be used to designate which Data Source to use to maintain the heading in MARC.</a:t>
            </a:r>
          </a:p>
          <a:p>
            <a:endParaRPr lang="en-US" baseline="0" dirty="0" smtClean="0"/>
          </a:p>
          <a:p>
            <a:r>
              <a:rPr lang="en-US" baseline="0" dirty="0" smtClean="0"/>
              <a:t>We can note URIs for Authorities, distinct from URIs for Things so that we can convert our data to RDF more meaningfully.</a:t>
            </a:r>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18</a:t>
            </a:fld>
            <a:endParaRPr lang="en-US"/>
          </a:p>
        </p:txBody>
      </p:sp>
    </p:spTree>
    <p:extLst>
      <p:ext uri="{BB962C8B-B14F-4D97-AF65-F5344CB8AC3E}">
        <p14:creationId xmlns:p14="http://schemas.microsoft.com/office/powerpoint/2010/main" val="2631104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20</a:t>
            </a:fld>
            <a:endParaRPr lang="en-US"/>
          </a:p>
        </p:txBody>
      </p:sp>
    </p:spTree>
    <p:extLst>
      <p:ext uri="{BB962C8B-B14F-4D97-AF65-F5344CB8AC3E}">
        <p14:creationId xmlns:p14="http://schemas.microsoft.com/office/powerpoint/2010/main" val="12076744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5">
                    <a:lumMod val="75000"/>
                  </a:schemeClr>
                </a:solidFill>
              </a:rPr>
              <a:t>A Chew </a:t>
            </a:r>
            <a:r>
              <a:rPr lang="en-US" dirty="0" err="1" smtClean="0">
                <a:solidFill>
                  <a:schemeClr val="accent5">
                    <a:lumMod val="75000"/>
                  </a:schemeClr>
                </a:solidFill>
              </a:rPr>
              <a:t>Chiat</a:t>
            </a:r>
            <a:r>
              <a:rPr lang="en-US" dirty="0" smtClean="0">
                <a:solidFill>
                  <a:schemeClr val="accent5">
                    <a:lumMod val="75000"/>
                  </a:schemeClr>
                </a:solidFill>
              </a:rPr>
              <a:t> </a:t>
            </a:r>
            <a:r>
              <a:rPr lang="en-US" dirty="0" err="1" smtClean="0">
                <a:solidFill>
                  <a:schemeClr val="accent5">
                    <a:lumMod val="75000"/>
                  </a:schemeClr>
                </a:solidFill>
              </a:rPr>
              <a:t>Naun</a:t>
            </a:r>
            <a:r>
              <a:rPr lang="en-US" dirty="0" smtClean="0">
                <a:solidFill>
                  <a:schemeClr val="accent5">
                    <a:lumMod val="75000"/>
                  </a:schemeClr>
                </a:solidFill>
              </a:rPr>
              <a:t> (from Cornell) quote from a Back Stage Metadata Matters event.</a:t>
            </a:r>
          </a:p>
          <a:p>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21</a:t>
            </a:fld>
            <a:endParaRPr lang="en-US"/>
          </a:p>
        </p:txBody>
      </p:sp>
    </p:spTree>
    <p:extLst>
      <p:ext uri="{BB962C8B-B14F-4D97-AF65-F5344CB8AC3E}">
        <p14:creationId xmlns:p14="http://schemas.microsoft.com/office/powerpoint/2010/main" val="359517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if Barcodes</a:t>
            </a:r>
            <a:r>
              <a:rPr lang="en-US" baseline="0" dirty="0" smtClean="0"/>
              <a:t> don’t excite you</a:t>
            </a:r>
            <a:r>
              <a:rPr lang="is-IS" baseline="0" dirty="0" smtClean="0"/>
              <a:t>… Maybe Dogs and Chair can better characterize how I hope the library community reacts to the use of URIs in MARC.</a:t>
            </a:r>
            <a:endParaRPr lang="en-US" dirty="0" smtClean="0"/>
          </a:p>
          <a:p>
            <a:endParaRPr lang="en-US" dirty="0" smtClean="0"/>
          </a:p>
          <a:p>
            <a:endParaRPr lang="en-US" dirty="0" smtClean="0"/>
          </a:p>
          <a:p>
            <a:r>
              <a:rPr lang="en-US" dirty="0" smtClean="0"/>
              <a:t>Like</a:t>
            </a:r>
            <a:r>
              <a:rPr lang="en-US" baseline="0" dirty="0" smtClean="0"/>
              <a:t> dogs, hopefully chance encounters with URIs will provide positive feelings because of the promise of they provide. Eventually like chairs, URIs will be ubiquitous and well designed, where form meets function.</a:t>
            </a:r>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22</a:t>
            </a:fld>
            <a:endParaRPr lang="en-US"/>
          </a:p>
        </p:txBody>
      </p:sp>
    </p:spTree>
    <p:extLst>
      <p:ext uri="{BB962C8B-B14F-4D97-AF65-F5344CB8AC3E}">
        <p14:creationId xmlns:p14="http://schemas.microsoft.com/office/powerpoint/2010/main" val="1582260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how do we get there?</a:t>
            </a:r>
            <a:endParaRPr lang="en-US" dirty="0"/>
          </a:p>
        </p:txBody>
      </p:sp>
      <p:sp>
        <p:nvSpPr>
          <p:cNvPr id="4" name="Slide Number Placeholder 3"/>
          <p:cNvSpPr>
            <a:spLocks noGrp="1"/>
          </p:cNvSpPr>
          <p:nvPr>
            <p:ph type="sldNum" sz="quarter" idx="10"/>
          </p:nvPr>
        </p:nvSpPr>
        <p:spPr/>
        <p:txBody>
          <a:bodyPr/>
          <a:lstStyle/>
          <a:p>
            <a:fld id="{1A74B741-7F09-F04E-96F4-C6C7CF7E0E42}" type="slidenum">
              <a:rPr lang="en-US" smtClean="0"/>
              <a:t>3</a:t>
            </a:fld>
            <a:endParaRPr lang="en-US"/>
          </a:p>
        </p:txBody>
      </p:sp>
    </p:spTree>
    <p:extLst>
      <p:ext uri="{BB962C8B-B14F-4D97-AF65-F5344CB8AC3E}">
        <p14:creationId xmlns:p14="http://schemas.microsoft.com/office/powerpoint/2010/main" val="4066736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URI</a:t>
            </a:r>
            <a:r>
              <a:rPr lang="en-US" baseline="0" dirty="0" smtClean="0"/>
              <a:t> stands-in or symbolizes the actual thing. We can say that thing has traits. In this case the URI on the left stands in for me. I am a person as defined by the FOAF ontology. I have a name, “Steven Folsom”. I know another person, </a:t>
            </a:r>
            <a:r>
              <a:rPr lang="en-US" baseline="0" dirty="0" err="1" smtClean="0"/>
              <a:t>Violeta</a:t>
            </a:r>
            <a:r>
              <a:rPr lang="en-US" baseline="0" dirty="0" smtClean="0"/>
              <a:t> who is identified by a different URI.</a:t>
            </a:r>
            <a:endParaRPr lang="en-US" dirty="0"/>
          </a:p>
        </p:txBody>
      </p:sp>
      <p:sp>
        <p:nvSpPr>
          <p:cNvPr id="4" name="Slide Number Placeholder 3"/>
          <p:cNvSpPr>
            <a:spLocks noGrp="1"/>
          </p:cNvSpPr>
          <p:nvPr>
            <p:ph type="sldNum" sz="quarter" idx="10"/>
          </p:nvPr>
        </p:nvSpPr>
        <p:spPr/>
        <p:txBody>
          <a:bodyPr/>
          <a:lstStyle/>
          <a:p>
            <a:fld id="{1A74B741-7F09-F04E-96F4-C6C7CF7E0E42}" type="slidenum">
              <a:rPr lang="en-US" smtClean="0"/>
              <a:t>4</a:t>
            </a:fld>
            <a:endParaRPr lang="en-US"/>
          </a:p>
        </p:txBody>
      </p:sp>
    </p:spTree>
    <p:extLst>
      <p:ext uri="{BB962C8B-B14F-4D97-AF65-F5344CB8AC3E}">
        <p14:creationId xmlns:p14="http://schemas.microsoft.com/office/powerpoint/2010/main" val="556412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31859C"/>
                </a:solidFill>
                <a:latin typeface="Helvetica Neue"/>
                <a:cs typeface="Helvetica Neue"/>
              </a:rPr>
              <a:t>Libraries have Records/Authorities </a:t>
            </a:r>
            <a:r>
              <a:rPr lang="en-US" i="1" dirty="0" smtClean="0">
                <a:solidFill>
                  <a:srgbClr val="31859C"/>
                </a:solidFill>
                <a:latin typeface="Helvetica Neue"/>
                <a:cs typeface="Helvetica Neue"/>
              </a:rPr>
              <a:t>about</a:t>
            </a:r>
            <a:r>
              <a:rPr lang="en-US" dirty="0" smtClean="0">
                <a:solidFill>
                  <a:srgbClr val="31859C"/>
                </a:solidFill>
                <a:latin typeface="Helvetica Neue"/>
                <a:cs typeface="Helvetica Neue"/>
              </a:rPr>
              <a:t> things</a:t>
            </a:r>
          </a:p>
          <a:p>
            <a:pPr marL="0" indent="0">
              <a:buNone/>
            </a:pPr>
            <a:endParaRPr lang="en-US" dirty="0" smtClean="0">
              <a:solidFill>
                <a:srgbClr val="31859C"/>
              </a:solidFill>
              <a:latin typeface="Helvetica Neue"/>
              <a:cs typeface="Helvetica Neue"/>
            </a:endParaRPr>
          </a:p>
          <a:p>
            <a:r>
              <a:rPr lang="en-US" dirty="0" smtClean="0">
                <a:solidFill>
                  <a:srgbClr val="31859C"/>
                </a:solidFill>
                <a:latin typeface="Helvetica Neue"/>
                <a:cs typeface="Helvetica Neue"/>
              </a:rPr>
              <a:t>The web has webpages </a:t>
            </a:r>
            <a:r>
              <a:rPr lang="en-US" i="1" dirty="0" smtClean="0">
                <a:solidFill>
                  <a:srgbClr val="31859C"/>
                </a:solidFill>
                <a:latin typeface="Helvetica Neue"/>
                <a:cs typeface="Helvetica Neue"/>
              </a:rPr>
              <a:t>about</a:t>
            </a:r>
            <a:r>
              <a:rPr lang="en-US" dirty="0" smtClean="0">
                <a:solidFill>
                  <a:srgbClr val="31859C"/>
                </a:solidFill>
                <a:latin typeface="Helvetica Neue"/>
                <a:cs typeface="Helvetica Neue"/>
              </a:rPr>
              <a:t> things </a:t>
            </a:r>
          </a:p>
          <a:p>
            <a:endParaRPr lang="en-US" dirty="0" smtClean="0">
              <a:solidFill>
                <a:srgbClr val="31859C"/>
              </a:solidFill>
              <a:latin typeface="Helvetica Neue"/>
              <a:cs typeface="Helvetica Neue"/>
            </a:endParaRPr>
          </a:p>
          <a:p>
            <a:r>
              <a:rPr lang="en-US" dirty="0" smtClean="0">
                <a:solidFill>
                  <a:srgbClr val="31859C"/>
                </a:solidFill>
                <a:latin typeface="Helvetica Neue"/>
                <a:cs typeface="Helvetica Neue"/>
              </a:rPr>
              <a:t>When we talk about linked data we mean URIs that identify the things themselves, with associated data.</a:t>
            </a:r>
          </a:p>
          <a:p>
            <a:endParaRPr lang="en-US" dirty="0" smtClean="0">
              <a:solidFill>
                <a:srgbClr val="31859C"/>
              </a:solidFill>
              <a:latin typeface="Helvetica Neue"/>
              <a:cs typeface="Helvetica Neue"/>
            </a:endParaRPr>
          </a:p>
          <a:p>
            <a:r>
              <a:rPr lang="en-US" dirty="0" smtClean="0">
                <a:solidFill>
                  <a:srgbClr val="31859C"/>
                </a:solidFill>
                <a:latin typeface="Helvetica Neue"/>
                <a:cs typeface="Helvetica Neue"/>
              </a:rPr>
              <a:t>We need information resources (websites</a:t>
            </a:r>
            <a:r>
              <a:rPr lang="en-US" baseline="0" dirty="0" smtClean="0">
                <a:solidFill>
                  <a:srgbClr val="31859C"/>
                </a:solidFill>
                <a:latin typeface="Helvetica Neue"/>
                <a:cs typeface="Helvetica Neue"/>
              </a:rPr>
              <a:t> and authorities)</a:t>
            </a:r>
            <a:r>
              <a:rPr lang="en-US" dirty="0" smtClean="0">
                <a:solidFill>
                  <a:srgbClr val="31859C"/>
                </a:solidFill>
                <a:latin typeface="Helvetica Neue"/>
                <a:cs typeface="Helvetica Neue"/>
              </a:rPr>
              <a:t> to be separate entities from the things themselves</a:t>
            </a:r>
          </a:p>
          <a:p>
            <a:pPr lvl="1"/>
            <a:r>
              <a:rPr lang="en-US" dirty="0" smtClean="0">
                <a:solidFill>
                  <a:srgbClr val="31859C"/>
                </a:solidFill>
                <a:latin typeface="Helvetica Neue"/>
                <a:cs typeface="Helvetica Neue"/>
              </a:rPr>
              <a:t>A </a:t>
            </a:r>
            <a:r>
              <a:rPr lang="en-US" i="1" dirty="0" smtClean="0">
                <a:solidFill>
                  <a:schemeClr val="accent2">
                    <a:lumMod val="75000"/>
                  </a:schemeClr>
                </a:solidFill>
                <a:latin typeface="Helvetica Neue"/>
                <a:cs typeface="Helvetica Neue"/>
              </a:rPr>
              <a:t>Person</a:t>
            </a:r>
            <a:r>
              <a:rPr lang="en-US" dirty="0" smtClean="0">
                <a:solidFill>
                  <a:schemeClr val="accent2">
                    <a:lumMod val="75000"/>
                  </a:schemeClr>
                </a:solidFill>
                <a:latin typeface="Helvetica Neue"/>
                <a:cs typeface="Helvetica Neue"/>
              </a:rPr>
              <a:t> </a:t>
            </a:r>
            <a:r>
              <a:rPr lang="en-US" dirty="0" smtClean="0">
                <a:solidFill>
                  <a:srgbClr val="31859C"/>
                </a:solidFill>
                <a:latin typeface="Helvetica Neue"/>
                <a:cs typeface="Helvetica Neue"/>
              </a:rPr>
              <a:t>and </a:t>
            </a:r>
            <a:r>
              <a:rPr lang="en-US" i="1" dirty="0" smtClean="0">
                <a:solidFill>
                  <a:srgbClr val="953735"/>
                </a:solidFill>
                <a:latin typeface="Helvetica Neue"/>
                <a:cs typeface="Helvetica Neue"/>
              </a:rPr>
              <a:t>Record/Authority/Website About a Person </a:t>
            </a:r>
            <a:r>
              <a:rPr lang="en-US" dirty="0" smtClean="0">
                <a:solidFill>
                  <a:srgbClr val="31859C"/>
                </a:solidFill>
                <a:latin typeface="Helvetica Neue"/>
                <a:cs typeface="Helvetica Neue"/>
              </a:rPr>
              <a:t>have different traits, e.g.</a:t>
            </a:r>
          </a:p>
          <a:p>
            <a:pPr lvl="2"/>
            <a:r>
              <a:rPr lang="en-US" dirty="0" smtClean="0">
                <a:solidFill>
                  <a:srgbClr val="31859C"/>
                </a:solidFill>
                <a:latin typeface="Helvetica Neue"/>
                <a:cs typeface="Helvetica Neue"/>
              </a:rPr>
              <a:t>Creators/Creation dates (You can do the math.)</a:t>
            </a:r>
          </a:p>
          <a:p>
            <a:pPr lvl="2"/>
            <a:r>
              <a:rPr lang="en-US" dirty="0" smtClean="0">
                <a:solidFill>
                  <a:srgbClr val="31859C"/>
                </a:solidFill>
                <a:latin typeface="Helvetica Neue"/>
                <a:cs typeface="Helvetica Neue"/>
              </a:rPr>
              <a:t>Size (height and weight vs. bytes)</a:t>
            </a:r>
          </a:p>
          <a:p>
            <a:pPr lvl="2"/>
            <a:r>
              <a:rPr lang="en-US" dirty="0" smtClean="0">
                <a:solidFill>
                  <a:srgbClr val="31859C"/>
                </a:solidFill>
                <a:latin typeface="Helvetica Neue"/>
                <a:cs typeface="Helvetica Neue"/>
              </a:rPr>
              <a:t>Suppressed means something completely different when talking about a person (or class of persons) vs. a record</a:t>
            </a:r>
          </a:p>
          <a:p>
            <a:pPr lvl="2"/>
            <a:endParaRPr lang="en-US" dirty="0" smtClean="0">
              <a:solidFill>
                <a:srgbClr val="31859C"/>
              </a:solidFill>
              <a:latin typeface="Helvetica Neue"/>
              <a:cs typeface="Helvetica Neue"/>
            </a:endParaRPr>
          </a:p>
          <a:p>
            <a:r>
              <a:rPr lang="en-US" dirty="0" smtClean="0"/>
              <a:t>RDA and 3XX’s go</a:t>
            </a:r>
            <a:r>
              <a:rPr lang="en-US" baseline="0" dirty="0" smtClean="0"/>
              <a:t> a long way toward generating RWOs. The problem is that the RWO data in these authorities don’t have a separate URI for the thing they describe, making them hidden in the record.</a:t>
            </a:r>
          </a:p>
          <a:p>
            <a:endParaRPr lang="en-US" baseline="0" dirty="0" smtClean="0"/>
          </a:p>
          <a:p>
            <a:r>
              <a:rPr lang="en-US" baseline="0" dirty="0" smtClean="0"/>
              <a:t>A big and meaningful change would be to give the persons in these records their own URI and relate them to the authority. LOC is currently underway with introducing separate URIs for the Authority and the Things they are about. </a:t>
            </a:r>
          </a:p>
          <a:p>
            <a:endParaRPr lang="en-US" baseline="0" dirty="0" smtClean="0"/>
          </a:p>
          <a:p>
            <a:endParaRPr lang="en-US" baseline="0" dirty="0" smtClean="0"/>
          </a:p>
          <a:p>
            <a:pPr lvl="0"/>
            <a:endParaRPr lang="en-US" dirty="0" smtClean="0">
              <a:solidFill>
                <a:srgbClr val="31859C"/>
              </a:solidFill>
              <a:latin typeface="Helvetica Neue"/>
              <a:cs typeface="Helvetica Neue"/>
            </a:endParaRPr>
          </a:p>
          <a:p>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5</a:t>
            </a:fld>
            <a:endParaRPr lang="en-US"/>
          </a:p>
        </p:txBody>
      </p:sp>
    </p:spTree>
    <p:extLst>
      <p:ext uri="{BB962C8B-B14F-4D97-AF65-F5344CB8AC3E}">
        <p14:creationId xmlns:p14="http://schemas.microsoft.com/office/powerpoint/2010/main" val="2688920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Turns out this was 1994, but you get the point.</a:t>
            </a:r>
          </a:p>
          <a:p>
            <a:endParaRPr lang="en-US" dirty="0" smtClean="0"/>
          </a:p>
          <a:p>
            <a:r>
              <a:rPr lang="en-US" sz="1200" kern="1200" dirty="0" smtClean="0">
                <a:solidFill>
                  <a:schemeClr val="tx1"/>
                </a:solidFill>
                <a:latin typeface="+mn-lt"/>
                <a:ea typeface="+mn-ea"/>
                <a:cs typeface="+mn-cs"/>
              </a:rPr>
              <a:t>Towards a New Beginning in Cooperative Cataloging, History, Progress, and Future of Cooperative Cataloging Council by Library of Congress.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(https://</a:t>
            </a:r>
            <a:r>
              <a:rPr lang="en-US" sz="1200" kern="1200" dirty="0" err="1" smtClean="0">
                <a:solidFill>
                  <a:schemeClr val="tx1"/>
                </a:solidFill>
                <a:latin typeface="+mn-lt"/>
                <a:ea typeface="+mn-ea"/>
                <a:cs typeface="+mn-cs"/>
              </a:rPr>
              <a:t>babel.hathitrust.org</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cgi</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pt?id</a:t>
            </a:r>
            <a:r>
              <a:rPr lang="en-US" sz="1200" kern="1200" dirty="0" smtClean="0">
                <a:solidFill>
                  <a:schemeClr val="tx1"/>
                </a:solidFill>
                <a:latin typeface="+mn-lt"/>
                <a:ea typeface="+mn-ea"/>
                <a:cs typeface="+mn-cs"/>
              </a:rPr>
              <a:t>=mdp.39015034240682;view=1up;seq=35).</a:t>
            </a:r>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6</a:t>
            </a:fld>
            <a:endParaRPr lang="en-US"/>
          </a:p>
        </p:txBody>
      </p:sp>
    </p:spTree>
    <p:extLst>
      <p:ext uri="{BB962C8B-B14F-4D97-AF65-F5344CB8AC3E}">
        <p14:creationId xmlns:p14="http://schemas.microsoft.com/office/powerpoint/2010/main" val="3722508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2009-2010, there was a flurry of MARBI Discussion Papers about the use of URIs. After some back and forth, including considering using the $1 for URIs and keeping the $0 for control numbers, the MARBI group decided to have both control numbers and URIs in the $0.</a:t>
            </a:r>
          </a:p>
          <a:p>
            <a:endParaRPr lang="en-US" baseline="0" dirty="0" smtClean="0"/>
          </a:p>
          <a:p>
            <a:r>
              <a:rPr lang="en-US" baseline="0" dirty="0" smtClean="0"/>
              <a:t>Consider this foreshadowing</a:t>
            </a:r>
            <a:r>
              <a:rPr lang="is-IS" baseline="0" dirty="0" smtClean="0"/>
              <a:t>… </a:t>
            </a:r>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7</a:t>
            </a:fld>
            <a:endParaRPr lang="en-US"/>
          </a:p>
        </p:txBody>
      </p:sp>
    </p:spTree>
    <p:extLst>
      <p:ext uri="{BB962C8B-B14F-4D97-AF65-F5344CB8AC3E}">
        <p14:creationId xmlns:p14="http://schemas.microsoft.com/office/powerpoint/2010/main" val="548593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8</a:t>
            </a:fld>
            <a:endParaRPr lang="en-US"/>
          </a:p>
        </p:txBody>
      </p:sp>
    </p:spTree>
    <p:extLst>
      <p:ext uri="{BB962C8B-B14F-4D97-AF65-F5344CB8AC3E}">
        <p14:creationId xmlns:p14="http://schemas.microsoft.com/office/powerpoint/2010/main" val="2957904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Karen Coyle in 2013 was calling</a:t>
            </a:r>
            <a:r>
              <a:rPr lang="en-US" baseline="0" dirty="0" smtClean="0"/>
              <a:t> for libraries to double down on using URIs, and to make local decisions outside of the MARC spec to allow URIs to be more useful upon conversion to RDF.</a:t>
            </a:r>
          </a:p>
          <a:p>
            <a:endParaRPr lang="en-US" baseline="0" dirty="0" smtClean="0"/>
          </a:p>
          <a:p>
            <a:r>
              <a:rPr lang="en-US" baseline="0" dirty="0" smtClean="0"/>
              <a:t>Many libraries around that same time began adding URIs to their MARC records experimentally in a more concerted effort. George Washington under Jackie </a:t>
            </a:r>
            <a:r>
              <a:rPr lang="en-US" baseline="0" dirty="0" err="1" smtClean="0"/>
              <a:t>Shieh</a:t>
            </a:r>
            <a:r>
              <a:rPr lang="en-US" baseline="0" dirty="0" smtClean="0"/>
              <a:t> began adding them as a part of their RDA reclamation work. More on this in a second.</a:t>
            </a:r>
          </a:p>
          <a:p>
            <a:endParaRPr lang="en-US" baseline="0" dirty="0" smtClean="0"/>
          </a:p>
          <a:p>
            <a:r>
              <a:rPr lang="en-US" baseline="0" dirty="0" smtClean="0"/>
              <a:t>Stanford began working with vendors like Backstage to have URIs added to local fields in the MARC because (my understanding) of the complications of how OCLC does or doesn’t treat them.</a:t>
            </a:r>
          </a:p>
          <a:p>
            <a:endParaRPr lang="en-US" baseline="0" dirty="0" smtClean="0"/>
          </a:p>
          <a:p>
            <a:r>
              <a:rPr lang="en-US" baseline="0" dirty="0" smtClean="0"/>
              <a:t>Princeton and Cornell began experimenting as well.</a:t>
            </a:r>
          </a:p>
          <a:p>
            <a:endParaRPr lang="en-US" baseline="0" dirty="0" smtClean="0"/>
          </a:p>
          <a:p>
            <a:r>
              <a:rPr lang="en-US" baseline="0" dirty="0" smtClean="0"/>
              <a:t>Sentiment for $0s seemed to shift with the addition of FAST to the OCLC database. For each FAST heading in a bib there is now a $0 linking it to the FAST entity.</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 the Primo front, </a:t>
            </a:r>
            <a:r>
              <a:rPr lang="en-US" dirty="0" smtClean="0">
                <a:solidFill>
                  <a:srgbClr val="31859C"/>
                </a:solidFill>
              </a:rPr>
              <a:t>Univ. of Mannheim &amp; Amsterdam began enhancing</a:t>
            </a:r>
            <a:r>
              <a:rPr lang="en-US" baseline="0" dirty="0" smtClean="0">
                <a:solidFill>
                  <a:srgbClr val="31859C"/>
                </a:solidFill>
              </a:rPr>
              <a:t> PNX data to connect with RDF in the Dutch National Library Repository. (http://</a:t>
            </a:r>
            <a:r>
              <a:rPr lang="en-US" baseline="0" dirty="0" err="1" smtClean="0">
                <a:solidFill>
                  <a:srgbClr val="31859C"/>
                </a:solidFill>
              </a:rPr>
              <a:t>www.slideshare.net</a:t>
            </a:r>
            <a:r>
              <a:rPr lang="en-US" baseline="0" dirty="0" smtClean="0">
                <a:solidFill>
                  <a:srgbClr val="31859C"/>
                </a:solidFill>
              </a:rPr>
              <a:t>/</a:t>
            </a:r>
            <a:r>
              <a:rPr lang="en-US" baseline="0" dirty="0" err="1" smtClean="0">
                <a:solidFill>
                  <a:srgbClr val="31859C"/>
                </a:solidFill>
              </a:rPr>
              <a:t>lukask</a:t>
            </a:r>
            <a:r>
              <a:rPr lang="en-US" baseline="0" dirty="0" smtClean="0">
                <a:solidFill>
                  <a:srgbClr val="31859C"/>
                </a:solidFill>
              </a:rPr>
              <a:t>/the-drawbridge-to-knowledge)</a:t>
            </a:r>
            <a:endParaRPr lang="en-US" dirty="0" smtClean="0">
              <a:solidFill>
                <a:srgbClr val="31859C"/>
              </a:solidFill>
            </a:endParaRPr>
          </a:p>
          <a:p>
            <a:endParaRPr lang="en-US" baseline="0" dirty="0" smtClean="0"/>
          </a:p>
        </p:txBody>
      </p:sp>
      <p:sp>
        <p:nvSpPr>
          <p:cNvPr id="4" name="Slide Number Placeholder 3"/>
          <p:cNvSpPr>
            <a:spLocks noGrp="1"/>
          </p:cNvSpPr>
          <p:nvPr>
            <p:ph type="sldNum" sz="quarter" idx="10"/>
          </p:nvPr>
        </p:nvSpPr>
        <p:spPr/>
        <p:txBody>
          <a:bodyPr/>
          <a:lstStyle/>
          <a:p>
            <a:fld id="{E2BF985E-F6D2-4646-B1E9-F9FB0BC2D8F2}" type="slidenum">
              <a:rPr lang="en-US" smtClean="0"/>
              <a:t>9</a:t>
            </a:fld>
            <a:endParaRPr lang="en-US"/>
          </a:p>
        </p:txBody>
      </p:sp>
    </p:spTree>
    <p:extLst>
      <p:ext uri="{BB962C8B-B14F-4D97-AF65-F5344CB8AC3E}">
        <p14:creationId xmlns:p14="http://schemas.microsoft.com/office/powerpoint/2010/main" val="914668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Jackie </a:t>
            </a:r>
            <a:r>
              <a:rPr lang="en-US" dirty="0" err="1" smtClean="0"/>
              <a:t>Shieh</a:t>
            </a:r>
            <a:r>
              <a:rPr lang="en-US" baseline="0" dirty="0" smtClean="0"/>
              <a:t> and </a:t>
            </a:r>
            <a:r>
              <a:rPr lang="en-US" dirty="0" smtClean="0"/>
              <a:t>George</a:t>
            </a:r>
            <a:r>
              <a:rPr lang="en-US" baseline="0" dirty="0" smtClean="0"/>
              <a:t> Washington University’s RDA records.</a:t>
            </a:r>
            <a:endParaRPr lang="en-US" dirty="0"/>
          </a:p>
        </p:txBody>
      </p:sp>
      <p:sp>
        <p:nvSpPr>
          <p:cNvPr id="4" name="Slide Number Placeholder 3"/>
          <p:cNvSpPr>
            <a:spLocks noGrp="1"/>
          </p:cNvSpPr>
          <p:nvPr>
            <p:ph type="sldNum" sz="quarter" idx="10"/>
          </p:nvPr>
        </p:nvSpPr>
        <p:spPr/>
        <p:txBody>
          <a:bodyPr/>
          <a:lstStyle/>
          <a:p>
            <a:fld id="{E2BF985E-F6D2-4646-B1E9-F9FB0BC2D8F2}" type="slidenum">
              <a:rPr lang="en-US" smtClean="0"/>
              <a:t>10</a:t>
            </a:fld>
            <a:endParaRPr lang="en-US"/>
          </a:p>
        </p:txBody>
      </p:sp>
    </p:spTree>
    <p:extLst>
      <p:ext uri="{BB962C8B-B14F-4D97-AF65-F5344CB8AC3E}">
        <p14:creationId xmlns:p14="http://schemas.microsoft.com/office/powerpoint/2010/main" val="673380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260682-24B7-3F4A-B0FB-68416EE577D7}" type="datetime1">
              <a:rPr lang="en-US" smtClean="0"/>
              <a:t>6/14/2016</a:t>
            </a:fld>
            <a:endParaRPr lang="en-US"/>
          </a:p>
        </p:txBody>
      </p:sp>
      <p:sp>
        <p:nvSpPr>
          <p:cNvPr id="5" name="Footer Placeholder 4"/>
          <p:cNvSpPr>
            <a:spLocks noGrp="1"/>
          </p:cNvSpPr>
          <p:nvPr>
            <p:ph type="ftr" sz="quarter" idx="11"/>
          </p:nvPr>
        </p:nvSpPr>
        <p:spPr/>
        <p:txBody>
          <a:bodyPr/>
          <a:lstStyle/>
          <a:p>
            <a:r>
              <a:rPr lang="en-US" smtClean="0"/>
              <a:t>Steven Folsom | http://orcid.org/0000-0003-3427-5769 | Harvard Library</a:t>
            </a:r>
            <a:endParaRPr lang="en-US"/>
          </a:p>
        </p:txBody>
      </p:sp>
      <p:sp>
        <p:nvSpPr>
          <p:cNvPr id="6" name="Slide Number Placeholder 5"/>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577507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25A52-722E-3B44-A373-F41B3B54ABF5}" type="datetime1">
              <a:rPr lang="en-US" smtClean="0"/>
              <a:t>6/14/2016</a:t>
            </a:fld>
            <a:endParaRPr lang="en-US"/>
          </a:p>
        </p:txBody>
      </p:sp>
      <p:sp>
        <p:nvSpPr>
          <p:cNvPr id="5" name="Footer Placeholder 4"/>
          <p:cNvSpPr>
            <a:spLocks noGrp="1"/>
          </p:cNvSpPr>
          <p:nvPr>
            <p:ph type="ftr" sz="quarter" idx="11"/>
          </p:nvPr>
        </p:nvSpPr>
        <p:spPr/>
        <p:txBody>
          <a:bodyPr/>
          <a:lstStyle/>
          <a:p>
            <a:r>
              <a:rPr lang="en-US" smtClean="0"/>
              <a:t>Steven Folsom | http://orcid.org/0000-0003-3427-5769 | Harvard Library</a:t>
            </a:r>
            <a:endParaRPr lang="en-US"/>
          </a:p>
        </p:txBody>
      </p:sp>
      <p:sp>
        <p:nvSpPr>
          <p:cNvPr id="6" name="Slide Number Placeholder 5"/>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507230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75223B-53B6-AA49-BD89-39D90D3BFD4C}" type="datetime1">
              <a:rPr lang="en-US" smtClean="0"/>
              <a:t>6/14/2016</a:t>
            </a:fld>
            <a:endParaRPr lang="en-US"/>
          </a:p>
        </p:txBody>
      </p:sp>
      <p:sp>
        <p:nvSpPr>
          <p:cNvPr id="5" name="Footer Placeholder 4"/>
          <p:cNvSpPr>
            <a:spLocks noGrp="1"/>
          </p:cNvSpPr>
          <p:nvPr>
            <p:ph type="ftr" sz="quarter" idx="11"/>
          </p:nvPr>
        </p:nvSpPr>
        <p:spPr/>
        <p:txBody>
          <a:bodyPr/>
          <a:lstStyle/>
          <a:p>
            <a:r>
              <a:rPr lang="en-US" smtClean="0"/>
              <a:t>Steven Folsom | http://orcid.org/0000-0003-3427-5769 | Harvard Library</a:t>
            </a:r>
            <a:endParaRPr lang="en-US"/>
          </a:p>
        </p:txBody>
      </p:sp>
      <p:sp>
        <p:nvSpPr>
          <p:cNvPr id="6" name="Slide Number Placeholder 5"/>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1720270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9882ED-3C92-E24C-B3D1-B58849688AF1}" type="datetime1">
              <a:rPr lang="en-US" smtClean="0"/>
              <a:t>6/14/2016</a:t>
            </a:fld>
            <a:endParaRPr lang="en-US"/>
          </a:p>
        </p:txBody>
      </p:sp>
      <p:sp>
        <p:nvSpPr>
          <p:cNvPr id="5" name="Footer Placeholder 4"/>
          <p:cNvSpPr>
            <a:spLocks noGrp="1"/>
          </p:cNvSpPr>
          <p:nvPr>
            <p:ph type="ftr" sz="quarter" idx="11"/>
          </p:nvPr>
        </p:nvSpPr>
        <p:spPr/>
        <p:txBody>
          <a:bodyPr/>
          <a:lstStyle/>
          <a:p>
            <a:r>
              <a:rPr lang="en-US" smtClean="0"/>
              <a:t>Steven Folsom | http://orcid.org/0000-0003-3427-5769 | Harvard Library</a:t>
            </a:r>
            <a:endParaRPr lang="en-US"/>
          </a:p>
        </p:txBody>
      </p:sp>
      <p:sp>
        <p:nvSpPr>
          <p:cNvPr id="6" name="Slide Number Placeholder 5"/>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981640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6AEDC6-AD5A-DE42-8EE8-FFEEB140FFCD}" type="datetime1">
              <a:rPr lang="en-US" smtClean="0"/>
              <a:t>6/14/2016</a:t>
            </a:fld>
            <a:endParaRPr lang="en-US"/>
          </a:p>
        </p:txBody>
      </p:sp>
      <p:sp>
        <p:nvSpPr>
          <p:cNvPr id="5" name="Footer Placeholder 4"/>
          <p:cNvSpPr>
            <a:spLocks noGrp="1"/>
          </p:cNvSpPr>
          <p:nvPr>
            <p:ph type="ftr" sz="quarter" idx="11"/>
          </p:nvPr>
        </p:nvSpPr>
        <p:spPr/>
        <p:txBody>
          <a:bodyPr/>
          <a:lstStyle/>
          <a:p>
            <a:r>
              <a:rPr lang="en-US" smtClean="0"/>
              <a:t>Steven Folsom | http://orcid.org/0000-0003-3427-5769 | Harvard Library</a:t>
            </a:r>
            <a:endParaRPr lang="en-US"/>
          </a:p>
        </p:txBody>
      </p:sp>
      <p:sp>
        <p:nvSpPr>
          <p:cNvPr id="6" name="Slide Number Placeholder 5"/>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2022771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895FE0-9C69-B048-B208-7F33CF0752CD}" type="datetime1">
              <a:rPr lang="en-US" smtClean="0"/>
              <a:t>6/14/2016</a:t>
            </a:fld>
            <a:endParaRPr lang="en-US"/>
          </a:p>
        </p:txBody>
      </p:sp>
      <p:sp>
        <p:nvSpPr>
          <p:cNvPr id="6" name="Footer Placeholder 5"/>
          <p:cNvSpPr>
            <a:spLocks noGrp="1"/>
          </p:cNvSpPr>
          <p:nvPr>
            <p:ph type="ftr" sz="quarter" idx="11"/>
          </p:nvPr>
        </p:nvSpPr>
        <p:spPr/>
        <p:txBody>
          <a:bodyPr/>
          <a:lstStyle/>
          <a:p>
            <a:r>
              <a:rPr lang="en-US" smtClean="0"/>
              <a:t>Steven Folsom | http://orcid.org/0000-0003-3427-5769 | Harvard Library</a:t>
            </a:r>
            <a:endParaRPr lang="en-US"/>
          </a:p>
        </p:txBody>
      </p:sp>
      <p:sp>
        <p:nvSpPr>
          <p:cNvPr id="7" name="Slide Number Placeholder 6"/>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1772467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5BAFD3-CB98-C842-9645-46AF651435A7}" type="datetime1">
              <a:rPr lang="en-US" smtClean="0"/>
              <a:t>6/14/2016</a:t>
            </a:fld>
            <a:endParaRPr lang="en-US"/>
          </a:p>
        </p:txBody>
      </p:sp>
      <p:sp>
        <p:nvSpPr>
          <p:cNvPr id="8" name="Footer Placeholder 7"/>
          <p:cNvSpPr>
            <a:spLocks noGrp="1"/>
          </p:cNvSpPr>
          <p:nvPr>
            <p:ph type="ftr" sz="quarter" idx="11"/>
          </p:nvPr>
        </p:nvSpPr>
        <p:spPr/>
        <p:txBody>
          <a:bodyPr/>
          <a:lstStyle/>
          <a:p>
            <a:r>
              <a:rPr lang="en-US" smtClean="0"/>
              <a:t>Steven Folsom | http://orcid.org/0000-0003-3427-5769 | Harvard Library</a:t>
            </a:r>
            <a:endParaRPr lang="en-US"/>
          </a:p>
        </p:txBody>
      </p:sp>
      <p:sp>
        <p:nvSpPr>
          <p:cNvPr id="9" name="Slide Number Placeholder 8"/>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1701066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6FCA5B-502C-C647-8787-D885F40DA26A}" type="datetime1">
              <a:rPr lang="en-US" smtClean="0"/>
              <a:t>6/14/2016</a:t>
            </a:fld>
            <a:endParaRPr lang="en-US"/>
          </a:p>
        </p:txBody>
      </p:sp>
      <p:sp>
        <p:nvSpPr>
          <p:cNvPr id="4" name="Footer Placeholder 3"/>
          <p:cNvSpPr>
            <a:spLocks noGrp="1"/>
          </p:cNvSpPr>
          <p:nvPr>
            <p:ph type="ftr" sz="quarter" idx="11"/>
          </p:nvPr>
        </p:nvSpPr>
        <p:spPr/>
        <p:txBody>
          <a:bodyPr/>
          <a:lstStyle/>
          <a:p>
            <a:r>
              <a:rPr lang="en-US" smtClean="0"/>
              <a:t>Steven Folsom | http://orcid.org/0000-0003-3427-5769 | Harvard Library</a:t>
            </a:r>
            <a:endParaRPr lang="en-US"/>
          </a:p>
        </p:txBody>
      </p:sp>
      <p:sp>
        <p:nvSpPr>
          <p:cNvPr id="5" name="Slide Number Placeholder 4"/>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1834779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AEF1BB-80F8-8A4F-8917-05C073F73AD2}" type="datetime1">
              <a:rPr lang="en-US" smtClean="0"/>
              <a:t>6/14/2016</a:t>
            </a:fld>
            <a:endParaRPr lang="en-US"/>
          </a:p>
        </p:txBody>
      </p:sp>
      <p:sp>
        <p:nvSpPr>
          <p:cNvPr id="3" name="Footer Placeholder 2"/>
          <p:cNvSpPr>
            <a:spLocks noGrp="1"/>
          </p:cNvSpPr>
          <p:nvPr>
            <p:ph type="ftr" sz="quarter" idx="11"/>
          </p:nvPr>
        </p:nvSpPr>
        <p:spPr/>
        <p:txBody>
          <a:bodyPr/>
          <a:lstStyle/>
          <a:p>
            <a:r>
              <a:rPr lang="en-US" smtClean="0"/>
              <a:t>Steven Folsom | http://orcid.org/0000-0003-3427-5769 | Harvard Library</a:t>
            </a:r>
            <a:endParaRPr lang="en-US"/>
          </a:p>
        </p:txBody>
      </p:sp>
      <p:sp>
        <p:nvSpPr>
          <p:cNvPr id="4" name="Slide Number Placeholder 3"/>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3585462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CF5D7D-6709-BA4E-89C1-903494C7C2DD}" type="datetime1">
              <a:rPr lang="en-US" smtClean="0"/>
              <a:t>6/14/2016</a:t>
            </a:fld>
            <a:endParaRPr lang="en-US"/>
          </a:p>
        </p:txBody>
      </p:sp>
      <p:sp>
        <p:nvSpPr>
          <p:cNvPr id="6" name="Footer Placeholder 5"/>
          <p:cNvSpPr>
            <a:spLocks noGrp="1"/>
          </p:cNvSpPr>
          <p:nvPr>
            <p:ph type="ftr" sz="quarter" idx="11"/>
          </p:nvPr>
        </p:nvSpPr>
        <p:spPr/>
        <p:txBody>
          <a:bodyPr/>
          <a:lstStyle/>
          <a:p>
            <a:r>
              <a:rPr lang="en-US" smtClean="0"/>
              <a:t>Steven Folsom | http://orcid.org/0000-0003-3427-5769 | Harvard Library</a:t>
            </a:r>
            <a:endParaRPr lang="en-US"/>
          </a:p>
        </p:txBody>
      </p:sp>
      <p:sp>
        <p:nvSpPr>
          <p:cNvPr id="7" name="Slide Number Placeholder 6"/>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1130777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7E1F61-E1A6-9F43-A28A-23AC4AED6E9B}" type="datetime1">
              <a:rPr lang="en-US" smtClean="0"/>
              <a:t>6/14/2016</a:t>
            </a:fld>
            <a:endParaRPr lang="en-US"/>
          </a:p>
        </p:txBody>
      </p:sp>
      <p:sp>
        <p:nvSpPr>
          <p:cNvPr id="6" name="Footer Placeholder 5"/>
          <p:cNvSpPr>
            <a:spLocks noGrp="1"/>
          </p:cNvSpPr>
          <p:nvPr>
            <p:ph type="ftr" sz="quarter" idx="11"/>
          </p:nvPr>
        </p:nvSpPr>
        <p:spPr/>
        <p:txBody>
          <a:bodyPr/>
          <a:lstStyle/>
          <a:p>
            <a:r>
              <a:rPr lang="en-US" smtClean="0"/>
              <a:t>Steven Folsom | http://orcid.org/0000-0003-3427-5769 | Harvard Library</a:t>
            </a:r>
            <a:endParaRPr lang="en-US"/>
          </a:p>
        </p:txBody>
      </p:sp>
      <p:sp>
        <p:nvSpPr>
          <p:cNvPr id="7" name="Slide Number Placeholder 6"/>
          <p:cNvSpPr>
            <a:spLocks noGrp="1"/>
          </p:cNvSpPr>
          <p:nvPr>
            <p:ph type="sldNum" sz="quarter" idx="12"/>
          </p:nvPr>
        </p:nvSpPr>
        <p:spPr/>
        <p:txBody>
          <a:bodyPr/>
          <a:lstStyle/>
          <a:p>
            <a:fld id="{C3F7159C-5B5B-384A-B7DF-668A50566A77}" type="slidenum">
              <a:rPr lang="en-US" smtClean="0"/>
              <a:t>‹#›</a:t>
            </a:fld>
            <a:endParaRPr lang="en-US"/>
          </a:p>
        </p:txBody>
      </p:sp>
    </p:spTree>
    <p:extLst>
      <p:ext uri="{BB962C8B-B14F-4D97-AF65-F5344CB8AC3E}">
        <p14:creationId xmlns:p14="http://schemas.microsoft.com/office/powerpoint/2010/main" val="2513990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21AE59-E694-F94B-800A-2296FC7BF134}" type="datetime1">
              <a:rPr lang="en-US" smtClean="0"/>
              <a:t>6/14/2016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Steven Folsom | http://orcid.org/0000-0003-3427-5769 | Harvard Library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F7159C-5B5B-384A-B7DF-668A50566A77}" type="slidenum">
              <a:rPr lang="en-US" smtClean="0"/>
              <a:t>‹#›</a:t>
            </a:fld>
            <a:endParaRPr lang="en-US"/>
          </a:p>
        </p:txBody>
      </p:sp>
    </p:spTree>
    <p:extLst>
      <p:ext uri="{BB962C8B-B14F-4D97-AF65-F5344CB8AC3E}">
        <p14:creationId xmlns:p14="http://schemas.microsoft.com/office/powerpoint/2010/main" val="3070324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bit.ly/1BMQ0ed"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hyperlink" Target="http://www.loc.gov/aba/pcc/about/PCC-Strategic-Plan-2015-2017.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loc.gov/standards/sourcelist/standard-identifier.html" TargetMode="External"/><Relationship Id="rId3" Type="http://schemas.openxmlformats.org/officeDocument/2006/relationships/hyperlink" Target="http://www.loc.gov/marc/marbi/2009/2009-dp01-1.html" TargetMode="External"/><Relationship Id="rId7" Type="http://schemas.openxmlformats.org/officeDocument/2006/relationships/hyperlink" Target="http://www.loc.gov/marc/marbi/2010/2010-06.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loc.gov/marc/marbi/2010/2010-dp03.html" TargetMode="External"/><Relationship Id="rId5" Type="http://schemas.openxmlformats.org/officeDocument/2006/relationships/hyperlink" Target="http://www.loc.gov/marc/marbi/2010/2010-dp02.html" TargetMode="External"/><Relationship Id="rId4" Type="http://schemas.openxmlformats.org/officeDocument/2006/relationships/hyperlink" Target="http://www.loc.gov/marc/marbi/2009/2009-dp06-1.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id.loc.gov/authorities/names/n7902142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kcoyle.blogspot.com/2013/07/linked-data-first-steps-catch-21.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93253"/>
            <a:ext cx="7772400" cy="1470025"/>
          </a:xfrm>
        </p:spPr>
        <p:txBody>
          <a:bodyPr/>
          <a:lstStyle/>
          <a:p>
            <a:pPr algn="l"/>
            <a:r>
              <a:rPr lang="en-US" dirty="0" smtClean="0">
                <a:solidFill>
                  <a:schemeClr val="accent5">
                    <a:lumMod val="75000"/>
                  </a:schemeClr>
                </a:solidFill>
              </a:rPr>
              <a:t>An Update from the PCC URIs in MARC Task Group</a:t>
            </a:r>
            <a:endParaRPr lang="en-US" dirty="0">
              <a:solidFill>
                <a:schemeClr val="accent5">
                  <a:lumMod val="75000"/>
                </a:schemeClr>
              </a:solidFill>
            </a:endParaRPr>
          </a:p>
        </p:txBody>
      </p:sp>
      <p:sp>
        <p:nvSpPr>
          <p:cNvPr id="3" name="Subtitle 2"/>
          <p:cNvSpPr>
            <a:spLocks noGrp="1"/>
          </p:cNvSpPr>
          <p:nvPr>
            <p:ph type="subTitle" idx="1"/>
          </p:nvPr>
        </p:nvSpPr>
        <p:spPr>
          <a:xfrm>
            <a:off x="685800" y="2476337"/>
            <a:ext cx="6400800" cy="872219"/>
          </a:xfrm>
        </p:spPr>
        <p:txBody>
          <a:bodyPr>
            <a:normAutofit/>
          </a:bodyPr>
          <a:lstStyle/>
          <a:p>
            <a:pPr algn="l"/>
            <a:r>
              <a:rPr lang="en-US" sz="2800" dirty="0" smtClean="0">
                <a:solidFill>
                  <a:srgbClr val="953735"/>
                </a:solidFill>
              </a:rPr>
              <a:t>ELUNA | OKC | 2016</a:t>
            </a:r>
          </a:p>
        </p:txBody>
      </p:sp>
      <p:sp>
        <p:nvSpPr>
          <p:cNvPr id="4"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pic>
        <p:nvPicPr>
          <p:cNvPr id="6" name="Picture 5" descr="Screen Shot 2016-05-02 at 1.48.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2206" y="2063279"/>
            <a:ext cx="4562840" cy="3703822"/>
          </a:xfrm>
          <a:prstGeom prst="rect">
            <a:avLst/>
          </a:prstGeom>
        </p:spPr>
      </p:pic>
      <p:sp>
        <p:nvSpPr>
          <p:cNvPr id="7" name="TextBox 6"/>
          <p:cNvSpPr txBox="1"/>
          <p:nvPr/>
        </p:nvSpPr>
        <p:spPr>
          <a:xfrm>
            <a:off x="4272439" y="5790972"/>
            <a:ext cx="4185761" cy="369332"/>
          </a:xfrm>
          <a:prstGeom prst="rect">
            <a:avLst/>
          </a:prstGeom>
          <a:noFill/>
        </p:spPr>
        <p:txBody>
          <a:bodyPr wrap="none" rtlCol="0">
            <a:spAutoFit/>
          </a:bodyPr>
          <a:lstStyle/>
          <a:p>
            <a:r>
              <a:rPr lang="en-US" dirty="0" smtClean="0">
                <a:solidFill>
                  <a:schemeClr val="accent6">
                    <a:lumMod val="60000"/>
                    <a:lumOff val="40000"/>
                  </a:schemeClr>
                </a:solidFill>
              </a:rPr>
              <a:t>Image credit: http</a:t>
            </a:r>
            <a:r>
              <a:rPr lang="en-US" dirty="0">
                <a:solidFill>
                  <a:schemeClr val="accent6">
                    <a:lumMod val="60000"/>
                    <a:lumOff val="40000"/>
                  </a:schemeClr>
                </a:solidFill>
              </a:rPr>
              <a:t>://</a:t>
            </a:r>
            <a:r>
              <a:rPr lang="en-US" dirty="0" err="1">
                <a:solidFill>
                  <a:schemeClr val="accent6">
                    <a:lumMod val="60000"/>
                    <a:lumOff val="40000"/>
                  </a:schemeClr>
                </a:solidFill>
              </a:rPr>
              <a:t>www.whorange.net</a:t>
            </a:r>
            <a:r>
              <a:rPr lang="en-US" dirty="0">
                <a:solidFill>
                  <a:schemeClr val="accent6">
                    <a:lumMod val="60000"/>
                    <a:lumOff val="40000"/>
                  </a:schemeClr>
                </a:solidFill>
              </a:rPr>
              <a:t>/</a:t>
            </a:r>
          </a:p>
        </p:txBody>
      </p:sp>
    </p:spTree>
    <p:extLst>
      <p:ext uri="{BB962C8B-B14F-4D97-AF65-F5344CB8AC3E}">
        <p14:creationId xmlns:p14="http://schemas.microsoft.com/office/powerpoint/2010/main" val="3450488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rotWithShape="1">
          <a:blip r:embed="rId3"/>
          <a:srcRect l="1340" t="42780" r="990"/>
          <a:stretch/>
        </p:blipFill>
        <p:spPr>
          <a:xfrm>
            <a:off x="636411" y="0"/>
            <a:ext cx="7871179" cy="6775310"/>
          </a:xfrm>
        </p:spPr>
      </p:pic>
    </p:spTree>
    <p:extLst>
      <p:ext uri="{BB962C8B-B14F-4D97-AF65-F5344CB8AC3E}">
        <p14:creationId xmlns:p14="http://schemas.microsoft.com/office/powerpoint/2010/main" val="2957534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thesis record marc.png"/>
          <p:cNvPicPr>
            <a:picLocks noGrp="1" noChangeAspect="1"/>
          </p:cNvPicPr>
          <p:nvPr>
            <p:ph idx="1"/>
          </p:nvPr>
        </p:nvPicPr>
        <p:blipFill rotWithShape="1">
          <a:blip r:embed="rId3">
            <a:extLst>
              <a:ext uri="{28A0092B-C50C-407E-A947-70E740481C1C}">
                <a14:useLocalDpi xmlns:a14="http://schemas.microsoft.com/office/drawing/2010/main" val="0"/>
              </a:ext>
            </a:extLst>
          </a:blip>
          <a:srcRect t="-105" r="20648" b="-3658"/>
          <a:stretch/>
        </p:blipFill>
        <p:spPr>
          <a:xfrm>
            <a:off x="125246" y="303326"/>
            <a:ext cx="9018754" cy="6043676"/>
          </a:xfrm>
        </p:spPr>
      </p:pic>
    </p:spTree>
    <p:extLst>
      <p:ext uri="{BB962C8B-B14F-4D97-AF65-F5344CB8AC3E}">
        <p14:creationId xmlns:p14="http://schemas.microsoft.com/office/powerpoint/2010/main" val="36681455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27471"/>
            <a:ext cx="8229600" cy="2631679"/>
          </a:xfrm>
        </p:spPr>
        <p:txBody>
          <a:bodyPr>
            <a:normAutofit/>
          </a:bodyPr>
          <a:lstStyle/>
          <a:p>
            <a:pPr marL="0" indent="0" algn="ctr">
              <a:buNone/>
            </a:pPr>
            <a:r>
              <a:rPr lang="en-US" dirty="0">
                <a:solidFill>
                  <a:srgbClr val="31859C"/>
                </a:solidFill>
                <a:cs typeface="Helvetica Neue"/>
              </a:rPr>
              <a:t>May </a:t>
            </a:r>
            <a:r>
              <a:rPr lang="en-US" dirty="0" smtClean="0">
                <a:solidFill>
                  <a:srgbClr val="31859C"/>
                </a:solidFill>
                <a:cs typeface="Helvetica Neue"/>
              </a:rPr>
              <a:t>2015</a:t>
            </a:r>
            <a:endParaRPr lang="en-US" dirty="0" smtClean="0">
              <a:cs typeface="Helvetica Neue"/>
            </a:endParaRPr>
          </a:p>
          <a:p>
            <a:pPr marL="0" indent="0" algn="ctr">
              <a:buNone/>
            </a:pPr>
            <a:r>
              <a:rPr lang="en-US" dirty="0" smtClean="0">
                <a:solidFill>
                  <a:srgbClr val="31859C"/>
                </a:solidFill>
                <a:cs typeface="Helvetica Neue"/>
              </a:rPr>
              <a:t>Call for best practices posted to the PCC list (white paper: </a:t>
            </a:r>
            <a:r>
              <a:rPr lang="en-US" dirty="0" smtClean="0">
                <a:cs typeface="Helvetica Neue"/>
                <a:hlinkClick r:id="rId3"/>
              </a:rPr>
              <a:t>http://bit.ly/1BMQ0ed</a:t>
            </a:r>
            <a:r>
              <a:rPr lang="en-US" dirty="0">
                <a:cs typeface="Helvetica Neue"/>
              </a:rPr>
              <a:t>)</a:t>
            </a:r>
            <a:endParaRPr lang="en-US" dirty="0" smtClean="0">
              <a:cs typeface="Helvetica Neue"/>
            </a:endParaRPr>
          </a:p>
        </p:txBody>
      </p:sp>
      <p:pic>
        <p:nvPicPr>
          <p:cNvPr id="4" name="Picture 3"/>
          <p:cNvPicPr>
            <a:picLocks noChangeAspect="1"/>
          </p:cNvPicPr>
          <p:nvPr/>
        </p:nvPicPr>
        <p:blipFill>
          <a:blip r:embed="rId4"/>
          <a:stretch>
            <a:fillRect/>
          </a:stretch>
        </p:blipFill>
        <p:spPr>
          <a:xfrm>
            <a:off x="3073400" y="2898689"/>
            <a:ext cx="2997200" cy="2997200"/>
          </a:xfrm>
          <a:prstGeom prst="rect">
            <a:avLst/>
          </a:prstGeom>
        </p:spPr>
      </p:pic>
      <p:sp>
        <p:nvSpPr>
          <p:cNvPr id="6" name="TextBox 5"/>
          <p:cNvSpPr txBox="1"/>
          <p:nvPr/>
        </p:nvSpPr>
        <p:spPr>
          <a:xfrm>
            <a:off x="685800" y="6080555"/>
            <a:ext cx="8084264" cy="369332"/>
          </a:xfrm>
          <a:prstGeom prst="rect">
            <a:avLst/>
          </a:prstGeom>
          <a:noFill/>
        </p:spPr>
        <p:txBody>
          <a:bodyPr wrap="none" rtlCol="0">
            <a:spAutoFit/>
          </a:bodyPr>
          <a:lstStyle/>
          <a:p>
            <a:r>
              <a:rPr lang="en-US" dirty="0">
                <a:solidFill>
                  <a:srgbClr val="FAC090"/>
                </a:solidFill>
              </a:rPr>
              <a:t>Image credit: https://</a:t>
            </a:r>
            <a:r>
              <a:rPr lang="en-US" dirty="0" err="1">
                <a:solidFill>
                  <a:srgbClr val="FAC090"/>
                </a:solidFill>
              </a:rPr>
              <a:t>www.pinterest.com</a:t>
            </a:r>
            <a:r>
              <a:rPr lang="en-US" dirty="0">
                <a:solidFill>
                  <a:srgbClr val="FAC090"/>
                </a:solidFill>
              </a:rPr>
              <a:t>/</a:t>
            </a:r>
            <a:r>
              <a:rPr lang="en-US" dirty="0" err="1">
                <a:solidFill>
                  <a:srgbClr val="FAC090"/>
                </a:solidFill>
              </a:rPr>
              <a:t>eamesoffice</a:t>
            </a:r>
            <a:r>
              <a:rPr lang="en-US" dirty="0">
                <a:solidFill>
                  <a:srgbClr val="FAC090"/>
                </a:solidFill>
              </a:rPr>
              <a:t>/dogs-and-</a:t>
            </a:r>
            <a:r>
              <a:rPr lang="en-US" dirty="0" err="1">
                <a:solidFill>
                  <a:srgbClr val="FAC090"/>
                </a:solidFill>
              </a:rPr>
              <a:t>eames</a:t>
            </a:r>
            <a:r>
              <a:rPr lang="en-US" dirty="0">
                <a:solidFill>
                  <a:srgbClr val="FAC090"/>
                </a:solidFill>
              </a:rPr>
              <a:t>-chairs/ </a:t>
            </a:r>
          </a:p>
        </p:txBody>
      </p:sp>
    </p:spTree>
    <p:extLst>
      <p:ext uri="{BB962C8B-B14F-4D97-AF65-F5344CB8AC3E}">
        <p14:creationId xmlns:p14="http://schemas.microsoft.com/office/powerpoint/2010/main" val="204006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5">
                    <a:lumMod val="75000"/>
                  </a:schemeClr>
                </a:solidFill>
                <a:hlinkClick r:id="rId3"/>
              </a:rPr>
              <a:t>PCC Strategic Direction 3</a:t>
            </a:r>
            <a:endParaRPr lang="en-US" b="1" dirty="0">
              <a:solidFill>
                <a:schemeClr val="accent5">
                  <a:lumMod val="75000"/>
                </a:schemeClr>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solidFill>
                  <a:srgbClr val="31859C"/>
                </a:solidFill>
              </a:rPr>
              <a:t>“Existing </a:t>
            </a:r>
            <a:r>
              <a:rPr lang="en-US" dirty="0">
                <a:solidFill>
                  <a:srgbClr val="31859C"/>
                </a:solidFill>
              </a:rPr>
              <a:t>methods of library authority control are based on constructing unique authorized access points as text strings (literals)</a:t>
            </a:r>
            <a:r>
              <a:rPr lang="en-US" dirty="0">
                <a:solidFill>
                  <a:schemeClr val="accent2">
                    <a:lumMod val="75000"/>
                  </a:schemeClr>
                </a:solidFill>
              </a:rPr>
              <a:t>. </a:t>
            </a:r>
            <a:r>
              <a:rPr lang="en-US" b="1" dirty="0">
                <a:solidFill>
                  <a:schemeClr val="accent2">
                    <a:lumMod val="75000"/>
                  </a:schemeClr>
                </a:solidFill>
              </a:rPr>
              <a:t>This string-based approach works somewhat well in the closed environment of a traditional library catalog, but not in an open environment </a:t>
            </a:r>
            <a:r>
              <a:rPr lang="en-US" dirty="0">
                <a:solidFill>
                  <a:srgbClr val="31859C"/>
                </a:solidFill>
              </a:rPr>
              <a:t>where data are shared and linked, and so require unique identifiers</a:t>
            </a:r>
            <a:r>
              <a:rPr lang="en-US" dirty="0" smtClean="0">
                <a:solidFill>
                  <a:srgbClr val="31859C"/>
                </a:solidFill>
              </a:rPr>
              <a:t>. </a:t>
            </a:r>
            <a:r>
              <a:rPr lang="en-US" b="1" dirty="0" smtClean="0">
                <a:solidFill>
                  <a:srgbClr val="953735"/>
                </a:solidFill>
              </a:rPr>
              <a:t>The </a:t>
            </a:r>
            <a:r>
              <a:rPr lang="en-US" b="1" dirty="0">
                <a:solidFill>
                  <a:srgbClr val="953735"/>
                </a:solidFill>
              </a:rPr>
              <a:t>web presents both a challenge and an opportunity for libraries</a:t>
            </a:r>
            <a:r>
              <a:rPr lang="en-US" dirty="0">
                <a:solidFill>
                  <a:srgbClr val="31859C"/>
                </a:solidFill>
              </a:rPr>
              <a:t>, which are now in a position to take advantage of authorities created outside of the library world, and also to contribute library authority data for use by other communities</a:t>
            </a:r>
            <a:r>
              <a:rPr lang="en-US" dirty="0" smtClean="0">
                <a:solidFill>
                  <a:srgbClr val="31859C"/>
                </a:solidFill>
              </a:rPr>
              <a:t>.”</a:t>
            </a:r>
            <a:endParaRPr lang="en-US" dirty="0">
              <a:solidFill>
                <a:srgbClr val="31859C"/>
              </a:solidFill>
            </a:endParaRPr>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2977002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5">
                    <a:lumMod val="75000"/>
                  </a:schemeClr>
                </a:solidFill>
              </a:rPr>
              <a:t>PCC URIs Task Group Activities</a:t>
            </a:r>
            <a:endParaRPr lang="en-US" dirty="0">
              <a:solidFill>
                <a:schemeClr val="accent5">
                  <a:lumMod val="75000"/>
                </a:schemeClr>
              </a:solidFill>
            </a:endParaRPr>
          </a:p>
        </p:txBody>
      </p:sp>
      <p:sp>
        <p:nvSpPr>
          <p:cNvPr id="3" name="Content Placeholder 2"/>
          <p:cNvSpPr>
            <a:spLocks noGrp="1"/>
          </p:cNvSpPr>
          <p:nvPr>
            <p:ph idx="1"/>
          </p:nvPr>
        </p:nvSpPr>
        <p:spPr/>
        <p:txBody>
          <a:bodyPr>
            <a:normAutofit fontScale="92500"/>
          </a:bodyPr>
          <a:lstStyle/>
          <a:p>
            <a:r>
              <a:rPr lang="en-US" dirty="0" smtClean="0">
                <a:solidFill>
                  <a:srgbClr val="31859C"/>
                </a:solidFill>
              </a:rPr>
              <a:t>MAC Discussion Papers (Submitted this cycle)</a:t>
            </a:r>
          </a:p>
          <a:p>
            <a:pPr lvl="1"/>
            <a:r>
              <a:rPr lang="en-US" dirty="0">
                <a:solidFill>
                  <a:srgbClr val="31859C"/>
                </a:solidFill>
              </a:rPr>
              <a:t>Removal of (</a:t>
            </a:r>
            <a:r>
              <a:rPr lang="en-US" dirty="0" err="1">
                <a:solidFill>
                  <a:srgbClr val="31859C"/>
                </a:solidFill>
              </a:rPr>
              <a:t>uri</a:t>
            </a:r>
            <a:r>
              <a:rPr lang="en-US" dirty="0">
                <a:solidFill>
                  <a:srgbClr val="31859C"/>
                </a:solidFill>
              </a:rPr>
              <a:t>)</a:t>
            </a:r>
          </a:p>
          <a:p>
            <a:pPr lvl="1"/>
            <a:r>
              <a:rPr lang="en-US" dirty="0" smtClean="0">
                <a:solidFill>
                  <a:srgbClr val="31859C"/>
                </a:solidFill>
              </a:rPr>
              <a:t>Adding </a:t>
            </a:r>
            <a:r>
              <a:rPr lang="en-US" dirty="0">
                <a:solidFill>
                  <a:srgbClr val="31859C"/>
                </a:solidFill>
              </a:rPr>
              <a:t>$0 to </a:t>
            </a:r>
            <a:r>
              <a:rPr lang="en-US" dirty="0" smtClean="0">
                <a:solidFill>
                  <a:srgbClr val="31859C"/>
                </a:solidFill>
              </a:rPr>
              <a:t>select fields </a:t>
            </a:r>
            <a:r>
              <a:rPr lang="en-US" dirty="0">
                <a:solidFill>
                  <a:srgbClr val="31859C"/>
                </a:solidFill>
              </a:rPr>
              <a:t>where currently not </a:t>
            </a:r>
            <a:r>
              <a:rPr lang="en-US" dirty="0" smtClean="0">
                <a:solidFill>
                  <a:srgbClr val="31859C"/>
                </a:solidFill>
              </a:rPr>
              <a:t>permitted. </a:t>
            </a:r>
          </a:p>
          <a:p>
            <a:pPr lvl="2"/>
            <a:r>
              <a:rPr lang="en-US" dirty="0">
                <a:solidFill>
                  <a:srgbClr val="31859C"/>
                </a:solidFill>
              </a:rPr>
              <a:t>Bibliographic </a:t>
            </a:r>
            <a:r>
              <a:rPr lang="en-US" dirty="0" smtClean="0">
                <a:solidFill>
                  <a:srgbClr val="31859C"/>
                </a:solidFill>
              </a:rPr>
              <a:t>Format: Country </a:t>
            </a:r>
            <a:r>
              <a:rPr lang="en-US" dirty="0">
                <a:solidFill>
                  <a:srgbClr val="31859C"/>
                </a:solidFill>
              </a:rPr>
              <a:t>of Producing Entity (257</a:t>
            </a:r>
            <a:r>
              <a:rPr lang="en-US" dirty="0" smtClean="0">
                <a:solidFill>
                  <a:srgbClr val="31859C"/>
                </a:solidFill>
              </a:rPr>
              <a:t>)</a:t>
            </a:r>
          </a:p>
          <a:p>
            <a:pPr lvl="2"/>
            <a:r>
              <a:rPr lang="en-US" dirty="0" smtClean="0">
                <a:solidFill>
                  <a:srgbClr val="31859C"/>
                </a:solidFill>
              </a:rPr>
              <a:t>Bib and Authority Format: Associated </a:t>
            </a:r>
            <a:r>
              <a:rPr lang="en-US" dirty="0">
                <a:solidFill>
                  <a:srgbClr val="31859C"/>
                </a:solidFill>
              </a:rPr>
              <a:t>Language (</a:t>
            </a:r>
            <a:r>
              <a:rPr lang="en-US" dirty="0" smtClean="0">
                <a:solidFill>
                  <a:srgbClr val="31859C"/>
                </a:solidFill>
              </a:rPr>
              <a:t>377)</a:t>
            </a:r>
          </a:p>
          <a:p>
            <a:pPr lvl="1"/>
            <a:r>
              <a:rPr lang="en-US" dirty="0">
                <a:solidFill>
                  <a:srgbClr val="31859C"/>
                </a:solidFill>
              </a:rPr>
              <a:t>URIs for $4 (proposal from British Library in consultation with the PCC Task Group on URIs</a:t>
            </a:r>
            <a:r>
              <a:rPr lang="en-US" dirty="0" smtClean="0">
                <a:solidFill>
                  <a:srgbClr val="31859C"/>
                </a:solidFill>
              </a:rPr>
              <a:t>)</a:t>
            </a:r>
            <a:endParaRPr lang="en-US" dirty="0">
              <a:solidFill>
                <a:srgbClr val="31859C"/>
              </a:solidFill>
            </a:endParaRPr>
          </a:p>
          <a:p>
            <a:pPr lvl="1"/>
            <a:endParaRPr lang="en-US" dirty="0" smtClean="0"/>
          </a:p>
          <a:p>
            <a:endParaRPr lang="en-US" dirty="0"/>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4027425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607" y="274638"/>
            <a:ext cx="8776722" cy="1143000"/>
          </a:xfrm>
        </p:spPr>
        <p:txBody>
          <a:bodyPr>
            <a:normAutofit fontScale="90000"/>
          </a:bodyPr>
          <a:lstStyle/>
          <a:p>
            <a:r>
              <a:rPr lang="en-US" dirty="0" smtClean="0">
                <a:solidFill>
                  <a:schemeClr val="accent2">
                    <a:lumMod val="75000"/>
                  </a:schemeClr>
                </a:solidFill>
              </a:rPr>
              <a:t>[</a:t>
            </a:r>
            <a:r>
              <a:rPr lang="en-US" dirty="0" err="1" smtClean="0">
                <a:solidFill>
                  <a:schemeClr val="accent2">
                    <a:lumMod val="75000"/>
                  </a:schemeClr>
                </a:solidFill>
              </a:rPr>
              <a:t>Tenative</a:t>
            </a:r>
            <a:r>
              <a:rPr lang="en-US" dirty="0" smtClean="0">
                <a:solidFill>
                  <a:schemeClr val="accent2">
                    <a:lumMod val="75000"/>
                  </a:schemeClr>
                </a:solidFill>
              </a:rPr>
              <a:t>/Hopeful] </a:t>
            </a:r>
            <a:r>
              <a:rPr lang="en-US" dirty="0" smtClean="0">
                <a:solidFill>
                  <a:schemeClr val="accent5">
                    <a:lumMod val="75000"/>
                  </a:schemeClr>
                </a:solidFill>
              </a:rPr>
              <a:t>Blockbuster </a:t>
            </a:r>
            <a:br>
              <a:rPr lang="en-US" dirty="0" smtClean="0">
                <a:solidFill>
                  <a:schemeClr val="accent5">
                    <a:lumMod val="75000"/>
                  </a:schemeClr>
                </a:solidFill>
              </a:rPr>
            </a:br>
            <a:r>
              <a:rPr lang="en-US" dirty="0" smtClean="0">
                <a:solidFill>
                  <a:schemeClr val="accent5">
                    <a:lumMod val="75000"/>
                  </a:schemeClr>
                </a:solidFill>
              </a:rPr>
              <a:t>Summer Releases</a:t>
            </a:r>
            <a:endParaRPr lang="en-US" dirty="0"/>
          </a:p>
        </p:txBody>
      </p:sp>
      <p:sp>
        <p:nvSpPr>
          <p:cNvPr id="3" name="Content Placeholder 2"/>
          <p:cNvSpPr>
            <a:spLocks noGrp="1"/>
          </p:cNvSpPr>
          <p:nvPr>
            <p:ph idx="1"/>
          </p:nvPr>
        </p:nvSpPr>
        <p:spPr>
          <a:xfrm>
            <a:off x="457200" y="1623848"/>
            <a:ext cx="8229600" cy="4525963"/>
          </a:xfrm>
        </p:spPr>
        <p:txBody>
          <a:bodyPr/>
          <a:lstStyle/>
          <a:p>
            <a:r>
              <a:rPr lang="en-US" dirty="0" smtClean="0">
                <a:solidFill>
                  <a:schemeClr val="accent5">
                    <a:lumMod val="75000"/>
                  </a:schemeClr>
                </a:solidFill>
              </a:rPr>
              <a:t>Formulating and Obtaining URIs: A Guide to Commonly Used Vocabularies and Reference Sources</a:t>
            </a:r>
          </a:p>
          <a:p>
            <a:endParaRPr lang="en-US" dirty="0">
              <a:solidFill>
                <a:schemeClr val="accent5">
                  <a:lumMod val="75000"/>
                </a:schemeClr>
              </a:solidFill>
            </a:endParaRPr>
          </a:p>
          <a:p>
            <a:r>
              <a:rPr lang="en-US" dirty="0">
                <a:solidFill>
                  <a:srgbClr val="31859C"/>
                </a:solidFill>
              </a:rPr>
              <a:t>RWO D</a:t>
            </a:r>
            <a:r>
              <a:rPr lang="en-US" dirty="0" smtClean="0">
                <a:solidFill>
                  <a:srgbClr val="31859C"/>
                </a:solidFill>
              </a:rPr>
              <a:t>iscussion Paper</a:t>
            </a:r>
            <a:endParaRPr lang="en-US" dirty="0">
              <a:solidFill>
                <a:srgbClr val="31859C"/>
              </a:solidFill>
            </a:endParaRPr>
          </a:p>
          <a:p>
            <a:endParaRPr lang="en-US" dirty="0"/>
          </a:p>
        </p:txBody>
      </p:sp>
      <p:pic>
        <p:nvPicPr>
          <p:cNvPr id="5" name="Picture 4" descr="Screen Shot 2016-05-01 at 1.32.06 PM.png"/>
          <p:cNvPicPr>
            <a:picLocks noChangeAspect="1"/>
          </p:cNvPicPr>
          <p:nvPr/>
        </p:nvPicPr>
        <p:blipFill rotWithShape="1">
          <a:blip r:embed="rId3">
            <a:extLst>
              <a:ext uri="{28A0092B-C50C-407E-A947-70E740481C1C}">
                <a14:useLocalDpi xmlns:a14="http://schemas.microsoft.com/office/drawing/2010/main" val="0"/>
              </a:ext>
            </a:extLst>
          </a:blip>
          <a:srcRect t="30965" b="35072"/>
          <a:stretch/>
        </p:blipFill>
        <p:spPr>
          <a:xfrm>
            <a:off x="0" y="4670651"/>
            <a:ext cx="9144000" cy="1463614"/>
          </a:xfrm>
          <a:prstGeom prst="rect">
            <a:avLst/>
          </a:prstGeom>
        </p:spPr>
      </p:pic>
      <p:sp>
        <p:nvSpPr>
          <p:cNvPr id="6"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2773138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848" y="274638"/>
            <a:ext cx="8692410" cy="1143000"/>
          </a:xfrm>
        </p:spPr>
        <p:txBody>
          <a:bodyPr>
            <a:normAutofit/>
          </a:bodyPr>
          <a:lstStyle/>
          <a:p>
            <a:r>
              <a:rPr lang="en-US" dirty="0" smtClean="0">
                <a:solidFill>
                  <a:srgbClr val="31859C"/>
                </a:solidFill>
              </a:rPr>
              <a:t>Unanswered Questions in MARC</a:t>
            </a:r>
            <a:endParaRPr lang="en-US" dirty="0">
              <a:solidFill>
                <a:srgbClr val="31859C"/>
              </a:solidFill>
            </a:endParaRPr>
          </a:p>
        </p:txBody>
      </p:sp>
      <p:sp>
        <p:nvSpPr>
          <p:cNvPr id="3" name="Content Placeholder 2"/>
          <p:cNvSpPr>
            <a:spLocks noGrp="1"/>
          </p:cNvSpPr>
          <p:nvPr>
            <p:ph idx="1"/>
          </p:nvPr>
        </p:nvSpPr>
        <p:spPr/>
        <p:txBody>
          <a:bodyPr>
            <a:normAutofit/>
          </a:bodyPr>
          <a:lstStyle/>
          <a:p>
            <a:pPr marL="0" indent="0">
              <a:buNone/>
            </a:pPr>
            <a:r>
              <a:rPr lang="en-US" dirty="0" smtClean="0">
                <a:solidFill>
                  <a:schemeClr val="accent2">
                    <a:lumMod val="75000"/>
                  </a:schemeClr>
                </a:solidFill>
              </a:rPr>
              <a:t>Repeatability, and how to perform heading maintenance if $0’s are repeated?</a:t>
            </a:r>
          </a:p>
          <a:p>
            <a:r>
              <a:rPr lang="en-US" dirty="0" smtClean="0">
                <a:solidFill>
                  <a:schemeClr val="accent5">
                    <a:lumMod val="75000"/>
                  </a:schemeClr>
                </a:solidFill>
              </a:rPr>
              <a:t>Consideration being given to accommodating various cataloger realities</a:t>
            </a:r>
          </a:p>
          <a:p>
            <a:pPr lvl="1"/>
            <a:r>
              <a:rPr lang="en-US" dirty="0" smtClean="0">
                <a:solidFill>
                  <a:schemeClr val="accent5">
                    <a:lumMod val="75000"/>
                  </a:schemeClr>
                </a:solidFill>
              </a:rPr>
              <a:t>Access to Authority Records</a:t>
            </a:r>
          </a:p>
          <a:p>
            <a:pPr lvl="2"/>
            <a:r>
              <a:rPr lang="en-US" dirty="0" smtClean="0">
                <a:solidFill>
                  <a:schemeClr val="accent5">
                    <a:lumMod val="75000"/>
                  </a:schemeClr>
                </a:solidFill>
              </a:rPr>
              <a:t>Single URI per $a, other URIs linked to from Authority/Thing</a:t>
            </a:r>
          </a:p>
          <a:p>
            <a:pPr lvl="1"/>
            <a:r>
              <a:rPr lang="en-US" dirty="0" smtClean="0">
                <a:solidFill>
                  <a:schemeClr val="accent5">
                    <a:lumMod val="75000"/>
                  </a:schemeClr>
                </a:solidFill>
              </a:rPr>
              <a:t>No access to related Authority Records</a:t>
            </a:r>
          </a:p>
          <a:p>
            <a:pPr lvl="2"/>
            <a:r>
              <a:rPr lang="en-US" dirty="0" smtClean="0">
                <a:solidFill>
                  <a:schemeClr val="accent5">
                    <a:lumMod val="75000"/>
                  </a:schemeClr>
                </a:solidFill>
              </a:rPr>
              <a:t>Repeated $0s in Bib per $a</a:t>
            </a:r>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2354683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848" y="274638"/>
            <a:ext cx="8692410" cy="1143000"/>
          </a:xfrm>
        </p:spPr>
        <p:txBody>
          <a:bodyPr>
            <a:normAutofit/>
          </a:bodyPr>
          <a:lstStyle/>
          <a:p>
            <a:r>
              <a:rPr lang="en-US" dirty="0" smtClean="0">
                <a:solidFill>
                  <a:srgbClr val="31859C"/>
                </a:solidFill>
              </a:rPr>
              <a:t>Unanswered Questions in MARC</a:t>
            </a:r>
            <a:endParaRPr lang="en-US" dirty="0">
              <a:solidFill>
                <a:srgbClr val="31859C"/>
              </a:solidFill>
            </a:endParaRPr>
          </a:p>
        </p:txBody>
      </p:sp>
      <p:sp>
        <p:nvSpPr>
          <p:cNvPr id="3" name="Content Placeholder 2"/>
          <p:cNvSpPr>
            <a:spLocks noGrp="1"/>
          </p:cNvSpPr>
          <p:nvPr>
            <p:ph idx="1"/>
          </p:nvPr>
        </p:nvSpPr>
        <p:spPr/>
        <p:txBody>
          <a:bodyPr/>
          <a:lstStyle/>
          <a:p>
            <a:pPr marL="0" indent="0">
              <a:buNone/>
            </a:pPr>
            <a:r>
              <a:rPr lang="en-US" dirty="0" smtClean="0">
                <a:solidFill>
                  <a:schemeClr val="accent2">
                    <a:lumMod val="75000"/>
                  </a:schemeClr>
                </a:solidFill>
              </a:rPr>
              <a:t>How to capture URIs in order to provide the clearest semantics? (URIs for things vs. URIs for authorities about things)</a:t>
            </a:r>
          </a:p>
          <a:p>
            <a:pPr marL="0" indent="0">
              <a:buNone/>
            </a:pPr>
            <a:endParaRPr lang="en-US" dirty="0">
              <a:solidFill>
                <a:schemeClr val="accent2">
                  <a:lumMod val="75000"/>
                </a:schemeClr>
              </a:solidFill>
            </a:endParaRPr>
          </a:p>
          <a:p>
            <a:pPr marL="0" indent="0">
              <a:buNone/>
            </a:pPr>
            <a:r>
              <a:rPr lang="en-US" dirty="0" smtClean="0">
                <a:solidFill>
                  <a:schemeClr val="accent5">
                    <a:lumMod val="75000"/>
                  </a:schemeClr>
                </a:solidFill>
              </a:rPr>
              <a:t>Currently only one subfield ($0 or $w) to capture URIs in BIBs per field; current MARC semantics is “record control number”.</a:t>
            </a:r>
          </a:p>
          <a:p>
            <a:pPr marL="0" indent="0">
              <a:buNone/>
            </a:pPr>
            <a:endParaRPr lang="en-US" dirty="0" smtClean="0">
              <a:solidFill>
                <a:schemeClr val="accent2">
                  <a:lumMod val="75000"/>
                </a:schemeClr>
              </a:solidFill>
            </a:endParaRPr>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2354683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5711"/>
            <a:ext cx="8229600" cy="1743423"/>
          </a:xfrm>
        </p:spPr>
        <p:txBody>
          <a:bodyPr>
            <a:normAutofit fontScale="90000"/>
          </a:bodyPr>
          <a:lstStyle/>
          <a:p>
            <a:r>
              <a:rPr lang="en-US" dirty="0" smtClean="0">
                <a:solidFill>
                  <a:schemeClr val="accent2">
                    <a:lumMod val="75000"/>
                  </a:schemeClr>
                </a:solidFill>
              </a:rPr>
              <a:t>*Draft* </a:t>
            </a:r>
            <a:r>
              <a:rPr lang="en-US" dirty="0">
                <a:solidFill>
                  <a:srgbClr val="31859C"/>
                </a:solidFill>
              </a:rPr>
              <a:t>solution to the unanswered questions</a:t>
            </a:r>
            <a:br>
              <a:rPr lang="en-US" dirty="0">
                <a:solidFill>
                  <a:srgbClr val="31859C"/>
                </a:solidFill>
              </a:rPr>
            </a:br>
            <a:endParaRPr lang="en-US" dirty="0">
              <a:solidFill>
                <a:srgbClr val="31859C"/>
              </a:solidFill>
            </a:endParaRPr>
          </a:p>
        </p:txBody>
      </p:sp>
      <p:sp>
        <p:nvSpPr>
          <p:cNvPr id="3" name="Content Placeholder 2"/>
          <p:cNvSpPr>
            <a:spLocks noGrp="1"/>
          </p:cNvSpPr>
          <p:nvPr>
            <p:ph idx="1"/>
          </p:nvPr>
        </p:nvSpPr>
        <p:spPr>
          <a:xfrm>
            <a:off x="457200" y="2216945"/>
            <a:ext cx="8686800" cy="4139405"/>
          </a:xfrm>
        </p:spPr>
        <p:txBody>
          <a:bodyPr>
            <a:normAutofit/>
          </a:bodyPr>
          <a:lstStyle/>
          <a:p>
            <a:pPr marL="0" indent="0">
              <a:buNone/>
            </a:pPr>
            <a:r>
              <a:rPr lang="en-US" dirty="0" smtClean="0">
                <a:solidFill>
                  <a:schemeClr val="accent2">
                    <a:lumMod val="75000"/>
                  </a:schemeClr>
                </a:solidFill>
              </a:rPr>
              <a:t>Bib Format</a:t>
            </a:r>
          </a:p>
          <a:p>
            <a:pPr marL="0" indent="0">
              <a:buNone/>
            </a:pPr>
            <a:r>
              <a:rPr lang="en-US" dirty="0">
                <a:solidFill>
                  <a:srgbClr val="31859C"/>
                </a:solidFill>
              </a:rPr>
              <a:t>100 1</a:t>
            </a:r>
            <a:r>
              <a:rPr lang="en-US" dirty="0" smtClean="0">
                <a:solidFill>
                  <a:srgbClr val="31859C"/>
                </a:solidFill>
              </a:rPr>
              <a:t># $a[Name] $d[date] $0[</a:t>
            </a:r>
            <a:r>
              <a:rPr lang="en-US" dirty="0" err="1" smtClean="0">
                <a:solidFill>
                  <a:srgbClr val="31859C"/>
                </a:solidFill>
              </a:rPr>
              <a:t>AuthorityURI</a:t>
            </a:r>
            <a:r>
              <a:rPr lang="en-US" dirty="0" smtClean="0">
                <a:solidFill>
                  <a:srgbClr val="31859C"/>
                </a:solidFill>
              </a:rPr>
              <a:t>]$1[</a:t>
            </a:r>
            <a:r>
              <a:rPr lang="en-US" dirty="0" err="1" smtClean="0">
                <a:solidFill>
                  <a:srgbClr val="31859C"/>
                </a:solidFill>
              </a:rPr>
              <a:t>ThingURI</a:t>
            </a:r>
            <a:r>
              <a:rPr lang="en-US" dirty="0" smtClean="0">
                <a:solidFill>
                  <a:srgbClr val="31859C"/>
                </a:solidFill>
              </a:rPr>
              <a:t>] $2[Source of $a]</a:t>
            </a:r>
          </a:p>
          <a:p>
            <a:pPr marL="0" indent="0">
              <a:buNone/>
            </a:pPr>
            <a:endParaRPr lang="en-US" dirty="0" smtClean="0">
              <a:solidFill>
                <a:schemeClr val="accent2">
                  <a:lumMod val="75000"/>
                </a:schemeClr>
              </a:solidFill>
            </a:endParaRPr>
          </a:p>
          <a:p>
            <a:pPr marL="0" indent="0">
              <a:buNone/>
            </a:pPr>
            <a:r>
              <a:rPr lang="en-US" dirty="0" smtClean="0">
                <a:solidFill>
                  <a:schemeClr val="accent2">
                    <a:lumMod val="75000"/>
                  </a:schemeClr>
                </a:solidFill>
              </a:rPr>
              <a:t>Authority Format</a:t>
            </a:r>
          </a:p>
          <a:p>
            <a:pPr marL="0" indent="0">
              <a:buNone/>
            </a:pPr>
            <a:r>
              <a:rPr lang="en-US" dirty="0" smtClean="0">
                <a:solidFill>
                  <a:srgbClr val="31859C"/>
                </a:solidFill>
              </a:rPr>
              <a:t>024 [New Second Indicator for Authority or Thing] $a [URI]</a:t>
            </a:r>
            <a:endParaRPr lang="en-US" dirty="0">
              <a:solidFill>
                <a:srgbClr val="31859C"/>
              </a:solidFill>
            </a:endParaRPr>
          </a:p>
          <a:p>
            <a:pPr marL="0" indent="0">
              <a:buNone/>
            </a:pPr>
            <a:endParaRPr lang="en-US" dirty="0"/>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1117718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4380"/>
            <a:ext cx="9144000" cy="6513620"/>
          </a:xfrm>
        </p:spPr>
        <p:txBody>
          <a:bodyPr>
            <a:normAutofit fontScale="92500" lnSpcReduction="10000"/>
          </a:bodyPr>
          <a:lstStyle/>
          <a:p>
            <a:pPr marL="0" indent="0" algn="ctr">
              <a:buNone/>
            </a:pPr>
            <a:r>
              <a:rPr lang="en-US" dirty="0" smtClean="0">
                <a:solidFill>
                  <a:schemeClr val="accent5">
                    <a:lumMod val="75000"/>
                  </a:schemeClr>
                </a:solidFill>
                <a:cs typeface="Helvetica"/>
              </a:rPr>
              <a:t>&lt;</a:t>
            </a:r>
            <a:r>
              <a:rPr lang="en-US" dirty="0" err="1" smtClean="0">
                <a:solidFill>
                  <a:schemeClr val="accent5">
                    <a:lumMod val="75000"/>
                  </a:schemeClr>
                </a:solidFill>
                <a:cs typeface="Helvetica"/>
              </a:rPr>
              <a:t>ex:ThisPresentation</a:t>
            </a:r>
            <a:r>
              <a:rPr lang="en-US" dirty="0" smtClean="0">
                <a:solidFill>
                  <a:schemeClr val="accent5">
                    <a:lumMod val="75000"/>
                  </a:schemeClr>
                </a:solidFill>
                <a:cs typeface="Helvetica"/>
              </a:rPr>
              <a:t>&gt;</a:t>
            </a:r>
          </a:p>
          <a:p>
            <a:pPr marL="0" indent="0" algn="ctr">
              <a:buNone/>
            </a:pPr>
            <a:r>
              <a:rPr lang="en-US" dirty="0" err="1" smtClean="0">
                <a:solidFill>
                  <a:srgbClr val="953735"/>
                </a:solidFill>
                <a:cs typeface="Helvetica"/>
              </a:rPr>
              <a:t>dcterms:creator</a:t>
            </a:r>
            <a:r>
              <a:rPr lang="en-US" dirty="0" smtClean="0">
                <a:solidFill>
                  <a:srgbClr val="953735"/>
                </a:solidFill>
                <a:cs typeface="Helvetica"/>
              </a:rPr>
              <a:t> </a:t>
            </a:r>
          </a:p>
          <a:p>
            <a:pPr marL="0" indent="0" algn="ctr">
              <a:buNone/>
            </a:pPr>
            <a:r>
              <a:rPr lang="en-US" dirty="0" smtClean="0">
                <a:solidFill>
                  <a:srgbClr val="31859C"/>
                </a:solidFill>
              </a:rPr>
              <a:t>&lt;</a:t>
            </a:r>
            <a:r>
              <a:rPr lang="en-US" dirty="0">
                <a:solidFill>
                  <a:srgbClr val="31859C"/>
                </a:solidFill>
              </a:rPr>
              <a:t>http://</a:t>
            </a:r>
            <a:r>
              <a:rPr lang="en-US" dirty="0" err="1">
                <a:solidFill>
                  <a:srgbClr val="31859C"/>
                </a:solidFill>
              </a:rPr>
              <a:t>orcid.org</a:t>
            </a:r>
            <a:r>
              <a:rPr lang="en-US" dirty="0">
                <a:solidFill>
                  <a:srgbClr val="31859C"/>
                </a:solidFill>
              </a:rPr>
              <a:t>/0000-0003-3427-5769&gt; </a:t>
            </a:r>
            <a:r>
              <a:rPr lang="en-US" dirty="0" smtClean="0">
                <a:solidFill>
                  <a:srgbClr val="31859C"/>
                </a:solidFill>
              </a:rPr>
              <a:t>.</a:t>
            </a:r>
          </a:p>
          <a:p>
            <a:pPr marL="0" indent="0" algn="ctr">
              <a:buNone/>
            </a:pPr>
            <a:endParaRPr lang="en-US" dirty="0" smtClean="0">
              <a:solidFill>
                <a:srgbClr val="31859C"/>
              </a:solidFill>
              <a:cs typeface="Helvetica"/>
            </a:endParaRPr>
          </a:p>
          <a:p>
            <a:pPr marL="0" indent="0" algn="ctr">
              <a:buNone/>
            </a:pPr>
            <a:r>
              <a:rPr lang="en-US" dirty="0">
                <a:solidFill>
                  <a:srgbClr val="31859C"/>
                </a:solidFill>
              </a:rPr>
              <a:t>&lt;http://</a:t>
            </a:r>
            <a:r>
              <a:rPr lang="en-US" dirty="0" err="1">
                <a:solidFill>
                  <a:srgbClr val="31859C"/>
                </a:solidFill>
              </a:rPr>
              <a:t>orcid.org</a:t>
            </a:r>
            <a:r>
              <a:rPr lang="en-US" dirty="0">
                <a:solidFill>
                  <a:srgbClr val="31859C"/>
                </a:solidFill>
              </a:rPr>
              <a:t>/0000-0003-3427-5769&gt; </a:t>
            </a:r>
            <a:r>
              <a:rPr lang="en-US" dirty="0" smtClean="0">
                <a:solidFill>
                  <a:srgbClr val="31859C"/>
                </a:solidFill>
              </a:rPr>
              <a:t>,</a:t>
            </a:r>
            <a:r>
              <a:rPr lang="en-US" b="1" dirty="0">
                <a:solidFill>
                  <a:srgbClr val="31859C"/>
                </a:solidFill>
                <a:cs typeface="Helvetica"/>
              </a:rPr>
              <a:t/>
            </a:r>
            <a:br>
              <a:rPr lang="en-US" b="1" dirty="0">
                <a:solidFill>
                  <a:srgbClr val="31859C"/>
                </a:solidFill>
                <a:cs typeface="Helvetica"/>
              </a:rPr>
            </a:br>
            <a:r>
              <a:rPr lang="en-US" dirty="0" err="1">
                <a:solidFill>
                  <a:srgbClr val="660066"/>
                </a:solidFill>
              </a:rPr>
              <a:t>owl:sameAs</a:t>
            </a:r>
            <a:r>
              <a:rPr lang="en-US" dirty="0"/>
              <a:t/>
            </a:r>
            <a:br>
              <a:rPr lang="en-US" dirty="0"/>
            </a:br>
            <a:r>
              <a:rPr lang="en-US" dirty="0" smtClean="0">
                <a:solidFill>
                  <a:srgbClr val="31859C"/>
                </a:solidFill>
                <a:cs typeface="Helvetica"/>
              </a:rPr>
              <a:t>&lt;http</a:t>
            </a:r>
            <a:r>
              <a:rPr lang="en-US" dirty="0">
                <a:solidFill>
                  <a:srgbClr val="31859C"/>
                </a:solidFill>
                <a:cs typeface="Helvetica"/>
              </a:rPr>
              <a:t>://</a:t>
            </a:r>
            <a:r>
              <a:rPr lang="en-US" dirty="0" err="1">
                <a:solidFill>
                  <a:srgbClr val="31859C"/>
                </a:solidFill>
                <a:cs typeface="Helvetica"/>
              </a:rPr>
              <a:t>vivo.cornell.edu</a:t>
            </a:r>
            <a:r>
              <a:rPr lang="en-US" dirty="0">
                <a:solidFill>
                  <a:srgbClr val="31859C"/>
                </a:solidFill>
                <a:cs typeface="Helvetica"/>
              </a:rPr>
              <a:t>/individual/</a:t>
            </a:r>
            <a:r>
              <a:rPr lang="en-US" dirty="0" smtClean="0">
                <a:solidFill>
                  <a:srgbClr val="31859C"/>
                </a:solidFill>
                <a:cs typeface="Helvetica"/>
              </a:rPr>
              <a:t>sf433&gt; </a:t>
            </a:r>
            <a:r>
              <a:rPr lang="en-US" dirty="0" smtClean="0">
                <a:solidFill>
                  <a:srgbClr val="31859C"/>
                </a:solidFill>
              </a:rPr>
              <a:t>,</a:t>
            </a:r>
            <a:r>
              <a:rPr lang="en-US" dirty="0">
                <a:solidFill>
                  <a:srgbClr val="31859C"/>
                </a:solidFill>
              </a:rPr>
              <a:t/>
            </a:r>
            <a:br>
              <a:rPr lang="en-US" dirty="0">
                <a:solidFill>
                  <a:srgbClr val="31859C"/>
                </a:solidFill>
              </a:rPr>
            </a:br>
            <a:r>
              <a:rPr lang="en-US" dirty="0">
                <a:solidFill>
                  <a:srgbClr val="31859C"/>
                </a:solidFill>
              </a:rPr>
              <a:t>&lt;</a:t>
            </a:r>
            <a:r>
              <a:rPr lang="de-DE" dirty="0">
                <a:solidFill>
                  <a:srgbClr val="31859C"/>
                </a:solidFill>
              </a:rPr>
              <a:t>http://</a:t>
            </a:r>
            <a:r>
              <a:rPr lang="de-DE" dirty="0" err="1">
                <a:solidFill>
                  <a:srgbClr val="31859C"/>
                </a:solidFill>
              </a:rPr>
              <a:t>viaf.org</a:t>
            </a:r>
            <a:r>
              <a:rPr lang="de-DE" dirty="0">
                <a:solidFill>
                  <a:srgbClr val="31859C"/>
                </a:solidFill>
              </a:rPr>
              <a:t>/</a:t>
            </a:r>
            <a:r>
              <a:rPr lang="de-DE" dirty="0" err="1">
                <a:solidFill>
                  <a:srgbClr val="31859C"/>
                </a:solidFill>
              </a:rPr>
              <a:t>viaf</a:t>
            </a:r>
            <a:r>
              <a:rPr lang="de-DE" dirty="0">
                <a:solidFill>
                  <a:srgbClr val="31859C"/>
                </a:solidFill>
              </a:rPr>
              <a:t>/316560733&gt; ,</a:t>
            </a:r>
            <a:br>
              <a:rPr lang="de-DE" dirty="0">
                <a:solidFill>
                  <a:srgbClr val="31859C"/>
                </a:solidFill>
              </a:rPr>
            </a:br>
            <a:r>
              <a:rPr lang="en-US" dirty="0">
                <a:solidFill>
                  <a:srgbClr val="31859C"/>
                </a:solidFill>
              </a:rPr>
              <a:t>&lt;http://</a:t>
            </a:r>
            <a:r>
              <a:rPr lang="en-US" dirty="0" err="1">
                <a:solidFill>
                  <a:srgbClr val="31859C"/>
                </a:solidFill>
              </a:rPr>
              <a:t>worldcat.org</a:t>
            </a:r>
            <a:r>
              <a:rPr lang="en-US" dirty="0">
                <a:solidFill>
                  <a:srgbClr val="31859C"/>
                </a:solidFill>
              </a:rPr>
              <a:t>/entity/person/id/2630057950&gt; </a:t>
            </a:r>
            <a:r>
              <a:rPr lang="en-US" dirty="0" smtClean="0">
                <a:solidFill>
                  <a:srgbClr val="31859C"/>
                </a:solidFill>
              </a:rPr>
              <a:t>.</a:t>
            </a:r>
          </a:p>
          <a:p>
            <a:pPr marL="0" indent="0" algn="ctr">
              <a:buNone/>
            </a:pPr>
            <a:endParaRPr lang="en-US" dirty="0">
              <a:solidFill>
                <a:srgbClr val="31859C"/>
              </a:solidFill>
            </a:endParaRPr>
          </a:p>
          <a:p>
            <a:pPr marL="0" indent="0" algn="ctr">
              <a:buNone/>
            </a:pPr>
            <a:r>
              <a:rPr lang="en-US" dirty="0">
                <a:solidFill>
                  <a:schemeClr val="tx2">
                    <a:lumMod val="75000"/>
                  </a:schemeClr>
                </a:solidFill>
                <a:cs typeface="Helvetica"/>
              </a:rPr>
              <a:t>&lt;http://</a:t>
            </a:r>
            <a:r>
              <a:rPr lang="en-US" dirty="0" err="1">
                <a:solidFill>
                  <a:schemeClr val="tx2">
                    <a:lumMod val="75000"/>
                  </a:schemeClr>
                </a:solidFill>
                <a:cs typeface="Helvetica"/>
              </a:rPr>
              <a:t>id.loc.gov</a:t>
            </a:r>
            <a:r>
              <a:rPr lang="en-US" dirty="0">
                <a:solidFill>
                  <a:schemeClr val="tx2">
                    <a:lumMod val="75000"/>
                  </a:schemeClr>
                </a:solidFill>
                <a:cs typeface="Helvetica"/>
              </a:rPr>
              <a:t>/authorities/names/no2015079947&gt;</a:t>
            </a:r>
            <a:r>
              <a:rPr lang="en-US" dirty="0">
                <a:solidFill>
                  <a:srgbClr val="FF6600"/>
                </a:solidFill>
                <a:cs typeface="Helvetica"/>
              </a:rPr>
              <a:t/>
            </a:r>
            <a:br>
              <a:rPr lang="en-US" dirty="0">
                <a:solidFill>
                  <a:srgbClr val="FF6600"/>
                </a:solidFill>
                <a:cs typeface="Helvetica"/>
              </a:rPr>
            </a:br>
            <a:r>
              <a:rPr lang="en-US" dirty="0" err="1">
                <a:solidFill>
                  <a:srgbClr val="953735"/>
                </a:solidFill>
                <a:cs typeface="Helvetica"/>
              </a:rPr>
              <a:t>mads:identifiesRWO</a:t>
            </a:r>
            <a:r>
              <a:rPr lang="en-US" dirty="0">
                <a:solidFill>
                  <a:srgbClr val="953735"/>
                </a:solidFill>
                <a:cs typeface="Helvetica"/>
              </a:rPr>
              <a:t/>
            </a:r>
            <a:br>
              <a:rPr lang="en-US" dirty="0">
                <a:solidFill>
                  <a:srgbClr val="953735"/>
                </a:solidFill>
                <a:cs typeface="Helvetica"/>
              </a:rPr>
            </a:br>
            <a:r>
              <a:rPr lang="en-US" dirty="0" smtClean="0">
                <a:solidFill>
                  <a:srgbClr val="31859C"/>
                </a:solidFill>
              </a:rPr>
              <a:t>&lt;</a:t>
            </a:r>
            <a:r>
              <a:rPr lang="en-US" dirty="0">
                <a:solidFill>
                  <a:srgbClr val="31859C"/>
                </a:solidFill>
              </a:rPr>
              <a:t>http://</a:t>
            </a:r>
            <a:r>
              <a:rPr lang="en-US" dirty="0" err="1">
                <a:solidFill>
                  <a:srgbClr val="31859C"/>
                </a:solidFill>
              </a:rPr>
              <a:t>orcid.org</a:t>
            </a:r>
            <a:r>
              <a:rPr lang="en-US" dirty="0">
                <a:solidFill>
                  <a:srgbClr val="31859C"/>
                </a:solidFill>
              </a:rPr>
              <a:t>/0000-0003-3427-5769&gt; </a:t>
            </a:r>
            <a:r>
              <a:rPr lang="en-US" dirty="0" smtClean="0">
                <a:solidFill>
                  <a:srgbClr val="31859C"/>
                </a:solidFill>
                <a:cs typeface="Helvetica"/>
              </a:rPr>
              <a:t>.</a:t>
            </a:r>
            <a:r>
              <a:rPr lang="en-US" dirty="0">
                <a:solidFill>
                  <a:srgbClr val="31859C"/>
                </a:solidFill>
                <a:cs typeface="Helvetica"/>
              </a:rPr>
              <a:t/>
            </a:r>
            <a:br>
              <a:rPr lang="en-US" dirty="0">
                <a:solidFill>
                  <a:srgbClr val="31859C"/>
                </a:solidFill>
                <a:cs typeface="Helvetica"/>
              </a:rPr>
            </a:br>
            <a:endParaRPr lang="en-US" dirty="0">
              <a:solidFill>
                <a:srgbClr val="31859C"/>
              </a:solidFill>
            </a:endParaRPr>
          </a:p>
        </p:txBody>
      </p:sp>
    </p:spTree>
    <p:extLst>
      <p:ext uri="{BB962C8B-B14F-4D97-AF65-F5344CB8AC3E}">
        <p14:creationId xmlns:p14="http://schemas.microsoft.com/office/powerpoint/2010/main" val="257157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1859C"/>
                </a:solidFill>
              </a:rPr>
              <a:t>Talk Outline</a:t>
            </a:r>
            <a:endParaRPr lang="en-US" dirty="0">
              <a:solidFill>
                <a:srgbClr val="31859C"/>
              </a:solidFill>
            </a:endParaRPr>
          </a:p>
        </p:txBody>
      </p:sp>
      <p:sp>
        <p:nvSpPr>
          <p:cNvPr id="3" name="Content Placeholder 2"/>
          <p:cNvSpPr>
            <a:spLocks noGrp="1"/>
          </p:cNvSpPr>
          <p:nvPr>
            <p:ph idx="1"/>
          </p:nvPr>
        </p:nvSpPr>
        <p:spPr/>
        <p:txBody>
          <a:bodyPr/>
          <a:lstStyle/>
          <a:p>
            <a:r>
              <a:rPr lang="en-US" dirty="0">
                <a:solidFill>
                  <a:schemeClr val="accent5">
                    <a:lumMod val="75000"/>
                  </a:schemeClr>
                </a:solidFill>
              </a:rPr>
              <a:t>Role of URIs and the Semantic </a:t>
            </a:r>
            <a:r>
              <a:rPr lang="en-US" dirty="0" smtClean="0">
                <a:solidFill>
                  <a:schemeClr val="accent5">
                    <a:lumMod val="75000"/>
                  </a:schemeClr>
                </a:solidFill>
              </a:rPr>
              <a:t>Web</a:t>
            </a:r>
          </a:p>
          <a:p>
            <a:r>
              <a:rPr lang="en-US" dirty="0" smtClean="0">
                <a:solidFill>
                  <a:schemeClr val="accent5">
                    <a:lumMod val="75000"/>
                  </a:schemeClr>
                </a:solidFill>
              </a:rPr>
              <a:t>Brief History of “Linking” Identifiers in MARC</a:t>
            </a:r>
          </a:p>
          <a:p>
            <a:r>
              <a:rPr lang="en-US" dirty="0" smtClean="0">
                <a:solidFill>
                  <a:schemeClr val="accent5">
                    <a:lumMod val="75000"/>
                  </a:schemeClr>
                </a:solidFill>
              </a:rPr>
              <a:t>Why the PCC Cares</a:t>
            </a:r>
          </a:p>
          <a:p>
            <a:r>
              <a:rPr lang="en-US" dirty="0" smtClean="0">
                <a:solidFill>
                  <a:schemeClr val="accent5">
                    <a:lumMod val="75000"/>
                  </a:schemeClr>
                </a:solidFill>
              </a:rPr>
              <a:t>PCC URIs in MARC Task Group Activities</a:t>
            </a:r>
          </a:p>
          <a:p>
            <a:r>
              <a:rPr lang="en-US" dirty="0" smtClean="0">
                <a:solidFill>
                  <a:schemeClr val="accent5">
                    <a:lumMod val="75000"/>
                  </a:schemeClr>
                </a:solidFill>
              </a:rPr>
              <a:t>Use cases for URIs in PNX</a:t>
            </a:r>
            <a:endParaRPr lang="en-US" dirty="0" smtClean="0"/>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3882137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1859C"/>
                </a:solidFill>
              </a:rPr>
              <a:t>Ex </a:t>
            </a:r>
            <a:r>
              <a:rPr lang="en-US" dirty="0" err="1" smtClean="0">
                <a:solidFill>
                  <a:srgbClr val="31859C"/>
                </a:solidFill>
              </a:rPr>
              <a:t>Libris</a:t>
            </a:r>
            <a:r>
              <a:rPr lang="en-US" dirty="0" smtClean="0">
                <a:solidFill>
                  <a:srgbClr val="31859C"/>
                </a:solidFill>
              </a:rPr>
              <a:t> 2016 Linked Data Collaboration Program</a:t>
            </a:r>
            <a:endParaRPr lang="en-US" dirty="0">
              <a:solidFill>
                <a:srgbClr val="31859C"/>
              </a:solidFill>
            </a:endParaRPr>
          </a:p>
        </p:txBody>
      </p:sp>
      <p:sp>
        <p:nvSpPr>
          <p:cNvPr id="3" name="Content Placeholder 2"/>
          <p:cNvSpPr>
            <a:spLocks noGrp="1"/>
          </p:cNvSpPr>
          <p:nvPr>
            <p:ph idx="1"/>
          </p:nvPr>
        </p:nvSpPr>
        <p:spPr>
          <a:xfrm>
            <a:off x="457200" y="1635804"/>
            <a:ext cx="8229600" cy="4210551"/>
          </a:xfrm>
        </p:spPr>
        <p:txBody>
          <a:bodyPr/>
          <a:lstStyle/>
          <a:p>
            <a:r>
              <a:rPr lang="en-US" dirty="0" smtClean="0">
                <a:solidFill>
                  <a:srgbClr val="31859C"/>
                </a:solidFill>
              </a:rPr>
              <a:t>Current discussions on what we can do in Primo once the URIs are in PNX</a:t>
            </a:r>
          </a:p>
          <a:p>
            <a:pPr lvl="1"/>
            <a:r>
              <a:rPr lang="en-US" dirty="0" smtClean="0">
                <a:solidFill>
                  <a:srgbClr val="31859C"/>
                </a:solidFill>
              </a:rPr>
              <a:t>What to display (VIAF, </a:t>
            </a:r>
            <a:r>
              <a:rPr lang="en-US" dirty="0" err="1" smtClean="0">
                <a:solidFill>
                  <a:srgbClr val="31859C"/>
                </a:solidFill>
              </a:rPr>
              <a:t>id.loc,gov</a:t>
            </a:r>
            <a:r>
              <a:rPr lang="en-US" dirty="0" smtClean="0">
                <a:solidFill>
                  <a:srgbClr val="31859C"/>
                </a:solidFill>
              </a:rPr>
              <a:t>, MESH, etc.)?</a:t>
            </a:r>
          </a:p>
          <a:p>
            <a:pPr lvl="1"/>
            <a:r>
              <a:rPr lang="en-US" dirty="0" smtClean="0">
                <a:solidFill>
                  <a:srgbClr val="31859C"/>
                </a:solidFill>
              </a:rPr>
              <a:t>What to index </a:t>
            </a:r>
            <a:r>
              <a:rPr lang="en-US" dirty="0">
                <a:solidFill>
                  <a:srgbClr val="31859C"/>
                </a:solidFill>
              </a:rPr>
              <a:t>from various data sources </a:t>
            </a:r>
            <a:r>
              <a:rPr lang="en-US" dirty="0" smtClean="0">
                <a:solidFill>
                  <a:srgbClr val="31859C"/>
                </a:solidFill>
              </a:rPr>
              <a:t> (VIAF</a:t>
            </a:r>
            <a:r>
              <a:rPr lang="en-US" dirty="0">
                <a:solidFill>
                  <a:srgbClr val="31859C"/>
                </a:solidFill>
              </a:rPr>
              <a:t>, </a:t>
            </a:r>
            <a:r>
              <a:rPr lang="en-US" dirty="0" err="1">
                <a:solidFill>
                  <a:srgbClr val="31859C"/>
                </a:solidFill>
              </a:rPr>
              <a:t>id.loc,gov</a:t>
            </a:r>
            <a:r>
              <a:rPr lang="en-US" dirty="0">
                <a:solidFill>
                  <a:srgbClr val="31859C"/>
                </a:solidFill>
              </a:rPr>
              <a:t>, MESH, etc</a:t>
            </a:r>
            <a:r>
              <a:rPr lang="en-US" dirty="0" smtClean="0">
                <a:solidFill>
                  <a:srgbClr val="31859C"/>
                </a:solidFill>
              </a:rPr>
              <a:t>.)?</a:t>
            </a:r>
          </a:p>
          <a:p>
            <a:endParaRPr lang="en-US" dirty="0" smtClean="0"/>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pic>
        <p:nvPicPr>
          <p:cNvPr id="4" name="Picture 3" descr="Screen Shot 2016-05-01 at 1.58.27 PM.png"/>
          <p:cNvPicPr>
            <a:picLocks noChangeAspect="1"/>
          </p:cNvPicPr>
          <p:nvPr/>
        </p:nvPicPr>
        <p:blipFill rotWithShape="1">
          <a:blip r:embed="rId3">
            <a:extLst>
              <a:ext uri="{28A0092B-C50C-407E-A947-70E740481C1C}">
                <a14:useLocalDpi xmlns:a14="http://schemas.microsoft.com/office/drawing/2010/main" val="0"/>
              </a:ext>
            </a:extLst>
          </a:blip>
          <a:srcRect b="64632"/>
          <a:stretch/>
        </p:blipFill>
        <p:spPr>
          <a:xfrm>
            <a:off x="1248620" y="4933633"/>
            <a:ext cx="6818981" cy="1130073"/>
          </a:xfrm>
          <a:prstGeom prst="rect">
            <a:avLst/>
          </a:prstGeom>
        </p:spPr>
      </p:pic>
    </p:spTree>
    <p:extLst>
      <p:ext uri="{BB962C8B-B14F-4D97-AF65-F5344CB8AC3E}">
        <p14:creationId xmlns:p14="http://schemas.microsoft.com/office/powerpoint/2010/main" val="28678796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6-04-06 at 10.22.51 AM.png"/>
          <p:cNvPicPr>
            <a:picLocks noGrp="1" noChangeAspect="1"/>
          </p:cNvPicPr>
          <p:nvPr>
            <p:ph idx="1"/>
          </p:nvPr>
        </p:nvPicPr>
        <p:blipFill rotWithShape="1">
          <a:blip r:embed="rId3">
            <a:extLst>
              <a:ext uri="{28A0092B-C50C-407E-A947-70E740481C1C}">
                <a14:useLocalDpi xmlns:a14="http://schemas.microsoft.com/office/drawing/2010/main" val="0"/>
              </a:ext>
            </a:extLst>
          </a:blip>
          <a:srcRect t="-9006" b="-9006"/>
          <a:stretch/>
        </p:blipFill>
        <p:spPr>
          <a:xfrm>
            <a:off x="457200" y="595434"/>
            <a:ext cx="8229600" cy="4525963"/>
          </a:xfrm>
          <a:prstGeom prst="rect">
            <a:avLst/>
          </a:prstGeom>
        </p:spPr>
      </p:pic>
      <p:sp>
        <p:nvSpPr>
          <p:cNvPr id="6"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
        <p:nvSpPr>
          <p:cNvPr id="7" name="TextBox 6"/>
          <p:cNvSpPr txBox="1"/>
          <p:nvPr/>
        </p:nvSpPr>
        <p:spPr>
          <a:xfrm>
            <a:off x="947810" y="5140355"/>
            <a:ext cx="7738990" cy="646331"/>
          </a:xfrm>
          <a:prstGeom prst="rect">
            <a:avLst/>
          </a:prstGeom>
          <a:noFill/>
        </p:spPr>
        <p:txBody>
          <a:bodyPr wrap="square" rtlCol="0">
            <a:spAutoFit/>
          </a:bodyPr>
          <a:lstStyle/>
          <a:p>
            <a:r>
              <a:rPr lang="en-US" dirty="0" smtClean="0">
                <a:solidFill>
                  <a:schemeClr val="accent5">
                    <a:lumMod val="75000"/>
                  </a:schemeClr>
                </a:solidFill>
              </a:rPr>
              <a:t>[A Chew </a:t>
            </a:r>
            <a:r>
              <a:rPr lang="en-US" dirty="0" err="1" smtClean="0">
                <a:solidFill>
                  <a:schemeClr val="accent5">
                    <a:lumMod val="75000"/>
                  </a:schemeClr>
                </a:solidFill>
              </a:rPr>
              <a:t>Chiat</a:t>
            </a:r>
            <a:r>
              <a:rPr lang="en-US" dirty="0" smtClean="0">
                <a:solidFill>
                  <a:schemeClr val="accent5">
                    <a:lumMod val="75000"/>
                  </a:schemeClr>
                </a:solidFill>
              </a:rPr>
              <a:t> </a:t>
            </a:r>
            <a:r>
              <a:rPr lang="en-US" dirty="0" err="1" smtClean="0">
                <a:solidFill>
                  <a:schemeClr val="accent5">
                    <a:lumMod val="75000"/>
                  </a:schemeClr>
                </a:solidFill>
              </a:rPr>
              <a:t>Naun</a:t>
            </a:r>
            <a:r>
              <a:rPr lang="en-US" dirty="0" smtClean="0">
                <a:solidFill>
                  <a:schemeClr val="accent5">
                    <a:lumMod val="75000"/>
                  </a:schemeClr>
                </a:solidFill>
              </a:rPr>
              <a:t> quote from a Back Stage Metadata Matters event.]</a:t>
            </a:r>
          </a:p>
          <a:p>
            <a:r>
              <a:rPr lang="en-US" dirty="0" smtClean="0"/>
              <a:t> </a:t>
            </a:r>
            <a:endParaRPr lang="en-US" dirty="0"/>
          </a:p>
        </p:txBody>
      </p:sp>
    </p:spTree>
    <p:extLst>
      <p:ext uri="{BB962C8B-B14F-4D97-AF65-F5344CB8AC3E}">
        <p14:creationId xmlns:p14="http://schemas.microsoft.com/office/powerpoint/2010/main" val="2165030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solidFill>
                  <a:schemeClr val="accent5">
                    <a:lumMod val="75000"/>
                  </a:schemeClr>
                </a:solidFill>
              </a:rPr>
              <a:t>So if barcodes </a:t>
            </a:r>
            <a:r>
              <a:rPr lang="en-US" dirty="0" smtClean="0">
                <a:solidFill>
                  <a:schemeClr val="accent5">
                    <a:lumMod val="75000"/>
                  </a:schemeClr>
                </a:solidFill>
              </a:rPr>
              <a:t>don’t excite you, maybe dogs and chairs.</a:t>
            </a:r>
            <a:endParaRPr lang="en-US" dirty="0">
              <a:solidFill>
                <a:schemeClr val="accent5">
                  <a:lumMod val="75000"/>
                </a:schemeClr>
              </a:solidFill>
            </a:endParaRPr>
          </a:p>
        </p:txBody>
      </p:sp>
      <p:pic>
        <p:nvPicPr>
          <p:cNvPr id="5" name="Content Placeholder 4" descr="Screen Shot 2016-05-02 at 2.02.19 PM.png"/>
          <p:cNvPicPr>
            <a:picLocks noGrp="1" noChangeAspect="1"/>
          </p:cNvPicPr>
          <p:nvPr>
            <p:ph idx="1"/>
          </p:nvPr>
        </p:nvPicPr>
        <p:blipFill>
          <a:blip r:embed="rId3">
            <a:extLst>
              <a:ext uri="{28A0092B-C50C-407E-A947-70E740481C1C}">
                <a14:useLocalDpi xmlns:a14="http://schemas.microsoft.com/office/drawing/2010/main" val="0"/>
              </a:ext>
            </a:extLst>
          </a:blip>
          <a:srcRect l="-41221" r="-41221"/>
          <a:stretch>
            <a:fillRect/>
          </a:stretch>
        </p:blipFill>
        <p:spPr>
          <a:xfrm>
            <a:off x="882645" y="1691813"/>
            <a:ext cx="7373595" cy="4055193"/>
          </a:xfrm>
        </p:spPr>
      </p:pic>
      <p:sp>
        <p:nvSpPr>
          <p:cNvPr id="7"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
        <p:nvSpPr>
          <p:cNvPr id="8" name="TextBox 7"/>
          <p:cNvSpPr txBox="1"/>
          <p:nvPr/>
        </p:nvSpPr>
        <p:spPr>
          <a:xfrm>
            <a:off x="1651637" y="5862886"/>
            <a:ext cx="5891356" cy="369332"/>
          </a:xfrm>
          <a:prstGeom prst="rect">
            <a:avLst/>
          </a:prstGeom>
          <a:noFill/>
        </p:spPr>
        <p:txBody>
          <a:bodyPr wrap="none" rtlCol="0">
            <a:spAutoFit/>
          </a:bodyPr>
          <a:lstStyle/>
          <a:p>
            <a:r>
              <a:rPr lang="en-US" dirty="0">
                <a:solidFill>
                  <a:schemeClr val="accent6">
                    <a:lumMod val="60000"/>
                    <a:lumOff val="40000"/>
                  </a:schemeClr>
                </a:solidFill>
              </a:rPr>
              <a:t>Image credit: https://</a:t>
            </a:r>
            <a:r>
              <a:rPr lang="en-US" dirty="0" err="1">
                <a:solidFill>
                  <a:schemeClr val="accent6">
                    <a:lumMod val="60000"/>
                    <a:lumOff val="40000"/>
                  </a:schemeClr>
                </a:solidFill>
              </a:rPr>
              <a:t>www.instagram.com</a:t>
            </a:r>
            <a:r>
              <a:rPr lang="en-US" dirty="0">
                <a:solidFill>
                  <a:schemeClr val="accent6">
                    <a:lumMod val="60000"/>
                    <a:lumOff val="40000"/>
                  </a:schemeClr>
                </a:solidFill>
              </a:rPr>
              <a:t>/p/2giK7lOZa8/</a:t>
            </a:r>
          </a:p>
        </p:txBody>
      </p:sp>
    </p:spTree>
    <p:extLst>
      <p:ext uri="{BB962C8B-B14F-4D97-AF65-F5344CB8AC3E}">
        <p14:creationId xmlns:p14="http://schemas.microsoft.com/office/powerpoint/2010/main" val="4141766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51525"/>
          </a:xfrm>
        </p:spPr>
        <p:txBody>
          <a:bodyPr>
            <a:normAutofit/>
          </a:bodyPr>
          <a:lstStyle/>
          <a:p>
            <a:r>
              <a:rPr lang="en-US" dirty="0" smtClean="0">
                <a:solidFill>
                  <a:srgbClr val="31859C"/>
                </a:solidFill>
                <a:latin typeface="+mn-lt"/>
                <a:cs typeface="Helvetica Neue"/>
              </a:rPr>
              <a:t>In linked data a URI identifies the thing.</a:t>
            </a:r>
            <a:br>
              <a:rPr lang="en-US" dirty="0" smtClean="0">
                <a:solidFill>
                  <a:srgbClr val="31859C"/>
                </a:solidFill>
                <a:latin typeface="+mn-lt"/>
                <a:cs typeface="Helvetica Neue"/>
              </a:rPr>
            </a:br>
            <a:r>
              <a:rPr lang="en-US" dirty="0" smtClean="0">
                <a:solidFill>
                  <a:srgbClr val="31859C"/>
                </a:solidFill>
                <a:latin typeface="+mn-lt"/>
                <a:cs typeface="Helvetica Neue"/>
              </a:rPr>
              <a:t> </a:t>
            </a:r>
            <a:br>
              <a:rPr lang="en-US" dirty="0" smtClean="0">
                <a:solidFill>
                  <a:srgbClr val="31859C"/>
                </a:solidFill>
                <a:latin typeface="+mn-lt"/>
                <a:cs typeface="Helvetica Neue"/>
              </a:rPr>
            </a:br>
            <a:r>
              <a:rPr lang="en-US" dirty="0" smtClean="0">
                <a:solidFill>
                  <a:srgbClr val="31859C"/>
                </a:solidFill>
                <a:latin typeface="+mn-lt"/>
                <a:cs typeface="Helvetica Neue"/>
              </a:rPr>
              <a:t>The thing can have labels (even preferred labels) and relationships to other things, </a:t>
            </a:r>
            <a:r>
              <a:rPr lang="en-US" b="1" dirty="0" smtClean="0">
                <a:solidFill>
                  <a:schemeClr val="accent2">
                    <a:lumMod val="75000"/>
                  </a:schemeClr>
                </a:solidFill>
                <a:latin typeface="+mn-lt"/>
                <a:cs typeface="Helvetica Neue"/>
              </a:rPr>
              <a:t>but none of these traits *identify* the thing</a:t>
            </a:r>
            <a:r>
              <a:rPr lang="en-US" dirty="0" smtClean="0">
                <a:solidFill>
                  <a:schemeClr val="accent2">
                    <a:lumMod val="75000"/>
                  </a:schemeClr>
                </a:solidFill>
                <a:latin typeface="+mn-lt"/>
                <a:cs typeface="Helvetica Neue"/>
              </a:rPr>
              <a:t>.</a:t>
            </a:r>
          </a:p>
        </p:txBody>
      </p:sp>
      <p:sp>
        <p:nvSpPr>
          <p:cNvPr id="3" name="Content Placeholder 2"/>
          <p:cNvSpPr>
            <a:spLocks noGrp="1"/>
          </p:cNvSpPr>
          <p:nvPr>
            <p:ph idx="1"/>
          </p:nvPr>
        </p:nvSpPr>
        <p:spPr/>
        <p:txBody>
          <a:bodyPr>
            <a:normAutofit/>
          </a:bodyPr>
          <a:lstStyle/>
          <a:p>
            <a:pPr lvl="1"/>
            <a:endParaRPr lang="en-US" dirty="0" smtClean="0">
              <a:latin typeface="Helvetica Neue"/>
              <a:cs typeface="Helvetica Neue"/>
            </a:endParaRPr>
          </a:p>
          <a:p>
            <a:pPr lvl="1"/>
            <a:endParaRPr lang="en-US" dirty="0" smtClean="0">
              <a:latin typeface="Helvetica Neue"/>
              <a:cs typeface="Helvetica Neue"/>
            </a:endParaRPr>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1878266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chemeClr val="accent5">
                    <a:lumMod val="75000"/>
                  </a:schemeClr>
                </a:solidFill>
                <a:cs typeface="Helvetica"/>
              </a:rPr>
              <a:t>URIs Continued</a:t>
            </a:r>
            <a:endParaRPr lang="en-US" sz="4800" dirty="0">
              <a:solidFill>
                <a:schemeClr val="accent5">
                  <a:lumMod val="75000"/>
                </a:schemeClr>
              </a:solidFill>
              <a:cs typeface="Helvetica"/>
            </a:endParaRPr>
          </a:p>
        </p:txBody>
      </p:sp>
      <p:pic>
        <p:nvPicPr>
          <p:cNvPr id="10" name="Content Placeholder 9" descr="Screen Shot 2015-06-10 at 9.13.41 PM.png"/>
          <p:cNvPicPr>
            <a:picLocks noGrp="1" noChangeAspect="1"/>
          </p:cNvPicPr>
          <p:nvPr>
            <p:ph idx="1"/>
          </p:nvPr>
        </p:nvPicPr>
        <p:blipFill>
          <a:blip r:embed="rId3">
            <a:extLst>
              <a:ext uri="{28A0092B-C50C-407E-A947-70E740481C1C}">
                <a14:useLocalDpi xmlns:a14="http://schemas.microsoft.com/office/drawing/2010/main" val="0"/>
              </a:ext>
            </a:extLst>
          </a:blip>
          <a:srcRect t="-30279" b="-30279"/>
          <a:stretch>
            <a:fillRect/>
          </a:stretch>
        </p:blipFill>
        <p:spPr>
          <a:xfrm>
            <a:off x="0" y="987828"/>
            <a:ext cx="9144000" cy="5028847"/>
          </a:xfrm>
        </p:spPr>
      </p:pic>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35769910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vatar.jpg"/>
          <p:cNvPicPr>
            <a:picLocks noGrp="1" noChangeAspect="1"/>
          </p:cNvPicPr>
          <p:nvPr>
            <p:ph idx="1"/>
          </p:nvPr>
        </p:nvPicPr>
        <p:blipFill rotWithShape="1">
          <a:blip r:embed="rId3">
            <a:extLst>
              <a:ext uri="{28A0092B-C50C-407E-A947-70E740481C1C}">
                <a14:useLocalDpi xmlns:a14="http://schemas.microsoft.com/office/drawing/2010/main" val="0"/>
              </a:ext>
            </a:extLst>
          </a:blip>
          <a:srcRect l="33152" t="14866" r="34523" b="51580"/>
          <a:stretch/>
        </p:blipFill>
        <p:spPr>
          <a:xfrm>
            <a:off x="5589240" y="2319366"/>
            <a:ext cx="2406481" cy="2497918"/>
          </a:xfrm>
        </p:spPr>
      </p:pic>
      <p:pic>
        <p:nvPicPr>
          <p:cNvPr id="6" name="Picture 5" descr="Screen Shot 2016-05-03 at 8.27.03 AM.png"/>
          <p:cNvPicPr>
            <a:picLocks noChangeAspect="1"/>
          </p:cNvPicPr>
          <p:nvPr/>
        </p:nvPicPr>
        <p:blipFill rotWithShape="1">
          <a:blip r:embed="rId4">
            <a:extLst>
              <a:ext uri="{28A0092B-C50C-407E-A947-70E740481C1C}">
                <a14:useLocalDpi xmlns:a14="http://schemas.microsoft.com/office/drawing/2010/main" val="0"/>
              </a:ext>
            </a:extLst>
          </a:blip>
          <a:srcRect b="34676"/>
          <a:stretch/>
        </p:blipFill>
        <p:spPr>
          <a:xfrm>
            <a:off x="679474" y="1718971"/>
            <a:ext cx="3795320" cy="4479865"/>
          </a:xfrm>
          <a:prstGeom prst="rect">
            <a:avLst/>
          </a:prstGeom>
        </p:spPr>
      </p:pic>
      <p:sp>
        <p:nvSpPr>
          <p:cNvPr id="7"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
        <p:nvSpPr>
          <p:cNvPr id="8" name="Title 7"/>
          <p:cNvSpPr>
            <a:spLocks noGrp="1"/>
          </p:cNvSpPr>
          <p:nvPr>
            <p:ph type="title"/>
          </p:nvPr>
        </p:nvSpPr>
        <p:spPr/>
        <p:txBody>
          <a:bodyPr>
            <a:normAutofit fontScale="90000"/>
          </a:bodyPr>
          <a:lstStyle/>
          <a:p>
            <a:r>
              <a:rPr lang="en-US" dirty="0">
                <a:solidFill>
                  <a:srgbClr val="31859C"/>
                </a:solidFill>
                <a:cs typeface="Helvetica"/>
              </a:rPr>
              <a:t>Records/Authorities and the Things They Describe</a:t>
            </a:r>
            <a:endParaRPr lang="en-US" dirty="0"/>
          </a:p>
        </p:txBody>
      </p:sp>
      <p:cxnSp>
        <p:nvCxnSpPr>
          <p:cNvPr id="12" name="Straight Connector 11"/>
          <p:cNvCxnSpPr/>
          <p:nvPr/>
        </p:nvCxnSpPr>
        <p:spPr>
          <a:xfrm>
            <a:off x="457200" y="5251791"/>
            <a:ext cx="401759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7536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296"/>
            <a:ext cx="9018754" cy="1143000"/>
          </a:xfrm>
        </p:spPr>
        <p:txBody>
          <a:bodyPr>
            <a:normAutofit fontScale="90000"/>
          </a:bodyPr>
          <a:lstStyle/>
          <a:p>
            <a:r>
              <a:rPr lang="en-US" dirty="0" smtClean="0">
                <a:solidFill>
                  <a:srgbClr val="31859C"/>
                </a:solidFill>
              </a:rPr>
              <a:t>How did we come to this point in history?</a:t>
            </a:r>
            <a:endParaRPr lang="en-US" dirty="0">
              <a:solidFill>
                <a:srgbClr val="31859C"/>
              </a:solidFill>
            </a:endParaRPr>
          </a:p>
        </p:txBody>
      </p:sp>
      <p:pic>
        <p:nvPicPr>
          <p:cNvPr id="6" name="Content Placeholder 5" descr="Screen Shot 2016-04-28 at 2.22.13 PM.png"/>
          <p:cNvPicPr>
            <a:picLocks noGrp="1" noChangeAspect="1"/>
          </p:cNvPicPr>
          <p:nvPr>
            <p:ph idx="1"/>
          </p:nvPr>
        </p:nvPicPr>
        <p:blipFill>
          <a:blip r:embed="rId3">
            <a:extLst>
              <a:ext uri="{28A0092B-C50C-407E-A947-70E740481C1C}">
                <a14:useLocalDpi xmlns:a14="http://schemas.microsoft.com/office/drawing/2010/main" val="0"/>
              </a:ext>
            </a:extLst>
          </a:blip>
          <a:srcRect l="-636" r="-636"/>
          <a:stretch>
            <a:fillRect/>
          </a:stretch>
        </p:blipFill>
        <p:spPr>
          <a:xfrm>
            <a:off x="0" y="1409810"/>
            <a:ext cx="9018754" cy="4959967"/>
          </a:xfrm>
        </p:spPr>
      </p:pic>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1971117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1859C"/>
                </a:solidFill>
              </a:rPr>
              <a:t>History of URIs an the $0 </a:t>
            </a:r>
            <a:endParaRPr lang="en-US" dirty="0">
              <a:solidFill>
                <a:srgbClr val="31859C"/>
              </a:solidFill>
            </a:endParaRPr>
          </a:p>
        </p:txBody>
      </p:sp>
      <p:sp>
        <p:nvSpPr>
          <p:cNvPr id="3" name="Content Placeholder 2"/>
          <p:cNvSpPr>
            <a:spLocks noGrp="1"/>
          </p:cNvSpPr>
          <p:nvPr>
            <p:ph idx="1"/>
          </p:nvPr>
        </p:nvSpPr>
        <p:spPr>
          <a:xfrm>
            <a:off x="457200" y="1417638"/>
            <a:ext cx="8229600" cy="4708525"/>
          </a:xfrm>
        </p:spPr>
        <p:txBody>
          <a:bodyPr>
            <a:normAutofit fontScale="85000" lnSpcReduction="10000"/>
          </a:bodyPr>
          <a:lstStyle/>
          <a:p>
            <a:r>
              <a:rPr lang="en-US" u="sng" dirty="0" smtClean="0">
                <a:hlinkClick r:id="rId3"/>
              </a:rPr>
              <a:t>http</a:t>
            </a:r>
            <a:r>
              <a:rPr lang="en-US" u="sng" dirty="0">
                <a:hlinkClick r:id="rId3"/>
              </a:rPr>
              <a:t>://www.loc.gov/marc/marbi/2009/2009-dp01-1.html</a:t>
            </a:r>
          </a:p>
          <a:p>
            <a:r>
              <a:rPr lang="en-US" u="sng" dirty="0">
                <a:hlinkClick r:id="rId4"/>
              </a:rPr>
              <a:t>http://www.loc.gov/marc/marbi/2009/2009-dp06-1.html</a:t>
            </a:r>
          </a:p>
          <a:p>
            <a:r>
              <a:rPr lang="en-US" u="sng" dirty="0">
                <a:hlinkClick r:id="rId5"/>
              </a:rPr>
              <a:t>http://www.loc.gov/marc/marbi/2010/2010-dp02.</a:t>
            </a:r>
            <a:r>
              <a:rPr lang="en-US" u="sng" dirty="0" smtClean="0">
                <a:hlinkClick r:id="rId5"/>
              </a:rPr>
              <a:t>html</a:t>
            </a:r>
            <a:endParaRPr lang="en-US" u="sng" dirty="0" smtClean="0"/>
          </a:p>
          <a:p>
            <a:r>
              <a:rPr lang="en-US" u="sng" dirty="0" smtClean="0">
                <a:hlinkClick r:id="rId6"/>
              </a:rPr>
              <a:t>http</a:t>
            </a:r>
            <a:r>
              <a:rPr lang="en-US" u="sng" dirty="0">
                <a:hlinkClick r:id="rId6"/>
              </a:rPr>
              <a:t>://www.loc.gov/marc/marbi/2010/2010-dp03.</a:t>
            </a:r>
            <a:r>
              <a:rPr lang="en-US" u="sng" dirty="0" smtClean="0">
                <a:hlinkClick r:id="rId6"/>
              </a:rPr>
              <a:t>html</a:t>
            </a:r>
            <a:endParaRPr lang="en-US" dirty="0"/>
          </a:p>
          <a:p>
            <a:r>
              <a:rPr lang="en-US" u="sng" dirty="0">
                <a:hlinkClick r:id="rId7"/>
              </a:rPr>
              <a:t>http://www.loc.gov/marc/marbi/2010/2010-06.</a:t>
            </a:r>
            <a:r>
              <a:rPr lang="en-US" u="sng" dirty="0" smtClean="0">
                <a:hlinkClick r:id="rId7"/>
              </a:rPr>
              <a:t>html</a:t>
            </a:r>
            <a:endParaRPr lang="en-US" u="sng" dirty="0" smtClean="0"/>
          </a:p>
          <a:p>
            <a:r>
              <a:rPr lang="en-US" u="sng" dirty="0">
                <a:hlinkClick r:id="rId8"/>
              </a:rPr>
              <a:t>http://www.loc.gov/standards/sourcelist/standard-</a:t>
            </a:r>
            <a:r>
              <a:rPr lang="en-US" u="sng" dirty="0" smtClean="0">
                <a:hlinkClick r:id="rId8"/>
              </a:rPr>
              <a:t>identifier.html</a:t>
            </a:r>
            <a:endParaRPr lang="en-US" u="sng" dirty="0" smtClean="0"/>
          </a:p>
          <a:p>
            <a:pPr marL="0" indent="0">
              <a:buNone/>
            </a:pPr>
            <a:endParaRPr lang="en-US" dirty="0"/>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1651243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solidFill>
                  <a:srgbClr val="31859C"/>
                </a:solidFill>
              </a:rPr>
              <a:t>Led to Current Specification for URIs </a:t>
            </a:r>
            <a:endParaRPr lang="en-US" dirty="0">
              <a:solidFill>
                <a:srgbClr val="31859C"/>
              </a:solidFill>
            </a:endParaRPr>
          </a:p>
        </p:txBody>
      </p:sp>
      <p:sp>
        <p:nvSpPr>
          <p:cNvPr id="3" name="Content Placeholder 2"/>
          <p:cNvSpPr>
            <a:spLocks noGrp="1"/>
          </p:cNvSpPr>
          <p:nvPr>
            <p:ph idx="1"/>
          </p:nvPr>
        </p:nvSpPr>
        <p:spPr>
          <a:xfrm>
            <a:off x="170607" y="1143000"/>
            <a:ext cx="8973394" cy="5018299"/>
          </a:xfrm>
        </p:spPr>
        <p:txBody>
          <a:bodyPr>
            <a:normAutofit/>
          </a:bodyPr>
          <a:lstStyle/>
          <a:p>
            <a:pPr marL="0" indent="0">
              <a:buNone/>
            </a:pPr>
            <a:r>
              <a:rPr lang="en-US" sz="2800" dirty="0" smtClean="0">
                <a:solidFill>
                  <a:srgbClr val="31859C"/>
                </a:solidFill>
              </a:rPr>
              <a:t>100 1#$</a:t>
            </a:r>
            <a:r>
              <a:rPr lang="en-US" sz="2800" dirty="0" err="1" smtClean="0">
                <a:solidFill>
                  <a:srgbClr val="31859C"/>
                </a:solidFill>
              </a:rPr>
              <a:t>aBach</a:t>
            </a:r>
            <a:r>
              <a:rPr lang="en-US" sz="2800" dirty="0" smtClean="0">
                <a:solidFill>
                  <a:srgbClr val="31859C"/>
                </a:solidFill>
              </a:rPr>
              <a:t>, Johann Sebastian,$d1685-1750 $0(</a:t>
            </a:r>
            <a:r>
              <a:rPr lang="en-US" sz="2800" dirty="0" err="1" smtClean="0">
                <a:solidFill>
                  <a:srgbClr val="31859C"/>
                </a:solidFill>
              </a:rPr>
              <a:t>uri</a:t>
            </a:r>
            <a:r>
              <a:rPr lang="en-US" sz="2800" dirty="0" smtClean="0">
                <a:solidFill>
                  <a:srgbClr val="31859C"/>
                </a:solidFill>
              </a:rPr>
              <a:t>)</a:t>
            </a:r>
            <a:r>
              <a:rPr lang="en-US" sz="2800" dirty="0" smtClean="0">
                <a:hlinkClick r:id="rId3"/>
              </a:rPr>
              <a:t>http://id.loc.gov/authorities/names/n79021425</a:t>
            </a:r>
            <a:endParaRPr lang="en-US" sz="2800" dirty="0" smtClean="0"/>
          </a:p>
          <a:p>
            <a:pPr marL="0" indent="0">
              <a:buNone/>
            </a:pPr>
            <a:r>
              <a:rPr lang="en-US" sz="2800" dirty="0" smtClean="0"/>
              <a:t>_________________________________________</a:t>
            </a:r>
          </a:p>
          <a:p>
            <a:pPr marL="0" indent="0">
              <a:buNone/>
            </a:pPr>
            <a:endParaRPr lang="en-US" sz="2800" dirty="0" smtClean="0"/>
          </a:p>
          <a:p>
            <a:pPr marL="0" indent="0">
              <a:buNone/>
            </a:pPr>
            <a:r>
              <a:rPr lang="en-US" sz="2800" dirty="0" smtClean="0">
                <a:solidFill>
                  <a:srgbClr val="31859C"/>
                </a:solidFill>
              </a:rPr>
              <a:t>600 17$</a:t>
            </a:r>
            <a:r>
              <a:rPr lang="en-US" sz="2800" dirty="0">
                <a:solidFill>
                  <a:srgbClr val="31859C"/>
                </a:solidFill>
              </a:rPr>
              <a:t>aBach, Johann Sebastian,$d1685-1750 $0(</a:t>
            </a:r>
            <a:r>
              <a:rPr lang="en-US" sz="2800" dirty="0" err="1">
                <a:solidFill>
                  <a:srgbClr val="31859C"/>
                </a:solidFill>
              </a:rPr>
              <a:t>uri</a:t>
            </a:r>
            <a:r>
              <a:rPr lang="en-US" sz="2800" dirty="0">
                <a:solidFill>
                  <a:srgbClr val="31859C"/>
                </a:solidFill>
              </a:rPr>
              <a:t>)</a:t>
            </a:r>
            <a:r>
              <a:rPr lang="en-US" sz="2800" dirty="0">
                <a:hlinkClick r:id="rId3"/>
              </a:rPr>
              <a:t>http://id.loc.gov/authorities/names/</a:t>
            </a:r>
            <a:r>
              <a:rPr lang="en-US" sz="2800" dirty="0" smtClean="0">
                <a:hlinkClick r:id="rId3"/>
              </a:rPr>
              <a:t>n79021425</a:t>
            </a:r>
            <a:r>
              <a:rPr lang="en-US" sz="2800" dirty="0" smtClean="0">
                <a:solidFill>
                  <a:schemeClr val="accent5">
                    <a:lumMod val="75000"/>
                  </a:schemeClr>
                </a:solidFill>
              </a:rPr>
              <a:t>$2naf</a:t>
            </a:r>
          </a:p>
          <a:p>
            <a:pPr marL="0" indent="0">
              <a:buNone/>
            </a:pPr>
            <a:r>
              <a:rPr lang="en-US" sz="2800" dirty="0" smtClean="0"/>
              <a:t>_________________________________________</a:t>
            </a:r>
          </a:p>
          <a:p>
            <a:pPr marL="0" indent="0">
              <a:buNone/>
            </a:pPr>
            <a:endParaRPr lang="en-US" sz="2500" dirty="0" smtClean="0"/>
          </a:p>
          <a:p>
            <a:pPr marL="0" indent="0">
              <a:buNone/>
            </a:pPr>
            <a:r>
              <a:rPr lang="en-US" sz="2500" dirty="0" smtClean="0">
                <a:solidFill>
                  <a:srgbClr val="31859C"/>
                </a:solidFill>
              </a:rPr>
              <a:t>024 7#</a:t>
            </a:r>
            <a:r>
              <a:rPr lang="en-US" sz="2500" dirty="0">
                <a:solidFill>
                  <a:srgbClr val="31859C"/>
                </a:solidFill>
              </a:rPr>
              <a:t>$</a:t>
            </a:r>
            <a:r>
              <a:rPr lang="en-US" sz="2500" dirty="0" err="1" smtClean="0">
                <a:solidFill>
                  <a:srgbClr val="31859C"/>
                </a:solidFill>
              </a:rPr>
              <a:t>a</a:t>
            </a:r>
            <a:r>
              <a:rPr lang="en-US" sz="2500" dirty="0" err="1" smtClean="0">
                <a:hlinkClick r:id="rId3"/>
              </a:rPr>
              <a:t>http</a:t>
            </a:r>
            <a:r>
              <a:rPr lang="en-US" sz="2500" dirty="0">
                <a:hlinkClick r:id="rId3"/>
              </a:rPr>
              <a:t>://id.loc.gov/authorities/names/</a:t>
            </a:r>
            <a:r>
              <a:rPr lang="en-US" sz="2500" dirty="0" smtClean="0">
                <a:hlinkClick r:id="rId3"/>
              </a:rPr>
              <a:t>n79021425</a:t>
            </a:r>
            <a:r>
              <a:rPr lang="en-US" sz="2500" dirty="0" smtClean="0">
                <a:solidFill>
                  <a:schemeClr val="accent5">
                    <a:lumMod val="75000"/>
                  </a:schemeClr>
                </a:solidFill>
              </a:rPr>
              <a:t>$2naf</a:t>
            </a:r>
            <a:endParaRPr lang="en-US" sz="2500" dirty="0">
              <a:solidFill>
                <a:schemeClr val="accent5">
                  <a:lumMod val="75000"/>
                </a:schemeClr>
              </a:solidFill>
            </a:endParaRPr>
          </a:p>
          <a:p>
            <a:pPr marL="0" indent="0">
              <a:buNone/>
            </a:pPr>
            <a:endParaRPr lang="en-US" sz="2800" dirty="0">
              <a:solidFill>
                <a:srgbClr val="000000"/>
              </a:solidFill>
            </a:endParaRPr>
          </a:p>
          <a:p>
            <a:pPr marL="0" indent="0">
              <a:buNone/>
            </a:pPr>
            <a:endParaRPr lang="en-US" sz="2800" dirty="0"/>
          </a:p>
          <a:p>
            <a:pPr marL="0" indent="0">
              <a:buNone/>
            </a:pPr>
            <a:endParaRPr lang="en-US" dirty="0"/>
          </a:p>
        </p:txBody>
      </p:sp>
      <p:sp>
        <p:nvSpPr>
          <p:cNvPr id="5"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Tree>
    <p:extLst>
      <p:ext uri="{BB962C8B-B14F-4D97-AF65-F5344CB8AC3E}">
        <p14:creationId xmlns:p14="http://schemas.microsoft.com/office/powerpoint/2010/main" val="3878431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5">
                    <a:lumMod val="75000"/>
                  </a:schemeClr>
                </a:solidFill>
              </a:rPr>
              <a:t>Related Work</a:t>
            </a:r>
            <a:endParaRPr lang="en-US" dirty="0">
              <a:solidFill>
                <a:schemeClr val="accent5">
                  <a:lumMod val="75000"/>
                </a:schemeClr>
              </a:solidFill>
            </a:endParaRPr>
          </a:p>
        </p:txBody>
      </p:sp>
      <p:sp>
        <p:nvSpPr>
          <p:cNvPr id="3" name="Content Placeholder 2"/>
          <p:cNvSpPr>
            <a:spLocks noGrp="1"/>
          </p:cNvSpPr>
          <p:nvPr>
            <p:ph idx="1"/>
          </p:nvPr>
        </p:nvSpPr>
        <p:spPr>
          <a:xfrm>
            <a:off x="457200" y="1600200"/>
            <a:ext cx="8229600" cy="4200903"/>
          </a:xfrm>
        </p:spPr>
        <p:txBody>
          <a:bodyPr>
            <a:normAutofit fontScale="92500" lnSpcReduction="10000"/>
          </a:bodyPr>
          <a:lstStyle/>
          <a:p>
            <a:r>
              <a:rPr lang="en-US" dirty="0">
                <a:solidFill>
                  <a:srgbClr val="31859C"/>
                </a:solidFill>
                <a:cs typeface="Helvetica Neue"/>
                <a:hlinkClick r:id="rId3"/>
              </a:rPr>
              <a:t>http://kcoyle.blogspot.com/2013/07/linked-data-first-steps-catch-21.html</a:t>
            </a:r>
            <a:endParaRPr lang="en-US" dirty="0">
              <a:solidFill>
                <a:srgbClr val="31859C"/>
              </a:solidFill>
            </a:endParaRPr>
          </a:p>
          <a:p>
            <a:r>
              <a:rPr lang="en-US" dirty="0" smtClean="0">
                <a:solidFill>
                  <a:srgbClr val="31859C"/>
                </a:solidFill>
              </a:rPr>
              <a:t>Local Library Practice/Experimentation</a:t>
            </a:r>
          </a:p>
          <a:p>
            <a:pPr lvl="1"/>
            <a:r>
              <a:rPr lang="en-US" dirty="0" smtClean="0">
                <a:solidFill>
                  <a:srgbClr val="31859C"/>
                </a:solidFill>
              </a:rPr>
              <a:t>GW</a:t>
            </a:r>
          </a:p>
          <a:p>
            <a:pPr lvl="1"/>
            <a:r>
              <a:rPr lang="en-US" dirty="0" smtClean="0">
                <a:solidFill>
                  <a:srgbClr val="31859C"/>
                </a:solidFill>
              </a:rPr>
              <a:t>Stanford</a:t>
            </a:r>
          </a:p>
          <a:p>
            <a:pPr lvl="1"/>
            <a:r>
              <a:rPr lang="en-US" dirty="0" smtClean="0">
                <a:solidFill>
                  <a:srgbClr val="31859C"/>
                </a:solidFill>
              </a:rPr>
              <a:t>Princeton</a:t>
            </a:r>
          </a:p>
          <a:p>
            <a:pPr lvl="1"/>
            <a:r>
              <a:rPr lang="en-US" dirty="0" smtClean="0">
                <a:solidFill>
                  <a:srgbClr val="31859C"/>
                </a:solidFill>
              </a:rPr>
              <a:t>Cornell</a:t>
            </a:r>
          </a:p>
          <a:p>
            <a:r>
              <a:rPr lang="en-US" dirty="0" smtClean="0">
                <a:solidFill>
                  <a:srgbClr val="31859C"/>
                </a:solidFill>
              </a:rPr>
              <a:t>OCLC FAST $0’s</a:t>
            </a:r>
          </a:p>
          <a:p>
            <a:r>
              <a:rPr lang="en-US" dirty="0" smtClean="0">
                <a:solidFill>
                  <a:srgbClr val="31859C"/>
                </a:solidFill>
              </a:rPr>
              <a:t>Univ. of Mannheim &amp; Amsterdam</a:t>
            </a:r>
          </a:p>
          <a:p>
            <a:endParaRPr lang="en-US" dirty="0"/>
          </a:p>
        </p:txBody>
      </p:sp>
      <p:sp>
        <p:nvSpPr>
          <p:cNvPr id="6" name="Footer Placeholder 3"/>
          <p:cNvSpPr>
            <a:spLocks noGrp="1"/>
          </p:cNvSpPr>
          <p:nvPr>
            <p:ph type="ftr" sz="quarter" idx="11"/>
          </p:nvPr>
        </p:nvSpPr>
        <p:spPr>
          <a:xfrm>
            <a:off x="685800" y="6356350"/>
            <a:ext cx="7772400" cy="365125"/>
          </a:xfrm>
        </p:spPr>
        <p:txBody>
          <a:bodyPr/>
          <a:lstStyle/>
          <a:p>
            <a:r>
              <a:rPr lang="en-US" sz="1800" dirty="0" smtClean="0">
                <a:solidFill>
                  <a:schemeClr val="accent5">
                    <a:lumMod val="75000"/>
                  </a:schemeClr>
                </a:solidFill>
              </a:rPr>
              <a:t>Steven Folsom | http://</a:t>
            </a:r>
            <a:r>
              <a:rPr lang="en-US" sz="1800" dirty="0" err="1" smtClean="0">
                <a:solidFill>
                  <a:schemeClr val="accent5">
                    <a:lumMod val="75000"/>
                  </a:schemeClr>
                </a:solidFill>
              </a:rPr>
              <a:t>orcid.org</a:t>
            </a:r>
            <a:r>
              <a:rPr lang="en-US" sz="1800" dirty="0" smtClean="0">
                <a:solidFill>
                  <a:schemeClr val="accent5">
                    <a:lumMod val="75000"/>
                  </a:schemeClr>
                </a:solidFill>
              </a:rPr>
              <a:t>/0000-0003-3427-5769 | Harvard Library</a:t>
            </a:r>
            <a:endParaRPr lang="en-US" sz="1800" dirty="0">
              <a:solidFill>
                <a:schemeClr val="accent5">
                  <a:lumMod val="75000"/>
                </a:schemeClr>
              </a:solidFill>
            </a:endParaRPr>
          </a:p>
        </p:txBody>
      </p:sp>
      <p:sp>
        <p:nvSpPr>
          <p:cNvPr id="5" name="TextBox 4"/>
          <p:cNvSpPr txBox="1"/>
          <p:nvPr/>
        </p:nvSpPr>
        <p:spPr>
          <a:xfrm>
            <a:off x="4928500" y="5801103"/>
            <a:ext cx="4033188" cy="369332"/>
          </a:xfrm>
          <a:prstGeom prst="rect">
            <a:avLst/>
          </a:prstGeom>
          <a:noFill/>
        </p:spPr>
        <p:txBody>
          <a:bodyPr wrap="none" rtlCol="0">
            <a:spAutoFit/>
          </a:bodyPr>
          <a:lstStyle/>
          <a:p>
            <a:r>
              <a:rPr lang="en-US" dirty="0" smtClean="0">
                <a:solidFill>
                  <a:srgbClr val="FAC090"/>
                </a:solidFill>
              </a:rPr>
              <a:t>Image credit: </a:t>
            </a:r>
            <a:r>
              <a:rPr lang="en-US" dirty="0" err="1" smtClean="0">
                <a:solidFill>
                  <a:srgbClr val="FAC090"/>
                </a:solidFill>
              </a:rPr>
              <a:t>www:papercitymag.com</a:t>
            </a:r>
            <a:endParaRPr lang="en-US" dirty="0">
              <a:solidFill>
                <a:srgbClr val="FAC090"/>
              </a:solidFill>
            </a:endParaRPr>
          </a:p>
        </p:txBody>
      </p:sp>
      <p:pic>
        <p:nvPicPr>
          <p:cNvPr id="7" name="Picture 6" descr="papercitymag.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6490" y="3316881"/>
            <a:ext cx="1540310" cy="2053747"/>
          </a:xfrm>
          <a:prstGeom prst="rect">
            <a:avLst/>
          </a:prstGeom>
        </p:spPr>
      </p:pic>
    </p:spTree>
    <p:extLst>
      <p:ext uri="{BB962C8B-B14F-4D97-AF65-F5344CB8AC3E}">
        <p14:creationId xmlns:p14="http://schemas.microsoft.com/office/powerpoint/2010/main" val="328260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15532</TotalTime>
  <Words>2013</Words>
  <Application>Microsoft Office PowerPoint</Application>
  <PresentationFormat>On-screen Show (4:3)</PresentationFormat>
  <Paragraphs>197</Paragraphs>
  <Slides>22</Slides>
  <Notes>18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An Update from the PCC URIs in MARC Task Group</vt:lpstr>
      <vt:lpstr>Talk Outline</vt:lpstr>
      <vt:lpstr>In linked data a URI identifies the thing.   The thing can have labels (even preferred labels) and relationships to other things, but none of these traits *identify* the thing.</vt:lpstr>
      <vt:lpstr>URIs Continued</vt:lpstr>
      <vt:lpstr>Records/Authorities and the Things They Describe</vt:lpstr>
      <vt:lpstr>How did we come to this point in history?</vt:lpstr>
      <vt:lpstr>History of URIs an the $0 </vt:lpstr>
      <vt:lpstr>Led to Current Specification for URIs </vt:lpstr>
      <vt:lpstr>Related Work</vt:lpstr>
      <vt:lpstr>PowerPoint Presentation</vt:lpstr>
      <vt:lpstr>PowerPoint Presentation</vt:lpstr>
      <vt:lpstr>PowerPoint Presentation</vt:lpstr>
      <vt:lpstr>PCC Strategic Direction 3</vt:lpstr>
      <vt:lpstr>PCC URIs Task Group Activities</vt:lpstr>
      <vt:lpstr>[Tenative/Hopeful] Blockbuster  Summer Releases</vt:lpstr>
      <vt:lpstr>Unanswered Questions in MARC</vt:lpstr>
      <vt:lpstr>Unanswered Questions in MARC</vt:lpstr>
      <vt:lpstr>*Draft* solution to the unanswered questions </vt:lpstr>
      <vt:lpstr>PowerPoint Presentation</vt:lpstr>
      <vt:lpstr>Ex Libris 2016 Linked Data Collaboration Program</vt:lpstr>
      <vt:lpstr>PowerPoint Presentation</vt:lpstr>
      <vt:lpstr>So if barcodes don’t excite you, maybe dogs and chairs.</vt:lpstr>
    </vt:vector>
  </TitlesOfParts>
  <Company>Harvard University Library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Folsom</dc:creator>
  <cp:lastModifiedBy>kh33</cp:lastModifiedBy>
  <cp:revision>97</cp:revision>
  <dcterms:created xsi:type="dcterms:W3CDTF">2016-04-22T11:18:32Z</dcterms:created>
  <dcterms:modified xsi:type="dcterms:W3CDTF">2016-06-14T17:23:30Z</dcterms:modified>
</cp:coreProperties>
</file>