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9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E4104A-54FF-4506-BD37-49698F38251D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059BEB-94D7-4481-9A71-5D72E66EC68F}">
      <dgm:prSet phldrT="[Text]"/>
      <dgm:spPr/>
      <dgm:t>
        <a:bodyPr/>
        <a:lstStyle/>
        <a:p>
          <a:r>
            <a:rPr lang="en-US" dirty="0" smtClean="0"/>
            <a:t>Population Health/</a:t>
          </a:r>
          <a:br>
            <a:rPr lang="en-US" dirty="0" smtClean="0"/>
          </a:br>
          <a:r>
            <a:rPr lang="en-US" dirty="0" smtClean="0"/>
            <a:t>Scientific Discovery</a:t>
          </a:r>
          <a:endParaRPr lang="en-US" dirty="0"/>
        </a:p>
      </dgm:t>
    </dgm:pt>
    <dgm:pt modelId="{2580E1D1-E050-49FA-9783-F0733ACDD8D3}" type="parTrans" cxnId="{362EEAEA-DC66-4A0A-BF53-A709563ECB60}">
      <dgm:prSet/>
      <dgm:spPr/>
      <dgm:t>
        <a:bodyPr/>
        <a:lstStyle/>
        <a:p>
          <a:endParaRPr lang="en-US"/>
        </a:p>
      </dgm:t>
    </dgm:pt>
    <dgm:pt modelId="{15ECD336-1C4B-4582-B2D9-20B551B3A547}" type="sibTrans" cxnId="{362EEAEA-DC66-4A0A-BF53-A709563ECB60}">
      <dgm:prSet/>
      <dgm:spPr/>
      <dgm:t>
        <a:bodyPr/>
        <a:lstStyle/>
        <a:p>
          <a:endParaRPr lang="en-US"/>
        </a:p>
      </dgm:t>
    </dgm:pt>
    <dgm:pt modelId="{3D893495-D594-4088-BBC1-D556D6AC0E04}">
      <dgm:prSet phldrT="[Text]"/>
      <dgm:spPr/>
      <dgm:t>
        <a:bodyPr/>
        <a:lstStyle/>
        <a:p>
          <a:r>
            <a:rPr lang="en-US" dirty="0" smtClean="0"/>
            <a:t>Human Applications</a:t>
          </a:r>
          <a:endParaRPr lang="en-US" dirty="0"/>
        </a:p>
      </dgm:t>
    </dgm:pt>
    <dgm:pt modelId="{BAB3A7CB-DCCB-4F47-8AF2-CA8EF431A99E}" type="parTrans" cxnId="{85AFDB90-1681-4DBC-BD5E-F82307DD2425}">
      <dgm:prSet/>
      <dgm:spPr/>
      <dgm:t>
        <a:bodyPr/>
        <a:lstStyle/>
        <a:p>
          <a:endParaRPr lang="en-US"/>
        </a:p>
      </dgm:t>
    </dgm:pt>
    <dgm:pt modelId="{94FBAF06-B93B-4D0F-9F81-CCDA299A2054}" type="sibTrans" cxnId="{85AFDB90-1681-4DBC-BD5E-F82307DD2425}">
      <dgm:prSet/>
      <dgm:spPr/>
      <dgm:t>
        <a:bodyPr/>
        <a:lstStyle/>
        <a:p>
          <a:endParaRPr lang="en-US"/>
        </a:p>
      </dgm:t>
    </dgm:pt>
    <dgm:pt modelId="{CA488E7A-A6C2-4308-9050-E8800247EB92}">
      <dgm:prSet phldrT="[Text]"/>
      <dgm:spPr/>
      <dgm:t>
        <a:bodyPr/>
        <a:lstStyle/>
        <a:p>
          <a:r>
            <a:rPr lang="en-US" dirty="0" smtClean="0"/>
            <a:t>Therapies</a:t>
          </a:r>
          <a:endParaRPr lang="en-US" dirty="0"/>
        </a:p>
      </dgm:t>
    </dgm:pt>
    <dgm:pt modelId="{7197D2AE-CACC-4EFC-ADB4-B834496D6A6B}" type="parTrans" cxnId="{F59B342E-7562-49E6-80A0-101D28B5331B}">
      <dgm:prSet/>
      <dgm:spPr/>
      <dgm:t>
        <a:bodyPr/>
        <a:lstStyle/>
        <a:p>
          <a:endParaRPr lang="en-US"/>
        </a:p>
      </dgm:t>
    </dgm:pt>
    <dgm:pt modelId="{98135FEC-5E29-48E0-AF56-66460408C493}" type="sibTrans" cxnId="{F59B342E-7562-49E6-80A0-101D28B5331B}">
      <dgm:prSet/>
      <dgm:spPr/>
      <dgm:t>
        <a:bodyPr/>
        <a:lstStyle/>
        <a:p>
          <a:endParaRPr lang="en-US"/>
        </a:p>
      </dgm:t>
    </dgm:pt>
    <dgm:pt modelId="{9B7236D0-7C1B-4549-BD59-14CE6F99EDB3}">
      <dgm:prSet phldrT="[Text]"/>
      <dgm:spPr/>
      <dgm:t>
        <a:bodyPr/>
        <a:lstStyle/>
        <a:p>
          <a:r>
            <a:rPr lang="en-US" dirty="0" smtClean="0"/>
            <a:t>Practice</a:t>
          </a:r>
          <a:endParaRPr lang="en-US" dirty="0"/>
        </a:p>
      </dgm:t>
    </dgm:pt>
    <dgm:pt modelId="{7617F721-30A4-4DE5-82C8-16BB77E2F3BF}" type="parTrans" cxnId="{890BF6E0-76F5-4125-9F31-A996E304EE7F}">
      <dgm:prSet/>
      <dgm:spPr/>
      <dgm:t>
        <a:bodyPr/>
        <a:lstStyle/>
        <a:p>
          <a:endParaRPr lang="en-US"/>
        </a:p>
      </dgm:t>
    </dgm:pt>
    <dgm:pt modelId="{FFE04E72-EB58-44FA-A675-F19298EB99CB}" type="sibTrans" cxnId="{890BF6E0-76F5-4125-9F31-A996E304EE7F}">
      <dgm:prSet/>
      <dgm:spPr/>
      <dgm:t>
        <a:bodyPr/>
        <a:lstStyle/>
        <a:p>
          <a:endParaRPr lang="en-US"/>
        </a:p>
      </dgm:t>
    </dgm:pt>
    <dgm:pt modelId="{B03B7F0F-9731-4956-8B12-3227430A7093}" type="pres">
      <dgm:prSet presAssocID="{D5E4104A-54FF-4506-BD37-49698F38251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8DF6D9E-8062-4752-A2AC-41CC98B72E80}" type="pres">
      <dgm:prSet presAssocID="{FE059BEB-94D7-4481-9A71-5D72E66EC68F}" presName="dummy" presStyleCnt="0"/>
      <dgm:spPr/>
    </dgm:pt>
    <dgm:pt modelId="{C5A80D55-372A-4556-A574-25FA30C0B813}" type="pres">
      <dgm:prSet presAssocID="{FE059BEB-94D7-4481-9A71-5D72E66EC68F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1543A9-AE4C-45BC-9C63-AF469F1843C4}" type="pres">
      <dgm:prSet presAssocID="{15ECD336-1C4B-4582-B2D9-20B551B3A547}" presName="sibTrans" presStyleLbl="node1" presStyleIdx="0" presStyleCnt="4"/>
      <dgm:spPr/>
      <dgm:t>
        <a:bodyPr/>
        <a:lstStyle/>
        <a:p>
          <a:endParaRPr lang="en-US"/>
        </a:p>
      </dgm:t>
    </dgm:pt>
    <dgm:pt modelId="{78399B71-2BBF-4F4B-BEAE-6E68FB20E9C3}" type="pres">
      <dgm:prSet presAssocID="{3D893495-D594-4088-BBC1-D556D6AC0E04}" presName="dummy" presStyleCnt="0"/>
      <dgm:spPr/>
    </dgm:pt>
    <dgm:pt modelId="{69BD0A8F-9CCE-4AC8-9F93-F53E724D4BA7}" type="pres">
      <dgm:prSet presAssocID="{3D893495-D594-4088-BBC1-D556D6AC0E04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65DB57-1B71-4B7E-99F1-3B5D275CAE83}" type="pres">
      <dgm:prSet presAssocID="{94FBAF06-B93B-4D0F-9F81-CCDA299A2054}" presName="sibTrans" presStyleLbl="node1" presStyleIdx="1" presStyleCnt="4"/>
      <dgm:spPr/>
      <dgm:t>
        <a:bodyPr/>
        <a:lstStyle/>
        <a:p>
          <a:endParaRPr lang="en-US"/>
        </a:p>
      </dgm:t>
    </dgm:pt>
    <dgm:pt modelId="{CCD4549B-36F4-4EBA-B5D5-0030F2C47EE4}" type="pres">
      <dgm:prSet presAssocID="{CA488E7A-A6C2-4308-9050-E8800247EB92}" presName="dummy" presStyleCnt="0"/>
      <dgm:spPr/>
    </dgm:pt>
    <dgm:pt modelId="{4FDD12E2-16A4-40F0-BFB8-BA38B659D093}" type="pres">
      <dgm:prSet presAssocID="{CA488E7A-A6C2-4308-9050-E8800247EB92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A8246F-230D-4412-A40A-7D56BF27DB25}" type="pres">
      <dgm:prSet presAssocID="{98135FEC-5E29-48E0-AF56-66460408C493}" presName="sibTrans" presStyleLbl="node1" presStyleIdx="2" presStyleCnt="4"/>
      <dgm:spPr/>
      <dgm:t>
        <a:bodyPr/>
        <a:lstStyle/>
        <a:p>
          <a:endParaRPr lang="en-US"/>
        </a:p>
      </dgm:t>
    </dgm:pt>
    <dgm:pt modelId="{0F143A83-AB68-4031-B24E-E17A102E3813}" type="pres">
      <dgm:prSet presAssocID="{9B7236D0-7C1B-4549-BD59-14CE6F99EDB3}" presName="dummy" presStyleCnt="0"/>
      <dgm:spPr/>
    </dgm:pt>
    <dgm:pt modelId="{336A3B13-B2F0-4040-9516-B7BE2B78EE12}" type="pres">
      <dgm:prSet presAssocID="{9B7236D0-7C1B-4549-BD59-14CE6F99EDB3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526D58-D6AC-4734-98DE-E421446245DF}" type="pres">
      <dgm:prSet presAssocID="{FFE04E72-EB58-44FA-A675-F19298EB99CB}" presName="sibTrans" presStyleLbl="node1" presStyleIdx="3" presStyleCnt="4"/>
      <dgm:spPr/>
      <dgm:t>
        <a:bodyPr/>
        <a:lstStyle/>
        <a:p>
          <a:endParaRPr lang="en-US"/>
        </a:p>
      </dgm:t>
    </dgm:pt>
  </dgm:ptLst>
  <dgm:cxnLst>
    <dgm:cxn modelId="{F1C3DCE0-2B2C-BC4B-8D51-2A55E7CB2B87}" type="presOf" srcId="{CA488E7A-A6C2-4308-9050-E8800247EB92}" destId="{4FDD12E2-16A4-40F0-BFB8-BA38B659D093}" srcOrd="0" destOrd="0" presId="urn:microsoft.com/office/officeart/2005/8/layout/cycle1"/>
    <dgm:cxn modelId="{F59B342E-7562-49E6-80A0-101D28B5331B}" srcId="{D5E4104A-54FF-4506-BD37-49698F38251D}" destId="{CA488E7A-A6C2-4308-9050-E8800247EB92}" srcOrd="2" destOrd="0" parTransId="{7197D2AE-CACC-4EFC-ADB4-B834496D6A6B}" sibTransId="{98135FEC-5E29-48E0-AF56-66460408C493}"/>
    <dgm:cxn modelId="{2EA04B9D-C0C7-6846-A3D0-777A89B338AE}" type="presOf" srcId="{D5E4104A-54FF-4506-BD37-49698F38251D}" destId="{B03B7F0F-9731-4956-8B12-3227430A7093}" srcOrd="0" destOrd="0" presId="urn:microsoft.com/office/officeart/2005/8/layout/cycle1"/>
    <dgm:cxn modelId="{1271E1A9-A519-0F40-9675-C1D025B8899C}" type="presOf" srcId="{98135FEC-5E29-48E0-AF56-66460408C493}" destId="{87A8246F-230D-4412-A40A-7D56BF27DB25}" srcOrd="0" destOrd="0" presId="urn:microsoft.com/office/officeart/2005/8/layout/cycle1"/>
    <dgm:cxn modelId="{22711063-29AB-CA4A-9609-0909EDFB2B46}" type="presOf" srcId="{94FBAF06-B93B-4D0F-9F81-CCDA299A2054}" destId="{1365DB57-1B71-4B7E-99F1-3B5D275CAE83}" srcOrd="0" destOrd="0" presId="urn:microsoft.com/office/officeart/2005/8/layout/cycle1"/>
    <dgm:cxn modelId="{362EEAEA-DC66-4A0A-BF53-A709563ECB60}" srcId="{D5E4104A-54FF-4506-BD37-49698F38251D}" destId="{FE059BEB-94D7-4481-9A71-5D72E66EC68F}" srcOrd="0" destOrd="0" parTransId="{2580E1D1-E050-49FA-9783-F0733ACDD8D3}" sibTransId="{15ECD336-1C4B-4582-B2D9-20B551B3A547}"/>
    <dgm:cxn modelId="{92C88C88-63BC-6248-BF71-5BE0F6C969DC}" type="presOf" srcId="{9B7236D0-7C1B-4549-BD59-14CE6F99EDB3}" destId="{336A3B13-B2F0-4040-9516-B7BE2B78EE12}" srcOrd="0" destOrd="0" presId="urn:microsoft.com/office/officeart/2005/8/layout/cycle1"/>
    <dgm:cxn modelId="{1CAE0792-CE88-9343-9185-31191DA37EDF}" type="presOf" srcId="{FFE04E72-EB58-44FA-A675-F19298EB99CB}" destId="{D1526D58-D6AC-4734-98DE-E421446245DF}" srcOrd="0" destOrd="0" presId="urn:microsoft.com/office/officeart/2005/8/layout/cycle1"/>
    <dgm:cxn modelId="{CF87269C-CD74-FD49-8B59-093C19C59070}" type="presOf" srcId="{15ECD336-1C4B-4582-B2D9-20B551B3A547}" destId="{161543A9-AE4C-45BC-9C63-AF469F1843C4}" srcOrd="0" destOrd="0" presId="urn:microsoft.com/office/officeart/2005/8/layout/cycle1"/>
    <dgm:cxn modelId="{85AFDB90-1681-4DBC-BD5E-F82307DD2425}" srcId="{D5E4104A-54FF-4506-BD37-49698F38251D}" destId="{3D893495-D594-4088-BBC1-D556D6AC0E04}" srcOrd="1" destOrd="0" parTransId="{BAB3A7CB-DCCB-4F47-8AF2-CA8EF431A99E}" sibTransId="{94FBAF06-B93B-4D0F-9F81-CCDA299A2054}"/>
    <dgm:cxn modelId="{8E6A79B1-02A5-EF4B-AD1A-26C8839CBADD}" type="presOf" srcId="{3D893495-D594-4088-BBC1-D556D6AC0E04}" destId="{69BD0A8F-9CCE-4AC8-9F93-F53E724D4BA7}" srcOrd="0" destOrd="0" presId="urn:microsoft.com/office/officeart/2005/8/layout/cycle1"/>
    <dgm:cxn modelId="{D846946A-22FB-9040-B7F6-C1D0310BD029}" type="presOf" srcId="{FE059BEB-94D7-4481-9A71-5D72E66EC68F}" destId="{C5A80D55-372A-4556-A574-25FA30C0B813}" srcOrd="0" destOrd="0" presId="urn:microsoft.com/office/officeart/2005/8/layout/cycle1"/>
    <dgm:cxn modelId="{890BF6E0-76F5-4125-9F31-A996E304EE7F}" srcId="{D5E4104A-54FF-4506-BD37-49698F38251D}" destId="{9B7236D0-7C1B-4549-BD59-14CE6F99EDB3}" srcOrd="3" destOrd="0" parTransId="{7617F721-30A4-4DE5-82C8-16BB77E2F3BF}" sibTransId="{FFE04E72-EB58-44FA-A675-F19298EB99CB}"/>
    <dgm:cxn modelId="{9878D515-BE10-BD41-BEA8-5F924F727B68}" type="presParOf" srcId="{B03B7F0F-9731-4956-8B12-3227430A7093}" destId="{28DF6D9E-8062-4752-A2AC-41CC98B72E80}" srcOrd="0" destOrd="0" presId="urn:microsoft.com/office/officeart/2005/8/layout/cycle1"/>
    <dgm:cxn modelId="{5750636C-F506-6A48-A68C-C282BE1CC3AA}" type="presParOf" srcId="{B03B7F0F-9731-4956-8B12-3227430A7093}" destId="{C5A80D55-372A-4556-A574-25FA30C0B813}" srcOrd="1" destOrd="0" presId="urn:microsoft.com/office/officeart/2005/8/layout/cycle1"/>
    <dgm:cxn modelId="{22E30711-AEF5-3C43-B805-9BC5E9936CEC}" type="presParOf" srcId="{B03B7F0F-9731-4956-8B12-3227430A7093}" destId="{161543A9-AE4C-45BC-9C63-AF469F1843C4}" srcOrd="2" destOrd="0" presId="urn:microsoft.com/office/officeart/2005/8/layout/cycle1"/>
    <dgm:cxn modelId="{5C69784E-E591-F243-8372-39BCDB53CDFD}" type="presParOf" srcId="{B03B7F0F-9731-4956-8B12-3227430A7093}" destId="{78399B71-2BBF-4F4B-BEAE-6E68FB20E9C3}" srcOrd="3" destOrd="0" presId="urn:microsoft.com/office/officeart/2005/8/layout/cycle1"/>
    <dgm:cxn modelId="{329CD092-DF15-8740-B135-11256814E99A}" type="presParOf" srcId="{B03B7F0F-9731-4956-8B12-3227430A7093}" destId="{69BD0A8F-9CCE-4AC8-9F93-F53E724D4BA7}" srcOrd="4" destOrd="0" presId="urn:microsoft.com/office/officeart/2005/8/layout/cycle1"/>
    <dgm:cxn modelId="{28BC8C3B-CA14-4340-BE13-EFE12EA4F540}" type="presParOf" srcId="{B03B7F0F-9731-4956-8B12-3227430A7093}" destId="{1365DB57-1B71-4B7E-99F1-3B5D275CAE83}" srcOrd="5" destOrd="0" presId="urn:microsoft.com/office/officeart/2005/8/layout/cycle1"/>
    <dgm:cxn modelId="{FB70C18E-9C7D-DD4B-8222-F4D1A6AACD0B}" type="presParOf" srcId="{B03B7F0F-9731-4956-8B12-3227430A7093}" destId="{CCD4549B-36F4-4EBA-B5D5-0030F2C47EE4}" srcOrd="6" destOrd="0" presId="urn:microsoft.com/office/officeart/2005/8/layout/cycle1"/>
    <dgm:cxn modelId="{7C6103D1-8DC9-9C44-B3D2-AEA045412411}" type="presParOf" srcId="{B03B7F0F-9731-4956-8B12-3227430A7093}" destId="{4FDD12E2-16A4-40F0-BFB8-BA38B659D093}" srcOrd="7" destOrd="0" presId="urn:microsoft.com/office/officeart/2005/8/layout/cycle1"/>
    <dgm:cxn modelId="{E804265F-6762-C343-A05D-0B8AFCDD4EDB}" type="presParOf" srcId="{B03B7F0F-9731-4956-8B12-3227430A7093}" destId="{87A8246F-230D-4412-A40A-7D56BF27DB25}" srcOrd="8" destOrd="0" presId="urn:microsoft.com/office/officeart/2005/8/layout/cycle1"/>
    <dgm:cxn modelId="{1D476649-95BE-CC4D-97DC-64A45E3B8E94}" type="presParOf" srcId="{B03B7F0F-9731-4956-8B12-3227430A7093}" destId="{0F143A83-AB68-4031-B24E-E17A102E3813}" srcOrd="9" destOrd="0" presId="urn:microsoft.com/office/officeart/2005/8/layout/cycle1"/>
    <dgm:cxn modelId="{B16C470A-A727-534B-8265-FADDB34162D1}" type="presParOf" srcId="{B03B7F0F-9731-4956-8B12-3227430A7093}" destId="{336A3B13-B2F0-4040-9516-B7BE2B78EE12}" srcOrd="10" destOrd="0" presId="urn:microsoft.com/office/officeart/2005/8/layout/cycle1"/>
    <dgm:cxn modelId="{83096DF3-539F-6B48-BC1C-A7F9F40CF6F3}" type="presParOf" srcId="{B03B7F0F-9731-4956-8B12-3227430A7093}" destId="{D1526D58-D6AC-4734-98DE-E421446245DF}" srcOrd="11" destOrd="0" presId="urn:microsoft.com/office/officeart/2005/8/layout/cycle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A80D55-372A-4556-A574-25FA30C0B813}">
      <dsp:nvSpPr>
        <dsp:cNvPr id="0" name=""/>
        <dsp:cNvSpPr/>
      </dsp:nvSpPr>
      <dsp:spPr>
        <a:xfrm>
          <a:off x="3148677" y="72855"/>
          <a:ext cx="1159966" cy="11599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Population Health/</a:t>
          </a:r>
          <a:br>
            <a:rPr lang="en-US" sz="1700" kern="1200" dirty="0" smtClean="0"/>
          </a:br>
          <a:r>
            <a:rPr lang="en-US" sz="1700" kern="1200" dirty="0" smtClean="0"/>
            <a:t>Scientific Discovery</a:t>
          </a:r>
          <a:endParaRPr lang="en-US" sz="1700" kern="1200" dirty="0"/>
        </a:p>
      </dsp:txBody>
      <dsp:txXfrm>
        <a:off x="3148677" y="72855"/>
        <a:ext cx="1159966" cy="1159966"/>
      </dsp:txXfrm>
    </dsp:sp>
    <dsp:sp modelId="{161543A9-AE4C-45BC-9C63-AF469F1843C4}">
      <dsp:nvSpPr>
        <dsp:cNvPr id="0" name=""/>
        <dsp:cNvSpPr/>
      </dsp:nvSpPr>
      <dsp:spPr>
        <a:xfrm>
          <a:off x="1104504" y="-395"/>
          <a:ext cx="3277389" cy="3277389"/>
        </a:xfrm>
        <a:prstGeom prst="circularArrow">
          <a:avLst>
            <a:gd name="adj1" fmla="val 6902"/>
            <a:gd name="adj2" fmla="val 465318"/>
            <a:gd name="adj3" fmla="val 549559"/>
            <a:gd name="adj4" fmla="val 20585123"/>
            <a:gd name="adj5" fmla="val 805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BD0A8F-9CCE-4AC8-9F93-F53E724D4BA7}">
      <dsp:nvSpPr>
        <dsp:cNvPr id="0" name=""/>
        <dsp:cNvSpPr/>
      </dsp:nvSpPr>
      <dsp:spPr>
        <a:xfrm>
          <a:off x="3148677" y="2043777"/>
          <a:ext cx="1159966" cy="11599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Human Applications</a:t>
          </a:r>
          <a:endParaRPr lang="en-US" sz="1700" kern="1200" dirty="0"/>
        </a:p>
      </dsp:txBody>
      <dsp:txXfrm>
        <a:off x="3148677" y="2043777"/>
        <a:ext cx="1159966" cy="1159966"/>
      </dsp:txXfrm>
    </dsp:sp>
    <dsp:sp modelId="{1365DB57-1B71-4B7E-99F1-3B5D275CAE83}">
      <dsp:nvSpPr>
        <dsp:cNvPr id="0" name=""/>
        <dsp:cNvSpPr/>
      </dsp:nvSpPr>
      <dsp:spPr>
        <a:xfrm>
          <a:off x="1104504" y="-395"/>
          <a:ext cx="3277389" cy="3277389"/>
        </a:xfrm>
        <a:prstGeom prst="circularArrow">
          <a:avLst>
            <a:gd name="adj1" fmla="val 6902"/>
            <a:gd name="adj2" fmla="val 465318"/>
            <a:gd name="adj3" fmla="val 5949559"/>
            <a:gd name="adj4" fmla="val 4385123"/>
            <a:gd name="adj5" fmla="val 805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DD12E2-16A4-40F0-BFB8-BA38B659D093}">
      <dsp:nvSpPr>
        <dsp:cNvPr id="0" name=""/>
        <dsp:cNvSpPr/>
      </dsp:nvSpPr>
      <dsp:spPr>
        <a:xfrm>
          <a:off x="1177755" y="2043777"/>
          <a:ext cx="1159966" cy="11599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Therapies</a:t>
          </a:r>
          <a:endParaRPr lang="en-US" sz="1700" kern="1200" dirty="0"/>
        </a:p>
      </dsp:txBody>
      <dsp:txXfrm>
        <a:off x="1177755" y="2043777"/>
        <a:ext cx="1159966" cy="1159966"/>
      </dsp:txXfrm>
    </dsp:sp>
    <dsp:sp modelId="{87A8246F-230D-4412-A40A-7D56BF27DB25}">
      <dsp:nvSpPr>
        <dsp:cNvPr id="0" name=""/>
        <dsp:cNvSpPr/>
      </dsp:nvSpPr>
      <dsp:spPr>
        <a:xfrm>
          <a:off x="1104504" y="-395"/>
          <a:ext cx="3277389" cy="3277389"/>
        </a:xfrm>
        <a:prstGeom prst="circularArrow">
          <a:avLst>
            <a:gd name="adj1" fmla="val 6902"/>
            <a:gd name="adj2" fmla="val 465318"/>
            <a:gd name="adj3" fmla="val 11349559"/>
            <a:gd name="adj4" fmla="val 9785123"/>
            <a:gd name="adj5" fmla="val 805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6A3B13-B2F0-4040-9516-B7BE2B78EE12}">
      <dsp:nvSpPr>
        <dsp:cNvPr id="0" name=""/>
        <dsp:cNvSpPr/>
      </dsp:nvSpPr>
      <dsp:spPr>
        <a:xfrm>
          <a:off x="1177755" y="72855"/>
          <a:ext cx="1159966" cy="11599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Practice</a:t>
          </a:r>
          <a:endParaRPr lang="en-US" sz="1700" kern="1200" dirty="0"/>
        </a:p>
      </dsp:txBody>
      <dsp:txXfrm>
        <a:off x="1177755" y="72855"/>
        <a:ext cx="1159966" cy="1159966"/>
      </dsp:txXfrm>
    </dsp:sp>
    <dsp:sp modelId="{D1526D58-D6AC-4734-98DE-E421446245DF}">
      <dsp:nvSpPr>
        <dsp:cNvPr id="0" name=""/>
        <dsp:cNvSpPr/>
      </dsp:nvSpPr>
      <dsp:spPr>
        <a:xfrm>
          <a:off x="1104504" y="-395"/>
          <a:ext cx="3277389" cy="3277389"/>
        </a:xfrm>
        <a:prstGeom prst="circularArrow">
          <a:avLst>
            <a:gd name="adj1" fmla="val 6902"/>
            <a:gd name="adj2" fmla="val 465318"/>
            <a:gd name="adj3" fmla="val 16749559"/>
            <a:gd name="adj4" fmla="val 15185123"/>
            <a:gd name="adj5" fmla="val 805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58CA-6D06-CE44-A45F-434219B56AB5}" type="datetimeFigureOut">
              <a:rPr lang="en-US" smtClean="0"/>
              <a:t>7/19/15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E91B-5CB9-724E-88EF-1A83C897B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084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58CA-6D06-CE44-A45F-434219B56AB5}" type="datetimeFigureOut">
              <a:rPr lang="en-US" smtClean="0"/>
              <a:t>7/19/15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E91B-5CB9-724E-88EF-1A83C897B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333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58CA-6D06-CE44-A45F-434219B56AB5}" type="datetimeFigureOut">
              <a:rPr lang="en-US" smtClean="0"/>
              <a:t>7/19/15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E91B-5CB9-724E-88EF-1A83C897B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954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58CA-6D06-CE44-A45F-434219B56AB5}" type="datetimeFigureOut">
              <a:rPr lang="en-US" smtClean="0"/>
              <a:t>7/19/15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E91B-5CB9-724E-88EF-1A83C897B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212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58CA-6D06-CE44-A45F-434219B56AB5}" type="datetimeFigureOut">
              <a:rPr lang="en-US" smtClean="0"/>
              <a:t>7/19/15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E91B-5CB9-724E-88EF-1A83C897B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056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58CA-6D06-CE44-A45F-434219B56AB5}" type="datetimeFigureOut">
              <a:rPr lang="en-US" smtClean="0"/>
              <a:t>7/19/15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E91B-5CB9-724E-88EF-1A83C897B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338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58CA-6D06-CE44-A45F-434219B56AB5}" type="datetimeFigureOut">
              <a:rPr lang="en-US" smtClean="0"/>
              <a:t>7/19/15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E91B-5CB9-724E-88EF-1A83C897B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104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58CA-6D06-CE44-A45F-434219B56AB5}" type="datetimeFigureOut">
              <a:rPr lang="en-US" smtClean="0"/>
              <a:t>7/19/15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E91B-5CB9-724E-88EF-1A83C897B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08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58CA-6D06-CE44-A45F-434219B56AB5}" type="datetimeFigureOut">
              <a:rPr lang="en-US" smtClean="0"/>
              <a:t>7/19/15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E91B-5CB9-724E-88EF-1A83C897B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81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58CA-6D06-CE44-A45F-434219B56AB5}" type="datetimeFigureOut">
              <a:rPr lang="en-US" smtClean="0"/>
              <a:t>7/19/15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E91B-5CB9-724E-88EF-1A83C897B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876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58CA-6D06-CE44-A45F-434219B56AB5}" type="datetimeFigureOut">
              <a:rPr lang="en-US" smtClean="0"/>
              <a:t>7/19/15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9E91B-5CB9-724E-88EF-1A83C897B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729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358CA-6D06-CE44-A45F-434219B56AB5}" type="datetimeFigureOut">
              <a:rPr lang="en-US" smtClean="0"/>
              <a:t>7/19/15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9E91B-5CB9-724E-88EF-1A83C897B8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220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2.wmf"/><Relationship Id="rId8" Type="http://schemas.openxmlformats.org/officeDocument/2006/relationships/image" Target="../media/image3.wmf"/><Relationship Id="rId9" Type="http://schemas.openxmlformats.org/officeDocument/2006/relationships/image" Target="../media/image4.emf"/><Relationship Id="rId10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Mike Conlon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2800" y="1417638"/>
            <a:ext cx="2794000" cy="279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5854762" y="4362823"/>
            <a:ext cx="318820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Here</a:t>
            </a:r>
            <a:r>
              <a:rPr lang="fr-FR" i="1" dirty="0" smtClean="0"/>
              <a:t>’</a:t>
            </a:r>
            <a:r>
              <a:rPr lang="en-US" i="1" dirty="0" smtClean="0"/>
              <a:t>s Mike on a conference</a:t>
            </a:r>
          </a:p>
          <a:p>
            <a:r>
              <a:rPr lang="en-US" i="1" dirty="0" smtClean="0"/>
              <a:t>call from his home. Mike</a:t>
            </a:r>
          </a:p>
          <a:p>
            <a:r>
              <a:rPr lang="en-US" i="1" dirty="0" smtClean="0"/>
              <a:t> spends a lot of time on </a:t>
            </a:r>
          </a:p>
          <a:p>
            <a:r>
              <a:rPr lang="en-US" i="1" dirty="0" smtClean="0"/>
              <a:t>conference calls from his home,</a:t>
            </a:r>
          </a:p>
          <a:p>
            <a:r>
              <a:rPr lang="en-US" i="1" dirty="0" smtClean="0"/>
              <a:t>and from coffee </a:t>
            </a:r>
          </a:p>
          <a:p>
            <a:r>
              <a:rPr lang="en-US" i="1" dirty="0" smtClean="0"/>
              <a:t>shops in and around</a:t>
            </a:r>
          </a:p>
          <a:p>
            <a:r>
              <a:rPr lang="en-US" i="1" dirty="0" smtClean="0"/>
              <a:t>Gainesville, Florida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1" y="1349015"/>
            <a:ext cx="5175624" cy="5324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700" dirty="0" smtClean="0"/>
              <a:t>PhD, Statistics, 1982, </a:t>
            </a:r>
            <a:r>
              <a:rPr lang="en-US" sz="1700" dirty="0" err="1" smtClean="0"/>
              <a:t>Univ</a:t>
            </a:r>
            <a:r>
              <a:rPr lang="en-US" sz="1700" dirty="0" smtClean="0"/>
              <a:t> of Florida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 smtClean="0"/>
              <a:t>Biostatistics faculty member, 82-15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 smtClean="0"/>
              <a:t>Collaborating statistician 75-02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 smtClean="0"/>
              <a:t>IT director for Liberal Arts 94-97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 smtClean="0"/>
              <a:t>CIO UF Health Center 97-02. Led UF Identity management efforts.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 err="1" smtClean="0"/>
              <a:t>Assoc</a:t>
            </a:r>
            <a:r>
              <a:rPr lang="en-US" sz="1700" dirty="0" smtClean="0"/>
              <a:t> </a:t>
            </a:r>
            <a:r>
              <a:rPr lang="en-US" sz="1700" dirty="0" err="1" smtClean="0"/>
              <a:t>Univ</a:t>
            </a:r>
            <a:r>
              <a:rPr lang="en-US" sz="1700" dirty="0" smtClean="0"/>
              <a:t> CIO 02-10.  Led UF PeopleSoft implementation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 smtClean="0"/>
              <a:t>Director of Biomedical Informatics, 08-15. Led creation of Integrated Data Repository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 smtClean="0"/>
              <a:t>VIVO Principal investigator 09-12. $12M NIH ARRA award.  7 school consortium.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 smtClean="0"/>
              <a:t>Co-director UF CTSI, 10-15.  190 employees.  Grew from $4M to $17M annually.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 smtClean="0"/>
              <a:t>PI or co-PI on $128M in sponsored research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 smtClean="0"/>
              <a:t>Retired from UF May, 2015.  VIVO Project Director 15-current</a:t>
            </a:r>
          </a:p>
          <a:p>
            <a:pPr marL="285750" indent="-285750">
              <a:buFont typeface="Arial"/>
              <a:buChar char="•"/>
            </a:pPr>
            <a:r>
              <a:rPr lang="en-US" sz="1700" dirty="0" smtClean="0"/>
              <a:t>Interests in translational science, identity management, information representation, open science</a:t>
            </a:r>
          </a:p>
        </p:txBody>
      </p:sp>
    </p:spTree>
    <p:extLst>
      <p:ext uri="{BB962C8B-B14F-4D97-AF65-F5344CB8AC3E}">
        <p14:creationId xmlns:p14="http://schemas.microsoft.com/office/powerpoint/2010/main" val="3022456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Translational Science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6087001"/>
              </p:ext>
            </p:extLst>
          </p:nvPr>
        </p:nvGraphicFramePr>
        <p:xfrm>
          <a:off x="1480458" y="2099220"/>
          <a:ext cx="5486399" cy="3276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58025" y="3048000"/>
            <a:ext cx="23001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6665"/>
                </a:solidFill>
                <a:latin typeface="Georgia" pitchFamily="18" charset="0"/>
                <a:ea typeface="+mj-ea"/>
                <a:cs typeface="+mj-cs"/>
              </a:rPr>
              <a:t>T1 – Translation to humans.  Scientific discoveries applied to human health.  E.g</a:t>
            </a:r>
            <a:r>
              <a:rPr lang="en-US" dirty="0">
                <a:solidFill>
                  <a:srgbClr val="666665"/>
                </a:solidFill>
                <a:latin typeface="Georgia" pitchFamily="18" charset="0"/>
                <a:ea typeface="+mj-ea"/>
                <a:cs typeface="+mj-cs"/>
              </a:rPr>
              <a:t>.</a:t>
            </a:r>
            <a:r>
              <a:rPr lang="en-US" dirty="0" smtClean="0">
                <a:solidFill>
                  <a:srgbClr val="666665"/>
                </a:solidFill>
                <a:latin typeface="Georgia" pitchFamily="18" charset="0"/>
                <a:ea typeface="+mj-ea"/>
                <a:cs typeface="+mj-cs"/>
              </a:rPr>
              <a:t> Genetics, engineering </a:t>
            </a:r>
            <a:endParaRPr lang="en-US" dirty="0">
              <a:solidFill>
                <a:srgbClr val="666665"/>
              </a:solidFill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69103" y="5257800"/>
            <a:ext cx="42051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6665"/>
                </a:solidFill>
                <a:latin typeface="Georgia" pitchFamily="18" charset="0"/>
                <a:ea typeface="+mj-ea"/>
                <a:cs typeface="+mj-cs"/>
              </a:rPr>
              <a:t>T2 – Translation to patients.  Demonstrate use is safe and effective.  E.g. Clinical Trials</a:t>
            </a:r>
            <a:endParaRPr lang="en-US" dirty="0">
              <a:solidFill>
                <a:srgbClr val="666665"/>
              </a:solidFill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3069771"/>
            <a:ext cx="23001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6665"/>
                </a:solidFill>
                <a:latin typeface="Georgia" pitchFamily="18" charset="0"/>
                <a:ea typeface="+mj-ea"/>
                <a:cs typeface="+mj-cs"/>
              </a:rPr>
              <a:t>T3 – Translation to practice.  How to increase uptake of new approaches. E.g. Clinical Outcomes, Health Services Research</a:t>
            </a:r>
            <a:endParaRPr lang="en-US" dirty="0">
              <a:solidFill>
                <a:srgbClr val="666665"/>
              </a:solidFill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33600" y="1371600"/>
            <a:ext cx="464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6665"/>
                </a:solidFill>
                <a:latin typeface="Georgia" pitchFamily="18" charset="0"/>
                <a:ea typeface="+mj-ea"/>
                <a:cs typeface="+mj-cs"/>
              </a:rPr>
              <a:t>T4 – Translation to population health. Studies outside care settings E.g. Weight loss, access to care, behavioral studies </a:t>
            </a:r>
            <a:endParaRPr lang="en-US" dirty="0">
              <a:solidFill>
                <a:srgbClr val="666665"/>
              </a:solidFill>
              <a:latin typeface="Georgia" pitchFamily="18" charset="0"/>
              <a:ea typeface="+mj-ea"/>
              <a:cs typeface="+mj-cs"/>
            </a:endParaRPr>
          </a:p>
        </p:txBody>
      </p:sp>
      <p:pic>
        <p:nvPicPr>
          <p:cNvPr id="1026" name="Picture 2" descr="C:\Users\Mike\AppData\Local\Microsoft\Windows\Temporary Internet Files\Content.IE5\E6WNG37H\MC900215255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078237"/>
            <a:ext cx="1299550" cy="1020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ike\AppData\Local\Microsoft\Windows\Temporary Internet Files\Content.IE5\E6WNG37H\MC900331728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18" y="1524000"/>
            <a:ext cx="1248881" cy="1218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278" y="1486422"/>
            <a:ext cx="1732487" cy="1445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C:\Users\Mike\AppData\Local\Microsoft\Windows\Temporary Internet Files\Content.IE5\JMTRMHC0\MC900250520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278" y="4728028"/>
            <a:ext cx="1426722" cy="1453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818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990600"/>
            <a:ext cx="2755900" cy="193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" y="1219200"/>
            <a:ext cx="2676525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VIVO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200757"/>
          </a:xfrm>
        </p:spPr>
        <p:txBody>
          <a:bodyPr>
            <a:noAutofit/>
          </a:bodyPr>
          <a:lstStyle/>
          <a:p>
            <a:r>
              <a:rPr lang="en-US" sz="1900" dirty="0" smtClean="0"/>
              <a:t>Open Source, Semantic Web software, ontology and community for research discovery</a:t>
            </a:r>
          </a:p>
          <a:p>
            <a:r>
              <a:rPr lang="en-US" sz="1900" dirty="0" smtClean="0"/>
              <a:t>Creates an integrated view of the scholarly work of an organization.</a:t>
            </a:r>
            <a:endParaRPr lang="en-US" sz="1900" dirty="0" smtClean="0"/>
          </a:p>
          <a:p>
            <a:r>
              <a:rPr lang="en-US" sz="1900" dirty="0" smtClean="0"/>
              <a:t>At </a:t>
            </a:r>
            <a:r>
              <a:rPr lang="en-US" sz="1900" dirty="0" smtClean="0"/>
              <a:t>UF: </a:t>
            </a:r>
            <a:r>
              <a:rPr lang="en-US" sz="1900" dirty="0"/>
              <a:t>a</a:t>
            </a:r>
            <a:r>
              <a:rPr lang="en-US" sz="1900" dirty="0" smtClean="0"/>
              <a:t>ll </a:t>
            </a:r>
            <a:r>
              <a:rPr lang="en-US" sz="1900" dirty="0" smtClean="0"/>
              <a:t>faculty, research staff, colleges, departments, centers, institutes</a:t>
            </a:r>
          </a:p>
          <a:p>
            <a:r>
              <a:rPr lang="en-US" sz="1900" dirty="0" smtClean="0"/>
              <a:t>All papers </a:t>
            </a:r>
            <a:r>
              <a:rPr lang="en-US" sz="1900" dirty="0" smtClean="0"/>
              <a:t>(</a:t>
            </a:r>
            <a:r>
              <a:rPr lang="en-US" sz="1900" dirty="0" smtClean="0"/>
              <a:t>54</a:t>
            </a:r>
            <a:r>
              <a:rPr lang="en-US" sz="1900" dirty="0" smtClean="0"/>
              <a:t>,000</a:t>
            </a:r>
            <a:r>
              <a:rPr lang="en-US" sz="1900" dirty="0" smtClean="0"/>
              <a:t>), grants </a:t>
            </a:r>
            <a:r>
              <a:rPr lang="en-US" sz="1900" dirty="0" smtClean="0"/>
              <a:t>(</a:t>
            </a:r>
            <a:r>
              <a:rPr lang="en-US" sz="1900" dirty="0" smtClean="0"/>
              <a:t>24</a:t>
            </a:r>
            <a:r>
              <a:rPr lang="en-US" sz="1900" dirty="0" smtClean="0"/>
              <a:t>,000</a:t>
            </a:r>
            <a:r>
              <a:rPr lang="en-US" sz="1900" dirty="0" smtClean="0"/>
              <a:t>), courses taught </a:t>
            </a:r>
            <a:r>
              <a:rPr lang="en-US" sz="1900" dirty="0" smtClean="0"/>
              <a:t>(</a:t>
            </a:r>
            <a:r>
              <a:rPr lang="en-US" sz="1900" dirty="0" smtClean="0"/>
              <a:t>87</a:t>
            </a:r>
            <a:r>
              <a:rPr lang="en-US" sz="1900" dirty="0" smtClean="0"/>
              <a:t>,000</a:t>
            </a:r>
            <a:r>
              <a:rPr lang="en-US" sz="1900" dirty="0" smtClean="0"/>
              <a:t>) since 2008</a:t>
            </a:r>
          </a:p>
          <a:p>
            <a:r>
              <a:rPr lang="en-US" sz="1900" dirty="0" smtClean="0"/>
              <a:t>Search, co-author networks</a:t>
            </a:r>
          </a:p>
          <a:p>
            <a:r>
              <a:rPr lang="en-US" sz="1900" dirty="0" smtClean="0"/>
              <a:t>Data used for social network </a:t>
            </a:r>
            <a:r>
              <a:rPr lang="en-US" sz="1900" dirty="0" smtClean="0"/>
              <a:t>analysis, evaluation, expert finding</a:t>
            </a:r>
          </a:p>
          <a:p>
            <a:r>
              <a:rPr lang="en-US" sz="1900" dirty="0" smtClean="0"/>
              <a:t>Conference in Cambridge MA, Aug 12-14</a:t>
            </a:r>
          </a:p>
          <a:p>
            <a:r>
              <a:rPr lang="en-US" sz="1900" dirty="0" err="1" smtClean="0"/>
              <a:t>Vivo.ufl.edu</a:t>
            </a:r>
            <a:endParaRPr lang="en-US" sz="1900" dirty="0" smtClean="0"/>
          </a:p>
          <a:p>
            <a:r>
              <a:rPr lang="en-US" sz="1900" dirty="0" err="1" smtClean="0"/>
              <a:t>Vivoweb.org</a:t>
            </a:r>
            <a:endParaRPr lang="en-US" sz="19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640" y="990600"/>
            <a:ext cx="3121423" cy="2767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31" y="2214563"/>
            <a:ext cx="3067050" cy="223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200400"/>
            <a:ext cx="2316163" cy="277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30451">
            <a:off x="282589" y="3932894"/>
            <a:ext cx="2209770" cy="19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856" y="4532449"/>
            <a:ext cx="2511425" cy="210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7123">
            <a:off x="3520281" y="5105400"/>
            <a:ext cx="1398646" cy="124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3700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357</Words>
  <Application>Microsoft Macintosh PowerPoint</Application>
  <PresentationFormat>On-screen Show (4:3)</PresentationFormat>
  <Paragraphs>39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Mike Conlon</vt:lpstr>
      <vt:lpstr>Translational Science</vt:lpstr>
      <vt:lpstr>VIVO</vt:lpstr>
    </vt:vector>
  </TitlesOfParts>
  <Company>University of Florida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Mike Conlon</dc:title>
  <dc:creator>Michael Conlon</dc:creator>
  <cp:lastModifiedBy>Michael Conlon</cp:lastModifiedBy>
  <cp:revision>4</cp:revision>
  <dcterms:created xsi:type="dcterms:W3CDTF">2015-07-19T21:08:01Z</dcterms:created>
  <dcterms:modified xsi:type="dcterms:W3CDTF">2015-07-19T21:40:18Z</dcterms:modified>
</cp:coreProperties>
</file>