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33" r:id="rId2"/>
  </p:sldMasterIdLst>
  <p:notesMasterIdLst>
    <p:notesMasterId r:id="rId29"/>
  </p:notesMasterIdLst>
  <p:handoutMasterIdLst>
    <p:handoutMasterId r:id="rId30"/>
  </p:handoutMasterIdLst>
  <p:sldIdLst>
    <p:sldId id="366" r:id="rId3"/>
    <p:sldId id="461" r:id="rId4"/>
    <p:sldId id="465" r:id="rId5"/>
    <p:sldId id="475" r:id="rId6"/>
    <p:sldId id="476" r:id="rId7"/>
    <p:sldId id="460" r:id="rId8"/>
    <p:sldId id="463" r:id="rId9"/>
    <p:sldId id="478" r:id="rId10"/>
    <p:sldId id="464" r:id="rId11"/>
    <p:sldId id="484" r:id="rId12"/>
    <p:sldId id="466" r:id="rId13"/>
    <p:sldId id="467" r:id="rId14"/>
    <p:sldId id="468" r:id="rId15"/>
    <p:sldId id="469" r:id="rId16"/>
    <p:sldId id="474" r:id="rId17"/>
    <p:sldId id="471" r:id="rId18"/>
    <p:sldId id="480" r:id="rId19"/>
    <p:sldId id="485" r:id="rId20"/>
    <p:sldId id="486" r:id="rId21"/>
    <p:sldId id="487" r:id="rId22"/>
    <p:sldId id="488" r:id="rId23"/>
    <p:sldId id="489" r:id="rId24"/>
    <p:sldId id="490" r:id="rId25"/>
    <p:sldId id="491" r:id="rId26"/>
    <p:sldId id="483" r:id="rId27"/>
    <p:sldId id="482" r:id="rId2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33CC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18" autoAdjust="0"/>
    <p:restoredTop sz="67200" autoAdjust="0"/>
  </p:normalViewPr>
  <p:slideViewPr>
    <p:cSldViewPr snapToGrid="0">
      <p:cViewPr varScale="1">
        <p:scale>
          <a:sx n="77" d="100"/>
          <a:sy n="77" d="100"/>
        </p:scale>
        <p:origin x="-26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1092" y="-7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2" tIns="46581" rIns="93162" bIns="46581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2" tIns="46581" rIns="93162" bIns="46581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2" tIns="46581" rIns="93162" bIns="46581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29675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2" tIns="46581" rIns="93162" bIns="46581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fld id="{E6749D05-8069-4122-9CCD-43922A03EB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0492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41" tIns="45820" rIns="91641" bIns="45820" numCol="1" anchor="t" anchorCtr="0" compatLnSpc="1">
            <a:prstTxWarp prst="textNoShape">
              <a:avLst/>
            </a:prstTxWarp>
          </a:bodyPr>
          <a:lstStyle>
            <a:lvl1pPr defTabSz="9159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41" tIns="45820" rIns="91641" bIns="45820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41" tIns="45820" rIns="91641" bIns="458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41" tIns="45820" rIns="91641" bIns="45820" numCol="1" anchor="b" anchorCtr="0" compatLnSpc="1">
            <a:prstTxWarp prst="textNoShape">
              <a:avLst/>
            </a:prstTxWarp>
          </a:bodyPr>
          <a:lstStyle>
            <a:lvl1pPr defTabSz="9159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29675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41" tIns="45820" rIns="91641" bIns="45820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latin typeface="Arial" charset="0"/>
              </a:defRPr>
            </a:lvl1pPr>
          </a:lstStyle>
          <a:p>
            <a:pPr>
              <a:defRPr/>
            </a:pPr>
            <a:fld id="{9E597503-D1FA-4346-AD16-151ED1BD06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6265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nlm.nih.gov/confluence/display/DP/Digital+Repository+Infrastructure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446B73-3841-4CA3-BC68-125A6AE15452}" type="slidenum">
              <a:rPr lang="en-US" smtClean="0">
                <a:latin typeface="Arial" pitchFamily="34" charset="0"/>
              </a:rPr>
              <a:pPr/>
              <a:t>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718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IHM identifier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597503-D1FA-4346-AD16-151ED1BD060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707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Lastly, update the Snap Mirror schedule: 4 hourly, 14 daily, 0 weekly, and 13 monthly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See also 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  <a:hlinkClick r:id="rId3"/>
              </a:rPr>
              <a:t>Digital Repository Infrastructure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Enterprise storage architecture: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Dedicated spinning disk in a RAID 6 array (double parity)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16 disks per rack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3TB disks for large, static data such as websites, digital repository master datastreams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?GB disks for transactional or volatile data such as databases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First line data backup and restore: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NetApp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OnTap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service features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Continuous Media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Scubbing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in the background to find media errors and reconstruct data using horizontal and diagonal parity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Weekly RAID-level scrubs run every Sunday from 1:00am to 7am. RAID-level scrubbing checks the disk blocks of all disks in use in aggregates (or in a particular aggregate,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plex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, or RAID group) for media errors and parity consistency.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If Data ONTAP finds media errors or inconsistencies, it uses RAID to reconstruct the data from other disks and rewrites the data.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RAID-level scrubs help improve data availability by uncovering and fixing media and checksum errors while the RAID group is in a normal state (for RAID-DP, RAID-level scrubs can also be performed when the RAID group has a single-disk failure)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SnapShot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and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SnapMirror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Digital repository "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ext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" and "master" volumes are currently snapshotted daily at 8am, 12pm, 4pm, and 8pm; nightly at midnight; weekly on Sunday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We currently retain 4 hourly, 14 daily, 13 monthly 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SnapShots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for data recovery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Snapshots are local, not filer to filer, separate at Bethesda and NCCS instances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Offsite COLO services at NCCS in Sterling, Va.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Data and applications replication via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SnapMirror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Cycles every 20 minutes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597503-D1FA-4346-AD16-151ED1BD060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681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CC7B1-DC27-45B3-93CF-57037DE8EE4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98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  <p:pic>
        <p:nvPicPr>
          <p:cNvPr id="7" name="Picture 10" descr="head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6143625"/>
            <a:ext cx="38004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38200" y="3886200"/>
            <a:ext cx="7543800" cy="1828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0ED66-66D7-49FB-B38A-458B1BFC0B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30562-326E-40C6-8DDE-400AD3401E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A7E179-0405-4D28-8576-FA11BAAF49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9CAF-7D59-44B0-BEC1-EF465042BFFF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2DDF0-4D85-41B0-812A-BBCF283A3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9CAF-7D59-44B0-BEC1-EF465042BFFF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2DDF0-4D85-41B0-812A-BBCF283A3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9CAF-7D59-44B0-BEC1-EF465042BFFF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2DDF0-4D85-41B0-812A-BBCF283A3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9CAF-7D59-44B0-BEC1-EF465042BFFF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2DDF0-4D85-41B0-812A-BBCF283A3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9CAF-7D59-44B0-BEC1-EF465042BFFF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2DDF0-4D85-41B0-812A-BBCF283A3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9CAF-7D59-44B0-BEC1-EF465042BFFF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2DDF0-4D85-41B0-812A-BBCF283A3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9CAF-7D59-44B0-BEC1-EF465042BFFF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2DDF0-4D85-41B0-812A-BBCF283A3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9CAF-7D59-44B0-BEC1-EF465042BFFF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2DDF0-4D85-41B0-812A-BBCF283A3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5766AE-E867-4C80-8D32-6627995EA98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9CAF-7D59-44B0-BEC1-EF465042BFFF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2DDF0-4D85-41B0-812A-BBCF283A3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9CAF-7D59-44B0-BEC1-EF465042BFFF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2DDF0-4D85-41B0-812A-BBCF283A3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9CAF-7D59-44B0-BEC1-EF465042BFFF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2DDF0-4D85-41B0-812A-BBCF283A3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FF11C-C469-4635-98DD-D513F47605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D2CB0-5F2B-457D-B90B-9DD4DD154E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A293D6-31CB-471D-B4D5-59923BC8AE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E5ACB-FEF8-4B48-AD8E-C409F32692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75B46-086C-4E7C-AA27-56FA429AAC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87AF2-51DA-4A5E-A5C6-7DE04C92E4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E67F0-8C19-4DA9-A14A-ACEF95B6AA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37891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7892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3789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F65766AE-E867-4C80-8D32-6627995EA9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10" descr="head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9525" y="6143625"/>
            <a:ext cx="38004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9" name="Line 11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37900" name="Line 12"/>
          <p:cNvSpPr>
            <a:spLocks noChangeShapeType="1"/>
          </p:cNvSpPr>
          <p:nvPr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79CAF-7D59-44B0-BEC1-EF465042BFFF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2DDF0-4D85-41B0-812A-BBCF283A3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collections.nlm.nih.gov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esource.nlm.nih.gov/840040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63550"/>
            <a:ext cx="7772400" cy="206629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/>
              <a:t>Digital Preservation</a:t>
            </a:r>
            <a:br>
              <a:rPr lang="en-US" sz="3200" b="1" dirty="0" smtClean="0"/>
            </a:br>
            <a:r>
              <a:rPr lang="en-US" sz="3200" b="1" dirty="0" smtClean="0"/>
              <a:t>of the</a:t>
            </a:r>
            <a:br>
              <a:rPr lang="en-US" sz="3200" b="1" dirty="0" smtClean="0"/>
            </a:br>
            <a:r>
              <a:rPr lang="en-US" sz="3200" b="1" dirty="0" smtClean="0"/>
              <a:t>NLM Digital Collections</a:t>
            </a:r>
            <a:endParaRPr lang="en-US" sz="32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136900"/>
            <a:ext cx="8915400" cy="160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October 8, 2015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/>
              <a:t>John </a:t>
            </a:r>
            <a:r>
              <a:rPr lang="en-US" sz="1800" dirty="0" smtClean="0"/>
              <a:t>Doyle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 smtClean="0"/>
              <a:t>Doron Shalvi</a:t>
            </a:r>
            <a:endParaRPr lang="en-US" sz="1800" dirty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 smtClean="0"/>
              <a:t>National Library of Medicine</a:t>
            </a:r>
          </a:p>
        </p:txBody>
      </p:sp>
    </p:spTree>
    <p:extLst>
      <p:ext uri="{BB962C8B-B14F-4D97-AF65-F5344CB8AC3E}">
        <p14:creationId xmlns:p14="http://schemas.microsoft.com/office/powerpoint/2010/main" val="393956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5650"/>
            <a:ext cx="8229600" cy="1143000"/>
          </a:xfrm>
        </p:spPr>
        <p:txBody>
          <a:bodyPr/>
          <a:lstStyle/>
          <a:p>
            <a:r>
              <a:rPr lang="en-US" dirty="0"/>
              <a:t>Automated QA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3506"/>
            <a:ext cx="8229600" cy="4495800"/>
          </a:xfrm>
        </p:spPr>
        <p:txBody>
          <a:bodyPr/>
          <a:lstStyle/>
          <a:p>
            <a:r>
              <a:rPr lang="en-US" sz="1800" dirty="0"/>
              <a:t>Checks being performed for </a:t>
            </a:r>
            <a:r>
              <a:rPr lang="en-US" sz="1800" dirty="0" smtClean="0"/>
              <a:t>videos:</a:t>
            </a:r>
            <a:endParaRPr lang="en-US" sz="1800" dirty="0"/>
          </a:p>
          <a:p>
            <a:pPr lvl="1"/>
            <a:r>
              <a:rPr lang="en-US" sz="1800" dirty="0"/>
              <a:t>Counts correct number of files in SIP</a:t>
            </a:r>
          </a:p>
          <a:p>
            <a:pPr lvl="1"/>
            <a:r>
              <a:rPr lang="en-US" sz="1800" dirty="0"/>
              <a:t>Checks appropriate file naming convention syntax and file extensions (file names manually created so there is chance for human error)</a:t>
            </a:r>
          </a:p>
          <a:p>
            <a:pPr lvl="1"/>
            <a:r>
              <a:rPr lang="en-US" sz="1800" dirty="0"/>
              <a:t>Illegal XML characters in caption file such as M-dashes, umlauts, ampersands; empty paragraphs (affects video player transcript display)</a:t>
            </a:r>
          </a:p>
          <a:p>
            <a:pPr lvl="1"/>
            <a:r>
              <a:rPr lang="en-US" sz="1800" dirty="0"/>
              <a:t>Empty files (faulty caption/transcript export event; faulty video conversion)</a:t>
            </a:r>
          </a:p>
          <a:p>
            <a:pPr lvl="1"/>
            <a:r>
              <a:rPr lang="en-US" sz="1800" dirty="0"/>
              <a:t>Audio and Video technical characteristics via </a:t>
            </a:r>
            <a:r>
              <a:rPr lang="en-US" sz="1800" dirty="0" err="1"/>
              <a:t>MediaInfo</a:t>
            </a:r>
            <a:r>
              <a:rPr lang="en-US" sz="1800" dirty="0"/>
              <a:t> report:</a:t>
            </a:r>
          </a:p>
          <a:p>
            <a:pPr lvl="2"/>
            <a:r>
              <a:rPr lang="en-US" sz="1800" dirty="0">
                <a:latin typeface="Arial" pitchFamily="34" charset="0"/>
                <a:ea typeface="+mn-ea"/>
                <a:cs typeface="Arial" pitchFamily="34" charset="0"/>
              </a:rPr>
              <a:t>Script compares pre-defined values/parameters against report output:</a:t>
            </a:r>
          </a:p>
          <a:p>
            <a:pPr lvl="2"/>
            <a:r>
              <a:rPr lang="en-US" sz="1800" dirty="0">
                <a:latin typeface="Arial" pitchFamily="34" charset="0"/>
                <a:ea typeface="+mn-ea"/>
                <a:cs typeface="Arial" pitchFamily="34" charset="0"/>
              </a:rPr>
              <a:t>Format/format version (MPEG-2; AVC)</a:t>
            </a:r>
          </a:p>
          <a:p>
            <a:pPr lvl="2"/>
            <a:r>
              <a:rPr lang="en-US" sz="1800" dirty="0">
                <a:latin typeface="Arial" pitchFamily="34" charset="0"/>
                <a:ea typeface="+mn-ea"/>
                <a:cs typeface="Arial" pitchFamily="34" charset="0"/>
              </a:rPr>
              <a:t>Frame rate/bit rate (throttle h.264 esp. for video player derivative)</a:t>
            </a:r>
          </a:p>
          <a:p>
            <a:pPr lvl="2"/>
            <a:r>
              <a:rPr lang="en-US" sz="1800" dirty="0" smtClean="0">
                <a:latin typeface="Arial" pitchFamily="34" charset="0"/>
                <a:ea typeface="+mn-ea"/>
                <a:cs typeface="Arial" pitchFamily="34" charset="0"/>
              </a:rPr>
              <a:t>Audio </a:t>
            </a:r>
            <a:r>
              <a:rPr lang="en-US" sz="1800" dirty="0">
                <a:latin typeface="Arial" pitchFamily="34" charset="0"/>
                <a:ea typeface="+mn-ea"/>
                <a:cs typeface="Arial" pitchFamily="34" charset="0"/>
              </a:rPr>
              <a:t>format (AC-3/MPEG Audio/AAC); channel position; sampling rate; bit rate (again throttle h.264)</a:t>
            </a:r>
          </a:p>
          <a:p>
            <a:pPr lvl="1"/>
            <a:endParaRPr lang="en-US" sz="1800" dirty="0">
              <a:latin typeface="Arial" pitchFamily="34" charset="0"/>
              <a:ea typeface="+mn-ea"/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901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Copies of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4" y="1111046"/>
            <a:ext cx="7940471" cy="4267200"/>
          </a:xfrm>
        </p:spPr>
        <p:txBody>
          <a:bodyPr/>
          <a:lstStyle/>
          <a:p>
            <a:r>
              <a:rPr lang="en-US" sz="1600" dirty="0" smtClean="0"/>
              <a:t>NLM Goal:</a:t>
            </a:r>
          </a:p>
          <a:p>
            <a:pPr lvl="1"/>
            <a:r>
              <a:rPr lang="en-US" sz="1600" dirty="0" smtClean="0"/>
              <a:t>Three copies of masters in geographically separate locations</a:t>
            </a:r>
          </a:p>
          <a:p>
            <a:pPr lvl="1"/>
            <a:r>
              <a:rPr lang="en-US" sz="1600" dirty="0" smtClean="0"/>
              <a:t>One copy offsite and offline?</a:t>
            </a:r>
          </a:p>
          <a:p>
            <a:r>
              <a:rPr lang="en-US" sz="1600" dirty="0" smtClean="0"/>
              <a:t>Current status:</a:t>
            </a:r>
          </a:p>
          <a:p>
            <a:pPr lvl="1"/>
            <a:r>
              <a:rPr lang="en-US" sz="1600" dirty="0" smtClean="0"/>
              <a:t>First full copy at primary NLM data center (onsite, online)</a:t>
            </a:r>
          </a:p>
          <a:p>
            <a:pPr lvl="1"/>
            <a:r>
              <a:rPr lang="en-US" sz="1600" dirty="0" smtClean="0"/>
              <a:t>Second full copy at backup NLM data center (offsite, online)</a:t>
            </a:r>
          </a:p>
          <a:p>
            <a:pPr lvl="1"/>
            <a:r>
              <a:rPr lang="en-US" sz="1600" dirty="0" smtClean="0"/>
              <a:t>Third full copy at off-site storage facility (offsite, offline)</a:t>
            </a:r>
          </a:p>
          <a:p>
            <a:pPr lvl="1"/>
            <a:r>
              <a:rPr lang="en-US" sz="1600" dirty="0" smtClean="0"/>
              <a:t>Additional partial copies at partner institutions, including Internet Archive (incl. masters), </a:t>
            </a:r>
            <a:r>
              <a:rPr lang="en-US" sz="1600" dirty="0" err="1" smtClean="0"/>
              <a:t>Wellcome</a:t>
            </a:r>
            <a:r>
              <a:rPr lang="en-US" sz="1600" dirty="0" smtClean="0"/>
              <a:t> Library</a:t>
            </a:r>
          </a:p>
          <a:p>
            <a:r>
              <a:rPr lang="en-US" sz="1600" dirty="0" smtClean="0"/>
              <a:t>Future work</a:t>
            </a:r>
          </a:p>
          <a:p>
            <a:pPr lvl="1"/>
            <a:r>
              <a:rPr lang="en-US" sz="1600" dirty="0" smtClean="0"/>
              <a:t>Explore cloud-based storage and services solutions for third copy</a:t>
            </a:r>
          </a:p>
          <a:p>
            <a:pPr lvl="1"/>
            <a:r>
              <a:rPr lang="en-US" sz="1600" dirty="0"/>
              <a:t>C</a:t>
            </a:r>
            <a:r>
              <a:rPr lang="en-US" sz="1600" dirty="0" smtClean="0"/>
              <a:t>ollaborative preservation services – e.g. </a:t>
            </a:r>
            <a:r>
              <a:rPr lang="en-US" sz="1600" dirty="0" err="1" smtClean="0"/>
              <a:t>HathiTrust</a:t>
            </a:r>
            <a:endParaRPr lang="en-US" sz="1600" dirty="0" smtClean="0"/>
          </a:p>
          <a:p>
            <a:r>
              <a:rPr lang="en-US" sz="1600" dirty="0" smtClean="0"/>
              <a:t>Challenges</a:t>
            </a:r>
          </a:p>
          <a:p>
            <a:pPr lvl="1"/>
            <a:r>
              <a:rPr lang="en-US" sz="1600" dirty="0" smtClean="0"/>
              <a:t>Offline solutions difficult to implement in enterprise data center</a:t>
            </a:r>
          </a:p>
        </p:txBody>
      </p:sp>
    </p:spTree>
    <p:extLst>
      <p:ext uri="{BB962C8B-B14F-4D97-AF65-F5344CB8AC3E}">
        <p14:creationId xmlns:p14="http://schemas.microsoft.com/office/powerpoint/2010/main" val="1240764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4" y="1600200"/>
            <a:ext cx="7940471" cy="3778045"/>
          </a:xfrm>
        </p:spPr>
        <p:txBody>
          <a:bodyPr/>
          <a:lstStyle/>
          <a:p>
            <a:r>
              <a:rPr lang="en-US" dirty="0" smtClean="0"/>
              <a:t>Spinning disk in RAID 6 array</a:t>
            </a:r>
          </a:p>
          <a:p>
            <a:r>
              <a:rPr lang="en-US" dirty="0" smtClean="0"/>
              <a:t>Continuous scrubbing in background</a:t>
            </a:r>
          </a:p>
          <a:p>
            <a:r>
              <a:rPr lang="en-US" dirty="0" smtClean="0"/>
              <a:t>NetApp Snapshots, NLM Data Center standard</a:t>
            </a:r>
          </a:p>
          <a:p>
            <a:r>
              <a:rPr lang="en-US" dirty="0" smtClean="0"/>
              <a:t>Snapshots</a:t>
            </a:r>
          </a:p>
          <a:p>
            <a:pPr lvl="1"/>
            <a:r>
              <a:rPr lang="en-US" dirty="0" smtClean="0"/>
              <a:t>Schedule: 4x per day</a:t>
            </a:r>
          </a:p>
          <a:p>
            <a:pPr lvl="1"/>
            <a:r>
              <a:rPr lang="en-US" dirty="0" smtClean="0"/>
              <a:t>Retention: 13 monthly, 14 daily, 4 hourly</a:t>
            </a:r>
          </a:p>
          <a:p>
            <a:r>
              <a:rPr lang="en-US" dirty="0" smtClean="0"/>
              <a:t>Mirror to backup data center</a:t>
            </a:r>
          </a:p>
          <a:p>
            <a:pPr lvl="1"/>
            <a:r>
              <a:rPr lang="en-US" dirty="0"/>
              <a:t>Schedule: </a:t>
            </a:r>
            <a:r>
              <a:rPr lang="en-US" dirty="0" smtClean="0"/>
              <a:t>Every 20 minutes via </a:t>
            </a:r>
            <a:r>
              <a:rPr lang="en-US" dirty="0" err="1" smtClean="0"/>
              <a:t>SnapMirror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5924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614" y="1322999"/>
            <a:ext cx="8415717" cy="3778045"/>
          </a:xfrm>
        </p:spPr>
        <p:txBody>
          <a:bodyPr/>
          <a:lstStyle/>
          <a:p>
            <a:r>
              <a:rPr lang="en-US" sz="1800" dirty="0"/>
              <a:t>NLM Goals:</a:t>
            </a:r>
          </a:p>
          <a:p>
            <a:pPr lvl="1"/>
            <a:r>
              <a:rPr lang="en-US" sz="1800" dirty="0" smtClean="0"/>
              <a:t>Re-compute </a:t>
            </a:r>
            <a:r>
              <a:rPr lang="en-US" sz="1800" dirty="0"/>
              <a:t>and confirm fixity of masters on a routine basis</a:t>
            </a:r>
          </a:p>
          <a:p>
            <a:pPr lvl="1"/>
            <a:r>
              <a:rPr lang="en-US" sz="1800" dirty="0" smtClean="0"/>
              <a:t>Store </a:t>
            </a:r>
            <a:r>
              <a:rPr lang="en-US" sz="1800" dirty="0"/>
              <a:t>evidence of fixity checking, ideally with the object</a:t>
            </a:r>
          </a:p>
          <a:p>
            <a:pPr lvl="1"/>
            <a:r>
              <a:rPr lang="en-US" sz="1800" dirty="0" smtClean="0"/>
              <a:t>Retain </a:t>
            </a:r>
            <a:r>
              <a:rPr lang="en-US" sz="1800" dirty="0"/>
              <a:t>fixity checks for a time period </a:t>
            </a:r>
            <a:r>
              <a:rPr lang="en-US" sz="1800" dirty="0" smtClean="0"/>
              <a:t>TBD</a:t>
            </a:r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 smtClean="0"/>
              <a:t>Current fixity workflow</a:t>
            </a:r>
          </a:p>
          <a:p>
            <a:pPr lvl="1"/>
            <a:r>
              <a:rPr lang="en-US" sz="1800" dirty="0" smtClean="0"/>
              <a:t>Checksum computed when content is generated</a:t>
            </a:r>
          </a:p>
          <a:p>
            <a:pPr lvl="1"/>
            <a:r>
              <a:rPr lang="en-US" sz="1800" dirty="0" smtClean="0"/>
              <a:t>Checksum verified during automated pre-ingest QA</a:t>
            </a:r>
          </a:p>
          <a:p>
            <a:pPr lvl="1"/>
            <a:r>
              <a:rPr lang="en-US" sz="1800" dirty="0" smtClean="0"/>
              <a:t>Checksum verified at Fedora ingest time</a:t>
            </a:r>
          </a:p>
          <a:p>
            <a:pPr lvl="1"/>
            <a:r>
              <a:rPr lang="en-US" sz="1800" dirty="0" smtClean="0"/>
              <a:t>Checksums stored with content in Fedora</a:t>
            </a:r>
          </a:p>
        </p:txBody>
      </p:sp>
    </p:spTree>
    <p:extLst>
      <p:ext uri="{BB962C8B-B14F-4D97-AF65-F5344CB8AC3E}">
        <p14:creationId xmlns:p14="http://schemas.microsoft.com/office/powerpoint/2010/main" val="28800138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Post-Ingest Fixity Checking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9835" y="1417638"/>
            <a:ext cx="7940471" cy="3778045"/>
          </a:xfrm>
        </p:spPr>
        <p:txBody>
          <a:bodyPr/>
          <a:lstStyle/>
          <a:p>
            <a:r>
              <a:rPr lang="en-US" sz="1800" dirty="0"/>
              <a:t>Custom code for manage fixity process</a:t>
            </a:r>
          </a:p>
          <a:p>
            <a:pPr lvl="1"/>
            <a:r>
              <a:rPr lang="en-US" sz="1800" dirty="0" smtClean="0"/>
              <a:t>Query </a:t>
            </a:r>
            <a:r>
              <a:rPr lang="en-US" sz="1800" dirty="0"/>
              <a:t>Fedora for objects expected to have MASTER </a:t>
            </a:r>
            <a:r>
              <a:rPr lang="en-US" sz="1800" dirty="0" err="1"/>
              <a:t>datastream</a:t>
            </a:r>
            <a:endParaRPr lang="en-US" sz="1800" dirty="0"/>
          </a:p>
          <a:p>
            <a:pPr lvl="1"/>
            <a:r>
              <a:rPr lang="en-US" sz="1800" dirty="0" smtClean="0"/>
              <a:t>Ask </a:t>
            </a:r>
            <a:r>
              <a:rPr lang="en-US" sz="1800" dirty="0"/>
              <a:t>Fedora to verify fixity of each MASTER </a:t>
            </a:r>
            <a:r>
              <a:rPr lang="en-US" sz="1800" dirty="0" err="1"/>
              <a:t>datastream</a:t>
            </a:r>
            <a:endParaRPr lang="en-US" sz="1800" dirty="0"/>
          </a:p>
          <a:p>
            <a:pPr lvl="1"/>
            <a:r>
              <a:rPr lang="en-US" sz="1800" dirty="0" smtClean="0"/>
              <a:t>Store </a:t>
            </a:r>
            <a:r>
              <a:rPr lang="en-US" sz="1800" dirty="0"/>
              <a:t>results in external file</a:t>
            </a:r>
          </a:p>
          <a:p>
            <a:pPr lvl="1"/>
            <a:r>
              <a:rPr lang="en-US" sz="1800" dirty="0" smtClean="0"/>
              <a:t>Summarize</a:t>
            </a:r>
            <a:r>
              <a:rPr lang="en-US" sz="1800" dirty="0"/>
              <a:t>, record and store results</a:t>
            </a:r>
          </a:p>
          <a:p>
            <a:pPr lvl="1"/>
            <a:r>
              <a:rPr lang="en-US" sz="1800" dirty="0" smtClean="0"/>
              <a:t>Code </a:t>
            </a:r>
            <a:r>
              <a:rPr lang="en-US" sz="1800" dirty="0"/>
              <a:t>is launched manually, could be scheduled </a:t>
            </a:r>
            <a:r>
              <a:rPr lang="en-US" sz="1800" dirty="0" smtClean="0"/>
              <a:t>job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 smtClean="0"/>
              <a:t>Most </a:t>
            </a:r>
            <a:r>
              <a:rPr lang="en-US" sz="1800" dirty="0"/>
              <a:t>recent results</a:t>
            </a:r>
          </a:p>
          <a:p>
            <a:pPr lvl="1"/>
            <a:r>
              <a:rPr lang="en-US" sz="1800" dirty="0" smtClean="0"/>
              <a:t>2.7 </a:t>
            </a:r>
            <a:r>
              <a:rPr lang="en-US" sz="1800" dirty="0"/>
              <a:t>million objects, mostly page images with JPG or TIFF masters</a:t>
            </a:r>
          </a:p>
          <a:p>
            <a:pPr lvl="1"/>
            <a:r>
              <a:rPr lang="en-US" sz="1800" dirty="0" smtClean="0"/>
              <a:t>160K </a:t>
            </a:r>
            <a:r>
              <a:rPr lang="en-US" sz="1800" dirty="0"/>
              <a:t>checksums per day; 3 weeks to check all content</a:t>
            </a:r>
          </a:p>
          <a:p>
            <a:pPr lvl="1"/>
            <a:r>
              <a:rPr lang="en-US" sz="1800" dirty="0" smtClean="0"/>
              <a:t>No </a:t>
            </a:r>
            <a:r>
              <a:rPr lang="en-US" sz="1800" dirty="0"/>
              <a:t>errors except for transient network issues for very large vid files</a:t>
            </a:r>
          </a:p>
        </p:txBody>
      </p:sp>
    </p:spTree>
    <p:extLst>
      <p:ext uri="{BB962C8B-B14F-4D97-AF65-F5344CB8AC3E}">
        <p14:creationId xmlns:p14="http://schemas.microsoft.com/office/powerpoint/2010/main" val="2865594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4" y="1600200"/>
            <a:ext cx="7940471" cy="3627582"/>
          </a:xfrm>
        </p:spPr>
        <p:txBody>
          <a:bodyPr/>
          <a:lstStyle/>
          <a:p>
            <a:r>
              <a:rPr lang="en-US" sz="1800" dirty="0"/>
              <a:t>Current Audit Logs</a:t>
            </a:r>
          </a:p>
          <a:p>
            <a:pPr lvl="1"/>
            <a:r>
              <a:rPr lang="en-US" sz="1800" dirty="0" smtClean="0"/>
              <a:t>Ingest</a:t>
            </a:r>
            <a:r>
              <a:rPr lang="en-US" sz="1800" dirty="0"/>
              <a:t>, modifications to Fedora</a:t>
            </a:r>
          </a:p>
          <a:p>
            <a:pPr lvl="1"/>
            <a:r>
              <a:rPr lang="en-US" sz="1800" dirty="0" smtClean="0"/>
              <a:t>Fixity </a:t>
            </a:r>
            <a:r>
              <a:rPr lang="en-US" sz="1800" dirty="0"/>
              <a:t>– QA, Fedora, external</a:t>
            </a:r>
          </a:p>
          <a:p>
            <a:pPr lvl="1"/>
            <a:r>
              <a:rPr lang="en-US" sz="1800" dirty="0"/>
              <a:t>scripts - all have audit logs</a:t>
            </a:r>
          </a:p>
          <a:p>
            <a:pPr lvl="1"/>
            <a:r>
              <a:rPr lang="en-US" sz="1800" dirty="0" smtClean="0"/>
              <a:t>Characterization </a:t>
            </a:r>
            <a:r>
              <a:rPr lang="en-US" sz="1800" dirty="0"/>
              <a:t>audit trail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 smtClean="0"/>
              <a:t>Future </a:t>
            </a:r>
            <a:r>
              <a:rPr lang="en-US" sz="1800" dirty="0"/>
              <a:t>Audit Work</a:t>
            </a:r>
          </a:p>
          <a:p>
            <a:pPr lvl="1"/>
            <a:r>
              <a:rPr lang="en-US" sz="1800" dirty="0"/>
              <a:t>Crisp goals for audit </a:t>
            </a:r>
            <a:r>
              <a:rPr lang="en-US" sz="1800" dirty="0" smtClean="0"/>
              <a:t>specificity</a:t>
            </a:r>
            <a:endParaRPr lang="en-US" sz="1800" dirty="0"/>
          </a:p>
          <a:p>
            <a:pPr lvl="1"/>
            <a:r>
              <a:rPr lang="en-US" sz="1800" dirty="0"/>
              <a:t>location, retention</a:t>
            </a:r>
          </a:p>
          <a:p>
            <a:pPr lvl="1"/>
            <a:r>
              <a:rPr lang="en-US" sz="1800" dirty="0"/>
              <a:t>Better management tools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2544563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Referential Integrity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4" y="1600200"/>
            <a:ext cx="7940471" cy="4456471"/>
          </a:xfrm>
        </p:spPr>
        <p:txBody>
          <a:bodyPr/>
          <a:lstStyle/>
          <a:p>
            <a:r>
              <a:rPr lang="en-US" sz="1800" dirty="0" smtClean="0"/>
              <a:t>Ensure the repository contains what it is supposed to</a:t>
            </a:r>
          </a:p>
          <a:p>
            <a:r>
              <a:rPr lang="en-US" sz="1800" dirty="0"/>
              <a:t>Two-way check: ILS(Voyager) </a:t>
            </a:r>
            <a:r>
              <a:rPr lang="en-US" sz="1800" dirty="0">
                <a:sym typeface="Wingdings" panose="05000000000000000000" pitchFamily="2" charset="2"/>
              </a:rPr>
              <a:t>  Repository (Fedora)</a:t>
            </a:r>
            <a:endParaRPr lang="en-US" sz="1800" dirty="0"/>
          </a:p>
          <a:p>
            <a:r>
              <a:rPr lang="en-US" sz="1800" dirty="0" smtClean="0"/>
              <a:t>Ingest Processing workflow:</a:t>
            </a:r>
          </a:p>
          <a:p>
            <a:pPr lvl="1"/>
            <a:r>
              <a:rPr lang="en-US" sz="1800" dirty="0" smtClean="0"/>
              <a:t>Item selected for digitization</a:t>
            </a:r>
          </a:p>
          <a:p>
            <a:pPr lvl="1"/>
            <a:r>
              <a:rPr lang="en-US" sz="1800" dirty="0" smtClean="0"/>
              <a:t>MARC 998a field updated with DREP code</a:t>
            </a:r>
          </a:p>
          <a:p>
            <a:pPr lvl="1"/>
            <a:r>
              <a:rPr lang="en-US" sz="1800" dirty="0" smtClean="0"/>
              <a:t>Item digitized, processed, ingested into repository</a:t>
            </a:r>
          </a:p>
          <a:p>
            <a:pPr lvl="1"/>
            <a:r>
              <a:rPr lang="en-US" sz="1800" dirty="0" smtClean="0"/>
              <a:t>MARC 998b field updated with date of ingest</a:t>
            </a:r>
          </a:p>
          <a:p>
            <a:r>
              <a:rPr lang="en-US" sz="1800" dirty="0" smtClean="0"/>
              <a:t>Custom code implements post-ingest regular ref. integrity check:</a:t>
            </a:r>
          </a:p>
          <a:p>
            <a:pPr lvl="1"/>
            <a:r>
              <a:rPr lang="en-US" sz="1800" dirty="0" smtClean="0"/>
              <a:t>Runs weekly</a:t>
            </a:r>
          </a:p>
          <a:p>
            <a:pPr lvl="1"/>
            <a:r>
              <a:rPr lang="en-US" sz="1800" dirty="0" smtClean="0"/>
              <a:t>Extract ID lists from Voyager, Fedora</a:t>
            </a:r>
          </a:p>
          <a:p>
            <a:pPr lvl="1"/>
            <a:r>
              <a:rPr lang="en-US" sz="1800" dirty="0" smtClean="0"/>
              <a:t>Check for differences</a:t>
            </a:r>
          </a:p>
          <a:p>
            <a:r>
              <a:rPr lang="en-US" sz="1800" dirty="0" smtClean="0"/>
              <a:t>Initial run identified discrepancies</a:t>
            </a:r>
          </a:p>
          <a:p>
            <a:r>
              <a:rPr lang="en-US" sz="1800" dirty="0" smtClean="0"/>
              <a:t>Challenges – not all repository resources are in ILS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599998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Fedora Enhancements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4" y="1350818"/>
            <a:ext cx="7940471" cy="4456471"/>
          </a:xfrm>
        </p:spPr>
        <p:txBody>
          <a:bodyPr/>
          <a:lstStyle/>
          <a:p>
            <a:r>
              <a:rPr lang="en-US" sz="1800" dirty="0"/>
              <a:t>Durability Management Module</a:t>
            </a:r>
          </a:p>
          <a:p>
            <a:r>
              <a:rPr lang="en-US" sz="1800" dirty="0" smtClean="0"/>
              <a:t>Ask </a:t>
            </a:r>
            <a:r>
              <a:rPr lang="en-US" sz="1800" dirty="0"/>
              <a:t>Fedora to check objects and descendants for:</a:t>
            </a:r>
          </a:p>
          <a:p>
            <a:pPr lvl="1"/>
            <a:r>
              <a:rPr lang="en-US" sz="1800" dirty="0" smtClean="0"/>
              <a:t>Model </a:t>
            </a:r>
            <a:r>
              <a:rPr lang="en-US" sz="1800" dirty="0"/>
              <a:t>(object) validity, Fixity</a:t>
            </a:r>
          </a:p>
          <a:p>
            <a:pPr lvl="1"/>
            <a:r>
              <a:rPr lang="en-US" sz="1800" dirty="0" smtClean="0"/>
              <a:t>Other </a:t>
            </a:r>
            <a:r>
              <a:rPr lang="en-US" sz="1800" dirty="0"/>
              <a:t>checks possible (virus, characterization, obsolescence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Support redundant storage strategies</a:t>
            </a:r>
            <a:endParaRPr lang="en-US" sz="1800" dirty="0"/>
          </a:p>
          <a:p>
            <a:pPr lvl="1"/>
            <a:r>
              <a:rPr lang="en-US" sz="1800" dirty="0" smtClean="0"/>
              <a:t>Check </a:t>
            </a:r>
            <a:r>
              <a:rPr lang="en-US" sz="1800" dirty="0"/>
              <a:t>would include </a:t>
            </a:r>
            <a:r>
              <a:rPr lang="en-US" sz="1800" dirty="0" err="1"/>
              <a:t>datastreams</a:t>
            </a:r>
            <a:r>
              <a:rPr lang="en-US" sz="1800" dirty="0"/>
              <a:t> and possibly descendants</a:t>
            </a:r>
          </a:p>
          <a:p>
            <a:r>
              <a:rPr lang="en-US" sz="1800" dirty="0" smtClean="0"/>
              <a:t>Management </a:t>
            </a:r>
            <a:r>
              <a:rPr lang="en-US" sz="1800" dirty="0"/>
              <a:t>tools for checks</a:t>
            </a:r>
          </a:p>
          <a:p>
            <a:pPr lvl="1"/>
            <a:r>
              <a:rPr lang="en-US" sz="1800" dirty="0" smtClean="0"/>
              <a:t>Check </a:t>
            </a:r>
            <a:r>
              <a:rPr lang="en-US" sz="1800" dirty="0"/>
              <a:t>periodically on a scheduled basis</a:t>
            </a:r>
          </a:p>
          <a:p>
            <a:pPr lvl="1"/>
            <a:r>
              <a:rPr lang="en-US" sz="1800" dirty="0" smtClean="0"/>
              <a:t>Store </a:t>
            </a:r>
            <a:r>
              <a:rPr lang="en-US" sz="1800" dirty="0"/>
              <a:t>checks with object audit trail</a:t>
            </a:r>
          </a:p>
          <a:p>
            <a:pPr lvl="1"/>
            <a:r>
              <a:rPr lang="en-US" sz="1800" dirty="0"/>
              <a:t>S</a:t>
            </a:r>
            <a:r>
              <a:rPr lang="en-US" sz="1800" dirty="0" smtClean="0"/>
              <a:t>ummary </a:t>
            </a:r>
            <a:r>
              <a:rPr lang="en-US" sz="1800" dirty="0"/>
              <a:t>reporting, error notifications</a:t>
            </a:r>
          </a:p>
          <a:p>
            <a:r>
              <a:rPr lang="en-US" sz="1800" dirty="0" smtClean="0"/>
              <a:t>If </a:t>
            </a:r>
            <a:r>
              <a:rPr lang="en-US" sz="1800" dirty="0"/>
              <a:t>these are not in core Fedora, </a:t>
            </a:r>
            <a:r>
              <a:rPr lang="en-US" sz="1800" dirty="0" smtClean="0"/>
              <a:t>at least work towards community </a:t>
            </a:r>
            <a:r>
              <a:rPr lang="en-US" sz="1800" dirty="0"/>
              <a:t>guidelines </a:t>
            </a:r>
            <a:r>
              <a:rPr lang="en-US" sz="1800" dirty="0" smtClean="0"/>
              <a:t>/best practices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110034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NLM’s Audiovisual Holdings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600200"/>
            <a:ext cx="3810000" cy="4525963"/>
          </a:xfrm>
        </p:spPr>
        <p:txBody>
          <a:bodyPr/>
          <a:lstStyle/>
          <a:p>
            <a:r>
              <a:rPr lang="en-US" dirty="0" smtClean="0"/>
              <a:t>Est. 39,000 titles</a:t>
            </a:r>
          </a:p>
          <a:p>
            <a:pPr lvl="1"/>
            <a:r>
              <a:rPr lang="en-US" dirty="0" smtClean="0"/>
              <a:t>Est. 29,000 in the general collection</a:t>
            </a:r>
          </a:p>
          <a:p>
            <a:pPr lvl="1"/>
            <a:r>
              <a:rPr lang="en-US" dirty="0" smtClean="0"/>
              <a:t>Est. 10,000 in the HMD collection</a:t>
            </a:r>
          </a:p>
          <a:p>
            <a:pPr lvl="2"/>
            <a:r>
              <a:rPr lang="en-US" dirty="0" smtClean="0"/>
              <a:t>6,100 cataloged</a:t>
            </a:r>
          </a:p>
          <a:p>
            <a:pPr lvl="2"/>
            <a:r>
              <a:rPr lang="en-US" dirty="0" smtClean="0"/>
              <a:t>3,900 to be processed</a:t>
            </a:r>
            <a:endParaRPr lang="en-US" dirty="0"/>
          </a:p>
        </p:txBody>
      </p:sp>
      <p:pic>
        <p:nvPicPr>
          <p:cNvPr id="1028" name="Picture 4" descr="Q:\HAV presentation\Stacks with can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7200" y="1752600"/>
            <a:ext cx="4590893" cy="3429000"/>
          </a:xfrm>
          <a:prstGeom prst="rect">
            <a:avLst/>
          </a:prstGeo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44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5344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AVs - Media Types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5029200" y="3352800"/>
            <a:ext cx="2743200" cy="292576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DVDs</a:t>
            </a:r>
            <a:endParaRPr lang="en-US" sz="2600" dirty="0"/>
          </a:p>
          <a:p>
            <a:r>
              <a:rPr lang="en-US" sz="2600" dirty="0"/>
              <a:t>Slide </a:t>
            </a:r>
            <a:r>
              <a:rPr lang="en-US" sz="2600" dirty="0" smtClean="0"/>
              <a:t>sets</a:t>
            </a:r>
            <a:endParaRPr lang="en-US" sz="2600" dirty="0"/>
          </a:p>
          <a:p>
            <a:r>
              <a:rPr lang="en-US" sz="2600" dirty="0" smtClean="0"/>
              <a:t>Filmstrips</a:t>
            </a:r>
            <a:endParaRPr lang="en-US" sz="2600" dirty="0"/>
          </a:p>
          <a:p>
            <a:r>
              <a:rPr lang="en-US" sz="2600" dirty="0"/>
              <a:t>Audiocassettes</a:t>
            </a:r>
          </a:p>
          <a:p>
            <a:r>
              <a:rPr lang="en-US" sz="2600" dirty="0"/>
              <a:t>¼ inch open reel audio</a:t>
            </a:r>
          </a:p>
          <a:p>
            <a:endParaRPr lang="en-US" dirty="0"/>
          </a:p>
        </p:txBody>
      </p:sp>
      <p:pic>
        <p:nvPicPr>
          <p:cNvPr id="2050" name="Picture 1" descr="combined overvi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126067"/>
            <a:ext cx="4726845" cy="2209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4"/>
          <p:cNvSpPr txBox="1">
            <a:spLocks/>
          </p:cNvSpPr>
          <p:nvPr/>
        </p:nvSpPr>
        <p:spPr>
          <a:xfrm>
            <a:off x="1752600" y="3352800"/>
            <a:ext cx="1828800" cy="2925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 smtClean="0"/>
              <a:t>Film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16mm</a:t>
            </a:r>
          </a:p>
          <a:p>
            <a:pPr lvl="1"/>
            <a:r>
              <a:rPr lang="en-US" dirty="0" smtClean="0"/>
              <a:t>35mm</a:t>
            </a:r>
          </a:p>
          <a:p>
            <a:pPr lvl="1"/>
            <a:r>
              <a:rPr lang="en-US" dirty="0" smtClean="0"/>
              <a:t>8mm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86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1600200"/>
            <a:ext cx="7458690" cy="3778045"/>
          </a:xfrm>
        </p:spPr>
        <p:txBody>
          <a:bodyPr/>
          <a:lstStyle/>
          <a:p>
            <a:r>
              <a:rPr lang="en-US" sz="2800" dirty="0" smtClean="0"/>
              <a:t>Safeguards </a:t>
            </a:r>
            <a:r>
              <a:rPr lang="en-US" sz="2800" dirty="0"/>
              <a:t>for long-term viability</a:t>
            </a:r>
            <a:br>
              <a:rPr lang="en-US" sz="2800" dirty="0"/>
            </a:br>
            <a:r>
              <a:rPr lang="en-US" sz="2800" dirty="0"/>
              <a:t>of digital </a:t>
            </a:r>
            <a:r>
              <a:rPr lang="en-US" sz="2800" dirty="0" smtClean="0"/>
              <a:t>content</a:t>
            </a:r>
          </a:p>
          <a:p>
            <a:r>
              <a:rPr lang="en-US" sz="2800" dirty="0" smtClean="0"/>
              <a:t>Technical measures and institutional policies aligned with best practices, </a:t>
            </a:r>
            <a:br>
              <a:rPr lang="en-US" sz="2800" dirty="0" smtClean="0"/>
            </a:br>
            <a:r>
              <a:rPr lang="en-US" sz="2800" dirty="0" smtClean="0"/>
              <a:t>notably TDR/ISO 16363</a:t>
            </a:r>
          </a:p>
          <a:p>
            <a:r>
              <a:rPr lang="en-US" sz="2800" dirty="0" smtClean="0"/>
              <a:t>Replication of content with external institutions and organizations</a:t>
            </a:r>
            <a:endParaRPr lang="en-US" sz="2800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0234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5344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AVs – Media Types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1" descr="combined overvi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126067"/>
            <a:ext cx="4726845" cy="2209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5"/>
          <p:cNvSpPr>
            <a:spLocks noGrp="1"/>
          </p:cNvSpPr>
          <p:nvPr>
            <p:ph sz="half" idx="2"/>
          </p:nvPr>
        </p:nvSpPr>
        <p:spPr>
          <a:xfrm>
            <a:off x="1676400" y="3503612"/>
            <a:ext cx="3352800" cy="3049588"/>
          </a:xfrm>
        </p:spPr>
        <p:txBody>
          <a:bodyPr>
            <a:normAutofit/>
          </a:bodyPr>
          <a:lstStyle/>
          <a:p>
            <a:r>
              <a:rPr lang="en-US" sz="2400" dirty="0"/>
              <a:t>Analog videotape:</a:t>
            </a:r>
          </a:p>
          <a:p>
            <a:pPr lvl="1"/>
            <a:r>
              <a:rPr lang="en-US" dirty="0" smtClean="0"/>
              <a:t>U-</a:t>
            </a:r>
            <a:r>
              <a:rPr lang="en-US" dirty="0" err="1" smtClean="0"/>
              <a:t>matic</a:t>
            </a:r>
            <a:endParaRPr lang="en-US" dirty="0"/>
          </a:p>
          <a:p>
            <a:pPr lvl="1"/>
            <a:r>
              <a:rPr lang="en-US" dirty="0" err="1"/>
              <a:t>BetacamSP</a:t>
            </a:r>
            <a:endParaRPr lang="en-US" dirty="0"/>
          </a:p>
          <a:p>
            <a:pPr lvl="1"/>
            <a:r>
              <a:rPr lang="en-US" dirty="0"/>
              <a:t>VHS</a:t>
            </a:r>
          </a:p>
          <a:p>
            <a:pPr lvl="1"/>
            <a:r>
              <a:rPr lang="en-US" dirty="0"/>
              <a:t>1 inch Type C</a:t>
            </a:r>
          </a:p>
          <a:p>
            <a:pPr lvl="1"/>
            <a:r>
              <a:rPr lang="en-US" dirty="0"/>
              <a:t>2 inch </a:t>
            </a:r>
            <a:r>
              <a:rPr lang="en-US" dirty="0" err="1" smtClean="0"/>
              <a:t>quadruplex</a:t>
            </a:r>
            <a:endParaRPr lang="en-US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5029200" y="3429000"/>
            <a:ext cx="2971800" cy="2925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 smtClean="0"/>
              <a:t>Digital videotape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DVCPro</a:t>
            </a:r>
            <a:endParaRPr lang="en-US" dirty="0" smtClean="0"/>
          </a:p>
          <a:p>
            <a:pPr lvl="1"/>
            <a:r>
              <a:rPr lang="en-US" dirty="0" err="1" smtClean="0"/>
              <a:t>DigiBeta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14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AVs – Risk of Degradation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08000" y="1143000"/>
            <a:ext cx="8229600" cy="452596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endParaRPr lang="en-US" sz="5400" dirty="0"/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Deterioration of the media or the AV signal on the media.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</p:txBody>
      </p:sp>
      <p:pic>
        <p:nvPicPr>
          <p:cNvPr id="3074" name="Picture 1" descr="http://www.guicarmail.it/Television/NTSC-TV/Vintage%20Video%20Transfer%20Recovery%20Restoration%20Antique%20EIAJ%20Quadruplex%20Audio%201%202%27%20inch%20Open%20Reel/www.videointerchange.com/images/OxideSh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828637"/>
            <a:ext cx="2743200" cy="2057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4" descr="https://encrypted-tbn3.gstatic.com/images?q=tbn:ANd9GcSCtE2BarkROWQqCMekInwAcFj2B4NS5Q_cfjGLAKBPN0qOd-g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0" y="3666837"/>
            <a:ext cx="2781300" cy="1638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2" descr="http://www.thegreatbear.net/wp-content/uploads/2010/05/reel_to_reel_tape_extreme_oxide_shedding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1"/>
          <a:stretch/>
        </p:blipFill>
        <p:spPr bwMode="auto">
          <a:xfrm>
            <a:off x="228600" y="2904837"/>
            <a:ext cx="2698263" cy="175671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71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4820" y="1112837"/>
            <a:ext cx="8229600" cy="4525963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5400" dirty="0" smtClean="0"/>
              <a:t> </a:t>
            </a:r>
            <a:r>
              <a:rPr lang="en-US" dirty="0" smtClean="0"/>
              <a:t>Loss </a:t>
            </a:r>
            <a:r>
              <a:rPr lang="en-US" dirty="0"/>
              <a:t>of availability of playback devices and the expertise of their use and </a:t>
            </a:r>
            <a:r>
              <a:rPr lang="en-US" dirty="0" smtClean="0"/>
              <a:t>upkeep.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</p:txBody>
      </p:sp>
      <p:pic>
        <p:nvPicPr>
          <p:cNvPr id="1026" name="Picture 2" descr="Q:\HAV presentation\3 moviola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49" y="2683184"/>
            <a:ext cx="3564650" cy="266248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Q:\HAV presentation\tape player 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999" y="2691151"/>
            <a:ext cx="3553981" cy="265451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AVs – Risk of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Obsolencence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949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AVs – Consultation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909" y="1369291"/>
            <a:ext cx="8229600" cy="4495800"/>
          </a:xfrm>
        </p:spPr>
        <p:txBody>
          <a:bodyPr/>
          <a:lstStyle/>
          <a:p>
            <a:r>
              <a:rPr lang="en-US" dirty="0" smtClean="0">
                <a:effectLst/>
              </a:rPr>
              <a:t>Consultant to provide guidance on:</a:t>
            </a:r>
          </a:p>
          <a:p>
            <a:pPr lvl="1"/>
            <a:r>
              <a:rPr lang="en-US" dirty="0">
                <a:effectLst/>
              </a:rPr>
              <a:t>F</a:t>
            </a:r>
            <a:r>
              <a:rPr lang="en-US" dirty="0" smtClean="0">
                <a:effectLst/>
              </a:rPr>
              <a:t>ile formats and codecs</a:t>
            </a:r>
          </a:p>
          <a:p>
            <a:pPr marL="1085850" lvl="2" indent="-285750"/>
            <a:r>
              <a:rPr lang="en-US" sz="1800" dirty="0" smtClean="0"/>
              <a:t>Film</a:t>
            </a:r>
            <a:r>
              <a:rPr lang="en-US" sz="1800" dirty="0"/>
              <a:t>: Uncompressed, HD, 10 bit, 4:4:4 in MOV; 718 GB/</a:t>
            </a:r>
            <a:r>
              <a:rPr lang="en-US" sz="1800" dirty="0" err="1"/>
              <a:t>hr</a:t>
            </a:r>
            <a:endParaRPr lang="en-US" sz="1800" dirty="0"/>
          </a:p>
          <a:p>
            <a:pPr marL="1085850" lvl="2" indent="-285750"/>
            <a:r>
              <a:rPr lang="en-US" sz="1800" dirty="0" smtClean="0"/>
              <a:t>Video</a:t>
            </a:r>
            <a:r>
              <a:rPr lang="en-US" sz="1800" dirty="0"/>
              <a:t>: FFV1 SD 8 bit, 4:2:2 in </a:t>
            </a:r>
            <a:r>
              <a:rPr lang="en-US" sz="1800" dirty="0" err="1"/>
              <a:t>Matroska</a:t>
            </a:r>
            <a:r>
              <a:rPr lang="en-US" sz="1800" dirty="0"/>
              <a:t>; 35 GB/</a:t>
            </a:r>
            <a:r>
              <a:rPr lang="en-US" sz="1800" dirty="0" err="1"/>
              <a:t>hr</a:t>
            </a:r>
            <a:endParaRPr lang="en-US" sz="1800" dirty="0"/>
          </a:p>
          <a:p>
            <a:pPr marL="1085850" lvl="2" indent="-285750"/>
            <a:r>
              <a:rPr lang="en-US" sz="1800" dirty="0" err="1" smtClean="0"/>
              <a:t>ProRes</a:t>
            </a:r>
            <a:r>
              <a:rPr lang="en-US" sz="1800" dirty="0"/>
              <a:t>, </a:t>
            </a:r>
            <a:r>
              <a:rPr lang="en-US" sz="1800" dirty="0" smtClean="0"/>
              <a:t>MJPEG2000 ?</a:t>
            </a:r>
            <a:endParaRPr lang="en-US" sz="1800" dirty="0" smtClean="0">
              <a:effectLst/>
            </a:endParaRPr>
          </a:p>
          <a:p>
            <a:pPr lvl="1"/>
            <a:r>
              <a:rPr lang="en-US" dirty="0" smtClean="0">
                <a:effectLst/>
              </a:rPr>
              <a:t>Requirements for contracted services</a:t>
            </a:r>
          </a:p>
          <a:p>
            <a:pPr lvl="1"/>
            <a:r>
              <a:rPr lang="en-US" dirty="0" smtClean="0">
                <a:effectLst/>
              </a:rPr>
              <a:t>Metadata </a:t>
            </a:r>
            <a:endParaRPr lang="en-US" dirty="0">
              <a:effectLst/>
            </a:endParaRPr>
          </a:p>
          <a:p>
            <a:pPr lvl="1"/>
            <a:r>
              <a:rPr lang="en-US" dirty="0" smtClean="0">
                <a:effectLst/>
              </a:rPr>
              <a:t>Accessibility</a:t>
            </a:r>
          </a:p>
          <a:p>
            <a:pPr lvl="2"/>
            <a:r>
              <a:rPr lang="en-US" dirty="0" smtClean="0">
                <a:effectLst/>
              </a:rPr>
              <a:t>Transcripts &amp; Captioning</a:t>
            </a:r>
          </a:p>
          <a:p>
            <a:pPr lvl="2"/>
            <a:r>
              <a:rPr lang="en-US" dirty="0" smtClean="0">
                <a:effectLst/>
              </a:rPr>
              <a:t>Audio Description  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0190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AVs – Pilot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Pilot will digitize 100 </a:t>
            </a:r>
            <a:r>
              <a:rPr lang="en-US" dirty="0" smtClean="0">
                <a:effectLst/>
              </a:rPr>
              <a:t>Public </a:t>
            </a:r>
            <a:r>
              <a:rPr lang="en-US" dirty="0">
                <a:effectLst/>
              </a:rPr>
              <a:t>D</a:t>
            </a:r>
            <a:r>
              <a:rPr lang="en-US" dirty="0" smtClean="0">
                <a:effectLst/>
              </a:rPr>
              <a:t>omain </a:t>
            </a:r>
            <a:r>
              <a:rPr lang="en-US" dirty="0">
                <a:effectLst/>
              </a:rPr>
              <a:t>AV titles</a:t>
            </a:r>
          </a:p>
          <a:p>
            <a:pPr lvl="1"/>
            <a:r>
              <a:rPr lang="en-US" dirty="0">
                <a:effectLst/>
              </a:rPr>
              <a:t>Film and </a:t>
            </a:r>
            <a:r>
              <a:rPr lang="en-US" dirty="0" smtClean="0">
                <a:effectLst/>
              </a:rPr>
              <a:t>U-</a:t>
            </a:r>
            <a:r>
              <a:rPr lang="en-US" dirty="0" err="1" smtClean="0">
                <a:effectLst/>
              </a:rPr>
              <a:t>matic</a:t>
            </a:r>
            <a:r>
              <a:rPr lang="en-US" dirty="0" smtClean="0">
                <a:effectLst/>
              </a:rPr>
              <a:t> </a:t>
            </a:r>
            <a:r>
              <a:rPr lang="en-US" dirty="0">
                <a:effectLst/>
              </a:rPr>
              <a:t>formats</a:t>
            </a:r>
          </a:p>
          <a:p>
            <a:pPr lvl="1"/>
            <a:r>
              <a:rPr lang="en-US" dirty="0">
                <a:effectLst/>
              </a:rPr>
              <a:t>Preservation &amp; access via </a:t>
            </a:r>
            <a:r>
              <a:rPr lang="en-US" dirty="0" smtClean="0">
                <a:effectLst/>
              </a:rPr>
              <a:t>repository</a:t>
            </a:r>
          </a:p>
          <a:p>
            <a:pPr lvl="1"/>
            <a:endParaRPr lang="en-US" dirty="0">
              <a:effectLst/>
            </a:endParaRPr>
          </a:p>
          <a:p>
            <a:r>
              <a:rPr lang="en-US" dirty="0" smtClean="0">
                <a:effectLst/>
              </a:rPr>
              <a:t>Future Digitization</a:t>
            </a:r>
          </a:p>
          <a:p>
            <a:pPr lvl="1"/>
            <a:r>
              <a:rPr lang="en-US" dirty="0" smtClean="0">
                <a:effectLst/>
              </a:rPr>
              <a:t>Continue with Public Domain titles</a:t>
            </a:r>
            <a:endParaRPr lang="en-US" dirty="0" smtClean="0">
              <a:effectLst/>
            </a:endParaRPr>
          </a:p>
          <a:p>
            <a:pPr lvl="1"/>
            <a:r>
              <a:rPr lang="en-US" dirty="0" smtClean="0">
                <a:effectLst/>
              </a:rPr>
              <a:t>Expand </a:t>
            </a:r>
            <a:r>
              <a:rPr lang="en-US" dirty="0" smtClean="0">
                <a:effectLst/>
              </a:rPr>
              <a:t>to in-copyright holdings</a:t>
            </a:r>
          </a:p>
          <a:p>
            <a:pPr lvl="1"/>
            <a:r>
              <a:rPr lang="en-US" dirty="0" smtClean="0">
                <a:effectLst/>
              </a:rPr>
              <a:t>Dark or Grey access</a:t>
            </a:r>
            <a:r>
              <a:rPr lang="en-US" dirty="0" smtClean="0">
                <a:effectLst/>
              </a:rPr>
              <a:t>? Fair use?</a:t>
            </a:r>
            <a:endParaRPr lang="en-US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302569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802" y="1302657"/>
            <a:ext cx="7940471" cy="4456471"/>
          </a:xfrm>
        </p:spPr>
        <p:txBody>
          <a:bodyPr/>
          <a:lstStyle/>
          <a:p>
            <a:r>
              <a:rPr lang="en-US" sz="2000" dirty="0" smtClean="0"/>
              <a:t>Leverage the preservation-minded features native to Fedora 4</a:t>
            </a:r>
          </a:p>
          <a:p>
            <a:pPr lvl="1"/>
            <a:r>
              <a:rPr lang="en-US" sz="2000" dirty="0" smtClean="0"/>
              <a:t>Fixity service for routine post-ingest checking</a:t>
            </a:r>
          </a:p>
          <a:p>
            <a:pPr lvl="1"/>
            <a:r>
              <a:rPr lang="en-US" sz="2000" dirty="0" smtClean="0"/>
              <a:t>Audit service, incl. PREMIS terms for documenting events</a:t>
            </a:r>
          </a:p>
          <a:p>
            <a:pPr lvl="1"/>
            <a:endParaRPr lang="en-US" sz="2000" dirty="0" smtClean="0"/>
          </a:p>
          <a:p>
            <a:r>
              <a:rPr lang="en-US" sz="2000" dirty="0" smtClean="0"/>
              <a:t>Redundant cloud storage of repository content</a:t>
            </a:r>
          </a:p>
          <a:p>
            <a:endParaRPr lang="en-US" sz="2000" dirty="0" smtClean="0"/>
          </a:p>
          <a:p>
            <a:r>
              <a:rPr lang="en-US" sz="2000" dirty="0" smtClean="0"/>
              <a:t>Continued use of TDR/ISO16363 requirements to inform policy and technical development</a:t>
            </a:r>
          </a:p>
          <a:p>
            <a:endParaRPr lang="en-US" sz="2000" dirty="0" smtClean="0"/>
          </a:p>
          <a:p>
            <a:r>
              <a:rPr lang="en-US" sz="2000" dirty="0" smtClean="0"/>
              <a:t>Tools under exploration</a:t>
            </a:r>
          </a:p>
          <a:p>
            <a:pPr lvl="1"/>
            <a:r>
              <a:rPr lang="en-US" sz="2000" dirty="0" err="1" smtClean="0"/>
              <a:t>Archivematica</a:t>
            </a:r>
            <a:r>
              <a:rPr lang="en-US" sz="2000" dirty="0" smtClean="0"/>
              <a:t>, for standardizing SIPs for content not coming through mass digitization workflow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106935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4" y="1600200"/>
            <a:ext cx="7940471" cy="4456471"/>
          </a:xfrm>
        </p:spPr>
        <p:txBody>
          <a:bodyPr/>
          <a:lstStyle/>
          <a:p>
            <a:r>
              <a:rPr lang="en-US" dirty="0" smtClean="0"/>
              <a:t>NLM </a:t>
            </a:r>
            <a:r>
              <a:rPr lang="en-US" dirty="0"/>
              <a:t>Digital Collections,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collections.nlm.nih.gov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Acknowledgements</a:t>
            </a:r>
            <a:r>
              <a:rPr lang="en-US" dirty="0" smtClean="0"/>
              <a:t>:  Walter </a:t>
            </a:r>
            <a:r>
              <a:rPr lang="en-US" dirty="0"/>
              <a:t>Cybulski, Felix Kong, John Rees, Ben Petersen</a:t>
            </a:r>
          </a:p>
        </p:txBody>
      </p:sp>
    </p:spTree>
    <p:extLst>
      <p:ext uri="{BB962C8B-B14F-4D97-AF65-F5344CB8AC3E}">
        <p14:creationId xmlns:p14="http://schemas.microsoft.com/office/powerpoint/2010/main" val="3156146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1600200"/>
            <a:ext cx="3722431" cy="3778045"/>
          </a:xfrm>
        </p:spPr>
        <p:txBody>
          <a:bodyPr/>
          <a:lstStyle/>
          <a:p>
            <a:r>
              <a:rPr lang="en-US" dirty="0" smtClean="0"/>
              <a:t>Current:</a:t>
            </a:r>
          </a:p>
          <a:p>
            <a:pPr lvl="1"/>
            <a:r>
              <a:rPr lang="en-US" dirty="0" smtClean="0"/>
              <a:t>Books: 2.7M pages</a:t>
            </a:r>
          </a:p>
          <a:p>
            <a:pPr lvl="1"/>
            <a:r>
              <a:rPr lang="en-US" dirty="0" smtClean="0"/>
              <a:t>Videos: 200</a:t>
            </a:r>
          </a:p>
          <a:p>
            <a:pPr lvl="1"/>
            <a:r>
              <a:rPr lang="en-US" dirty="0" smtClean="0"/>
              <a:t>Citations: 3.8M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620143" y="1595288"/>
            <a:ext cx="3722431" cy="377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r>
              <a:rPr lang="en-US" kern="0" dirty="0" smtClean="0"/>
              <a:t>Future:</a:t>
            </a:r>
          </a:p>
          <a:p>
            <a:pPr lvl="1"/>
            <a:r>
              <a:rPr lang="en-US" kern="0" dirty="0" smtClean="0"/>
              <a:t>Images</a:t>
            </a:r>
          </a:p>
          <a:p>
            <a:pPr lvl="1"/>
            <a:r>
              <a:rPr lang="en-US" kern="0" dirty="0" smtClean="0"/>
              <a:t>NLM-developed Software</a:t>
            </a:r>
          </a:p>
          <a:p>
            <a:pPr lvl="1"/>
            <a:r>
              <a:rPr lang="en-US" kern="0" dirty="0" smtClean="0"/>
              <a:t>Oral Histories</a:t>
            </a:r>
          </a:p>
          <a:p>
            <a:pPr lvl="1"/>
            <a:r>
              <a:rPr lang="en-US" kern="0" dirty="0" smtClean="0"/>
              <a:t>Modern Manuscripts</a:t>
            </a:r>
          </a:p>
          <a:p>
            <a:pPr lvl="1"/>
            <a:r>
              <a:rPr lang="en-US" kern="0" dirty="0" smtClean="0"/>
              <a:t>Web Content</a:t>
            </a:r>
          </a:p>
          <a:p>
            <a:pPr lvl="1"/>
            <a:r>
              <a:rPr lang="en-US" kern="0" dirty="0" smtClean="0"/>
              <a:t>Born Digital</a:t>
            </a:r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pPr marL="0" indent="0">
              <a:buFont typeface="Wingdings" pitchFamily="2" charset="2"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41742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Preservation Architecture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46519" y="1724081"/>
            <a:ext cx="1110668" cy="684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Scanning &amp; Processing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2646519" y="2835126"/>
            <a:ext cx="1110668" cy="684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QA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2646518" y="4113939"/>
            <a:ext cx="1110668" cy="684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Fedora</a:t>
            </a:r>
          </a:p>
          <a:p>
            <a:pPr algn="ctr"/>
            <a:r>
              <a:rPr lang="en-US" sz="1400" dirty="0" smtClean="0"/>
              <a:t>(</a:t>
            </a:r>
            <a:r>
              <a:rPr lang="en-US" sz="1400" dirty="0" err="1" smtClean="0"/>
              <a:t>Preserv</a:t>
            </a:r>
            <a:r>
              <a:rPr lang="en-US" sz="1400" dirty="0" smtClean="0"/>
              <a:t>.)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2646519" y="5165373"/>
            <a:ext cx="1110668" cy="684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Fedora</a:t>
            </a:r>
          </a:p>
          <a:p>
            <a:pPr algn="ctr"/>
            <a:r>
              <a:rPr lang="en-US" sz="1400" dirty="0" smtClean="0"/>
              <a:t>(Access)</a:t>
            </a:r>
            <a:endParaRPr lang="en-US" sz="1400" dirty="0"/>
          </a:p>
        </p:txBody>
      </p:sp>
      <p:cxnSp>
        <p:nvCxnSpPr>
          <p:cNvPr id="10" name="Straight Arrow Connector 9"/>
          <p:cNvCxnSpPr>
            <a:stCxn id="5" idx="2"/>
            <a:endCxn id="6" idx="0"/>
          </p:cNvCxnSpPr>
          <p:nvPr/>
        </p:nvCxnSpPr>
        <p:spPr>
          <a:xfrm>
            <a:off x="3201853" y="2408907"/>
            <a:ext cx="0" cy="4262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2"/>
            <a:endCxn id="7" idx="0"/>
          </p:cNvCxnSpPr>
          <p:nvPr/>
        </p:nvCxnSpPr>
        <p:spPr>
          <a:xfrm flipH="1">
            <a:off x="3201852" y="3519952"/>
            <a:ext cx="1" cy="5939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2"/>
            <a:endCxn id="8" idx="0"/>
          </p:cNvCxnSpPr>
          <p:nvPr/>
        </p:nvCxnSpPr>
        <p:spPr>
          <a:xfrm>
            <a:off x="3201852" y="4798765"/>
            <a:ext cx="1" cy="3666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24474" y="4034328"/>
            <a:ext cx="19877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Ingest content</a:t>
            </a:r>
          </a:p>
          <a:p>
            <a:pPr algn="r"/>
            <a:r>
              <a:rPr lang="en-US" sz="1400" dirty="0" smtClean="0"/>
              <a:t>Cross-check with ILS</a:t>
            </a:r>
          </a:p>
          <a:p>
            <a:pPr algn="r"/>
            <a:r>
              <a:rPr lang="en-US" sz="1400" dirty="0" smtClean="0"/>
              <a:t>Verify fixity</a:t>
            </a:r>
          </a:p>
          <a:p>
            <a:pPr algn="r"/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24475" y="2766527"/>
            <a:ext cx="19877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Validation</a:t>
            </a:r>
          </a:p>
          <a:p>
            <a:pPr algn="r"/>
            <a:r>
              <a:rPr lang="en-US" sz="1400" dirty="0" smtClean="0"/>
              <a:t>Characterization</a:t>
            </a:r>
          </a:p>
          <a:p>
            <a:pPr algn="r"/>
            <a:r>
              <a:rPr lang="en-US" sz="1400" dirty="0" smtClean="0"/>
              <a:t>Normalization</a:t>
            </a:r>
          </a:p>
          <a:p>
            <a:pPr algn="r"/>
            <a:r>
              <a:rPr lang="en-US" sz="1400" dirty="0" smtClean="0"/>
              <a:t>Verify fixity</a:t>
            </a:r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324475" y="5239962"/>
            <a:ext cx="19877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Read-only access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324475" y="1768744"/>
            <a:ext cx="19877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Digitization</a:t>
            </a:r>
          </a:p>
          <a:p>
            <a:pPr algn="r"/>
            <a:r>
              <a:rPr lang="en-US" sz="1400" dirty="0" smtClean="0"/>
              <a:t>Compute fixity</a:t>
            </a:r>
            <a:endParaRPr lang="en-US" sz="1400" dirty="0"/>
          </a:p>
        </p:txBody>
      </p:sp>
      <p:sp>
        <p:nvSpPr>
          <p:cNvPr id="36" name="Rectangle 35"/>
          <p:cNvSpPr/>
          <p:nvPr/>
        </p:nvSpPr>
        <p:spPr>
          <a:xfrm>
            <a:off x="4306921" y="5142277"/>
            <a:ext cx="1110668" cy="684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Resolver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5727902" y="5275435"/>
            <a:ext cx="19707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Permalinks</a:t>
            </a:r>
          </a:p>
          <a:p>
            <a:endParaRPr lang="en-US" sz="1400" dirty="0"/>
          </a:p>
        </p:txBody>
      </p:sp>
      <p:sp>
        <p:nvSpPr>
          <p:cNvPr id="41" name="Rectangle 40"/>
          <p:cNvSpPr/>
          <p:nvPr/>
        </p:nvSpPr>
        <p:spPr>
          <a:xfrm>
            <a:off x="4459322" y="4006837"/>
            <a:ext cx="830448" cy="55681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Masters</a:t>
            </a:r>
          </a:p>
          <a:p>
            <a:pPr algn="ctr"/>
            <a:r>
              <a:rPr lang="en-US" sz="1400" dirty="0" smtClean="0"/>
              <a:t>1</a:t>
            </a:r>
            <a:endParaRPr lang="en-US" sz="1400" dirty="0"/>
          </a:p>
        </p:txBody>
      </p:sp>
      <p:sp>
        <p:nvSpPr>
          <p:cNvPr id="42" name="Rectangle 41"/>
          <p:cNvSpPr/>
          <p:nvPr/>
        </p:nvSpPr>
        <p:spPr>
          <a:xfrm>
            <a:off x="5902880" y="4006837"/>
            <a:ext cx="830448" cy="55681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Masters</a:t>
            </a:r>
          </a:p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43" name="Rectangle 42"/>
          <p:cNvSpPr/>
          <p:nvPr/>
        </p:nvSpPr>
        <p:spPr>
          <a:xfrm>
            <a:off x="7283449" y="4006837"/>
            <a:ext cx="830448" cy="55681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Masters</a:t>
            </a:r>
          </a:p>
          <a:p>
            <a:pPr algn="ctr"/>
            <a:r>
              <a:rPr lang="en-US" sz="1400" dirty="0"/>
              <a:t>3</a:t>
            </a:r>
          </a:p>
        </p:txBody>
      </p:sp>
      <p:cxnSp>
        <p:nvCxnSpPr>
          <p:cNvPr id="44" name="Straight Arrow Connector 43"/>
          <p:cNvCxnSpPr>
            <a:stCxn id="41" idx="3"/>
            <a:endCxn id="42" idx="1"/>
          </p:cNvCxnSpPr>
          <p:nvPr/>
        </p:nvCxnSpPr>
        <p:spPr>
          <a:xfrm>
            <a:off x="5289770" y="4285246"/>
            <a:ext cx="61311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7283449" y="2937680"/>
            <a:ext cx="830448" cy="556818"/>
          </a:xfrm>
          <a:prstGeom prst="rect">
            <a:avLst/>
          </a:prstGeom>
          <a:pattFill prst="dkUpDiag">
            <a:fgClr>
              <a:schemeClr val="accent6">
                <a:lumMod val="75000"/>
              </a:schemeClr>
            </a:fgClr>
            <a:bgClr>
              <a:schemeClr val="accent6">
                <a:lumMod val="50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Masters</a:t>
            </a:r>
          </a:p>
          <a:p>
            <a:pPr algn="ctr"/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48" name="Rectangle 47"/>
          <p:cNvSpPr/>
          <p:nvPr/>
        </p:nvSpPr>
        <p:spPr>
          <a:xfrm>
            <a:off x="7283449" y="1919111"/>
            <a:ext cx="830448" cy="556818"/>
          </a:xfrm>
          <a:prstGeom prst="rect">
            <a:avLst/>
          </a:prstGeom>
          <a:pattFill prst="dkUpDiag">
            <a:fgClr>
              <a:schemeClr val="accent6">
                <a:lumMod val="75000"/>
              </a:schemeClr>
            </a:fgClr>
            <a:bgClr>
              <a:schemeClr val="accent6">
                <a:lumMod val="50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Masters</a:t>
            </a:r>
          </a:p>
          <a:p>
            <a:pPr algn="ctr"/>
            <a:r>
              <a:rPr lang="en-US" sz="1400" dirty="0"/>
              <a:t>5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477743" y="1536712"/>
            <a:ext cx="4414670" cy="4490461"/>
          </a:xfrm>
          <a:prstGeom prst="rect">
            <a:avLst/>
          </a:prstGeom>
          <a:noFill/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7128387" y="1533831"/>
            <a:ext cx="1128442" cy="4490461"/>
          </a:xfrm>
          <a:prstGeom prst="rect">
            <a:avLst/>
          </a:prstGeom>
          <a:noFill/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5596325" y="1185050"/>
            <a:ext cx="8151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On-site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441687" y="1185049"/>
            <a:ext cx="8151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Off-site</a:t>
            </a:r>
          </a:p>
        </p:txBody>
      </p:sp>
    </p:spTree>
    <p:extLst>
      <p:ext uri="{BB962C8B-B14F-4D97-AF65-F5344CB8AC3E}">
        <p14:creationId xmlns:p14="http://schemas.microsoft.com/office/powerpoint/2010/main" val="3502349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Preservation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1600200"/>
            <a:ext cx="7498019" cy="3984523"/>
          </a:xfrm>
        </p:spPr>
        <p:txBody>
          <a:bodyPr/>
          <a:lstStyle/>
          <a:p>
            <a:r>
              <a:rPr lang="en-US" sz="2000" dirty="0" smtClean="0"/>
              <a:t>Off the shelf code</a:t>
            </a:r>
          </a:p>
          <a:p>
            <a:pPr lvl="1"/>
            <a:r>
              <a:rPr lang="en-US" sz="2000" dirty="0" smtClean="0"/>
              <a:t>Fedora</a:t>
            </a:r>
          </a:p>
          <a:p>
            <a:pPr lvl="1"/>
            <a:r>
              <a:rPr lang="en-US" sz="2000" dirty="0"/>
              <a:t>FITS (including JHOVE, File Utility, </a:t>
            </a:r>
            <a:r>
              <a:rPr lang="en-US" sz="2000" dirty="0" err="1"/>
              <a:t>Exiftool</a:t>
            </a:r>
            <a:r>
              <a:rPr lang="en-US" sz="2000" dirty="0"/>
              <a:t>, </a:t>
            </a:r>
            <a:r>
              <a:rPr lang="en-US" sz="2000" dirty="0" err="1"/>
              <a:t>Driod</a:t>
            </a:r>
            <a:r>
              <a:rPr lang="en-US" sz="2000" dirty="0"/>
              <a:t>, NLNZ Metadata Extractor, OIS File Information, </a:t>
            </a:r>
            <a:r>
              <a:rPr lang="en-US" sz="2000" dirty="0" err="1"/>
              <a:t>FFIdent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NetApp </a:t>
            </a:r>
            <a:r>
              <a:rPr lang="en-US" sz="2000" dirty="0" err="1" smtClean="0"/>
              <a:t>SnapMirror</a:t>
            </a:r>
            <a:r>
              <a:rPr lang="en-US" sz="2000" dirty="0" smtClean="0"/>
              <a:t>, </a:t>
            </a:r>
            <a:r>
              <a:rPr lang="en-US" sz="2000" dirty="0" err="1" smtClean="0"/>
              <a:t>SnapShot</a:t>
            </a:r>
            <a:endParaRPr lang="en-US" sz="2000" dirty="0" smtClean="0"/>
          </a:p>
          <a:p>
            <a:r>
              <a:rPr lang="en-US" sz="2000" dirty="0" smtClean="0"/>
              <a:t>Custom code</a:t>
            </a:r>
          </a:p>
          <a:p>
            <a:pPr lvl="1"/>
            <a:r>
              <a:rPr lang="en-US" sz="2000" dirty="0" smtClean="0"/>
              <a:t>Post-digitization validity checks</a:t>
            </a:r>
            <a:endParaRPr lang="en-US" sz="2000" dirty="0"/>
          </a:p>
          <a:p>
            <a:pPr lvl="1"/>
            <a:r>
              <a:rPr lang="en-US" sz="2000" dirty="0" smtClean="0"/>
              <a:t>Management of automated QA review</a:t>
            </a:r>
          </a:p>
          <a:p>
            <a:pPr lvl="1"/>
            <a:r>
              <a:rPr lang="en-US" sz="2000" dirty="0" smtClean="0"/>
              <a:t>Manage fixity checks with Fedora</a:t>
            </a:r>
          </a:p>
          <a:p>
            <a:pPr lvl="1"/>
            <a:r>
              <a:rPr lang="en-US" sz="2000" dirty="0" smtClean="0"/>
              <a:t>Cross-check with ILS</a:t>
            </a:r>
          </a:p>
          <a:p>
            <a:pPr lvl="1"/>
            <a:r>
              <a:rPr lang="en-US" sz="2000" dirty="0" smtClean="0"/>
              <a:t>Resolve permalinks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5371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Preservation File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1600200"/>
            <a:ext cx="7458690" cy="4171335"/>
          </a:xfrm>
        </p:spPr>
        <p:txBody>
          <a:bodyPr/>
          <a:lstStyle/>
          <a:p>
            <a:r>
              <a:rPr lang="en-US" sz="2000" dirty="0" smtClean="0"/>
              <a:t>Master – highest quality for a given resource</a:t>
            </a:r>
          </a:p>
          <a:p>
            <a:r>
              <a:rPr lang="en-US" sz="2000" dirty="0" smtClean="0"/>
              <a:t>Varies according to content type and source</a:t>
            </a:r>
          </a:p>
          <a:p>
            <a:r>
              <a:rPr lang="en-US" sz="2000" dirty="0" smtClean="0"/>
              <a:t>Page Image</a:t>
            </a:r>
          </a:p>
          <a:p>
            <a:pPr lvl="1"/>
            <a:r>
              <a:rPr lang="en-US" sz="2000" dirty="0" smtClean="0"/>
              <a:t>Current standard: TIFF, 24 bit color, 400 dpi</a:t>
            </a:r>
          </a:p>
          <a:p>
            <a:pPr lvl="2"/>
            <a:r>
              <a:rPr lang="en-US" sz="2000" dirty="0" smtClean="0"/>
              <a:t>File sizes ~21 MB, up to 180 MB</a:t>
            </a:r>
          </a:p>
          <a:p>
            <a:pPr lvl="1"/>
            <a:r>
              <a:rPr lang="en-US" sz="2000" dirty="0" smtClean="0"/>
              <a:t>Others: JPG, typically 1 MB</a:t>
            </a:r>
          </a:p>
          <a:p>
            <a:r>
              <a:rPr lang="en-US" sz="2000" dirty="0" smtClean="0"/>
              <a:t>Video</a:t>
            </a:r>
          </a:p>
          <a:p>
            <a:pPr lvl="1"/>
            <a:r>
              <a:rPr lang="en-US" sz="2000" dirty="0" smtClean="0"/>
              <a:t>Current standard: </a:t>
            </a:r>
            <a:r>
              <a:rPr lang="en-US" sz="2000" dirty="0"/>
              <a:t>MPEG-2 from access DVD or </a:t>
            </a:r>
            <a:r>
              <a:rPr lang="en-US" sz="2000" dirty="0" err="1"/>
              <a:t>BetacamSP</a:t>
            </a:r>
            <a:r>
              <a:rPr lang="en-US" sz="2000" dirty="0"/>
              <a:t> analog preservation </a:t>
            </a:r>
            <a:r>
              <a:rPr lang="en-US" sz="2000" dirty="0" smtClean="0"/>
              <a:t>master</a:t>
            </a:r>
          </a:p>
          <a:p>
            <a:pPr lvl="1"/>
            <a:r>
              <a:rPr lang="en-US" sz="2000" dirty="0" smtClean="0"/>
              <a:t>Future: Motion JPEG2000, </a:t>
            </a:r>
            <a:r>
              <a:rPr lang="en-US" sz="2000" dirty="0" err="1" smtClean="0"/>
              <a:t>ProRes</a:t>
            </a:r>
            <a:r>
              <a:rPr lang="en-US" sz="2000" dirty="0" smtClean="0"/>
              <a:t>, FFV1?</a:t>
            </a:r>
            <a:endParaRPr lang="en-US" sz="2000" b="1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56353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 at a Glance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1417638"/>
            <a:ext cx="7458690" cy="377804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Obtain Digital Content</a:t>
            </a:r>
          </a:p>
          <a:p>
            <a:pPr lvl="1"/>
            <a:r>
              <a:rPr lang="en-US" sz="2000" dirty="0" smtClean="0"/>
              <a:t>Generate Masters, some derivatives, fixity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Perform Automated QA Review</a:t>
            </a:r>
          </a:p>
          <a:p>
            <a:pPr lvl="1"/>
            <a:r>
              <a:rPr lang="en-US" sz="2000" dirty="0" smtClean="0"/>
              <a:t>Check completeness, normalization, fixity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Create Submission Information Package</a:t>
            </a:r>
          </a:p>
          <a:p>
            <a:pPr lvl="1"/>
            <a:r>
              <a:rPr lang="en-US" sz="2000" dirty="0" smtClean="0"/>
              <a:t>Generate access derivatives, objects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Ingest into Digital Repository</a:t>
            </a:r>
          </a:p>
          <a:p>
            <a:pPr lvl="1"/>
            <a:r>
              <a:rPr lang="en-US" sz="2000" dirty="0" smtClean="0"/>
              <a:t>Check fixity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Operations and Maintenance</a:t>
            </a:r>
          </a:p>
          <a:p>
            <a:pPr lvl="1"/>
            <a:r>
              <a:rPr lang="en-US" sz="2000" dirty="0" smtClean="0"/>
              <a:t>Check fixity</a:t>
            </a:r>
          </a:p>
          <a:p>
            <a:pPr lvl="1"/>
            <a:r>
              <a:rPr lang="en-US" sz="2000" dirty="0" smtClean="0"/>
              <a:t>Referential integrity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33974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1600200"/>
            <a:ext cx="7458690" cy="3778045"/>
          </a:xfrm>
        </p:spPr>
        <p:txBody>
          <a:bodyPr/>
          <a:lstStyle/>
          <a:p>
            <a:r>
              <a:rPr lang="en-US" sz="2000" dirty="0" smtClean="0"/>
              <a:t>ILS ID	</a:t>
            </a:r>
            <a:r>
              <a:rPr lang="en-US" sz="2000" dirty="0"/>
              <a:t>	</a:t>
            </a:r>
            <a:r>
              <a:rPr lang="en-US" sz="2000" dirty="0" smtClean="0"/>
              <a:t>8400408</a:t>
            </a:r>
            <a:endParaRPr lang="en-US" sz="2000" dirty="0"/>
          </a:p>
          <a:p>
            <a:r>
              <a:rPr lang="en-US" sz="2000" dirty="0"/>
              <a:t>Repository ID	nlm:nlmuid-8400408-bk</a:t>
            </a:r>
          </a:p>
          <a:p>
            <a:r>
              <a:rPr lang="en-US" sz="2000" dirty="0"/>
              <a:t>Permalink		</a:t>
            </a:r>
            <a:r>
              <a:rPr lang="en-US" sz="2000" dirty="0" smtClean="0">
                <a:hlinkClick r:id="rId3"/>
              </a:rPr>
              <a:t>http://resource.nlm.nih.gov/8400408</a:t>
            </a:r>
            <a:endParaRPr lang="en-US" sz="2000" dirty="0" smtClean="0"/>
          </a:p>
          <a:p>
            <a:r>
              <a:rPr lang="en-US" sz="2000" dirty="0" smtClean="0"/>
              <a:t>IHM ID (still images)	C06249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Resolver service routes permalink to current implementation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93639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QA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1347020"/>
            <a:ext cx="7458690" cy="5024284"/>
          </a:xfrm>
        </p:spPr>
        <p:txBody>
          <a:bodyPr/>
          <a:lstStyle/>
          <a:p>
            <a:r>
              <a:rPr lang="en-US" sz="1800" dirty="0"/>
              <a:t>Homegrown tool to manage automated QA process</a:t>
            </a:r>
          </a:p>
          <a:p>
            <a:r>
              <a:rPr lang="en-US" sz="1800" dirty="0" smtClean="0"/>
              <a:t>Batch </a:t>
            </a:r>
            <a:r>
              <a:rPr lang="en-US" sz="1800" dirty="0"/>
              <a:t>processing with manual review</a:t>
            </a:r>
          </a:p>
          <a:p>
            <a:r>
              <a:rPr lang="en-US" sz="1800" dirty="0" smtClean="0"/>
              <a:t>FITS </a:t>
            </a:r>
            <a:r>
              <a:rPr lang="en-US" sz="1800" dirty="0"/>
              <a:t>(including JHOVE, File Utility, </a:t>
            </a:r>
            <a:r>
              <a:rPr lang="en-US" sz="1800" dirty="0" err="1"/>
              <a:t>Exiftool</a:t>
            </a:r>
            <a:r>
              <a:rPr lang="en-US" sz="1800" dirty="0"/>
              <a:t>, Droid, NLNZ Metadata</a:t>
            </a:r>
          </a:p>
          <a:p>
            <a:r>
              <a:rPr lang="en-US" sz="1800" dirty="0"/>
              <a:t>Extractor, OIS File Information, </a:t>
            </a:r>
            <a:r>
              <a:rPr lang="en-US" sz="1800" dirty="0" err="1"/>
              <a:t>FFIdent</a:t>
            </a:r>
            <a:r>
              <a:rPr lang="en-US" sz="1800" dirty="0"/>
              <a:t>)</a:t>
            </a:r>
          </a:p>
          <a:p>
            <a:r>
              <a:rPr lang="en-US" sz="1800" dirty="0" smtClean="0"/>
              <a:t>Checks </a:t>
            </a:r>
            <a:r>
              <a:rPr lang="en-US" sz="1800" dirty="0"/>
              <a:t>being </a:t>
            </a:r>
            <a:r>
              <a:rPr lang="en-US" sz="1800" dirty="0" smtClean="0"/>
              <a:t>performed for digitized texts:</a:t>
            </a:r>
            <a:endParaRPr lang="en-US" sz="1800" dirty="0"/>
          </a:p>
          <a:p>
            <a:pPr lvl="1"/>
            <a:r>
              <a:rPr lang="en-US" sz="1800" dirty="0" smtClean="0"/>
              <a:t>Empty </a:t>
            </a:r>
            <a:r>
              <a:rPr lang="en-US" sz="1800" dirty="0"/>
              <a:t>file (OCR)</a:t>
            </a:r>
          </a:p>
          <a:p>
            <a:pPr lvl="1"/>
            <a:r>
              <a:rPr lang="pt-BR" sz="1800" dirty="0" smtClean="0"/>
              <a:t>Checksum </a:t>
            </a:r>
            <a:r>
              <a:rPr lang="pt-BR" sz="1800" dirty="0"/>
              <a:t>(Master files, ALTO, OCR)</a:t>
            </a:r>
          </a:p>
          <a:p>
            <a:pPr lvl="1"/>
            <a:r>
              <a:rPr lang="en-US" sz="1800" dirty="0" smtClean="0"/>
              <a:t>XML </a:t>
            </a:r>
            <a:r>
              <a:rPr lang="en-US" sz="1800" dirty="0"/>
              <a:t>Schema/Syntax (all XML files)</a:t>
            </a:r>
          </a:p>
          <a:p>
            <a:pPr lvl="1"/>
            <a:r>
              <a:rPr lang="en-US" sz="1800" dirty="0" smtClean="0"/>
              <a:t>Image </a:t>
            </a:r>
            <a:r>
              <a:rPr lang="en-US" sz="1800" dirty="0"/>
              <a:t>File Format (Master files)</a:t>
            </a:r>
          </a:p>
          <a:p>
            <a:pPr lvl="1"/>
            <a:r>
              <a:rPr lang="en-US" sz="1800" dirty="0" smtClean="0"/>
              <a:t>Number </a:t>
            </a:r>
            <a:r>
              <a:rPr lang="en-US" sz="1800" dirty="0"/>
              <a:t>of Files (all files)</a:t>
            </a:r>
          </a:p>
          <a:p>
            <a:pPr lvl="1"/>
            <a:r>
              <a:rPr lang="pt-BR" sz="1800" dirty="0" smtClean="0"/>
              <a:t>Filename </a:t>
            </a:r>
            <a:r>
              <a:rPr lang="pt-BR" sz="1800" dirty="0"/>
              <a:t>(master image, ALTO, OCR)</a:t>
            </a:r>
          </a:p>
          <a:p>
            <a:pPr lvl="1"/>
            <a:r>
              <a:rPr lang="en-US" sz="1800" dirty="0" smtClean="0"/>
              <a:t>UID </a:t>
            </a:r>
            <a:r>
              <a:rPr lang="en-US" sz="1800" dirty="0"/>
              <a:t>in MARCXML (MARCXML)</a:t>
            </a:r>
          </a:p>
          <a:p>
            <a:r>
              <a:rPr lang="en-US" sz="1800" dirty="0" smtClean="0"/>
              <a:t>Results </a:t>
            </a:r>
            <a:r>
              <a:rPr lang="en-US" sz="1800" dirty="0"/>
              <a:t>stored permanently in Oracle DB</a:t>
            </a:r>
          </a:p>
        </p:txBody>
      </p:sp>
    </p:spTree>
    <p:extLst>
      <p:ext uri="{BB962C8B-B14F-4D97-AF65-F5344CB8AC3E}">
        <p14:creationId xmlns:p14="http://schemas.microsoft.com/office/powerpoint/2010/main" val="270553662"/>
      </p:ext>
    </p:extLst>
  </p:cSld>
  <p:clrMapOvr>
    <a:masterClrMapping/>
  </p:clrMapOvr>
</p:sld>
</file>

<file path=ppt/theme/theme1.xml><?xml version="1.0" encoding="utf-8"?>
<a:theme xmlns:a="http://schemas.openxmlformats.org/drawingml/2006/main" name="nlm">
  <a:themeElements>
    <a:clrScheme name="nlm 10">
      <a:dk1>
        <a:srgbClr val="0000AC"/>
      </a:dk1>
      <a:lt1>
        <a:srgbClr val="FFFFFF"/>
      </a:lt1>
      <a:dk2>
        <a:srgbClr val="0072C2"/>
      </a:dk2>
      <a:lt2>
        <a:srgbClr val="CCFFFF"/>
      </a:lt2>
      <a:accent1>
        <a:srgbClr val="0099FF"/>
      </a:accent1>
      <a:accent2>
        <a:srgbClr val="00B000"/>
      </a:accent2>
      <a:accent3>
        <a:srgbClr val="AABCDD"/>
      </a:accent3>
      <a:accent4>
        <a:srgbClr val="DADADA"/>
      </a:accent4>
      <a:accent5>
        <a:srgbClr val="AACAFF"/>
      </a:accent5>
      <a:accent6>
        <a:srgbClr val="009F00"/>
      </a:accent6>
      <a:hlink>
        <a:srgbClr val="FFE701"/>
      </a:hlink>
      <a:folHlink>
        <a:srgbClr val="FF9900"/>
      </a:folHlink>
    </a:clrScheme>
    <a:fontScheme name="nlm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lm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lm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lm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lm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lm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lm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lm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lm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lm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lm 10">
        <a:dk1>
          <a:srgbClr val="0000AC"/>
        </a:dk1>
        <a:lt1>
          <a:srgbClr val="FFFFFF"/>
        </a:lt1>
        <a:dk2>
          <a:srgbClr val="0072C2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BCDD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blue-nlm-template-2004</Template>
  <TotalTime>9477</TotalTime>
  <Words>1311</Words>
  <Application>Microsoft Office PowerPoint</Application>
  <PresentationFormat>On-screen Show (4:3)</PresentationFormat>
  <Paragraphs>307</Paragraphs>
  <Slides>26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nlm</vt:lpstr>
      <vt:lpstr>Custom Design</vt:lpstr>
      <vt:lpstr>Digital Preservation of the NLM Digital Collections</vt:lpstr>
      <vt:lpstr>Goals</vt:lpstr>
      <vt:lpstr>Content Overview</vt:lpstr>
      <vt:lpstr>Preservation Architecture</vt:lpstr>
      <vt:lpstr>Preservation Components</vt:lpstr>
      <vt:lpstr>Preservation File Formats</vt:lpstr>
      <vt:lpstr>Workflow at a Glance</vt:lpstr>
      <vt:lpstr>Identifiers</vt:lpstr>
      <vt:lpstr>Automated QA Review</vt:lpstr>
      <vt:lpstr>Automated QA Review</vt:lpstr>
      <vt:lpstr>Multiple Copies of content</vt:lpstr>
      <vt:lpstr>Primary Storage</vt:lpstr>
      <vt:lpstr>Fixity </vt:lpstr>
      <vt:lpstr>Post-Ingest Fixity Checking</vt:lpstr>
      <vt:lpstr>Auditing</vt:lpstr>
      <vt:lpstr>Referential Integrity</vt:lpstr>
      <vt:lpstr>Possible Fedora Enhancements</vt:lpstr>
      <vt:lpstr>NLM’s Audiovisual Holdings</vt:lpstr>
      <vt:lpstr>AVs - Media Types</vt:lpstr>
      <vt:lpstr>AVs – Media Types</vt:lpstr>
      <vt:lpstr>AVs – Risk of Degradation</vt:lpstr>
      <vt:lpstr>AVs – Risk of Obsolencence </vt:lpstr>
      <vt:lpstr>AVs – Consultation</vt:lpstr>
      <vt:lpstr>AVs – Pilot Project</vt:lpstr>
      <vt:lpstr>Future Directions</vt:lpstr>
      <vt:lpstr>Questions ?</vt:lpstr>
    </vt:vector>
  </TitlesOfParts>
  <Company>National Library of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OCCS AB Digital Repository Overview</dc:title>
  <dc:creator>Doron Shalvi</dc:creator>
  <cp:lastModifiedBy>Doyle, John (NIH/NLM) [E]</cp:lastModifiedBy>
  <cp:revision>818</cp:revision>
  <dcterms:created xsi:type="dcterms:W3CDTF">2006-11-14T18:04:24Z</dcterms:created>
  <dcterms:modified xsi:type="dcterms:W3CDTF">2015-10-08T13:09:01Z</dcterms:modified>
</cp:coreProperties>
</file>