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8" r:id="rId3"/>
    <p:sldId id="275" r:id="rId4"/>
    <p:sldId id="276" r:id="rId5"/>
    <p:sldId id="277" r:id="rId6"/>
    <p:sldId id="279" r:id="rId7"/>
    <p:sldId id="280" r:id="rId8"/>
    <p:sldId id="292" r:id="rId9"/>
    <p:sldId id="293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</p:sldIdLst>
  <p:sldSz cx="9144000" cy="6858000" type="screen4x3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B44D44-6935-4F76-B518-918AC77490BC}">
  <a:tblStyle styleId="{07B44D44-6935-4F76-B518-918AC77490BC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10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6887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71925" y="0"/>
            <a:ext cx="3036887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6887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71925" y="8829675"/>
            <a:ext cx="3036887" cy="465138"/>
          </a:xfrm>
          <a:prstGeom prst="rect">
            <a:avLst/>
          </a:prstGeom>
          <a:noFill/>
          <a:ln>
            <a:noFill/>
          </a:ln>
        </p:spPr>
        <p:txBody>
          <a:bodyPr lIns="91625" tIns="45800" rIns="91625" bIns="45800" anchor="b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214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3971925" y="8829675"/>
            <a:ext cx="3036887" cy="465138"/>
          </a:xfrm>
          <a:prstGeom prst="rect">
            <a:avLst/>
          </a:prstGeom>
          <a:noFill/>
          <a:ln>
            <a:noFill/>
          </a:ln>
        </p:spPr>
        <p:txBody>
          <a:bodyPr lIns="91625" tIns="45800" rIns="91625" bIns="45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  <a:noFill/>
          <a:ln>
            <a:noFill/>
          </a:ln>
        </p:spPr>
        <p:txBody>
          <a:bodyPr lIns="91625" tIns="45800" rIns="91625" bIns="458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3728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97503-D1FA-4346-AD16-151ED1BD060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54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25008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13206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01801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85470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23338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33997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63073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97503-D1FA-4346-AD16-151ED1BD060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01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97503-D1FA-4346-AD16-151ED1BD06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96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hape 21"/>
          <p:cNvGrpSpPr/>
          <p:nvPr/>
        </p:nvGrpSpPr>
        <p:grpSpPr>
          <a:xfrm>
            <a:off x="0" y="0"/>
            <a:ext cx="8458199" cy="5943599"/>
            <a:chOff x="0" y="0"/>
            <a:chExt cx="5327" cy="3743"/>
          </a:xfrm>
        </p:grpSpPr>
        <p:sp>
          <p:nvSpPr>
            <p:cNvPr id="22" name="Shape 22"/>
            <p:cNvSpPr/>
            <p:nvPr/>
          </p:nvSpPr>
          <p:spPr>
            <a:xfrm>
              <a:off x="0" y="1439"/>
              <a:ext cx="5154" cy="2303"/>
            </a:xfrm>
            <a:custGeom>
              <a:avLst/>
              <a:gdLst/>
              <a:ahLst/>
              <a:cxnLst/>
              <a:rect l="0" t="0" r="0" b="0"/>
              <a:pathLst>
                <a:path w="5155" h="2304" extrusionOk="0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>
              <a:gsLst>
                <a:gs pos="0">
                  <a:srgbClr val="1E6AB5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0"/>
              <a:ext cx="5327" cy="3688"/>
            </a:xfrm>
            <a:custGeom>
              <a:avLst/>
              <a:gdLst/>
              <a:ahLst/>
              <a:cxnLst/>
              <a:rect l="0" t="0" r="0" b="0"/>
              <a:pathLst>
                <a:path w="5328" h="3689" extrusionOk="0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9525" y="6143625"/>
            <a:ext cx="3800474" cy="7143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Shape 25"/>
          <p:cNvCxnSpPr/>
          <p:nvPr/>
        </p:nvCxnSpPr>
        <p:spPr>
          <a:xfrm>
            <a:off x="0" y="6096000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Shape 26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838200" y="3886200"/>
            <a:ext cx="7543800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1768475"/>
            <a:ext cx="7772400" cy="17367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1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 rot="5400000">
            <a:off x="2324099" y="-266700"/>
            <a:ext cx="44958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8034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 rot="5400000">
            <a:off x="4747418" y="2156618"/>
            <a:ext cx="5821362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 rot="5400000">
            <a:off x="556419" y="175419"/>
            <a:ext cx="5821362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8034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49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Tahoma"/>
              <a:buNone/>
              <a:defRPr/>
            </a:lvl1pPr>
            <a:lvl2pPr marL="457200" indent="0" rtl="0">
              <a:spcBef>
                <a:spcPts val="0"/>
              </a:spcBef>
              <a:buFont typeface="Tahoma"/>
              <a:buNone/>
              <a:defRPr/>
            </a:lvl2pPr>
            <a:lvl3pPr marL="914400" indent="0" rtl="0">
              <a:spcBef>
                <a:spcPts val="0"/>
              </a:spcBef>
              <a:buFont typeface="Tahoma"/>
              <a:buNone/>
              <a:defRPr/>
            </a:lvl3pPr>
            <a:lvl4pPr marL="1371600" indent="0" rtl="0">
              <a:spcBef>
                <a:spcPts val="0"/>
              </a:spcBef>
              <a:buFont typeface="Tahoma"/>
              <a:buNone/>
              <a:defRPr/>
            </a:lvl4pPr>
            <a:lvl5pPr marL="1828800" indent="0" rtl="0">
              <a:spcBef>
                <a:spcPts val="0"/>
              </a:spcBef>
              <a:buFont typeface="Tahoma"/>
              <a:buNone/>
              <a:defRPr/>
            </a:lvl5pPr>
            <a:lvl6pPr marL="2286000" indent="0" rtl="0">
              <a:spcBef>
                <a:spcPts val="0"/>
              </a:spcBef>
              <a:buFont typeface="Tahoma"/>
              <a:buNone/>
              <a:defRPr/>
            </a:lvl6pPr>
            <a:lvl7pPr marL="2743200" indent="0" rtl="0">
              <a:spcBef>
                <a:spcPts val="0"/>
              </a:spcBef>
              <a:buFont typeface="Tahoma"/>
              <a:buNone/>
              <a:defRPr/>
            </a:lvl7pPr>
            <a:lvl8pPr marL="3200400" indent="0" rtl="0">
              <a:spcBef>
                <a:spcPts val="0"/>
              </a:spcBef>
              <a:buFont typeface="Tahoma"/>
              <a:buNone/>
              <a:defRPr/>
            </a:lvl8pPr>
            <a:lvl9pPr marL="3657600" indent="0" rtl="0">
              <a:spcBef>
                <a:spcPts val="0"/>
              </a:spcBef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hape 9"/>
          <p:cNvGrpSpPr/>
          <p:nvPr/>
        </p:nvGrpSpPr>
        <p:grpSpPr>
          <a:xfrm>
            <a:off x="0" y="0"/>
            <a:ext cx="7242174" cy="1981199"/>
            <a:chOff x="0" y="0"/>
            <a:chExt cx="4561" cy="1247"/>
          </a:xfrm>
        </p:grpSpPr>
        <p:sp>
          <p:nvSpPr>
            <p:cNvPr id="10" name="Shape 10"/>
            <p:cNvSpPr/>
            <p:nvPr/>
          </p:nvSpPr>
          <p:spPr>
            <a:xfrm>
              <a:off x="0" y="582"/>
              <a:ext cx="4486" cy="664"/>
            </a:xfrm>
            <a:custGeom>
              <a:avLst/>
              <a:gdLst/>
              <a:ahLst/>
              <a:cxnLst/>
              <a:rect l="0" t="0" r="0" b="0"/>
              <a:pathLst>
                <a:path w="4806" h="665" extrusionOk="0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>
              <a:gsLst>
                <a:gs pos="0">
                  <a:srgbClr val="206FBD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4561" cy="1198"/>
            </a:xfrm>
            <a:custGeom>
              <a:avLst/>
              <a:gdLst/>
              <a:ahLst/>
              <a:cxnLst/>
              <a:rect l="0" t="0" r="0" b="0"/>
              <a:pathLst>
                <a:path w="4562" h="1199" extrusionOk="0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8034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ahoma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▪"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pic>
        <p:nvPicPr>
          <p:cNvPr id="17" name="Shape 1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-9525" y="6143625"/>
            <a:ext cx="3800474" cy="7143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hape 18"/>
          <p:cNvCxnSpPr/>
          <p:nvPr/>
        </p:nvCxnSpPr>
        <p:spPr>
          <a:xfrm>
            <a:off x="0" y="6096000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Shape 19"/>
          <p:cNvCxnSpPr/>
          <p:nvPr/>
        </p:nvCxnSpPr>
        <p:spPr>
          <a:xfrm>
            <a:off x="0" y="6172200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iif.nlm.nih.gov/nlm:nlmuid-101573841-img/info.jso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iiif.nlm.nih.gov/nlm:nlmuid-101573841-img/full/full/0/default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iiif.nlm.nih.gov/nlm:nlmuid-101573841-img/1300,1600,400,400/full/90/default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ollections.nlm.nih.gov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85800" y="463550"/>
            <a:ext cx="7772400" cy="20662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NLM Update and</a:t>
            </a:r>
            <a:r>
              <a:rPr lang="en-US" sz="3200" b="1" i="0" u="none" strike="noStrike" cap="none" baseline="0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3200" b="1" i="0" u="none" strike="noStrike" cap="none" baseline="0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1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Still Image Serving</a:t>
            </a:r>
            <a:endParaRPr lang="en-US" sz="3200" b="1" i="0" u="none" strike="noStrike" cap="none" baseline="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0" y="3136900"/>
            <a:ext cx="8915400" cy="160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April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27, 2016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18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John Doyle, Doron </a:t>
            </a:r>
            <a:r>
              <a:rPr lang="en-US" sz="18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Shalvi, TA Nguyen</a:t>
            </a:r>
            <a:endParaRPr lang="en-US" sz="18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18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National Library of Medicine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105196"/>
            <a:ext cx="8229600" cy="88423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Blacklight</a:t>
            </a:r>
            <a:r>
              <a:rPr lang="en-US" sz="3200" dirty="0" smtClean="0">
                <a:solidFill>
                  <a:schemeClr val="bg1"/>
                </a:solidFill>
              </a:rPr>
              <a:t> Image Resource Page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36" y="884237"/>
            <a:ext cx="7212926" cy="510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90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82600" y="105196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9pPr>
          </a:lstStyle>
          <a:p>
            <a:r>
              <a:rPr lang="en-US" sz="3200" kern="0" dirty="0" err="1" smtClean="0">
                <a:solidFill>
                  <a:schemeClr val="bg1"/>
                </a:solidFill>
              </a:rPr>
              <a:t>OpenSeaDragon</a:t>
            </a:r>
            <a:r>
              <a:rPr lang="en-US" sz="3200" kern="0" dirty="0" smtClean="0">
                <a:solidFill>
                  <a:schemeClr val="bg1"/>
                </a:solidFill>
              </a:rPr>
              <a:t> Image </a:t>
            </a:r>
            <a:r>
              <a:rPr lang="en-US" sz="3200" kern="0" dirty="0" smtClean="0">
                <a:solidFill>
                  <a:schemeClr val="bg1"/>
                </a:solidFill>
              </a:rPr>
              <a:t>Viewer</a:t>
            </a:r>
            <a:endParaRPr lang="en-US" sz="3200" kern="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6887"/>
          <a:stretch/>
        </p:blipFill>
        <p:spPr>
          <a:xfrm>
            <a:off x="326967" y="922019"/>
            <a:ext cx="8540866" cy="482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35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74"/>
            <a:ext cx="82296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Local Customizations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0461"/>
            <a:ext cx="8229600" cy="5364293"/>
          </a:xfrm>
        </p:spPr>
        <p:txBody>
          <a:bodyPr/>
          <a:lstStyle/>
          <a:p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Loris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Adjust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cache to work with both HTTP and HTTPS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Fix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issue of not resolving JPEG2000 using </a:t>
            </a:r>
            <a:r>
              <a:rPr lang="en-US" sz="2400" dirty="0" err="1">
                <a:solidFill>
                  <a:schemeClr val="lt1"/>
                </a:solidFill>
                <a:latin typeface="Tahoma"/>
                <a:ea typeface="Tahoma"/>
                <a:cs typeface="Tahoma"/>
              </a:rPr>
              <a:t>kdu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Fix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permission issues for local cache, log generation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Downgrade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local environment to Python 2.7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10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GB cache, FIFO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JPEG2000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(could use TIFF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)</a:t>
            </a:r>
          </a:p>
          <a:p>
            <a:pPr lvl="1"/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r>
              <a:rPr lang="en-US" sz="2400" dirty="0" err="1">
                <a:solidFill>
                  <a:schemeClr val="lt1"/>
                </a:solidFill>
                <a:latin typeface="Tahoma"/>
                <a:ea typeface="Tahoma"/>
                <a:cs typeface="Tahoma"/>
              </a:rPr>
              <a:t>OpenSeaDragon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Port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to Blacklight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Open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directly into full screen mode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Custom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button controls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3x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max zoom</a:t>
            </a:r>
          </a:p>
          <a:p>
            <a:pPr lvl="1"/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Workaround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for hang on exiting large images</a:t>
            </a:r>
          </a:p>
        </p:txBody>
      </p:sp>
    </p:spTree>
    <p:extLst>
      <p:ext uri="{BB962C8B-B14F-4D97-AF65-F5344CB8AC3E}">
        <p14:creationId xmlns:p14="http://schemas.microsoft.com/office/powerpoint/2010/main" val="332395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IIIF Server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180"/>
            <a:ext cx="7840980" cy="5029200"/>
          </a:xfrm>
        </p:spPr>
        <p:txBody>
          <a:bodyPr/>
          <a:lstStyle/>
          <a:p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IIIF 2.0, </a:t>
            </a:r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  <a:hlinkClick r:id="rId2"/>
              </a:rPr>
              <a:t>https://iiif.nlm.nih.gov</a:t>
            </a:r>
            <a:endParaRPr lang="en-US" sz="20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Request: </a:t>
            </a:r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  <a:hlinkClick r:id="rId2"/>
              </a:rPr>
              <a:t>https://iiif.nlm.nih.gov/nlm%3Anlmuid-101573841-img/info.json</a:t>
            </a:r>
            <a:endParaRPr lang="en-US" sz="20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r>
              <a:rPr lang="en-US" sz="20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Response: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{"profile": ["http://iiif.io/</a:t>
            </a:r>
            <a:r>
              <a:rPr lang="en-US" sz="1600" dirty="0" err="1">
                <a:solidFill>
                  <a:schemeClr val="bg1"/>
                </a:solidFill>
              </a:rPr>
              <a:t>api</a:t>
            </a:r>
            <a:r>
              <a:rPr lang="en-US" sz="1600" dirty="0">
                <a:solidFill>
                  <a:schemeClr val="bg1"/>
                </a:solidFill>
              </a:rPr>
              <a:t>/image/2/level2.json",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{"supports": ["</a:t>
            </a:r>
            <a:r>
              <a:rPr lang="en-US" sz="1600" dirty="0" err="1">
                <a:solidFill>
                  <a:schemeClr val="bg1"/>
                </a:solidFill>
              </a:rPr>
              <a:t>canonicalLinkHeader</a:t>
            </a:r>
            <a:r>
              <a:rPr lang="en-US" sz="1600" dirty="0">
                <a:solidFill>
                  <a:schemeClr val="bg1"/>
                </a:solidFill>
              </a:rPr>
              <a:t>", "</a:t>
            </a:r>
            <a:r>
              <a:rPr lang="en-US" sz="1600" dirty="0" err="1">
                <a:solidFill>
                  <a:schemeClr val="bg1"/>
                </a:solidFill>
              </a:rPr>
              <a:t>profileLinkHeader</a:t>
            </a:r>
            <a:r>
              <a:rPr lang="en-US" sz="1600" dirty="0">
                <a:solidFill>
                  <a:schemeClr val="bg1"/>
                </a:solidFill>
              </a:rPr>
              <a:t>", "mirroring", "</a:t>
            </a:r>
            <a:r>
              <a:rPr lang="en-US" sz="1600" dirty="0" err="1">
                <a:solidFill>
                  <a:schemeClr val="bg1"/>
                </a:solidFill>
              </a:rPr>
              <a:t>rotationArbitrary</a:t>
            </a:r>
            <a:r>
              <a:rPr lang="en-US" sz="1600" dirty="0">
                <a:solidFill>
                  <a:schemeClr val="bg1"/>
                </a:solidFill>
              </a:rPr>
              <a:t>", "</a:t>
            </a:r>
            <a:r>
              <a:rPr lang="en-US" sz="1600" dirty="0" err="1">
                <a:solidFill>
                  <a:schemeClr val="bg1"/>
                </a:solidFill>
              </a:rPr>
              <a:t>sizeAboveFull</a:t>
            </a:r>
            <a:r>
              <a:rPr lang="en-US" sz="1600" dirty="0">
                <a:solidFill>
                  <a:schemeClr val="bg1"/>
                </a:solidFill>
              </a:rPr>
              <a:t>"],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"qualities": ["default", "</a:t>
            </a:r>
            <a:r>
              <a:rPr lang="en-US" sz="1600" dirty="0" err="1">
                <a:solidFill>
                  <a:schemeClr val="bg1"/>
                </a:solidFill>
              </a:rPr>
              <a:t>bitonal</a:t>
            </a:r>
            <a:r>
              <a:rPr lang="en-US" sz="1600" dirty="0">
                <a:solidFill>
                  <a:schemeClr val="bg1"/>
                </a:solidFill>
              </a:rPr>
              <a:t>", "gray", "color"],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"formats": ["jpg", "</a:t>
            </a:r>
            <a:r>
              <a:rPr lang="en-US" sz="1600" dirty="0" err="1">
                <a:solidFill>
                  <a:schemeClr val="bg1"/>
                </a:solidFill>
              </a:rPr>
              <a:t>png</a:t>
            </a:r>
            <a:r>
              <a:rPr lang="en-US" sz="1600" dirty="0">
                <a:solidFill>
                  <a:schemeClr val="bg1"/>
                </a:solidFill>
              </a:rPr>
              <a:t>", "gif", "</a:t>
            </a:r>
            <a:r>
              <a:rPr lang="en-US" sz="1600" dirty="0" err="1">
                <a:solidFill>
                  <a:schemeClr val="bg1"/>
                </a:solidFill>
              </a:rPr>
              <a:t>webp</a:t>
            </a:r>
            <a:r>
              <a:rPr lang="en-US" sz="1600" dirty="0">
                <a:solidFill>
                  <a:schemeClr val="bg1"/>
                </a:solidFill>
              </a:rPr>
              <a:t>"]}],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"tiles": [{"width": 128, "</a:t>
            </a:r>
            <a:r>
              <a:rPr lang="en-US" sz="1600" dirty="0" err="1">
                <a:solidFill>
                  <a:schemeClr val="bg1"/>
                </a:solidFill>
              </a:rPr>
              <a:t>scaleFactors</a:t>
            </a:r>
            <a:r>
              <a:rPr lang="en-US" sz="1600" dirty="0">
                <a:solidFill>
                  <a:schemeClr val="bg1"/>
                </a:solidFill>
              </a:rPr>
              <a:t>": [1, 2, 4, 8]},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{"width": 256, "</a:t>
            </a:r>
            <a:r>
              <a:rPr lang="en-US" sz="1600" dirty="0" err="1">
                <a:solidFill>
                  <a:schemeClr val="bg1"/>
                </a:solidFill>
              </a:rPr>
              <a:t>scaleFactors</a:t>
            </a:r>
            <a:r>
              <a:rPr lang="en-US" sz="1600" dirty="0">
                <a:solidFill>
                  <a:schemeClr val="bg1"/>
                </a:solidFill>
              </a:rPr>
              <a:t>": [16, 32]}],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"protocol": "http://iiif.io/</a:t>
            </a:r>
            <a:r>
              <a:rPr lang="en-US" sz="1600" dirty="0" err="1">
                <a:solidFill>
                  <a:schemeClr val="bg1"/>
                </a:solidFill>
              </a:rPr>
              <a:t>api</a:t>
            </a:r>
            <a:r>
              <a:rPr lang="en-US" sz="1600" dirty="0">
                <a:solidFill>
                  <a:schemeClr val="bg1"/>
                </a:solidFill>
              </a:rPr>
              <a:t>/image",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"sizes": [{"width": 94, "height": 74}, {"width": 188, "height": 147}, {"width": 375, "height": 293}, {"width": 750, "height": 586}, {"width": 1500, "height": 1172}, {"width": 3000, "height": 2343}],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"height": 2343, </a:t>
            </a:r>
            <a:r>
              <a:rPr lang="en-US" sz="1600" dirty="0" smtClean="0">
                <a:solidFill>
                  <a:schemeClr val="bg1"/>
                </a:solidFill>
              </a:rPr>
              <a:t>"</a:t>
            </a:r>
            <a:r>
              <a:rPr lang="en-US" sz="1600" dirty="0">
                <a:solidFill>
                  <a:schemeClr val="bg1"/>
                </a:solidFill>
              </a:rPr>
              <a:t>width": 3000,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"@context": "http://iiif.io/</a:t>
            </a:r>
            <a:r>
              <a:rPr lang="en-US" sz="1600" dirty="0" err="1">
                <a:solidFill>
                  <a:schemeClr val="bg1"/>
                </a:solidFill>
              </a:rPr>
              <a:t>api</a:t>
            </a:r>
            <a:r>
              <a:rPr lang="en-US" sz="1600" dirty="0">
                <a:solidFill>
                  <a:schemeClr val="bg1"/>
                </a:solidFill>
              </a:rPr>
              <a:t>/image/2/</a:t>
            </a:r>
            <a:r>
              <a:rPr lang="en-US" sz="1600" dirty="0" err="1">
                <a:solidFill>
                  <a:schemeClr val="bg1"/>
                </a:solidFill>
              </a:rPr>
              <a:t>context.json</a:t>
            </a:r>
            <a:r>
              <a:rPr lang="en-US" sz="1600" dirty="0">
                <a:solidFill>
                  <a:schemeClr val="bg1"/>
                </a:solidFill>
              </a:rPr>
              <a:t>", 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"@id": "https://iiif.nlm.nih.gov/nlm%3Anlmuid-101573841-img"}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2429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Issues encountered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Missing and corrupt master images</a:t>
            </a:r>
          </a:p>
          <a:p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Master TIFF file contains multiple images</a:t>
            </a:r>
          </a:p>
          <a:p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Missing, incomplete, incorrect catalog records</a:t>
            </a:r>
          </a:p>
          <a:p>
            <a:r>
              <a:rPr lang="en-US" sz="2800" dirty="0" err="1">
                <a:solidFill>
                  <a:schemeClr val="lt1"/>
                </a:solidFill>
                <a:latin typeface="Tahoma"/>
                <a:ea typeface="Tahoma"/>
                <a:cs typeface="Tahoma"/>
              </a:rPr>
              <a:t>Kakadu</a:t>
            </a:r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could not recognize some TIFFs – save as a new TIFF using </a:t>
            </a:r>
            <a:r>
              <a:rPr lang="en-US" sz="2800" dirty="0" err="1">
                <a:solidFill>
                  <a:schemeClr val="lt1"/>
                </a:solidFill>
                <a:latin typeface="Tahoma"/>
                <a:ea typeface="Tahoma"/>
                <a:cs typeface="Tahoma"/>
              </a:rPr>
              <a:t>ImageMagick</a:t>
            </a:r>
            <a:endParaRPr lang="en-US" sz="28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Increase JVM heap size (1G) for </a:t>
            </a:r>
            <a:r>
              <a:rPr lang="en-US" sz="2800" dirty="0" err="1">
                <a:solidFill>
                  <a:schemeClr val="lt1"/>
                </a:solidFill>
                <a:latin typeface="Tahoma"/>
                <a:ea typeface="Tahoma"/>
                <a:cs typeface="Tahoma"/>
              </a:rPr>
              <a:t>Kakadu</a:t>
            </a:r>
            <a:r>
              <a:rPr lang="en-US" sz="28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to process large TIFFs (137 MB)</a:t>
            </a:r>
          </a:p>
        </p:txBody>
      </p:sp>
    </p:spTree>
    <p:extLst>
      <p:ext uri="{BB962C8B-B14F-4D97-AF65-F5344CB8AC3E}">
        <p14:creationId xmlns:p14="http://schemas.microsoft.com/office/powerpoint/2010/main" val="1285589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3318"/>
          </a:xfrm>
        </p:spPr>
        <p:txBody>
          <a:bodyPr/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iiif.nlm.nih.gov/nlm:nlmuid-101573841-img/full/full/0/default.jpg</a:t>
            </a:r>
            <a:r>
              <a:rPr lang="en-US" sz="2800" dirty="0" smtClean="0"/>
              <a:t> </a:t>
            </a:r>
            <a:endParaRPr lang="en-US" sz="4400" dirty="0"/>
          </a:p>
        </p:txBody>
      </p:sp>
      <p:pic>
        <p:nvPicPr>
          <p:cNvPr id="2050" name="Picture 2" descr="https://iiif.nlm.nih.gov/nlm:nlmuid-101573841-img/full/full/0/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767" y="1163972"/>
            <a:ext cx="5756466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400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50155"/>
          </a:xfrm>
        </p:spPr>
        <p:txBody>
          <a:bodyPr/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iiif.nlm.nih.gov/nlm:nlmuid-101573841-img/1300,1600,400,400/full/90/default.jpg</a:t>
            </a:r>
            <a:r>
              <a:rPr lang="en-US" sz="2800" dirty="0" smtClean="0"/>
              <a:t> </a:t>
            </a:r>
            <a:endParaRPr lang="en-US" sz="4400" dirty="0"/>
          </a:p>
        </p:txBody>
      </p:sp>
      <p:pic>
        <p:nvPicPr>
          <p:cNvPr id="3076" name="Picture 4" descr="https://iiif.nlm.nih.gov/nlm:nlmuid-101573841-img/1300,1600,400,400/full/90/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365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28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Demonstration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hlinkClick r:id=""/>
            </a:endParaRPr>
          </a:p>
          <a:p>
            <a:pPr>
              <a:buNone/>
            </a:pPr>
            <a:endParaRPr lang="en-US" dirty="0" smtClean="0">
              <a:hlinkClick r:id=""/>
            </a:endParaRPr>
          </a:p>
          <a:p>
            <a:pPr>
              <a:buNone/>
            </a:pPr>
            <a:endParaRPr lang="en-US" dirty="0" smtClean="0">
              <a:hlinkClick r:id=""/>
            </a:endParaRPr>
          </a:p>
          <a:p>
            <a:pPr algn="ctr">
              <a:buNone/>
            </a:pPr>
            <a:r>
              <a:rPr lang="en-US" sz="4000" dirty="0" smtClean="0">
                <a:hlinkClick r:id="rId3"/>
              </a:rPr>
              <a:t>https://</a:t>
            </a:r>
            <a:r>
              <a:rPr lang="en-US" sz="4000" dirty="0" smtClean="0">
                <a:hlinkClick r:id="rId3"/>
              </a:rPr>
              <a:t>collections.nlm.nih.gov</a:t>
            </a:r>
            <a:endParaRPr lang="en-US" sz="40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72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3200" dirty="0" smtClean="0">
                <a:solidFill>
                  <a:schemeClr val="lt1"/>
                </a:solidFill>
              </a:rPr>
              <a:t>Still Images – Future Development</a:t>
            </a:r>
            <a:endParaRPr lang="en-US" sz="3200" b="0" i="0" u="none" strike="noStrike" cap="none" baseline="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494402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35000" lvl="1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Collection Maintenance 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Replacement of master images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Metadata updates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66800" lvl="2" indent="0">
              <a:buNone/>
            </a:pP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635000" lvl="1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IIIF</a:t>
            </a:r>
          </a:p>
          <a:p>
            <a:pPr lvl="2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Presentation API</a:t>
            </a:r>
          </a:p>
          <a:p>
            <a:pPr lvl="2">
              <a:buFontTx/>
              <a:buChar char="-"/>
            </a:pP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Upgrade of Book Viewing solution</a:t>
            </a:r>
          </a:p>
          <a:p>
            <a:pPr lvl="2">
              <a:buFontTx/>
              <a:buChar char="-"/>
            </a:pP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635000" lvl="1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OAI-PMH Providing</a:t>
            </a:r>
          </a:p>
          <a:p>
            <a:pPr lvl="1">
              <a:buFontTx/>
              <a:buChar char="-"/>
            </a:pPr>
            <a:endParaRPr lang="en-US" sz="2400" dirty="0" smtClean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66800" lvl="2" indent="0">
              <a:buNone/>
            </a:pPr>
            <a:endParaRPr lang="en-US" sz="2400" dirty="0" smtClean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lvl="2">
              <a:buFontTx/>
              <a:buChar char="-"/>
            </a:pP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542573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Content Overview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83018" y="1809132"/>
            <a:ext cx="5723580" cy="200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buNone/>
            </a:pP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Current Counts: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Books: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2.8M pages, 17k volumes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Videos: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227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Citations: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3.7M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Still Images: 68k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22098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2098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2098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4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46" y="3540870"/>
            <a:ext cx="553765" cy="552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3200" dirty="0">
                <a:solidFill>
                  <a:schemeClr val="lt1"/>
                </a:solidFill>
              </a:rPr>
              <a:t>Coming Soon: Born-Digital</a:t>
            </a:r>
            <a:endParaRPr lang="en-US" sz="3200" b="0" i="0" u="none" strike="noStrike" cap="none" baseline="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823050" y="1728670"/>
            <a:ext cx="7497900" cy="440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9250" lvl="1" indent="0">
              <a:spcBef>
                <a:spcPts val="480"/>
              </a:spcBef>
              <a:buSzPct val="100000"/>
              <a:buNone/>
            </a:pP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Historical Software</a:t>
            </a:r>
          </a:p>
          <a:p>
            <a:pPr marL="800100" lvl="8" indent="-342900">
              <a:spcBef>
                <a:spcPts val="480"/>
              </a:spcBef>
              <a:buClr>
                <a:schemeClr val="lt1"/>
              </a:buClr>
              <a:buSzPct val="100000"/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NDSR Project</a:t>
            </a:r>
            <a:endParaRPr lang="en-US" sz="20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800100" lvl="8" indent="-342900">
              <a:spcBef>
                <a:spcPts val="480"/>
              </a:spcBef>
              <a:buClr>
                <a:schemeClr val="lt1"/>
              </a:buClr>
              <a:buSzPct val="100000"/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NLM-created software as cultural heritage</a:t>
            </a:r>
          </a:p>
          <a:p>
            <a:pPr marL="800100" lvl="8" indent="-342900">
              <a:spcBef>
                <a:spcPts val="480"/>
              </a:spcBef>
              <a:buClr>
                <a:schemeClr val="lt1"/>
              </a:buClr>
              <a:buSzPct val="100000"/>
              <a:buFontTx/>
              <a:buChar char="-"/>
            </a:pPr>
            <a:r>
              <a:rPr lang="en-US" sz="2000" dirty="0" err="1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GratefulMed</a:t>
            </a: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Tutorial</a:t>
            </a:r>
            <a:endParaRPr lang="en-US" sz="20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800100" lvl="8" indent="-342900">
              <a:spcBef>
                <a:spcPts val="480"/>
              </a:spcBef>
              <a:buClr>
                <a:schemeClr val="lt1"/>
              </a:buClr>
              <a:buSzPct val="100000"/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MS-DOS program</a:t>
            </a:r>
            <a:endParaRPr lang="en-US" sz="20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 lang="en-US" sz="20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9250" lvl="1" indent="0">
              <a:spcBef>
                <a:spcPts val="480"/>
              </a:spcBef>
              <a:buClr>
                <a:schemeClr val="lt1"/>
              </a:buClr>
              <a:buSzPct val="100000"/>
              <a:buNone/>
            </a:pP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PDF Resources</a:t>
            </a:r>
            <a:endParaRPr lang="en-US" sz="2400" dirty="0">
              <a:solidFill>
                <a:schemeClr val="lt1"/>
              </a:solidFill>
            </a:endParaRPr>
          </a:p>
          <a:p>
            <a:pPr marL="800100" lvl="1" indent="-342900">
              <a:spcBef>
                <a:spcPts val="400"/>
              </a:spcBef>
              <a:buSzPct val="100000"/>
              <a:buFontTx/>
              <a:buChar char="-"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Acquired and catalogued for collection</a:t>
            </a:r>
          </a:p>
          <a:p>
            <a:pPr marL="800100" lvl="1" indent="-342900">
              <a:spcBef>
                <a:spcPts val="400"/>
              </a:spcBef>
              <a:buSzPct val="100000"/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Normalized PDF/A derivative added</a:t>
            </a:r>
          </a:p>
          <a:p>
            <a:pPr marL="800100" lvl="1" indent="-342900">
              <a:spcBef>
                <a:spcPts val="400"/>
              </a:spcBef>
              <a:buSzPct val="100000"/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IR-type file access, no integrated viewer</a:t>
            </a:r>
            <a:endParaRPr lang="en-US" sz="20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096121"/>
      </p:ext>
    </p:extLst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3200" dirty="0" smtClean="0">
                <a:solidFill>
                  <a:schemeClr val="lt1"/>
                </a:solidFill>
              </a:rPr>
              <a:t>Coming… Not Quite As Soon</a:t>
            </a:r>
            <a:endParaRPr lang="en-US" sz="3200" b="0" i="0" u="none" strike="noStrike" cap="none" baseline="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645542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35000" lvl="1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Digitized Archival Collections</a:t>
            </a: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Profiles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in 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Science - collection &amp; exhibit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Modern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Manuscripts</a:t>
            </a: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Oral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Histories</a:t>
            </a:r>
          </a:p>
          <a:p>
            <a:pPr marL="1066800" lvl="2" indent="0">
              <a:buNone/>
            </a:pP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635000" lvl="1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Web-Harvested Content</a:t>
            </a:r>
          </a:p>
          <a:p>
            <a:pPr marL="1066800" lvl="2" indent="0">
              <a:buNone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- Archive-It subscription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8880566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3200" dirty="0" smtClean="0">
                <a:solidFill>
                  <a:schemeClr val="lt1"/>
                </a:solidFill>
                <a:ea typeface="Tahoma"/>
              </a:rPr>
              <a:t>Digitization Changes</a:t>
            </a:r>
            <a:endParaRPr lang="en-US" sz="3200" b="0" i="0" u="none" strike="noStrike" cap="none" baseline="0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823050" y="1154336"/>
            <a:ext cx="7497900" cy="440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01650" lvl="1" indent="0">
              <a:spcBef>
                <a:spcPts val="400"/>
              </a:spcBef>
              <a:buNone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Texts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Upgrade</a:t>
            </a:r>
            <a:r>
              <a:rPr lang="en-US" sz="20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of scanning solution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baseline="0" dirty="0" smtClean="0">
                <a:solidFill>
                  <a:schemeClr val="lt1"/>
                </a:solidFill>
              </a:rPr>
              <a:t>Hardware</a:t>
            </a:r>
            <a:r>
              <a:rPr lang="en-US" sz="2000" dirty="0" smtClean="0">
                <a:solidFill>
                  <a:schemeClr val="lt1"/>
                </a:solidFill>
              </a:rPr>
              <a:t> – better ergonomics, more scanners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Software – more flexibility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</a:rPr>
              <a:t>Change from JPG to TIFF for master files</a:t>
            </a:r>
          </a:p>
          <a:p>
            <a:pPr marL="501650" lvl="1" indent="0">
              <a:spcBef>
                <a:spcPts val="400"/>
              </a:spcBef>
              <a:buNone/>
            </a:pPr>
            <a:endParaRPr lang="en-US" sz="2000" dirty="0" smtClean="0">
              <a:solidFill>
                <a:schemeClr val="lt1"/>
              </a:solidFill>
            </a:endParaRPr>
          </a:p>
          <a:p>
            <a:pPr marL="501650" lvl="1" indent="0">
              <a:spcBef>
                <a:spcPts val="400"/>
              </a:spcBef>
              <a:buNone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Films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</a:rPr>
              <a:t>Working with AV consultant</a:t>
            </a:r>
          </a:p>
          <a:p>
            <a:pPr marL="1244600" lvl="2" indent="-342900">
              <a:spcBef>
                <a:spcPts val="400"/>
              </a:spcBef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</a:rPr>
              <a:t>Specifications</a:t>
            </a:r>
            <a:endParaRPr lang="en-US" sz="2000" dirty="0">
              <a:solidFill>
                <a:schemeClr val="lt1"/>
              </a:solidFill>
            </a:endParaRPr>
          </a:p>
          <a:p>
            <a:pPr marL="1244600" lvl="2" indent="-342900">
              <a:spcBef>
                <a:spcPts val="400"/>
              </a:spcBef>
              <a:buFontTx/>
              <a:buChar char="-"/>
            </a:pPr>
            <a:r>
              <a:rPr lang="en-US" sz="2000" dirty="0" smtClean="0">
                <a:solidFill>
                  <a:schemeClr val="lt1"/>
                </a:solidFill>
              </a:rPr>
              <a:t>Workflow recommendations</a:t>
            </a:r>
          </a:p>
          <a:p>
            <a:pPr marL="844550" lvl="1" indent="-342900">
              <a:spcBef>
                <a:spcPts val="400"/>
              </a:spcBef>
              <a:buFontTx/>
              <a:buChar char="-"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Pilot</a:t>
            </a:r>
            <a:r>
              <a:rPr lang="en-US" sz="20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digitization project later this year</a:t>
            </a:r>
          </a:p>
          <a:p>
            <a:pPr marL="1244600" lvl="2" indent="-342900">
              <a:spcBef>
                <a:spcPts val="400"/>
              </a:spcBef>
              <a:buFontTx/>
              <a:buChar char="-"/>
            </a:pPr>
            <a:r>
              <a:rPr lang="en-US" sz="2000" baseline="0" dirty="0" smtClean="0">
                <a:solidFill>
                  <a:schemeClr val="lt1"/>
                </a:solidFill>
              </a:rPr>
              <a:t>Outsource digitization &amp;</a:t>
            </a:r>
            <a:r>
              <a:rPr lang="en-US" sz="2000" dirty="0" smtClean="0">
                <a:solidFill>
                  <a:schemeClr val="lt1"/>
                </a:solidFill>
              </a:rPr>
              <a:t> transcription</a:t>
            </a:r>
          </a:p>
          <a:p>
            <a:pPr marL="1244600" lvl="2" indent="-342900">
              <a:spcBef>
                <a:spcPts val="400"/>
              </a:spcBef>
              <a:buFontTx/>
              <a:buChar char="-"/>
            </a:pP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Storage</a:t>
            </a:r>
            <a:r>
              <a:rPr lang="en-US" sz="20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TBD!</a:t>
            </a: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3014781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635000" lvl="1"/>
            <a:r>
              <a:rPr lang="en-US" sz="3200" dirty="0">
                <a:solidFill>
                  <a:schemeClr val="lt1"/>
                </a:solidFill>
                <a:latin typeface="+mj-lt"/>
                <a:ea typeface="Tahoma"/>
                <a:cs typeface="Tahoma"/>
              </a:rPr>
              <a:t>Metadata Overhaul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Revised MARC-to-repository metadata maps</a:t>
            </a:r>
          </a:p>
          <a:p>
            <a:pPr marL="1009650" lvl="1" indent="-342900">
              <a:buFontTx/>
              <a:buChar char="-"/>
            </a:pP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Refresh of values from 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ILS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Replacement of datastreams</a:t>
            </a:r>
          </a:p>
          <a:p>
            <a:pPr marL="1009650" lvl="1" indent="-342900">
              <a:buFontTx/>
              <a:buChar char="-"/>
            </a:pPr>
            <a:r>
              <a:rPr lang="en-US" sz="2400" dirty="0" err="1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Solr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 and Blacklight updates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Provides metadata support for still images, also upcoming new content types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0937491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635000" lvl="1"/>
            <a:r>
              <a:rPr lang="en-US" sz="3200" dirty="0" smtClean="0">
                <a:solidFill>
                  <a:schemeClr val="lt1"/>
                </a:solidFill>
                <a:latin typeface="+mj-lt"/>
                <a:ea typeface="Tahoma"/>
                <a:cs typeface="Tahoma"/>
              </a:rPr>
              <a:t>Still Images - Background</a:t>
            </a:r>
            <a:endParaRPr lang="en-US" sz="3200" dirty="0">
              <a:solidFill>
                <a:schemeClr val="lt1"/>
              </a:solidFill>
              <a:latin typeface="+mj-lt"/>
              <a:ea typeface="Tahoma"/>
              <a:cs typeface="Tahoma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66750" lvl="1" indent="0">
              <a:buNone/>
            </a:pPr>
            <a:endParaRPr lang="en-US" sz="2000" dirty="0">
              <a:solidFill>
                <a:schemeClr val="lt1"/>
              </a:solidFill>
              <a:ea typeface="Tahoma"/>
            </a:endParaRPr>
          </a:p>
          <a:p>
            <a:pPr marL="666750" lvl="1" indent="0">
              <a:buNone/>
            </a:pPr>
            <a:r>
              <a:rPr lang="en-US" sz="2400" i="1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Images from the History of Medicine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Approximately 70k images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Illustrating social and historical aspects of medicine from Middles Ages to present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1/3 are portraits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Each image separately cataloged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Online public access via Luna Imaging, Inc. software since 2009</a:t>
            </a:r>
          </a:p>
          <a:p>
            <a:pPr marL="1009650" lvl="1" indent="-342900">
              <a:buFontTx/>
              <a:buChar char="-"/>
            </a:pP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</a:rPr>
              <a:t>2015 – decision to move off of Luna ASAP </a:t>
            </a:r>
          </a:p>
          <a:p>
            <a:pPr marL="1009650" lvl="1" indent="-342900">
              <a:buFontTx/>
              <a:buChar char="-"/>
            </a:pPr>
            <a:endParaRPr lang="en-US" sz="2400" dirty="0" smtClean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1009650" lvl="1" indent="-342900">
              <a:buFontTx/>
              <a:buChar char="-"/>
            </a:pPr>
            <a:endParaRPr lang="en-US" sz="2400" dirty="0" smtClean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</a:pPr>
            <a:endParaRPr sz="2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5459925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2557-0A3C-403B-BB7F-14B4F447690A}" type="slidenum">
              <a:rPr lang="zh-TW" altLang="en-US"/>
              <a:pPr/>
              <a:t>8</a:t>
            </a:fld>
            <a:endParaRPr lang="en-US" altLang="zh-TW" dirty="0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0"/>
            <a:ext cx="8229600" cy="884238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Image Data Model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34502" name="AutoShape 6"/>
          <p:cNvSpPr>
            <a:spLocks noChangeArrowheads="1"/>
          </p:cNvSpPr>
          <p:nvPr/>
        </p:nvSpPr>
        <p:spPr bwMode="auto">
          <a:xfrm>
            <a:off x="746124" y="1947073"/>
            <a:ext cx="927100" cy="736600"/>
          </a:xfrm>
          <a:prstGeom prst="flowChartProcess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01" name="Text Box 5"/>
          <p:cNvSpPr txBox="1">
            <a:spLocks noChangeArrowheads="1"/>
          </p:cNvSpPr>
          <p:nvPr/>
        </p:nvSpPr>
        <p:spPr bwMode="auto">
          <a:xfrm>
            <a:off x="682624" y="2023273"/>
            <a:ext cx="106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solidFill>
                  <a:srgbClr val="002060"/>
                </a:solidFill>
                <a:latin typeface="Arial" charset="0"/>
              </a:rPr>
              <a:t>Voyager Catalog Record</a:t>
            </a:r>
          </a:p>
        </p:txBody>
      </p:sp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3352800" y="1308100"/>
            <a:ext cx="1320800" cy="42926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4" name="Line 8"/>
          <p:cNvSpPr>
            <a:spLocks noChangeShapeType="1"/>
          </p:cNvSpPr>
          <p:nvPr/>
        </p:nvSpPr>
        <p:spPr bwMode="auto">
          <a:xfrm>
            <a:off x="3340100" y="2189796"/>
            <a:ext cx="1333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5" name="Line 9"/>
          <p:cNvSpPr>
            <a:spLocks noChangeShapeType="1"/>
          </p:cNvSpPr>
          <p:nvPr/>
        </p:nvSpPr>
        <p:spPr bwMode="auto">
          <a:xfrm>
            <a:off x="3352800" y="2921000"/>
            <a:ext cx="1333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6" name="Line 10"/>
          <p:cNvSpPr>
            <a:spLocks noChangeShapeType="1"/>
          </p:cNvSpPr>
          <p:nvPr/>
        </p:nvSpPr>
        <p:spPr bwMode="auto">
          <a:xfrm>
            <a:off x="3340100" y="3352800"/>
            <a:ext cx="1333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7" name="Line 11"/>
          <p:cNvSpPr>
            <a:spLocks noChangeShapeType="1"/>
          </p:cNvSpPr>
          <p:nvPr/>
        </p:nvSpPr>
        <p:spPr bwMode="auto">
          <a:xfrm>
            <a:off x="3340100" y="3860800"/>
            <a:ext cx="1333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8" name="Line 12"/>
          <p:cNvSpPr>
            <a:spLocks noChangeShapeType="1"/>
          </p:cNvSpPr>
          <p:nvPr/>
        </p:nvSpPr>
        <p:spPr bwMode="auto">
          <a:xfrm>
            <a:off x="3365500" y="444174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09" name="Line 13"/>
          <p:cNvSpPr>
            <a:spLocks noChangeShapeType="1"/>
          </p:cNvSpPr>
          <p:nvPr/>
        </p:nvSpPr>
        <p:spPr bwMode="auto">
          <a:xfrm>
            <a:off x="3340100" y="1879600"/>
            <a:ext cx="134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10" name="Line 14"/>
          <p:cNvSpPr>
            <a:spLocks noChangeShapeType="1"/>
          </p:cNvSpPr>
          <p:nvPr/>
        </p:nvSpPr>
        <p:spPr bwMode="auto">
          <a:xfrm>
            <a:off x="3352800" y="5015712"/>
            <a:ext cx="1333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12" name="Text Box 16"/>
          <p:cNvSpPr txBox="1">
            <a:spLocks noChangeArrowheads="1"/>
          </p:cNvSpPr>
          <p:nvPr/>
        </p:nvSpPr>
        <p:spPr bwMode="auto">
          <a:xfrm>
            <a:off x="3327400" y="1333500"/>
            <a:ext cx="1397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Fedora Video Object</a:t>
            </a:r>
          </a:p>
        </p:txBody>
      </p:sp>
      <p:sp>
        <p:nvSpPr>
          <p:cNvPr id="234513" name="Text Box 17"/>
          <p:cNvSpPr txBox="1">
            <a:spLocks noChangeArrowheads="1"/>
          </p:cNvSpPr>
          <p:nvPr/>
        </p:nvSpPr>
        <p:spPr bwMode="auto">
          <a:xfrm>
            <a:off x="3314700" y="1879600"/>
            <a:ext cx="13970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DC 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234514" name="Text Box 18"/>
          <p:cNvSpPr txBox="1">
            <a:spLocks noChangeArrowheads="1"/>
          </p:cNvSpPr>
          <p:nvPr/>
        </p:nvSpPr>
        <p:spPr bwMode="auto">
          <a:xfrm>
            <a:off x="3397868" y="2249924"/>
            <a:ext cx="11811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DMDINDEX descriptive metadata</a:t>
            </a:r>
          </a:p>
        </p:txBody>
      </p:sp>
      <p:sp>
        <p:nvSpPr>
          <p:cNvPr id="234515" name="Text Box 19"/>
          <p:cNvSpPr txBox="1">
            <a:spLocks noChangeArrowheads="1"/>
          </p:cNvSpPr>
          <p:nvPr/>
        </p:nvSpPr>
        <p:spPr bwMode="auto">
          <a:xfrm>
            <a:off x="3423268" y="3458556"/>
            <a:ext cx="11811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Master TIFF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234524" name="Text Box 28"/>
          <p:cNvSpPr txBox="1">
            <a:spLocks noChangeArrowheads="1"/>
          </p:cNvSpPr>
          <p:nvPr/>
        </p:nvSpPr>
        <p:spPr bwMode="auto">
          <a:xfrm>
            <a:off x="3429000" y="5043472"/>
            <a:ext cx="11811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Thumbnail (JPG)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234528" name="Text Box 32"/>
          <p:cNvSpPr txBox="1">
            <a:spLocks noChangeArrowheads="1"/>
          </p:cNvSpPr>
          <p:nvPr/>
        </p:nvSpPr>
        <p:spPr bwMode="auto">
          <a:xfrm>
            <a:off x="2857500" y="952500"/>
            <a:ext cx="27305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NLM Digital Repository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006600" y="2034711"/>
            <a:ext cx="1066800" cy="518452"/>
            <a:chOff x="2070100" y="2821648"/>
            <a:chExt cx="1066800" cy="518452"/>
          </a:xfrm>
        </p:grpSpPr>
        <p:sp>
          <p:nvSpPr>
            <p:cNvPr id="234529" name="AutoShape 33"/>
            <p:cNvSpPr>
              <a:spLocks noChangeArrowheads="1"/>
            </p:cNvSpPr>
            <p:nvPr/>
          </p:nvSpPr>
          <p:spPr bwMode="auto">
            <a:xfrm>
              <a:off x="2120900" y="2832100"/>
              <a:ext cx="927100" cy="508000"/>
            </a:xfrm>
            <a:prstGeom prst="flowChartProcess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4530" name="Text Box 34"/>
            <p:cNvSpPr txBox="1">
              <a:spLocks noChangeArrowheads="1"/>
            </p:cNvSpPr>
            <p:nvPr/>
          </p:nvSpPr>
          <p:spPr bwMode="auto">
            <a:xfrm>
              <a:off x="2070100" y="2821648"/>
              <a:ext cx="1066800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XSLT Transform</a:t>
              </a:r>
            </a:p>
          </p:txBody>
        </p:sp>
      </p:grpSp>
      <p:sp>
        <p:nvSpPr>
          <p:cNvPr id="234531" name="AutoShape 35"/>
          <p:cNvSpPr>
            <a:spLocks noChangeArrowheads="1"/>
          </p:cNvSpPr>
          <p:nvPr/>
        </p:nvSpPr>
        <p:spPr bwMode="auto">
          <a:xfrm>
            <a:off x="6464300" y="4648200"/>
            <a:ext cx="927100" cy="736600"/>
          </a:xfrm>
          <a:prstGeom prst="flowChartProcess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32" name="Text Box 36"/>
          <p:cNvSpPr txBox="1">
            <a:spLocks noChangeArrowheads="1"/>
          </p:cNvSpPr>
          <p:nvPr/>
        </p:nvSpPr>
        <p:spPr bwMode="auto">
          <a:xfrm>
            <a:off x="6388100" y="4706980"/>
            <a:ext cx="106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err="1" smtClean="0">
                <a:solidFill>
                  <a:srgbClr val="002060"/>
                </a:solidFill>
                <a:latin typeface="Arial" charset="0"/>
              </a:rPr>
              <a:t>Blacklight</a:t>
            </a:r>
            <a:r>
              <a:rPr lang="en-US" sz="1200" b="1" dirty="0" smtClean="0">
                <a:solidFill>
                  <a:srgbClr val="002060"/>
                </a:solidFill>
                <a:latin typeface="Arial" charset="0"/>
              </a:rPr>
              <a:t> Discovery UI</a:t>
            </a:r>
            <a:endParaRPr lang="en-US" sz="12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34533" name="AutoShape 37"/>
          <p:cNvSpPr>
            <a:spLocks noChangeArrowheads="1"/>
          </p:cNvSpPr>
          <p:nvPr/>
        </p:nvSpPr>
        <p:spPr bwMode="auto">
          <a:xfrm>
            <a:off x="6400800" y="1905000"/>
            <a:ext cx="927100" cy="736600"/>
          </a:xfrm>
          <a:prstGeom prst="flowChartProcess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34" name="Text Box 38"/>
          <p:cNvSpPr txBox="1">
            <a:spLocks noChangeArrowheads="1"/>
          </p:cNvSpPr>
          <p:nvPr/>
        </p:nvSpPr>
        <p:spPr bwMode="auto">
          <a:xfrm>
            <a:off x="6336176" y="1943212"/>
            <a:ext cx="10922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err="1" smtClean="0">
                <a:solidFill>
                  <a:srgbClr val="002060"/>
                </a:solidFill>
                <a:latin typeface="Arial" charset="0"/>
              </a:rPr>
              <a:t>Solr</a:t>
            </a:r>
            <a:r>
              <a:rPr lang="en-US" sz="1200" b="1" dirty="0" smtClean="0">
                <a:solidFill>
                  <a:srgbClr val="002060"/>
                </a:solidFill>
                <a:latin typeface="Arial" charset="0"/>
              </a:rPr>
              <a:t>   Search Server</a:t>
            </a:r>
            <a:endParaRPr lang="en-US" sz="12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34537" name="AutoShape 41"/>
          <p:cNvSpPr>
            <a:spLocks noChangeArrowheads="1"/>
          </p:cNvSpPr>
          <p:nvPr/>
        </p:nvSpPr>
        <p:spPr bwMode="auto">
          <a:xfrm>
            <a:off x="6464300" y="3200400"/>
            <a:ext cx="927100" cy="73660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38" name="Text Box 42"/>
          <p:cNvSpPr txBox="1">
            <a:spLocks noChangeArrowheads="1"/>
          </p:cNvSpPr>
          <p:nvPr/>
        </p:nvSpPr>
        <p:spPr bwMode="auto">
          <a:xfrm>
            <a:off x="6400800" y="3276600"/>
            <a:ext cx="1066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solidFill>
                  <a:srgbClr val="002060"/>
                </a:solidFill>
                <a:latin typeface="Arial" charset="0"/>
              </a:rPr>
              <a:t>Loris  Image Server </a:t>
            </a:r>
            <a:endParaRPr lang="en-US" sz="12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34545" name="Line 49"/>
          <p:cNvSpPr>
            <a:spLocks noChangeShapeType="1"/>
          </p:cNvSpPr>
          <p:nvPr/>
        </p:nvSpPr>
        <p:spPr bwMode="auto">
          <a:xfrm flipV="1">
            <a:off x="2658733" y="4108450"/>
            <a:ext cx="694067" cy="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49" name="Line 53"/>
          <p:cNvSpPr>
            <a:spLocks noChangeShapeType="1"/>
          </p:cNvSpPr>
          <p:nvPr/>
        </p:nvSpPr>
        <p:spPr bwMode="auto">
          <a:xfrm>
            <a:off x="1676400" y="2307430"/>
            <a:ext cx="381000" cy="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52" name="Line 56"/>
          <p:cNvSpPr>
            <a:spLocks noChangeShapeType="1"/>
          </p:cNvSpPr>
          <p:nvPr/>
        </p:nvSpPr>
        <p:spPr bwMode="auto">
          <a:xfrm flipV="1">
            <a:off x="2984500" y="2036772"/>
            <a:ext cx="344136" cy="2212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53" name="Line 57"/>
          <p:cNvSpPr>
            <a:spLocks noChangeShapeType="1"/>
          </p:cNvSpPr>
          <p:nvPr/>
        </p:nvSpPr>
        <p:spPr bwMode="auto">
          <a:xfrm>
            <a:off x="2997200" y="2257996"/>
            <a:ext cx="33020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55" name="Line 59"/>
          <p:cNvSpPr>
            <a:spLocks noChangeShapeType="1"/>
          </p:cNvSpPr>
          <p:nvPr/>
        </p:nvSpPr>
        <p:spPr bwMode="auto">
          <a:xfrm>
            <a:off x="4685064" y="2043271"/>
            <a:ext cx="1715736" cy="2173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58" name="Line 62"/>
          <p:cNvSpPr>
            <a:spLocks noChangeShapeType="1"/>
          </p:cNvSpPr>
          <p:nvPr/>
        </p:nvSpPr>
        <p:spPr bwMode="auto">
          <a:xfrm flipV="1">
            <a:off x="4648200" y="3644900"/>
            <a:ext cx="1803400" cy="368300"/>
          </a:xfrm>
          <a:prstGeom prst="line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59" name="Line 63"/>
          <p:cNvSpPr>
            <a:spLocks noChangeShapeType="1"/>
          </p:cNvSpPr>
          <p:nvPr/>
        </p:nvSpPr>
        <p:spPr bwMode="auto">
          <a:xfrm flipH="1">
            <a:off x="6896100" y="3975100"/>
            <a:ext cx="0" cy="67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4560" name="Line 64"/>
          <p:cNvSpPr>
            <a:spLocks noChangeShapeType="1"/>
          </p:cNvSpPr>
          <p:nvPr/>
        </p:nvSpPr>
        <p:spPr bwMode="auto">
          <a:xfrm flipV="1">
            <a:off x="4673600" y="2425700"/>
            <a:ext cx="170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62" name="Rectangle 66"/>
          <p:cNvSpPr>
            <a:spLocks noChangeArrowheads="1"/>
          </p:cNvSpPr>
          <p:nvPr/>
        </p:nvSpPr>
        <p:spPr bwMode="auto">
          <a:xfrm>
            <a:off x="6232888" y="5414609"/>
            <a:ext cx="2190023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000" dirty="0">
                <a:latin typeface="Arial" charset="0"/>
              </a:rPr>
              <a:t>Browse and search for </a:t>
            </a:r>
            <a:r>
              <a:rPr lang="en-US" sz="1000" dirty="0" smtClean="0">
                <a:latin typeface="Arial" charset="0"/>
              </a:rPr>
              <a:t>images        </a:t>
            </a:r>
          </a:p>
          <a:p>
            <a:pPr algn="l">
              <a:spcBef>
                <a:spcPts val="0"/>
              </a:spcBef>
            </a:pPr>
            <a:r>
              <a:rPr lang="en-US" sz="1000" dirty="0" smtClean="0">
                <a:latin typeface="Arial" charset="0"/>
              </a:rPr>
              <a:t>View image</a:t>
            </a:r>
            <a:r>
              <a:rPr lang="en-US" sz="1000" dirty="0">
                <a:latin typeface="Arial" charset="0"/>
              </a:rPr>
              <a:t/>
            </a:r>
            <a:br>
              <a:rPr lang="en-US" sz="1000" dirty="0">
                <a:latin typeface="Arial" charset="0"/>
              </a:rPr>
            </a:br>
            <a:r>
              <a:rPr lang="en-US" sz="1000" dirty="0">
                <a:latin typeface="Arial" charset="0"/>
              </a:rPr>
              <a:t>Download </a:t>
            </a:r>
            <a:r>
              <a:rPr lang="en-US" sz="1000" dirty="0" smtClean="0">
                <a:latin typeface="Arial" charset="0"/>
              </a:rPr>
              <a:t>TIFF, JPG, DC</a:t>
            </a:r>
            <a:endParaRPr lang="en-US" sz="1000" dirty="0">
              <a:latin typeface="Arial" charset="0"/>
            </a:endParaRPr>
          </a:p>
        </p:txBody>
      </p:sp>
      <p:sp>
        <p:nvSpPr>
          <p:cNvPr id="234563" name="Line 67"/>
          <p:cNvSpPr>
            <a:spLocks noChangeShapeType="1"/>
          </p:cNvSpPr>
          <p:nvPr/>
        </p:nvSpPr>
        <p:spPr bwMode="auto">
          <a:xfrm flipV="1">
            <a:off x="4697764" y="5130799"/>
            <a:ext cx="1779236" cy="251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65" name="Line 69"/>
          <p:cNvSpPr>
            <a:spLocks noChangeShapeType="1"/>
          </p:cNvSpPr>
          <p:nvPr/>
        </p:nvSpPr>
        <p:spPr bwMode="auto">
          <a:xfrm>
            <a:off x="4673600" y="4780817"/>
            <a:ext cx="1790700" cy="2356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34569" name="Freeform 73"/>
          <p:cNvSpPr>
            <a:spLocks/>
          </p:cNvSpPr>
          <p:nvPr/>
        </p:nvSpPr>
        <p:spPr bwMode="auto">
          <a:xfrm>
            <a:off x="7327900" y="2514600"/>
            <a:ext cx="452438" cy="2159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0" y="720"/>
              </a:cxn>
              <a:cxn ang="0">
                <a:pos x="32" y="1536"/>
              </a:cxn>
            </a:cxnLst>
            <a:rect l="0" t="0" r="r" b="b"/>
            <a:pathLst>
              <a:path w="525" h="1536">
                <a:moveTo>
                  <a:pt x="0" y="0"/>
                </a:moveTo>
                <a:cubicBezTo>
                  <a:pt x="257" y="232"/>
                  <a:pt x="515" y="464"/>
                  <a:pt x="520" y="720"/>
                </a:cubicBezTo>
                <a:cubicBezTo>
                  <a:pt x="525" y="976"/>
                  <a:pt x="112" y="1401"/>
                  <a:pt x="32" y="153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8" name="Text Box 19"/>
          <p:cNvSpPr txBox="1">
            <a:spLocks noChangeArrowheads="1"/>
          </p:cNvSpPr>
          <p:nvPr/>
        </p:nvSpPr>
        <p:spPr bwMode="auto">
          <a:xfrm>
            <a:off x="3427876" y="4006777"/>
            <a:ext cx="11811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JPEG2000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3404499" y="4500139"/>
            <a:ext cx="11811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Preview (JPG)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71" name="Text Box 17"/>
          <p:cNvSpPr txBox="1">
            <a:spLocks noChangeArrowheads="1"/>
          </p:cNvSpPr>
          <p:nvPr/>
        </p:nvSpPr>
        <p:spPr bwMode="auto">
          <a:xfrm>
            <a:off x="3313352" y="2994948"/>
            <a:ext cx="13970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RELS-EXT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74" name="AutoShape 33"/>
          <p:cNvSpPr>
            <a:spLocks noChangeArrowheads="1"/>
          </p:cNvSpPr>
          <p:nvPr/>
        </p:nvSpPr>
        <p:spPr bwMode="auto">
          <a:xfrm>
            <a:off x="889000" y="4635593"/>
            <a:ext cx="838200" cy="307777"/>
          </a:xfrm>
          <a:prstGeom prst="flowChartProcess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400" dirty="0" err="1" smtClean="0"/>
              <a:t>Kakadu</a:t>
            </a:r>
            <a:endParaRPr lang="en-US" sz="1600" dirty="0"/>
          </a:p>
        </p:txBody>
      </p:sp>
      <p:cxnSp>
        <p:nvCxnSpPr>
          <p:cNvPr id="6" name="Elbow Connector 5"/>
          <p:cNvCxnSpPr>
            <a:endCxn id="74" idx="0"/>
          </p:cNvCxnSpPr>
          <p:nvPr/>
        </p:nvCxnSpPr>
        <p:spPr>
          <a:xfrm rot="10800000" flipV="1">
            <a:off x="1308100" y="3295657"/>
            <a:ext cx="2038968" cy="133993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utoShape 33"/>
          <p:cNvSpPr>
            <a:spLocks noChangeArrowheads="1"/>
          </p:cNvSpPr>
          <p:nvPr/>
        </p:nvSpPr>
        <p:spPr bwMode="auto">
          <a:xfrm>
            <a:off x="1877683" y="3874809"/>
            <a:ext cx="781050" cy="523220"/>
          </a:xfrm>
          <a:prstGeom prst="flowChartProcess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400" dirty="0" smtClean="0"/>
              <a:t>Image </a:t>
            </a:r>
            <a:r>
              <a:rPr lang="en-US" sz="1400" dirty="0" err="1" smtClean="0"/>
              <a:t>Magick</a:t>
            </a:r>
            <a:endParaRPr lang="en-US" sz="1400" dirty="0"/>
          </a:p>
        </p:txBody>
      </p:sp>
      <p:cxnSp>
        <p:nvCxnSpPr>
          <p:cNvPr id="85" name="Elbow Connector 84"/>
          <p:cNvCxnSpPr>
            <a:endCxn id="83" idx="0"/>
          </p:cNvCxnSpPr>
          <p:nvPr/>
        </p:nvCxnSpPr>
        <p:spPr>
          <a:xfrm rot="10800000" flipV="1">
            <a:off x="2268208" y="3594001"/>
            <a:ext cx="1059192" cy="28080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74" idx="2"/>
          </p:cNvCxnSpPr>
          <p:nvPr/>
        </p:nvCxnSpPr>
        <p:spPr>
          <a:xfrm rot="16200000" flipH="1">
            <a:off x="2122555" y="4128915"/>
            <a:ext cx="376343" cy="200525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74" idx="3"/>
          </p:cNvCxnSpPr>
          <p:nvPr/>
        </p:nvCxnSpPr>
        <p:spPr>
          <a:xfrm>
            <a:off x="1727200" y="4789482"/>
            <a:ext cx="1600200" cy="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Line 64"/>
          <p:cNvSpPr>
            <a:spLocks noChangeShapeType="1"/>
          </p:cNvSpPr>
          <p:nvPr/>
        </p:nvSpPr>
        <p:spPr bwMode="auto">
          <a:xfrm flipV="1">
            <a:off x="4686300" y="2343150"/>
            <a:ext cx="168910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98" name="Line 69"/>
          <p:cNvSpPr>
            <a:spLocks noChangeShapeType="1"/>
          </p:cNvSpPr>
          <p:nvPr/>
        </p:nvSpPr>
        <p:spPr bwMode="auto">
          <a:xfrm>
            <a:off x="4674836" y="3613885"/>
            <a:ext cx="1752600" cy="12105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99" name="Rectangle 66"/>
          <p:cNvSpPr>
            <a:spLocks noChangeArrowheads="1"/>
          </p:cNvSpPr>
          <p:nvPr/>
        </p:nvSpPr>
        <p:spPr bwMode="auto">
          <a:xfrm>
            <a:off x="5381202" y="3496737"/>
            <a:ext cx="800219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charset="0"/>
              </a:rPr>
              <a:t>JPEG2000</a:t>
            </a:r>
            <a:endParaRPr lang="en-US" sz="1000" dirty="0">
              <a:solidFill>
                <a:schemeClr val="accent6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100" name="Rectangle 66"/>
          <p:cNvSpPr>
            <a:spLocks noChangeArrowheads="1"/>
          </p:cNvSpPr>
          <p:nvPr/>
        </p:nvSpPr>
        <p:spPr bwMode="auto">
          <a:xfrm>
            <a:off x="6870864" y="4061283"/>
            <a:ext cx="433132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000" dirty="0" smtClean="0">
                <a:latin typeface="Arial" charset="0"/>
              </a:rPr>
              <a:t>JPG</a:t>
            </a:r>
            <a:endParaRPr lang="en-US" sz="1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78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550312" y="1471821"/>
            <a:ext cx="2097532" cy="27562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2557-0A3C-403B-BB7F-14B4F447690A}" type="slidenum">
              <a:rPr lang="zh-TW" altLang="en-US"/>
              <a:pPr/>
              <a:t>9</a:t>
            </a:fld>
            <a:endParaRPr lang="en-US" altLang="zh-TW" dirty="0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0"/>
            <a:ext cx="8229600" cy="884238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Image Subsystem Architecture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89656" y="3108632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Loris</a:t>
            </a:r>
          </a:p>
          <a:p>
            <a:pPr algn="ctr"/>
            <a:r>
              <a:rPr lang="en-US" sz="1200" dirty="0" smtClean="0"/>
              <a:t>IIIF Server</a:t>
            </a:r>
            <a:endParaRPr lang="en-US" sz="1200" dirty="0"/>
          </a:p>
        </p:txBody>
      </p:sp>
      <p:sp>
        <p:nvSpPr>
          <p:cNvPr id="69" name="Rectangle 68"/>
          <p:cNvSpPr/>
          <p:nvPr/>
        </p:nvSpPr>
        <p:spPr>
          <a:xfrm>
            <a:off x="5552842" y="3109676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Fedora</a:t>
            </a:r>
          </a:p>
          <a:p>
            <a:pPr algn="ctr"/>
            <a:r>
              <a:rPr lang="en-US" sz="1200" dirty="0" smtClean="0"/>
              <a:t>repository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294360" y="1774935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Blacklight</a:t>
            </a:r>
            <a:endParaRPr lang="en-US" sz="1600" dirty="0" smtClean="0"/>
          </a:p>
          <a:p>
            <a:pPr algn="ctr"/>
            <a:r>
              <a:rPr lang="en-US" sz="1200" dirty="0" smtClean="0"/>
              <a:t>server</a:t>
            </a:r>
            <a:endParaRPr lang="en-US" sz="1050" dirty="0"/>
          </a:p>
        </p:txBody>
      </p:sp>
      <p:sp>
        <p:nvSpPr>
          <p:cNvPr id="71" name="Rectangle 70"/>
          <p:cNvSpPr/>
          <p:nvPr/>
        </p:nvSpPr>
        <p:spPr>
          <a:xfrm>
            <a:off x="5552842" y="1772437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Solr</a:t>
            </a:r>
            <a:endParaRPr lang="en-US" sz="1600" dirty="0" smtClean="0"/>
          </a:p>
          <a:p>
            <a:pPr algn="ctr"/>
            <a:r>
              <a:rPr lang="en-US" sz="1200" dirty="0" smtClean="0"/>
              <a:t>Search</a:t>
            </a:r>
            <a:endParaRPr lang="en-US" sz="1200" dirty="0"/>
          </a:p>
        </p:txBody>
      </p:sp>
      <p:sp>
        <p:nvSpPr>
          <p:cNvPr id="73" name="Rectangle 72"/>
          <p:cNvSpPr/>
          <p:nvPr/>
        </p:nvSpPr>
        <p:spPr>
          <a:xfrm>
            <a:off x="1027091" y="3111579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OpenSeaDragon</a:t>
            </a:r>
            <a:endParaRPr lang="en-US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7279491" y="2569382"/>
            <a:ext cx="1270449" cy="1369571"/>
            <a:chOff x="6991519" y="1640666"/>
            <a:chExt cx="1270449" cy="1369571"/>
          </a:xfrm>
        </p:grpSpPr>
        <p:sp>
          <p:nvSpPr>
            <p:cNvPr id="76" name="Rectangle 75"/>
            <p:cNvSpPr/>
            <p:nvPr/>
          </p:nvSpPr>
          <p:spPr>
            <a:xfrm>
              <a:off x="6991519" y="1986474"/>
              <a:ext cx="1270449" cy="1023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/>
                <a:t>TIFF</a:t>
              </a:r>
            </a:p>
            <a:p>
              <a:r>
                <a:rPr lang="en-US" sz="1200" dirty="0"/>
                <a:t>JPEG2000</a:t>
              </a:r>
            </a:p>
            <a:p>
              <a:r>
                <a:rPr lang="en-US" sz="1200" dirty="0"/>
                <a:t>Thumbnail JPG</a:t>
              </a:r>
            </a:p>
            <a:p>
              <a:r>
                <a:rPr lang="en-US" sz="1200" dirty="0"/>
                <a:t>Preview JPG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991519" y="1640666"/>
              <a:ext cx="11005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Filesystem</a:t>
              </a:r>
              <a:endParaRPr lang="en-US" sz="1400" dirty="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65673" y="1124685"/>
            <a:ext cx="1100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Browser</a:t>
            </a:r>
            <a:endParaRPr lang="en-US" sz="1400" dirty="0"/>
          </a:p>
        </p:txBody>
      </p:sp>
      <p:sp>
        <p:nvSpPr>
          <p:cNvPr id="79" name="Rectangle 78"/>
          <p:cNvSpPr/>
          <p:nvPr/>
        </p:nvSpPr>
        <p:spPr>
          <a:xfrm>
            <a:off x="3289656" y="4409144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Apache</a:t>
            </a:r>
          </a:p>
          <a:p>
            <a:pPr algn="ctr"/>
            <a:r>
              <a:rPr lang="en-US" sz="1200" dirty="0" smtClean="0"/>
              <a:t>HTTP Server</a:t>
            </a:r>
            <a:endParaRPr lang="en-US" sz="1050" dirty="0"/>
          </a:p>
        </p:txBody>
      </p:sp>
      <p:sp>
        <p:nvSpPr>
          <p:cNvPr id="83" name="Rectangle 82"/>
          <p:cNvSpPr/>
          <p:nvPr/>
        </p:nvSpPr>
        <p:spPr>
          <a:xfrm>
            <a:off x="1048819" y="1779987"/>
            <a:ext cx="1068496" cy="62701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Blacklight</a:t>
            </a:r>
            <a:endParaRPr lang="en-US" sz="1600" dirty="0" smtClean="0"/>
          </a:p>
          <a:p>
            <a:pPr algn="ctr"/>
            <a:r>
              <a:rPr lang="en-US" sz="1200" dirty="0" smtClean="0"/>
              <a:t>viewer</a:t>
            </a:r>
            <a:endParaRPr lang="en-US" sz="1050" dirty="0"/>
          </a:p>
        </p:txBody>
      </p:sp>
      <p:sp>
        <p:nvSpPr>
          <p:cNvPr id="84" name="TextBox 83"/>
          <p:cNvSpPr txBox="1"/>
          <p:nvPr/>
        </p:nvSpPr>
        <p:spPr>
          <a:xfrm>
            <a:off x="3005921" y="2766740"/>
            <a:ext cx="2281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smtClean="0"/>
              <a:t>iiif.nlm.nih.gov</a:t>
            </a:r>
            <a:endParaRPr 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2749683" y="1442649"/>
            <a:ext cx="2622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https</a:t>
            </a:r>
            <a:r>
              <a:rPr lang="en-US" sz="1400" dirty="0" smtClean="0"/>
              <a:t>://collections.nlm.nih.gov</a:t>
            </a:r>
            <a:endParaRPr lang="en-US" sz="1400" dirty="0"/>
          </a:p>
        </p:txBody>
      </p:sp>
      <p:cxnSp>
        <p:nvCxnSpPr>
          <p:cNvPr id="28" name="Straight Arrow Connector 27"/>
          <p:cNvCxnSpPr>
            <a:stCxn id="69" idx="0"/>
            <a:endCxn id="71" idx="2"/>
          </p:cNvCxnSpPr>
          <p:nvPr/>
        </p:nvCxnSpPr>
        <p:spPr>
          <a:xfrm flipV="1">
            <a:off x="6087090" y="2399454"/>
            <a:ext cx="0" cy="7102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76" idx="1"/>
            <a:endCxn id="69" idx="3"/>
          </p:cNvCxnSpPr>
          <p:nvPr/>
        </p:nvCxnSpPr>
        <p:spPr>
          <a:xfrm flipH="1" flipV="1">
            <a:off x="6621338" y="3423185"/>
            <a:ext cx="658153" cy="38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9" idx="1"/>
            <a:endCxn id="2" idx="3"/>
          </p:cNvCxnSpPr>
          <p:nvPr/>
        </p:nvCxnSpPr>
        <p:spPr>
          <a:xfrm flipH="1" flipV="1">
            <a:off x="4358152" y="3422141"/>
            <a:ext cx="1194690" cy="1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71" idx="1"/>
            <a:endCxn id="70" idx="3"/>
          </p:cNvCxnSpPr>
          <p:nvPr/>
        </p:nvCxnSpPr>
        <p:spPr>
          <a:xfrm flipH="1">
            <a:off x="4362856" y="2085946"/>
            <a:ext cx="1189986" cy="2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70" idx="1"/>
            <a:endCxn id="83" idx="3"/>
          </p:cNvCxnSpPr>
          <p:nvPr/>
        </p:nvCxnSpPr>
        <p:spPr>
          <a:xfrm flipH="1">
            <a:off x="2117315" y="2088444"/>
            <a:ext cx="1177045" cy="5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" idx="1"/>
            <a:endCxn id="73" idx="3"/>
          </p:cNvCxnSpPr>
          <p:nvPr/>
        </p:nvCxnSpPr>
        <p:spPr>
          <a:xfrm flipH="1">
            <a:off x="2095587" y="3422141"/>
            <a:ext cx="1194069" cy="29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76" idx="2"/>
            <a:endCxn id="79" idx="3"/>
          </p:cNvCxnSpPr>
          <p:nvPr/>
        </p:nvCxnSpPr>
        <p:spPr>
          <a:xfrm rot="5400000">
            <a:off x="5744584" y="2552521"/>
            <a:ext cx="783700" cy="355656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79" idx="1"/>
            <a:endCxn id="75" idx="2"/>
          </p:cNvCxnSpPr>
          <p:nvPr/>
        </p:nvCxnSpPr>
        <p:spPr>
          <a:xfrm rot="10800000">
            <a:off x="1599078" y="4228051"/>
            <a:ext cx="1690578" cy="49460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508920" y="3179713"/>
            <a:ext cx="1052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JPEG2000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2726177" y="3177369"/>
            <a:ext cx="58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JPG</a:t>
            </a:r>
            <a:endParaRPr lang="en-US" sz="1200" dirty="0"/>
          </a:p>
        </p:txBody>
      </p:sp>
      <p:cxnSp>
        <p:nvCxnSpPr>
          <p:cNvPr id="68" name="Elbow Connector 67"/>
          <p:cNvCxnSpPr>
            <a:stCxn id="69" idx="2"/>
            <a:endCxn id="79" idx="3"/>
          </p:cNvCxnSpPr>
          <p:nvPr/>
        </p:nvCxnSpPr>
        <p:spPr>
          <a:xfrm rot="5400000">
            <a:off x="4729641" y="3365204"/>
            <a:ext cx="985960" cy="172893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879627" y="4459478"/>
            <a:ext cx="1052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TIFF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5222621" y="3988753"/>
            <a:ext cx="1052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Thumbnail</a:t>
            </a:r>
          </a:p>
          <a:p>
            <a:r>
              <a:rPr lang="en-US" sz="1200" dirty="0" smtClean="0"/>
              <a:t>Preview</a:t>
            </a:r>
            <a:endParaRPr 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1767755" y="4727228"/>
            <a:ext cx="1052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Thumbnail</a:t>
            </a:r>
          </a:p>
          <a:p>
            <a:r>
              <a:rPr lang="en-US" sz="1200" dirty="0" smtClean="0"/>
              <a:t>Preview</a:t>
            </a:r>
          </a:p>
          <a:p>
            <a:r>
              <a:rPr lang="en-US" sz="1200" dirty="0" smtClean="0"/>
              <a:t>TIFF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198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nlm">
  <a:themeElements>
    <a:clrScheme name="nlm 10">
      <a:dk1>
        <a:srgbClr val="0000AC"/>
      </a:dk1>
      <a:lt1>
        <a:srgbClr val="FFFFFF"/>
      </a:lt1>
      <a:dk2>
        <a:srgbClr val="0072C2"/>
      </a:dk2>
      <a:lt2>
        <a:srgbClr val="CCFFFF"/>
      </a:lt2>
      <a:accent1>
        <a:srgbClr val="0099FF"/>
      </a:accent1>
      <a:accent2>
        <a:srgbClr val="00B000"/>
      </a:accent2>
      <a:accent3>
        <a:srgbClr val="AABCDD"/>
      </a:accent3>
      <a:accent4>
        <a:srgbClr val="DADADA"/>
      </a:accent4>
      <a:accent5>
        <a:srgbClr val="AACAFF"/>
      </a:accent5>
      <a:accent6>
        <a:srgbClr val="009F00"/>
      </a:accent6>
      <a:hlink>
        <a:srgbClr val="FFE701"/>
      </a:hlink>
      <a:folHlink>
        <a:srgbClr val="FF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lm 10">
    <a:dk1>
      <a:srgbClr val="0000AC"/>
    </a:dk1>
    <a:lt1>
      <a:srgbClr val="FFFFFF"/>
    </a:lt1>
    <a:dk2>
      <a:srgbClr val="0072C2"/>
    </a:dk2>
    <a:lt2>
      <a:srgbClr val="CCFFFF"/>
    </a:lt2>
    <a:accent1>
      <a:srgbClr val="0099FF"/>
    </a:accent1>
    <a:accent2>
      <a:srgbClr val="00B000"/>
    </a:accent2>
    <a:accent3>
      <a:srgbClr val="AABCDD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2.xml><?xml version="1.0" encoding="utf-8"?>
<a:themeOverride xmlns:a="http://schemas.openxmlformats.org/drawingml/2006/main">
  <a:clrScheme name="nlm 10">
    <a:dk1>
      <a:srgbClr val="0000AC"/>
    </a:dk1>
    <a:lt1>
      <a:srgbClr val="FFFFFF"/>
    </a:lt1>
    <a:dk2>
      <a:srgbClr val="0072C2"/>
    </a:dk2>
    <a:lt2>
      <a:srgbClr val="CCFFFF"/>
    </a:lt2>
    <a:accent1>
      <a:srgbClr val="0099FF"/>
    </a:accent1>
    <a:accent2>
      <a:srgbClr val="00B000"/>
    </a:accent2>
    <a:accent3>
      <a:srgbClr val="AABCDD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3.xml><?xml version="1.0" encoding="utf-8"?>
<a:themeOverride xmlns:a="http://schemas.openxmlformats.org/drawingml/2006/main">
  <a:clrScheme name="nlm 10">
    <a:dk1>
      <a:srgbClr val="0000AC"/>
    </a:dk1>
    <a:lt1>
      <a:srgbClr val="FFFFFF"/>
    </a:lt1>
    <a:dk2>
      <a:srgbClr val="0072C2"/>
    </a:dk2>
    <a:lt2>
      <a:srgbClr val="CCFFFF"/>
    </a:lt2>
    <a:accent1>
      <a:srgbClr val="0099FF"/>
    </a:accent1>
    <a:accent2>
      <a:srgbClr val="00B000"/>
    </a:accent2>
    <a:accent3>
      <a:srgbClr val="AABCDD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4.xml><?xml version="1.0" encoding="utf-8"?>
<a:themeOverride xmlns:a="http://schemas.openxmlformats.org/drawingml/2006/main">
  <a:clrScheme name="nlm 10">
    <a:dk1>
      <a:srgbClr val="0000AC"/>
    </a:dk1>
    <a:lt1>
      <a:srgbClr val="FFFFFF"/>
    </a:lt1>
    <a:dk2>
      <a:srgbClr val="0072C2"/>
    </a:dk2>
    <a:lt2>
      <a:srgbClr val="CCFFFF"/>
    </a:lt2>
    <a:accent1>
      <a:srgbClr val="0099FF"/>
    </a:accent1>
    <a:accent2>
      <a:srgbClr val="00B000"/>
    </a:accent2>
    <a:accent3>
      <a:srgbClr val="AABCDD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ppt/theme/themeOverride5.xml><?xml version="1.0" encoding="utf-8"?>
<a:themeOverride xmlns:a="http://schemas.openxmlformats.org/drawingml/2006/main">
  <a:clrScheme name="nlm 10">
    <a:dk1>
      <a:srgbClr val="0000AC"/>
    </a:dk1>
    <a:lt1>
      <a:srgbClr val="FFFFFF"/>
    </a:lt1>
    <a:dk2>
      <a:srgbClr val="0072C2"/>
    </a:dk2>
    <a:lt2>
      <a:srgbClr val="CCFFFF"/>
    </a:lt2>
    <a:accent1>
      <a:srgbClr val="0099FF"/>
    </a:accent1>
    <a:accent2>
      <a:srgbClr val="00B000"/>
    </a:accent2>
    <a:accent3>
      <a:srgbClr val="AABCDD"/>
    </a:accent3>
    <a:accent4>
      <a:srgbClr val="DADADA"/>
    </a:accent4>
    <a:accent5>
      <a:srgbClr val="AACAFF"/>
    </a:accent5>
    <a:accent6>
      <a:srgbClr val="009F00"/>
    </a:accent6>
    <a:hlink>
      <a:srgbClr val="FFE701"/>
    </a:hlink>
    <a:folHlink>
      <a:srgbClr val="FF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707</Words>
  <Application>Microsoft Office PowerPoint</Application>
  <PresentationFormat>On-screen Show (4:3)</PresentationFormat>
  <Paragraphs>192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Noto Symbol</vt:lpstr>
      <vt:lpstr>Tahoma</vt:lpstr>
      <vt:lpstr>nlm</vt:lpstr>
      <vt:lpstr>NLM Update and Still Image Serving</vt:lpstr>
      <vt:lpstr>Content Overview</vt:lpstr>
      <vt:lpstr>Coming Soon: Born-Digital</vt:lpstr>
      <vt:lpstr>Coming… Not Quite As Soon</vt:lpstr>
      <vt:lpstr>Digitization Changes</vt:lpstr>
      <vt:lpstr>Metadata Overhaul</vt:lpstr>
      <vt:lpstr>Still Images - Background</vt:lpstr>
      <vt:lpstr>Image Data Model</vt:lpstr>
      <vt:lpstr>Image Subsystem Architecture</vt:lpstr>
      <vt:lpstr>Blacklight Image Resource Page</vt:lpstr>
      <vt:lpstr>PowerPoint Presentation</vt:lpstr>
      <vt:lpstr>Local Customizations</vt:lpstr>
      <vt:lpstr>IIIF Server</vt:lpstr>
      <vt:lpstr>Issues encountered</vt:lpstr>
      <vt:lpstr>https://iiif.nlm.nih.gov/nlm:nlmuid-101573841-img/full/full/0/default.jpg </vt:lpstr>
      <vt:lpstr>https://iiif.nlm.nih.gov/nlm:nlmuid-101573841-img/1300,1600,400,400/full/90/default.jpg </vt:lpstr>
      <vt:lpstr>Demonstration</vt:lpstr>
      <vt:lpstr>Still Images – Future Development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Preservation of the NLM Digital Collections</dc:title>
  <dc:creator>Doyle, John (NIH/NLM) [E]</dc:creator>
  <cp:lastModifiedBy>Shalvi, Doron (NIH/NLM) [C]</cp:lastModifiedBy>
  <cp:revision>42</cp:revision>
  <dcterms:modified xsi:type="dcterms:W3CDTF">2016-04-26T22:24:32Z</dcterms:modified>
</cp:coreProperties>
</file>