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9" r:id="rId6"/>
    <p:sldId id="268" r:id="rId7"/>
    <p:sldId id="259" r:id="rId8"/>
    <p:sldId id="271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0" r:id="rId18"/>
    <p:sldId id="258" r:id="rId1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041" autoAdjust="0"/>
    <p:restoredTop sz="74665" autoAdjust="0"/>
  </p:normalViewPr>
  <p:slideViewPr>
    <p:cSldViewPr snapToGrid="0" snapToObjects="1">
      <p:cViewPr varScale="1">
        <p:scale>
          <a:sx n="116" d="100"/>
          <a:sy n="116" d="100"/>
        </p:scale>
        <p:origin x="32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11967D-6723-4F48-BF5E-31E2D27EFBC2}" type="datetimeFigureOut">
              <a:rPr lang="en-US" smtClean="0"/>
              <a:t>1/21/16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939E6-19C9-C04C-A0DB-EAC96D58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89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66ADC-6867-4D42-ADD6-1D894FD5915E}" type="datetimeFigureOut">
              <a:rPr lang="en-US" smtClean="0"/>
              <a:t>1/21/16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B5074-7821-6549-B4B1-ABBDF6D7D5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2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93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58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93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78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38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users persisted in the 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Webservice</a:t>
            </a:r>
            <a:r>
              <a:rPr lang="en-US" baseline="0" dirty="0" smtClean="0"/>
              <a:t> should correspond to </a:t>
            </a:r>
            <a:r>
              <a:rPr lang="en-US" baseline="0" dirty="0" err="1" smtClean="0"/>
              <a:t>epersons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DSpace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62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1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needed to solve two problems: 1, what to do after play 1, and 2 how to fix out client side </a:t>
            </a:r>
            <a:r>
              <a:rPr lang="en-US" baseline="0" dirty="0" err="1" smtClean="0"/>
              <a:t>javascript</a:t>
            </a:r>
            <a:r>
              <a:rPr lang="en-US" baseline="0" dirty="0" smtClean="0"/>
              <a:t> mess.</a:t>
            </a:r>
            <a:endParaRPr lang="en-US" dirty="0" smtClean="0"/>
          </a:p>
          <a:p>
            <a:r>
              <a:rPr lang="en-US" dirty="0" smtClean="0"/>
              <a:t>Spring: Successor to</a:t>
            </a:r>
            <a:r>
              <a:rPr lang="en-US" baseline="0" dirty="0" smtClean="0"/>
              <a:t> J2EE</a:t>
            </a:r>
          </a:p>
          <a:p>
            <a:r>
              <a:rPr lang="en-US" baseline="0" dirty="0" smtClean="0"/>
              <a:t>As we were developing all our new apps (Library Directory, </a:t>
            </a:r>
            <a:r>
              <a:rPr lang="en-US" baseline="0" dirty="0" err="1" smtClean="0"/>
              <a:t>MyLibrary</a:t>
            </a:r>
            <a:r>
              <a:rPr lang="en-US" baseline="0" dirty="0" smtClean="0"/>
              <a:t>, Subject Librarian, MAGPIE) we started refactoring common code into a seed app and ultimately a framework.  This framework has now been adopted by TDL for Vireo 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10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And</a:t>
            </a:r>
            <a:r>
              <a:rPr lang="en-US" baseline="0" dirty="0" smtClean="0"/>
              <a:t> </a:t>
            </a:r>
            <a:r>
              <a:rPr lang="en-US" dirty="0" err="1" smtClean="0"/>
              <a:t>Webservice</a:t>
            </a:r>
            <a:r>
              <a:rPr lang="en-US" baseline="0" dirty="0" smtClean="0"/>
              <a:t> Core has Spring Boot as its parent project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smtClean="0"/>
              <a:t>The goal of the framework in many ways was to make controller code as lean as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WRO is Web Resource Optimizer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48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23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these slides demo the basic functionality</a:t>
            </a:r>
          </a:p>
          <a:p>
            <a:r>
              <a:rPr lang="en-US" dirty="0" smtClean="0"/>
              <a:t>Build around </a:t>
            </a:r>
            <a:r>
              <a:rPr lang="en-US" dirty="0" err="1" smtClean="0"/>
              <a:t>DSpace</a:t>
            </a:r>
            <a:r>
              <a:rPr lang="en-US" dirty="0" smtClean="0"/>
              <a:t> rest calls – </a:t>
            </a:r>
          </a:p>
          <a:p>
            <a:r>
              <a:rPr lang="en-US" dirty="0" smtClean="0"/>
              <a:t>Communities</a:t>
            </a:r>
          </a:p>
          <a:p>
            <a:r>
              <a:rPr lang="en-US" dirty="0" smtClean="0"/>
              <a:t>Collections</a:t>
            </a:r>
          </a:p>
          <a:p>
            <a:r>
              <a:rPr lang="en-US" dirty="0" smtClean="0"/>
              <a:t>Item</a:t>
            </a:r>
          </a:p>
          <a:p>
            <a:r>
              <a:rPr lang="en-US" dirty="0" smtClean="0"/>
              <a:t>Breadcrumb</a:t>
            </a:r>
            <a:r>
              <a:rPr lang="en-US" baseline="0" dirty="0" smtClean="0"/>
              <a:t> built from recursive call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045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 the theming 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24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 an editor and</a:t>
            </a:r>
            <a:r>
              <a:rPr lang="en-US" baseline="0" dirty="0" smtClean="0"/>
              <a:t> do page reloads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58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8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Same story as metadata display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B5074-7821-6549-B4B1-ABBDF6D7D5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6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27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6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309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1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270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7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288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4667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41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2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visedInteriorLeaterPPT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74" y="1817537"/>
            <a:ext cx="7999325" cy="408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72867-4B84-3044-819A-BDD5809F0F3B}" type="datetimeFigureOut">
              <a:rPr lang="en-US" smtClean="0"/>
              <a:pPr/>
              <a:t>1/21/16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9880"/>
            <a:ext cx="2895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880"/>
            <a:ext cx="2133600" cy="2250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A5241-12CB-C64D-AE38-6540AC6C6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5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4625" indent="-174625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30188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github.com/angular-translate/angular-translat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github.com/TAMULib/TAMU-Webservice-Seed/blob/master/src/main/java/edu/tamu/app/controller/UserController.jav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cs typeface="Frutiger LT Std 55 Roman"/>
              </a:rPr>
              <a:t>Presentation Title</a:t>
            </a:r>
            <a:endParaRPr lang="en-US" dirty="0">
              <a:solidFill>
                <a:schemeClr val="bg1"/>
              </a:solidFill>
              <a:cs typeface="Frutiger LT Std 55 Roman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3857148"/>
            <a:ext cx="7772400" cy="536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chemeClr val="bg1"/>
                </a:solidFill>
                <a:cs typeface="Frutiger LT Std 55 Roman"/>
              </a:rPr>
              <a:t>Subtitle</a:t>
            </a:r>
            <a:endParaRPr lang="en-US" sz="2000" dirty="0">
              <a:solidFill>
                <a:schemeClr val="bg1"/>
              </a:solidFill>
              <a:cs typeface="Frutiger LT Std 55 Roman"/>
            </a:endParaRPr>
          </a:p>
        </p:txBody>
      </p:sp>
      <p:pic>
        <p:nvPicPr>
          <p:cNvPr id="4" name="Picture 3" descr="Leather_Cover_Librari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" y="742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309" y="2130425"/>
            <a:ext cx="8573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bg1"/>
                </a:solidFill>
              </a:rPr>
              <a:t>DSpace</a:t>
            </a:r>
            <a:r>
              <a:rPr lang="en-US" sz="4800" b="1" dirty="0" smtClean="0">
                <a:solidFill>
                  <a:schemeClr val="bg1"/>
                </a:solidFill>
              </a:rPr>
              <a:t> UI Prototype 7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309" y="3978178"/>
            <a:ext cx="8573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Spring, </a:t>
            </a:r>
            <a:r>
              <a:rPr lang="en-US" sz="2800" dirty="0" err="1" smtClean="0">
                <a:solidFill>
                  <a:schemeClr val="bg1"/>
                </a:solidFill>
              </a:rPr>
              <a:t>Angular.js</a:t>
            </a:r>
            <a:r>
              <a:rPr lang="en-US" sz="2800" dirty="0" smtClean="0">
                <a:solidFill>
                  <a:schemeClr val="bg1"/>
                </a:solidFill>
              </a:rPr>
              <a:t>, and the </a:t>
            </a:r>
            <a:r>
              <a:rPr lang="en-US" sz="2800" dirty="0" err="1" smtClean="0">
                <a:solidFill>
                  <a:schemeClr val="bg1"/>
                </a:solidFill>
              </a:rPr>
              <a:t>DSpace</a:t>
            </a:r>
            <a:r>
              <a:rPr lang="en-US" sz="2800" dirty="0" smtClean="0">
                <a:solidFill>
                  <a:schemeClr val="bg1"/>
                </a:solidFill>
              </a:rPr>
              <a:t> REST API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62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Modularization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</a:t>
            </a:r>
            <a:r>
              <a:rPr lang="en-US" dirty="0" err="1" smtClean="0"/>
              <a:t>webservice</a:t>
            </a:r>
            <a:r>
              <a:rPr lang="en-US" dirty="0" smtClean="0"/>
              <a:t> side, scan for jars.  Enable testing and configuration in a module management interface.</a:t>
            </a:r>
          </a:p>
          <a:p>
            <a:r>
              <a:rPr lang="en-US" dirty="0" smtClean="0"/>
              <a:t>On the Angular side, the entire Angular framework is built </a:t>
            </a:r>
            <a:r>
              <a:rPr lang="en-US" dirty="0" smtClean="0"/>
              <a:t>around modularity. </a:t>
            </a:r>
            <a:r>
              <a:rPr lang="en-US" dirty="0" smtClean="0"/>
              <a:t>Our core code is included in the UI through this very mechanism.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00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Distributed deployment</a:t>
            </a:r>
          </a:p>
          <a:p>
            <a:pPr lvl="1"/>
            <a:r>
              <a:rPr lang="en-US" dirty="0" smtClean="0"/>
              <a:t>Currently all of our production applications are deployed as individual distributed applications.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Webservice</a:t>
            </a:r>
            <a:r>
              <a:rPr lang="en-US" dirty="0" smtClean="0"/>
              <a:t> is deployed with maven</a:t>
            </a:r>
          </a:p>
          <a:p>
            <a:pPr lvl="1"/>
            <a:r>
              <a:rPr lang="en-US" dirty="0" smtClean="0"/>
              <a:t>The UI is deployed with </a:t>
            </a:r>
            <a:r>
              <a:rPr lang="en-US" dirty="0" err="1" smtClean="0"/>
              <a:t>npm</a:t>
            </a:r>
            <a:r>
              <a:rPr lang="en-US" dirty="0" smtClean="0"/>
              <a:t> and bower.</a:t>
            </a:r>
          </a:p>
          <a:p>
            <a:r>
              <a:rPr lang="en-US" dirty="0" smtClean="0"/>
              <a:t>Single </a:t>
            </a:r>
            <a:r>
              <a:rPr lang="en-US" dirty="0" err="1" smtClean="0"/>
              <a:t>Webapp</a:t>
            </a:r>
            <a:r>
              <a:rPr lang="en-US" dirty="0" smtClean="0"/>
              <a:t> deployment</a:t>
            </a:r>
          </a:p>
          <a:p>
            <a:pPr lvl="1"/>
            <a:r>
              <a:rPr lang="en-US" dirty="0" smtClean="0"/>
              <a:t>For Vireo we modified our deployment strategy to allow the entire application to be deployed in one web app using maven</a:t>
            </a:r>
          </a:p>
          <a:p>
            <a:r>
              <a:rPr lang="en-US" dirty="0" smtClean="0"/>
              <a:t>Future development</a:t>
            </a:r>
          </a:p>
          <a:p>
            <a:pPr lvl="1"/>
            <a:r>
              <a:rPr lang="en-US" dirty="0" smtClean="0"/>
              <a:t>Work is being done to develop maven driven strategy that will allow for either distributed or standalone deployment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284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Internationalization?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has been </a:t>
            </a:r>
            <a:r>
              <a:rPr lang="en-US" dirty="0" smtClean="0">
                <a:hlinkClick r:id="rId3"/>
              </a:rPr>
              <a:t>achieved </a:t>
            </a:r>
            <a:r>
              <a:rPr lang="en-US" dirty="0" smtClean="0"/>
              <a:t>in the context of angular.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95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Prototype supports Shibboleth (currently using a mock service provider)</a:t>
            </a:r>
          </a:p>
          <a:p>
            <a:pPr lvl="1"/>
            <a:r>
              <a:rPr lang="en-US" dirty="0" smtClean="0"/>
              <a:t>More recent code allows username/password</a:t>
            </a:r>
          </a:p>
          <a:p>
            <a:r>
              <a:rPr lang="en-US" dirty="0" err="1" smtClean="0"/>
              <a:t>Webservice</a:t>
            </a:r>
            <a:r>
              <a:rPr lang="en-US" dirty="0" smtClean="0"/>
              <a:t> authenticates against REST API as a </a:t>
            </a:r>
            <a:r>
              <a:rPr lang="en-US" dirty="0" err="1" smtClean="0"/>
              <a:t>DSpace</a:t>
            </a:r>
            <a:r>
              <a:rPr lang="en-US" dirty="0" smtClean="0"/>
              <a:t> admin.</a:t>
            </a:r>
          </a:p>
          <a:p>
            <a:r>
              <a:rPr lang="en-US" dirty="0" smtClean="0"/>
              <a:t>In this scheme, permissions must be handled at the Spring </a:t>
            </a:r>
            <a:r>
              <a:rPr lang="en-US" dirty="0" err="1" smtClean="0"/>
              <a:t>webservice</a:t>
            </a:r>
            <a:r>
              <a:rPr lang="en-US" dirty="0" smtClean="0"/>
              <a:t> level rather than by the REST API itself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914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 to be answered?</a:t>
            </a:r>
          </a:p>
          <a:p>
            <a:pPr lvl="1"/>
            <a:r>
              <a:rPr lang="en-US" dirty="0" smtClean="0"/>
              <a:t>How much responsibility for user management should lie with the REST </a:t>
            </a:r>
            <a:r>
              <a:rPr lang="en-US" dirty="0" err="1" smtClean="0"/>
              <a:t>webapp</a:t>
            </a:r>
            <a:r>
              <a:rPr lang="en-US" dirty="0" smtClean="0"/>
              <a:t>, the UI, or some other </a:t>
            </a:r>
            <a:r>
              <a:rPr lang="en-US" dirty="0" err="1" smtClean="0"/>
              <a:t>webapp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How do we </a:t>
            </a:r>
            <a:r>
              <a:rPr lang="en-US" dirty="0" smtClean="0"/>
              <a:t>put the </a:t>
            </a:r>
            <a:r>
              <a:rPr lang="en-US" dirty="0" smtClean="0"/>
              <a:t>REST API is behind Shibboleth?</a:t>
            </a:r>
          </a:p>
          <a:p>
            <a:r>
              <a:rPr lang="en-US" dirty="0" err="1" smtClean="0"/>
              <a:t>DSpace</a:t>
            </a:r>
            <a:r>
              <a:rPr lang="en-US" dirty="0" smtClean="0"/>
              <a:t> could utilize a web app dedicated to authorization. This web app could live behind a service provider and distribute session tokens for all other </a:t>
            </a:r>
            <a:r>
              <a:rPr lang="en-US" dirty="0" err="1" smtClean="0"/>
              <a:t>DSpace</a:t>
            </a:r>
            <a:r>
              <a:rPr lang="en-US" dirty="0" smtClean="0"/>
              <a:t> </a:t>
            </a:r>
            <a:r>
              <a:rPr lang="en-US" dirty="0" smtClean="0"/>
              <a:t>components.</a:t>
            </a:r>
          </a:p>
        </p:txBody>
      </p:sp>
    </p:spTree>
    <p:extLst>
      <p:ext uri="{BB962C8B-B14F-4D97-AF65-F5344CB8AC3E}">
        <p14:creationId xmlns:p14="http://schemas.microsoft.com/office/powerpoint/2010/main" val="1839516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7830" y="585305"/>
            <a:ext cx="5157305" cy="29964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cs typeface="Frutiger LT Std 55 Roman"/>
              </a:rPr>
              <a:t>Click to add your credits</a:t>
            </a:r>
            <a:endParaRPr lang="en-US" sz="2800" dirty="0">
              <a:cs typeface="Frutiger LT Std 55 Roman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87829" y="3683849"/>
            <a:ext cx="5157306" cy="536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>
                <a:solidFill>
                  <a:srgbClr val="000000"/>
                </a:solidFill>
                <a:cs typeface="Frutiger LT Std 55 Roman"/>
              </a:rPr>
              <a:t>Subtitle</a:t>
            </a:r>
            <a:endParaRPr lang="en-US" sz="1600" dirty="0">
              <a:solidFill>
                <a:srgbClr val="000000"/>
              </a:solidFill>
              <a:cs typeface="Frutiger LT Std 55 Roman"/>
            </a:endParaRPr>
          </a:p>
        </p:txBody>
      </p:sp>
      <p:pic>
        <p:nvPicPr>
          <p:cNvPr id="3" name="Picture 2" descr="Leather_End_librari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" y="7299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76730" y="1225899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Thanks! 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</a:t>
            </a:r>
            <a:r>
              <a:rPr lang="en-US" dirty="0"/>
              <a:t>W</a:t>
            </a:r>
            <a:r>
              <a:rPr lang="en-US" dirty="0" smtClean="0"/>
              <a:t>e Chose Spring &amp; Angular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Spring-boot</a:t>
            </a:r>
          </a:p>
          <a:p>
            <a:pPr lvl="1"/>
            <a:r>
              <a:rPr lang="en-US" dirty="0" smtClean="0"/>
              <a:t>Prominent Java framework loaded with many modern web development conveniences</a:t>
            </a:r>
          </a:p>
          <a:p>
            <a:pPr lvl="1"/>
            <a:r>
              <a:rPr lang="en-US" dirty="0" smtClean="0"/>
              <a:t>Strong Open Source Community</a:t>
            </a:r>
          </a:p>
          <a:p>
            <a:pPr lvl="1"/>
            <a:r>
              <a:rPr lang="en-US" dirty="0" smtClean="0"/>
              <a:t>Outstanding training and documentation resources</a:t>
            </a:r>
          </a:p>
          <a:p>
            <a:r>
              <a:rPr lang="en-US" dirty="0" smtClean="0"/>
              <a:t>Angular</a:t>
            </a:r>
          </a:p>
          <a:p>
            <a:pPr lvl="1"/>
            <a:r>
              <a:rPr lang="en-US" dirty="0" smtClean="0"/>
              <a:t>Tamed client side </a:t>
            </a:r>
            <a:r>
              <a:rPr lang="en-US" dirty="0" err="1" smtClean="0"/>
              <a:t>javascript</a:t>
            </a:r>
            <a:r>
              <a:rPr lang="en-US" dirty="0" smtClean="0"/>
              <a:t> with strong MVC compatible structures object oriented principles.</a:t>
            </a:r>
          </a:p>
          <a:p>
            <a:pPr lvl="1"/>
            <a:r>
              <a:rPr lang="en-US" dirty="0" smtClean="0"/>
              <a:t>Very strong community.</a:t>
            </a:r>
          </a:p>
          <a:p>
            <a:pPr lvl="1"/>
            <a:r>
              <a:rPr lang="en-US" dirty="0" smtClean="0"/>
              <a:t>Fully testable client side code.</a:t>
            </a:r>
          </a:p>
          <a:p>
            <a:pPr lvl="1"/>
            <a:r>
              <a:rPr lang="en-US" dirty="0" smtClean="0"/>
              <a:t>Automated API documentation generation using ng-docs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2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Spring-boot </a:t>
            </a:r>
            <a:r>
              <a:rPr lang="en-US" dirty="0" err="1"/>
              <a:t>Webservice</a:t>
            </a:r>
            <a:endParaRPr lang="en-US" dirty="0"/>
          </a:p>
          <a:p>
            <a:pPr lvl="1"/>
            <a:r>
              <a:rPr lang="en-US" dirty="0"/>
              <a:t>Built with the TAMU </a:t>
            </a:r>
            <a:r>
              <a:rPr lang="en-US" dirty="0" err="1"/>
              <a:t>Webservice</a:t>
            </a:r>
            <a:r>
              <a:rPr lang="en-US" dirty="0"/>
              <a:t> Core as a parent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>
                <a:hlinkClick r:id="rId3"/>
              </a:rPr>
              <a:t>Combined </a:t>
            </a:r>
            <a:r>
              <a:rPr lang="en-US" dirty="0" smtClean="0">
                <a:hlinkClick r:id="rId3"/>
              </a:rPr>
              <a:t>API</a:t>
            </a:r>
            <a:r>
              <a:rPr lang="en-US" dirty="0" smtClean="0"/>
              <a:t> endpoint mappings for both </a:t>
            </a:r>
            <a:r>
              <a:rPr lang="en-US" dirty="0" smtClean="0"/>
              <a:t>REST and </a:t>
            </a:r>
            <a:r>
              <a:rPr lang="en-US" dirty="0" err="1" smtClean="0"/>
              <a:t>websocket</a:t>
            </a:r>
            <a:r>
              <a:rPr lang="en-US" dirty="0" smtClean="0"/>
              <a:t> communications </a:t>
            </a:r>
            <a:endParaRPr lang="en-US" dirty="0"/>
          </a:p>
          <a:p>
            <a:pPr lvl="1"/>
            <a:r>
              <a:rPr lang="en-US" dirty="0" smtClean="0"/>
              <a:t>Session-less token based authentication</a:t>
            </a:r>
          </a:p>
          <a:p>
            <a:pPr lvl="1"/>
            <a:r>
              <a:rPr lang="en-US" dirty="0" smtClean="0"/>
              <a:t>Custom Aspect Oriented injections that simplify controller </a:t>
            </a:r>
            <a:r>
              <a:rPr lang="en-US" dirty="0" smtClean="0"/>
              <a:t>logic</a:t>
            </a:r>
            <a:endParaRPr lang="en-US" dirty="0" smtClean="0"/>
          </a:p>
          <a:p>
            <a:pPr lvl="1"/>
            <a:r>
              <a:rPr lang="en-US" dirty="0" smtClean="0"/>
              <a:t>Built in WRO for dynamic theming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Angular UI</a:t>
            </a:r>
          </a:p>
          <a:p>
            <a:pPr lvl="1"/>
            <a:r>
              <a:rPr lang="en-US" dirty="0"/>
              <a:t>Built with the TAMU UI Core as module </a:t>
            </a:r>
            <a:r>
              <a:rPr lang="en-US" dirty="0" smtClean="0"/>
              <a:t>dependency</a:t>
            </a:r>
          </a:p>
          <a:p>
            <a:pPr lvl="1"/>
            <a:r>
              <a:rPr lang="en-US" dirty="0" smtClean="0"/>
              <a:t>Common client-server communication concerns handled by the core.</a:t>
            </a:r>
          </a:p>
          <a:p>
            <a:pPr lvl="1"/>
            <a:r>
              <a:rPr lang="en-US" dirty="0" smtClean="0"/>
              <a:t>Asynchronous Data from the server is automatically unwrapped upon arrival and made available to the controllers</a:t>
            </a:r>
          </a:p>
          <a:p>
            <a:pPr lvl="1"/>
            <a:r>
              <a:rPr lang="en-US" dirty="0" smtClean="0"/>
              <a:t>Many re-usable directives</a:t>
            </a:r>
          </a:p>
        </p:txBody>
      </p:sp>
    </p:spTree>
    <p:extLst>
      <p:ext uri="{BB962C8B-B14F-4D97-AF65-F5344CB8AC3E}">
        <p14:creationId xmlns:p14="http://schemas.microsoft.com/office/powerpoint/2010/main" val="249838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Architectural Overview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539" y="988234"/>
            <a:ext cx="3680012" cy="5520019"/>
          </a:xfrm>
        </p:spPr>
      </p:pic>
    </p:spTree>
    <p:extLst>
      <p:ext uri="{BB962C8B-B14F-4D97-AF65-F5344CB8AC3E}">
        <p14:creationId xmlns:p14="http://schemas.microsoft.com/office/powerpoint/2010/main" val="171250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Customizing </a:t>
            </a:r>
            <a:r>
              <a:rPr lang="en-US" dirty="0" err="1" smtClean="0"/>
              <a:t>Stylesheets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runtime application of sass variables</a:t>
            </a:r>
          </a:p>
          <a:p>
            <a:pPr lvl="1"/>
            <a:r>
              <a:rPr lang="en-US" dirty="0" smtClean="0"/>
              <a:t>This feature uses WRO for runtime </a:t>
            </a:r>
            <a:r>
              <a:rPr lang="en-US" dirty="0" err="1" smtClean="0"/>
              <a:t>transpiling</a:t>
            </a:r>
            <a:r>
              <a:rPr lang="en-US" dirty="0" smtClean="0"/>
              <a:t> of sass.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9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874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Customization:</a:t>
            </a:r>
            <a:br>
              <a:rPr lang="en-US" smtClean="0"/>
            </a:br>
            <a:r>
              <a:rPr lang="en-US" smtClean="0"/>
              <a:t>Headers, Footers, Navigation, Breadcrumbs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474" y="2357609"/>
            <a:ext cx="7999325" cy="3544271"/>
          </a:xfrm>
        </p:spPr>
        <p:txBody>
          <a:bodyPr/>
          <a:lstStyle/>
          <a:p>
            <a:r>
              <a:rPr lang="en-US" dirty="0" smtClean="0"/>
              <a:t>In current demo, achievable by editing HTML templates or </a:t>
            </a:r>
            <a:r>
              <a:rPr lang="en-US" dirty="0" err="1" smtClean="0"/>
              <a:t>stylesheets</a:t>
            </a:r>
            <a:endParaRPr lang="en-US" dirty="0" smtClean="0"/>
          </a:p>
          <a:p>
            <a:r>
              <a:rPr lang="en-US" dirty="0"/>
              <a:t>Could be done dynamically as with the styles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5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Customization: Metadata Display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Straightforward:  Edit the item view template to show more stuff from the JSON response</a:t>
            </a:r>
          </a:p>
          <a:p>
            <a:r>
              <a:rPr lang="en-US" dirty="0" smtClean="0"/>
              <a:t>Better:  Persist Entities that have their own associated field lists and develop a form for editing these lists on a per handle basis – then it could be customizable for any part of the hierarchy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Customization: Navigation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Would </a:t>
            </a:r>
            <a:r>
              <a:rPr lang="en-US" dirty="0" smtClean="0"/>
              <a:t>need a form to edit values of a persisted Menu 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94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AMU Palette">
      <a:dk1>
        <a:srgbClr val="332C2C"/>
      </a:dk1>
      <a:lt1>
        <a:sysClr val="window" lastClr="FFFFFF"/>
      </a:lt1>
      <a:dk2>
        <a:srgbClr val="565252"/>
      </a:dk2>
      <a:lt2>
        <a:srgbClr val="D9D9D9"/>
      </a:lt2>
      <a:accent1>
        <a:srgbClr val="500000"/>
      </a:accent1>
      <a:accent2>
        <a:srgbClr val="1D3362"/>
      </a:accent2>
      <a:accent3>
        <a:srgbClr val="FFFFFF"/>
      </a:accent3>
      <a:accent4>
        <a:srgbClr val="D0D0D0"/>
      </a:accent4>
      <a:accent5>
        <a:srgbClr val="444040"/>
      </a:accent5>
      <a:accent6>
        <a:srgbClr val="000000"/>
      </a:accent6>
      <a:hlink>
        <a:srgbClr val="500000"/>
      </a:hlink>
      <a:folHlink>
        <a:srgbClr val="B0AFA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DD6978F62E3B4BA85E7EE239DBF99F" ma:contentTypeVersion="0" ma:contentTypeDescription="Create a new document." ma:contentTypeScope="" ma:versionID="02ad48c962042ba31df52dd6fa150c3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38BE8A-C2DC-4897-B286-7D212B3E71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32381FB-F26E-4B82-B3D7-32DCDE84EF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488C6F-07E9-41B3-ADE8-533BC7B99A17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706</Words>
  <Application>Microsoft Macintosh PowerPoint</Application>
  <PresentationFormat>On-screen Show (4:3)</PresentationFormat>
  <Paragraphs>97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Frutiger LT Std 55 Roman</vt:lpstr>
      <vt:lpstr>Arial</vt:lpstr>
      <vt:lpstr>Office Theme</vt:lpstr>
      <vt:lpstr>Presentation Title</vt:lpstr>
      <vt:lpstr>Why We Chose Spring &amp; Angular</vt:lpstr>
      <vt:lpstr>Architectural Overview</vt:lpstr>
      <vt:lpstr>Architectural Overview</vt:lpstr>
      <vt:lpstr>Architectural Overview</vt:lpstr>
      <vt:lpstr>Customizing Stylesheets </vt:lpstr>
      <vt:lpstr>Customization: Headers, Footers, Navigation, Breadcrumbs</vt:lpstr>
      <vt:lpstr>Customization: Metadata Display</vt:lpstr>
      <vt:lpstr>Customization: Navigation Menu</vt:lpstr>
      <vt:lpstr>Modularization Capabilities</vt:lpstr>
      <vt:lpstr>Installation Procedure</vt:lpstr>
      <vt:lpstr>Internationalization?</vt:lpstr>
      <vt:lpstr>Authentication</vt:lpstr>
      <vt:lpstr>Authentication</vt:lpstr>
      <vt:lpstr>Click to add your credits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Microsoft Office User</cp:lastModifiedBy>
  <cp:revision>43</cp:revision>
  <cp:lastPrinted>2016-01-21T14:34:04Z</cp:lastPrinted>
  <dcterms:created xsi:type="dcterms:W3CDTF">2013-01-30T18:40:09Z</dcterms:created>
  <dcterms:modified xsi:type="dcterms:W3CDTF">2016-01-21T14:36:07Z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0x01010071DD6978F62E3B4BA85E7EE239DBF99F</vt:lpwstr>
  </property>
</Properties>
</file>