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9" r:id="rId7"/>
    <p:sldId id="274" r:id="rId8"/>
    <p:sldId id="275" r:id="rId9"/>
    <p:sldId id="276" r:id="rId10"/>
    <p:sldId id="270" r:id="rId11"/>
    <p:sldId id="271" r:id="rId12"/>
    <p:sldId id="272" r:id="rId13"/>
    <p:sldId id="273" r:id="rId14"/>
    <p:sldId id="264" r:id="rId15"/>
    <p:sldId id="265" r:id="rId16"/>
    <p:sldId id="266" r:id="rId17"/>
    <p:sldId id="268" r:id="rId18"/>
    <p:sldId id="262" r:id="rId19"/>
    <p:sldId id="263" r:id="rId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74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04.10.2015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04.10.2015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04.10.2015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04.10.2015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04.10.2015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04.10.2015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04.10.2015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04.10.2015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04.10.2015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04.10.2015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04.10.2015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04.10.2015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igitalcollection.zhaw.ch/browse?type=author&amp;authority=wysv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christian.scheible@uni-konstanz.de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talcollection.zhaw.ch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zhaw.ch/de/ueber-uns/person/wysv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uraspace.org/display/DSDOC5x/Authority+Control+of+Metadata+Values" TargetMode="External"/><Relationship Id="rId2" Type="http://schemas.openxmlformats.org/officeDocument/2006/relationships/hyperlink" Target="http://www.odata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duraspace.org/display/DSPACE/Authority+Control+of+Metadata+Value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CH" sz="4000" b="1" dirty="0"/>
              <a:t/>
            </a:r>
            <a:br>
              <a:rPr lang="de-CH" sz="4000" b="1" dirty="0"/>
            </a:br>
            <a:r>
              <a:rPr lang="de-CH" sz="4000" b="1" dirty="0"/>
              <a:t> Eindeutige Personenzuordnung mit lokalen </a:t>
            </a:r>
            <a:r>
              <a:rPr lang="de-CH" sz="4000" b="1" dirty="0" err="1"/>
              <a:t>Identifiern</a:t>
            </a:r>
            <a:r>
              <a:rPr lang="de-CH" sz="4000" b="1" dirty="0"/>
              <a:t> via ODATA</a:t>
            </a:r>
            <a:r>
              <a:rPr lang="de-CH" sz="4000" b="1" dirty="0">
                <a:solidFill>
                  <a:schemeClr val="bg1">
                    <a:lumMod val="50000"/>
                  </a:schemeClr>
                </a:solidFill>
              </a:rPr>
              <a:t>/LDAP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057672"/>
          </a:xfrm>
        </p:spPr>
        <p:txBody>
          <a:bodyPr/>
          <a:lstStyle/>
          <a:p>
            <a:r>
              <a:rPr lang="de-CH" dirty="0" smtClean="0"/>
              <a:t>Eike.Kleiner@ZHAW.ch</a:t>
            </a:r>
            <a:endParaRPr lang="de-CH" dirty="0"/>
          </a:p>
        </p:txBody>
      </p:sp>
      <p:pic>
        <p:nvPicPr>
          <p:cNvPr id="1026" name="Picture 2" descr="https://digitalcollection.zhaw.ch/image/logo_zhaw_ohne_byline_medi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543050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77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14350" indent="-514350"/>
            <a:r>
              <a:rPr lang="de-CH" b="1" dirty="0"/>
              <a:t>Konfiguration für das </a:t>
            </a:r>
            <a:r>
              <a:rPr lang="de-CH" b="1" dirty="0" err="1"/>
              <a:t>Plugin</a:t>
            </a:r>
            <a:r>
              <a:rPr lang="de-CH" b="1" dirty="0"/>
              <a:t> erstellen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CH" dirty="0" err="1" smtClean="0"/>
              <a:t>dspace</a:t>
            </a:r>
            <a:r>
              <a:rPr lang="de-CH" dirty="0" smtClean="0"/>
              <a:t>/</a:t>
            </a:r>
            <a:r>
              <a:rPr lang="de-CH" dirty="0" err="1" smtClean="0"/>
              <a:t>config</a:t>
            </a:r>
            <a:r>
              <a:rPr lang="de-CH" dirty="0" smtClean="0"/>
              <a:t>/</a:t>
            </a:r>
            <a:r>
              <a:rPr lang="de-CH" dirty="0" err="1" smtClean="0"/>
              <a:t>modules</a:t>
            </a:r>
            <a:r>
              <a:rPr lang="de-CH" dirty="0" smtClean="0"/>
              <a:t>/</a:t>
            </a:r>
            <a:r>
              <a:rPr lang="de-CH" dirty="0" err="1" smtClean="0"/>
              <a:t>zhaw-odata.cfg</a:t>
            </a:r>
            <a:endParaRPr lang="de-CH" dirty="0" smtClean="0"/>
          </a:p>
          <a:p>
            <a:pPr>
              <a:buFont typeface="Wingdings" panose="05000000000000000000" pitchFamily="2" charset="2"/>
              <a:buChar char="§"/>
            </a:pP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dirty="0" smtClean="0"/>
              <a:t>Inhalte z. B.: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400" dirty="0" err="1" smtClean="0"/>
              <a:t>Credentials</a:t>
            </a:r>
            <a:r>
              <a:rPr lang="de-CH" sz="2400" dirty="0" smtClean="0"/>
              <a:t> (Achtung Versionskontrolle!)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400" dirty="0" smtClean="0"/>
              <a:t>Angaben zu Endpoints / Verzeichnisstruktur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de-CH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dirty="0" smtClean="0"/>
              <a:t>Zugriff auf Konfiguration vom Plug-In:</a:t>
            </a:r>
          </a:p>
          <a:p>
            <a:pPr marL="0" indent="0">
              <a:buNone/>
            </a:pPr>
            <a:endParaRPr lang="de-CH" sz="16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private </a:t>
            </a:r>
            <a:r>
              <a:rPr lang="de-CH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de-CH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final String </a:t>
            </a:r>
            <a:r>
              <a:rPr lang="de-CH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CFG_ODATA_URL = </a:t>
            </a:r>
            <a:r>
              <a:rPr lang="de-CH" sz="16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ConfigurationManager</a:t>
            </a:r>
            <a:endParaRPr lang="de-CH" sz="1600" b="1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de-CH" sz="16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getProperty</a:t>
            </a:r>
            <a:r>
              <a:rPr lang="de-CH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de-CH" sz="16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zhaw-odata</a:t>
            </a:r>
            <a:r>
              <a:rPr lang="de-CH" sz="1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", "zhaw.odata.url");</a:t>
            </a:r>
            <a:endParaRPr lang="de-CH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53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/>
            <a:r>
              <a:rPr lang="de-CH" b="1" dirty="0" err="1"/>
              <a:t>Plugin</a:t>
            </a:r>
            <a:r>
              <a:rPr lang="de-CH" b="1" dirty="0"/>
              <a:t> in Konfiguration </a:t>
            </a:r>
            <a:r>
              <a:rPr lang="de-CH" b="1" dirty="0" smtClean="0"/>
              <a:t>einbinden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CH" dirty="0" err="1" smtClean="0"/>
              <a:t>dspace</a:t>
            </a:r>
            <a:r>
              <a:rPr lang="de-CH" dirty="0" smtClean="0"/>
              <a:t>\</a:t>
            </a:r>
            <a:r>
              <a:rPr lang="de-CH" dirty="0" err="1" smtClean="0"/>
              <a:t>config</a:t>
            </a:r>
            <a:r>
              <a:rPr lang="de-CH" dirty="0" smtClean="0"/>
              <a:t>\</a:t>
            </a:r>
            <a:r>
              <a:rPr lang="de-CH" dirty="0" err="1" smtClean="0"/>
              <a:t>dspace.cfg</a:t>
            </a:r>
            <a:r>
              <a:rPr lang="de-CH" dirty="0" smtClean="0"/>
              <a:t>:</a:t>
            </a:r>
            <a:endParaRPr lang="de-CH" dirty="0"/>
          </a:p>
          <a:p>
            <a:pPr marL="0" indent="0">
              <a:buNone/>
            </a:pPr>
            <a:endParaRPr lang="de-CH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plugin.named.org.dspace.content.authority.ChoiceAuthority</a:t>
            </a:r>
            <a:r>
              <a:rPr lang="de-CH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CH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 \</a:t>
            </a:r>
          </a:p>
          <a:p>
            <a:pPr marL="0" indent="0">
              <a:buNone/>
            </a:pPr>
            <a:r>
              <a:rPr lang="de-CH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ch.zhaw.digitalcollection.content.authority.OdataPersonAuthority = </a:t>
            </a:r>
            <a:r>
              <a:rPr lang="de-CH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OdataPersonAuthority</a:t>
            </a:r>
            <a:endParaRPr lang="de-CH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choices.plugin.</a:t>
            </a:r>
            <a:r>
              <a:rPr lang="de-CH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dc.contributor.author</a:t>
            </a:r>
            <a:r>
              <a:rPr lang="de-CH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OdataPersonAuthority</a:t>
            </a:r>
            <a:endParaRPr lang="de-CH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choices.presentation.dc.contributor.author</a:t>
            </a:r>
            <a:r>
              <a:rPr lang="de-CH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lookup</a:t>
            </a:r>
            <a:endParaRPr lang="de-CH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authority.controlled.dc.contributor.author</a:t>
            </a:r>
            <a:r>
              <a:rPr lang="de-CH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endParaRPr lang="de-CH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e-CH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choices.plugin.</a:t>
            </a:r>
            <a:r>
              <a:rPr lang="de-CH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dc.contributor.advisor</a:t>
            </a:r>
            <a:r>
              <a:rPr lang="de-CH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OdataPersonAuthority</a:t>
            </a:r>
            <a:endParaRPr lang="de-CH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choices.presentation.dc.contributor.advisor</a:t>
            </a:r>
            <a:r>
              <a:rPr lang="de-CH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lookup</a:t>
            </a:r>
            <a:endParaRPr lang="de-CH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authority.controlled.dc.contributor.advisor</a:t>
            </a:r>
            <a:r>
              <a:rPr lang="de-CH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endParaRPr lang="de-CH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e-CH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choices.plugin.</a:t>
            </a:r>
            <a:r>
              <a:rPr lang="de-CH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dc.contributor.editor</a:t>
            </a:r>
            <a:r>
              <a:rPr lang="de-CH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OdataPersonAuthority</a:t>
            </a:r>
            <a:endParaRPr lang="de-CH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choices.presentation.dc.contributor.editor</a:t>
            </a:r>
            <a:r>
              <a:rPr lang="de-CH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lookup</a:t>
            </a:r>
            <a:endParaRPr lang="de-CH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authority.controlled.dc.contributor.editor</a:t>
            </a:r>
            <a:r>
              <a:rPr lang="de-CH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CH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endParaRPr lang="de-CH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40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14350" indent="-514350" algn="l"/>
            <a:r>
              <a:rPr lang="de-CH" b="1" dirty="0"/>
              <a:t>Übersetzungen anpassen </a:t>
            </a:r>
            <a:r>
              <a:rPr lang="de-CH" b="1" dirty="0" smtClean="0"/>
              <a:t>/ </a:t>
            </a:r>
            <a:r>
              <a:rPr lang="de-CH" b="1" dirty="0"/>
              <a:t>einfügen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CH" sz="2800" dirty="0" err="1" smtClean="0"/>
              <a:t>dspace</a:t>
            </a:r>
            <a:r>
              <a:rPr lang="de-CH" sz="2800" dirty="0" smtClean="0"/>
              <a:t>\</a:t>
            </a:r>
            <a:r>
              <a:rPr lang="de-CH" sz="2800" dirty="0" err="1" smtClean="0"/>
              <a:t>modules</a:t>
            </a:r>
            <a:r>
              <a:rPr lang="de-CH" sz="2800" dirty="0" smtClean="0"/>
              <a:t>\</a:t>
            </a:r>
            <a:r>
              <a:rPr lang="de-CH" sz="2800" dirty="0" err="1" smtClean="0"/>
              <a:t>jspui</a:t>
            </a:r>
            <a:r>
              <a:rPr lang="de-CH" sz="2800" dirty="0" smtClean="0"/>
              <a:t>\</a:t>
            </a:r>
            <a:r>
              <a:rPr lang="de-CH" sz="2800" dirty="0" err="1" smtClean="0"/>
              <a:t>src</a:t>
            </a:r>
            <a:r>
              <a:rPr lang="de-CH" sz="2800" dirty="0" smtClean="0"/>
              <a:t>\</a:t>
            </a:r>
            <a:r>
              <a:rPr lang="de-CH" sz="2800" dirty="0" err="1" smtClean="0"/>
              <a:t>main</a:t>
            </a:r>
            <a:r>
              <a:rPr lang="de-CH" sz="2800" dirty="0" smtClean="0"/>
              <a:t>\</a:t>
            </a:r>
            <a:r>
              <a:rPr lang="de-CH" sz="2800" dirty="0" err="1" smtClean="0"/>
              <a:t>resources</a:t>
            </a:r>
            <a:r>
              <a:rPr lang="de-CH" sz="2800" dirty="0" smtClean="0"/>
              <a:t>\</a:t>
            </a:r>
            <a:r>
              <a:rPr lang="de-CH" sz="2800" dirty="0" err="1" smtClean="0"/>
              <a:t>Messages_de.properties</a:t>
            </a:r>
            <a:r>
              <a:rPr lang="de-CH" sz="2800" dirty="0" smtClean="0"/>
              <a:t>:</a:t>
            </a:r>
            <a:endParaRPr lang="de-CH" sz="2800" dirty="0"/>
          </a:p>
          <a:p>
            <a:pPr marL="0" indent="0">
              <a:buNone/>
            </a:pPr>
            <a:endParaRPr lang="de-CH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CH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jsp.tools.lookup.field.</a:t>
            </a:r>
            <a:r>
              <a:rPr lang="de-CH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dc_contributor_author</a:t>
            </a:r>
            <a:r>
              <a:rPr lang="de-CH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.help</a:t>
            </a:r>
            <a:r>
              <a:rPr lang="de-CH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de-CH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Name im Format "Nachname, </a:t>
            </a:r>
            <a:r>
              <a:rPr lang="de-CH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Vorname"</a:t>
            </a:r>
          </a:p>
          <a:p>
            <a:pPr marL="0" indent="0">
              <a:buNone/>
            </a:pPr>
            <a:r>
              <a:rPr lang="de-CH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jsp.tools.lookup.field.dc_contributor_author.help.first</a:t>
            </a:r>
            <a:r>
              <a:rPr lang="de-CH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= Vorname</a:t>
            </a:r>
          </a:p>
          <a:p>
            <a:pPr marL="0" indent="0">
              <a:buNone/>
            </a:pPr>
            <a:r>
              <a:rPr lang="de-CH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jsp.tools.lookup.field.dc_contributor_author.help.last</a:t>
            </a:r>
            <a:r>
              <a:rPr lang="de-CH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= Nachname</a:t>
            </a:r>
          </a:p>
          <a:p>
            <a:pPr marL="0" indent="0">
              <a:buNone/>
            </a:pPr>
            <a:r>
              <a:rPr lang="de-CH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jsp.tools.lookup.field.dc_contributor_author.nonauthority</a:t>
            </a:r>
            <a:r>
              <a:rPr lang="de-CH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= Eingegebener Wert  '@1@' (nicht Bestand der Referenzdaten)</a:t>
            </a:r>
          </a:p>
          <a:p>
            <a:pPr marL="0" indent="0">
              <a:buNone/>
            </a:pPr>
            <a:r>
              <a:rPr lang="de-CH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jsp.tools.lookup.field.dc_contributor_author.title</a:t>
            </a:r>
            <a:r>
              <a:rPr lang="de-CH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= ZHAW Namensreferenz, Personen nachschlagen</a:t>
            </a:r>
          </a:p>
          <a:p>
            <a:pPr marL="0" indent="0">
              <a:buNone/>
            </a:pPr>
            <a:endParaRPr lang="de-CH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CH" sz="2800" dirty="0" smtClean="0"/>
              <a:t>Muss für alle genutzten Felder angelegt werden</a:t>
            </a:r>
            <a:endParaRPr lang="de-CH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74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 algn="l"/>
            <a:r>
              <a:rPr lang="de-CH" b="1" dirty="0" smtClean="0"/>
              <a:t>Wo gilt es aufzupassen?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CH" sz="2800" dirty="0" smtClean="0"/>
              <a:t>User-Eingaben nicht ungefiltert auf die Datenquelle loslassen (</a:t>
            </a:r>
            <a:r>
              <a:rPr lang="de-CH" sz="2800" dirty="0" err="1" smtClean="0"/>
              <a:t>Injections</a:t>
            </a:r>
            <a:r>
              <a:rPr lang="de-CH" sz="2800" dirty="0" smtClean="0"/>
              <a:t>)!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800" dirty="0" smtClean="0"/>
              <a:t>Stolpersteine: Mehrere Vor- und/oder Nachnamen, Bindestrichen in Namen, Zeichenkodierung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sz="2800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de-CH" dirty="0" smtClean="0"/>
              <a:t>Gut überlegen, welche Felder man in welcher Form durchsuchen lässt </a:t>
            </a:r>
            <a:r>
              <a:rPr lang="de-CH" smtClean="0"/>
              <a:t>(</a:t>
            </a:r>
            <a:r>
              <a:rPr lang="de-CH" smtClean="0"/>
              <a:t>Performance</a:t>
            </a:r>
            <a:r>
              <a:rPr lang="de-CH" dirty="0" smtClean="0"/>
              <a:t>, Treffermenge)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de-CH" dirty="0" smtClean="0"/>
              <a:t>Wildcards in der Suchanfrage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de-CH" dirty="0" smtClean="0"/>
              <a:t>Minimale Länge der Suchanfrage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endParaRPr lang="de-CH" sz="2800" dirty="0" smtClean="0"/>
          </a:p>
        </p:txBody>
      </p:sp>
    </p:spTree>
    <p:extLst>
      <p:ext uri="{BB962C8B-B14F-4D97-AF65-F5344CB8AC3E}">
        <p14:creationId xmlns:p14="http://schemas.microsoft.com/office/powerpoint/2010/main" val="149552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b="1" dirty="0" smtClean="0"/>
              <a:t>Wie sieht es fertig </a:t>
            </a:r>
            <a:r>
              <a:rPr lang="de-CH" b="1" dirty="0"/>
              <a:t>aus (1)?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04" y="1268760"/>
            <a:ext cx="7806785" cy="522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Ellipse 3"/>
          <p:cNvSpPr/>
          <p:nvPr/>
        </p:nvSpPr>
        <p:spPr>
          <a:xfrm>
            <a:off x="467544" y="2420888"/>
            <a:ext cx="6624736" cy="1008112"/>
          </a:xfrm>
          <a:prstGeom prst="ellipse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91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b="1" dirty="0" smtClean="0"/>
              <a:t>Wie sieht es fertig aus (2)?</a:t>
            </a:r>
            <a:endParaRPr lang="de-CH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380"/>
            <a:ext cx="6067425" cy="549592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74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b="1" dirty="0" smtClean="0"/>
              <a:t>Wie sieht es fertig </a:t>
            </a:r>
            <a:r>
              <a:rPr lang="de-CH" b="1" dirty="0"/>
              <a:t>aus </a:t>
            </a:r>
            <a:r>
              <a:rPr lang="de-CH" b="1" dirty="0" smtClean="0"/>
              <a:t>(3)?</a:t>
            </a:r>
            <a:endParaRPr lang="de-CH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7763536" cy="5184576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Ellipse 4"/>
          <p:cNvSpPr/>
          <p:nvPr/>
        </p:nvSpPr>
        <p:spPr>
          <a:xfrm>
            <a:off x="467544" y="2276872"/>
            <a:ext cx="6624736" cy="1008112"/>
          </a:xfrm>
          <a:prstGeom prst="ellipse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728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b="1" dirty="0" smtClean="0"/>
              <a:t>Was ist sonst möglich?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CH" sz="2000" b="1" dirty="0" smtClean="0"/>
              <a:t>Suchen und Browsen im UI</a:t>
            </a:r>
            <a:r>
              <a:rPr lang="de-CH" sz="2000" b="1" dirty="0"/>
              <a:t>: </a:t>
            </a:r>
            <a:r>
              <a:rPr lang="de-CH" sz="2000" b="1" dirty="0">
                <a:hlinkClick r:id="rId2"/>
              </a:rPr>
              <a:t>https://</a:t>
            </a:r>
            <a:r>
              <a:rPr lang="de-CH" sz="2000" b="1" dirty="0" smtClean="0">
                <a:hlinkClick r:id="rId2"/>
              </a:rPr>
              <a:t>digitalcollection.zhaw.ch/browse?type=author&amp;authority=wysv</a:t>
            </a:r>
            <a:r>
              <a:rPr lang="de-CH" sz="2000" b="1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sz="20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000" b="1" dirty="0" smtClean="0"/>
              <a:t>Suchen via SOLR-API (</a:t>
            </a:r>
            <a:r>
              <a:rPr lang="de-CH" sz="2000" b="1" dirty="0"/>
              <a:t>/</a:t>
            </a:r>
            <a:r>
              <a:rPr lang="de-CH" sz="2000" b="1" dirty="0" err="1"/>
              <a:t>solr</a:t>
            </a:r>
            <a:r>
              <a:rPr lang="de-CH" sz="2000" b="1" dirty="0"/>
              <a:t>/#/</a:t>
            </a:r>
            <a:r>
              <a:rPr lang="de-CH" sz="2000" b="1" dirty="0" err="1"/>
              <a:t>search</a:t>
            </a:r>
            <a:r>
              <a:rPr lang="de-CH" sz="2000" b="1" dirty="0"/>
              <a:t>/</a:t>
            </a:r>
            <a:r>
              <a:rPr lang="de-CH" sz="2000" b="1" dirty="0" err="1"/>
              <a:t>query?q</a:t>
            </a:r>
            <a:r>
              <a:rPr lang="de-CH" sz="2000" b="1" dirty="0"/>
              <a:t>=author_</a:t>
            </a:r>
            <a:r>
              <a:rPr lang="de-CH" sz="2000" b="1" dirty="0" err="1"/>
              <a:t>authority</a:t>
            </a:r>
            <a:r>
              <a:rPr lang="de-CH" sz="2000" b="1" dirty="0"/>
              <a:t>:"</a:t>
            </a:r>
            <a:r>
              <a:rPr lang="de-CH" sz="2000" b="1" dirty="0" err="1"/>
              <a:t>wysv</a:t>
            </a:r>
            <a:r>
              <a:rPr lang="de-CH" sz="2000" b="1" dirty="0"/>
              <a:t>")</a:t>
            </a:r>
            <a:endParaRPr lang="de-CH" sz="2000" b="1" dirty="0" smtClean="0"/>
          </a:p>
          <a:p>
            <a:pPr>
              <a:buFont typeface="Wingdings" panose="05000000000000000000" pitchFamily="2" charset="2"/>
              <a:buChar char="§"/>
            </a:pPr>
            <a:endParaRPr lang="de-CH" sz="20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000" b="1" dirty="0" smtClean="0"/>
              <a:t>Authority Keys werden beim Massenimport gesucht und eingetragen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sz="20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000" b="1" dirty="0" smtClean="0"/>
              <a:t>Suchen via REST-API scheint derzeit noch nicht möglich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sz="20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de-CH" sz="2000" b="1" dirty="0" smtClean="0"/>
              <a:t>Alternativen  zur REST-API zum Zugriff von Drittsystemen aus	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1800" dirty="0" smtClean="0"/>
              <a:t>Authority Keys in weitere Felder umschreiben (z. B. via CRON)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1800" dirty="0" smtClean="0"/>
              <a:t>REST-API erweitern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1800" dirty="0" smtClean="0"/>
              <a:t>SOLR-API nutzen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1800" dirty="0" smtClean="0"/>
              <a:t>(Direkter DB-Zugriff)</a:t>
            </a:r>
          </a:p>
        </p:txBody>
      </p:sp>
    </p:spTree>
    <p:extLst>
      <p:ext uri="{BB962C8B-B14F-4D97-AF65-F5344CB8AC3E}">
        <p14:creationId xmlns:p14="http://schemas.microsoft.com/office/powerpoint/2010/main" val="122292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b="1" dirty="0" smtClean="0"/>
              <a:t>Schlussbemerkungen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CH" sz="2000" dirty="0" smtClean="0"/>
              <a:t>Recht einfaches und dennoch mächtiges Werkzeug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de-CH" sz="2000" dirty="0" smtClean="0"/>
              <a:t>Wir stellen die Implementierung für ODATA gerne zur Verfügung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000" dirty="0" smtClean="0"/>
              <a:t>LDAP, andere Protokolle etc.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1800" dirty="0" smtClean="0"/>
              <a:t>Grundlegender Mechanismus ist immer gleich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1800" dirty="0" smtClean="0"/>
              <a:t>Implementierung kann beliebige Datenquellen nutzen: LDAP, CSV-Dateien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1800" dirty="0"/>
              <a:t>LDAP: Christian </a:t>
            </a:r>
            <a:r>
              <a:rPr lang="de-CH" sz="1800" dirty="0" smtClean="0"/>
              <a:t>Scheible: </a:t>
            </a:r>
            <a:r>
              <a:rPr lang="de-CH" sz="1800" dirty="0" smtClean="0">
                <a:hlinkClick r:id="rId2"/>
              </a:rPr>
              <a:t>christian.scheible@uni-konstanz.de</a:t>
            </a:r>
            <a:r>
              <a:rPr lang="de-CH" sz="1800" dirty="0" smtClean="0"/>
              <a:t> (</a:t>
            </a:r>
            <a:r>
              <a:rPr lang="de-CH" sz="1800" b="1" dirty="0" smtClean="0"/>
              <a:t>vielen Dank!</a:t>
            </a:r>
            <a:r>
              <a:rPr lang="de-CH" sz="18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de-CH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000" dirty="0" smtClean="0"/>
              <a:t>Grundsätzlich für beliebige Felder einsetzbar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000" dirty="0" smtClean="0"/>
              <a:t>Alternative bei Personenidentifikation: ORCID (seit Version 5.0, nur XMLUI, nicht alle haben ein ORCID)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202232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b="1" dirty="0" smtClean="0"/>
              <a:t>Fragen &amp; Diskussion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CH" sz="3600" dirty="0" smtClean="0"/>
              <a:t>Fragen an die Runde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400" dirty="0" smtClean="0"/>
              <a:t>Gibt es Abweichungen mit dem XML-UI?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400" dirty="0" smtClean="0"/>
              <a:t>Erfahrungen mit </a:t>
            </a:r>
            <a:r>
              <a:rPr lang="de-CH" sz="2400" i="1" dirty="0" smtClean="0"/>
              <a:t>Authority Control</a:t>
            </a:r>
            <a:r>
              <a:rPr lang="de-CH" sz="2400" dirty="0" smtClean="0"/>
              <a:t> und REST-API?</a:t>
            </a:r>
            <a:endParaRPr lang="de-CH" sz="2400" i="1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de-CH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3600" dirty="0" smtClean="0"/>
              <a:t>Fragen an mich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400" dirty="0" smtClean="0"/>
              <a:t>???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400" dirty="0" smtClean="0"/>
              <a:t>…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de-CH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dirty="0" smtClean="0"/>
              <a:t>Vielen Dank für die Aufmerksamkeit!</a:t>
            </a:r>
            <a:endParaRPr lang="de-CH" dirty="0"/>
          </a:p>
        </p:txBody>
      </p:sp>
      <p:pic>
        <p:nvPicPr>
          <p:cNvPr id="3074" name="Picture 2" descr="https://www.143.ch/Design-Icons/Icon-Sprechblase-mit-Fragezeichen-bla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20888"/>
            <a:ext cx="4320480" cy="4237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36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688" y="1340768"/>
            <a:ext cx="4901829" cy="352839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b="1" dirty="0" smtClean="0"/>
              <a:t>Hintergrund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CH" b="1" dirty="0">
                <a:hlinkClick r:id="rId3"/>
              </a:rPr>
              <a:t>https</a:t>
            </a:r>
            <a:r>
              <a:rPr lang="de-CH" b="1" dirty="0" smtClean="0">
                <a:hlinkClick r:id="rId3"/>
              </a:rPr>
              <a:t>://</a:t>
            </a:r>
          </a:p>
          <a:p>
            <a:pPr marL="0" indent="0">
              <a:buNone/>
            </a:pPr>
            <a:r>
              <a:rPr lang="de-CH" b="1" dirty="0" smtClean="0">
                <a:hlinkClick r:id="rId3"/>
              </a:rPr>
              <a:t>digitalcollection.</a:t>
            </a:r>
          </a:p>
          <a:p>
            <a:pPr marL="0" indent="0">
              <a:buNone/>
            </a:pPr>
            <a:r>
              <a:rPr lang="de-CH" b="1" dirty="0" smtClean="0">
                <a:hlinkClick r:id="rId3"/>
              </a:rPr>
              <a:t>zhaw.ch/</a:t>
            </a:r>
            <a:r>
              <a:rPr lang="de-CH" b="1" dirty="0" smtClean="0"/>
              <a:t> </a:t>
            </a:r>
            <a:r>
              <a:rPr lang="de-CH" dirty="0" smtClean="0"/>
              <a:t>(JSP-UI)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dirty="0" smtClean="0"/>
              <a:t>Bisher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 smtClean="0"/>
              <a:t>Abschlussarbeiten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 smtClean="0"/>
              <a:t>Working Papers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dirty="0" smtClean="0"/>
              <a:t>Derzeit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 smtClean="0"/>
              <a:t>Ausbau zu Zweitveröffentlichungen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 smtClean="0"/>
              <a:t>Anpassung UI &amp; Integration in Webseite </a:t>
            </a:r>
            <a:endParaRPr lang="de-CH" dirty="0"/>
          </a:p>
          <a:p>
            <a:pPr lvl="1">
              <a:buFont typeface="Wingdings" panose="05000000000000000000" pitchFamily="2" charset="2"/>
              <a:buChar char="§"/>
            </a:pP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261277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b="1" dirty="0" err="1" smtClean="0"/>
              <a:t>Use</a:t>
            </a:r>
            <a:r>
              <a:rPr lang="de-CH" b="1" dirty="0" smtClean="0"/>
              <a:t> Case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22712" cy="452596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CH" dirty="0" smtClean="0"/>
              <a:t>Eindeutige Publikationsliste auf Personenporträt im Webauftritt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dirty="0"/>
              <a:t>Beispiel: </a:t>
            </a:r>
            <a:r>
              <a:rPr lang="de-CH" sz="2400" dirty="0" smtClean="0">
                <a:hlinkClick r:id="rId2"/>
              </a:rPr>
              <a:t>https</a:t>
            </a:r>
            <a:r>
              <a:rPr lang="de-CH" sz="2400" dirty="0">
                <a:hlinkClick r:id="rId2"/>
              </a:rPr>
              <a:t>://www.zhaw.ch/de/ueber-uns/person/</a:t>
            </a:r>
            <a:r>
              <a:rPr lang="de-CH" sz="2400" b="1" dirty="0">
                <a:hlinkClick r:id="rId2"/>
              </a:rPr>
              <a:t>wysv</a:t>
            </a:r>
            <a:r>
              <a:rPr lang="de-CH" sz="2400" dirty="0" smtClean="0">
                <a:hlinkClick r:id="rId2"/>
              </a:rPr>
              <a:t>/</a:t>
            </a:r>
            <a:r>
              <a:rPr lang="de-CH" sz="2400" dirty="0" smtClean="0"/>
              <a:t> </a:t>
            </a:r>
            <a:endParaRPr lang="de-CH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708074"/>
            <a:ext cx="5056110" cy="552923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27" b="8822"/>
          <a:stretch/>
        </p:blipFill>
        <p:spPr bwMode="auto">
          <a:xfrm>
            <a:off x="4478303" y="1477939"/>
            <a:ext cx="4564097" cy="526576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51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b="1" dirty="0" smtClean="0"/>
              <a:t>Rahmenbedingungen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CH" dirty="0" smtClean="0"/>
              <a:t>Daten zu Personen an der ZHAW = ODATA: </a:t>
            </a:r>
            <a:r>
              <a:rPr lang="de-CH" dirty="0" smtClean="0">
                <a:hlinkClick r:id="rId2"/>
              </a:rPr>
              <a:t>http</a:t>
            </a:r>
            <a:r>
              <a:rPr lang="de-CH" dirty="0">
                <a:hlinkClick r:id="rId2"/>
              </a:rPr>
              <a:t>://www.odata.org</a:t>
            </a:r>
            <a:r>
              <a:rPr lang="de-CH" dirty="0" smtClean="0">
                <a:hlinkClick r:id="rId2"/>
              </a:rPr>
              <a:t>/</a:t>
            </a:r>
            <a:endParaRPr lang="de-CH" dirty="0" smtClean="0"/>
          </a:p>
          <a:p>
            <a:pPr>
              <a:buFont typeface="Wingdings" panose="05000000000000000000" pitchFamily="2" charset="2"/>
              <a:buChar char="§"/>
            </a:pPr>
            <a:endParaRPr lang="de-CH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dirty="0" smtClean="0"/>
              <a:t>Mechanismen von DSpace zur kontrollierten Eingabe von Metadaten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CH" dirty="0" smtClean="0"/>
              <a:t>Choice Management in Submission Forms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CH" dirty="0" err="1" smtClean="0"/>
              <a:t>Controlled</a:t>
            </a:r>
            <a:r>
              <a:rPr lang="de-CH" dirty="0" smtClean="0"/>
              <a:t> </a:t>
            </a:r>
            <a:r>
              <a:rPr lang="de-CH" dirty="0" err="1" smtClean="0"/>
              <a:t>Vocabularies</a:t>
            </a:r>
            <a:endParaRPr lang="de-CH" dirty="0" smtClean="0"/>
          </a:p>
          <a:p>
            <a:pPr marL="971550" lvl="1" indent="-514350">
              <a:buFont typeface="+mj-lt"/>
              <a:buAutoNum type="arabicPeriod"/>
            </a:pPr>
            <a:r>
              <a:rPr lang="de-CH" dirty="0" smtClean="0"/>
              <a:t>Authority Control </a:t>
            </a: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CH" dirty="0" smtClean="0">
                <a:sym typeface="Wingdings" panose="05000000000000000000" pitchFamily="2" charset="2"/>
              </a:rPr>
              <a:t>DSpace-Dokumentation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 smtClean="0">
                <a:sym typeface="Wingdings" panose="05000000000000000000" pitchFamily="2" charset="2"/>
              </a:rPr>
              <a:t>Überblick zu allen drei Verfahren: </a:t>
            </a:r>
            <a:r>
              <a:rPr lang="de-CH" dirty="0" smtClean="0">
                <a:sym typeface="Wingdings" panose="05000000000000000000" pitchFamily="2" charset="2"/>
                <a:hlinkClick r:id="rId3"/>
              </a:rPr>
              <a:t>https</a:t>
            </a:r>
            <a:r>
              <a:rPr lang="de-CH" dirty="0">
                <a:sym typeface="Wingdings" panose="05000000000000000000" pitchFamily="2" charset="2"/>
                <a:hlinkClick r:id="rId3"/>
              </a:rPr>
              <a:t>://</a:t>
            </a:r>
            <a:r>
              <a:rPr lang="de-CH" dirty="0" smtClean="0">
                <a:sym typeface="Wingdings" panose="05000000000000000000" pitchFamily="2" charset="2"/>
                <a:hlinkClick r:id="rId3"/>
              </a:rPr>
              <a:t>wiki.duraspace.org/display/DSDOC5x/Authority+Control+of+Metadata+Values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 smtClean="0">
                <a:sym typeface="Wingdings" panose="05000000000000000000" pitchFamily="2" charset="2"/>
              </a:rPr>
              <a:t>Details zu Authority Control: </a:t>
            </a:r>
            <a:r>
              <a:rPr lang="de-CH" dirty="0" smtClean="0">
                <a:hlinkClick r:id="rId4"/>
              </a:rPr>
              <a:t>https</a:t>
            </a:r>
            <a:r>
              <a:rPr lang="de-CH" dirty="0">
                <a:hlinkClick r:id="rId4"/>
              </a:rPr>
              <a:t>://</a:t>
            </a:r>
            <a:r>
              <a:rPr lang="de-CH" dirty="0" smtClean="0">
                <a:hlinkClick r:id="rId4"/>
              </a:rPr>
              <a:t>wiki.duraspace.org/display/DSPACE/Authority+Control+of+Metadata+Values</a:t>
            </a:r>
            <a:r>
              <a:rPr lang="de-CH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975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CH" b="1" dirty="0" smtClean="0"/>
              <a:t>Umsetzung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CH" sz="2400" b="1" dirty="0" smtClean="0"/>
              <a:t>Implementierung eines </a:t>
            </a:r>
            <a:r>
              <a:rPr lang="de-CH" sz="2400" b="1" i="1" dirty="0" err="1" smtClean="0"/>
              <a:t>ChoiceAuthority</a:t>
            </a:r>
            <a:r>
              <a:rPr lang="de-CH" sz="2400" b="1" i="1" dirty="0" smtClean="0"/>
              <a:t> Plug-Ins</a:t>
            </a:r>
            <a:endParaRPr lang="de-CH" sz="2400" b="1" i="1" dirty="0"/>
          </a:p>
          <a:p>
            <a:pPr marL="514350" indent="-514350">
              <a:buFont typeface="+mj-lt"/>
              <a:buAutoNum type="arabicPeriod"/>
            </a:pPr>
            <a:endParaRPr lang="de-CH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de-CH" sz="2400" b="1" dirty="0" smtClean="0"/>
              <a:t>Konfiguration für das </a:t>
            </a:r>
            <a:r>
              <a:rPr lang="de-CH" sz="2400" b="1" dirty="0" err="1" smtClean="0"/>
              <a:t>Plugin</a:t>
            </a:r>
            <a:r>
              <a:rPr lang="de-CH" sz="2400" b="1" dirty="0" smtClean="0"/>
              <a:t> erstellen</a:t>
            </a:r>
          </a:p>
          <a:p>
            <a:pPr marL="514350" indent="-514350">
              <a:buFont typeface="+mj-lt"/>
              <a:buAutoNum type="arabicPeriod"/>
            </a:pPr>
            <a:endParaRPr lang="de-CH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de-CH" sz="2400" b="1" dirty="0" err="1" smtClean="0"/>
              <a:t>Plugin</a:t>
            </a:r>
            <a:r>
              <a:rPr lang="de-CH" sz="2400" b="1" dirty="0" smtClean="0"/>
              <a:t> in Konfiguration einbinden / aktivieren</a:t>
            </a:r>
          </a:p>
          <a:p>
            <a:pPr marL="514350" indent="-514350">
              <a:buFont typeface="+mj-lt"/>
              <a:buAutoNum type="arabicPeriod"/>
            </a:pPr>
            <a:endParaRPr lang="de-CH" sz="2400" b="1" dirty="0"/>
          </a:p>
          <a:p>
            <a:pPr marL="514350" indent="-514350">
              <a:buFont typeface="+mj-lt"/>
              <a:buAutoNum type="arabicPeriod"/>
            </a:pPr>
            <a:r>
              <a:rPr lang="de-CH" sz="2400" b="1" dirty="0" smtClean="0"/>
              <a:t>Übersetzungen anpassen / einfügen</a:t>
            </a:r>
          </a:p>
          <a:p>
            <a:pPr marL="514350" indent="-514350">
              <a:buFont typeface="+mj-lt"/>
              <a:buAutoNum type="arabicPeriod"/>
            </a:pPr>
            <a:endParaRPr lang="de-CH" sz="2400" b="1" dirty="0"/>
          </a:p>
          <a:p>
            <a:pPr marL="514350" indent="-514350">
              <a:buFont typeface="+mj-lt"/>
              <a:buAutoNum type="arabicPeriod"/>
            </a:pPr>
            <a:r>
              <a:rPr lang="de-CH" sz="2400" b="1" dirty="0" smtClean="0"/>
              <a:t>Testen &amp; Bugs fixen &amp; freuen</a:t>
            </a:r>
          </a:p>
        </p:txBody>
      </p:sp>
    </p:spTree>
    <p:extLst>
      <p:ext uri="{BB962C8B-B14F-4D97-AF65-F5344CB8AC3E}">
        <p14:creationId xmlns:p14="http://schemas.microsoft.com/office/powerpoint/2010/main" val="102809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b="1" dirty="0"/>
              <a:t>Implementierung </a:t>
            </a:r>
            <a:r>
              <a:rPr lang="de-CH" b="1" dirty="0" smtClean="0"/>
              <a:t>des Plug-Ins (1)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CH" sz="2800" dirty="0" smtClean="0"/>
              <a:t>Beispiele im Namespace: </a:t>
            </a:r>
            <a:r>
              <a:rPr lang="de-CH" sz="2800" i="1" dirty="0" err="1"/>
              <a:t>org.dspace.content.authority</a:t>
            </a:r>
            <a:r>
              <a:rPr lang="de-CH" sz="2800" i="1" dirty="0" smtClean="0"/>
              <a:t>;</a:t>
            </a:r>
          </a:p>
          <a:p>
            <a:pPr>
              <a:buFont typeface="Wingdings" panose="05000000000000000000" pitchFamily="2" charset="2"/>
              <a:buChar char="§"/>
            </a:pPr>
            <a:endParaRPr lang="de-CH" sz="2800" i="1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800" dirty="0" smtClean="0"/>
              <a:t>Interface: </a:t>
            </a:r>
            <a:r>
              <a:rPr lang="de-CH" sz="2800" dirty="0" err="1" smtClean="0"/>
              <a:t>ChoiceAuthority</a:t>
            </a:r>
            <a:r>
              <a:rPr lang="de-CH" sz="2800" dirty="0" smtClean="0"/>
              <a:t> in </a:t>
            </a:r>
            <a:r>
              <a:rPr lang="de-CH" sz="2800" i="1" dirty="0" err="1"/>
              <a:t>org.dspace.content.authority</a:t>
            </a:r>
            <a:endParaRPr lang="de-CH" sz="2800" i="1" dirty="0" smtClean="0"/>
          </a:p>
          <a:p>
            <a:pPr>
              <a:buFont typeface="Wingdings" panose="05000000000000000000" pitchFamily="2" charset="2"/>
              <a:buChar char="§"/>
            </a:pPr>
            <a:endParaRPr lang="de-CH" sz="2800" i="1" dirty="0"/>
          </a:p>
          <a:p>
            <a:pPr>
              <a:buFont typeface="Wingdings" panose="05000000000000000000" pitchFamily="2" charset="2"/>
              <a:buChar char="§"/>
            </a:pPr>
            <a:r>
              <a:rPr lang="de-CH" sz="2800" dirty="0" smtClean="0"/>
              <a:t>Das Plug-In muss drei Methoden bedienen: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public Choices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getMatches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(String text,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collection,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start,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limit, String locale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public Choices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getBestMatch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(String text,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collection, String locale);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public String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getLabel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(String key, String locale);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de-CH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20753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b="1" dirty="0"/>
              <a:t>Implementierung </a:t>
            </a:r>
            <a:r>
              <a:rPr lang="de-CH" b="1" dirty="0" smtClean="0"/>
              <a:t>des Plug-Ins (2)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Choices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getMatches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(String text,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collection,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start,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limit, String locale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 err="1" smtClean="0">
                <a:latin typeface="+mj-lt"/>
                <a:cs typeface="Courier New" panose="02070309020205020404" pitchFamily="49" charset="0"/>
              </a:rPr>
              <a:t>Manuelle</a:t>
            </a:r>
            <a:r>
              <a:rPr lang="en-US" sz="2400" b="1" dirty="0" smtClean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b="1" dirty="0" err="1" smtClean="0">
                <a:latin typeface="+mj-lt"/>
                <a:cs typeface="Courier New" panose="02070309020205020404" pitchFamily="49" charset="0"/>
              </a:rPr>
              <a:t>Eingabe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 des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</a:rPr>
              <a:t>Suchkriteriums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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Rückgabe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 von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keinem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,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einem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oder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mehreren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Treffern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 (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Choices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)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mit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Authority Key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Label (</a:t>
            </a:r>
            <a:r>
              <a:rPr lang="en-US" sz="2000" dirty="0" err="1" smtClean="0">
                <a:latin typeface="+mj-lt"/>
                <a:cs typeface="Courier New" panose="02070309020205020404" pitchFamily="49" charset="0"/>
              </a:rPr>
              <a:t>anzuzeigender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 Wert)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Value (</a:t>
            </a:r>
            <a:r>
              <a:rPr lang="en-US" sz="2000" dirty="0" err="1" smtClean="0">
                <a:latin typeface="+mj-lt"/>
                <a:cs typeface="Courier New" panose="02070309020205020404" pitchFamily="49" charset="0"/>
              </a:rPr>
              <a:t>abzuspeichernder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 Wert)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Confidence Value</a:t>
            </a:r>
            <a:endParaRPr lang="en-US" sz="2000" dirty="0">
              <a:latin typeface="+mj-lt"/>
              <a:cs typeface="Courier New" panose="02070309020205020404" pitchFamily="49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de-CH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261678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b="1" dirty="0"/>
              <a:t>Implementierung </a:t>
            </a:r>
            <a:r>
              <a:rPr lang="de-CH" b="1" dirty="0" smtClean="0"/>
              <a:t>des Plug-Ins (3)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public Choices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getBestMatch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(String text,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collection, String locale);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 err="1" smtClean="0">
                <a:latin typeface="+mj-lt"/>
                <a:cs typeface="Courier New" panose="02070309020205020404" pitchFamily="49" charset="0"/>
              </a:rPr>
              <a:t>Automatische</a:t>
            </a:r>
            <a:r>
              <a:rPr lang="en-US" sz="2400" b="1" dirty="0" smtClean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b="1" dirty="0" err="1" smtClean="0">
                <a:latin typeface="+mj-lt"/>
                <a:cs typeface="Courier New" panose="02070309020205020404" pitchFamily="49" charset="0"/>
              </a:rPr>
              <a:t>Eingabe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 des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</a:rPr>
              <a:t>Suchkriteriums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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Rückgabe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 von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keinem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oder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dem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besten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Treffer</a:t>
            </a:r>
            <a:r>
              <a:rPr lang="en-US" sz="2400" dirty="0" smtClean="0">
                <a:latin typeface="+mj-lt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400" dirty="0" smtClean="0"/>
              <a:t>Wird zum Beispiel für den Massenimport genutzt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400" dirty="0" smtClean="0"/>
              <a:t>Muss einen sinnvollen </a:t>
            </a:r>
            <a:r>
              <a:rPr lang="de-CH" sz="2400" i="1" dirty="0" err="1" smtClean="0"/>
              <a:t>Confidence</a:t>
            </a:r>
            <a:r>
              <a:rPr lang="de-CH" sz="2400" i="1" dirty="0" smtClean="0"/>
              <a:t> Value</a:t>
            </a:r>
            <a:r>
              <a:rPr lang="de-CH" sz="2400" dirty="0" smtClean="0"/>
              <a:t> liefern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sz="2400" dirty="0" smtClean="0"/>
              <a:t>Man kann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getMatches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(…)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</a:rPr>
              <a:t>einfach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 err="1" smtClean="0">
                <a:latin typeface="+mj-lt"/>
                <a:cs typeface="Courier New" panose="02070309020205020404" pitchFamily="49" charset="0"/>
              </a:rPr>
              <a:t>nachnutzen</a:t>
            </a:r>
            <a:endParaRPr lang="de-CH" sz="24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de-CH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24906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b="1" dirty="0"/>
              <a:t>Implementierung </a:t>
            </a:r>
            <a:r>
              <a:rPr lang="de-CH" b="1" dirty="0" smtClean="0"/>
              <a:t>des Plug-Ins (4)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public String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getLabel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(String key, String locale);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de-CH" dirty="0" smtClean="0"/>
              <a:t>Eingabe des </a:t>
            </a:r>
            <a:r>
              <a:rPr lang="de-CH" i="1" dirty="0" smtClean="0"/>
              <a:t>Authority Keys</a:t>
            </a:r>
            <a:r>
              <a:rPr lang="de-CH" dirty="0"/>
              <a:t> </a:t>
            </a:r>
            <a:r>
              <a:rPr lang="de-CH" dirty="0" smtClean="0">
                <a:sym typeface="Wingdings" panose="05000000000000000000" pitchFamily="2" charset="2"/>
              </a:rPr>
              <a:t> Rückgabe eines Labels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CH" dirty="0" smtClean="0">
                <a:sym typeface="Wingdings" panose="05000000000000000000" pitchFamily="2" charset="2"/>
              </a:rPr>
              <a:t>Wird zur Anzeige herangezogen, kann oft aufgerufen werden  sollte effizient implementiert werden</a:t>
            </a:r>
            <a:endParaRPr lang="de-CH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46498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670</Words>
  <Application>Microsoft Office PowerPoint</Application>
  <PresentationFormat>Bildschirmpräsentation (4:3)</PresentationFormat>
  <Paragraphs>155</Paragraphs>
  <Slides>19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Larissa-Design</vt:lpstr>
      <vt:lpstr>  Eindeutige Personenzuordnung mit lokalen Identifiern via ODATA/LDAP</vt:lpstr>
      <vt:lpstr>Hintergrund</vt:lpstr>
      <vt:lpstr>Use Case</vt:lpstr>
      <vt:lpstr>Rahmenbedingungen</vt:lpstr>
      <vt:lpstr>Umsetzung</vt:lpstr>
      <vt:lpstr>Implementierung des Plug-Ins (1)</vt:lpstr>
      <vt:lpstr>Implementierung des Plug-Ins (2)</vt:lpstr>
      <vt:lpstr>Implementierung des Plug-Ins (3)</vt:lpstr>
      <vt:lpstr>Implementierung des Plug-Ins (4)</vt:lpstr>
      <vt:lpstr>Konfiguration für das Plugin erstellen</vt:lpstr>
      <vt:lpstr>Plugin in Konfiguration einbinden</vt:lpstr>
      <vt:lpstr>Übersetzungen anpassen / einfügen</vt:lpstr>
      <vt:lpstr>Wo gilt es aufzupassen?</vt:lpstr>
      <vt:lpstr>Wie sieht es fertig aus (1)?</vt:lpstr>
      <vt:lpstr>Wie sieht es fertig aus (2)?</vt:lpstr>
      <vt:lpstr>Wie sieht es fertig aus (3)?</vt:lpstr>
      <vt:lpstr>Was ist sonst möglich?</vt:lpstr>
      <vt:lpstr>Schlussbemerkungen</vt:lpstr>
      <vt:lpstr>Fragen &amp; Diskussion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Eindeutige Personenzuordnung mit lokalen Identifiern via ODATA/LDAP</dc:title>
  <dc:creator>Kleiner Eike (klie)</dc:creator>
  <cp:lastModifiedBy>Eike Kleiner (klie)</cp:lastModifiedBy>
  <cp:revision>112</cp:revision>
  <dcterms:created xsi:type="dcterms:W3CDTF">2015-10-02T09:20:13Z</dcterms:created>
  <dcterms:modified xsi:type="dcterms:W3CDTF">2015-10-04T16:56:20Z</dcterms:modified>
</cp:coreProperties>
</file>