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75" r:id="rId3"/>
    <p:sldId id="273" r:id="rId4"/>
    <p:sldId id="258" r:id="rId5"/>
    <p:sldId id="259" r:id="rId6"/>
    <p:sldId id="260" r:id="rId7"/>
    <p:sldId id="263" r:id="rId8"/>
    <p:sldId id="284" r:id="rId9"/>
    <p:sldId id="285" r:id="rId10"/>
    <p:sldId id="282" r:id="rId11"/>
    <p:sldId id="280" r:id="rId12"/>
    <p:sldId id="271" r:id="rId13"/>
    <p:sldId id="272" r:id="rId14"/>
    <p:sldId id="286" r:id="rId15"/>
    <p:sldId id="264" r:id="rId16"/>
    <p:sldId id="265" r:id="rId17"/>
    <p:sldId id="266" r:id="rId18"/>
    <p:sldId id="267" r:id="rId19"/>
    <p:sldId id="268" r:id="rId20"/>
    <p:sldId id="276" r:id="rId21"/>
    <p:sldId id="277" r:id="rId22"/>
    <p:sldId id="279" r:id="rId23"/>
    <p:sldId id="281" r:id="rId24"/>
    <p:sldId id="283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6" d="100"/>
          <a:sy n="96" d="100"/>
        </p:scale>
        <p:origin x="-688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57350" y="4464028"/>
            <a:ext cx="6858000" cy="1194650"/>
          </a:xfrm>
        </p:spPr>
        <p:txBody>
          <a:bodyPr wrap="none" anchor="t">
            <a:normAutofit/>
          </a:bodyPr>
          <a:lstStyle>
            <a:lvl1pPr algn="r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100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7349" y="3829878"/>
            <a:ext cx="6858000" cy="618523"/>
          </a:xfrm>
        </p:spPr>
        <p:txBody>
          <a:bodyPr anchor="b">
            <a:normAutofit/>
          </a:bodyPr>
          <a:lstStyle>
            <a:lvl1pPr marL="0" indent="0" algn="r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921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367161"/>
            <a:ext cx="7886700" cy="81935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9841" y="987426"/>
            <a:ext cx="7886700" cy="337973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5186516"/>
            <a:ext cx="7885509" cy="682472"/>
          </a:xfrm>
        </p:spPr>
        <p:txBody>
          <a:bodyPr/>
          <a:lstStyle>
            <a:lvl1pPr marL="0" indent="0">
              <a:buNone/>
              <a:defRPr sz="12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94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489399"/>
            <a:ext cx="7885509" cy="1501826"/>
          </a:xfrm>
        </p:spPr>
        <p:txBody>
          <a:bodyPr anchor="ctr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674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365125"/>
            <a:ext cx="6977064" cy="2992904"/>
          </a:xfrm>
        </p:spPr>
        <p:txBody>
          <a:bodyPr anchor="ctr"/>
          <a:lstStyle>
            <a:lvl1pPr>
              <a:defRPr sz="33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8650" y="4501729"/>
            <a:ext cx="7884318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33283" y="786824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28359" y="2743200"/>
            <a:ext cx="4572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861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326968"/>
            <a:ext cx="7886700" cy="2511835"/>
          </a:xfrm>
        </p:spPr>
        <p:txBody>
          <a:bodyPr anchor="b">
            <a:normAutofit/>
          </a:bodyPr>
          <a:lstStyle>
            <a:lvl1pPr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4850581"/>
            <a:ext cx="7885509" cy="1140644"/>
          </a:xfrm>
        </p:spPr>
        <p:txBody>
          <a:bodyPr anchor="t"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204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002961" y="1885950"/>
            <a:ext cx="2210150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017598" y="2571750"/>
            <a:ext cx="21955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40996" y="1885950"/>
            <a:ext cx="220218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33081" y="2571750"/>
            <a:ext cx="2210096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71777" y="1885950"/>
            <a:ext cx="2199085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18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71777" y="2571750"/>
            <a:ext cx="2199085" cy="3589338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839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99064" y="4297503"/>
            <a:ext cx="2205038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99064" y="2256354"/>
            <a:ext cx="220503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99064" y="4873766"/>
            <a:ext cx="220503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6748" y="4297503"/>
            <a:ext cx="2197894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256354"/>
            <a:ext cx="2197894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5733" y="4873765"/>
            <a:ext cx="2200805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53242" y="4297503"/>
            <a:ext cx="2199085" cy="576262"/>
          </a:xfrm>
        </p:spPr>
        <p:txBody>
          <a:bodyPr anchor="b">
            <a:noAutofit/>
          </a:bodyPr>
          <a:lstStyle>
            <a:lvl1pPr marL="0" indent="0">
              <a:buNone/>
              <a:defRPr sz="18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53241" y="2256354"/>
            <a:ext cx="219908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53148" y="4873763"/>
            <a:ext cx="2201998" cy="659189"/>
          </a:xfrm>
        </p:spPr>
        <p:txBody>
          <a:bodyPr anchor="t">
            <a:norm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662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9730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927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87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40899" y="4464028"/>
            <a:ext cx="6858000" cy="1194650"/>
          </a:xfrm>
        </p:spPr>
        <p:txBody>
          <a:bodyPr wrap="none" anchor="t">
            <a:normAutofit/>
          </a:bodyPr>
          <a:lstStyle>
            <a:lvl1pPr algn="l">
              <a:defRPr sz="7200" b="0" spc="-225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40899" y="3829878"/>
            <a:ext cx="6858000" cy="617822"/>
          </a:xfrm>
        </p:spPr>
        <p:txBody>
          <a:bodyPr anchor="b">
            <a:normAutofit/>
          </a:bodyPr>
          <a:lstStyle>
            <a:lvl1pPr marL="0" indent="0" algn="l">
              <a:buNone/>
              <a:defRPr sz="24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43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0000" y="1825625"/>
            <a:ext cx="37689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9880" y="1825625"/>
            <a:ext cx="377547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047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681163"/>
            <a:ext cx="3768912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000" y="2505075"/>
            <a:ext cx="376891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9880" y="1681163"/>
            <a:ext cx="3776661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9880" y="2505075"/>
            <a:ext cx="377666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9308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80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692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33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000" y="2057400"/>
            <a:ext cx="2739019" cy="3811588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139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000" y="1825625"/>
            <a:ext cx="7675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smtClean="0"/>
              <a:t>7/20/15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6299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6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vivoweb.org" TargetMode="External"/><Relationship Id="rId4" Type="http://schemas.openxmlformats.org/officeDocument/2006/relationships/hyperlink" Target="http://github.com/vivo-project" TargetMode="External"/><Relationship Id="rId5" Type="http://schemas.openxmlformats.org/officeDocument/2006/relationships/hyperlink" Target="http://github.com/vivo-is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ivoconference.or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w3.org/DesignIssues/LinkedData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677" y="2489370"/>
            <a:ext cx="6858000" cy="11946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dirty="0" smtClean="0"/>
              <a:t>VIVO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Connect    Share   Discover</a:t>
            </a:r>
            <a:r>
              <a:rPr lang="en-US" sz="4000" dirty="0"/>
              <a:t/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503" y="4702715"/>
            <a:ext cx="6858000" cy="101228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An open source, semantic web software system and ontology for representing scholarly work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5817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161020" cy="1325563"/>
          </a:xfrm>
        </p:spPr>
        <p:txBody>
          <a:bodyPr/>
          <a:lstStyle/>
          <a:p>
            <a:r>
              <a:rPr lang="en-US" dirty="0" smtClean="0"/>
              <a:t>Systems producing VIVO-ISF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 smtClean="0"/>
              <a:t>VIVO sites</a:t>
            </a:r>
          </a:p>
          <a:p>
            <a:pPr lvl="1"/>
            <a:r>
              <a:rPr lang="en-US" sz="2800" dirty="0" smtClean="0"/>
              <a:t>Including CTSA, USDA, SURA, APA, EPA, NCARS</a:t>
            </a:r>
          </a:p>
          <a:p>
            <a:r>
              <a:rPr lang="en-US" sz="2800" dirty="0" smtClean="0"/>
              <a:t>Harvard Profiles sites</a:t>
            </a:r>
          </a:p>
          <a:p>
            <a:pPr lvl="1"/>
            <a:r>
              <a:rPr lang="en-US" sz="2800" dirty="0" smtClean="0"/>
              <a:t>Including RCMI schools</a:t>
            </a:r>
          </a:p>
          <a:p>
            <a:r>
              <a:rPr lang="en-US" sz="2800" dirty="0" smtClean="0"/>
              <a:t>Elsevier PURE sites</a:t>
            </a:r>
          </a:p>
          <a:p>
            <a:pPr lvl="1"/>
            <a:r>
              <a:rPr lang="en-US" sz="2800" dirty="0" smtClean="0"/>
              <a:t>Including Northwestern, Miami</a:t>
            </a:r>
            <a:endParaRPr lang="en-US" sz="3600" dirty="0" smtClean="0"/>
          </a:p>
          <a:p>
            <a:r>
              <a:rPr lang="en-US" sz="2800" dirty="0" err="1" smtClean="0"/>
              <a:t>Symplectic</a:t>
            </a:r>
            <a:r>
              <a:rPr lang="en-US" sz="2800" dirty="0" smtClean="0"/>
              <a:t> Elements sites</a:t>
            </a:r>
          </a:p>
          <a:p>
            <a:pPr lvl="1"/>
            <a:r>
              <a:rPr lang="en-US" sz="2800" dirty="0" smtClean="0"/>
              <a:t>Including Dartmouth, Penn, Bournemouth</a:t>
            </a:r>
            <a:endParaRPr lang="en-US" sz="4000" dirty="0" smtClean="0"/>
          </a:p>
          <a:p>
            <a:r>
              <a:rPr lang="en-US" sz="2800" dirty="0" smtClean="0"/>
              <a:t>Additional sites producing VIVO data from other systems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151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65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F Org Structure.invert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37148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6970" y="2503547"/>
            <a:ext cx="8229600" cy="1066800"/>
          </a:xfrm>
        </p:spPr>
        <p:txBody>
          <a:bodyPr/>
          <a:lstStyle/>
          <a:p>
            <a:r>
              <a:rPr lang="en-US" dirty="0" smtClean="0"/>
              <a:t>data visualization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rg structure close-up.invert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6504" y="0"/>
            <a:ext cx="12192000" cy="68580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22384" y="831005"/>
            <a:ext cx="1806650" cy="632495"/>
          </a:xfrm>
        </p:spPr>
        <p:txBody>
          <a:bodyPr>
            <a:noAutofit/>
          </a:bodyPr>
          <a:lstStyle/>
          <a:p>
            <a:pPr algn="l"/>
            <a:r>
              <a:rPr lang="en-US" sz="1200" dirty="0">
                <a:solidFill>
                  <a:schemeClr val="tx1"/>
                </a:solidFill>
              </a:rPr>
              <a:t>v</a:t>
            </a:r>
            <a:r>
              <a:rPr lang="en-US" sz="1200" dirty="0" smtClean="0">
                <a:solidFill>
                  <a:schemeClr val="tx1"/>
                </a:solidFill>
              </a:rPr>
              <a:t>isualization via d3.js</a:t>
            </a:r>
            <a:br>
              <a:rPr lang="en-US" sz="1200" dirty="0" smtClean="0">
                <a:solidFill>
                  <a:schemeClr val="tx1"/>
                </a:solidFill>
              </a:rPr>
            </a:br>
            <a:r>
              <a:rPr lang="en-US" sz="1200" dirty="0" smtClean="0">
                <a:solidFill>
                  <a:schemeClr val="tx1"/>
                </a:solidFill>
              </a:rPr>
              <a:t>data via vivo.ufl.edu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116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8926"/>
            <a:ext cx="3057525" cy="58832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Impact of</a:t>
            </a:r>
            <a:br>
              <a:rPr lang="en-US" dirty="0" smtClean="0"/>
            </a:br>
            <a:r>
              <a:rPr lang="en-US" dirty="0" smtClean="0"/>
              <a:t>Pilot</a:t>
            </a:r>
            <a:br>
              <a:rPr lang="en-US" dirty="0" smtClean="0"/>
            </a:br>
            <a:r>
              <a:rPr lang="en-US" dirty="0" smtClean="0"/>
              <a:t>Funding</a:t>
            </a:r>
            <a:br>
              <a:rPr lang="en-US" dirty="0" smtClean="0"/>
            </a:br>
            <a:r>
              <a:rPr lang="en-US" dirty="0" smtClean="0"/>
              <a:t>on University</a:t>
            </a:r>
            <a:br>
              <a:rPr lang="en-US" dirty="0" smtClean="0"/>
            </a:br>
            <a:r>
              <a:rPr lang="en-US" dirty="0" smtClean="0"/>
              <a:t>Social</a:t>
            </a:r>
            <a:br>
              <a:rPr lang="en-US" dirty="0" smtClean="0"/>
            </a:br>
            <a:r>
              <a:rPr lang="en-US" dirty="0" smtClean="0"/>
              <a:t>Network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Chris McCarty, </a:t>
            </a:r>
            <a:br>
              <a:rPr lang="en-US" i="1" dirty="0" smtClean="0"/>
            </a:br>
            <a:r>
              <a:rPr lang="en-US" i="1" dirty="0" smtClean="0"/>
              <a:t>Raffaele Vacca</a:t>
            </a:r>
            <a:endParaRPr lang="en-US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4225" y="288926"/>
            <a:ext cx="5522469" cy="55624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3209924" y="5934670"/>
            <a:ext cx="5934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Co-author network of the University of Florida, 2013.  </a:t>
            </a:r>
          </a:p>
          <a:p>
            <a:r>
              <a:rPr lang="en-US" dirty="0" smtClean="0"/>
              <a:t>Health Center Faculty in blue.  Pilot awardees and new </a:t>
            </a:r>
          </a:p>
          <a:p>
            <a:r>
              <a:rPr lang="en-US" dirty="0" smtClean="0"/>
              <a:t>connections in red.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779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05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042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72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430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8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04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426"/>
            <a:ext cx="9143999" cy="658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258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426"/>
            <a:ext cx="9143999" cy="658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493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278"/>
            <a:ext cx="9144000" cy="628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527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69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0000" y="1494968"/>
            <a:ext cx="7675350" cy="497440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The Conference</a:t>
            </a:r>
          </a:p>
          <a:p>
            <a:pPr lvl="1"/>
            <a:r>
              <a:rPr lang="en-US" sz="2400" dirty="0" smtClean="0"/>
              <a:t>Sixth Annual VIVO Conference, Aug 12-14, Cambridge, MA.</a:t>
            </a:r>
            <a:endParaRPr lang="en-US" sz="2400" dirty="0"/>
          </a:p>
          <a:p>
            <a:pPr lvl="1" indent="0">
              <a:buNone/>
            </a:pPr>
            <a:r>
              <a:rPr lang="en-US" sz="2400" dirty="0" smtClean="0"/>
              <a:t>David Weinberger, Harvard University</a:t>
            </a:r>
          </a:p>
          <a:p>
            <a:pPr lvl="1" indent="0">
              <a:buNone/>
            </a:pPr>
            <a:r>
              <a:rPr lang="en-US" sz="2400" dirty="0" smtClean="0"/>
              <a:t>James Onken, National Institutes of </a:t>
            </a:r>
            <a:r>
              <a:rPr lang="en-US" sz="2400" dirty="0" smtClean="0"/>
              <a:t>Health</a:t>
            </a:r>
          </a:p>
          <a:p>
            <a:pPr lvl="1" indent="0">
              <a:buNone/>
            </a:pPr>
            <a:r>
              <a:rPr lang="en-US" sz="2400" dirty="0" smtClean="0">
                <a:hlinkClick r:id="rId2"/>
              </a:rPr>
              <a:t>http://vivoconference.org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lvl="1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The Book</a:t>
            </a:r>
          </a:p>
          <a:p>
            <a:pPr lvl="1"/>
            <a:r>
              <a:rPr lang="en-US" sz="2400" dirty="0" smtClean="0"/>
              <a:t>Börner, K, Conlon, M, Corson-Rikert, J, Ding, Y </a:t>
            </a:r>
            <a:r>
              <a:rPr lang="en-US" sz="2400" i="1" dirty="0" smtClean="0"/>
              <a:t>VIVO: A Semantic Approach to Scholarly Networking and Discovery</a:t>
            </a:r>
            <a:r>
              <a:rPr lang="en-US" sz="2400" dirty="0" smtClean="0"/>
              <a:t>, Morgan-Claypool, ISBN 978-1608459933 </a:t>
            </a:r>
          </a:p>
          <a:p>
            <a:pPr marL="342900" lvl="1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The Web</a:t>
            </a:r>
          </a:p>
          <a:p>
            <a:pPr lvl="1"/>
            <a:r>
              <a:rPr lang="en-US" sz="2400" dirty="0" smtClean="0"/>
              <a:t>VIVO Project Site </a:t>
            </a:r>
            <a:r>
              <a:rPr lang="en-US" sz="2400" dirty="0" smtClean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vivoweb.org</a:t>
            </a:r>
            <a:endParaRPr lang="en-US" sz="2400" dirty="0" smtClean="0"/>
          </a:p>
          <a:p>
            <a:pPr lvl="1"/>
            <a:r>
              <a:rPr lang="en-US" sz="2400" dirty="0" smtClean="0"/>
              <a:t>Software and ontology available at </a:t>
            </a:r>
            <a:r>
              <a:rPr lang="en-US" sz="2400" dirty="0" err="1" smtClean="0"/>
              <a:t>GitHub</a:t>
            </a:r>
            <a:r>
              <a:rPr lang="en-US" sz="2400" dirty="0" smtClean="0"/>
              <a:t> </a:t>
            </a:r>
          </a:p>
          <a:p>
            <a:pPr marL="685800" lvl="2" indent="0">
              <a:buNone/>
            </a:pPr>
            <a:r>
              <a:rPr lang="en-US" sz="2600" dirty="0" smtClean="0">
                <a:hlinkClick r:id="rId4"/>
              </a:rPr>
              <a:t>http://github.com/vivo-project</a:t>
            </a:r>
            <a:r>
              <a:rPr lang="en-US" sz="2600" dirty="0" smtClean="0"/>
              <a:t> </a:t>
            </a:r>
          </a:p>
          <a:p>
            <a:pPr marL="685800" lvl="2" indent="0">
              <a:buNone/>
            </a:pPr>
            <a:r>
              <a:rPr lang="en-US" sz="2600" dirty="0" smtClean="0">
                <a:hlinkClick r:id="rId5"/>
              </a:rPr>
              <a:t>http://github.com/vivo-isf</a:t>
            </a:r>
            <a:r>
              <a:rPr lang="en-US" sz="2600" dirty="0" smtClean="0"/>
              <a:t> </a:t>
            </a:r>
          </a:p>
          <a:p>
            <a:pPr marL="0" lvl="1" indent="0">
              <a:buNone/>
            </a:pPr>
            <a:endParaRPr lang="en-US" sz="2400" dirty="0" smtClean="0"/>
          </a:p>
          <a:p>
            <a:pPr marL="342900" lvl="1" indent="0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099857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796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72814" cy="698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37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668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294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011916" cy="13255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VIVO integrates and reuses institutional data</a:t>
            </a:r>
            <a:endParaRPr lang="en-US" sz="3200" dirty="0"/>
          </a:p>
        </p:txBody>
      </p:sp>
      <p:sp>
        <p:nvSpPr>
          <p:cNvPr id="10" name="Flowchart: Magnetic Disk 9"/>
          <p:cNvSpPr/>
          <p:nvPr/>
        </p:nvSpPr>
        <p:spPr>
          <a:xfrm>
            <a:off x="3316750" y="2949065"/>
            <a:ext cx="1643866" cy="1623317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VIVO</a:t>
            </a:r>
            <a:endParaRPr lang="en-US" sz="3600" dirty="0"/>
          </a:p>
        </p:txBody>
      </p:sp>
      <p:cxnSp>
        <p:nvCxnSpPr>
          <p:cNvPr id="18" name="Straight Arrow Connector 17"/>
          <p:cNvCxnSpPr>
            <a:stCxn id="3" idx="3"/>
          </p:cNvCxnSpPr>
          <p:nvPr/>
        </p:nvCxnSpPr>
        <p:spPr>
          <a:xfrm>
            <a:off x="1552959" y="2773114"/>
            <a:ext cx="1477917" cy="555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34" idx="3"/>
          </p:cNvCxnSpPr>
          <p:nvPr/>
        </p:nvCxnSpPr>
        <p:spPr>
          <a:xfrm flipV="1">
            <a:off x="1917628" y="4065520"/>
            <a:ext cx="1010507" cy="3392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9" idx="3"/>
          </p:cNvCxnSpPr>
          <p:nvPr/>
        </p:nvCxnSpPr>
        <p:spPr>
          <a:xfrm>
            <a:off x="1607601" y="3427705"/>
            <a:ext cx="1320534" cy="130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764423" y="4433102"/>
            <a:ext cx="1184260" cy="7236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lowchart: Multidocument 26"/>
          <p:cNvSpPr/>
          <p:nvPr/>
        </p:nvSpPr>
        <p:spPr>
          <a:xfrm>
            <a:off x="6036284" y="1660890"/>
            <a:ext cx="1239266" cy="955657"/>
          </a:xfrm>
          <a:prstGeom prst="flowChartMultidocumen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Reports</a:t>
            </a:r>
            <a:endParaRPr lang="en-US" dirty="0"/>
          </a:p>
        </p:txBody>
      </p:sp>
      <p:sp>
        <p:nvSpPr>
          <p:cNvPr id="28" name="Folded Corner 27"/>
          <p:cNvSpPr/>
          <p:nvPr/>
        </p:nvSpPr>
        <p:spPr>
          <a:xfrm>
            <a:off x="6080818" y="3336100"/>
            <a:ext cx="1189877" cy="765046"/>
          </a:xfrm>
          <a:prstGeom prst="foldedCorner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Portfolio/</a:t>
            </a:r>
          </a:p>
          <a:p>
            <a:pPr algn="ctr"/>
            <a:r>
              <a:rPr lang="en-US" dirty="0" smtClean="0"/>
              <a:t>Vitae</a:t>
            </a:r>
            <a:endParaRPr lang="en-US" dirty="0"/>
          </a:p>
        </p:txBody>
      </p:sp>
      <p:sp>
        <p:nvSpPr>
          <p:cNvPr id="30" name="Rounded Rectangle 29"/>
          <p:cNvSpPr/>
          <p:nvPr/>
        </p:nvSpPr>
        <p:spPr>
          <a:xfrm>
            <a:off x="5515296" y="5245508"/>
            <a:ext cx="1606407" cy="67809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Visualizations</a:t>
            </a:r>
            <a:endParaRPr lang="en-US" dirty="0"/>
          </a:p>
        </p:txBody>
      </p:sp>
      <p:sp>
        <p:nvSpPr>
          <p:cNvPr id="32" name="Oval 31"/>
          <p:cNvSpPr/>
          <p:nvPr/>
        </p:nvSpPr>
        <p:spPr>
          <a:xfrm>
            <a:off x="7602876" y="2018710"/>
            <a:ext cx="1336753" cy="119560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Expert</a:t>
            </a:r>
          </a:p>
          <a:p>
            <a:pPr algn="ctr"/>
            <a:r>
              <a:rPr lang="en-US" dirty="0" smtClean="0"/>
              <a:t>Finding</a:t>
            </a:r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7566670" y="3493182"/>
            <a:ext cx="1477298" cy="13856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Network</a:t>
            </a:r>
          </a:p>
          <a:p>
            <a:pPr algn="ctr"/>
            <a:r>
              <a:rPr lang="en-US" dirty="0" smtClean="0"/>
              <a:t>Analysis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5067300" y="2295231"/>
            <a:ext cx="830062" cy="7155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188450" y="2696345"/>
            <a:ext cx="2260100" cy="697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5207357" y="3751570"/>
            <a:ext cx="645627" cy="91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174689" y="4195699"/>
            <a:ext cx="2096006" cy="2039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4842059" y="4578900"/>
            <a:ext cx="712678" cy="5007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7611919" y="5079690"/>
            <a:ext cx="1336753" cy="1198753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Adhoc</a:t>
            </a:r>
          </a:p>
          <a:p>
            <a:pPr algn="ctr"/>
            <a:r>
              <a:rPr lang="en-US" dirty="0" smtClean="0"/>
              <a:t>Queries</a:t>
            </a:r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5150766" y="4433102"/>
            <a:ext cx="2415904" cy="852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57174" y="2588448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Scholars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5478" y="3104539"/>
            <a:ext cx="9621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Grants/</a:t>
            </a:r>
          </a:p>
          <a:p>
            <a:r>
              <a:rPr lang="en-US" dirty="0" smtClean="0"/>
              <a:t>Projects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01856" y="3943080"/>
            <a:ext cx="14157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Publications/</a:t>
            </a:r>
          </a:p>
          <a:p>
            <a:r>
              <a:rPr lang="en-US" dirty="0" smtClean="0"/>
              <a:t>Scholarly</a:t>
            </a:r>
          </a:p>
          <a:p>
            <a:r>
              <a:rPr lang="en-US" dirty="0" smtClean="0"/>
              <a:t>Works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54722" y="5022975"/>
            <a:ext cx="1414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Teaching/</a:t>
            </a:r>
          </a:p>
          <a:p>
            <a:r>
              <a:rPr lang="en-US" dirty="0" smtClean="0"/>
              <a:t>Engagement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57174" y="1965098"/>
            <a:ext cx="143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Organization</a:t>
            </a:r>
          </a:p>
        </p:txBody>
      </p:sp>
      <p:cxnSp>
        <p:nvCxnSpPr>
          <p:cNvPr id="45" name="Straight Arrow Connector 44"/>
          <p:cNvCxnSpPr>
            <a:stCxn id="42" idx="3"/>
          </p:cNvCxnSpPr>
          <p:nvPr/>
        </p:nvCxnSpPr>
        <p:spPr>
          <a:xfrm>
            <a:off x="1992182" y="2149764"/>
            <a:ext cx="1072760" cy="8610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764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5-star Linked Open Data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Available on the web with an open license</a:t>
            </a: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Available as machine-readable structured 		data</a:t>
            </a:r>
            <a:endParaRPr lang="en-US" sz="26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accent5"/>
                </a:solidFill>
                <a:sym typeface="Wingdings 2" panose="05020102010507070707" pitchFamily="18" charset="2"/>
              </a:rPr>
              <a:t>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Available in non-proprietary format</a:t>
            </a: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accent5"/>
                </a:solidFill>
                <a:sym typeface="Wingdings 2" panose="05020102010507070707" pitchFamily="18" charset="2"/>
              </a:rPr>
              <a:t>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Open standards for identifying things 		(URI , RDF [, and 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VIVO-ISF Ontology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])</a:t>
            </a: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accent5"/>
                </a:solidFill>
                <a:sym typeface="Wingdings 2" panose="05020102010507070707" pitchFamily="18" charset="2"/>
              </a:rPr>
              <a:t></a:t>
            </a:r>
            <a:r>
              <a:rPr lang="en-US" sz="2600" dirty="0">
                <a:solidFill>
                  <a:schemeClr val="accent5"/>
                </a:solidFill>
                <a:sym typeface="Wingdings 2" panose="05020102010507070707" pitchFamily="18" charset="2"/>
              </a:rPr>
              <a:t></a:t>
            </a:r>
            <a:r>
              <a:rPr lang="en-US" sz="2600" dirty="0" smtClean="0">
                <a:solidFill>
                  <a:schemeClr val="accent5"/>
                </a:solidFill>
                <a:sym typeface="Wingdings" panose="05000000000000000000" pitchFamily="2" charset="2"/>
              </a:rPr>
              <a:t>	</a:t>
            </a:r>
            <a:r>
              <a:rPr lang="en-US" sz="2600" dirty="0" smtClean="0">
                <a:solidFill>
                  <a:schemeClr val="tx1"/>
                </a:solidFill>
                <a:sym typeface="Wingdings" panose="05000000000000000000" pitchFamily="2" charset="2"/>
              </a:rPr>
              <a:t>Link your data to other people’s data</a:t>
            </a:r>
          </a:p>
          <a:p>
            <a:pPr marL="0" indent="0">
              <a:buNone/>
              <a:tabLst>
                <a:tab pos="1714500" algn="r"/>
                <a:tab pos="1828800" algn="l"/>
              </a:tabLst>
            </a:pPr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800100" indent="-228600">
              <a:buNone/>
              <a:tabLst>
                <a:tab pos="1714500" algn="r"/>
                <a:tab pos="1828800" algn="l"/>
              </a:tabLst>
            </a:pP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Berners-Lee, T. (2006)  </a:t>
            </a:r>
            <a:r>
              <a:rPr lang="en-US" sz="2200" i="1" dirty="0">
                <a:solidFill>
                  <a:schemeClr val="tx1"/>
                </a:solidFill>
                <a:sym typeface="Wingdings" panose="05000000000000000000" pitchFamily="2" charset="2"/>
              </a:rPr>
              <a:t>Linked Data</a:t>
            </a:r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en-US" sz="2200" dirty="0">
                <a:solidFill>
                  <a:schemeClr val="tx1"/>
                </a:solidFill>
                <a:sym typeface="Wingdings" panose="05000000000000000000" pitchFamily="2" charset="2"/>
                <a:hlinkClick r:id="rId2"/>
              </a:rPr>
              <a:t>http://</a:t>
            </a: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  <a:hlinkClick r:id="rId2"/>
              </a:rPr>
              <a:t>www.w3.org/DesignIssues/LinkedData.html</a:t>
            </a:r>
            <a:r>
              <a:rPr lang="en-US" sz="220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en-US" sz="22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endParaRPr lang="en-US" dirty="0">
              <a:solidFill>
                <a:schemeClr val="accent5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639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ORCID in the VIVO-ISF Ontology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" y="1610678"/>
            <a:ext cx="8743950" cy="50415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>
                <a:latin typeface="Courier"/>
                <a:cs typeface="Courier"/>
              </a:rPr>
              <a:t>&lt;</a:t>
            </a:r>
            <a:r>
              <a:rPr lang="en-US" sz="1400" dirty="0" err="1">
                <a:latin typeface="Courier"/>
                <a:cs typeface="Courier"/>
              </a:rPr>
              <a:t>rdf:Description</a:t>
            </a:r>
            <a:r>
              <a:rPr lang="en-US" sz="1400" dirty="0">
                <a:latin typeface="Courier"/>
                <a:cs typeface="Courier"/>
              </a:rPr>
              <a:t> </a:t>
            </a:r>
            <a:r>
              <a:rPr lang="en-US" sz="1400" dirty="0" err="1" smtClean="0">
                <a:latin typeface="Courier"/>
                <a:cs typeface="Courier"/>
              </a:rPr>
              <a:t>rdf:about</a:t>
            </a:r>
            <a:r>
              <a:rPr lang="en-US" sz="1400" dirty="0">
                <a:latin typeface="Courier"/>
                <a:cs typeface="Courier"/>
              </a:rPr>
              <a:t>="http://vivoweb.org/ontology/</a:t>
            </a:r>
            <a:r>
              <a:rPr lang="en-US" sz="1400" dirty="0" err="1">
                <a:latin typeface="Courier"/>
                <a:cs typeface="Courier"/>
              </a:rPr>
              <a:t>core#orcidId</a:t>
            </a:r>
            <a:r>
              <a:rPr lang="en-US" sz="1400" dirty="0">
                <a:latin typeface="Courier"/>
                <a:cs typeface="Courier"/>
              </a:rPr>
              <a:t>"&gt;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&lt;</a:t>
            </a:r>
            <a:r>
              <a:rPr lang="en-US" sz="1400" dirty="0" err="1">
                <a:latin typeface="Courier"/>
                <a:cs typeface="Courier"/>
              </a:rPr>
              <a:t>rdf:type</a:t>
            </a:r>
            <a:r>
              <a:rPr lang="en-US" sz="1400" dirty="0">
                <a:latin typeface="Courier"/>
                <a:cs typeface="Courier"/>
              </a:rPr>
              <a:t> </a:t>
            </a:r>
            <a:r>
              <a:rPr lang="en-US" sz="1400" dirty="0" err="1">
                <a:latin typeface="Courier"/>
                <a:cs typeface="Courier"/>
              </a:rPr>
              <a:t>rdf:resource</a:t>
            </a:r>
            <a:r>
              <a:rPr lang="en-US" sz="1400" dirty="0">
                <a:latin typeface="Courier"/>
                <a:cs typeface="Courier"/>
              </a:rPr>
              <a:t>="http://www.w3.org/2002/07/owl#ObjectProperty"/&gt;</a:t>
            </a:r>
          </a:p>
          <a:p>
            <a:pPr marL="0" indent="0">
              <a:buNone/>
            </a:pPr>
            <a:r>
              <a:rPr lang="en-US" sz="1400" dirty="0">
                <a:latin typeface="Courier"/>
                <a:cs typeface="Courier"/>
              </a:rPr>
              <a:t>&lt;</a:t>
            </a:r>
            <a:r>
              <a:rPr lang="en-US" sz="1400" dirty="0" err="1">
                <a:latin typeface="Courier"/>
                <a:cs typeface="Courier"/>
              </a:rPr>
              <a:t>rdfs:domain</a:t>
            </a:r>
            <a:r>
              <a:rPr lang="en-US" sz="1400" dirty="0">
                <a:latin typeface="Courier"/>
                <a:cs typeface="Courier"/>
              </a:rPr>
              <a:t> </a:t>
            </a:r>
            <a:r>
              <a:rPr lang="en-US" sz="1400" dirty="0" err="1">
                <a:latin typeface="Courier"/>
                <a:cs typeface="Courier"/>
              </a:rPr>
              <a:t>rdf:resource</a:t>
            </a:r>
            <a:r>
              <a:rPr lang="en-US" sz="1400" dirty="0">
                <a:latin typeface="Courier"/>
                <a:cs typeface="Courier"/>
              </a:rPr>
              <a:t>="http://xmlns.com/</a:t>
            </a:r>
            <a:r>
              <a:rPr lang="en-US" sz="1400" dirty="0" err="1">
                <a:latin typeface="Courier"/>
                <a:cs typeface="Courier"/>
              </a:rPr>
              <a:t>foaf</a:t>
            </a:r>
            <a:r>
              <a:rPr lang="en-US" sz="1400" dirty="0">
                <a:latin typeface="Courier"/>
                <a:cs typeface="Courier"/>
              </a:rPr>
              <a:t>/0.1/Person"/&gt;</a:t>
            </a:r>
          </a:p>
          <a:p>
            <a:pPr marL="0" indent="0">
              <a:buNone/>
            </a:pPr>
            <a:r>
              <a:rPr lang="en-US" sz="1400" dirty="0">
                <a:latin typeface="Courier"/>
                <a:cs typeface="Courier"/>
              </a:rPr>
              <a:t>&lt;</a:t>
            </a:r>
            <a:r>
              <a:rPr lang="en-US" sz="1400" dirty="0" err="1">
                <a:latin typeface="Courier"/>
                <a:cs typeface="Courier"/>
              </a:rPr>
              <a:t>rdfs:label</a:t>
            </a:r>
            <a:r>
              <a:rPr lang="en-US" sz="1400" dirty="0">
                <a:latin typeface="Courier"/>
                <a:cs typeface="Courier"/>
              </a:rPr>
              <a:t>&gt;ORCID </a:t>
            </a:r>
            <a:r>
              <a:rPr lang="en-US" sz="1400" dirty="0" smtClean="0">
                <a:latin typeface="Courier"/>
                <a:cs typeface="Courier"/>
              </a:rPr>
              <a:t>id&lt;</a:t>
            </a:r>
            <a:r>
              <a:rPr lang="en-US" sz="1400" dirty="0">
                <a:latin typeface="Courier"/>
                <a:cs typeface="Courier"/>
              </a:rPr>
              <a:t>/</a:t>
            </a:r>
            <a:r>
              <a:rPr lang="en-US" sz="1400" dirty="0" err="1">
                <a:latin typeface="Courier"/>
                <a:cs typeface="Courier"/>
              </a:rPr>
              <a:t>rdfs:label</a:t>
            </a:r>
            <a:r>
              <a:rPr lang="en-US" sz="1400" dirty="0">
                <a:latin typeface="Courier"/>
                <a:cs typeface="Courier"/>
              </a:rPr>
              <a:t>&gt;</a:t>
            </a:r>
          </a:p>
          <a:p>
            <a:pPr marL="0" indent="0">
              <a:buNone/>
            </a:pPr>
            <a:r>
              <a:rPr lang="en-US" sz="1400" dirty="0">
                <a:latin typeface="Courier"/>
                <a:cs typeface="Courier"/>
              </a:rPr>
              <a:t>&lt;obo:IAO_0000112 </a:t>
            </a:r>
            <a:r>
              <a:rPr lang="en-US" sz="1400" dirty="0" err="1">
                <a:latin typeface="Courier"/>
                <a:cs typeface="Courier"/>
              </a:rPr>
              <a:t>rdf:datatype</a:t>
            </a:r>
            <a:r>
              <a:rPr lang="en-US" sz="1400" dirty="0">
                <a:latin typeface="Courier"/>
                <a:cs typeface="Courier"/>
              </a:rPr>
              <a:t>="http://www.w3.org/2001/XMLSchema#string"&gt;</a:t>
            </a:r>
          </a:p>
          <a:p>
            <a:pPr marL="0" indent="0">
              <a:buNone/>
            </a:pPr>
            <a:r>
              <a:rPr lang="en-US" sz="1400" dirty="0">
                <a:latin typeface="Courier"/>
                <a:cs typeface="Courier"/>
              </a:rPr>
              <a:t>This is now an object property where the object value is a resource of the form &lt;http://orcid.org/NNNN-NNNN-NNNN-NNNN&gt;. This is to support connecting VIVO and ORCID in the linked data web. Note: a person can have multiple ORCID </a:t>
            </a:r>
            <a:r>
              <a:rPr lang="en-US" sz="1400" dirty="0" smtClean="0">
                <a:latin typeface="Courier"/>
                <a:cs typeface="Courier"/>
              </a:rPr>
              <a:t>ids</a:t>
            </a:r>
            <a:r>
              <a:rPr lang="en-US" sz="1400" dirty="0">
                <a:latin typeface="Courier"/>
                <a:cs typeface="Courier"/>
              </a:rPr>
              <a:t>.</a:t>
            </a:r>
          </a:p>
          <a:p>
            <a:pPr marL="0" indent="0">
              <a:buNone/>
            </a:pPr>
            <a:r>
              <a:rPr lang="en-US" sz="1400" dirty="0">
                <a:latin typeface="Courier"/>
                <a:cs typeface="Courier"/>
              </a:rPr>
              <a:t>&lt;/obo:IAO_0000112&gt;</a:t>
            </a:r>
          </a:p>
          <a:p>
            <a:pPr marL="0" indent="0">
              <a:buNone/>
            </a:pPr>
            <a:r>
              <a:rPr lang="en-US" sz="1400" dirty="0">
                <a:latin typeface="Courier"/>
                <a:cs typeface="Courier"/>
              </a:rPr>
              <a:t>&lt;/</a:t>
            </a:r>
            <a:r>
              <a:rPr lang="en-US" sz="1400" dirty="0" err="1">
                <a:latin typeface="Courier"/>
                <a:cs typeface="Courier"/>
              </a:rPr>
              <a:t>rdf:Description</a:t>
            </a:r>
            <a:r>
              <a:rPr lang="en-US" sz="1400" dirty="0" smtClean="0">
                <a:latin typeface="Courier"/>
                <a:cs typeface="Courier"/>
              </a:rPr>
              <a:t>&gt;</a:t>
            </a:r>
            <a:endParaRPr lang="en-US" sz="1400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779093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TC104033923[[fn=Depth]]</Template>
  <TotalTime>522</TotalTime>
  <Words>252</Words>
  <Application>Microsoft Macintosh PowerPoint</Application>
  <PresentationFormat>On-screen Show (4:3)</PresentationFormat>
  <Paragraphs>73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Depth</vt:lpstr>
      <vt:lpstr>VIVO Connect    Share   Discover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VIVO integrates and reuses institutional data</vt:lpstr>
      <vt:lpstr>5-star Linked Open Data</vt:lpstr>
      <vt:lpstr>ORCID in the VIVO-ISF Ontology</vt:lpstr>
      <vt:lpstr>Systems producing VIVO-ISF Data</vt:lpstr>
      <vt:lpstr>PowerPoint Presentation</vt:lpstr>
      <vt:lpstr>data visualization</vt:lpstr>
      <vt:lpstr>visualization via d3.js data via vivo.ufl.edu</vt:lpstr>
      <vt:lpstr>Impact of Pilot Funding on University Social Network  Chris McCarty,  Raffaele Vacca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Learn More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VIVO</dc:title>
  <dc:creator>Mike Conlon</dc:creator>
  <cp:lastModifiedBy>Michael Conlon</cp:lastModifiedBy>
  <cp:revision>43</cp:revision>
  <dcterms:created xsi:type="dcterms:W3CDTF">2014-03-04T18:52:02Z</dcterms:created>
  <dcterms:modified xsi:type="dcterms:W3CDTF">2015-07-20T21:30:30Z</dcterms:modified>
</cp:coreProperties>
</file>