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093" autoAdjust="0"/>
  </p:normalViewPr>
  <p:slideViewPr>
    <p:cSldViewPr snapToGrid="0" snapToObjects="1">
      <p:cViewPr>
        <p:scale>
          <a:sx n="125" d="100"/>
          <a:sy n="125" d="100"/>
        </p:scale>
        <p:origin x="-1104" y="25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8D721EC-5346-8D48-8B28-FF4B89CCAC6F}" type="datetimeFigureOut">
              <a:rPr lang="en-US" smtClean="0"/>
              <a:t>10/7/15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092DC80-512E-6846-830A-A7732C07E139}" type="slidenum">
              <a:rPr lang="en-US" smtClean="0"/>
              <a:t>‹#›</a:t>
            </a:fld>
            <a:endParaRPr lang="en-US"/>
          </a:p>
        </p:txBody>
      </p:sp>
    </p:spTree>
    <p:extLst>
      <p:ext uri="{BB962C8B-B14F-4D97-AF65-F5344CB8AC3E}">
        <p14:creationId xmlns:p14="http://schemas.microsoft.com/office/powerpoint/2010/main" val="31627654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545E00-D692-3647-B368-CD79C85B7AC6}" type="datetimeFigureOut">
              <a:rPr lang="en-US" smtClean="0"/>
              <a:t>10/7/15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7376DD-9586-694C-863A-F2337191433F}" type="slidenum">
              <a:rPr lang="en-US" smtClean="0"/>
              <a:t>‹#›</a:t>
            </a:fld>
            <a:endParaRPr lang="en-US"/>
          </a:p>
        </p:txBody>
      </p:sp>
    </p:spTree>
    <p:extLst>
      <p:ext uri="{BB962C8B-B14F-4D97-AF65-F5344CB8AC3E}">
        <p14:creationId xmlns:p14="http://schemas.microsoft.com/office/powerpoint/2010/main" val="309755662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Today I wanted to report on the discussions and work being done by the MODS and RDF Descriptive Metadata Subgroup. This subgroup is under the umbrella of the Hydra Metadata Working Group Descriptive Metadata Subgroup. It is a subgroup of a subgroup. You can find us in</a:t>
            </a:r>
            <a:r>
              <a:rPr lang="en-US" sz="1200" kern="1200" baseline="0" dirty="0" smtClean="0">
                <a:solidFill>
                  <a:schemeClr val="tx1"/>
                </a:solidFill>
                <a:effectLst/>
                <a:latin typeface="+mn-lt"/>
                <a:ea typeface="+mn-ea"/>
                <a:cs typeface="+mn-cs"/>
              </a:rPr>
              <a:t> the </a:t>
            </a:r>
            <a:r>
              <a:rPr lang="en-US" sz="1200" kern="1200" baseline="0" dirty="0" err="1" smtClean="0">
                <a:solidFill>
                  <a:schemeClr val="tx1"/>
                </a:solidFill>
                <a:effectLst/>
                <a:latin typeface="+mn-lt"/>
                <a:ea typeface="+mn-ea"/>
                <a:cs typeface="+mn-cs"/>
              </a:rPr>
              <a:t>duraspace</a:t>
            </a:r>
            <a:r>
              <a:rPr lang="en-US" sz="1200" kern="1200" baseline="0" dirty="0" smtClean="0">
                <a:solidFill>
                  <a:schemeClr val="tx1"/>
                </a:solidFill>
                <a:effectLst/>
                <a:latin typeface="+mn-lt"/>
                <a:ea typeface="+mn-ea"/>
                <a:cs typeface="+mn-cs"/>
              </a:rPr>
              <a:t> wiki</a:t>
            </a:r>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1</a:t>
            </a:fld>
            <a:endParaRPr lang="en-US"/>
          </a:p>
        </p:txBody>
      </p:sp>
    </p:spTree>
    <p:extLst>
      <p:ext uri="{BB962C8B-B14F-4D97-AF65-F5344CB8AC3E}">
        <p14:creationId xmlns:p14="http://schemas.microsoft.com/office/powerpoint/2010/main" val="3389697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for</a:t>
            </a:r>
            <a:r>
              <a:rPr lang="en-US" sz="1200" kern="1200" baseline="0" dirty="0" smtClean="0">
                <a:solidFill>
                  <a:schemeClr val="tx1"/>
                </a:solidFill>
                <a:effectLst/>
                <a:latin typeface="+mn-lt"/>
                <a:ea typeface="+mn-ea"/>
                <a:cs typeface="+mn-cs"/>
              </a:rPr>
              <a:t> example let’s look at </a:t>
            </a:r>
            <a:r>
              <a:rPr lang="en-US" sz="1200" kern="1200" baseline="0" dirty="0" err="1" smtClean="0">
                <a:solidFill>
                  <a:schemeClr val="tx1"/>
                </a:solidFill>
                <a:effectLst/>
                <a:latin typeface="+mn-lt"/>
                <a:ea typeface="+mn-ea"/>
                <a:cs typeface="+mn-cs"/>
              </a:rPr>
              <a:t>MODS:title</a:t>
            </a:r>
            <a:r>
              <a:rPr lang="en-US" sz="1200" kern="1200" baseline="0" dirty="0" smtClean="0">
                <a:solidFill>
                  <a:schemeClr val="tx1"/>
                </a:solidFill>
                <a:effectLst/>
                <a:latin typeface="+mn-lt"/>
                <a:ea typeface="+mn-ea"/>
                <a:cs typeface="+mn-cs"/>
              </a:rPr>
              <a:t>.</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The proposed simple track is to support main and alternative titles, mapping to the </a:t>
            </a:r>
            <a:r>
              <a:rPr lang="en-US" sz="1200" kern="1200" baseline="0" dirty="0" err="1" smtClean="0">
                <a:solidFill>
                  <a:schemeClr val="tx1"/>
                </a:solidFill>
                <a:effectLst/>
                <a:latin typeface="+mn-lt"/>
                <a:ea typeface="+mn-ea"/>
                <a:cs typeface="+mn-cs"/>
              </a:rPr>
              <a:t>dcterms</a:t>
            </a:r>
            <a:r>
              <a:rPr lang="en-US" sz="1200" kern="1200" baseline="0" dirty="0" smtClean="0">
                <a:solidFill>
                  <a:schemeClr val="tx1"/>
                </a:solidFill>
                <a:effectLst/>
                <a:latin typeface="+mn-lt"/>
                <a:ea typeface="+mn-ea"/>
                <a:cs typeface="+mn-cs"/>
              </a:rPr>
              <a:t> title and alternative respectively. For institutions okay with losing granularity, alternative can be a bit of a “dumping ground” for all other title types that aren’t the main title.</a:t>
            </a:r>
          </a:p>
          <a:p>
            <a:r>
              <a:rPr lang="en-US" sz="1200" kern="1200" baseline="0" dirty="0" smtClean="0">
                <a:solidFill>
                  <a:schemeClr val="tx1"/>
                </a:solidFill>
                <a:effectLst/>
                <a:latin typeface="+mn-lt"/>
                <a:ea typeface="+mn-ea"/>
                <a:cs typeface="+mn-cs"/>
              </a:rPr>
              <a:t>The proposed complex track provides support for main, alternative, as well as supplied, uniform, translated, parallel titles, as well as potentially non-sort and subtitle metadata. This complex path involves minting a local URI and basically an authority for the title that captures all of this. (Some institutions are coming from MODS XML that were created from MARC, and they have an interest in maintaining that granularity).</a:t>
            </a:r>
            <a:endParaRPr lang="en-US" sz="120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That all is pretty intense for us at UMD.</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Much of the content in our current Fedora instance is archival content, so we just do not have that level of description. For monographs, where we DO have that metadata (or at least as much as we could cram into UMDM), the full metadata will still exist in our local ILS/discovery service. So as far as we at UMD are concerned, we should not lose anything by trending toward the more simple approach. </a:t>
            </a:r>
          </a:p>
          <a:p>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10</a:t>
            </a:fld>
            <a:endParaRPr lang="en-US"/>
          </a:p>
        </p:txBody>
      </p:sp>
    </p:spTree>
    <p:extLst>
      <p:ext uri="{BB962C8B-B14F-4D97-AF65-F5344CB8AC3E}">
        <p14:creationId xmlns:p14="http://schemas.microsoft.com/office/powerpoint/2010/main" val="3795629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other element we’ve looked is </a:t>
            </a:r>
            <a:r>
              <a:rPr lang="en-US" baseline="0" dirty="0" err="1" smtClean="0"/>
              <a:t>MODS:Name</a:t>
            </a:r>
            <a:r>
              <a:rPr lang="en-US" baseline="0" dirty="0" smtClean="0"/>
              <a:t>. </a:t>
            </a:r>
          </a:p>
          <a:p>
            <a:pPr marL="0" marR="0" lvl="2"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2" indent="0" algn="l" defTabSz="457200" rtl="0" eaLnBrk="1" fontAlgn="auto" latinLnBrk="0" hangingPunct="1">
              <a:lnSpc>
                <a:spcPct val="100000"/>
              </a:lnSpc>
              <a:spcBef>
                <a:spcPts val="0"/>
              </a:spcBef>
              <a:spcAft>
                <a:spcPts val="0"/>
              </a:spcAft>
              <a:buClrTx/>
              <a:buSzTx/>
              <a:buFontTx/>
              <a:buNone/>
              <a:tabLst/>
              <a:defRPr/>
            </a:pPr>
            <a:r>
              <a:rPr lang="en-US" baseline="0" dirty="0" smtClean="0"/>
              <a:t>Our current proposal for the simplest track is to use marc relator terms as predicates and map names to a marc relator term, choosing the term based on what appears in </a:t>
            </a:r>
            <a:r>
              <a:rPr lang="en-US" baseline="0" dirty="0" err="1" smtClean="0"/>
              <a:t>mods:role</a:t>
            </a:r>
            <a:r>
              <a:rPr lang="en-US" baseline="0" dirty="0" smtClean="0"/>
              <a:t>. If there isn’t a </a:t>
            </a:r>
            <a:r>
              <a:rPr lang="en-US" baseline="0" dirty="0" err="1" smtClean="0"/>
              <a:t>mods:role</a:t>
            </a:r>
            <a:r>
              <a:rPr lang="en-US" baseline="0" dirty="0" smtClean="0"/>
              <a:t>, could use the relators creator or contributor, as appropriate. ID.LOC.GOV did have some foresight regarding these relators and </a:t>
            </a:r>
            <a:r>
              <a:rPr lang="en-US" dirty="0" smtClean="0"/>
              <a:t>all are </a:t>
            </a:r>
            <a:r>
              <a:rPr lang="en-US" dirty="0" err="1" smtClean="0"/>
              <a:t>subproperties</a:t>
            </a:r>
            <a:r>
              <a:rPr lang="en-US" dirty="0" smtClean="0"/>
              <a:t> of either </a:t>
            </a:r>
            <a:r>
              <a:rPr lang="en-US" dirty="0" err="1" smtClean="0"/>
              <a:t>dcterms:creator</a:t>
            </a:r>
            <a:r>
              <a:rPr lang="en-US" dirty="0" smtClean="0"/>
              <a:t> and/or </a:t>
            </a:r>
            <a:r>
              <a:rPr lang="en-US" dirty="0" err="1" smtClean="0"/>
              <a:t>dcterms:contributor</a:t>
            </a:r>
            <a:r>
              <a:rPr lang="en-US" dirty="0" smtClean="0"/>
              <a:t>, which require non-literal values</a:t>
            </a:r>
            <a:r>
              <a:rPr lang="en-US" baseline="0" dirty="0" smtClean="0"/>
              <a:t> (a.k.a. URIs), which may be a challenge.</a:t>
            </a:r>
            <a:endParaRPr lang="en-US" dirty="0" smtClean="0"/>
          </a:p>
          <a:p>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11</a:t>
            </a:fld>
            <a:endParaRPr lang="en-US"/>
          </a:p>
        </p:txBody>
      </p:sp>
    </p:spTree>
    <p:extLst>
      <p:ext uri="{BB962C8B-B14F-4D97-AF65-F5344CB8AC3E}">
        <p14:creationId xmlns:p14="http://schemas.microsoft.com/office/powerpoint/2010/main" val="42290900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more complex option involves minting local /authorities/URIs for each name. This option still involves using the marc relator term, but the actual authority requires additional mapping.</a:t>
            </a:r>
            <a:endParaRPr lang="en-US" dirty="0" smtClean="0"/>
          </a:p>
          <a:p>
            <a:pPr marL="1314450" lvl="2" indent="-514350"/>
            <a:r>
              <a:rPr lang="en-US" dirty="0" smtClean="0"/>
              <a:t>NYPL is doing this for all names, due to some</a:t>
            </a:r>
            <a:r>
              <a:rPr lang="en-US" baseline="0" dirty="0" smtClean="0"/>
              <a:t> institutional requirements.</a:t>
            </a:r>
            <a:endParaRPr lang="en-US" dirty="0" smtClean="0"/>
          </a:p>
          <a:p>
            <a:pPr marL="1314450" lvl="2" indent="-514350"/>
            <a:r>
              <a:rPr lang="en-US" dirty="0" smtClean="0"/>
              <a:t>The benefit? You have a local copy in case linked data source ever goes down</a:t>
            </a:r>
            <a:r>
              <a:rPr lang="en-US" baseline="0" dirty="0" smtClean="0"/>
              <a:t> (reminder that </a:t>
            </a:r>
            <a:r>
              <a:rPr lang="en-US" baseline="0" dirty="0" err="1" smtClean="0"/>
              <a:t>id.loc.gov</a:t>
            </a:r>
            <a:r>
              <a:rPr lang="en-US" baseline="0" dirty="0" smtClean="0"/>
              <a:t> has gone down a couple times in the past couple month)</a:t>
            </a:r>
          </a:p>
          <a:p>
            <a:pPr marL="1314450" lvl="2" indent="-514350"/>
            <a:r>
              <a:rPr lang="en-US" dirty="0" smtClean="0"/>
              <a:t>Also a benefit for collections of local interest where many names do not have URIs</a:t>
            </a:r>
            <a:r>
              <a:rPr lang="en-US" baseline="0" dirty="0" smtClean="0"/>
              <a:t> in the usual linked data sources.</a:t>
            </a:r>
            <a:endParaRPr lang="en-US" dirty="0" smtClean="0"/>
          </a:p>
          <a:p>
            <a:endParaRPr lang="en-US" dirty="0" smtClean="0"/>
          </a:p>
          <a:p>
            <a:r>
              <a:rPr lang="en-US" dirty="0" smtClean="0"/>
              <a:t>This may seem rather extreme, to create a local copy for all</a:t>
            </a:r>
            <a:r>
              <a:rPr lang="en-US" baseline="0" dirty="0" smtClean="0"/>
              <a:t> authorities, but some of the participants have very strong use cases for why they are moving in this direction. </a:t>
            </a:r>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12</a:t>
            </a:fld>
            <a:endParaRPr lang="en-US"/>
          </a:p>
        </p:txBody>
      </p:sp>
    </p:spTree>
    <p:extLst>
      <p:ext uri="{BB962C8B-B14F-4D97-AF65-F5344CB8AC3E}">
        <p14:creationId xmlns:p14="http://schemas.microsoft.com/office/powerpoint/2010/main" val="381451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complex option models the work of both EDM and DPLA and may be an ideal path for institutions with the resources to put in this type of work. And it still allows for linking to the linked data source </a:t>
            </a:r>
            <a:r>
              <a:rPr lang="en-US" baseline="0" dirty="0" err="1" smtClean="0"/>
              <a:t>uri</a:t>
            </a:r>
            <a:r>
              <a:rPr lang="en-US" baseline="0" dirty="0" smtClean="0"/>
              <a:t> like </a:t>
            </a:r>
            <a:r>
              <a:rPr lang="en-US" baseline="0" dirty="0" err="1" smtClean="0"/>
              <a:t>viaf</a:t>
            </a:r>
            <a:r>
              <a:rPr lang="en-US" baseline="0" dirty="0" smtClean="0"/>
              <a:t>, LCNAF, etc., using </a:t>
            </a:r>
            <a:r>
              <a:rPr lang="en-US" baseline="0" dirty="0" err="1" smtClean="0"/>
              <a:t>skos:exactMatch</a:t>
            </a:r>
            <a:r>
              <a:rPr lang="en-US" baseline="0" dirty="0" smtClean="0"/>
              <a:t>. </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sample</a:t>
            </a:r>
            <a:r>
              <a:rPr lang="en-US" baseline="0" dirty="0" smtClean="0"/>
              <a:t> includes affiliations, which hasn’t been completely worked out, but probably involves additional custom minting of URIs). </a:t>
            </a:r>
          </a:p>
          <a:p>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13</a:t>
            </a:fld>
            <a:endParaRPr lang="en-US"/>
          </a:p>
        </p:txBody>
      </p:sp>
    </p:spTree>
    <p:extLst>
      <p:ext uri="{BB962C8B-B14F-4D97-AF65-F5344CB8AC3E}">
        <p14:creationId xmlns:p14="http://schemas.microsoft.com/office/powerpoint/2010/main" val="1943852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that’s a rundown of where we’re at so far. We’ve</a:t>
            </a:r>
            <a:r>
              <a:rPr lang="en-US" baseline="0" dirty="0" smtClean="0"/>
              <a:t> only been working at this a couple months, and a lot of that time was spent working out expectations.</a:t>
            </a:r>
          </a:p>
          <a:p>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14</a:t>
            </a:fld>
            <a:endParaRPr lang="en-US"/>
          </a:p>
        </p:txBody>
      </p:sp>
    </p:spTree>
    <p:extLst>
      <p:ext uri="{BB962C8B-B14F-4D97-AF65-F5344CB8AC3E}">
        <p14:creationId xmlns:p14="http://schemas.microsoft.com/office/powerpoint/2010/main" val="29649998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 speak just for UMD - we are definitely shooting for a more simplified model.</a:t>
            </a:r>
            <a:r>
              <a:rPr lang="en-US" sz="1200" kern="1200" baseline="0" dirty="0" smtClean="0">
                <a:solidFill>
                  <a:schemeClr val="tx1"/>
                </a:solidFill>
                <a:effectLst/>
                <a:latin typeface="+mn-lt"/>
                <a:ea typeface="+mn-ea"/>
                <a:cs typeface="+mn-cs"/>
              </a:rPr>
              <a:t> While UMDM does have a hierarchical structure like MODS, it does not often delve into the granularity that can be found in MODS. </a:t>
            </a:r>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15</a:t>
            </a:fld>
            <a:endParaRPr lang="en-US"/>
          </a:p>
        </p:txBody>
      </p:sp>
    </p:spTree>
    <p:extLst>
      <p:ext uri="{BB962C8B-B14F-4D97-AF65-F5344CB8AC3E}">
        <p14:creationId xmlns:p14="http://schemas.microsoft.com/office/powerpoint/2010/main" val="2799784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7376DD-9586-694C-863A-F2337191433F}" type="slidenum">
              <a:rPr lang="en-US" smtClean="0"/>
              <a:t>16</a:t>
            </a:fld>
            <a:endParaRPr lang="en-US"/>
          </a:p>
        </p:txBody>
      </p:sp>
    </p:spTree>
    <p:extLst>
      <p:ext uri="{BB962C8B-B14F-4D97-AF65-F5344CB8AC3E}">
        <p14:creationId xmlns:p14="http://schemas.microsoft.com/office/powerpoint/2010/main" val="41434062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17</a:t>
            </a:fld>
            <a:endParaRPr lang="en-US"/>
          </a:p>
        </p:txBody>
      </p:sp>
    </p:spTree>
    <p:extLst>
      <p:ext uri="{BB962C8B-B14F-4D97-AF65-F5344CB8AC3E}">
        <p14:creationId xmlns:p14="http://schemas.microsoft.com/office/powerpoint/2010/main" val="3527766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subgroup includes members from NYPL, Boston Public Library, Indiana University, Emory, Northwestern, NAL, Amherst, University of Tennessee - we have wide representation. </a:t>
            </a:r>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2</a:t>
            </a:fld>
            <a:endParaRPr lang="en-US"/>
          </a:p>
        </p:txBody>
      </p:sp>
    </p:spTree>
    <p:extLst>
      <p:ext uri="{BB962C8B-B14F-4D97-AF65-F5344CB8AC3E}">
        <p14:creationId xmlns:p14="http://schemas.microsoft.com/office/powerpoint/2010/main" val="2053286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This group convened as a way to Discuss problematic mapping issues of getting from MODS XML to RDF for Fedora4 </a:t>
            </a:r>
            <a:r>
              <a:rPr lang="en-US" sz="1200" b="0" i="0" kern="1200" baseline="0" dirty="0" smtClean="0">
                <a:solidFill>
                  <a:schemeClr val="tx1"/>
                </a:solidFill>
                <a:effectLst/>
                <a:latin typeface="+mn-lt"/>
                <a:ea typeface="+mn-ea"/>
                <a:cs typeface="+mn-cs"/>
              </a:rPr>
              <a:t>and to look at </a:t>
            </a:r>
            <a:r>
              <a:rPr lang="en-US" dirty="0" smtClean="0"/>
              <a:t>what mappings are possible for a particular MODS field to different non-MODS namespaces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3</a:t>
            </a:fld>
            <a:endParaRPr lang="en-US"/>
          </a:p>
        </p:txBody>
      </p:sp>
    </p:spTree>
    <p:extLst>
      <p:ext uri="{BB962C8B-B14F-4D97-AF65-F5344CB8AC3E}">
        <p14:creationId xmlns:p14="http://schemas.microsoft.com/office/powerpoint/2010/main" val="33090293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end</a:t>
            </a:r>
            <a:r>
              <a:rPr lang="en-US" sz="1200" b="0" i="0" kern="1200" baseline="0" dirty="0" smtClean="0">
                <a:solidFill>
                  <a:schemeClr val="tx1"/>
                </a:solidFill>
                <a:effectLst/>
                <a:latin typeface="+mn-lt"/>
                <a:ea typeface="+mn-ea"/>
                <a:cs typeface="+mn-cs"/>
              </a:rPr>
              <a:t> goal is to develop a</a:t>
            </a:r>
            <a:r>
              <a:rPr lang="en-US" sz="1200" b="0" i="0" kern="1200" dirty="0" smtClean="0">
                <a:solidFill>
                  <a:schemeClr val="tx1"/>
                </a:solidFill>
                <a:effectLst/>
                <a:latin typeface="+mn-lt"/>
                <a:ea typeface="+mn-ea"/>
                <a:cs typeface="+mn-cs"/>
              </a:rPr>
              <a:t>n "unofficial" standard for what many institutions of this group plan to implement. </a:t>
            </a: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then would allow their local communities (as well</a:t>
            </a:r>
            <a:r>
              <a:rPr lang="en-US" baseline="0" dirty="0" smtClean="0"/>
              <a:t> as other implementers of </a:t>
            </a:r>
            <a:r>
              <a:rPr lang="en-US" dirty="0" err="1" smtClean="0"/>
              <a:t>Islandora</a:t>
            </a:r>
            <a:r>
              <a:rPr lang="en-US" dirty="0" smtClean="0"/>
              <a:t>, Hydra, </a:t>
            </a:r>
            <a:r>
              <a:rPr lang="en-US" dirty="0" err="1" smtClean="0"/>
              <a:t>etc</a:t>
            </a:r>
            <a:r>
              <a:rPr lang="en-US" dirty="0" smtClean="0"/>
              <a:t>) to then have shared code to support that standard.</a:t>
            </a:r>
          </a:p>
          <a:p>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4</a:t>
            </a:fld>
            <a:endParaRPr lang="en-US"/>
          </a:p>
        </p:txBody>
      </p:sp>
    </p:spTree>
    <p:extLst>
      <p:ext uri="{BB962C8B-B14F-4D97-AF65-F5344CB8AC3E}">
        <p14:creationId xmlns:p14="http://schemas.microsoft.com/office/powerpoint/2010/main" val="3463704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Maryland’s involvement may seem rather dubious, since we do not actually use MODS. However, our local metadata schema, [University of Maryland Descriptive Metadata Schema) UMDM, is MODS-like in many different ways, so we thought it beneficial to participate and help with a problem we, too, were having. Our initial trials of getting our metadata to RDF involved a transformation from UMDM to MODS XML, then MODS XML to MODS RDF. </a:t>
            </a:r>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5</a:t>
            </a:fld>
            <a:endParaRPr lang="en-US"/>
          </a:p>
        </p:txBody>
      </p:sp>
    </p:spTree>
    <p:extLst>
      <p:ext uri="{BB962C8B-B14F-4D97-AF65-F5344CB8AC3E}">
        <p14:creationId xmlns:p14="http://schemas.microsoft.com/office/powerpoint/2010/main" val="13163505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were unhappy with the outcome, particularly with the proliferation of blank nodes the MODS RDF standard allowed (at least a million, I think, for 10,000-ish records),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6</a:t>
            </a:fld>
            <a:endParaRPr lang="en-US"/>
          </a:p>
        </p:txBody>
      </p:sp>
    </p:spTree>
    <p:extLst>
      <p:ext uri="{BB962C8B-B14F-4D97-AF65-F5344CB8AC3E}">
        <p14:creationId xmlns:p14="http://schemas.microsoft.com/office/powerpoint/2010/main" val="370078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hierarchical structure was just not suitable for working with RDF (it was valid RDF/XML, but from my </a:t>
            </a:r>
            <a:r>
              <a:rPr lang="en-US" sz="1200" kern="1200" dirty="0" err="1" smtClean="0">
                <a:solidFill>
                  <a:schemeClr val="tx1"/>
                </a:solidFill>
                <a:effectLst/>
                <a:latin typeface="+mn-lt"/>
                <a:ea typeface="+mn-ea"/>
                <a:cs typeface="+mn-cs"/>
              </a:rPr>
              <a:t>naivete</a:t>
            </a:r>
            <a:r>
              <a:rPr lang="en-US" sz="1200" kern="1200" dirty="0" smtClean="0">
                <a:solidFill>
                  <a:schemeClr val="tx1"/>
                </a:solidFill>
                <a:effectLst/>
                <a:latin typeface="+mn-lt"/>
                <a:ea typeface="+mn-ea"/>
                <a:cs typeface="+mn-cs"/>
              </a:rPr>
              <a:t>, I learned an important lesson: all RDF is not equal). Other members of this working group had experienced similar frustration. MODS RDF was just not ready for Fedora 4</a:t>
            </a:r>
            <a:endParaRPr lang="en-US" dirty="0" smtClean="0"/>
          </a:p>
        </p:txBody>
      </p:sp>
      <p:sp>
        <p:nvSpPr>
          <p:cNvPr id="4" name="Slide Number Placeholder 3"/>
          <p:cNvSpPr>
            <a:spLocks noGrp="1"/>
          </p:cNvSpPr>
          <p:nvPr>
            <p:ph type="sldNum" sz="quarter" idx="10"/>
          </p:nvPr>
        </p:nvSpPr>
        <p:spPr/>
        <p:txBody>
          <a:bodyPr/>
          <a:lstStyle/>
          <a:p>
            <a:fld id="{0D7376DD-9586-694C-863A-F2337191433F}" type="slidenum">
              <a:rPr lang="en-US" smtClean="0"/>
              <a:t>7</a:t>
            </a:fld>
            <a:endParaRPr lang="en-US"/>
          </a:p>
        </p:txBody>
      </p:sp>
    </p:spTree>
    <p:extLst>
      <p:ext uri="{BB962C8B-B14F-4D97-AF65-F5344CB8AC3E}">
        <p14:creationId xmlns:p14="http://schemas.microsoft.com/office/powerpoint/2010/main" val="2535138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Some of the challenges</a:t>
            </a:r>
            <a:r>
              <a:rPr lang="en-US" sz="1200" kern="1200" baseline="0" dirty="0" smtClean="0">
                <a:solidFill>
                  <a:schemeClr val="tx1"/>
                </a:solidFill>
                <a:effectLst/>
                <a:latin typeface="+mn-lt"/>
                <a:ea typeface="+mn-ea"/>
                <a:cs typeface="+mn-cs"/>
              </a:rPr>
              <a:t> the subgroup has faced so far are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-backwards </a:t>
            </a:r>
            <a:r>
              <a:rPr lang="en-US" sz="1200" kern="1200" dirty="0" err="1" smtClean="0">
                <a:solidFill>
                  <a:schemeClr val="tx1"/>
                </a:solidFill>
                <a:effectLst/>
                <a:latin typeface="+mn-lt"/>
                <a:ea typeface="+mn-ea"/>
                <a:cs typeface="+mn-cs"/>
              </a:rPr>
              <a:t>compatibility:some</a:t>
            </a:r>
            <a:r>
              <a:rPr lang="en-US" sz="1200" kern="1200" dirty="0" smtClean="0">
                <a:solidFill>
                  <a:schemeClr val="tx1"/>
                </a:solidFill>
                <a:effectLst/>
                <a:latin typeface="+mn-lt"/>
                <a:ea typeface="+mn-ea"/>
                <a:cs typeface="+mn-cs"/>
              </a:rPr>
              <a:t> institutions still want/need the capability to transform from the RDF back to MODS XML. I</a:t>
            </a:r>
            <a:r>
              <a:rPr lang="en-US" sz="1200" kern="1200" baseline="0" dirty="0" smtClean="0">
                <a:solidFill>
                  <a:schemeClr val="tx1"/>
                </a:solidFill>
                <a:effectLst/>
                <a:latin typeface="+mn-lt"/>
                <a:ea typeface="+mn-ea"/>
                <a:cs typeface="+mn-cs"/>
              </a:rPr>
              <a:t> believe one institution has some type of integrated discovery system they plan to use that will require MODS XML, but they will still be using Fedora4 for storage, and cannot keep the original MODS XML around for storage reasons.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-This brings up the issue of granularity. Some institutions are okay with some loss of the granularity of how the metadata is broken down in MODS. But those that want to be able to transform back to MODS XML are hampered. There is concern that we could restrict </a:t>
            </a:r>
            <a:r>
              <a:rPr lang="en-US" sz="1200" b="0" i="0" kern="1200" dirty="0" smtClean="0">
                <a:solidFill>
                  <a:schemeClr val="tx1"/>
                </a:solidFill>
                <a:effectLst/>
                <a:latin typeface="+mn-lt"/>
                <a:ea typeface="+mn-ea"/>
                <a:cs typeface="+mn-cs"/>
              </a:rPr>
              <a:t>ourselves too much by making reverse mapping a particular requirement.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(I’ll note</a:t>
            </a:r>
            <a:r>
              <a:rPr lang="en-US" sz="1200" kern="1200" baseline="0" dirty="0" smtClean="0">
                <a:solidFill>
                  <a:schemeClr val="tx1"/>
                </a:solidFill>
                <a:effectLst/>
                <a:latin typeface="+mn-lt"/>
                <a:ea typeface="+mn-ea"/>
                <a:cs typeface="+mn-cs"/>
              </a:rPr>
              <a:t> here</a:t>
            </a:r>
            <a:r>
              <a:rPr lang="en-US" sz="1200" kern="1200" dirty="0" smtClean="0">
                <a:solidFill>
                  <a:schemeClr val="tx1"/>
                </a:solidFill>
                <a:effectLst/>
                <a:latin typeface="+mn-lt"/>
                <a:ea typeface="+mn-ea"/>
                <a:cs typeface="+mn-cs"/>
              </a:rPr>
              <a:t> that MODS doesn’t HAVE to be granular. Simple MODS is still valid MODS).</a:t>
            </a:r>
          </a:p>
          <a:p>
            <a:r>
              <a:rPr lang="en-US" sz="1200" kern="1200" dirty="0" smtClean="0">
                <a:solidFill>
                  <a:schemeClr val="tx1"/>
                </a:solidFill>
                <a:effectLst/>
                <a:latin typeface="+mn-lt"/>
                <a:ea typeface="+mn-ea"/>
                <a:cs typeface="+mn-cs"/>
              </a:rPr>
              <a:t>     -So a HUGE challenge to our group is that each institution has different needs/wants, and it’s going to be impossible accommodate all of that</a:t>
            </a:r>
            <a:r>
              <a:rPr lang="en-US" sz="1200" kern="1200" baseline="0" dirty="0" smtClean="0">
                <a:solidFill>
                  <a:schemeClr val="tx1"/>
                </a:solidFill>
                <a:effectLst/>
                <a:latin typeface="+mn-lt"/>
                <a:ea typeface="+mn-ea"/>
                <a:cs typeface="+mn-cs"/>
              </a:rPr>
              <a:t> and still provide useful recommendations.</a:t>
            </a: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8</a:t>
            </a:fld>
            <a:endParaRPr lang="en-US"/>
          </a:p>
        </p:txBody>
      </p:sp>
    </p:spTree>
    <p:extLst>
      <p:ext uri="{BB962C8B-B14F-4D97-AF65-F5344CB8AC3E}">
        <p14:creationId xmlns:p14="http://schemas.microsoft.com/office/powerpoint/2010/main" val="14038629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plan is to recommend a mapping that has two tracks, basically: a simple one (as in, at least do this), and a more complex one (if you have X level of granularity, try this).</a:t>
            </a:r>
          </a:p>
          <a:p>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0D7376DD-9586-694C-863A-F2337191433F}" type="slidenum">
              <a:rPr lang="en-US" smtClean="0"/>
              <a:t>9</a:t>
            </a:fld>
            <a:endParaRPr lang="en-US"/>
          </a:p>
        </p:txBody>
      </p:sp>
    </p:spTree>
    <p:extLst>
      <p:ext uri="{BB962C8B-B14F-4D97-AF65-F5344CB8AC3E}">
        <p14:creationId xmlns:p14="http://schemas.microsoft.com/office/powerpoint/2010/main" val="861747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506189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04359F6-3807-1542-88AA-747D24E85F60}" type="slidenum">
              <a:rPr lang="en-US" smtClean="0"/>
              <a:t>‹#›</a:t>
            </a:fld>
            <a:endParaRPr lang="en-US"/>
          </a:p>
        </p:txBody>
      </p:sp>
    </p:spTree>
    <p:extLst>
      <p:ext uri="{BB962C8B-B14F-4D97-AF65-F5344CB8AC3E}">
        <p14:creationId xmlns:p14="http://schemas.microsoft.com/office/powerpoint/2010/main" val="1011887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124200" y="6173787"/>
            <a:ext cx="2895600" cy="365125"/>
          </a:xfrm>
          <a:prstGeom prst="rect">
            <a:avLst/>
          </a:prstGeom>
        </p:spPr>
        <p:txBody>
          <a:bodyPr/>
          <a:lstStyle>
            <a:lvl1pPr algn="ctr">
              <a:defRPr/>
            </a:lvl1pPr>
          </a:lstStyle>
          <a:p>
            <a:endParaRPr lang="en-US" dirty="0"/>
          </a:p>
        </p:txBody>
      </p:sp>
      <p:sp>
        <p:nvSpPr>
          <p:cNvPr id="5" name="Slide Number Placeholder 4"/>
          <p:cNvSpPr>
            <a:spLocks noGrp="1"/>
          </p:cNvSpPr>
          <p:nvPr>
            <p:ph type="sldNum" sz="quarter" idx="12"/>
          </p:nvPr>
        </p:nvSpPr>
        <p:spPr>
          <a:xfrm>
            <a:off x="6553200" y="6191458"/>
            <a:ext cx="2133600" cy="365125"/>
          </a:xfrm>
          <a:prstGeom prst="rect">
            <a:avLst/>
          </a:prstGeom>
        </p:spPr>
        <p:txBody>
          <a:bodyPr/>
          <a:lstStyle/>
          <a:p>
            <a:endParaRPr lang="en-US" dirty="0"/>
          </a:p>
        </p:txBody>
      </p:sp>
      <p:sp>
        <p:nvSpPr>
          <p:cNvPr id="3" name="TextBox 2"/>
          <p:cNvSpPr txBox="1"/>
          <p:nvPr userDrawn="1"/>
        </p:nvSpPr>
        <p:spPr>
          <a:xfrm>
            <a:off x="3379475" y="670711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90775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49716"/>
            <a:ext cx="2895600" cy="365125"/>
          </a:xfrm>
          <a:prstGeom prst="rect">
            <a:avLst/>
          </a:prstGeom>
        </p:spPr>
        <p:txBody>
          <a:bodyPr/>
          <a:lstStyle/>
          <a:p>
            <a:pPr algn="ct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04359F6-3807-1542-88AA-747D24E85F60}" type="slidenum">
              <a:rPr lang="en-US" smtClean="0"/>
              <a:t>‹#›</a:t>
            </a:fld>
            <a:endParaRPr lang="en-US"/>
          </a:p>
        </p:txBody>
      </p:sp>
    </p:spTree>
    <p:extLst>
      <p:ext uri="{BB962C8B-B14F-4D97-AF65-F5344CB8AC3E}">
        <p14:creationId xmlns:p14="http://schemas.microsoft.com/office/powerpoint/2010/main" val="1195936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04359F6-3807-1542-88AA-747D24E85F60}" type="slidenum">
              <a:rPr lang="en-US" smtClean="0"/>
              <a:t>‹#›</a:t>
            </a:fld>
            <a:endParaRPr lang="en-US"/>
          </a:p>
        </p:txBody>
      </p:sp>
    </p:spTree>
    <p:extLst>
      <p:ext uri="{BB962C8B-B14F-4D97-AF65-F5344CB8AC3E}">
        <p14:creationId xmlns:p14="http://schemas.microsoft.com/office/powerpoint/2010/main" val="3945902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71391" y="2192644"/>
            <a:ext cx="4124409" cy="361846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04359F6-3807-1542-88AA-747D24E85F60}" type="slidenum">
              <a:rPr lang="en-US" smtClean="0"/>
              <a:t>‹#›</a:t>
            </a:fld>
            <a:endParaRPr lang="en-US"/>
          </a:p>
        </p:txBody>
      </p:sp>
    </p:spTree>
    <p:extLst>
      <p:ext uri="{BB962C8B-B14F-4D97-AF65-F5344CB8AC3E}">
        <p14:creationId xmlns:p14="http://schemas.microsoft.com/office/powerpoint/2010/main" val="90359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D04359F6-3807-1542-88AA-747D24E85F60}" type="slidenum">
              <a:rPr lang="en-US" smtClean="0"/>
              <a:t>‹#›</a:t>
            </a:fld>
            <a:endParaRPr lang="en-US"/>
          </a:p>
        </p:txBody>
      </p:sp>
    </p:spTree>
    <p:extLst>
      <p:ext uri="{BB962C8B-B14F-4D97-AF65-F5344CB8AC3E}">
        <p14:creationId xmlns:p14="http://schemas.microsoft.com/office/powerpoint/2010/main" val="1763049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D04359F6-3807-1542-88AA-747D24E85F60}" type="slidenum">
              <a:rPr lang="en-US" smtClean="0"/>
              <a:t>‹#›</a:t>
            </a:fld>
            <a:endParaRPr lang="en-US"/>
          </a:p>
        </p:txBody>
      </p:sp>
    </p:spTree>
    <p:extLst>
      <p:ext uri="{BB962C8B-B14F-4D97-AF65-F5344CB8AC3E}">
        <p14:creationId xmlns:p14="http://schemas.microsoft.com/office/powerpoint/2010/main" val="321076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D04359F6-3807-1542-88AA-747D24E85F60}" type="slidenum">
              <a:rPr lang="en-US" smtClean="0"/>
              <a:t>‹#›</a:t>
            </a:fld>
            <a:endParaRPr lang="en-US"/>
          </a:p>
        </p:txBody>
      </p:sp>
    </p:spTree>
    <p:extLst>
      <p:ext uri="{BB962C8B-B14F-4D97-AF65-F5344CB8AC3E}">
        <p14:creationId xmlns:p14="http://schemas.microsoft.com/office/powerpoint/2010/main" val="3339035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04359F6-3807-1542-88AA-747D24E85F60}" type="slidenum">
              <a:rPr lang="en-US" smtClean="0"/>
              <a:t>‹#›</a:t>
            </a:fld>
            <a:endParaRPr lang="en-US"/>
          </a:p>
        </p:txBody>
      </p:sp>
    </p:spTree>
    <p:extLst>
      <p:ext uri="{BB962C8B-B14F-4D97-AF65-F5344CB8AC3E}">
        <p14:creationId xmlns:p14="http://schemas.microsoft.com/office/powerpoint/2010/main" val="2657171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04359F6-3807-1542-88AA-747D24E85F60}" type="slidenum">
              <a:rPr lang="en-US" smtClean="0"/>
              <a:t>‹#›</a:t>
            </a:fld>
            <a:endParaRPr lang="en-US"/>
          </a:p>
        </p:txBody>
      </p:sp>
    </p:spTree>
    <p:extLst>
      <p:ext uri="{BB962C8B-B14F-4D97-AF65-F5344CB8AC3E}">
        <p14:creationId xmlns:p14="http://schemas.microsoft.com/office/powerpoint/2010/main" val="32538533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78464"/>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6373" y="2204625"/>
            <a:ext cx="8390427" cy="352260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liblogo.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96373" y="5850989"/>
            <a:ext cx="2489200" cy="774700"/>
          </a:xfrm>
          <a:prstGeom prst="rect">
            <a:avLst/>
          </a:prstGeom>
        </p:spPr>
      </p:pic>
      <p:sp>
        <p:nvSpPr>
          <p:cNvPr id="8" name="Rectangle 7"/>
          <p:cNvSpPr/>
          <p:nvPr/>
        </p:nvSpPr>
        <p:spPr>
          <a:xfrm>
            <a:off x="0" y="0"/>
            <a:ext cx="9144000" cy="647009"/>
          </a:xfrm>
          <a:prstGeom prst="rect">
            <a:avLst/>
          </a:prstGeom>
          <a:solidFill>
            <a:srgbClr val="BF0000"/>
          </a:solidFill>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6921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Lst>
  <p:timing>
    <p:tnLst>
      <p:par>
        <p:cTn xmlns:p14="http://schemas.microsoft.com/office/powerpoint/2010/main" id="1" dur="indefinite" restart="never" nodeType="tmRoot"/>
      </p:par>
    </p:tnLst>
  </p:timing>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hyperlink" Target="https://creativecommons.org/licenses/by-nc-nd/2.0/" TargetMode="External"/><Relationship Id="rId5" Type="http://schemas.openxmlformats.org/officeDocument/2006/relationships/hyperlink" Target="https://flic.kr/p/7ouvPF"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hyperlink" Target="https://creativecommons.org/licenses/by-nd/2.0/" TargetMode="External"/><Relationship Id="rId5" Type="http://schemas.openxmlformats.org/officeDocument/2006/relationships/hyperlink" Target="https://flic.kr/p/961DT"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hyperlink" Target="https://creativecommons.org/licenses/by-nd/2.0/" TargetMode="External"/><Relationship Id="rId5" Type="http://schemas.openxmlformats.org/officeDocument/2006/relationships/hyperlink" Target="https://flic.kr/p/bxEVoG"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hyperlink" Target="http://www.laughingsquid.com" TargetMode="External"/><Relationship Id="rId5" Type="http://schemas.openxmlformats.org/officeDocument/2006/relationships/hyperlink" Target="https://creativecommons.org/licenses/by-nc-nd/2.0/" TargetMode="External"/><Relationship Id="rId6" Type="http://schemas.openxmlformats.org/officeDocument/2006/relationships/hyperlink" Target="https://flic.kr/p/6r7iZm"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hyperlink" Target="https://creativecommons.org/licenses/by/2.0/" TargetMode="External"/><Relationship Id="rId4" Type="http://schemas.openxmlformats.org/officeDocument/2006/relationships/hyperlink" Target="https://flic.kr/p/9yaQmt" TargetMode="External"/><Relationship Id="rId5"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hyperlink" Target="https://creativecommons.org/licenses/by-nc-nd/2.0/" TargetMode="External"/><Relationship Id="rId5" Type="http://schemas.openxmlformats.org/officeDocument/2006/relationships/hyperlink" Target="https://flic.kr/p/w4hXfD"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MODS and RDF Descriptive Metadata Subgroup</a:t>
            </a:r>
            <a:endParaRPr lang="en-US" dirty="0"/>
          </a:p>
        </p:txBody>
      </p:sp>
      <p:sp>
        <p:nvSpPr>
          <p:cNvPr id="3" name="Subtitle 2"/>
          <p:cNvSpPr>
            <a:spLocks noGrp="1"/>
          </p:cNvSpPr>
          <p:nvPr>
            <p:ph type="subTitle" idx="1"/>
          </p:nvPr>
        </p:nvSpPr>
        <p:spPr/>
        <p:txBody>
          <a:bodyPr/>
          <a:lstStyle/>
          <a:p>
            <a:r>
              <a:rPr lang="en-US" dirty="0" smtClean="0"/>
              <a:t>Bria Parker</a:t>
            </a:r>
          </a:p>
          <a:p>
            <a:r>
              <a:rPr lang="en-US" dirty="0" smtClean="0"/>
              <a:t>Metadata Librarian</a:t>
            </a:r>
            <a:endParaRPr lang="en-US" dirty="0"/>
          </a:p>
        </p:txBody>
      </p:sp>
      <p:sp>
        <p:nvSpPr>
          <p:cNvPr id="4" name="TextBox 3"/>
          <p:cNvSpPr txBox="1"/>
          <p:nvPr/>
        </p:nvSpPr>
        <p:spPr>
          <a:xfrm>
            <a:off x="4530265" y="70707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52769899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MODS Title element</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Simple: support for </a:t>
            </a:r>
            <a:r>
              <a:rPr lang="en-US" dirty="0"/>
              <a:t>main </a:t>
            </a:r>
            <a:r>
              <a:rPr lang="en-US" dirty="0" smtClean="0"/>
              <a:t>and alternative titles</a:t>
            </a:r>
          </a:p>
          <a:p>
            <a:pPr marL="1314450" lvl="2" indent="-514350"/>
            <a:r>
              <a:rPr lang="en-US" dirty="0" smtClean="0"/>
              <a:t>MODS Title </a:t>
            </a:r>
            <a:r>
              <a:rPr lang="en-US" dirty="0" smtClean="0">
                <a:sym typeface="Wingdings"/>
              </a:rPr>
              <a:t> </a:t>
            </a:r>
            <a:r>
              <a:rPr lang="en-US" dirty="0" err="1" smtClean="0">
                <a:sym typeface="Wingdings"/>
              </a:rPr>
              <a:t>dcterms:title</a:t>
            </a:r>
            <a:endParaRPr lang="en-US" dirty="0" smtClean="0">
              <a:sym typeface="Wingdings"/>
            </a:endParaRPr>
          </a:p>
          <a:p>
            <a:pPr marL="1314450" lvl="2" indent="-514350"/>
            <a:r>
              <a:rPr lang="en-US" dirty="0" smtClean="0">
                <a:sym typeface="Wingdings"/>
              </a:rPr>
              <a:t>MODS alt title  </a:t>
            </a:r>
            <a:r>
              <a:rPr lang="en-US" dirty="0" err="1" smtClean="0">
                <a:sym typeface="Wingdings"/>
              </a:rPr>
              <a:t>dcterms:alternative</a:t>
            </a:r>
            <a:endParaRPr lang="en-US" dirty="0" smtClean="0">
              <a:sym typeface="Wingdings"/>
            </a:endParaRPr>
          </a:p>
          <a:p>
            <a:pPr marL="514350" indent="-514350">
              <a:buFont typeface="+mj-lt"/>
              <a:buAutoNum type="arabicPeriod"/>
            </a:pPr>
            <a:r>
              <a:rPr lang="en-US" dirty="0" smtClean="0">
                <a:sym typeface="Wingdings"/>
              </a:rPr>
              <a:t>Complex: support for supplied, uniform, translated, and parallel titles</a:t>
            </a:r>
          </a:p>
          <a:p>
            <a:pPr marL="1314450" lvl="2" indent="-514350"/>
            <a:r>
              <a:rPr lang="en-US" dirty="0" smtClean="0"/>
              <a:t>Involves the use of custom-minted URIs</a:t>
            </a:r>
            <a:endParaRPr lang="en-US" dirty="0"/>
          </a:p>
        </p:txBody>
      </p:sp>
    </p:spTree>
    <p:extLst>
      <p:ext uri="{BB962C8B-B14F-4D97-AF65-F5344CB8AC3E}">
        <p14:creationId xmlns:p14="http://schemas.microsoft.com/office/powerpoint/2010/main" val="48820425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5584"/>
            <a:ext cx="8229600" cy="1143000"/>
          </a:xfrm>
        </p:spPr>
        <p:txBody>
          <a:bodyPr/>
          <a:lstStyle/>
          <a:p>
            <a:r>
              <a:rPr lang="en-US" dirty="0"/>
              <a:t>MODS Name element</a:t>
            </a:r>
          </a:p>
        </p:txBody>
      </p:sp>
      <p:sp>
        <p:nvSpPr>
          <p:cNvPr id="6" name="Content Placeholder 5"/>
          <p:cNvSpPr>
            <a:spLocks noGrp="1"/>
          </p:cNvSpPr>
          <p:nvPr>
            <p:ph idx="1"/>
          </p:nvPr>
        </p:nvSpPr>
        <p:spPr>
          <a:xfrm>
            <a:off x="296373" y="1920144"/>
            <a:ext cx="8390427" cy="3891376"/>
          </a:xfrm>
        </p:spPr>
        <p:txBody>
          <a:bodyPr>
            <a:normAutofit lnSpcReduction="10000"/>
          </a:bodyPr>
          <a:lstStyle/>
          <a:p>
            <a:pPr marL="514350" indent="-514350">
              <a:buFont typeface="+mj-lt"/>
              <a:buAutoNum type="arabicPeriod"/>
            </a:pPr>
            <a:r>
              <a:rPr lang="en-US" dirty="0" smtClean="0"/>
              <a:t>Simple: map to the relevant MARC relator term based on </a:t>
            </a:r>
            <a:r>
              <a:rPr lang="en-US" dirty="0" err="1" smtClean="0"/>
              <a:t>mods:role</a:t>
            </a:r>
            <a:r>
              <a:rPr lang="en-US" dirty="0" smtClean="0"/>
              <a:t>. (If no role, use creator or contributor.)</a:t>
            </a:r>
          </a:p>
          <a:p>
            <a:pPr marL="1314450" lvl="2" indent="-514350"/>
            <a:r>
              <a:rPr lang="en-US" sz="2800" dirty="0" smtClean="0"/>
              <a:t>Using MARC relator terms as predicates </a:t>
            </a:r>
          </a:p>
          <a:p>
            <a:pPr marL="1314450" lvl="2" indent="-514350"/>
            <a:r>
              <a:rPr lang="en-US" sz="2800" dirty="0"/>
              <a:t>@prefix </a:t>
            </a:r>
            <a:r>
              <a:rPr lang="en-US" sz="2800" dirty="0" err="1" smtClean="0"/>
              <a:t>marcrel</a:t>
            </a:r>
            <a:r>
              <a:rPr lang="en-US" sz="2800" dirty="0"/>
              <a:t>: &lt;http://</a:t>
            </a:r>
            <a:r>
              <a:rPr lang="en-US" sz="2800" dirty="0" err="1"/>
              <a:t>id.loc.gov</a:t>
            </a:r>
            <a:r>
              <a:rPr lang="en-US" sz="2800" dirty="0"/>
              <a:t>/vocabulary/relators/&gt; .</a:t>
            </a:r>
          </a:p>
          <a:p>
            <a:pPr marL="1314450" lvl="2" indent="-514350"/>
            <a:r>
              <a:rPr lang="en-US" sz="2800" dirty="0" smtClean="0"/>
              <a:t>&lt;subject&gt; </a:t>
            </a:r>
            <a:r>
              <a:rPr lang="en-US" sz="2800" dirty="0" err="1" smtClean="0"/>
              <a:t>marcrel:ill</a:t>
            </a:r>
            <a:r>
              <a:rPr lang="en-US" sz="2800" dirty="0" smtClean="0"/>
              <a:t> </a:t>
            </a:r>
            <a:r>
              <a:rPr lang="en-US" sz="2800" dirty="0"/>
              <a:t>&lt;http://</a:t>
            </a:r>
            <a:r>
              <a:rPr lang="en-US" sz="2800" dirty="0" err="1"/>
              <a:t>viaf.org</a:t>
            </a:r>
            <a:r>
              <a:rPr lang="en-US" sz="2800" dirty="0"/>
              <a:t>/</a:t>
            </a:r>
            <a:r>
              <a:rPr lang="en-US" sz="2800" dirty="0" err="1"/>
              <a:t>viaf</a:t>
            </a:r>
            <a:r>
              <a:rPr lang="en-US" sz="2800" dirty="0"/>
              <a:t>/266258836&gt;</a:t>
            </a:r>
          </a:p>
        </p:txBody>
      </p:sp>
    </p:spTree>
    <p:extLst>
      <p:ext uri="{BB962C8B-B14F-4D97-AF65-F5344CB8AC3E}">
        <p14:creationId xmlns:p14="http://schemas.microsoft.com/office/powerpoint/2010/main" val="355015814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5744"/>
            <a:ext cx="8229600" cy="1143000"/>
          </a:xfrm>
        </p:spPr>
        <p:txBody>
          <a:bodyPr/>
          <a:lstStyle/>
          <a:p>
            <a:r>
              <a:rPr lang="en-US" dirty="0"/>
              <a:t>MODS Name element, cont.</a:t>
            </a:r>
          </a:p>
        </p:txBody>
      </p:sp>
      <p:sp>
        <p:nvSpPr>
          <p:cNvPr id="6" name="Content Placeholder 5"/>
          <p:cNvSpPr>
            <a:spLocks noGrp="1"/>
          </p:cNvSpPr>
          <p:nvPr>
            <p:ph idx="1"/>
          </p:nvPr>
        </p:nvSpPr>
        <p:spPr>
          <a:xfrm>
            <a:off x="296373" y="2743199"/>
            <a:ext cx="4285786" cy="2790615"/>
          </a:xfrm>
        </p:spPr>
        <p:txBody>
          <a:bodyPr/>
          <a:lstStyle/>
          <a:p>
            <a:pPr marL="514350" indent="-514350">
              <a:buFont typeface="+mj-lt"/>
              <a:buAutoNum type="arabicPeriod" startAt="2"/>
            </a:pPr>
            <a:r>
              <a:rPr lang="en-US" dirty="0" smtClean="0"/>
              <a:t>Complex: custom minted URIs</a:t>
            </a:r>
          </a:p>
        </p:txBody>
      </p:sp>
      <p:pic>
        <p:nvPicPr>
          <p:cNvPr id="4" name="Picture 3" descr="4192666977_510c604b0b_z.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2159" y="1950344"/>
            <a:ext cx="4223445" cy="3682316"/>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2515210" y="5699760"/>
            <a:ext cx="6268720" cy="923330"/>
          </a:xfrm>
          <a:prstGeom prst="rect">
            <a:avLst/>
          </a:prstGeom>
          <a:noFill/>
        </p:spPr>
        <p:txBody>
          <a:bodyPr wrap="square" rtlCol="0">
            <a:spAutoFit/>
          </a:bodyPr>
          <a:lstStyle/>
          <a:p>
            <a:pPr algn="r"/>
            <a:r>
              <a:rPr lang="en-US" i="1" dirty="0" smtClean="0">
                <a:solidFill>
                  <a:schemeClr val="bg1">
                    <a:lumMod val="65000"/>
                  </a:schemeClr>
                </a:solidFill>
              </a:rPr>
              <a:t>Crushed Peppermint by </a:t>
            </a:r>
            <a:r>
              <a:rPr lang="en-US" i="1" dirty="0" err="1" smtClean="0">
                <a:solidFill>
                  <a:schemeClr val="bg1">
                    <a:lumMod val="65000"/>
                  </a:schemeClr>
                </a:solidFill>
              </a:rPr>
              <a:t>dutchbaby</a:t>
            </a:r>
            <a:r>
              <a:rPr lang="en-US" i="1" dirty="0" smtClean="0">
                <a:solidFill>
                  <a:schemeClr val="bg1">
                    <a:lumMod val="65000"/>
                  </a:schemeClr>
                </a:solidFill>
              </a:rPr>
              <a:t> (</a:t>
            </a:r>
            <a:r>
              <a:rPr lang="en-US" i="1" dirty="0" smtClean="0">
                <a:solidFill>
                  <a:schemeClr val="bg1">
                    <a:lumMod val="65000"/>
                  </a:schemeClr>
                </a:solidFill>
                <a:hlinkClick r:id="rId4"/>
              </a:rPr>
              <a:t>CC BY-NC-ND</a:t>
            </a:r>
            <a:r>
              <a:rPr lang="en-US" i="1" dirty="0" smtClean="0">
                <a:solidFill>
                  <a:schemeClr val="bg1">
                    <a:lumMod val="65000"/>
                  </a:schemeClr>
                </a:solidFill>
              </a:rPr>
              <a:t>)</a:t>
            </a:r>
          </a:p>
          <a:p>
            <a:pPr algn="r"/>
            <a:r>
              <a:rPr lang="en-US" i="1" dirty="0">
                <a:solidFill>
                  <a:schemeClr val="bg1">
                    <a:lumMod val="65000"/>
                  </a:schemeClr>
                </a:solidFill>
                <a:hlinkClick r:id="rId5"/>
              </a:rPr>
              <a:t>https://flic.kr/p/</a:t>
            </a:r>
            <a:r>
              <a:rPr lang="en-US" i="1" dirty="0" smtClean="0">
                <a:solidFill>
                  <a:schemeClr val="bg1">
                    <a:lumMod val="65000"/>
                  </a:schemeClr>
                </a:solidFill>
                <a:hlinkClick r:id="rId5"/>
              </a:rPr>
              <a:t>7ouvPF</a:t>
            </a:r>
            <a:endParaRPr lang="en-US" i="1" dirty="0" smtClean="0">
              <a:solidFill>
                <a:schemeClr val="bg1">
                  <a:lumMod val="65000"/>
                </a:schemeClr>
              </a:solidFill>
            </a:endParaRPr>
          </a:p>
          <a:p>
            <a:pPr algn="r"/>
            <a:r>
              <a:rPr lang="en-US" i="1" dirty="0" smtClean="0">
                <a:solidFill>
                  <a:schemeClr val="bg1">
                    <a:lumMod val="65000"/>
                  </a:schemeClr>
                </a:solidFill>
              </a:rPr>
              <a:t> </a:t>
            </a:r>
            <a:endParaRPr lang="en-US" i="1" dirty="0">
              <a:solidFill>
                <a:schemeClr val="bg1">
                  <a:lumMod val="65000"/>
                </a:schemeClr>
              </a:solidFill>
            </a:endParaRPr>
          </a:p>
        </p:txBody>
      </p:sp>
    </p:spTree>
    <p:extLst>
      <p:ext uri="{BB962C8B-B14F-4D97-AF65-F5344CB8AC3E}">
        <p14:creationId xmlns:p14="http://schemas.microsoft.com/office/powerpoint/2010/main" val="277219629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MODS:Name</a:t>
            </a:r>
            <a:r>
              <a:rPr lang="en-US" dirty="0" smtClean="0"/>
              <a:t> - Complex</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a:t>&lt;http:/</a:t>
            </a:r>
            <a:r>
              <a:rPr lang="en-US" sz="2400" dirty="0" smtClean="0"/>
              <a:t>/</a:t>
            </a:r>
            <a:r>
              <a:rPr lang="en-US" sz="2400" dirty="0" err="1" smtClean="0"/>
              <a:t>yoururlhere.org</a:t>
            </a:r>
            <a:r>
              <a:rPr lang="en-US" sz="2400" dirty="0"/>
              <a:t>/names</a:t>
            </a:r>
            <a:r>
              <a:rPr lang="en-US" sz="2400" dirty="0" smtClean="0"/>
              <a:t>/n1234&gt;</a:t>
            </a:r>
            <a:endParaRPr lang="en-US" sz="2400" dirty="0"/>
          </a:p>
          <a:p>
            <a:pPr marL="0" indent="0">
              <a:buNone/>
            </a:pPr>
            <a:r>
              <a:rPr lang="en-US" sz="2400" dirty="0"/>
              <a:t>	a </a:t>
            </a:r>
            <a:r>
              <a:rPr lang="en-US" sz="2400" dirty="0" err="1"/>
              <a:t>edm:Agent</a:t>
            </a:r>
            <a:r>
              <a:rPr lang="en-US" sz="2400" dirty="0"/>
              <a:t> ;</a:t>
            </a:r>
          </a:p>
          <a:p>
            <a:pPr marL="0" indent="0">
              <a:buNone/>
            </a:pPr>
            <a:r>
              <a:rPr lang="en-US" sz="2400" dirty="0"/>
              <a:t>	</a:t>
            </a:r>
            <a:r>
              <a:rPr lang="en-US" sz="2400" dirty="0" err="1"/>
              <a:t>skos:prefLabel</a:t>
            </a:r>
            <a:r>
              <a:rPr lang="en-US" sz="2400" dirty="0"/>
              <a:t> "Reeve, John, 1608-1658" ;</a:t>
            </a:r>
          </a:p>
          <a:p>
            <a:pPr marL="0" indent="0">
              <a:buNone/>
            </a:pPr>
            <a:r>
              <a:rPr lang="en-US" sz="2400" dirty="0"/>
              <a:t>	</a:t>
            </a:r>
            <a:r>
              <a:rPr lang="en-US" sz="2400" dirty="0" err="1"/>
              <a:t>skos:exactMatch</a:t>
            </a:r>
            <a:r>
              <a:rPr lang="en-US" sz="2400" dirty="0"/>
              <a:t> </a:t>
            </a:r>
            <a:r>
              <a:rPr lang="en-US" sz="2400" dirty="0" smtClean="0"/>
              <a:t>http</a:t>
            </a:r>
            <a:r>
              <a:rPr lang="en-US" sz="2400" dirty="0"/>
              <a:t>://viaf.org/viaf/</a:t>
            </a:r>
            <a:r>
              <a:rPr lang="en-US" sz="2400" dirty="0" smtClean="0"/>
              <a:t>52564489 ;</a:t>
            </a:r>
          </a:p>
          <a:p>
            <a:pPr marL="0" indent="0">
              <a:buNone/>
            </a:pPr>
            <a:r>
              <a:rPr lang="en-US" sz="2400" dirty="0" smtClean="0"/>
              <a:t>	</a:t>
            </a:r>
            <a:r>
              <a:rPr lang="en-US" sz="2400" dirty="0" err="1" smtClean="0"/>
              <a:t>schema:affiliation</a:t>
            </a:r>
            <a:r>
              <a:rPr lang="en-US" sz="2400" dirty="0" smtClean="0"/>
              <a:t> http</a:t>
            </a:r>
            <a:r>
              <a:rPr lang="en-US" sz="2400" dirty="0"/>
              <a:t>:/</a:t>
            </a:r>
            <a:r>
              <a:rPr lang="en-US" sz="2400" dirty="0" smtClean="0"/>
              <a:t>/</a:t>
            </a:r>
            <a:r>
              <a:rPr lang="en-US" sz="2400" dirty="0" err="1" smtClean="0"/>
              <a:t>yoururlhere.org</a:t>
            </a:r>
            <a:r>
              <a:rPr lang="en-US" sz="2400" dirty="0" smtClean="0"/>
              <a:t>/</a:t>
            </a:r>
            <a:r>
              <a:rPr lang="en-US" sz="2400" dirty="0"/>
              <a:t>affiliations/</a:t>
            </a:r>
            <a:r>
              <a:rPr lang="en-US" sz="2400" dirty="0" smtClean="0"/>
              <a:t>a999 .</a:t>
            </a:r>
            <a:endParaRPr lang="en-US" sz="2400" dirty="0"/>
          </a:p>
        </p:txBody>
      </p:sp>
    </p:spTree>
    <p:extLst>
      <p:ext uri="{BB962C8B-B14F-4D97-AF65-F5344CB8AC3E}">
        <p14:creationId xmlns:p14="http://schemas.microsoft.com/office/powerpoint/2010/main" val="424885099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2704"/>
            <a:ext cx="8229600" cy="1143000"/>
          </a:xfrm>
        </p:spPr>
        <p:txBody>
          <a:bodyPr/>
          <a:lstStyle/>
          <a:p>
            <a:r>
              <a:rPr lang="en-US" dirty="0" smtClean="0"/>
              <a:t>Future Work</a:t>
            </a:r>
            <a:endParaRPr lang="en-US" dirty="0"/>
          </a:p>
        </p:txBody>
      </p:sp>
      <p:pic>
        <p:nvPicPr>
          <p:cNvPr id="7" name="Content Placeholder 6" descr="91509725_ce18cd3731_b.jpg"/>
          <p:cNvPicPr>
            <a:picLocks noGrp="1" noChangeAspect="1"/>
          </p:cNvPicPr>
          <p:nvPr>
            <p:ph idx="1"/>
          </p:nvPr>
        </p:nvPicPr>
        <p:blipFill>
          <a:blip r:embed="rId3">
            <a:extLst>
              <a:ext uri="{28A0092B-C50C-407E-A947-70E740481C1C}">
                <a14:useLocalDpi xmlns:a14="http://schemas.microsoft.com/office/drawing/2010/main" val="0"/>
              </a:ext>
            </a:extLst>
          </a:blip>
          <a:srcRect l="-29435" r="-29435"/>
          <a:stretch>
            <a:fillRect/>
          </a:stretch>
        </p:blipFill>
        <p:spPr>
          <a:xfrm>
            <a:off x="296373" y="1716945"/>
            <a:ext cx="8390427" cy="3522606"/>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883920" y="5371631"/>
            <a:ext cx="6268720" cy="923330"/>
          </a:xfrm>
          <a:prstGeom prst="rect">
            <a:avLst/>
          </a:prstGeom>
          <a:noFill/>
        </p:spPr>
        <p:txBody>
          <a:bodyPr wrap="square" rtlCol="0">
            <a:spAutoFit/>
          </a:bodyPr>
          <a:lstStyle/>
          <a:p>
            <a:pPr algn="r"/>
            <a:r>
              <a:rPr lang="en-US" i="1" dirty="0" smtClean="0">
                <a:solidFill>
                  <a:schemeClr val="bg1">
                    <a:lumMod val="65000"/>
                  </a:schemeClr>
                </a:solidFill>
              </a:rPr>
              <a:t>Use Crosswalk by </a:t>
            </a:r>
            <a:r>
              <a:rPr lang="en-US" i="1" dirty="0" err="1" smtClean="0">
                <a:solidFill>
                  <a:schemeClr val="bg1">
                    <a:lumMod val="65000"/>
                  </a:schemeClr>
                </a:solidFill>
              </a:rPr>
              <a:t>ThomasThomas</a:t>
            </a:r>
            <a:r>
              <a:rPr lang="en-US" i="1" dirty="0" smtClean="0">
                <a:solidFill>
                  <a:schemeClr val="bg1">
                    <a:lumMod val="65000"/>
                  </a:schemeClr>
                </a:solidFill>
              </a:rPr>
              <a:t> (</a:t>
            </a:r>
            <a:r>
              <a:rPr lang="en-US" i="1" dirty="0" smtClean="0">
                <a:solidFill>
                  <a:schemeClr val="bg1">
                    <a:lumMod val="65000"/>
                  </a:schemeClr>
                </a:solidFill>
                <a:hlinkClick r:id="rId4"/>
              </a:rPr>
              <a:t>CC BY-ND</a:t>
            </a:r>
            <a:r>
              <a:rPr lang="en-US" i="1" dirty="0" smtClean="0">
                <a:solidFill>
                  <a:schemeClr val="bg1">
                    <a:lumMod val="65000"/>
                  </a:schemeClr>
                </a:solidFill>
              </a:rPr>
              <a:t>)</a:t>
            </a:r>
          </a:p>
          <a:p>
            <a:pPr algn="r"/>
            <a:r>
              <a:rPr lang="en-US" i="1" dirty="0">
                <a:solidFill>
                  <a:schemeClr val="bg1">
                    <a:lumMod val="65000"/>
                  </a:schemeClr>
                </a:solidFill>
                <a:hlinkClick r:id="rId5"/>
              </a:rPr>
              <a:t>https://flic.kr/p/</a:t>
            </a:r>
            <a:r>
              <a:rPr lang="en-US" i="1" dirty="0" smtClean="0">
                <a:solidFill>
                  <a:schemeClr val="bg1">
                    <a:lumMod val="65000"/>
                  </a:schemeClr>
                </a:solidFill>
                <a:hlinkClick r:id="rId5"/>
              </a:rPr>
              <a:t>961DT</a:t>
            </a:r>
            <a:endParaRPr lang="en-US" i="1" dirty="0" smtClean="0">
              <a:solidFill>
                <a:schemeClr val="bg1">
                  <a:lumMod val="65000"/>
                </a:schemeClr>
              </a:solidFill>
            </a:endParaRPr>
          </a:p>
          <a:p>
            <a:pPr algn="r"/>
            <a:r>
              <a:rPr lang="en-US" i="1" dirty="0" smtClean="0">
                <a:solidFill>
                  <a:schemeClr val="bg1">
                    <a:lumMod val="65000"/>
                  </a:schemeClr>
                </a:solidFill>
              </a:rPr>
              <a:t> </a:t>
            </a:r>
            <a:endParaRPr lang="en-US" i="1" dirty="0">
              <a:solidFill>
                <a:schemeClr val="bg1">
                  <a:lumMod val="65000"/>
                </a:schemeClr>
              </a:solidFill>
            </a:endParaRPr>
          </a:p>
        </p:txBody>
      </p:sp>
    </p:spTree>
    <p:extLst>
      <p:ext uri="{BB962C8B-B14F-4D97-AF65-F5344CB8AC3E}">
        <p14:creationId xmlns:p14="http://schemas.microsoft.com/office/powerpoint/2010/main" val="325718121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for UMD</a:t>
            </a:r>
            <a:endParaRPr lang="en-US" dirty="0"/>
          </a:p>
        </p:txBody>
      </p:sp>
      <p:sp>
        <p:nvSpPr>
          <p:cNvPr id="3" name="Content Placeholder 2"/>
          <p:cNvSpPr>
            <a:spLocks noGrp="1"/>
          </p:cNvSpPr>
          <p:nvPr>
            <p:ph idx="1"/>
          </p:nvPr>
        </p:nvSpPr>
        <p:spPr/>
        <p:txBody>
          <a:bodyPr/>
          <a:lstStyle/>
          <a:p>
            <a:r>
              <a:rPr lang="en-US" dirty="0" smtClean="0"/>
              <a:t>Simpler use cases than many of the other institutions</a:t>
            </a:r>
          </a:p>
          <a:p>
            <a:r>
              <a:rPr lang="en-US" dirty="0" smtClean="0"/>
              <a:t>Hoping to adopt the more simplified track whenever possible</a:t>
            </a:r>
          </a:p>
          <a:p>
            <a:endParaRPr lang="en-US" dirty="0"/>
          </a:p>
        </p:txBody>
      </p:sp>
    </p:spTree>
    <p:extLst>
      <p:ext uri="{BB962C8B-B14F-4D97-AF65-F5344CB8AC3E}">
        <p14:creationId xmlns:p14="http://schemas.microsoft.com/office/powerpoint/2010/main" val="202010794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5400" dirty="0" smtClean="0"/>
              <a:t>Questions?</a:t>
            </a:r>
            <a:endParaRPr lang="en-US" sz="5400" dirty="0"/>
          </a:p>
        </p:txBody>
      </p:sp>
    </p:spTree>
    <p:extLst>
      <p:ext uri="{BB962C8B-B14F-4D97-AF65-F5344CB8AC3E}">
        <p14:creationId xmlns:p14="http://schemas.microsoft.com/office/powerpoint/2010/main" val="289152389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00505"/>
            <a:ext cx="7772400" cy="1470025"/>
          </a:xfrm>
        </p:spPr>
        <p:txBody>
          <a:bodyPr/>
          <a:lstStyle/>
          <a:p>
            <a:r>
              <a:rPr lang="en-US" dirty="0" smtClean="0"/>
              <a:t>Thanks!</a:t>
            </a:r>
            <a:endParaRPr lang="en-US" dirty="0"/>
          </a:p>
        </p:txBody>
      </p:sp>
      <p:sp>
        <p:nvSpPr>
          <p:cNvPr id="3" name="Subtitle 2"/>
          <p:cNvSpPr>
            <a:spLocks noGrp="1"/>
          </p:cNvSpPr>
          <p:nvPr>
            <p:ph type="subTitle" idx="1"/>
          </p:nvPr>
        </p:nvSpPr>
        <p:spPr>
          <a:xfrm>
            <a:off x="487680" y="3276600"/>
            <a:ext cx="7874000" cy="1752600"/>
          </a:xfrm>
        </p:spPr>
        <p:txBody>
          <a:bodyPr>
            <a:normAutofit/>
          </a:bodyPr>
          <a:lstStyle/>
          <a:p>
            <a:r>
              <a:rPr lang="en-US" dirty="0" smtClean="0"/>
              <a:t>Bria Parker</a:t>
            </a:r>
          </a:p>
          <a:p>
            <a:r>
              <a:rPr lang="en-US" dirty="0" smtClean="0"/>
              <a:t>blparker@</a:t>
            </a:r>
            <a:r>
              <a:rPr lang="en-US" dirty="0" smtClean="0"/>
              <a:t>umd.edu</a:t>
            </a:r>
          </a:p>
          <a:p>
            <a:r>
              <a:rPr lang="en-US" dirty="0"/>
              <a:t>Subgroup website: http://</a:t>
            </a:r>
            <a:r>
              <a:rPr lang="en-US" dirty="0" err="1"/>
              <a:t>go.umd.edu</a:t>
            </a:r>
            <a:r>
              <a:rPr lang="en-US" dirty="0"/>
              <a:t>/4ti</a:t>
            </a:r>
            <a:endParaRPr lang="en-US" dirty="0"/>
          </a:p>
        </p:txBody>
      </p:sp>
    </p:spTree>
    <p:extLst>
      <p:ext uri="{BB962C8B-B14F-4D97-AF65-F5344CB8AC3E}">
        <p14:creationId xmlns:p14="http://schemas.microsoft.com/office/powerpoint/2010/main" val="227621658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Participants</a:t>
            </a:r>
            <a:endParaRPr lang="en-US" dirty="0"/>
          </a:p>
        </p:txBody>
      </p:sp>
      <p:sp>
        <p:nvSpPr>
          <p:cNvPr id="3" name="Content Placeholder 2"/>
          <p:cNvSpPr>
            <a:spLocks noGrp="1"/>
          </p:cNvSpPr>
          <p:nvPr>
            <p:ph idx="1"/>
          </p:nvPr>
        </p:nvSpPr>
        <p:spPr/>
        <p:txBody>
          <a:bodyPr numCol="2">
            <a:normAutofit fontScale="92500"/>
          </a:bodyPr>
          <a:lstStyle/>
          <a:p>
            <a:r>
              <a:rPr lang="en-US" dirty="0" smtClean="0"/>
              <a:t>NYPL</a:t>
            </a:r>
          </a:p>
          <a:p>
            <a:r>
              <a:rPr lang="en-US" dirty="0" smtClean="0"/>
              <a:t>Boston Public Library</a:t>
            </a:r>
          </a:p>
          <a:p>
            <a:r>
              <a:rPr lang="en-US" dirty="0" smtClean="0"/>
              <a:t>Indiana</a:t>
            </a:r>
          </a:p>
          <a:p>
            <a:r>
              <a:rPr lang="en-US" dirty="0" smtClean="0"/>
              <a:t>Northwestern</a:t>
            </a:r>
          </a:p>
          <a:p>
            <a:r>
              <a:rPr lang="en-US" dirty="0" smtClean="0"/>
              <a:t>USDA/NAL</a:t>
            </a:r>
          </a:p>
          <a:p>
            <a:r>
              <a:rPr lang="en-US" dirty="0" smtClean="0"/>
              <a:t>Amherst</a:t>
            </a:r>
          </a:p>
          <a:p>
            <a:r>
              <a:rPr lang="en-US" dirty="0" smtClean="0"/>
              <a:t>Emory</a:t>
            </a:r>
          </a:p>
          <a:p>
            <a:r>
              <a:rPr lang="en-US" dirty="0" smtClean="0"/>
              <a:t>University of Tennessee</a:t>
            </a:r>
          </a:p>
          <a:p>
            <a:r>
              <a:rPr lang="en-US" dirty="0" smtClean="0"/>
              <a:t>York University</a:t>
            </a:r>
          </a:p>
          <a:p>
            <a:r>
              <a:rPr lang="en-US" dirty="0" smtClean="0"/>
              <a:t>University of Alberta</a:t>
            </a:r>
          </a:p>
          <a:p>
            <a:r>
              <a:rPr lang="en-US" dirty="0" smtClean="0"/>
              <a:t>University of Maryland</a:t>
            </a:r>
          </a:p>
          <a:p>
            <a:r>
              <a:rPr lang="en-US" dirty="0" smtClean="0"/>
              <a:t>WGBH</a:t>
            </a:r>
            <a:endParaRPr lang="en-US" dirty="0"/>
          </a:p>
        </p:txBody>
      </p:sp>
    </p:spTree>
    <p:extLst>
      <p:ext uri="{BB962C8B-B14F-4D97-AF65-F5344CB8AC3E}">
        <p14:creationId xmlns:p14="http://schemas.microsoft.com/office/powerpoint/2010/main" val="113324044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3984"/>
            <a:ext cx="8229600" cy="1143000"/>
          </a:xfrm>
        </p:spPr>
        <p:txBody>
          <a:bodyPr/>
          <a:lstStyle/>
          <a:p>
            <a:r>
              <a:rPr lang="en-US" dirty="0" smtClean="0"/>
              <a:t>Goals</a:t>
            </a:r>
            <a:endParaRPr lang="en-US" dirty="0"/>
          </a:p>
        </p:txBody>
      </p:sp>
      <p:pic>
        <p:nvPicPr>
          <p:cNvPr id="4" name="Content Placeholder 3" descr="6921972920_02bfb8e592_b.jpg"/>
          <p:cNvPicPr>
            <a:picLocks noGrp="1" noChangeAspect="1"/>
          </p:cNvPicPr>
          <p:nvPr>
            <p:ph idx="1"/>
          </p:nvPr>
        </p:nvPicPr>
        <p:blipFill>
          <a:blip r:embed="rId3">
            <a:extLst>
              <a:ext uri="{28A0092B-C50C-407E-A947-70E740481C1C}">
                <a14:useLocalDpi xmlns:a14="http://schemas.microsoft.com/office/drawing/2010/main" val="0"/>
              </a:ext>
            </a:extLst>
          </a:blip>
          <a:srcRect t="29007" b="29007"/>
          <a:stretch>
            <a:fillRect/>
          </a:stretch>
        </p:blipFill>
        <p:spPr>
          <a:xfrm>
            <a:off x="367493" y="1818545"/>
            <a:ext cx="8390427" cy="3522606"/>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2489200" y="5577840"/>
            <a:ext cx="6268720" cy="923330"/>
          </a:xfrm>
          <a:prstGeom prst="rect">
            <a:avLst/>
          </a:prstGeom>
          <a:noFill/>
        </p:spPr>
        <p:txBody>
          <a:bodyPr wrap="square" rtlCol="0">
            <a:spAutoFit/>
          </a:bodyPr>
          <a:lstStyle/>
          <a:p>
            <a:pPr algn="r"/>
            <a:r>
              <a:rPr lang="en-US" i="1" dirty="0">
                <a:solidFill>
                  <a:schemeClr val="bg1">
                    <a:lumMod val="65000"/>
                  </a:schemeClr>
                </a:solidFill>
              </a:rPr>
              <a:t>Weems &amp; Plath, Chart </a:t>
            </a:r>
            <a:r>
              <a:rPr lang="en-US" i="1" dirty="0" smtClean="0">
                <a:solidFill>
                  <a:schemeClr val="bg1">
                    <a:lumMod val="65000"/>
                  </a:schemeClr>
                </a:solidFill>
              </a:rPr>
              <a:t>Plotting, by </a:t>
            </a:r>
            <a:r>
              <a:rPr lang="en-US" i="1" dirty="0" err="1" smtClean="0">
                <a:solidFill>
                  <a:schemeClr val="bg1">
                    <a:lumMod val="65000"/>
                  </a:schemeClr>
                </a:solidFill>
              </a:rPr>
              <a:t>Sierragoddess</a:t>
            </a:r>
            <a:r>
              <a:rPr lang="en-US" i="1" dirty="0" smtClean="0">
                <a:solidFill>
                  <a:schemeClr val="bg1">
                    <a:lumMod val="65000"/>
                  </a:schemeClr>
                </a:solidFill>
              </a:rPr>
              <a:t> (</a:t>
            </a:r>
            <a:r>
              <a:rPr lang="en-US" i="1" dirty="0" smtClean="0">
                <a:solidFill>
                  <a:schemeClr val="bg1">
                    <a:lumMod val="65000"/>
                  </a:schemeClr>
                </a:solidFill>
                <a:hlinkClick r:id="rId4"/>
              </a:rPr>
              <a:t>CC BY-ND</a:t>
            </a:r>
            <a:r>
              <a:rPr lang="en-US" i="1" dirty="0" smtClean="0">
                <a:solidFill>
                  <a:schemeClr val="bg1">
                    <a:lumMod val="65000"/>
                  </a:schemeClr>
                </a:solidFill>
              </a:rPr>
              <a:t>)</a:t>
            </a:r>
          </a:p>
          <a:p>
            <a:pPr algn="r"/>
            <a:r>
              <a:rPr lang="en-US" i="1" dirty="0">
                <a:solidFill>
                  <a:schemeClr val="bg1">
                    <a:lumMod val="65000"/>
                  </a:schemeClr>
                </a:solidFill>
                <a:hlinkClick r:id="rId5"/>
              </a:rPr>
              <a:t>https://flic.kr/p/</a:t>
            </a:r>
            <a:r>
              <a:rPr lang="en-US" i="1" dirty="0" smtClean="0">
                <a:solidFill>
                  <a:schemeClr val="bg1">
                    <a:lumMod val="65000"/>
                  </a:schemeClr>
                </a:solidFill>
                <a:hlinkClick r:id="rId5"/>
              </a:rPr>
              <a:t>bxEVoG</a:t>
            </a:r>
            <a:endParaRPr lang="en-US" i="1" dirty="0" smtClean="0">
              <a:solidFill>
                <a:schemeClr val="bg1">
                  <a:lumMod val="65000"/>
                </a:schemeClr>
              </a:solidFill>
            </a:endParaRPr>
          </a:p>
          <a:p>
            <a:pPr algn="r"/>
            <a:r>
              <a:rPr lang="en-US" i="1" dirty="0" smtClean="0">
                <a:solidFill>
                  <a:schemeClr val="bg1">
                    <a:lumMod val="65000"/>
                  </a:schemeClr>
                </a:solidFill>
              </a:rPr>
              <a:t> </a:t>
            </a:r>
            <a:endParaRPr lang="en-US" i="1" dirty="0">
              <a:solidFill>
                <a:schemeClr val="bg1">
                  <a:lumMod val="65000"/>
                </a:schemeClr>
              </a:solidFill>
            </a:endParaRPr>
          </a:p>
        </p:txBody>
      </p:sp>
    </p:spTree>
    <p:extLst>
      <p:ext uri="{BB962C8B-B14F-4D97-AF65-F5344CB8AC3E}">
        <p14:creationId xmlns:p14="http://schemas.microsoft.com/office/powerpoint/2010/main" val="7043551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0624"/>
            <a:ext cx="8229600" cy="1143000"/>
          </a:xfrm>
        </p:spPr>
        <p:txBody>
          <a:bodyPr/>
          <a:lstStyle/>
          <a:p>
            <a:r>
              <a:rPr lang="en-US" dirty="0" smtClean="0"/>
              <a:t>Goals</a:t>
            </a:r>
            <a:endParaRPr lang="en-US" dirty="0"/>
          </a:p>
        </p:txBody>
      </p:sp>
      <p:sp>
        <p:nvSpPr>
          <p:cNvPr id="3" name="Content Placeholder 2"/>
          <p:cNvSpPr>
            <a:spLocks noGrp="1"/>
          </p:cNvSpPr>
          <p:nvPr>
            <p:ph idx="1"/>
          </p:nvPr>
        </p:nvSpPr>
        <p:spPr>
          <a:xfrm>
            <a:off x="296373" y="1574329"/>
            <a:ext cx="8390427" cy="3522606"/>
          </a:xfrm>
        </p:spPr>
        <p:txBody>
          <a:bodyPr>
            <a:normAutofit/>
          </a:bodyPr>
          <a:lstStyle/>
          <a:p>
            <a:r>
              <a:rPr lang="en-US" dirty="0" smtClean="0"/>
              <a:t>An </a:t>
            </a:r>
            <a:r>
              <a:rPr lang="en-US" dirty="0"/>
              <a:t>"unofficial" standard for what many institutions of this group plan to </a:t>
            </a:r>
            <a:r>
              <a:rPr lang="en-US" dirty="0" smtClean="0"/>
              <a:t>implement</a:t>
            </a:r>
            <a:endParaRPr lang="en-US" dirty="0"/>
          </a:p>
        </p:txBody>
      </p:sp>
      <p:pic>
        <p:nvPicPr>
          <p:cNvPr id="4" name="Picture 3" descr="hydra_logo_h200_transparent_b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7840" y="2881376"/>
            <a:ext cx="2418080" cy="1934464"/>
          </a:xfrm>
          <a:prstGeom prst="rect">
            <a:avLst/>
          </a:prstGeom>
        </p:spPr>
      </p:pic>
      <p:pic>
        <p:nvPicPr>
          <p:cNvPr id="5" name="Picture 4" descr="Islandora.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3230" y="4414945"/>
            <a:ext cx="3357489" cy="1363980"/>
          </a:xfrm>
          <a:prstGeom prst="rect">
            <a:avLst/>
          </a:prstGeom>
        </p:spPr>
      </p:pic>
      <p:pic>
        <p:nvPicPr>
          <p:cNvPr id="6" name="Picture 5" descr="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5520" y="2799080"/>
            <a:ext cx="3657600" cy="1270000"/>
          </a:xfrm>
          <a:prstGeom prst="rect">
            <a:avLst/>
          </a:prstGeom>
        </p:spPr>
      </p:pic>
    </p:spTree>
    <p:extLst>
      <p:ext uri="{BB962C8B-B14F-4D97-AF65-F5344CB8AC3E}">
        <p14:creationId xmlns:p14="http://schemas.microsoft.com/office/powerpoint/2010/main" val="279667330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Maryland’s involvement</a:t>
            </a:r>
            <a:endParaRPr lang="en-US" dirty="0"/>
          </a:p>
        </p:txBody>
      </p:sp>
      <p:sp>
        <p:nvSpPr>
          <p:cNvPr id="3" name="Content Placeholder 2"/>
          <p:cNvSpPr>
            <a:spLocks noGrp="1"/>
          </p:cNvSpPr>
          <p:nvPr>
            <p:ph idx="1"/>
          </p:nvPr>
        </p:nvSpPr>
        <p:spPr/>
        <p:txBody>
          <a:bodyPr/>
          <a:lstStyle/>
          <a:p>
            <a:r>
              <a:rPr lang="en-US" dirty="0" smtClean="0"/>
              <a:t>Well, we don’t use MODS</a:t>
            </a:r>
          </a:p>
          <a:p>
            <a:r>
              <a:rPr lang="en-US" dirty="0" smtClean="0"/>
              <a:t>BUT, our local descriptive metadata schema (UMDM) is a lot like MODS</a:t>
            </a:r>
          </a:p>
          <a:p>
            <a:r>
              <a:rPr lang="en-US" dirty="0" smtClean="0"/>
              <a:t>Initial attempt at RDF went:</a:t>
            </a:r>
          </a:p>
          <a:p>
            <a:pPr marL="400050" lvl="1" indent="0">
              <a:buNone/>
            </a:pPr>
            <a:r>
              <a:rPr lang="en-US" dirty="0" smtClean="0"/>
              <a:t>UMDM </a:t>
            </a:r>
            <a:r>
              <a:rPr lang="en-US" dirty="0" smtClean="0">
                <a:sym typeface="Wingdings"/>
              </a:rPr>
              <a:t> MODS XML  MODS RDF</a:t>
            </a:r>
          </a:p>
          <a:p>
            <a:endParaRPr lang="en-US" dirty="0"/>
          </a:p>
        </p:txBody>
      </p:sp>
    </p:spTree>
    <p:extLst>
      <p:ext uri="{BB962C8B-B14F-4D97-AF65-F5344CB8AC3E}">
        <p14:creationId xmlns:p14="http://schemas.microsoft.com/office/powerpoint/2010/main" val="157454303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168"/>
            <a:ext cx="8229600" cy="889752"/>
          </a:xfrm>
        </p:spPr>
        <p:txBody>
          <a:bodyPr/>
          <a:lstStyle/>
          <a:p>
            <a:r>
              <a:rPr lang="en-US" dirty="0" smtClean="0"/>
              <a:t>Initial results?</a:t>
            </a:r>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p:txBody>
      </p:sp>
      <p:pic>
        <p:nvPicPr>
          <p:cNvPr id="4" name="Picture 3" descr="3565927426_efd205d48c_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0960" y="1412049"/>
            <a:ext cx="6479099" cy="4315182"/>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1702410" y="5811520"/>
            <a:ext cx="6268720" cy="923330"/>
          </a:xfrm>
          <a:prstGeom prst="rect">
            <a:avLst/>
          </a:prstGeom>
          <a:noFill/>
        </p:spPr>
        <p:txBody>
          <a:bodyPr wrap="square" rtlCol="0">
            <a:spAutoFit/>
          </a:bodyPr>
          <a:lstStyle/>
          <a:p>
            <a:pPr algn="r"/>
            <a:r>
              <a:rPr lang="en-US" i="1" dirty="0" smtClean="0">
                <a:solidFill>
                  <a:schemeClr val="bg1">
                    <a:lumMod val="65000"/>
                  </a:schemeClr>
                </a:solidFill>
              </a:rPr>
              <a:t>NOPE by Scott Beale/</a:t>
            </a:r>
            <a:r>
              <a:rPr lang="en-US" i="1" dirty="0" smtClean="0">
                <a:solidFill>
                  <a:schemeClr val="bg1">
                    <a:lumMod val="65000"/>
                  </a:schemeClr>
                </a:solidFill>
                <a:hlinkClick r:id="rId4"/>
              </a:rPr>
              <a:t>Laughing Squid</a:t>
            </a:r>
            <a:r>
              <a:rPr lang="en-US" i="1" dirty="0" smtClean="0">
                <a:solidFill>
                  <a:schemeClr val="bg1">
                    <a:lumMod val="65000"/>
                  </a:schemeClr>
                </a:solidFill>
              </a:rPr>
              <a:t> (</a:t>
            </a:r>
            <a:r>
              <a:rPr lang="en-US" i="1" dirty="0" smtClean="0">
                <a:solidFill>
                  <a:schemeClr val="bg1">
                    <a:lumMod val="65000"/>
                  </a:schemeClr>
                </a:solidFill>
                <a:hlinkClick r:id="rId5"/>
              </a:rPr>
              <a:t>CC BY-NC-ND</a:t>
            </a:r>
            <a:r>
              <a:rPr lang="en-US" i="1" dirty="0" smtClean="0">
                <a:solidFill>
                  <a:schemeClr val="bg1">
                    <a:lumMod val="65000"/>
                  </a:schemeClr>
                </a:solidFill>
              </a:rPr>
              <a:t>)</a:t>
            </a:r>
          </a:p>
          <a:p>
            <a:pPr algn="r"/>
            <a:r>
              <a:rPr lang="en-US" dirty="0">
                <a:hlinkClick r:id="rId6"/>
              </a:rPr>
              <a:t>https://flic.kr/p/</a:t>
            </a:r>
            <a:r>
              <a:rPr lang="en-US" dirty="0" smtClean="0">
                <a:hlinkClick r:id="rId6"/>
              </a:rPr>
              <a:t>6r7iZm</a:t>
            </a:r>
            <a:endParaRPr lang="en-US" dirty="0" smtClean="0"/>
          </a:p>
          <a:p>
            <a:pPr algn="r"/>
            <a:r>
              <a:rPr lang="en-US" i="1" dirty="0" smtClean="0">
                <a:solidFill>
                  <a:schemeClr val="bg1">
                    <a:lumMod val="65000"/>
                  </a:schemeClr>
                </a:solidFill>
              </a:rPr>
              <a:t> </a:t>
            </a:r>
            <a:endParaRPr lang="en-US" i="1" dirty="0">
              <a:solidFill>
                <a:schemeClr val="bg1">
                  <a:lumMod val="65000"/>
                </a:schemeClr>
              </a:solidFill>
            </a:endParaRPr>
          </a:p>
        </p:txBody>
      </p:sp>
    </p:spTree>
    <p:extLst>
      <p:ext uri="{BB962C8B-B14F-4D97-AF65-F5344CB8AC3E}">
        <p14:creationId xmlns:p14="http://schemas.microsoft.com/office/powerpoint/2010/main" val="6475795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5744"/>
            <a:ext cx="8229600" cy="1143000"/>
          </a:xfrm>
        </p:spPr>
        <p:txBody>
          <a:bodyPr/>
          <a:lstStyle/>
          <a:p>
            <a:r>
              <a:rPr lang="en-US" dirty="0" smtClean="0"/>
              <a:t>Why not MODS RDF?</a:t>
            </a:r>
            <a:endParaRPr lang="en-US" dirty="0"/>
          </a:p>
        </p:txBody>
      </p:sp>
      <p:sp>
        <p:nvSpPr>
          <p:cNvPr id="3" name="Content Placeholder 2"/>
          <p:cNvSpPr>
            <a:spLocks noGrp="1"/>
          </p:cNvSpPr>
          <p:nvPr>
            <p:ph idx="1"/>
          </p:nvPr>
        </p:nvSpPr>
        <p:spPr>
          <a:xfrm>
            <a:off x="347173" y="1840549"/>
            <a:ext cx="8390427" cy="3522606"/>
          </a:xfrm>
        </p:spPr>
        <p:txBody>
          <a:bodyPr/>
          <a:lstStyle/>
          <a:p>
            <a:r>
              <a:rPr lang="en-US" dirty="0"/>
              <a:t>Hierarchical structure of MODS RDF not suitable for RDF in Fedora4</a:t>
            </a:r>
          </a:p>
          <a:p>
            <a:endParaRPr lang="en-US" dirty="0"/>
          </a:p>
        </p:txBody>
      </p:sp>
      <p:sp>
        <p:nvSpPr>
          <p:cNvPr id="5" name="TextBox 4"/>
          <p:cNvSpPr txBox="1"/>
          <p:nvPr/>
        </p:nvSpPr>
        <p:spPr>
          <a:xfrm>
            <a:off x="1610970" y="4185920"/>
            <a:ext cx="6268720" cy="923330"/>
          </a:xfrm>
          <a:prstGeom prst="rect">
            <a:avLst/>
          </a:prstGeom>
          <a:noFill/>
        </p:spPr>
        <p:txBody>
          <a:bodyPr wrap="square" rtlCol="0">
            <a:spAutoFit/>
          </a:bodyPr>
          <a:lstStyle/>
          <a:p>
            <a:pPr algn="r"/>
            <a:r>
              <a:rPr lang="en-US" i="1" dirty="0" smtClean="0">
                <a:solidFill>
                  <a:schemeClr val="bg1">
                    <a:lumMod val="65000"/>
                  </a:schemeClr>
                </a:solidFill>
              </a:rPr>
              <a:t>Node Globe </a:t>
            </a:r>
            <a:r>
              <a:rPr lang="en-US" i="1" dirty="0" err="1" smtClean="0">
                <a:solidFill>
                  <a:schemeClr val="bg1">
                    <a:lumMod val="65000"/>
                  </a:schemeClr>
                </a:solidFill>
              </a:rPr>
              <a:t>Pics</a:t>
            </a:r>
            <a:r>
              <a:rPr lang="en-US" i="1" dirty="0" smtClean="0">
                <a:solidFill>
                  <a:schemeClr val="bg1">
                    <a:lumMod val="65000"/>
                  </a:schemeClr>
                </a:solidFill>
              </a:rPr>
              <a:t> by </a:t>
            </a:r>
            <a:r>
              <a:rPr lang="en-US" i="1" dirty="0" err="1" smtClean="0">
                <a:solidFill>
                  <a:schemeClr val="bg1">
                    <a:lumMod val="65000"/>
                  </a:schemeClr>
                </a:solidFill>
              </a:rPr>
              <a:t>danzen</a:t>
            </a:r>
            <a:r>
              <a:rPr lang="en-US" i="1" dirty="0" smtClean="0">
                <a:solidFill>
                  <a:schemeClr val="bg1">
                    <a:lumMod val="65000"/>
                  </a:schemeClr>
                </a:solidFill>
              </a:rPr>
              <a:t>(</a:t>
            </a:r>
            <a:r>
              <a:rPr lang="en-US" i="1" dirty="0" smtClean="0">
                <a:solidFill>
                  <a:schemeClr val="bg1">
                    <a:lumMod val="65000"/>
                  </a:schemeClr>
                </a:solidFill>
                <a:hlinkClick r:id="rId3"/>
              </a:rPr>
              <a:t>CC BY</a:t>
            </a:r>
            <a:r>
              <a:rPr lang="en-US" i="1" dirty="0" smtClean="0">
                <a:solidFill>
                  <a:schemeClr val="bg1">
                    <a:lumMod val="65000"/>
                  </a:schemeClr>
                </a:solidFill>
              </a:rPr>
              <a:t>)</a:t>
            </a:r>
          </a:p>
          <a:p>
            <a:pPr algn="r"/>
            <a:r>
              <a:rPr lang="en-US" dirty="0">
                <a:hlinkClick r:id="rId4"/>
              </a:rPr>
              <a:t>https://</a:t>
            </a:r>
            <a:r>
              <a:rPr lang="en-US" dirty="0" err="1">
                <a:hlinkClick r:id="rId4"/>
              </a:rPr>
              <a:t>flic.kr</a:t>
            </a:r>
            <a:r>
              <a:rPr lang="en-US" dirty="0">
                <a:hlinkClick r:id="rId4"/>
              </a:rPr>
              <a:t>/p/9yaQmt</a:t>
            </a:r>
            <a:endParaRPr lang="en-US" dirty="0"/>
          </a:p>
          <a:p>
            <a:pPr algn="r"/>
            <a:r>
              <a:rPr lang="en-US" i="1" dirty="0" smtClean="0">
                <a:solidFill>
                  <a:schemeClr val="bg1">
                    <a:lumMod val="65000"/>
                  </a:schemeClr>
                </a:solidFill>
              </a:rPr>
              <a:t> </a:t>
            </a:r>
            <a:endParaRPr lang="en-US" i="1" dirty="0">
              <a:solidFill>
                <a:schemeClr val="bg1">
                  <a:lumMod val="65000"/>
                </a:schemeClr>
              </a:solidFill>
            </a:endParaRPr>
          </a:p>
        </p:txBody>
      </p:sp>
      <p:pic>
        <p:nvPicPr>
          <p:cNvPr id="6" name="Picture 5" descr="5614900683_27a9c849be_o.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51404" y="3017520"/>
            <a:ext cx="2755254" cy="2926080"/>
          </a:xfrm>
          <a:prstGeom prst="rect">
            <a:avLst/>
          </a:prstGeom>
        </p:spPr>
      </p:pic>
    </p:spTree>
    <p:extLst>
      <p:ext uri="{BB962C8B-B14F-4D97-AF65-F5344CB8AC3E}">
        <p14:creationId xmlns:p14="http://schemas.microsoft.com/office/powerpoint/2010/main" val="259158245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5904"/>
            <a:ext cx="8229600" cy="1143000"/>
          </a:xfrm>
        </p:spPr>
        <p:txBody>
          <a:bodyPr/>
          <a:lstStyle/>
          <a:p>
            <a:r>
              <a:rPr lang="en-US" dirty="0" smtClean="0"/>
              <a:t>Challenges</a:t>
            </a:r>
            <a:endParaRPr lang="en-US" dirty="0"/>
          </a:p>
        </p:txBody>
      </p:sp>
      <p:pic>
        <p:nvPicPr>
          <p:cNvPr id="7" name="Content Placeholder 6" descr="19727960189_0efcaf0d4e_z.jpg"/>
          <p:cNvPicPr>
            <a:picLocks noGrp="1" noChangeAspect="1"/>
          </p:cNvPicPr>
          <p:nvPr>
            <p:ph idx="1"/>
          </p:nvPr>
        </p:nvPicPr>
        <p:blipFill>
          <a:blip r:embed="rId3">
            <a:extLst>
              <a:ext uri="{28A0092B-C50C-407E-A947-70E740481C1C}">
                <a14:useLocalDpi xmlns:a14="http://schemas.microsoft.com/office/drawing/2010/main" val="0"/>
              </a:ext>
            </a:extLst>
          </a:blip>
          <a:srcRect t="18535" b="18535"/>
          <a:stretch>
            <a:fillRect/>
          </a:stretch>
        </p:blipFill>
        <p:spPr>
          <a:xfrm>
            <a:off x="685800" y="1875188"/>
            <a:ext cx="7802880" cy="3275932"/>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2332330" y="5415280"/>
            <a:ext cx="6268720" cy="923330"/>
          </a:xfrm>
          <a:prstGeom prst="rect">
            <a:avLst/>
          </a:prstGeom>
          <a:noFill/>
        </p:spPr>
        <p:txBody>
          <a:bodyPr wrap="square" rtlCol="0">
            <a:spAutoFit/>
          </a:bodyPr>
          <a:lstStyle/>
          <a:p>
            <a:pPr algn="r"/>
            <a:r>
              <a:rPr lang="en-US" i="1" dirty="0" smtClean="0">
                <a:solidFill>
                  <a:schemeClr val="bg1">
                    <a:lumMod val="65000"/>
                  </a:schemeClr>
                </a:solidFill>
              </a:rPr>
              <a:t>Windswept by Oli4 (</a:t>
            </a:r>
            <a:r>
              <a:rPr lang="en-US" i="1" dirty="0" smtClean="0">
                <a:solidFill>
                  <a:schemeClr val="bg1">
                    <a:lumMod val="65000"/>
                  </a:schemeClr>
                </a:solidFill>
                <a:hlinkClick r:id="rId4"/>
              </a:rPr>
              <a:t>CC BY-NC-ND</a:t>
            </a:r>
            <a:r>
              <a:rPr lang="en-US" i="1" dirty="0" smtClean="0">
                <a:solidFill>
                  <a:schemeClr val="bg1">
                    <a:lumMod val="65000"/>
                  </a:schemeClr>
                </a:solidFill>
              </a:rPr>
              <a:t>)</a:t>
            </a:r>
          </a:p>
          <a:p>
            <a:pPr algn="r"/>
            <a:r>
              <a:rPr lang="en-US" i="1" dirty="0">
                <a:solidFill>
                  <a:schemeClr val="bg1">
                    <a:lumMod val="65000"/>
                  </a:schemeClr>
                </a:solidFill>
                <a:hlinkClick r:id="rId5"/>
              </a:rPr>
              <a:t>https://flic.kr/p/</a:t>
            </a:r>
            <a:r>
              <a:rPr lang="en-US" i="1" dirty="0" smtClean="0">
                <a:solidFill>
                  <a:schemeClr val="bg1">
                    <a:lumMod val="65000"/>
                  </a:schemeClr>
                </a:solidFill>
                <a:hlinkClick r:id="rId5"/>
              </a:rPr>
              <a:t>w4hXfD</a:t>
            </a:r>
            <a:endParaRPr lang="en-US" i="1" dirty="0" smtClean="0">
              <a:solidFill>
                <a:schemeClr val="bg1">
                  <a:lumMod val="65000"/>
                </a:schemeClr>
              </a:solidFill>
            </a:endParaRPr>
          </a:p>
          <a:p>
            <a:pPr algn="r"/>
            <a:r>
              <a:rPr lang="en-US" i="1" dirty="0" smtClean="0">
                <a:solidFill>
                  <a:schemeClr val="bg1">
                    <a:lumMod val="65000"/>
                  </a:schemeClr>
                </a:solidFill>
              </a:rPr>
              <a:t> </a:t>
            </a:r>
            <a:endParaRPr lang="en-US" i="1" dirty="0">
              <a:solidFill>
                <a:schemeClr val="bg1">
                  <a:lumMod val="65000"/>
                </a:schemeClr>
              </a:solidFill>
            </a:endParaRPr>
          </a:p>
        </p:txBody>
      </p:sp>
    </p:spTree>
    <p:extLst>
      <p:ext uri="{BB962C8B-B14F-4D97-AF65-F5344CB8AC3E}">
        <p14:creationId xmlns:p14="http://schemas.microsoft.com/office/powerpoint/2010/main" val="424362211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a:t>
            </a:r>
            <a:endParaRPr lang="en-US" dirty="0"/>
          </a:p>
        </p:txBody>
      </p:sp>
      <p:sp>
        <p:nvSpPr>
          <p:cNvPr id="3" name="Content Placeholder 2"/>
          <p:cNvSpPr>
            <a:spLocks noGrp="1"/>
          </p:cNvSpPr>
          <p:nvPr>
            <p:ph idx="1"/>
          </p:nvPr>
        </p:nvSpPr>
        <p:spPr/>
        <p:txBody>
          <a:bodyPr/>
          <a:lstStyle/>
          <a:p>
            <a:r>
              <a:rPr lang="en-US" dirty="0"/>
              <a:t>recommend a mapping that has two </a:t>
            </a:r>
            <a:r>
              <a:rPr lang="en-US" dirty="0" smtClean="0"/>
              <a:t>tracks:</a:t>
            </a:r>
          </a:p>
          <a:p>
            <a:endParaRPr lang="en-US" dirty="0" smtClean="0"/>
          </a:p>
          <a:p>
            <a:pPr marL="971550" lvl="1" indent="-514350">
              <a:buFont typeface="+mj-lt"/>
              <a:buAutoNum type="arabicPeriod"/>
            </a:pPr>
            <a:r>
              <a:rPr lang="en-US" dirty="0" smtClean="0"/>
              <a:t>Simple (at </a:t>
            </a:r>
            <a:r>
              <a:rPr lang="en-US" dirty="0"/>
              <a:t>least do this</a:t>
            </a:r>
            <a:r>
              <a:rPr lang="en-US" dirty="0" smtClean="0"/>
              <a:t>)</a:t>
            </a:r>
          </a:p>
          <a:p>
            <a:pPr marL="971550" lvl="1" indent="-514350">
              <a:buFont typeface="+mj-lt"/>
              <a:buAutoNum type="arabicPeriod"/>
            </a:pPr>
            <a:endParaRPr lang="en-US" dirty="0" smtClean="0"/>
          </a:p>
          <a:p>
            <a:pPr marL="971550" lvl="1" indent="-514350">
              <a:buFont typeface="+mj-lt"/>
              <a:buAutoNum type="arabicPeriod"/>
            </a:pPr>
            <a:r>
              <a:rPr lang="en-US" dirty="0"/>
              <a:t>complex one (if you have X level of </a:t>
            </a:r>
            <a:r>
              <a:rPr lang="en-US" dirty="0" smtClean="0"/>
              <a:t>complexity/granularity</a:t>
            </a:r>
            <a:r>
              <a:rPr lang="en-US" dirty="0"/>
              <a:t>, try this</a:t>
            </a:r>
            <a:r>
              <a:rPr lang="en-US" dirty="0" smtClean="0"/>
              <a:t>)</a:t>
            </a:r>
            <a:endParaRPr lang="en-US" dirty="0"/>
          </a:p>
        </p:txBody>
      </p:sp>
    </p:spTree>
    <p:extLst>
      <p:ext uri="{BB962C8B-B14F-4D97-AF65-F5344CB8AC3E}">
        <p14:creationId xmlns:p14="http://schemas.microsoft.com/office/powerpoint/2010/main" val="136833599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resentation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Presentation1.potx</Template>
  <TotalTime>1738</TotalTime>
  <Words>1370</Words>
  <Application>Microsoft Macintosh PowerPoint</Application>
  <PresentationFormat>On-screen Show (4:3)</PresentationFormat>
  <Paragraphs>133</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Presentation1</vt:lpstr>
      <vt:lpstr>MODS and RDF Descriptive Metadata Subgroup</vt:lpstr>
      <vt:lpstr>Participants</vt:lpstr>
      <vt:lpstr>Goals</vt:lpstr>
      <vt:lpstr>Goals</vt:lpstr>
      <vt:lpstr>Maryland’s involvement</vt:lpstr>
      <vt:lpstr>Initial results?</vt:lpstr>
      <vt:lpstr>Why not MODS RDF?</vt:lpstr>
      <vt:lpstr>Challenges</vt:lpstr>
      <vt:lpstr>The Plan</vt:lpstr>
      <vt:lpstr>MODS Title element</vt:lpstr>
      <vt:lpstr>MODS Name element</vt:lpstr>
      <vt:lpstr>MODS Name element, cont.</vt:lpstr>
      <vt:lpstr>MODS:Name - Complex</vt:lpstr>
      <vt:lpstr>Future Work</vt:lpstr>
      <vt:lpstr>Implications for UMD</vt:lpstr>
      <vt:lpstr>PowerPoint Presentation</vt:lpstr>
      <vt:lpstr>Thanks!</vt:lpstr>
    </vt:vector>
  </TitlesOfParts>
  <Company>University of Maryland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IDS Admin</dc:creator>
  <cp:lastModifiedBy>IDS Admin</cp:lastModifiedBy>
  <cp:revision>44</cp:revision>
  <cp:lastPrinted>2015-10-07T17:49:52Z</cp:lastPrinted>
  <dcterms:created xsi:type="dcterms:W3CDTF">2015-05-19T18:19:13Z</dcterms:created>
  <dcterms:modified xsi:type="dcterms:W3CDTF">2015-10-07T19:16:00Z</dcterms:modified>
</cp:coreProperties>
</file>