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Proxima Nova" panose="020B0604020202020204" charset="0"/>
      <p:regular r:id="rId7"/>
      <p:bold r:id="rId8"/>
      <p:italic r:id="rId9"/>
      <p:boldItalic r:id="rId10"/>
    </p:embeddedFont>
    <p:embeddedFont>
      <p:font typeface="Alfa Slab One" panose="020B0604020202020204" charset="0"/>
      <p:regular r:id="rId11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61" d="100"/>
          <a:sy n="161" d="100"/>
        </p:scale>
        <p:origin x="-222" y="2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014444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1976 NLM computer room; explain NDSR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Overall goal: preserve the software; why software preservation is important (preserve computational abilities - not just </a:t>
            </a:r>
            <a:r>
              <a:rPr lang="en" dirty="0" smtClean="0"/>
              <a:t>data &amp; ASCL; </a:t>
            </a:r>
            <a:r>
              <a:rPr lang="en" dirty="0"/>
              <a:t>historical importance of software); these bullet points are how we hope to do it; we’ve been working since late June;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No agreed upon preservation strategy yet; considering one of several options - Stanford model (disk image when possible followed by emulation through a service at a later date); Stanford has more copies of things than we do - we need need actual copies of that software; BOUNDARY issue: use ILL has an example: DOCLINE and many kinds of services within the system - affects the scope and curatorial choices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mtClean="0"/>
              <a:t>1969</a:t>
            </a:r>
            <a:r>
              <a:rPr lang="en" baseline="0" smtClean="0"/>
              <a:t> NLM computer room</a:t>
            </a:r>
          </a:p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hape 9"/>
          <p:cNvCxnSpPr/>
          <p:nvPr/>
        </p:nvCxnSpPr>
        <p:spPr>
          <a:xfrm>
            <a:off x="4278300" y="2751162"/>
            <a:ext cx="587400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599" cy="1957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5400"/>
            </a:lvl1pPr>
            <a:lvl2pPr algn="ctr">
              <a:spcBef>
                <a:spcPts val="0"/>
              </a:spcBef>
              <a:buSzPct val="100000"/>
              <a:defRPr sz="5400"/>
            </a:lvl2pPr>
            <a:lvl3pPr algn="ctr">
              <a:spcBef>
                <a:spcPts val="0"/>
              </a:spcBef>
              <a:buSzPct val="100000"/>
              <a:defRPr sz="5400"/>
            </a:lvl3pPr>
            <a:lvl4pPr algn="ctr">
              <a:spcBef>
                <a:spcPts val="0"/>
              </a:spcBef>
              <a:buSzPct val="100000"/>
              <a:defRPr sz="5400"/>
            </a:lvl4pPr>
            <a:lvl5pPr algn="ctr">
              <a:spcBef>
                <a:spcPts val="0"/>
              </a:spcBef>
              <a:buSzPct val="100000"/>
              <a:defRPr sz="5400"/>
            </a:lvl5pPr>
            <a:lvl6pPr algn="ctr">
              <a:spcBef>
                <a:spcPts val="0"/>
              </a:spcBef>
              <a:buSzPct val="100000"/>
              <a:defRPr sz="5400"/>
            </a:lvl6pPr>
            <a:lvl7pPr algn="ctr">
              <a:spcBef>
                <a:spcPts val="0"/>
              </a:spcBef>
              <a:buSzPct val="100000"/>
              <a:defRPr sz="5400"/>
            </a:lvl7pPr>
            <a:lvl8pPr algn="ctr">
              <a:spcBef>
                <a:spcPts val="0"/>
              </a:spcBef>
              <a:buSzPct val="100000"/>
              <a:defRPr sz="5400"/>
            </a:lvl8pPr>
            <a:lvl9pPr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599" cy="733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11700" y="1167925"/>
            <a:ext cx="8520599" cy="1980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1pPr>
            <a:lvl2pPr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2pPr>
            <a:lvl3pPr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3pPr>
            <a:lvl4pPr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4pPr>
            <a:lvl5pPr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5pPr>
            <a:lvl6pPr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6pPr>
            <a:lvl7pPr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7pPr>
            <a:lvl8pPr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8pPr>
            <a:lvl9pPr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599" cy="1071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399" cy="24458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490875"/>
            <a:ext cx="2807999" cy="3078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3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100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37" name="Shape 3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265500" y="1375599"/>
            <a:ext cx="4045199" cy="1551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3800"/>
            </a:lvl1pPr>
            <a:lvl2pPr algn="ctr">
              <a:spcBef>
                <a:spcPts val="0"/>
              </a:spcBef>
              <a:buSzPct val="100000"/>
              <a:defRPr sz="3800"/>
            </a:lvl2pPr>
            <a:lvl3pPr algn="ctr">
              <a:spcBef>
                <a:spcPts val="0"/>
              </a:spcBef>
              <a:buSzPct val="100000"/>
              <a:defRPr sz="3800"/>
            </a:lvl3pPr>
            <a:lvl4pPr algn="ctr">
              <a:spcBef>
                <a:spcPts val="0"/>
              </a:spcBef>
              <a:buSzPct val="100000"/>
              <a:defRPr sz="3800"/>
            </a:lvl4pPr>
            <a:lvl5pPr algn="ctr">
              <a:spcBef>
                <a:spcPts val="0"/>
              </a:spcBef>
              <a:buSzPct val="100000"/>
              <a:defRPr sz="3800"/>
            </a:lvl5pPr>
            <a:lvl6pPr algn="ctr">
              <a:spcBef>
                <a:spcPts val="0"/>
              </a:spcBef>
              <a:buSzPct val="100000"/>
              <a:defRPr sz="3800"/>
            </a:lvl6pPr>
            <a:lvl7pPr algn="ctr">
              <a:spcBef>
                <a:spcPts val="0"/>
              </a:spcBef>
              <a:buSzPct val="100000"/>
              <a:defRPr sz="3800"/>
            </a:lvl7pPr>
            <a:lvl8pPr algn="ctr">
              <a:spcBef>
                <a:spcPts val="0"/>
              </a:spcBef>
              <a:buSzPct val="100000"/>
              <a:defRPr sz="3800"/>
            </a:lvl8pPr>
            <a:lvl9pPr algn="ctr">
              <a:spcBef>
                <a:spcPts val="0"/>
              </a:spcBef>
              <a:buSzPct val="100000"/>
              <a:defRPr sz="3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265500" y="2981125"/>
            <a:ext cx="4045199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roxima Nova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lang="en" sz="10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nicole.contaxis@nih.go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icole.contaxis@nih.go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ctrTitle"/>
          </p:nvPr>
        </p:nvSpPr>
        <p:spPr>
          <a:xfrm rot="-867205">
            <a:off x="-42919" y="469158"/>
            <a:ext cx="6029437" cy="225242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600" dirty="0"/>
              <a:t>Preserving NLM-Developed Software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599" cy="73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0900" y="2228037"/>
            <a:ext cx="4208875" cy="28409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/>
          <p:nvPr/>
        </p:nvSpPr>
        <p:spPr>
          <a:xfrm>
            <a:off x="76200" y="3196975"/>
            <a:ext cx="4194700" cy="178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Nicole </a:t>
            </a:r>
            <a:r>
              <a:rPr lang="en" sz="18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Contaxis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" sz="18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National </a:t>
            </a: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Digital Stewardship </a:t>
            </a:r>
            <a:r>
              <a:rPr lang="en" sz="18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Resident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endParaRPr lang="en" sz="1800" dirty="0" smtClean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" sz="18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email: </a:t>
            </a:r>
            <a:r>
              <a:rPr lang="en" sz="1800" u="sng" dirty="0" smtClean="0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4"/>
              </a:rPr>
              <a:t>nicole.contaxis@nih.gov</a:t>
            </a:r>
            <a:endParaRPr lang="en" sz="1800" u="sng" dirty="0">
              <a:solidFill>
                <a:schemeClr val="hlink"/>
              </a:solidFill>
              <a:latin typeface="Proxima Nova"/>
              <a:ea typeface="Proxima Nova"/>
              <a:cs typeface="Proxima Nova"/>
              <a:sym typeface="Proxima Nova"/>
              <a:hlinkClick r:id="rId4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" sz="18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twitter: </a:t>
            </a: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@ncontaxis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Goals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512399" cy="3478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" dirty="0"/>
              <a:t>Create software inventory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" dirty="0"/>
              <a:t>Establish criteria for preservation</a:t>
            </a:r>
          </a:p>
          <a:p>
            <a:pPr marL="514350" lvl="0" indent="-28575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" dirty="0"/>
              <a:t>Develop strategy for repository ingest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-1600200" y="1200150"/>
            <a:ext cx="5456699" cy="689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3575" y="1017725"/>
            <a:ext cx="5050561" cy="3478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2320500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Progress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129800"/>
            <a:ext cx="3777299" cy="3639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" dirty="0"/>
              <a:t>Constructed and completed (mostly) the inventory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" dirty="0"/>
              <a:t>Conducted interviews with current and former staff members 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" dirty="0"/>
              <a:t>Developing curatorial guidelines that include historical importance and technical feasibility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" dirty="0"/>
              <a:t>Exploring options for  the preservation strategies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4758225" y="445025"/>
            <a:ext cx="37772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rPr>
              <a:t>Challenges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4755125" y="1129800"/>
            <a:ext cx="3966599" cy="357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spcAft>
                <a:spcPts val="50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Defining the boundaries of a piece of software within a larger system</a:t>
            </a:r>
          </a:p>
          <a:p>
            <a:pPr marL="514350" lvl="0" indent="-285750" rtl="0">
              <a:spcBef>
                <a:spcPts val="0"/>
              </a:spcBef>
              <a:spcAft>
                <a:spcPts val="50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Locating copies of the software</a:t>
            </a:r>
          </a:p>
          <a:p>
            <a:pPr marL="514350" lvl="0" indent="-285750" rtl="0">
              <a:spcBef>
                <a:spcPts val="0"/>
              </a:spcBef>
              <a:spcAft>
                <a:spcPts val="50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Locating documentation of the software</a:t>
            </a:r>
          </a:p>
          <a:p>
            <a:pPr marL="514350" lvl="0" indent="-285750" rtl="0">
              <a:spcBef>
                <a:spcPts val="0"/>
              </a:spcBef>
              <a:spcAft>
                <a:spcPts val="50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Further research:</a:t>
            </a:r>
          </a:p>
          <a:p>
            <a:pPr marL="971550" lvl="1" indent="-285750" rtl="0">
              <a:spcBef>
                <a:spcPts val="0"/>
              </a:spcBef>
              <a:spcAft>
                <a:spcPts val="500"/>
              </a:spcAft>
              <a:buClr>
                <a:schemeClr val="dk2"/>
              </a:buClr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Disk image options</a:t>
            </a:r>
          </a:p>
          <a:p>
            <a:pPr marL="971550" lvl="1" indent="-285750" rtl="0">
              <a:spcBef>
                <a:spcPts val="0"/>
              </a:spcBef>
              <a:spcAft>
                <a:spcPts val="50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Emulation service options</a:t>
            </a:r>
          </a:p>
          <a:p>
            <a:pPr marL="971550" lvl="1" indent="-285750" rtl="0">
              <a:spcBef>
                <a:spcPts val="0"/>
              </a:spcBef>
              <a:spcAft>
                <a:spcPts val="50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Metadata options</a:t>
            </a:r>
          </a:p>
          <a:p>
            <a:pPr marL="285750" lvl="0" indent="-28575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endParaRPr sz="16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ctrTitle"/>
          </p:nvPr>
        </p:nvSpPr>
        <p:spPr>
          <a:xfrm rot="-583">
            <a:off x="117949" y="2246550"/>
            <a:ext cx="3538500" cy="650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3000"/>
              <a:t>Contact: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599" cy="73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 txBox="1"/>
          <p:nvPr/>
        </p:nvSpPr>
        <p:spPr>
          <a:xfrm>
            <a:off x="94315" y="3065450"/>
            <a:ext cx="4073050" cy="178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Nicole </a:t>
            </a:r>
            <a:r>
              <a:rPr lang="en" sz="18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Contaxis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" sz="18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National </a:t>
            </a: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Digital Stewardship </a:t>
            </a:r>
            <a:r>
              <a:rPr lang="en" sz="18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Resident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endParaRPr lang="en" sz="18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" sz="1800" u="sng" dirty="0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nicole.contaxis@nih.gov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t: @ncontaxis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7365" y="666750"/>
            <a:ext cx="4799350" cy="3705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On-screen Show (16:9)</PresentationFormat>
  <Paragraphs>33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Proxima Nova</vt:lpstr>
      <vt:lpstr>Alfa Slab One</vt:lpstr>
      <vt:lpstr>gameday</vt:lpstr>
      <vt:lpstr>Preserving NLM-Developed Software</vt:lpstr>
      <vt:lpstr>Goals</vt:lpstr>
      <vt:lpstr>Progress</vt:lpstr>
      <vt:lpstr>Contact: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Preserving NLM-Developed Software</dc:title>
  <dc:creator>Contaxis, Nicole (NIH/NLM) [V]</dc:creator>
  <cp:lastModifiedBy>Contaxis, Nicole (NIH/NLM) [V]</cp:lastModifiedBy>
  <cp:revision>2</cp:revision>
  <dcterms:modified xsi:type="dcterms:W3CDTF">2015-10-07T21:02:31Z</dcterms:modified>
</cp:coreProperties>
</file>