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
  </p:handoutMasterIdLst>
  <p:sldIdLst>
    <p:sldId id="256" r:id="rId2"/>
  </p:sldIdLst>
  <p:sldSz cx="27432000" cy="16459200"/>
  <p:notesSz cx="7010400" cy="12039600"/>
  <p:defaultTextStyle>
    <a:defPPr>
      <a:defRPr lang="en-US"/>
    </a:defPPr>
    <a:lvl1pPr algn="l" rtl="0" fontAlgn="base">
      <a:spcBef>
        <a:spcPct val="0"/>
      </a:spcBef>
      <a:spcAft>
        <a:spcPct val="0"/>
      </a:spcAft>
      <a:defRPr sz="1600" kern="1200">
        <a:solidFill>
          <a:schemeClr val="tx1"/>
        </a:solidFill>
        <a:latin typeface="Arial Narrow" pitchFamily="34" charset="0"/>
        <a:ea typeface="+mn-ea"/>
        <a:cs typeface="+mn-cs"/>
      </a:defRPr>
    </a:lvl1pPr>
    <a:lvl2pPr marL="457200" algn="l" rtl="0" fontAlgn="base">
      <a:spcBef>
        <a:spcPct val="0"/>
      </a:spcBef>
      <a:spcAft>
        <a:spcPct val="0"/>
      </a:spcAft>
      <a:defRPr sz="1600" kern="1200">
        <a:solidFill>
          <a:schemeClr val="tx1"/>
        </a:solidFill>
        <a:latin typeface="Arial Narrow" pitchFamily="34" charset="0"/>
        <a:ea typeface="+mn-ea"/>
        <a:cs typeface="+mn-cs"/>
      </a:defRPr>
    </a:lvl2pPr>
    <a:lvl3pPr marL="914400" algn="l" rtl="0" fontAlgn="base">
      <a:spcBef>
        <a:spcPct val="0"/>
      </a:spcBef>
      <a:spcAft>
        <a:spcPct val="0"/>
      </a:spcAft>
      <a:defRPr sz="1600" kern="1200">
        <a:solidFill>
          <a:schemeClr val="tx1"/>
        </a:solidFill>
        <a:latin typeface="Arial Narrow" pitchFamily="34" charset="0"/>
        <a:ea typeface="+mn-ea"/>
        <a:cs typeface="+mn-cs"/>
      </a:defRPr>
    </a:lvl3pPr>
    <a:lvl4pPr marL="1371600" algn="l" rtl="0" fontAlgn="base">
      <a:spcBef>
        <a:spcPct val="0"/>
      </a:spcBef>
      <a:spcAft>
        <a:spcPct val="0"/>
      </a:spcAft>
      <a:defRPr sz="1600" kern="1200">
        <a:solidFill>
          <a:schemeClr val="tx1"/>
        </a:solidFill>
        <a:latin typeface="Arial Narrow" pitchFamily="34" charset="0"/>
        <a:ea typeface="+mn-ea"/>
        <a:cs typeface="+mn-cs"/>
      </a:defRPr>
    </a:lvl4pPr>
    <a:lvl5pPr marL="1828800" algn="l" rtl="0" fontAlgn="base">
      <a:spcBef>
        <a:spcPct val="0"/>
      </a:spcBef>
      <a:spcAft>
        <a:spcPct val="0"/>
      </a:spcAft>
      <a:defRPr sz="1600" kern="1200">
        <a:solidFill>
          <a:schemeClr val="tx1"/>
        </a:solidFill>
        <a:latin typeface="Arial Narrow" pitchFamily="34" charset="0"/>
        <a:ea typeface="+mn-ea"/>
        <a:cs typeface="+mn-cs"/>
      </a:defRPr>
    </a:lvl5pPr>
    <a:lvl6pPr marL="2286000" algn="l" defTabSz="914400" rtl="0" eaLnBrk="1" latinLnBrk="0" hangingPunct="1">
      <a:defRPr sz="1600" kern="1200">
        <a:solidFill>
          <a:schemeClr val="tx1"/>
        </a:solidFill>
        <a:latin typeface="Arial Narrow" pitchFamily="34" charset="0"/>
        <a:ea typeface="+mn-ea"/>
        <a:cs typeface="+mn-cs"/>
      </a:defRPr>
    </a:lvl6pPr>
    <a:lvl7pPr marL="2743200" algn="l" defTabSz="914400" rtl="0" eaLnBrk="1" latinLnBrk="0" hangingPunct="1">
      <a:defRPr sz="1600" kern="1200">
        <a:solidFill>
          <a:schemeClr val="tx1"/>
        </a:solidFill>
        <a:latin typeface="Arial Narrow" pitchFamily="34" charset="0"/>
        <a:ea typeface="+mn-ea"/>
        <a:cs typeface="+mn-cs"/>
      </a:defRPr>
    </a:lvl7pPr>
    <a:lvl8pPr marL="3200400" algn="l" defTabSz="914400" rtl="0" eaLnBrk="1" latinLnBrk="0" hangingPunct="1">
      <a:defRPr sz="1600" kern="1200">
        <a:solidFill>
          <a:schemeClr val="tx1"/>
        </a:solidFill>
        <a:latin typeface="Arial Narrow" pitchFamily="34" charset="0"/>
        <a:ea typeface="+mn-ea"/>
        <a:cs typeface="+mn-cs"/>
      </a:defRPr>
    </a:lvl8pPr>
    <a:lvl9pPr marL="3657600" algn="l" defTabSz="914400" rtl="0" eaLnBrk="1" latinLnBrk="0" hangingPunct="1">
      <a:defRPr sz="1600"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048"/>
    <a:srgbClr val="E2E2F6"/>
    <a:srgbClr val="003366"/>
    <a:srgbClr val="A0B244"/>
    <a:srgbClr val="1F377B"/>
    <a:srgbClr val="00539C"/>
    <a:srgbClr val="CCEC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0191" autoAdjust="0"/>
    <p:restoredTop sz="99488" autoAdjust="0"/>
  </p:normalViewPr>
  <p:slideViewPr>
    <p:cSldViewPr snapToGrid="0">
      <p:cViewPr>
        <p:scale>
          <a:sx n="66" d="100"/>
          <a:sy n="66" d="100"/>
        </p:scale>
        <p:origin x="64" y="600"/>
      </p:cViewPr>
      <p:guideLst>
        <p:guide orient="horz" pos="5184"/>
        <p:guide pos="8640"/>
      </p:guideLst>
    </p:cSldViewPr>
  </p:slideViewPr>
  <p:notesTextViewPr>
    <p:cViewPr>
      <p:scale>
        <a:sx n="100" d="100"/>
        <a:sy n="100" d="100"/>
      </p:scale>
      <p:origin x="0" y="0"/>
    </p:cViewPr>
  </p:notesTextViewPr>
  <p:notesViewPr>
    <p:cSldViewPr snapToGrid="0">
      <p:cViewPr varScale="1">
        <p:scale>
          <a:sx n="52" d="100"/>
          <a:sy n="52" d="100"/>
        </p:scale>
        <p:origin x="-2292" y="-108"/>
      </p:cViewPr>
      <p:guideLst>
        <p:guide orient="horz" pos="3792"/>
        <p:guide pos="2208"/>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601663"/>
          </a:xfrm>
          <a:prstGeom prst="rect">
            <a:avLst/>
          </a:prstGeom>
        </p:spPr>
        <p:txBody>
          <a:bodyPr vert="horz" lIns="122552" tIns="61276" rIns="122552" bIns="61276" rtlCol="0"/>
          <a:lstStyle>
            <a:lvl1pPr algn="l">
              <a:defRPr sz="1600" dirty="0"/>
            </a:lvl1pPr>
          </a:lstStyle>
          <a:p>
            <a:pPr>
              <a:defRPr/>
            </a:pPr>
            <a:endParaRPr lang="en-US"/>
          </a:p>
        </p:txBody>
      </p:sp>
      <p:sp>
        <p:nvSpPr>
          <p:cNvPr id="3" name="Date Placeholder 2"/>
          <p:cNvSpPr>
            <a:spLocks noGrp="1"/>
          </p:cNvSpPr>
          <p:nvPr>
            <p:ph type="dt" sz="quarter" idx="1"/>
          </p:nvPr>
        </p:nvSpPr>
        <p:spPr>
          <a:xfrm>
            <a:off x="3970338" y="0"/>
            <a:ext cx="3038475" cy="601663"/>
          </a:xfrm>
          <a:prstGeom prst="rect">
            <a:avLst/>
          </a:prstGeom>
        </p:spPr>
        <p:txBody>
          <a:bodyPr vert="horz" lIns="122552" tIns="61276" rIns="122552" bIns="61276" rtlCol="0"/>
          <a:lstStyle>
            <a:lvl1pPr algn="r">
              <a:defRPr sz="1600" smtClean="0"/>
            </a:lvl1pPr>
          </a:lstStyle>
          <a:p>
            <a:pPr>
              <a:defRPr/>
            </a:pPr>
            <a:fld id="{A8309D65-952F-4C96-B51B-CBB12B90EF44}" type="datetimeFigureOut">
              <a:rPr lang="en-US"/>
              <a:pPr>
                <a:defRPr/>
              </a:pPr>
              <a:t>6/6/15</a:t>
            </a:fld>
            <a:endParaRPr lang="en-US" dirty="0"/>
          </a:p>
        </p:txBody>
      </p:sp>
      <p:sp>
        <p:nvSpPr>
          <p:cNvPr id="4" name="Footer Placeholder 3"/>
          <p:cNvSpPr>
            <a:spLocks noGrp="1"/>
          </p:cNvSpPr>
          <p:nvPr>
            <p:ph type="ftr" sz="quarter" idx="2"/>
          </p:nvPr>
        </p:nvSpPr>
        <p:spPr>
          <a:xfrm>
            <a:off x="0" y="11434763"/>
            <a:ext cx="3038475" cy="603250"/>
          </a:xfrm>
          <a:prstGeom prst="rect">
            <a:avLst/>
          </a:prstGeom>
        </p:spPr>
        <p:txBody>
          <a:bodyPr vert="horz" lIns="122552" tIns="61276" rIns="122552" bIns="61276" rtlCol="0" anchor="b"/>
          <a:lstStyle>
            <a:lvl1pPr algn="l">
              <a:defRPr sz="1600" dirty="0"/>
            </a:lvl1pPr>
          </a:lstStyle>
          <a:p>
            <a:pPr>
              <a:defRPr/>
            </a:pPr>
            <a:endParaRPr lang="en-US"/>
          </a:p>
        </p:txBody>
      </p:sp>
      <p:sp>
        <p:nvSpPr>
          <p:cNvPr id="5" name="Slide Number Placeholder 4"/>
          <p:cNvSpPr>
            <a:spLocks noGrp="1"/>
          </p:cNvSpPr>
          <p:nvPr>
            <p:ph type="sldNum" sz="quarter" idx="3"/>
          </p:nvPr>
        </p:nvSpPr>
        <p:spPr>
          <a:xfrm>
            <a:off x="3970338" y="11434763"/>
            <a:ext cx="3038475" cy="603250"/>
          </a:xfrm>
          <a:prstGeom prst="rect">
            <a:avLst/>
          </a:prstGeom>
        </p:spPr>
        <p:txBody>
          <a:bodyPr vert="horz" lIns="122552" tIns="61276" rIns="122552" bIns="61276" rtlCol="0" anchor="b"/>
          <a:lstStyle>
            <a:lvl1pPr algn="r">
              <a:defRPr sz="1600" smtClean="0"/>
            </a:lvl1pPr>
          </a:lstStyle>
          <a:p>
            <a:pPr>
              <a:defRPr/>
            </a:pPr>
            <a:fld id="{F24B0C87-3E15-4C29-9583-BC837FB64270}" type="slidenum">
              <a:rPr lang="en-US"/>
              <a:pPr>
                <a:defRPr/>
              </a:pPr>
              <a:t>‹#›</a:t>
            </a:fld>
            <a:endParaRPr lang="en-US" dirty="0"/>
          </a:p>
        </p:txBody>
      </p:sp>
    </p:spTree>
    <p:extLst>
      <p:ext uri="{BB962C8B-B14F-4D97-AF65-F5344CB8AC3E}">
        <p14:creationId xmlns:p14="http://schemas.microsoft.com/office/powerpoint/2010/main" val="2584123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0075" y="636588"/>
            <a:ext cx="26203275" cy="110172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76325" y="3627438"/>
            <a:ext cx="5186363" cy="124015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253325" y="636588"/>
            <a:ext cx="6550025" cy="1539240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0075" y="636588"/>
            <a:ext cx="19500850" cy="153924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5113338"/>
            <a:ext cx="23317200" cy="3527425"/>
          </a:xfrm>
          <a:prstGeom prst="rect">
            <a:avLst/>
          </a:prstGeom>
        </p:spPr>
        <p:txBody>
          <a:bodyPr/>
          <a:lstStyle/>
          <a:p>
            <a:r>
              <a:rPr lang="en-US" smtClean="0"/>
              <a:t>Click to edit Master title style</a:t>
            </a:r>
            <a:endParaRPr lang="en-US" dirty="0"/>
          </a:p>
        </p:txBody>
      </p:sp>
      <p:sp>
        <p:nvSpPr>
          <p:cNvPr id="3" name="Subtitle 2"/>
          <p:cNvSpPr>
            <a:spLocks noGrp="1"/>
          </p:cNvSpPr>
          <p:nvPr>
            <p:ph type="subTitle" idx="1"/>
          </p:nvPr>
        </p:nvSpPr>
        <p:spPr>
          <a:xfrm>
            <a:off x="4114800" y="9326563"/>
            <a:ext cx="19202400" cy="42068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0075" y="636588"/>
            <a:ext cx="26203275" cy="1101725"/>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1076325" y="3627438"/>
            <a:ext cx="5186363" cy="124015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66938" y="10575925"/>
            <a:ext cx="23317200" cy="3270250"/>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166938" y="6975475"/>
            <a:ext cx="23317200" cy="360045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0075" y="636588"/>
            <a:ext cx="26203275" cy="110172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76325" y="3627438"/>
            <a:ext cx="2516188" cy="124015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744913" y="3627438"/>
            <a:ext cx="2517775" cy="124015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58813"/>
            <a:ext cx="24688800" cy="27432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3684588"/>
            <a:ext cx="12120563" cy="15351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5219700"/>
            <a:ext cx="12120563" cy="948372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3935075" y="3684588"/>
            <a:ext cx="12125325" cy="15351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3935075" y="5219700"/>
            <a:ext cx="12125325" cy="948372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0075" y="636588"/>
            <a:ext cx="26203275" cy="110172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55638"/>
            <a:ext cx="9024938" cy="2789237"/>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0725150" y="655638"/>
            <a:ext cx="15335250" cy="1404778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371600" y="3444875"/>
            <a:ext cx="9024938" cy="112585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76863" y="11522075"/>
            <a:ext cx="16459200" cy="135890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5376863" y="1470025"/>
            <a:ext cx="16459200" cy="987583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5376863" y="12880975"/>
            <a:ext cx="16459200" cy="19319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13048"/>
        </a:solidFill>
        <a:effectLst/>
      </p:bgPr>
    </p:bg>
    <p:spTree>
      <p:nvGrpSpPr>
        <p:cNvPr id="1" name=""/>
        <p:cNvGrpSpPr/>
        <p:nvPr/>
      </p:nvGrpSpPr>
      <p:grpSpPr>
        <a:xfrm>
          <a:off x="0" y="0"/>
          <a:ext cx="0" cy="0"/>
          <a:chOff x="0" y="0"/>
          <a:chExt cx="0" cy="0"/>
        </a:xfrm>
      </p:grpSpPr>
      <p:sp>
        <p:nvSpPr>
          <p:cNvPr id="49" name="Rectangle 48"/>
          <p:cNvSpPr/>
          <p:nvPr userDrawn="1"/>
        </p:nvSpPr>
        <p:spPr bwMode="auto">
          <a:xfrm>
            <a:off x="728663" y="2403475"/>
            <a:ext cx="25984200" cy="13206413"/>
          </a:xfrm>
          <a:prstGeom prst="rect">
            <a:avLst/>
          </a:prstGeom>
          <a:solidFill>
            <a:srgbClr val="A0B244"/>
          </a:solidFill>
          <a:ln w="9525" cap="flat" cmpd="sng" algn="ctr">
            <a:solidFill>
              <a:schemeClr val="bg1">
                <a:lumMod val="85000"/>
              </a:schemeClr>
            </a:solidFill>
            <a:prstDash val="solid"/>
            <a:round/>
            <a:headEnd type="none" w="med" len="med"/>
            <a:tailEnd type="none" w="med" len="med"/>
          </a:ln>
          <a:effectLst/>
        </p:spPr>
        <p:txBody>
          <a:bodyPr/>
          <a:lstStyle/>
          <a:p>
            <a:pPr defTabSz="2508250">
              <a:defRPr/>
            </a:pPr>
            <a:endParaRPr lang="en-US" dirty="0"/>
          </a:p>
        </p:txBody>
      </p:sp>
      <p:sp>
        <p:nvSpPr>
          <p:cNvPr id="7" name="Rectangle 6"/>
          <p:cNvSpPr/>
          <p:nvPr userDrawn="1"/>
        </p:nvSpPr>
        <p:spPr bwMode="auto">
          <a:xfrm>
            <a:off x="903288" y="2609850"/>
            <a:ext cx="25603200" cy="12801600"/>
          </a:xfrm>
          <a:prstGeom prst="rect">
            <a:avLst/>
          </a:prstGeom>
          <a:solidFill>
            <a:schemeClr val="bg1"/>
          </a:solidFill>
          <a:ln w="9525" cap="flat" cmpd="sng" algn="ctr">
            <a:solidFill>
              <a:schemeClr val="bg1">
                <a:lumMod val="85000"/>
              </a:schemeClr>
            </a:solidFill>
            <a:prstDash val="solid"/>
            <a:round/>
            <a:headEnd type="none" w="med" len="med"/>
            <a:tailEnd type="none" w="med" len="med"/>
          </a:ln>
          <a:effectLst/>
        </p:spPr>
        <p:txBody>
          <a:bodyPr/>
          <a:lstStyle/>
          <a:p>
            <a:pPr defTabSz="2508250">
              <a:defRPr/>
            </a:pPr>
            <a:endParaRPr lang="en-US" dirty="0"/>
          </a:p>
        </p:txBody>
      </p:sp>
      <p:pic>
        <p:nvPicPr>
          <p:cNvPr id="5" name="Picture 4" descr="vivo-tagline-right-one-line.jpg"/>
          <p:cNvPicPr>
            <a:picLocks noChangeAspect="1"/>
          </p:cNvPicPr>
          <p:nvPr userDrawn="1"/>
        </p:nvPicPr>
        <p:blipFill>
          <a:blip r:embed="rId13" cstate="print">
            <a:clrChange>
              <a:clrFrom>
                <a:srgbClr val="FFFFFF"/>
              </a:clrFrom>
              <a:clrTo>
                <a:srgbClr val="FFFFFF">
                  <a:alpha val="0"/>
                </a:srgbClr>
              </a:clrTo>
            </a:clrChange>
            <a:duotone>
              <a:schemeClr val="accent5">
                <a:shade val="45000"/>
                <a:satMod val="135000"/>
              </a:schemeClr>
              <a:prstClr val="white"/>
            </a:duotone>
            <a:lum bright="89000"/>
          </a:blip>
          <a:stretch>
            <a:fillRect/>
          </a:stretch>
        </p:blipFill>
        <p:spPr>
          <a:xfrm>
            <a:off x="623887" y="342900"/>
            <a:ext cx="12692063" cy="2061722"/>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defTabSz="522288" rtl="0" fontAlgn="base">
        <a:spcBef>
          <a:spcPct val="0"/>
        </a:spcBef>
        <a:spcAft>
          <a:spcPct val="0"/>
        </a:spcAft>
        <a:defRPr sz="4900">
          <a:solidFill>
            <a:schemeClr val="tx2"/>
          </a:solidFill>
          <a:latin typeface="+mj-lt"/>
          <a:ea typeface="+mj-ea"/>
          <a:cs typeface="+mj-cs"/>
        </a:defRPr>
      </a:lvl1pPr>
      <a:lvl2pPr algn="l" defTabSz="522288" rtl="0" fontAlgn="base">
        <a:spcBef>
          <a:spcPct val="0"/>
        </a:spcBef>
        <a:spcAft>
          <a:spcPct val="0"/>
        </a:spcAft>
        <a:defRPr sz="4900">
          <a:solidFill>
            <a:schemeClr val="tx2"/>
          </a:solidFill>
          <a:latin typeface="Arial Black" pitchFamily="34" charset="0"/>
        </a:defRPr>
      </a:lvl2pPr>
      <a:lvl3pPr algn="l" defTabSz="522288" rtl="0" fontAlgn="base">
        <a:spcBef>
          <a:spcPct val="0"/>
        </a:spcBef>
        <a:spcAft>
          <a:spcPct val="0"/>
        </a:spcAft>
        <a:defRPr sz="4900">
          <a:solidFill>
            <a:schemeClr val="tx2"/>
          </a:solidFill>
          <a:latin typeface="Arial Black" pitchFamily="34" charset="0"/>
        </a:defRPr>
      </a:lvl3pPr>
      <a:lvl4pPr algn="l" defTabSz="522288" rtl="0" fontAlgn="base">
        <a:spcBef>
          <a:spcPct val="0"/>
        </a:spcBef>
        <a:spcAft>
          <a:spcPct val="0"/>
        </a:spcAft>
        <a:defRPr sz="4900">
          <a:solidFill>
            <a:schemeClr val="tx2"/>
          </a:solidFill>
          <a:latin typeface="Arial Black" pitchFamily="34" charset="0"/>
        </a:defRPr>
      </a:lvl4pPr>
      <a:lvl5pPr algn="l" defTabSz="522288" rtl="0" fontAlgn="base">
        <a:spcBef>
          <a:spcPct val="0"/>
        </a:spcBef>
        <a:spcAft>
          <a:spcPct val="0"/>
        </a:spcAft>
        <a:defRPr sz="4900">
          <a:solidFill>
            <a:schemeClr val="tx2"/>
          </a:solidFill>
          <a:latin typeface="Arial Black" pitchFamily="34" charset="0"/>
        </a:defRPr>
      </a:lvl5pPr>
      <a:lvl6pPr marL="457200" algn="l" defTabSz="522288" rtl="0" eaLnBrk="1" fontAlgn="base" hangingPunct="1">
        <a:spcBef>
          <a:spcPct val="0"/>
        </a:spcBef>
        <a:spcAft>
          <a:spcPct val="0"/>
        </a:spcAft>
        <a:defRPr sz="4900">
          <a:solidFill>
            <a:schemeClr val="tx2"/>
          </a:solidFill>
          <a:latin typeface="Arial Black" pitchFamily="34" charset="0"/>
        </a:defRPr>
      </a:lvl6pPr>
      <a:lvl7pPr marL="914400" algn="l" defTabSz="522288" rtl="0" eaLnBrk="1" fontAlgn="base" hangingPunct="1">
        <a:spcBef>
          <a:spcPct val="0"/>
        </a:spcBef>
        <a:spcAft>
          <a:spcPct val="0"/>
        </a:spcAft>
        <a:defRPr sz="4900">
          <a:solidFill>
            <a:schemeClr val="tx2"/>
          </a:solidFill>
          <a:latin typeface="Arial Black" pitchFamily="34" charset="0"/>
        </a:defRPr>
      </a:lvl7pPr>
      <a:lvl8pPr marL="1371600" algn="l" defTabSz="522288" rtl="0" eaLnBrk="1" fontAlgn="base" hangingPunct="1">
        <a:spcBef>
          <a:spcPct val="0"/>
        </a:spcBef>
        <a:spcAft>
          <a:spcPct val="0"/>
        </a:spcAft>
        <a:defRPr sz="4900">
          <a:solidFill>
            <a:schemeClr val="tx2"/>
          </a:solidFill>
          <a:latin typeface="Arial Black" pitchFamily="34" charset="0"/>
        </a:defRPr>
      </a:lvl8pPr>
      <a:lvl9pPr marL="1828800" algn="l" defTabSz="522288" rtl="0" eaLnBrk="1" fontAlgn="base" hangingPunct="1">
        <a:spcBef>
          <a:spcPct val="0"/>
        </a:spcBef>
        <a:spcAft>
          <a:spcPct val="0"/>
        </a:spcAft>
        <a:defRPr sz="4900">
          <a:solidFill>
            <a:schemeClr val="tx2"/>
          </a:solidFill>
          <a:latin typeface="Arial Black" pitchFamily="34" charset="0"/>
        </a:defRPr>
      </a:lvl9pPr>
    </p:titleStyle>
    <p:bodyStyle>
      <a:lvl1pPr marL="195263" indent="-195263" algn="l" defTabSz="522288" rtl="0" fontAlgn="base">
        <a:spcBef>
          <a:spcPct val="20000"/>
        </a:spcBef>
        <a:spcAft>
          <a:spcPct val="0"/>
        </a:spcAft>
        <a:buChar char="•"/>
        <a:defRPr sz="1700">
          <a:solidFill>
            <a:schemeClr val="tx1"/>
          </a:solidFill>
          <a:latin typeface="+mn-lt"/>
          <a:ea typeface="+mn-ea"/>
          <a:cs typeface="+mn-cs"/>
        </a:defRPr>
      </a:lvl1pPr>
      <a:lvl2pPr marL="422275" indent="-160338" algn="l" defTabSz="522288" rtl="0" fontAlgn="base">
        <a:spcBef>
          <a:spcPct val="20000"/>
        </a:spcBef>
        <a:spcAft>
          <a:spcPct val="0"/>
        </a:spcAft>
        <a:buChar char="–"/>
        <a:defRPr sz="1700">
          <a:solidFill>
            <a:schemeClr val="tx1"/>
          </a:solidFill>
          <a:latin typeface="+mn-lt"/>
        </a:defRPr>
      </a:lvl2pPr>
      <a:lvl3pPr marL="652463" indent="-130175" algn="l" defTabSz="522288" rtl="0" fontAlgn="base">
        <a:spcBef>
          <a:spcPct val="20000"/>
        </a:spcBef>
        <a:spcAft>
          <a:spcPct val="0"/>
        </a:spcAft>
        <a:buChar char="•"/>
        <a:defRPr sz="1400">
          <a:solidFill>
            <a:schemeClr val="tx1"/>
          </a:solidFill>
          <a:latin typeface="+mn-lt"/>
        </a:defRPr>
      </a:lvl3pPr>
      <a:lvl4pPr marL="914400" indent="-130175" algn="l" defTabSz="522288" rtl="0" fontAlgn="base">
        <a:spcBef>
          <a:spcPct val="20000"/>
        </a:spcBef>
        <a:spcAft>
          <a:spcPct val="0"/>
        </a:spcAft>
        <a:buChar char="–"/>
        <a:defRPr sz="1100">
          <a:solidFill>
            <a:schemeClr val="tx1"/>
          </a:solidFill>
          <a:latin typeface="+mn-lt"/>
        </a:defRPr>
      </a:lvl4pPr>
      <a:lvl5pPr marL="1176338" indent="-131763" algn="l" defTabSz="522288" rtl="0" fontAlgn="base">
        <a:spcBef>
          <a:spcPct val="20000"/>
        </a:spcBef>
        <a:spcAft>
          <a:spcPct val="0"/>
        </a:spcAft>
        <a:buChar char="»"/>
        <a:defRPr sz="1100">
          <a:solidFill>
            <a:schemeClr val="tx1"/>
          </a:solidFill>
          <a:latin typeface="+mn-lt"/>
        </a:defRPr>
      </a:lvl5pPr>
      <a:lvl6pPr marL="1633538" indent="-131763" algn="l" defTabSz="522288" rtl="0" eaLnBrk="1" fontAlgn="base" hangingPunct="1">
        <a:spcBef>
          <a:spcPct val="20000"/>
        </a:spcBef>
        <a:spcAft>
          <a:spcPct val="0"/>
        </a:spcAft>
        <a:buChar char="»"/>
        <a:defRPr sz="1100">
          <a:solidFill>
            <a:schemeClr val="tx1"/>
          </a:solidFill>
          <a:latin typeface="+mn-lt"/>
        </a:defRPr>
      </a:lvl6pPr>
      <a:lvl7pPr marL="2090738" indent="-131763" algn="l" defTabSz="522288" rtl="0" eaLnBrk="1" fontAlgn="base" hangingPunct="1">
        <a:spcBef>
          <a:spcPct val="20000"/>
        </a:spcBef>
        <a:spcAft>
          <a:spcPct val="0"/>
        </a:spcAft>
        <a:buChar char="»"/>
        <a:defRPr sz="1100">
          <a:solidFill>
            <a:schemeClr val="tx1"/>
          </a:solidFill>
          <a:latin typeface="+mn-lt"/>
        </a:defRPr>
      </a:lvl7pPr>
      <a:lvl8pPr marL="2547938" indent="-131763" algn="l" defTabSz="522288" rtl="0" eaLnBrk="1" fontAlgn="base" hangingPunct="1">
        <a:spcBef>
          <a:spcPct val="20000"/>
        </a:spcBef>
        <a:spcAft>
          <a:spcPct val="0"/>
        </a:spcAft>
        <a:buChar char="»"/>
        <a:defRPr sz="1100">
          <a:solidFill>
            <a:schemeClr val="tx1"/>
          </a:solidFill>
          <a:latin typeface="+mn-lt"/>
        </a:defRPr>
      </a:lvl8pPr>
      <a:lvl9pPr marL="3005138" indent="-131763" algn="l" defTabSz="522288" rtl="0" eaLnBrk="1" fontAlgn="base" hangingPunct="1">
        <a:spcBef>
          <a:spcPct val="20000"/>
        </a:spcBef>
        <a:spcAft>
          <a:spcPct val="0"/>
        </a:spcAft>
        <a:buChar char="»"/>
        <a:defRPr sz="1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jpe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hyperlink" Target="http://www.vivoweb.org/glossary/term/4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03"/>
          <p:cNvSpPr>
            <a:spLocks noChangeArrowheads="1"/>
          </p:cNvSpPr>
          <p:nvPr/>
        </p:nvSpPr>
        <p:spPr bwMode="auto">
          <a:xfrm>
            <a:off x="9177338" y="2911475"/>
            <a:ext cx="10547350" cy="7175500"/>
          </a:xfrm>
          <a:prstGeom prst="rect">
            <a:avLst/>
          </a:prstGeom>
          <a:solidFill>
            <a:srgbClr val="E2E2F6"/>
          </a:solidFill>
          <a:ln w="9525" algn="ctr">
            <a:noFill/>
            <a:round/>
            <a:headEnd/>
            <a:tailEnd/>
          </a:ln>
        </p:spPr>
        <p:txBody>
          <a:bodyPr/>
          <a:lstStyle/>
          <a:p>
            <a:pPr defTabSz="2508250"/>
            <a:endParaRPr lang="en-US"/>
          </a:p>
        </p:txBody>
      </p:sp>
      <p:sp>
        <p:nvSpPr>
          <p:cNvPr id="2053" name="TextBox 56"/>
          <p:cNvSpPr txBox="1">
            <a:spLocks noChangeArrowheads="1"/>
          </p:cNvSpPr>
          <p:nvPr/>
        </p:nvSpPr>
        <p:spPr bwMode="auto">
          <a:xfrm>
            <a:off x="9544050" y="10025063"/>
            <a:ext cx="6000750" cy="646112"/>
          </a:xfrm>
          <a:prstGeom prst="rect">
            <a:avLst/>
          </a:prstGeom>
          <a:noFill/>
          <a:ln w="9525">
            <a:noFill/>
            <a:miter lim="800000"/>
            <a:headEnd/>
            <a:tailEnd/>
          </a:ln>
        </p:spPr>
        <p:txBody>
          <a:bodyPr lIns="274320" tIns="274320" rIns="274320" bIns="0">
            <a:spAutoFit/>
          </a:bodyPr>
          <a:lstStyle/>
          <a:p>
            <a:pPr algn="ctr"/>
            <a:r>
              <a:rPr lang="en-US" sz="2400" b="1">
                <a:solidFill>
                  <a:srgbClr val="013048"/>
                </a:solidFill>
                <a:latin typeface="Century Gothic" pitchFamily="34" charset="0"/>
              </a:rPr>
              <a:t>Data Sources &amp; Using VIVO Data</a:t>
            </a:r>
          </a:p>
        </p:txBody>
      </p:sp>
      <p:sp>
        <p:nvSpPr>
          <p:cNvPr id="2054" name="TextBox 56"/>
          <p:cNvSpPr txBox="1">
            <a:spLocks noChangeArrowheads="1"/>
          </p:cNvSpPr>
          <p:nvPr/>
        </p:nvSpPr>
        <p:spPr bwMode="auto">
          <a:xfrm>
            <a:off x="9439275" y="2786063"/>
            <a:ext cx="6219825" cy="646112"/>
          </a:xfrm>
          <a:prstGeom prst="rect">
            <a:avLst/>
          </a:prstGeom>
          <a:noFill/>
          <a:ln w="9525">
            <a:noFill/>
            <a:miter lim="800000"/>
            <a:headEnd/>
            <a:tailEnd/>
          </a:ln>
        </p:spPr>
        <p:txBody>
          <a:bodyPr lIns="274320" tIns="274320" rIns="274320" bIns="0">
            <a:spAutoFit/>
          </a:bodyPr>
          <a:lstStyle/>
          <a:p>
            <a:pPr algn="ctr"/>
            <a:r>
              <a:rPr lang="en-US" sz="2400" b="1" dirty="0">
                <a:solidFill>
                  <a:srgbClr val="013048"/>
                </a:solidFill>
                <a:latin typeface="Century Gothic" pitchFamily="34" charset="0"/>
              </a:rPr>
              <a:t>Visualizing </a:t>
            </a:r>
            <a:r>
              <a:rPr lang="en-US" sz="2400" b="1" dirty="0" smtClean="0">
                <a:solidFill>
                  <a:srgbClr val="013048"/>
                </a:solidFill>
                <a:latin typeface="Century Gothic" pitchFamily="34" charset="0"/>
              </a:rPr>
              <a:t>Scholarship</a:t>
            </a:r>
            <a:endParaRPr lang="en-US" sz="2400" b="1" dirty="0">
              <a:solidFill>
                <a:srgbClr val="013048"/>
              </a:solidFill>
              <a:latin typeface="Century Gothic" pitchFamily="34" charset="0"/>
            </a:endParaRPr>
          </a:p>
        </p:txBody>
      </p:sp>
      <p:sp>
        <p:nvSpPr>
          <p:cNvPr id="2055" name="TextBox 56"/>
          <p:cNvSpPr txBox="1">
            <a:spLocks noChangeArrowheads="1"/>
          </p:cNvSpPr>
          <p:nvPr/>
        </p:nvSpPr>
        <p:spPr bwMode="auto">
          <a:xfrm>
            <a:off x="9304338" y="3200400"/>
            <a:ext cx="6211887" cy="1508125"/>
          </a:xfrm>
          <a:prstGeom prst="rect">
            <a:avLst/>
          </a:prstGeom>
          <a:noFill/>
          <a:ln w="9525">
            <a:noFill/>
            <a:miter lim="800000"/>
            <a:headEnd/>
            <a:tailEnd/>
          </a:ln>
        </p:spPr>
        <p:txBody>
          <a:bodyPr lIns="274320" tIns="274320" rIns="274320" bIns="0">
            <a:spAutoFit/>
          </a:bodyPr>
          <a:lstStyle/>
          <a:p>
            <a:pPr algn="just"/>
            <a:r>
              <a:rPr lang="en-US" dirty="0"/>
              <a:t>VIVO provides network analysis and visualization tools to maximize the benefits afforded by the data available in VIVO. VIVO enables high quality data to be revealed about researchers, their collaborators, their funding sources, and more, offering elegant visualizations of the research enterprise on the individual, local, and global levels.</a:t>
            </a:r>
          </a:p>
        </p:txBody>
      </p:sp>
      <p:sp>
        <p:nvSpPr>
          <p:cNvPr id="2056" name="TextBox 7"/>
          <p:cNvSpPr txBox="1">
            <a:spLocks noChangeArrowheads="1"/>
          </p:cNvSpPr>
          <p:nvPr/>
        </p:nvSpPr>
        <p:spPr bwMode="auto">
          <a:xfrm>
            <a:off x="9544050" y="9334500"/>
            <a:ext cx="5715000" cy="523875"/>
          </a:xfrm>
          <a:prstGeom prst="rect">
            <a:avLst/>
          </a:prstGeom>
          <a:noFill/>
          <a:ln w="9525">
            <a:noFill/>
            <a:miter lim="800000"/>
            <a:headEnd/>
            <a:tailEnd/>
          </a:ln>
        </p:spPr>
        <p:txBody>
          <a:bodyPr>
            <a:spAutoFit/>
          </a:bodyPr>
          <a:lstStyle/>
          <a:p>
            <a:pPr algn="just"/>
            <a:r>
              <a:rPr lang="en-US" sz="1400" i="1"/>
              <a:t>The Map of Science visualization allows exploration of the scientific strengths of a university, school, department or person</a:t>
            </a:r>
          </a:p>
        </p:txBody>
      </p:sp>
      <p:sp>
        <p:nvSpPr>
          <p:cNvPr id="2057" name="TextBox 38"/>
          <p:cNvSpPr txBox="1">
            <a:spLocks noChangeArrowheads="1"/>
          </p:cNvSpPr>
          <p:nvPr/>
        </p:nvSpPr>
        <p:spPr bwMode="auto">
          <a:xfrm>
            <a:off x="9455150" y="10748963"/>
            <a:ext cx="10090150" cy="2062162"/>
          </a:xfrm>
          <a:prstGeom prst="rect">
            <a:avLst/>
          </a:prstGeom>
          <a:noFill/>
          <a:ln w="9525">
            <a:noFill/>
            <a:miter lim="800000"/>
            <a:headEnd/>
            <a:tailEnd/>
          </a:ln>
        </p:spPr>
        <p:txBody>
          <a:bodyPr>
            <a:spAutoFit/>
          </a:bodyPr>
          <a:lstStyle/>
          <a:p>
            <a:pPr algn="just"/>
            <a:r>
              <a:rPr lang="en-US" dirty="0"/>
              <a:t>VIVO uses data ingested from institutional sources of record and authoritative external sources and can be supplemented with manual entry. Harvester, an extensible data ingest and updating framework, reduces the burden on local implementation teams as they populate their local data stores with publication, grants, and human resources data. VIVO even provides a way to highlight the efforts of an organization’s researchers in Open Access journals and offers institutions an elegant way to highlight their institutional repository as a critical campus resource.</a:t>
            </a:r>
          </a:p>
          <a:p>
            <a:pPr algn="just"/>
            <a:endParaRPr lang="en-US" dirty="0"/>
          </a:p>
          <a:p>
            <a:pPr algn="just"/>
            <a:r>
              <a:rPr lang="en-US" dirty="0"/>
              <a:t>VIVO data conform to a public ontology of types and relationships that can be extended for local needs. VIVO's ontology supports faceted searching for quick retrieval of people, organizations, events, and research-related information.</a:t>
            </a:r>
          </a:p>
        </p:txBody>
      </p:sp>
      <p:sp>
        <p:nvSpPr>
          <p:cNvPr id="2058" name="Text Box 14"/>
          <p:cNvSpPr txBox="1">
            <a:spLocks noChangeArrowheads="1"/>
          </p:cNvSpPr>
          <p:nvPr/>
        </p:nvSpPr>
        <p:spPr bwMode="auto">
          <a:xfrm>
            <a:off x="914400" y="3319463"/>
            <a:ext cx="5314950" cy="6924975"/>
          </a:xfrm>
          <a:prstGeom prst="rect">
            <a:avLst/>
          </a:prstGeom>
          <a:noFill/>
          <a:ln w="9525">
            <a:noFill/>
            <a:miter lim="800000"/>
            <a:headEnd/>
            <a:tailEnd/>
          </a:ln>
        </p:spPr>
        <p:txBody>
          <a:bodyPr lIns="274320" tIns="274320" rIns="274320" bIns="0">
            <a:spAutoFit/>
          </a:bodyPr>
          <a:lstStyle/>
          <a:p>
            <a:pPr algn="just"/>
            <a:r>
              <a:rPr lang="en-US" dirty="0"/>
              <a:t>VIVO is an open source semantic web platform that enables the discovery of research and scholarship across disciplinary and administrative boundaries through interlinked profiles of people and other research-related information. </a:t>
            </a:r>
            <a:r>
              <a:rPr lang="en-US" dirty="0" smtClean="0"/>
              <a:t>VIVO </a:t>
            </a:r>
            <a:r>
              <a:rPr lang="en-US" dirty="0"/>
              <a:t>is being adopted by institutions and organizations in the United States and abroad - offering a dynamic platform which facilitates collaboration and discovery across all scholarly disciplines</a:t>
            </a:r>
            <a:r>
              <a:rPr lang="en-US" dirty="0" smtClean="0"/>
              <a:t>.</a:t>
            </a:r>
          </a:p>
          <a:p>
            <a:pPr algn="just"/>
            <a:endParaRPr lang="en-US" dirty="0"/>
          </a:p>
          <a:p>
            <a:pPr algn="just"/>
            <a:r>
              <a:rPr lang="en-US" dirty="0" smtClean="0"/>
              <a:t>VIVO uses an open, extensible ontology, VIVO-ISF, to represent scholarly activity and to serve as an interchange standard for sharing activity across all institutions engaged in discovery.</a:t>
            </a:r>
            <a:endParaRPr lang="en-US" dirty="0"/>
          </a:p>
          <a:p>
            <a:pPr algn="just"/>
            <a:endParaRPr lang="en-US" dirty="0"/>
          </a:p>
          <a:p>
            <a:pPr algn="just"/>
            <a:r>
              <a:rPr lang="en-US" dirty="0"/>
              <a:t>VIVO is populated with information about researchers – allowing them to highlight areas of expertise, display academic credentials, visualize academic and social networks and display information such as publications, grants, teaching, service, and more. Profile information can be programmatically imported from authoritative data sources such as institutional records, local repositories and bibliographic and grant databases. </a:t>
            </a:r>
          </a:p>
          <a:p>
            <a:pPr algn="just"/>
            <a:endParaRPr lang="en-US" dirty="0"/>
          </a:p>
          <a:p>
            <a:pPr algn="just"/>
            <a:r>
              <a:rPr lang="en-US" dirty="0"/>
              <a:t>VIVO and other compatible applications produce a rich network of information across institutions, organizations, and agencies that can be searched to foster collaboration and enable open research discovery. The VIVO software and ontology are publicly available along with content that supports implementation, adoption, and development efforts around the world.  To learn more, visit http://</a:t>
            </a:r>
            <a:r>
              <a:rPr lang="en-US" dirty="0" err="1"/>
              <a:t>vivoweb.org</a:t>
            </a:r>
            <a:r>
              <a:rPr lang="en-US" dirty="0"/>
              <a:t>/.</a:t>
            </a:r>
          </a:p>
        </p:txBody>
      </p:sp>
      <p:sp>
        <p:nvSpPr>
          <p:cNvPr id="2059" name="TextBox 77"/>
          <p:cNvSpPr txBox="1">
            <a:spLocks noChangeArrowheads="1"/>
          </p:cNvSpPr>
          <p:nvPr/>
        </p:nvSpPr>
        <p:spPr bwMode="auto">
          <a:xfrm>
            <a:off x="928688" y="15806738"/>
            <a:ext cx="18238787" cy="461962"/>
          </a:xfrm>
          <a:prstGeom prst="rect">
            <a:avLst/>
          </a:prstGeom>
          <a:noFill/>
          <a:ln w="9525">
            <a:noFill/>
            <a:miter lim="800000"/>
            <a:headEnd/>
            <a:tailEnd/>
          </a:ln>
        </p:spPr>
        <p:txBody>
          <a:bodyPr>
            <a:spAutoFit/>
          </a:bodyPr>
          <a:lstStyle/>
          <a:p>
            <a:r>
              <a:rPr lang="en-US" sz="2400" i="1" dirty="0" smtClean="0">
                <a:solidFill>
                  <a:schemeClr val="bg1"/>
                </a:solidFill>
                <a:latin typeface="Georgia" pitchFamily="18" charset="0"/>
              </a:rPr>
              <a:t>VIVO is funded by member institutions</a:t>
            </a:r>
            <a:r>
              <a:rPr lang="en-US" sz="2400" i="1" dirty="0" smtClean="0">
                <a:solidFill>
                  <a:schemeClr val="bg1"/>
                </a:solidFill>
                <a:latin typeface="Georgia" pitchFamily="18" charset="0"/>
              </a:rPr>
              <a:t>. Visit our web site to find out more about becoming a member.</a:t>
            </a:r>
            <a:endParaRPr lang="en-US" sz="2400" i="1" dirty="0">
              <a:solidFill>
                <a:schemeClr val="bg1"/>
              </a:solidFill>
              <a:latin typeface="Georgia" pitchFamily="18" charset="0"/>
            </a:endParaRPr>
          </a:p>
        </p:txBody>
      </p:sp>
      <p:sp>
        <p:nvSpPr>
          <p:cNvPr id="79" name="TextBox 78"/>
          <p:cNvSpPr txBox="1"/>
          <p:nvPr/>
        </p:nvSpPr>
        <p:spPr>
          <a:xfrm>
            <a:off x="22017038" y="15733713"/>
            <a:ext cx="6421437" cy="584200"/>
          </a:xfrm>
          <a:prstGeom prst="rect">
            <a:avLst/>
          </a:prstGeom>
          <a:noFill/>
        </p:spPr>
        <p:txBody>
          <a:bodyPr>
            <a:spAutoFit/>
          </a:bodyPr>
          <a:lstStyle/>
          <a:p>
            <a:pPr algn="ctr">
              <a:defRPr/>
            </a:pPr>
            <a:r>
              <a:rPr lang="en-US" sz="3200" b="1" dirty="0">
                <a:solidFill>
                  <a:schemeClr val="bg1">
                    <a:lumMod val="95000"/>
                  </a:schemeClr>
                </a:solidFill>
                <a:effectLst>
                  <a:outerShdw blurRad="38100" dist="38100" dir="2700000" algn="tl">
                    <a:srgbClr val="000000">
                      <a:alpha val="43137"/>
                    </a:srgbClr>
                  </a:outerShdw>
                </a:effectLst>
                <a:latin typeface="Century Gothic" pitchFamily="34" charset="0"/>
                <a:ea typeface="Tahoma" pitchFamily="34" charset="0"/>
                <a:cs typeface="Tahoma" pitchFamily="34" charset="0"/>
              </a:rPr>
              <a:t>vivoweb.org</a:t>
            </a:r>
            <a:endParaRPr lang="en-US" sz="3200" dirty="0">
              <a:effectLst>
                <a:outerShdw blurRad="38100" dist="38100" dir="2700000" algn="tl">
                  <a:srgbClr val="000000">
                    <a:alpha val="43137"/>
                  </a:srgbClr>
                </a:outerShdw>
              </a:effectLst>
              <a:latin typeface="Century Gothic" pitchFamily="34" charset="0"/>
            </a:endParaRPr>
          </a:p>
        </p:txBody>
      </p:sp>
      <p:sp>
        <p:nvSpPr>
          <p:cNvPr id="2061" name="TextBox 56"/>
          <p:cNvSpPr txBox="1">
            <a:spLocks noChangeArrowheads="1"/>
          </p:cNvSpPr>
          <p:nvPr/>
        </p:nvSpPr>
        <p:spPr bwMode="auto">
          <a:xfrm>
            <a:off x="20088739" y="3392265"/>
            <a:ext cx="6234436" cy="5262980"/>
          </a:xfrm>
          <a:prstGeom prst="rect">
            <a:avLst/>
          </a:prstGeom>
          <a:noFill/>
          <a:ln w="9525">
            <a:noFill/>
            <a:miter lim="800000"/>
            <a:headEnd/>
            <a:tailEnd/>
          </a:ln>
        </p:spPr>
        <p:txBody>
          <a:bodyPr wrap="square" lIns="91440" tIns="45720" rIns="91440" bIns="45720">
            <a:spAutoFit/>
          </a:bodyPr>
          <a:lstStyle/>
          <a:p>
            <a:r>
              <a:rPr lang="en-US" dirty="0" smtClean="0"/>
              <a:t>DuraSpace </a:t>
            </a:r>
            <a:r>
              <a:rPr lang="en-US" dirty="0"/>
              <a:t>leads the development and improvement of open technologies that provide long-term, durable access to digital assets and is an independent 501(c)(3) not-for-profit born from a vision to help save our shared scholarly, scientific and cultural record. DuraSpace </a:t>
            </a:r>
            <a:r>
              <a:rPr lang="en-US" dirty="0" smtClean="0"/>
              <a:t>supports</a:t>
            </a:r>
            <a:r>
              <a:rPr lang="en-US" dirty="0" smtClean="0"/>
              <a:t> </a:t>
            </a:r>
            <a:r>
              <a:rPr lang="en-US" dirty="0"/>
              <a:t>VIVO with infrastructure and guidance to continue support for a diverse array of project efforts while continuing to develop the core VIVO software and expand the VIVO community</a:t>
            </a:r>
            <a:r>
              <a:rPr lang="en-US" dirty="0" smtClean="0"/>
              <a:t>.</a:t>
            </a:r>
          </a:p>
          <a:p>
            <a:endParaRPr lang="en-US" dirty="0"/>
          </a:p>
          <a:p>
            <a:r>
              <a:rPr lang="en-US" dirty="0" smtClean="0"/>
              <a:t>The VIVO project is</a:t>
            </a:r>
            <a:r>
              <a:rPr lang="en-US" dirty="0" smtClean="0"/>
              <a:t> </a:t>
            </a:r>
            <a:r>
              <a:rPr lang="en-US" dirty="0"/>
              <a:t>an open source</a:t>
            </a:r>
            <a:r>
              <a:rPr lang="en-US" baseline="30000" dirty="0">
                <a:hlinkClick r:id="rId2" tooltip="Open-source software (OSS) is computer software for which the source code and certain other rights normally reserved for copyright  holders are provided under a software license that meets the Open Source Definition or that is in the public domain.[citation needed] This permits users to use, change, and improve the software, and to redistribute it in modified or unmodified forms. It is very often developed in a public, collaborative manner -&quot;definition from Wikipedia&quot; http://www.opensource.org/"/>
              </a:rPr>
              <a:t>!</a:t>
            </a:r>
            <a:r>
              <a:rPr lang="en-US" dirty="0"/>
              <a:t> </a:t>
            </a:r>
            <a:r>
              <a:rPr lang="en-US" dirty="0" smtClean="0"/>
              <a:t>project </a:t>
            </a:r>
            <a:r>
              <a:rPr lang="en-US" dirty="0"/>
              <a:t>model that provides access to expanded community affiliations, organizational tools, and mentorship towards adopting open source best practices</a:t>
            </a:r>
            <a:r>
              <a:rPr lang="en-US" dirty="0" smtClean="0"/>
              <a:t>.</a:t>
            </a:r>
          </a:p>
          <a:p>
            <a:endParaRPr lang="en-US" dirty="0"/>
          </a:p>
          <a:p>
            <a:r>
              <a:rPr lang="en-US" dirty="0"/>
              <a:t>VIVO is committed to facilitating the advancement of research and discovery by integrating and sharing information about scholars, scholarly activities, and scholarly outputs using Semantic Web technologies. Development and enhancement of the VIVO platform along with associated tools, standards, data, services, and expertise will continue to the benefit of all interested parties.  VIVO is a fully open platform with a growing worldwide community focused on the collection, connection, sharing, and discovery of information about research</a:t>
            </a:r>
            <a:r>
              <a:rPr lang="en-US" dirty="0" smtClean="0"/>
              <a:t>.</a:t>
            </a:r>
          </a:p>
          <a:p>
            <a:endParaRPr lang="en-US" dirty="0"/>
          </a:p>
          <a:p>
            <a:r>
              <a:rPr lang="en-US" dirty="0" smtClean="0"/>
              <a:t>Vivo is a member-supported project.  Financial support sustains technical coordination, and direction.</a:t>
            </a:r>
            <a:endParaRPr lang="en-US" dirty="0"/>
          </a:p>
        </p:txBody>
      </p:sp>
      <p:sp>
        <p:nvSpPr>
          <p:cNvPr id="2062" name="TextBox 56"/>
          <p:cNvSpPr txBox="1">
            <a:spLocks noChangeArrowheads="1"/>
          </p:cNvSpPr>
          <p:nvPr/>
        </p:nvSpPr>
        <p:spPr bwMode="auto">
          <a:xfrm>
            <a:off x="20069496" y="2817622"/>
            <a:ext cx="6176710" cy="461665"/>
          </a:xfrm>
          <a:prstGeom prst="rect">
            <a:avLst/>
          </a:prstGeom>
          <a:noFill/>
          <a:ln w="9525">
            <a:noFill/>
            <a:miter lim="800000"/>
            <a:headEnd/>
            <a:tailEnd/>
          </a:ln>
        </p:spPr>
        <p:txBody>
          <a:bodyPr wrap="square" lIns="91440" tIns="45720" rIns="91440" bIns="45720">
            <a:spAutoFit/>
          </a:bodyPr>
          <a:lstStyle/>
          <a:p>
            <a:r>
              <a:rPr lang="en-US" sz="2400" b="1" dirty="0">
                <a:solidFill>
                  <a:srgbClr val="013048"/>
                </a:solidFill>
                <a:latin typeface="Century Gothic" pitchFamily="34" charset="0"/>
              </a:rPr>
              <a:t>Duraspace</a:t>
            </a:r>
          </a:p>
        </p:txBody>
      </p:sp>
      <p:sp>
        <p:nvSpPr>
          <p:cNvPr id="2063" name="TextBox 7"/>
          <p:cNvSpPr txBox="1">
            <a:spLocks noChangeArrowheads="1"/>
          </p:cNvSpPr>
          <p:nvPr/>
        </p:nvSpPr>
        <p:spPr bwMode="auto">
          <a:xfrm>
            <a:off x="15716250" y="5924550"/>
            <a:ext cx="3657600" cy="523875"/>
          </a:xfrm>
          <a:prstGeom prst="rect">
            <a:avLst/>
          </a:prstGeom>
          <a:noFill/>
          <a:ln w="9525">
            <a:noFill/>
            <a:miter lim="800000"/>
            <a:headEnd/>
            <a:tailEnd/>
          </a:ln>
        </p:spPr>
        <p:txBody>
          <a:bodyPr>
            <a:spAutoFit/>
          </a:bodyPr>
          <a:lstStyle/>
          <a:p>
            <a:pPr algn="just"/>
            <a:r>
              <a:rPr lang="en-US" sz="1400" i="1"/>
              <a:t>Temporal visualizations showcase grants and publications over time.</a:t>
            </a:r>
          </a:p>
        </p:txBody>
      </p:sp>
      <p:sp>
        <p:nvSpPr>
          <p:cNvPr id="2064" name="Rectangle 69"/>
          <p:cNvSpPr>
            <a:spLocks noChangeArrowheads="1"/>
          </p:cNvSpPr>
          <p:nvPr/>
        </p:nvSpPr>
        <p:spPr bwMode="auto">
          <a:xfrm>
            <a:off x="15644813" y="9345613"/>
            <a:ext cx="3114675" cy="339725"/>
          </a:xfrm>
          <a:prstGeom prst="rect">
            <a:avLst/>
          </a:prstGeom>
          <a:noFill/>
          <a:ln w="9525">
            <a:noFill/>
            <a:miter lim="800000"/>
            <a:headEnd/>
            <a:tailEnd/>
          </a:ln>
        </p:spPr>
        <p:txBody>
          <a:bodyPr wrap="none">
            <a:spAutoFit/>
          </a:bodyPr>
          <a:lstStyle/>
          <a:p>
            <a:r>
              <a:rPr lang="en-US"/>
              <a:t>Co-author and co-investigator networks</a:t>
            </a:r>
          </a:p>
        </p:txBody>
      </p:sp>
      <p:sp>
        <p:nvSpPr>
          <p:cNvPr id="2065" name="Rectangle 71"/>
          <p:cNvSpPr>
            <a:spLocks noChangeArrowheads="1"/>
          </p:cNvSpPr>
          <p:nvPr/>
        </p:nvSpPr>
        <p:spPr bwMode="auto">
          <a:xfrm>
            <a:off x="9486900" y="12928600"/>
            <a:ext cx="4743450" cy="2308225"/>
          </a:xfrm>
          <a:prstGeom prst="rect">
            <a:avLst/>
          </a:prstGeom>
          <a:noFill/>
          <a:ln w="9525">
            <a:noFill/>
            <a:miter lim="800000"/>
            <a:headEnd/>
            <a:tailEnd/>
          </a:ln>
        </p:spPr>
        <p:txBody>
          <a:bodyPr>
            <a:spAutoFit/>
          </a:bodyPr>
          <a:lstStyle/>
          <a:p>
            <a:pPr algn="just"/>
            <a:r>
              <a:rPr lang="en-US"/>
              <a:t>Research discovery is facilitated via content browsing and the structured data lends itself to a variety of applications that can make use of these data. A SPARQL query builder is part of the standard VIVO distribution and allows for end-user data requests from a VIVO implementation, enabling access to data for subsequent analysis, evaluation, and visualization of the research enterprise. Across institutions, VIVO provides a uniform semantic structure to enable a new class of tools that can use the data to advance science at all levels. </a:t>
            </a:r>
          </a:p>
        </p:txBody>
      </p:sp>
      <p:sp>
        <p:nvSpPr>
          <p:cNvPr id="2067" name="TextBox 56"/>
          <p:cNvSpPr txBox="1">
            <a:spLocks noChangeArrowheads="1"/>
          </p:cNvSpPr>
          <p:nvPr/>
        </p:nvSpPr>
        <p:spPr bwMode="auto">
          <a:xfrm>
            <a:off x="20069496" y="8812876"/>
            <a:ext cx="6062533" cy="461665"/>
          </a:xfrm>
          <a:prstGeom prst="rect">
            <a:avLst/>
          </a:prstGeom>
          <a:noFill/>
          <a:ln w="9525">
            <a:noFill/>
            <a:miter lim="800000"/>
            <a:headEnd/>
            <a:tailEnd/>
          </a:ln>
        </p:spPr>
        <p:txBody>
          <a:bodyPr wrap="square" lIns="91440" tIns="45720" rIns="91440" bIns="45720">
            <a:spAutoFit/>
          </a:bodyPr>
          <a:lstStyle/>
          <a:p>
            <a:r>
              <a:rPr lang="en-US" sz="2400" b="1" dirty="0">
                <a:solidFill>
                  <a:srgbClr val="013048"/>
                </a:solidFill>
                <a:latin typeface="Century Gothic" pitchFamily="34" charset="0"/>
              </a:rPr>
              <a:t>Get Involved &amp; Follow the Project!</a:t>
            </a:r>
          </a:p>
        </p:txBody>
      </p:sp>
      <p:sp>
        <p:nvSpPr>
          <p:cNvPr id="2068" name="Rectangle 74"/>
          <p:cNvSpPr>
            <a:spLocks noChangeArrowheads="1"/>
          </p:cNvSpPr>
          <p:nvPr/>
        </p:nvSpPr>
        <p:spPr bwMode="auto">
          <a:xfrm>
            <a:off x="20088802" y="9441298"/>
            <a:ext cx="6234373" cy="1076325"/>
          </a:xfrm>
          <a:prstGeom prst="rect">
            <a:avLst/>
          </a:prstGeom>
          <a:noFill/>
          <a:ln w="9525">
            <a:noFill/>
            <a:miter lim="800000"/>
            <a:headEnd/>
            <a:tailEnd/>
          </a:ln>
        </p:spPr>
        <p:txBody>
          <a:bodyPr wrap="square" lIns="91440" rIns="91440">
            <a:spAutoFit/>
          </a:bodyPr>
          <a:lstStyle/>
          <a:p>
            <a:r>
              <a:rPr lang="en-US" dirty="0"/>
              <a:t>Would you like to learn more about VIVO and how it works? Interested in collaborating? Have a specific question about supporting VIVO at your institution? Would you like to give us feedback or schedule a demonstration? Please send us a note at </a:t>
            </a:r>
            <a:r>
              <a:rPr lang="en-US" dirty="0" err="1" smtClean="0"/>
              <a:t>info@vivoweb.org</a:t>
            </a:r>
            <a:r>
              <a:rPr lang="en-US" dirty="0" smtClean="0"/>
              <a:t> </a:t>
            </a:r>
            <a:endParaRPr lang="en-US" dirty="0"/>
          </a:p>
        </p:txBody>
      </p:sp>
      <p:pic>
        <p:nvPicPr>
          <p:cNvPr id="2069" name="Picture 8"/>
          <p:cNvPicPr>
            <a:picLocks noChangeAspect="1" noChangeArrowheads="1"/>
          </p:cNvPicPr>
          <p:nvPr/>
        </p:nvPicPr>
        <p:blipFill>
          <a:blip r:embed="rId3" cstate="print"/>
          <a:srcRect/>
          <a:stretch>
            <a:fillRect/>
          </a:stretch>
        </p:blipFill>
        <p:spPr bwMode="auto">
          <a:xfrm>
            <a:off x="20066946" y="10687432"/>
            <a:ext cx="651969" cy="1684791"/>
          </a:xfrm>
          <a:prstGeom prst="rect">
            <a:avLst/>
          </a:prstGeom>
          <a:noFill/>
          <a:ln w="9525">
            <a:noFill/>
            <a:miter lim="800000"/>
            <a:headEnd/>
            <a:tailEnd/>
          </a:ln>
        </p:spPr>
      </p:pic>
      <p:sp>
        <p:nvSpPr>
          <p:cNvPr id="2070" name="Rectangle 83"/>
          <p:cNvSpPr>
            <a:spLocks noChangeArrowheads="1"/>
          </p:cNvSpPr>
          <p:nvPr/>
        </p:nvSpPr>
        <p:spPr bwMode="auto">
          <a:xfrm>
            <a:off x="20729575" y="10750023"/>
            <a:ext cx="1498600" cy="339725"/>
          </a:xfrm>
          <a:prstGeom prst="rect">
            <a:avLst/>
          </a:prstGeom>
          <a:noFill/>
          <a:ln w="9525">
            <a:noFill/>
            <a:miter lim="800000"/>
            <a:headEnd/>
            <a:tailEnd/>
          </a:ln>
        </p:spPr>
        <p:txBody>
          <a:bodyPr wrap="none">
            <a:spAutoFit/>
          </a:bodyPr>
          <a:lstStyle/>
          <a:p>
            <a:r>
              <a:rPr lang="en-US" dirty="0"/>
              <a:t>http://vivoweb.org</a:t>
            </a:r>
          </a:p>
        </p:txBody>
      </p:sp>
      <p:sp>
        <p:nvSpPr>
          <p:cNvPr id="2071" name="Rectangle 84"/>
          <p:cNvSpPr>
            <a:spLocks noChangeArrowheads="1"/>
          </p:cNvSpPr>
          <p:nvPr/>
        </p:nvSpPr>
        <p:spPr bwMode="auto">
          <a:xfrm>
            <a:off x="20704175" y="11347833"/>
            <a:ext cx="2292350" cy="339725"/>
          </a:xfrm>
          <a:prstGeom prst="rect">
            <a:avLst/>
          </a:prstGeom>
          <a:noFill/>
          <a:ln w="9525">
            <a:noFill/>
            <a:miter lim="800000"/>
            <a:headEnd/>
            <a:tailEnd/>
          </a:ln>
        </p:spPr>
        <p:txBody>
          <a:bodyPr wrap="none">
            <a:spAutoFit/>
          </a:bodyPr>
          <a:lstStyle/>
          <a:p>
            <a:r>
              <a:rPr lang="en-US" dirty="0"/>
              <a:t>http://twitter.com/VIVOcollab</a:t>
            </a:r>
          </a:p>
        </p:txBody>
      </p:sp>
      <p:sp>
        <p:nvSpPr>
          <p:cNvPr id="2072" name="Rectangle 85"/>
          <p:cNvSpPr>
            <a:spLocks noChangeArrowheads="1"/>
          </p:cNvSpPr>
          <p:nvPr/>
        </p:nvSpPr>
        <p:spPr bwMode="auto">
          <a:xfrm>
            <a:off x="20726400" y="11945643"/>
            <a:ext cx="3448050" cy="339725"/>
          </a:xfrm>
          <a:prstGeom prst="rect">
            <a:avLst/>
          </a:prstGeom>
          <a:noFill/>
          <a:ln w="9525">
            <a:noFill/>
            <a:miter lim="800000"/>
            <a:headEnd/>
            <a:tailEnd/>
          </a:ln>
        </p:spPr>
        <p:txBody>
          <a:bodyPr wrap="none">
            <a:spAutoFit/>
          </a:bodyPr>
          <a:lstStyle/>
          <a:p>
            <a:r>
              <a:rPr lang="en-US" dirty="0"/>
              <a:t>http://www.facebook.com/VIVOcollaboration</a:t>
            </a:r>
          </a:p>
        </p:txBody>
      </p:sp>
      <p:sp>
        <p:nvSpPr>
          <p:cNvPr id="2073" name="Rectangle 86"/>
          <p:cNvSpPr>
            <a:spLocks noChangeArrowheads="1"/>
          </p:cNvSpPr>
          <p:nvPr/>
        </p:nvSpPr>
        <p:spPr bwMode="auto">
          <a:xfrm>
            <a:off x="20069496" y="13609307"/>
            <a:ext cx="6061257" cy="1569660"/>
          </a:xfrm>
          <a:prstGeom prst="rect">
            <a:avLst/>
          </a:prstGeom>
          <a:noFill/>
          <a:ln w="9525">
            <a:noFill/>
            <a:miter lim="800000"/>
            <a:headEnd/>
            <a:tailEnd/>
          </a:ln>
        </p:spPr>
        <p:txBody>
          <a:bodyPr wrap="square" lIns="91440" rIns="91440">
            <a:spAutoFit/>
          </a:bodyPr>
          <a:lstStyle/>
          <a:p>
            <a:pPr algn="just"/>
            <a:r>
              <a:rPr lang="en-US" dirty="0"/>
              <a:t>VIVO enjoys a robust open source, open </a:t>
            </a:r>
            <a:r>
              <a:rPr lang="en-US" dirty="0" smtClean="0"/>
              <a:t>development space on </a:t>
            </a:r>
            <a:r>
              <a:rPr lang="en-US" dirty="0" err="1" smtClean="0"/>
              <a:t>GitHub</a:t>
            </a:r>
            <a:r>
              <a:rPr lang="en-US" dirty="0" smtClean="0"/>
              <a:t>. The VIVO wiki provides extensive material on VIVO implementation, and project participation including project governance, standing workgroups, and project task forces. </a:t>
            </a:r>
            <a:r>
              <a:rPr lang="en-US" dirty="0"/>
              <a:t>The VIVO software and ontology are publicly </a:t>
            </a:r>
            <a:r>
              <a:rPr lang="en-US" dirty="0" smtClean="0"/>
              <a:t>available, </a:t>
            </a:r>
            <a:r>
              <a:rPr lang="en-US" dirty="0"/>
              <a:t>along with content that supports implementation, adoption, and development efforts around the world</a:t>
            </a:r>
            <a:r>
              <a:rPr lang="en-US" dirty="0" smtClean="0"/>
              <a:t>.</a:t>
            </a:r>
          </a:p>
        </p:txBody>
      </p:sp>
      <p:sp>
        <p:nvSpPr>
          <p:cNvPr id="2074" name="TextBox 56"/>
          <p:cNvSpPr txBox="1">
            <a:spLocks noChangeArrowheads="1"/>
          </p:cNvSpPr>
          <p:nvPr/>
        </p:nvSpPr>
        <p:spPr bwMode="auto">
          <a:xfrm>
            <a:off x="20069496" y="12975881"/>
            <a:ext cx="6080500" cy="474338"/>
          </a:xfrm>
          <a:prstGeom prst="rect">
            <a:avLst/>
          </a:prstGeom>
          <a:noFill/>
          <a:ln w="9525">
            <a:noFill/>
            <a:miter lim="800000"/>
            <a:headEnd/>
            <a:tailEnd/>
          </a:ln>
        </p:spPr>
        <p:txBody>
          <a:bodyPr wrap="square" lIns="91440" tIns="45720" rIns="91440" bIns="45720">
            <a:spAutoFit/>
          </a:bodyPr>
          <a:lstStyle/>
          <a:p>
            <a:r>
              <a:rPr lang="en-US" sz="2400" b="1" dirty="0">
                <a:solidFill>
                  <a:srgbClr val="013048"/>
                </a:solidFill>
                <a:latin typeface="Century Gothic" pitchFamily="34" charset="0"/>
              </a:rPr>
              <a:t>VIVO Open Source Community</a:t>
            </a:r>
          </a:p>
        </p:txBody>
      </p:sp>
      <p:sp>
        <p:nvSpPr>
          <p:cNvPr id="2076" name="Rectangle 90"/>
          <p:cNvSpPr>
            <a:spLocks noChangeArrowheads="1"/>
          </p:cNvSpPr>
          <p:nvPr/>
        </p:nvSpPr>
        <p:spPr bwMode="auto">
          <a:xfrm>
            <a:off x="6216650" y="11442700"/>
            <a:ext cx="2714625" cy="3294063"/>
          </a:xfrm>
          <a:prstGeom prst="rect">
            <a:avLst/>
          </a:prstGeom>
          <a:noFill/>
          <a:ln w="9525">
            <a:noFill/>
            <a:miter lim="800000"/>
            <a:headEnd/>
            <a:tailEnd/>
          </a:ln>
        </p:spPr>
        <p:txBody>
          <a:bodyPr>
            <a:spAutoFit/>
          </a:bodyPr>
          <a:lstStyle/>
          <a:p>
            <a:pPr algn="just"/>
            <a:r>
              <a:rPr lang="en-US"/>
              <a:t>A multi-site search prototype at http://vivosearch.org allows users to sample the rich data available in VIVO from people, papers, grants, events, organizations, and concepts at eight universities. The VIVO search tool can provide meaningful search across a set of semantically available endpoints using the VIVO ontology, whether populated from VIVO or any of several other research networking tools.</a:t>
            </a:r>
          </a:p>
        </p:txBody>
      </p:sp>
      <p:sp>
        <p:nvSpPr>
          <p:cNvPr id="2077" name="TextBox 56"/>
          <p:cNvSpPr txBox="1">
            <a:spLocks noChangeArrowheads="1"/>
          </p:cNvSpPr>
          <p:nvPr/>
        </p:nvSpPr>
        <p:spPr bwMode="auto">
          <a:xfrm>
            <a:off x="966788" y="10409238"/>
            <a:ext cx="6324600" cy="646112"/>
          </a:xfrm>
          <a:prstGeom prst="rect">
            <a:avLst/>
          </a:prstGeom>
          <a:noFill/>
          <a:ln w="9525">
            <a:noFill/>
            <a:miter lim="800000"/>
            <a:headEnd/>
            <a:tailEnd/>
          </a:ln>
        </p:spPr>
        <p:txBody>
          <a:bodyPr lIns="274320" tIns="274320" rIns="274320" bIns="0">
            <a:spAutoFit/>
          </a:bodyPr>
          <a:lstStyle/>
          <a:p>
            <a:r>
              <a:rPr lang="en-US" sz="2400" b="1">
                <a:solidFill>
                  <a:srgbClr val="013048"/>
                </a:solidFill>
                <a:latin typeface="Century Gothic" pitchFamily="34" charset="0"/>
              </a:rPr>
              <a:t>Search Across Semantic Data</a:t>
            </a:r>
          </a:p>
        </p:txBody>
      </p:sp>
      <p:sp>
        <p:nvSpPr>
          <p:cNvPr id="2079" name="TextBox 36"/>
          <p:cNvSpPr txBox="1">
            <a:spLocks noChangeArrowheads="1"/>
          </p:cNvSpPr>
          <p:nvPr/>
        </p:nvSpPr>
        <p:spPr bwMode="auto">
          <a:xfrm>
            <a:off x="1090613" y="3081338"/>
            <a:ext cx="3549650" cy="461962"/>
          </a:xfrm>
          <a:prstGeom prst="rect">
            <a:avLst/>
          </a:prstGeom>
          <a:noFill/>
          <a:ln w="9525">
            <a:noFill/>
            <a:miter lim="800000"/>
            <a:headEnd/>
            <a:tailEnd/>
          </a:ln>
        </p:spPr>
        <p:txBody>
          <a:bodyPr>
            <a:spAutoFit/>
          </a:bodyPr>
          <a:lstStyle/>
          <a:p>
            <a:r>
              <a:rPr lang="en-US" sz="2400" b="1">
                <a:solidFill>
                  <a:srgbClr val="013048"/>
                </a:solidFill>
                <a:latin typeface="Century Gothic" pitchFamily="34" charset="0"/>
              </a:rPr>
              <a:t>What is VIVO?</a:t>
            </a:r>
          </a:p>
        </p:txBody>
      </p:sp>
      <p:sp>
        <p:nvSpPr>
          <p:cNvPr id="2080" name="TextBox 39"/>
          <p:cNvSpPr txBox="1">
            <a:spLocks noChangeArrowheads="1"/>
          </p:cNvSpPr>
          <p:nvPr/>
        </p:nvSpPr>
        <p:spPr bwMode="auto">
          <a:xfrm>
            <a:off x="8331200" y="10421938"/>
            <a:ext cx="406400" cy="646112"/>
          </a:xfrm>
          <a:prstGeom prst="rect">
            <a:avLst/>
          </a:prstGeom>
          <a:noFill/>
          <a:ln w="9525">
            <a:noFill/>
            <a:miter lim="800000"/>
            <a:headEnd/>
            <a:tailEnd/>
          </a:ln>
        </p:spPr>
        <p:txBody>
          <a:bodyPr>
            <a:spAutoFit/>
          </a:bodyPr>
          <a:lstStyle/>
          <a:p>
            <a:r>
              <a:rPr lang="en-US" sz="3600" b="1">
                <a:solidFill>
                  <a:srgbClr val="013048"/>
                </a:solidFill>
                <a:latin typeface="Century Gothic" pitchFamily="34" charset="0"/>
              </a:rPr>
              <a:t>”</a:t>
            </a:r>
            <a:endParaRPr lang="en-US" sz="3600"/>
          </a:p>
        </p:txBody>
      </p:sp>
      <p:sp>
        <p:nvSpPr>
          <p:cNvPr id="2081" name="TextBox 40"/>
          <p:cNvSpPr txBox="1">
            <a:spLocks noChangeArrowheads="1"/>
          </p:cNvSpPr>
          <p:nvPr/>
        </p:nvSpPr>
        <p:spPr bwMode="auto">
          <a:xfrm>
            <a:off x="6342063" y="8316913"/>
            <a:ext cx="392112" cy="646112"/>
          </a:xfrm>
          <a:prstGeom prst="rect">
            <a:avLst/>
          </a:prstGeom>
          <a:noFill/>
          <a:ln w="9525">
            <a:noFill/>
            <a:miter lim="800000"/>
            <a:headEnd/>
            <a:tailEnd/>
          </a:ln>
        </p:spPr>
        <p:txBody>
          <a:bodyPr>
            <a:spAutoFit/>
          </a:bodyPr>
          <a:lstStyle/>
          <a:p>
            <a:r>
              <a:rPr lang="en-US" sz="3600" b="1">
                <a:solidFill>
                  <a:srgbClr val="013048"/>
                </a:solidFill>
                <a:latin typeface="Century Gothic" pitchFamily="34" charset="0"/>
              </a:rPr>
              <a:t>“</a:t>
            </a:r>
            <a:endParaRPr lang="en-US" sz="3600"/>
          </a:p>
        </p:txBody>
      </p:sp>
      <p:pic>
        <p:nvPicPr>
          <p:cNvPr id="2082" name="Picture 2"/>
          <p:cNvPicPr>
            <a:picLocks noChangeAspect="1" noChangeArrowheads="1"/>
          </p:cNvPicPr>
          <p:nvPr/>
        </p:nvPicPr>
        <p:blipFill>
          <a:blip r:embed="rId4" cstate="print"/>
          <a:srcRect/>
          <a:stretch>
            <a:fillRect/>
          </a:stretch>
        </p:blipFill>
        <p:spPr bwMode="auto">
          <a:xfrm>
            <a:off x="9601200" y="4891088"/>
            <a:ext cx="5395913" cy="4445000"/>
          </a:xfrm>
          <a:prstGeom prst="rect">
            <a:avLst/>
          </a:prstGeom>
          <a:noFill/>
          <a:ln w="9525">
            <a:noFill/>
            <a:miter lim="800000"/>
            <a:headEnd/>
            <a:tailEnd/>
          </a:ln>
        </p:spPr>
      </p:pic>
      <p:pic>
        <p:nvPicPr>
          <p:cNvPr id="2083" name="Picture 3"/>
          <p:cNvPicPr>
            <a:picLocks noChangeAspect="1" noChangeArrowheads="1"/>
          </p:cNvPicPr>
          <p:nvPr/>
        </p:nvPicPr>
        <p:blipFill>
          <a:blip r:embed="rId5" cstate="print"/>
          <a:srcRect/>
          <a:stretch>
            <a:fillRect/>
          </a:stretch>
        </p:blipFill>
        <p:spPr bwMode="auto">
          <a:xfrm>
            <a:off x="15738475" y="6496050"/>
            <a:ext cx="2906713" cy="2838450"/>
          </a:xfrm>
          <a:prstGeom prst="rect">
            <a:avLst/>
          </a:prstGeom>
          <a:noFill/>
          <a:ln w="9525">
            <a:noFill/>
            <a:miter lim="800000"/>
            <a:headEnd/>
            <a:tailEnd/>
          </a:ln>
        </p:spPr>
      </p:pic>
      <p:pic>
        <p:nvPicPr>
          <p:cNvPr id="2084" name="Picture 4"/>
          <p:cNvPicPr>
            <a:picLocks noChangeAspect="1" noChangeArrowheads="1"/>
          </p:cNvPicPr>
          <p:nvPr/>
        </p:nvPicPr>
        <p:blipFill>
          <a:blip r:embed="rId6" cstate="print"/>
          <a:srcRect/>
          <a:stretch>
            <a:fillRect/>
          </a:stretch>
        </p:blipFill>
        <p:spPr bwMode="auto">
          <a:xfrm>
            <a:off x="15525750" y="3013075"/>
            <a:ext cx="3922713" cy="2919413"/>
          </a:xfrm>
          <a:prstGeom prst="rect">
            <a:avLst/>
          </a:prstGeom>
          <a:noFill/>
          <a:ln w="9525">
            <a:noFill/>
            <a:miter lim="800000"/>
            <a:headEnd/>
            <a:tailEnd/>
          </a:ln>
        </p:spPr>
      </p:pic>
      <p:pic>
        <p:nvPicPr>
          <p:cNvPr id="2085" name="Picture 43" descr="katy.jpg"/>
          <p:cNvPicPr>
            <a:picLocks noChangeAspect="1"/>
          </p:cNvPicPr>
          <p:nvPr/>
        </p:nvPicPr>
        <p:blipFill>
          <a:blip r:embed="rId7" cstate="print"/>
          <a:srcRect/>
          <a:stretch>
            <a:fillRect/>
          </a:stretch>
        </p:blipFill>
        <p:spPr bwMode="auto">
          <a:xfrm>
            <a:off x="6164263" y="2816225"/>
            <a:ext cx="2827337" cy="7146925"/>
          </a:xfrm>
          <a:prstGeom prst="rect">
            <a:avLst/>
          </a:prstGeom>
          <a:noFill/>
          <a:ln w="9525">
            <a:noFill/>
            <a:miter lim="800000"/>
            <a:headEnd/>
            <a:tailEnd/>
          </a:ln>
        </p:spPr>
      </p:pic>
      <p:sp>
        <p:nvSpPr>
          <p:cNvPr id="2086" name="Rectangle 44"/>
          <p:cNvSpPr>
            <a:spLocks noChangeArrowheads="1"/>
          </p:cNvSpPr>
          <p:nvPr/>
        </p:nvSpPr>
        <p:spPr bwMode="auto">
          <a:xfrm>
            <a:off x="6157913" y="7788275"/>
            <a:ext cx="2871787" cy="2908300"/>
          </a:xfrm>
          <a:prstGeom prst="rect">
            <a:avLst/>
          </a:prstGeom>
          <a:solidFill>
            <a:schemeClr val="bg1"/>
          </a:solidFill>
          <a:ln w="9525" algn="ctr">
            <a:noFill/>
            <a:round/>
            <a:headEnd/>
            <a:tailEnd/>
          </a:ln>
        </p:spPr>
        <p:txBody>
          <a:bodyPr/>
          <a:lstStyle/>
          <a:p>
            <a:pPr defTabSz="2508250"/>
            <a:endParaRPr lang="en-US"/>
          </a:p>
        </p:txBody>
      </p:sp>
      <p:sp>
        <p:nvSpPr>
          <p:cNvPr id="2087" name="Rectangle 92"/>
          <p:cNvSpPr>
            <a:spLocks noChangeArrowheads="1"/>
          </p:cNvSpPr>
          <p:nvPr/>
        </p:nvSpPr>
        <p:spPr bwMode="auto">
          <a:xfrm>
            <a:off x="6091238" y="7854950"/>
            <a:ext cx="2890837" cy="3527425"/>
          </a:xfrm>
          <a:prstGeom prst="rect">
            <a:avLst/>
          </a:prstGeom>
          <a:solidFill>
            <a:srgbClr val="E2E2F6"/>
          </a:solidFill>
          <a:ln w="9525" algn="ctr">
            <a:noFill/>
            <a:round/>
            <a:headEnd/>
            <a:tailEnd/>
          </a:ln>
        </p:spPr>
        <p:txBody>
          <a:bodyPr/>
          <a:lstStyle/>
          <a:p>
            <a:pPr defTabSz="2508250"/>
            <a:endParaRPr lang="en-US"/>
          </a:p>
        </p:txBody>
      </p:sp>
      <p:sp>
        <p:nvSpPr>
          <p:cNvPr id="38" name="TextBox 56"/>
          <p:cNvSpPr txBox="1">
            <a:spLocks noChangeArrowheads="1"/>
          </p:cNvSpPr>
          <p:nvPr/>
        </p:nvSpPr>
        <p:spPr bwMode="auto">
          <a:xfrm>
            <a:off x="6076950" y="7848600"/>
            <a:ext cx="3009900" cy="3324225"/>
          </a:xfrm>
          <a:prstGeom prst="rect">
            <a:avLst/>
          </a:prstGeom>
          <a:noFill/>
          <a:ln w="9525">
            <a:noFill/>
            <a:miter lim="800000"/>
            <a:headEnd/>
            <a:tailEnd/>
          </a:ln>
        </p:spPr>
        <p:txBody>
          <a:bodyPr lIns="274320" tIns="274320" rIns="274320" bIns="0">
            <a:spAutoFit/>
          </a:bodyPr>
          <a:lstStyle/>
          <a:p>
            <a:pPr algn="ctr">
              <a:defRPr/>
            </a:pPr>
            <a:r>
              <a:rPr lang="en-US" sz="1800" b="1" dirty="0">
                <a:solidFill>
                  <a:srgbClr val="013048"/>
                </a:solidFill>
                <a:latin typeface="+mj-lt"/>
              </a:rPr>
              <a:t>To date, more than 100 institutions representing more than 1 million scholars and support staff across more than 25 countries are implementing VIVO or producing VIVO compatible data.</a:t>
            </a:r>
          </a:p>
        </p:txBody>
      </p:sp>
      <p:pic>
        <p:nvPicPr>
          <p:cNvPr id="2089" name="Picture 41"/>
          <p:cNvPicPr>
            <a:picLocks noChangeAspect="1" noChangeArrowheads="1"/>
          </p:cNvPicPr>
          <p:nvPr/>
        </p:nvPicPr>
        <p:blipFill>
          <a:blip r:embed="rId8" cstate="print"/>
          <a:srcRect/>
          <a:stretch>
            <a:fillRect/>
          </a:stretch>
        </p:blipFill>
        <p:spPr bwMode="auto">
          <a:xfrm>
            <a:off x="1152524" y="11321342"/>
            <a:ext cx="4654581" cy="3632908"/>
          </a:xfrm>
          <a:prstGeom prst="rect">
            <a:avLst/>
          </a:prstGeom>
          <a:noFill/>
          <a:ln w="9525">
            <a:noFill/>
            <a:miter lim="800000"/>
            <a:headEnd/>
            <a:tailEnd/>
          </a:ln>
        </p:spPr>
      </p:pic>
      <p:pic>
        <p:nvPicPr>
          <p:cNvPr id="2090" name="Picture 42"/>
          <p:cNvPicPr>
            <a:picLocks noChangeAspect="1" noChangeArrowheads="1"/>
          </p:cNvPicPr>
          <p:nvPr/>
        </p:nvPicPr>
        <p:blipFill>
          <a:blip r:embed="rId9" cstate="print"/>
          <a:srcRect/>
          <a:stretch>
            <a:fillRect/>
          </a:stretch>
        </p:blipFill>
        <p:spPr bwMode="auto">
          <a:xfrm>
            <a:off x="14477999" y="12884176"/>
            <a:ext cx="2686051" cy="2452583"/>
          </a:xfrm>
          <a:prstGeom prst="rect">
            <a:avLst/>
          </a:prstGeom>
          <a:noFill/>
          <a:ln w="9525">
            <a:noFill/>
            <a:miter lim="800000"/>
            <a:headEnd/>
            <a:tailEnd/>
          </a:ln>
        </p:spPr>
      </p:pic>
      <p:pic>
        <p:nvPicPr>
          <p:cNvPr id="2093" name="Picture 45"/>
          <p:cNvPicPr>
            <a:picLocks noChangeAspect="1" noChangeArrowheads="1"/>
          </p:cNvPicPr>
          <p:nvPr/>
        </p:nvPicPr>
        <p:blipFill>
          <a:blip r:embed="rId10" cstate="print"/>
          <a:srcRect/>
          <a:stretch>
            <a:fillRect/>
          </a:stretch>
        </p:blipFill>
        <p:spPr bwMode="auto">
          <a:xfrm>
            <a:off x="17301707" y="12896850"/>
            <a:ext cx="2457222" cy="2447925"/>
          </a:xfrm>
          <a:prstGeom prst="rect">
            <a:avLst/>
          </a:prstGeom>
          <a:noFill/>
          <a:ln w="9525">
            <a:noFill/>
            <a:miter lim="800000"/>
            <a:headEnd/>
            <a:tailEnd/>
          </a:ln>
        </p:spPr>
      </p:pic>
      <p:pic>
        <p:nvPicPr>
          <p:cNvPr id="2" name="Picture 1"/>
          <p:cNvPicPr>
            <a:picLocks noChangeAspect="1"/>
          </p:cNvPicPr>
          <p:nvPr/>
        </p:nvPicPr>
        <p:blipFill>
          <a:blip r:embed="rId11"/>
          <a:stretch>
            <a:fillRect/>
          </a:stretch>
        </p:blipFill>
        <p:spPr>
          <a:xfrm>
            <a:off x="20011950" y="12331952"/>
            <a:ext cx="769504" cy="769504"/>
          </a:xfrm>
          <a:prstGeom prst="rect">
            <a:avLst/>
          </a:prstGeom>
        </p:spPr>
      </p:pic>
      <p:sp>
        <p:nvSpPr>
          <p:cNvPr id="41" name="Rectangle 85"/>
          <p:cNvSpPr>
            <a:spLocks noChangeArrowheads="1"/>
          </p:cNvSpPr>
          <p:nvPr/>
        </p:nvSpPr>
        <p:spPr bwMode="auto">
          <a:xfrm>
            <a:off x="20724864" y="12559853"/>
            <a:ext cx="2420154" cy="338554"/>
          </a:xfrm>
          <a:prstGeom prst="rect">
            <a:avLst/>
          </a:prstGeom>
          <a:noFill/>
          <a:ln w="9525">
            <a:noFill/>
            <a:miter lim="800000"/>
            <a:headEnd/>
            <a:tailEnd/>
          </a:ln>
        </p:spPr>
        <p:txBody>
          <a:bodyPr wrap="none">
            <a:spAutoFit/>
          </a:bodyPr>
          <a:lstStyle/>
          <a:p>
            <a:r>
              <a:rPr lang="en-US" dirty="0"/>
              <a:t>https://</a:t>
            </a:r>
            <a:r>
              <a:rPr lang="en-US" dirty="0" err="1"/>
              <a:t>github.com</a:t>
            </a:r>
            <a:r>
              <a:rPr lang="en-US" dirty="0"/>
              <a:t>/vivo-project</a:t>
            </a:r>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ufpostertemplate01[1]">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50825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50825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ufpostertemplate01[1]</Template>
  <TotalTime>1407</TotalTime>
  <Words>1010</Words>
  <Application>Microsoft Macintosh PowerPoint</Application>
  <PresentationFormat>Custom</PresentationFormat>
  <Paragraphs>41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ufpostertemplate01[1]</vt:lpstr>
      <vt:lpstr>PowerPoint Presentation</vt:lpstr>
    </vt:vector>
  </TitlesOfParts>
  <LinksUpToDate>false</LinksUpToDate>
  <SharedDoc>false</SharedDoc>
  <HyperlinkBase>http://www.posterpresentations.com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CAMP071</dc:subject>
  <dc:creator>Mike</dc:creator>
  <cp:lastModifiedBy>Michael Conlon</cp:lastModifiedBy>
  <cp:revision>183</cp:revision>
  <dcterms:created xsi:type="dcterms:W3CDTF">2010-07-31T00:18:09Z</dcterms:created>
  <dcterms:modified xsi:type="dcterms:W3CDTF">2015-06-06T21:00:09Z</dcterms:modified>
</cp:coreProperties>
</file>