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21"/>
  </p:notesMasterIdLst>
  <p:sldIdLst>
    <p:sldId id="281" r:id="rId2"/>
    <p:sldId id="295" r:id="rId3"/>
    <p:sldId id="285" r:id="rId4"/>
    <p:sldId id="286" r:id="rId5"/>
    <p:sldId id="278" r:id="rId6"/>
    <p:sldId id="284" r:id="rId7"/>
    <p:sldId id="288" r:id="rId8"/>
    <p:sldId id="289" r:id="rId9"/>
    <p:sldId id="290" r:id="rId10"/>
    <p:sldId id="291" r:id="rId11"/>
    <p:sldId id="279" r:id="rId12"/>
    <p:sldId id="296" r:id="rId13"/>
    <p:sldId id="283" r:id="rId14"/>
    <p:sldId id="287" r:id="rId15"/>
    <p:sldId id="292" r:id="rId16"/>
    <p:sldId id="297" r:id="rId17"/>
    <p:sldId id="293" r:id="rId18"/>
    <p:sldId id="280" r:id="rId19"/>
    <p:sldId id="294" r:id="rId2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078" autoAdjust="0"/>
  </p:normalViewPr>
  <p:slideViewPr>
    <p:cSldViewPr snapToGrid="0" snapToObjects="1">
      <p:cViewPr varScale="1">
        <p:scale>
          <a:sx n="66" d="100"/>
          <a:sy n="66" d="100"/>
        </p:scale>
        <p:origin x="-1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spcBef>
                <a:spcPts val="0"/>
              </a:spcBef>
              <a:buNone/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1219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mtClean="0"/>
              <a:t>First </a:t>
            </a:r>
            <a:r>
              <a:rPr lang="en-US" baseline="0" smtClean="0"/>
              <a:t>discuss </a:t>
            </a:r>
            <a:r>
              <a:rPr lang="en-US" baseline="0" dirty="0" smtClean="0"/>
              <a:t>a pilot project to convert non-MARC metadata to RDF and make connections with external linked data graphs to discover relationships to other entities.</a:t>
            </a:r>
          </a:p>
          <a:p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Paolo will then go into detail about a general purpose pipeline he has designed to convert metadata to RDF and perform </a:t>
            </a:r>
            <a:r>
              <a:rPr lang="en-US" dirty="0" smtClean="0"/>
              <a:t>concept identification</a:t>
            </a:r>
            <a:r>
              <a:rPr lang="en-US" baseline="0" dirty="0" smtClean="0"/>
              <a:t> and</a:t>
            </a:r>
            <a:r>
              <a:rPr lang="en-US" dirty="0" smtClean="0"/>
              <a:t> elicitation of semantics and linkages</a:t>
            </a:r>
            <a:r>
              <a:rPr lang="en-US" baseline="0" dirty="0" smtClean="0"/>
              <a:t> along the way.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15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057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US" dirty="0" smtClean="0">
                <a:solidFill>
                  <a:schemeClr val="dk1"/>
                </a:solidFill>
              </a:rPr>
              <a:t>The last</a:t>
            </a:r>
            <a:r>
              <a:rPr lang="en-US" baseline="0" dirty="0" smtClean="0">
                <a:solidFill>
                  <a:schemeClr val="dk1"/>
                </a:solidFill>
              </a:rPr>
              <a:t> mile is perhaps the hardest…</a:t>
            </a:r>
          </a:p>
          <a:p>
            <a:pPr rtl="0">
              <a:spcBef>
                <a:spcPts val="0"/>
              </a:spcBef>
              <a:buNone/>
            </a:pPr>
            <a:endParaRPr lang="en-US" baseline="0" dirty="0" smtClean="0">
              <a:solidFill>
                <a:schemeClr val="dk1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lang="en-US" dirty="0" smtClean="0">
                <a:solidFill>
                  <a:schemeClr val="dk1"/>
                </a:solidFill>
              </a:rPr>
              <a:t>Reconciling </a:t>
            </a:r>
            <a:r>
              <a:rPr lang="en-US" dirty="0">
                <a:solidFill>
                  <a:schemeClr val="dk1"/>
                </a:solidFill>
              </a:rPr>
              <a:t>BIBFRAME and </a:t>
            </a:r>
            <a:r>
              <a:rPr lang="en-US" dirty="0" err="1">
                <a:solidFill>
                  <a:schemeClr val="dk1"/>
                </a:solidFill>
              </a:rPr>
              <a:t>MusicBrainz</a:t>
            </a:r>
            <a:r>
              <a:rPr lang="en-US" dirty="0">
                <a:solidFill>
                  <a:schemeClr val="dk1"/>
                </a:solidFill>
              </a:rPr>
              <a:t> URIs would mean we could then point researchers from the flyers to album releases in our collections by performers mentioned in the flyers</a:t>
            </a:r>
            <a:r>
              <a:rPr lang="en-US" dirty="0" smtClean="0">
                <a:solidFill>
                  <a:schemeClr val="dk1"/>
                </a:solidFill>
              </a:rPr>
              <a:t>. </a:t>
            </a:r>
            <a:r>
              <a:rPr lang="en-US" dirty="0" err="1" smtClean="0">
                <a:solidFill>
                  <a:schemeClr val="dk1"/>
                </a:solidFill>
              </a:rPr>
              <a:t>LinkedBrainz</a:t>
            </a:r>
            <a:r>
              <a:rPr lang="en-US" baseline="0" dirty="0" smtClean="0">
                <a:solidFill>
                  <a:schemeClr val="dk1"/>
                </a:solidFill>
              </a:rPr>
              <a:t> has a property to record ID’s for Releases, but it’s rarely used in the data.</a:t>
            </a:r>
            <a:endParaRPr lang="en-US" dirty="0">
              <a:solidFill>
                <a:schemeClr val="dk1"/>
              </a:solidFill>
            </a:endParaRPr>
          </a:p>
          <a:p>
            <a:pPr>
              <a:spcBef>
                <a:spcPts val="0"/>
              </a:spcBef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265" name="Shape 26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31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lvl="0" indent="0">
              <a:spcBef>
                <a:spcPts val="0"/>
              </a:spcBef>
              <a:buSzPct val="100000"/>
              <a:buNone/>
            </a:pPr>
            <a:r>
              <a:rPr lang="en-US" sz="2400" dirty="0" smtClean="0"/>
              <a:t>(494 Flyers) </a:t>
            </a:r>
          </a:p>
          <a:p>
            <a:pPr marL="514350" indent="-342900">
              <a:spcBef>
                <a:spcPts val="0"/>
              </a:spcBef>
              <a:buSzPct val="100000"/>
            </a:pPr>
            <a:r>
              <a:rPr lang="en-US" sz="2400" dirty="0" smtClean="0"/>
              <a:t>Each of flyer describes an </a:t>
            </a:r>
            <a:r>
              <a:rPr lang="en-US" sz="2400" dirty="0" smtClean="0"/>
              <a:t>event/s</a:t>
            </a:r>
            <a:endParaRPr lang="en-US" sz="2400" dirty="0" smtClean="0"/>
          </a:p>
          <a:p>
            <a:pPr marL="914400" lvl="1" indent="-342900">
              <a:spcBef>
                <a:spcPts val="0"/>
              </a:spcBef>
              <a:buSzPct val="100000"/>
            </a:pPr>
            <a:r>
              <a:rPr lang="en-US" sz="2400" dirty="0" smtClean="0"/>
              <a:t>Events can have a known venue. Multiple flyers can refer to the same venue.</a:t>
            </a:r>
          </a:p>
          <a:p>
            <a:pPr marL="914400" lvl="1" indent="-342900">
              <a:spcBef>
                <a:spcPts val="0"/>
              </a:spcBef>
              <a:buSzPct val="100000"/>
            </a:pPr>
            <a:r>
              <a:rPr lang="en-US" sz="2400" dirty="0" smtClean="0"/>
              <a:t>Each event can have anywhere from 1-20 (plus) performers</a:t>
            </a:r>
          </a:p>
          <a:p>
            <a:pPr marL="914400" lvl="1" indent="-342900">
              <a:spcBef>
                <a:spcPts val="0"/>
              </a:spcBef>
              <a:buSzPct val="100000"/>
            </a:pPr>
            <a:endParaRPr lang="en-US" sz="2400" dirty="0" smtClean="0"/>
          </a:p>
          <a:p>
            <a:pPr marL="914400" lvl="1" indent="-342900">
              <a:spcBef>
                <a:spcPts val="0"/>
              </a:spcBef>
              <a:buSzPct val="100000"/>
            </a:pPr>
            <a:endParaRPr lang="en-US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75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49" name="Shape 24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Considering</a:t>
            </a:r>
            <a:r>
              <a:rPr lang="en-US" baseline="0" dirty="0" smtClean="0"/>
              <a:t> Schema persons as well.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76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>
              <a:spcBef>
                <a:spcPts val="0"/>
              </a:spcBef>
              <a:buSzPct val="100000"/>
            </a:pPr>
            <a:r>
              <a:rPr lang="en-US" sz="1800" dirty="0" err="1" smtClean="0"/>
              <a:t>MusicBrainz</a:t>
            </a:r>
            <a:r>
              <a:rPr lang="en-US" sz="1800" dirty="0" smtClean="0"/>
              <a:t> is an open music encyclopedia that collects music metadata and makes it available to the public. </a:t>
            </a:r>
          </a:p>
          <a:p>
            <a:pPr marL="457200" lvl="0" indent="-342900">
              <a:spcBef>
                <a:spcPts val="0"/>
              </a:spcBef>
              <a:buSzPct val="100000"/>
              <a:buFont typeface="Arial"/>
              <a:buChar char="•"/>
            </a:pPr>
            <a:r>
              <a:rPr lang="en-US" sz="1800" dirty="0" smtClean="0"/>
              <a:t>Pulls in descriptions from Wikipedia</a:t>
            </a:r>
          </a:p>
          <a:p>
            <a:pPr marL="457200" lvl="0" indent="-342900">
              <a:spcBef>
                <a:spcPts val="0"/>
              </a:spcBef>
              <a:buSzPct val="100000"/>
              <a:buFont typeface="Arial"/>
              <a:buChar char="•"/>
            </a:pPr>
            <a:r>
              <a:rPr lang="en-US" sz="1800" dirty="0" smtClean="0"/>
              <a:t>has relationships to other artists</a:t>
            </a:r>
          </a:p>
          <a:p>
            <a:pPr marL="457200" lvl="0" indent="-342900">
              <a:spcBef>
                <a:spcPts val="0"/>
              </a:spcBef>
              <a:buSzPct val="100000"/>
              <a:buFont typeface="Arial"/>
              <a:buChar char="•"/>
            </a:pPr>
            <a:r>
              <a:rPr lang="en-US" sz="1800" dirty="0" smtClean="0"/>
              <a:t>Works they have produced</a:t>
            </a:r>
          </a:p>
          <a:p>
            <a:pPr marL="457200" lvl="0" indent="-342900">
              <a:spcBef>
                <a:spcPts val="0"/>
              </a:spcBef>
              <a:buSzPct val="100000"/>
              <a:buFont typeface="Arial"/>
              <a:buChar char="•"/>
            </a:pPr>
            <a:r>
              <a:rPr lang="en-US" sz="1800" dirty="0" smtClean="0"/>
              <a:t>Events they were related</a:t>
            </a:r>
            <a:r>
              <a:rPr lang="en-US" sz="1800" baseline="0" dirty="0" smtClean="0"/>
              <a:t> to</a:t>
            </a:r>
          </a:p>
          <a:p>
            <a:pPr marL="114300" lvl="0" indent="0">
              <a:spcBef>
                <a:spcPts val="0"/>
              </a:spcBef>
              <a:buSzPct val="100000"/>
              <a:buFont typeface="Arial"/>
              <a:buNone/>
            </a:pPr>
            <a:endParaRPr lang="en-US" sz="1800" baseline="0" dirty="0" smtClean="0"/>
          </a:p>
          <a:p>
            <a:pPr marL="114300" lvl="0" indent="0">
              <a:spcBef>
                <a:spcPts val="0"/>
              </a:spcBef>
              <a:buSzPct val="100000"/>
              <a:buFont typeface="Arial"/>
              <a:buNone/>
            </a:pPr>
            <a:r>
              <a:rPr lang="en-US" sz="1800" baseline="0" dirty="0" smtClean="0"/>
              <a:t>All of this data is available as RDF through </a:t>
            </a:r>
            <a:r>
              <a:rPr lang="en-US" sz="1800" baseline="0" dirty="0" err="1" smtClean="0"/>
              <a:t>LinkedBrainz</a:t>
            </a:r>
            <a:endParaRPr lang="en-US" sz="1800" dirty="0" smtClean="0"/>
          </a:p>
          <a:p>
            <a:pPr marL="457200" lvl="0" indent="-342900">
              <a:spcBef>
                <a:spcPts val="0"/>
              </a:spcBef>
              <a:buSzPct val="100000"/>
            </a:pPr>
            <a:endParaRPr lang="en-US" sz="1800" dirty="0" smtClean="0"/>
          </a:p>
        </p:txBody>
      </p:sp>
      <p:sp>
        <p:nvSpPr>
          <p:cNvPr id="257" name="Shape 25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dk1"/>
                </a:solidFill>
              </a:rPr>
              <a:t>A query </a:t>
            </a:r>
            <a:r>
              <a:rPr lang="en-US" baseline="0" dirty="0" smtClean="0">
                <a:solidFill>
                  <a:schemeClr val="dk1"/>
                </a:solidFill>
              </a:rPr>
              <a:t>constructed by Rebecca: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>
              <a:solidFill>
                <a:schemeClr val="dk1"/>
              </a:solidFill>
            </a:endParaRP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baseline="0" dirty="0" smtClean="0">
                <a:solidFill>
                  <a:schemeClr val="dk1"/>
                </a:solidFill>
              </a:rPr>
              <a:t>Allows us to get back triples about relationships artist have to other artists and groups, and works they have created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baseline="0" dirty="0" smtClean="0">
                <a:solidFill>
                  <a:schemeClr val="dk1"/>
                </a:solidFill>
              </a:rPr>
              <a:t>And also to get those triples when the objects are used as the subject of other triples.</a:t>
            </a:r>
            <a:endParaRPr lang="en-US" dirty="0" smtClean="0">
              <a:solidFill>
                <a:schemeClr val="dk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47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the </a:t>
            </a:r>
            <a:r>
              <a:rPr lang="en-US" baseline="0" dirty="0" smtClean="0"/>
              <a:t>artist’s releases, but we also get more URI’s that open up for more querying.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97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wanted </a:t>
            </a:r>
            <a:r>
              <a:rPr lang="en-US" baseline="0" dirty="0" smtClean="0"/>
              <a:t>to see if I could devise a workflow for generating RDF with as little scripting as possible.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open </a:t>
            </a:r>
            <a:r>
              <a:rPr lang="en-US" baseline="0" dirty="0" smtClean="0"/>
              <a:t>source software Karma, developed by the Information Science Institute at USC.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Serviceable</a:t>
            </a:r>
            <a:r>
              <a:rPr lang="en-US" baseline="0" dirty="0" smtClean="0"/>
              <a:t> software with a bit of a learning curve.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Upload ontologies and the metadata that you want to convert to RDF. Then you can set semantic types for the values in the data file.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Pretty unstable, but if you can complete the mapping before any crashes you can publish the RDF.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797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 marL="0" lvl="0" indent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01208"/>
            <a:ext cx="7772400" cy="1661658"/>
          </a:xfrm>
        </p:spPr>
        <p:txBody>
          <a:bodyPr/>
          <a:lstStyle/>
          <a:p>
            <a:r>
              <a:rPr lang="en-US" sz="2400" dirty="0"/>
              <a:t>Leveraging the deeper </a:t>
            </a:r>
            <a:r>
              <a:rPr lang="en-US" sz="2400" dirty="0" smtClean="0"/>
              <a:t>graph</a:t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dirty="0"/>
              <a:t>via queries or patterns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Steven Folsom</a:t>
            </a:r>
            <a:br>
              <a:rPr lang="en-US" sz="2400" dirty="0" smtClean="0"/>
            </a:br>
            <a:r>
              <a:rPr lang="en-US" sz="2400" dirty="0" smtClean="0"/>
              <a:t>Paolo </a:t>
            </a:r>
            <a:r>
              <a:rPr lang="en-US" sz="2400" dirty="0" err="1" smtClean="0"/>
              <a:t>Ciccarese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b="1" dirty="0" smtClean="0"/>
              <a:t>LD4L Use Case 4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947120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847" y="152718"/>
            <a:ext cx="8772768" cy="1371600"/>
          </a:xfrm>
        </p:spPr>
        <p:txBody>
          <a:bodyPr/>
          <a:lstStyle/>
          <a:p>
            <a:r>
              <a:rPr lang="en-US" sz="3200" dirty="0" smtClean="0"/>
              <a:t>Tying this to external Graphs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3200" indent="0">
              <a:buNone/>
            </a:pPr>
            <a:r>
              <a:rPr lang="en-US" sz="1600" dirty="0" smtClean="0"/>
              <a:t>When we have a </a:t>
            </a:r>
            <a:r>
              <a:rPr lang="en-US" sz="1600" dirty="0" err="1" smtClean="0"/>
              <a:t>MusicBrainz</a:t>
            </a:r>
            <a:r>
              <a:rPr lang="en-US" sz="1600" dirty="0" smtClean="0"/>
              <a:t> URI for instances of </a:t>
            </a:r>
            <a:r>
              <a:rPr lang="en-US" sz="1600" dirty="0" err="1" smtClean="0"/>
              <a:t>mo:MusicArtist</a:t>
            </a:r>
            <a:r>
              <a:rPr lang="en-US" sz="1600" dirty="0" smtClean="0"/>
              <a:t> we can query for relationships to other entities and properties of these new entities.</a:t>
            </a:r>
            <a:endParaRPr lang="en-US" sz="1600" dirty="0"/>
          </a:p>
        </p:txBody>
      </p:sp>
      <p:pic>
        <p:nvPicPr>
          <p:cNvPr id="6" name="Picture 5" descr="Screen Shot 2015-02-18 at 1.09.46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36" t="16659" b="56987"/>
          <a:stretch/>
        </p:blipFill>
        <p:spPr>
          <a:xfrm>
            <a:off x="1673606" y="3024622"/>
            <a:ext cx="5227049" cy="159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12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3000" dirty="0" err="1" smtClean="0"/>
              <a:t>MusicBrainz</a:t>
            </a:r>
            <a:endParaRPr lang="en-US" sz="3000" dirty="0"/>
          </a:p>
        </p:txBody>
      </p:sp>
      <p:sp>
        <p:nvSpPr>
          <p:cNvPr id="252" name="Shape 25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253" name="Shape 2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4753" y="1286723"/>
            <a:ext cx="6000495" cy="557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BrutE</a:t>
            </a:r>
            <a:r>
              <a:rPr lang="en-US" dirty="0" smtClean="0"/>
              <a:t> force Reconciliation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800" dirty="0"/>
              <a:t>Manually searched for entries for 1,100 literals (many of these were </a:t>
            </a:r>
            <a:r>
              <a:rPr lang="en-US" sz="2800" dirty="0" smtClean="0"/>
              <a:t>derivations </a:t>
            </a:r>
            <a:r>
              <a:rPr lang="en-US" sz="2800" dirty="0"/>
              <a:t>for the same performer) </a:t>
            </a:r>
            <a:endParaRPr lang="en-US" sz="2800" dirty="0" smtClean="0"/>
          </a:p>
          <a:p>
            <a:endParaRPr lang="en-US" sz="2800" dirty="0" smtClean="0"/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Found roughly </a:t>
            </a:r>
            <a:r>
              <a:rPr lang="en-US" sz="2800" dirty="0"/>
              <a:t>250 URL’s for entries in </a:t>
            </a:r>
            <a:r>
              <a:rPr lang="en-US" sz="2800" dirty="0" err="1"/>
              <a:t>MusicBrainz</a:t>
            </a:r>
            <a:r>
              <a:rPr lang="en-US" sz="2800" dirty="0"/>
              <a:t> of the were </a:t>
            </a:r>
            <a:r>
              <a:rPr lang="en-US" sz="2800" dirty="0" smtClean="0"/>
              <a:t>found</a:t>
            </a:r>
            <a:endParaRPr lang="en-US" sz="2800" dirty="0"/>
          </a:p>
          <a:p>
            <a:endParaRPr lang="en-US" sz="2800" dirty="0" smtClean="0"/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Ultimately surfacing 115 </a:t>
            </a:r>
            <a:r>
              <a:rPr lang="en-US" sz="2800" dirty="0"/>
              <a:t>unique </a:t>
            </a:r>
            <a:r>
              <a:rPr lang="en-US" sz="2800" dirty="0" smtClean="0"/>
              <a:t>URLs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99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5791200" cy="1035857"/>
          </a:xfrm>
        </p:spPr>
        <p:txBody>
          <a:bodyPr/>
          <a:lstStyle/>
          <a:p>
            <a:r>
              <a:rPr lang="en-US" sz="3600" dirty="0" err="1" smtClean="0"/>
              <a:t>LinkedBrainz.org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265018"/>
            <a:ext cx="8229600" cy="4526100"/>
          </a:xfrm>
        </p:spPr>
        <p:txBody>
          <a:bodyPr>
            <a:normAutofit fontScale="55000" lnSpcReduction="20000"/>
          </a:bodyPr>
          <a:lstStyle/>
          <a:p>
            <a:pPr marL="203200" indent="0">
              <a:buNone/>
            </a:pPr>
            <a:r>
              <a:rPr lang="en-US" dirty="0"/>
              <a:t>CONSTRUCT  { ?s ?p1 ?o1 . </a:t>
            </a:r>
          </a:p>
          <a:p>
            <a:pPr marL="203200" indent="0">
              <a:buNone/>
            </a:pPr>
            <a:r>
              <a:rPr lang="en-US" dirty="0"/>
              <a:t>             ?o1 ?p2 ?o2 . }</a:t>
            </a:r>
          </a:p>
          <a:p>
            <a:pPr marL="203200" indent="0">
              <a:buNone/>
            </a:pPr>
            <a:r>
              <a:rPr lang="en-US" dirty="0"/>
              <a:t>WHERE      { ?s ?p1 ?o1 . </a:t>
            </a:r>
          </a:p>
          <a:p>
            <a:pPr marL="203200" indent="0">
              <a:buNone/>
            </a:pPr>
            <a:r>
              <a:rPr lang="en-US" dirty="0"/>
              <a:t>             ?o1 ?p2 ?o2 .</a:t>
            </a:r>
          </a:p>
          <a:p>
            <a:pPr marL="203200" indent="0">
              <a:buNone/>
            </a:pPr>
            <a:r>
              <a:rPr lang="en-US" dirty="0"/>
              <a:t>   FILTER ( </a:t>
            </a:r>
          </a:p>
          <a:p>
            <a:pPr marL="203200" indent="0">
              <a:buNone/>
            </a:pPr>
            <a:r>
              <a:rPr lang="en-US" dirty="0"/>
              <a:t>      ?s = &lt;http://</a:t>
            </a:r>
            <a:r>
              <a:rPr lang="en-US" dirty="0" err="1"/>
              <a:t>musicbrainz.org</a:t>
            </a:r>
            <a:r>
              <a:rPr lang="en-US" dirty="0"/>
              <a:t>/artist/c9378ced-9e63-4edc-ab37-35bde1062a32#_&gt;</a:t>
            </a:r>
          </a:p>
          <a:p>
            <a:pPr marL="203200" indent="0">
              <a:buNone/>
            </a:pPr>
            <a:r>
              <a:rPr lang="en-US" dirty="0"/>
              <a:t>      )</a:t>
            </a:r>
          </a:p>
          <a:p>
            <a:pPr marL="203200" indent="0">
              <a:buNone/>
            </a:pPr>
            <a:r>
              <a:rPr lang="en-US" dirty="0"/>
              <a:t>   # Eliminate </a:t>
            </a:r>
            <a:r>
              <a:rPr lang="en-US" dirty="0" err="1"/>
              <a:t>guid</a:t>
            </a:r>
            <a:r>
              <a:rPr lang="en-US" dirty="0"/>
              <a:t> property</a:t>
            </a:r>
          </a:p>
          <a:p>
            <a:pPr marL="203200" indent="0">
              <a:buNone/>
            </a:pPr>
            <a:r>
              <a:rPr lang="en-US" dirty="0"/>
              <a:t>   FILTER ( ?p1 != &lt;http://</a:t>
            </a:r>
            <a:r>
              <a:rPr lang="en-US" dirty="0" err="1"/>
              <a:t>purl.org</a:t>
            </a:r>
            <a:r>
              <a:rPr lang="en-US" dirty="0"/>
              <a:t>/ontology/</a:t>
            </a:r>
            <a:r>
              <a:rPr lang="en-US" dirty="0" err="1"/>
              <a:t>mo</a:t>
            </a:r>
            <a:r>
              <a:rPr lang="en-US" dirty="0"/>
              <a:t>/</a:t>
            </a:r>
            <a:r>
              <a:rPr lang="en-US" dirty="0" err="1"/>
              <a:t>musicbrainz_guid</a:t>
            </a:r>
            <a:r>
              <a:rPr lang="en-US" dirty="0"/>
              <a:t>&gt; )</a:t>
            </a:r>
          </a:p>
          <a:p>
            <a:pPr marL="203200" indent="0">
              <a:buNone/>
            </a:pPr>
            <a:r>
              <a:rPr lang="en-US" dirty="0"/>
              <a:t>   FILTER ( ?p2 != &lt;http://</a:t>
            </a:r>
            <a:r>
              <a:rPr lang="en-US" dirty="0" err="1"/>
              <a:t>purl.org</a:t>
            </a:r>
            <a:r>
              <a:rPr lang="en-US" dirty="0"/>
              <a:t>/ontology/</a:t>
            </a:r>
            <a:r>
              <a:rPr lang="en-US" dirty="0" err="1"/>
              <a:t>mo</a:t>
            </a:r>
            <a:r>
              <a:rPr lang="en-US" dirty="0"/>
              <a:t>/</a:t>
            </a:r>
            <a:r>
              <a:rPr lang="en-US" dirty="0" err="1"/>
              <a:t>musicbrainz_guid</a:t>
            </a:r>
            <a:r>
              <a:rPr lang="en-US" dirty="0"/>
              <a:t>&gt; )</a:t>
            </a:r>
          </a:p>
          <a:p>
            <a:pPr marL="203200" indent="0">
              <a:buNone/>
            </a:pPr>
            <a:r>
              <a:rPr lang="en-US" dirty="0"/>
              <a:t>   # Eliminate Tracks</a:t>
            </a:r>
          </a:p>
          <a:p>
            <a:pPr marL="203200" indent="0">
              <a:buNone/>
            </a:pPr>
            <a:r>
              <a:rPr lang="en-US" dirty="0"/>
              <a:t>   FILTER ( NOT EXISTS {</a:t>
            </a:r>
          </a:p>
          <a:p>
            <a:pPr marL="203200" indent="0">
              <a:buNone/>
            </a:pPr>
            <a:r>
              <a:rPr lang="en-US" dirty="0"/>
              <a:t>      ?o1 a  &lt;http://</a:t>
            </a:r>
            <a:r>
              <a:rPr lang="en-US" dirty="0" err="1"/>
              <a:t>purl.org</a:t>
            </a:r>
            <a:r>
              <a:rPr lang="en-US" dirty="0"/>
              <a:t>/ontology/</a:t>
            </a:r>
            <a:r>
              <a:rPr lang="en-US" dirty="0" err="1"/>
              <a:t>mo</a:t>
            </a:r>
            <a:r>
              <a:rPr lang="en-US" dirty="0"/>
              <a:t>/Track&gt; .}</a:t>
            </a:r>
          </a:p>
          <a:p>
            <a:pPr marL="203200" indent="0">
              <a:buNone/>
            </a:pPr>
            <a:r>
              <a:rPr lang="en-US" dirty="0"/>
              <a:t>   )</a:t>
            </a:r>
          </a:p>
          <a:p>
            <a:pPr marL="203200" indent="0">
              <a:buNone/>
            </a:pPr>
            <a:r>
              <a:rPr lang="en-US" dirty="0"/>
              <a:t>   FILTER (NOT EXISTS {</a:t>
            </a:r>
          </a:p>
          <a:p>
            <a:pPr marL="203200" indent="0">
              <a:buNone/>
            </a:pPr>
            <a:r>
              <a:rPr lang="en-US" dirty="0"/>
              <a:t>      ?o2 a  &lt;http://</a:t>
            </a:r>
            <a:r>
              <a:rPr lang="en-US" dirty="0" err="1"/>
              <a:t>purl.org</a:t>
            </a:r>
            <a:r>
              <a:rPr lang="en-US" dirty="0"/>
              <a:t>/ontology/</a:t>
            </a:r>
            <a:r>
              <a:rPr lang="en-US" dirty="0" err="1"/>
              <a:t>mo</a:t>
            </a:r>
            <a:r>
              <a:rPr lang="en-US" dirty="0"/>
              <a:t>/Track&gt; .}</a:t>
            </a:r>
          </a:p>
          <a:p>
            <a:pPr marL="203200" indent="0">
              <a:buNone/>
            </a:pPr>
            <a:r>
              <a:rPr lang="en-US" dirty="0"/>
              <a:t>   )   </a:t>
            </a:r>
          </a:p>
          <a:p>
            <a:pPr marL="203200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08744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/>
              <a:t>LinkedBrainz.org</a:t>
            </a:r>
            <a:r>
              <a:rPr lang="en-US" sz="3600" dirty="0" smtClean="0"/>
              <a:t> continued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o-RO" dirty="0"/>
              <a:t>{ "@graph": [</a:t>
            </a:r>
            <a:br>
              <a:rPr lang="ro-RO" dirty="0"/>
            </a:br>
            <a:r>
              <a:rPr lang="ro-RO" dirty="0"/>
              <a:t>    { "@id": "http://musicbrainz.org/artist/c9378ced-9e63-4edc-ab37-35bde1062a32#_",</a:t>
            </a:r>
            <a:br>
              <a:rPr lang="ro-RO" dirty="0"/>
            </a:br>
            <a:r>
              <a:rPr lang="ro-RO" dirty="0"/>
              <a:t>      "http://xmlns.com/foaf/0.1/based_near" : [ "http://musicbrainz.org/area/489ce91b-6658-3307-9877-795b68554c98#_" ] ,</a:t>
            </a:r>
            <a:br>
              <a:rPr lang="ro-RO" dirty="0"/>
            </a:br>
            <a:r>
              <a:rPr lang="ro-RO" dirty="0"/>
              <a:t>      "http://purl.org/ontology/mo/member_of" : [ "http://musicbrainz.org/artist/73046026-6228-41a3-aa12-b3b796b491fa#_" ] ,</a:t>
            </a:r>
            <a:br>
              <a:rPr lang="ro-RO" dirty="0"/>
            </a:br>
            <a:r>
              <a:rPr lang="ro-RO" dirty="0"/>
              <a:t>      "http://xmlns.com/foaf/0.1/made" : [ "http://musicbrainz.org/signal-group/3cfacddf-a4ac-3fb8-9c29-fdaf1c429212#_" ,</a:t>
            </a:r>
            <a:br>
              <a:rPr lang="ro-RO" dirty="0"/>
            </a:br>
            <a:r>
              <a:rPr lang="ro-RO" dirty="0"/>
              <a:t>       </a:t>
            </a:r>
            <a:r>
              <a:rPr lang="ro-RO" b="1" dirty="0">
                <a:solidFill>
                  <a:srgbClr val="FF0000"/>
                </a:solidFill>
              </a:rPr>
              <a:t> "http://musicbrainz.org/release/396c4bd1-50d2-43d7-9149-bfd56daad006#_" ,</a:t>
            </a:r>
            <a:br>
              <a:rPr lang="ro-RO" b="1" dirty="0">
                <a:solidFill>
                  <a:srgbClr val="FF0000"/>
                </a:solidFill>
              </a:rPr>
            </a:br>
            <a:r>
              <a:rPr lang="ro-RO" b="1" dirty="0">
                <a:solidFill>
                  <a:srgbClr val="FF0000"/>
                </a:solidFill>
              </a:rPr>
              <a:t>        "http://musicbrainz.org/release/9a019ed2-3daf-4024-94dc-fd8f24ed6a59#_" ,</a:t>
            </a:r>
            <a:br>
              <a:rPr lang="ro-RO" b="1" dirty="0">
                <a:solidFill>
                  <a:srgbClr val="FF0000"/>
                </a:solidFill>
              </a:rPr>
            </a:br>
            <a:r>
              <a:rPr lang="ro-RO" b="1" dirty="0">
                <a:solidFill>
                  <a:srgbClr val="FF0000"/>
                </a:solidFill>
              </a:rPr>
              <a:t>        "http://musicbrainz.org/signal-group/40e49ce8-c8ee-3c2b-9861-6b521a092ba1#_"</a:t>
            </a:r>
            <a:r>
              <a:rPr lang="ro-RO" dirty="0"/>
              <a:t> ] } ,</a:t>
            </a:r>
            <a:br>
              <a:rPr lang="ro-RO" dirty="0"/>
            </a:br>
            <a:r>
              <a:rPr lang="ro-RO" dirty="0"/>
              <a:t>    { "@id": "http://musicbrainz.org/area/489ce91b-6658-3307-9877-795b68554c98#_",</a:t>
            </a:r>
            <a:br>
              <a:rPr lang="ro-RO" dirty="0"/>
            </a:br>
            <a:r>
              <a:rPr lang="ro-RO" dirty="0"/>
              <a:t>      "@type" : [ "http://www.w3.org/2003/01/geo/wgs84_pos#SpatialThing" ] ,</a:t>
            </a:r>
            <a:br>
              <a:rPr lang="ro-RO" dirty="0"/>
            </a:br>
            <a:r>
              <a:rPr lang="ro-RO" dirty="0"/>
              <a:t>      "http://www.w3.org/2000/01/rdf-schema#label" : [ { "@value" : "United States" } ] ,</a:t>
            </a:r>
            <a:br>
              <a:rPr lang="ro-RO" dirty="0"/>
            </a:br>
            <a:r>
              <a:rPr lang="ro-RO" dirty="0"/>
              <a:t>      "http://www.w3.org/2002/07/owl#sameAs" : [ "http://ontologi.es/place/US" ,</a:t>
            </a:r>
            <a:br>
              <a:rPr lang="ro-RO" dirty="0"/>
            </a:br>
            <a:r>
              <a:rPr lang="ro-RO" dirty="0"/>
              <a:t>        </a:t>
            </a:r>
            <a:r>
              <a:rPr lang="ro-RO" b="1" dirty="0"/>
              <a:t>"</a:t>
            </a:r>
            <a:r>
              <a:rPr lang="ro-RO" b="1" dirty="0">
                <a:solidFill>
                  <a:srgbClr val="FF0000"/>
                </a:solidFill>
              </a:rPr>
              <a:t>http://dbpedia.org/resource/United_States</a:t>
            </a:r>
            <a:r>
              <a:rPr lang="ro-RO" b="1" dirty="0"/>
              <a:t>" </a:t>
            </a:r>
            <a:r>
              <a:rPr lang="ro-RO" dirty="0"/>
              <a:t>] ,</a:t>
            </a:r>
            <a:br>
              <a:rPr lang="ro-RO" dirty="0"/>
            </a:br>
            <a:r>
              <a:rPr lang="ro-RO" dirty="0"/>
              <a:t>      "http://open.vocab.org/terms/sortLabel" : [ { "@value" : "United States" } ] } ,</a:t>
            </a:r>
            <a:br>
              <a:rPr lang="ro-RO" dirty="0"/>
            </a:br>
            <a:r>
              <a:rPr lang="ro-RO" dirty="0"/>
              <a:t>    { "@id": "http://musicbrainz.org/release/396c4bd1-50d2-43d7-9149-bfd56daad006#_",</a:t>
            </a:r>
            <a:br>
              <a:rPr lang="ro-RO" dirty="0"/>
            </a:br>
            <a:r>
              <a:rPr lang="ro-RO" dirty="0"/>
              <a:t>      "@type" : [ "http://purl.org/ontology/mo/Release" ] ,</a:t>
            </a:r>
            <a:br>
              <a:rPr lang="ro-RO" dirty="0"/>
            </a:br>
            <a:r>
              <a:rPr lang="ro-RO" dirty="0"/>
              <a:t>      "http://purl.org/dc/elements/1.1/title" : [ { "@value" : "Def Jam / Cold Chillin\u2019 in the Spot" , "@type" : "http://www.w3.org/2001/XMLSchema#string" } ] ,</a:t>
            </a:r>
            <a:br>
              <a:rPr lang="ro-RO" dirty="0"/>
            </a:br>
            <a:r>
              <a:rPr lang="ro-RO" dirty="0"/>
              <a:t>      </a:t>
            </a:r>
            <a:r>
              <a:rPr lang="ro-RO" dirty="0" smtClean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190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5385" y="274637"/>
            <a:ext cx="8694615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Mapping Metadata to RDF Using Karma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3200" indent="0">
              <a:buNone/>
            </a:pPr>
            <a:endParaRPr lang="en-US" dirty="0"/>
          </a:p>
        </p:txBody>
      </p:sp>
      <p:pic>
        <p:nvPicPr>
          <p:cNvPr id="6" name="Picture 5" descr="Screen Shot 2015-02-18 at 8.40.0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301" y="1600200"/>
            <a:ext cx="4873787" cy="509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90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the Workshop was in March/April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[This is where you would see a Vitro demo.]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132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dirty="0" smtClean="0"/>
              <a:t>Remaining Work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582615"/>
            <a:ext cx="8229600" cy="4782297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Continue Metadata to RDF Mapping</a:t>
            </a:r>
          </a:p>
          <a:p>
            <a:pPr lvl="1"/>
            <a:r>
              <a:rPr lang="en-US" sz="2000" dirty="0" smtClean="0"/>
              <a:t> Some is easy, e.g. Event dates, Instance descriptions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Decide what to “note”, e.g. directions to the venue, admission prices may not fit neatly into classes.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Anything related to the item has been tabled while </a:t>
            </a:r>
            <a:r>
              <a:rPr lang="en-US" sz="2000" dirty="0" err="1" smtClean="0"/>
              <a:t>bf:HeldItem</a:t>
            </a:r>
            <a:r>
              <a:rPr lang="en-US" sz="2000" dirty="0" smtClean="0"/>
              <a:t> gets worked out, e.g. Copyright and access information</a:t>
            </a:r>
          </a:p>
          <a:p>
            <a:endParaRPr lang="en-US" sz="2000" dirty="0" smtClean="0"/>
          </a:p>
          <a:p>
            <a:r>
              <a:rPr lang="en-US" sz="2000" dirty="0" smtClean="0"/>
              <a:t>Post Processing</a:t>
            </a:r>
          </a:p>
          <a:p>
            <a:pPr lvl="1"/>
            <a:r>
              <a:rPr lang="en-US" sz="2000" dirty="0" smtClean="0"/>
              <a:t>Decide on URI’s for new resources created from the data</a:t>
            </a:r>
          </a:p>
          <a:p>
            <a:pPr lvl="1"/>
            <a:r>
              <a:rPr lang="en-US" sz="2000" dirty="0" smtClean="0"/>
              <a:t>Link to more resources, e.g. </a:t>
            </a:r>
            <a:r>
              <a:rPr lang="en-US" sz="2000" dirty="0" err="1" smtClean="0"/>
              <a:t>dbpedia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Reconciliation</a:t>
            </a:r>
            <a:endParaRPr lang="en-US" sz="2000" dirty="0"/>
          </a:p>
          <a:p>
            <a:pPr lvl="1"/>
            <a:r>
              <a:rPr lang="en-US" sz="2000" dirty="0" smtClean="0"/>
              <a:t> </a:t>
            </a:r>
            <a:r>
              <a:rPr lang="en-US" sz="2000" dirty="0" err="1" smtClean="0"/>
              <a:t>mo:Performers</a:t>
            </a:r>
            <a:r>
              <a:rPr lang="en-US" sz="2000" dirty="0" smtClean="0"/>
              <a:t> with BIBFRAME, VIAF, and other persons</a:t>
            </a:r>
            <a:endParaRPr lang="en-US" sz="2000" dirty="0"/>
          </a:p>
          <a:p>
            <a:pPr lvl="1"/>
            <a:r>
              <a:rPr lang="en-US" sz="2000" dirty="0" smtClean="0"/>
              <a:t> </a:t>
            </a:r>
            <a:r>
              <a:rPr lang="en-US" sz="2000" dirty="0" err="1" smtClean="0"/>
              <a:t>mo:Releases</a:t>
            </a:r>
            <a:r>
              <a:rPr lang="en-US" sz="2000" dirty="0" smtClean="0"/>
              <a:t> with </a:t>
            </a:r>
            <a:r>
              <a:rPr lang="en-US" sz="2000" dirty="0" err="1" smtClean="0"/>
              <a:t>bf:Audio</a:t>
            </a:r>
            <a:r>
              <a:rPr lang="en-US" sz="2000" dirty="0" smtClean="0"/>
              <a:t> resources (or some newly created subclass for music recordings)</a:t>
            </a:r>
          </a:p>
        </p:txBody>
      </p:sp>
    </p:spTree>
    <p:extLst>
      <p:ext uri="{BB962C8B-B14F-4D97-AF65-F5344CB8AC3E}">
        <p14:creationId xmlns:p14="http://schemas.microsoft.com/office/powerpoint/2010/main" val="2396940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8276492" cy="1371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3000" dirty="0" smtClean="0"/>
              <a:t>Reconciling </a:t>
            </a:r>
            <a:r>
              <a:rPr lang="en-US" sz="3000" dirty="0" err="1" smtClean="0"/>
              <a:t>mo:Release</a:t>
            </a:r>
            <a:r>
              <a:rPr lang="en-US" sz="3000" dirty="0" smtClean="0"/>
              <a:t> with </a:t>
            </a:r>
            <a:r>
              <a:rPr lang="en-US" sz="3000" dirty="0" err="1" smtClean="0"/>
              <a:t>bf:Audio</a:t>
            </a:r>
            <a:endParaRPr lang="en-US" sz="3000" dirty="0"/>
          </a:p>
        </p:txBody>
      </p:sp>
      <p:sp>
        <p:nvSpPr>
          <p:cNvPr id="260" name="Shape 260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261" name="Shape 261"/>
          <p:cNvPicPr preferRelativeResize="0"/>
          <p:nvPr/>
        </p:nvPicPr>
        <p:blipFill rotWithShape="1">
          <a:blip r:embed="rId3">
            <a:alphaModFix/>
          </a:blip>
          <a:srcRect r="8407" b="34002"/>
          <a:stretch/>
        </p:blipFill>
        <p:spPr>
          <a:xfrm>
            <a:off x="3978801" y="1690664"/>
            <a:ext cx="4980999" cy="452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Screen Shot 2015-02-15 at 2.22.37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24" b="26640"/>
          <a:stretch/>
        </p:blipFill>
        <p:spPr>
          <a:xfrm>
            <a:off x="284869" y="1600200"/>
            <a:ext cx="3394689" cy="482954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148"/>
            <a:ext cx="5791200" cy="996780"/>
          </a:xfrm>
        </p:spPr>
        <p:txBody>
          <a:bodyPr/>
          <a:lstStyle/>
          <a:p>
            <a:r>
              <a:rPr lang="en-US" sz="3600" dirty="0" smtClean="0"/>
              <a:t>Takeaways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710723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A</a:t>
            </a:r>
            <a:r>
              <a:rPr lang="en-US" sz="2400" dirty="0" smtClean="0"/>
              <a:t>ble </a:t>
            </a:r>
            <a:r>
              <a:rPr lang="en-US" sz="2400" dirty="0"/>
              <a:t>to </a:t>
            </a:r>
            <a:r>
              <a:rPr lang="en-US" sz="2400" dirty="0" smtClean="0"/>
              <a:t>map large parts of our metadata </a:t>
            </a:r>
            <a:r>
              <a:rPr lang="en-US" sz="2400" dirty="0"/>
              <a:t>to RDF using multiple ontologies to discover more </a:t>
            </a:r>
            <a:r>
              <a:rPr lang="en-US" sz="2400" dirty="0" smtClean="0"/>
              <a:t>relationships to more entities (still some mapping and reconciliation work to do)</a:t>
            </a:r>
          </a:p>
          <a:p>
            <a:pPr marL="203200" indent="0">
              <a:buNone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Largely predicated on manual workflows for preprocessing, URI </a:t>
            </a:r>
            <a:r>
              <a:rPr lang="en-US" sz="2400" dirty="0"/>
              <a:t>lookups, and unstable </a:t>
            </a:r>
            <a:r>
              <a:rPr lang="en-US" sz="2400" dirty="0" smtClean="0"/>
              <a:t>software for RDF creation</a:t>
            </a:r>
          </a:p>
          <a:p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Need more URI’s, for both linking to and linking from in order to take advantage of queries and patterns</a:t>
            </a:r>
          </a:p>
          <a:p>
            <a:pPr marL="203200" indent="0">
              <a:buNone/>
            </a:pPr>
            <a:endParaRPr lang="en-US" sz="2400" dirty="0" smtClean="0"/>
          </a:p>
          <a:p>
            <a:pPr marL="203200" indent="0">
              <a:buNone/>
            </a:pPr>
            <a:r>
              <a:rPr lang="en-US" sz="2400" dirty="0" smtClean="0"/>
              <a:t>That’s where Paolo’s pipeline comes in!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150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UC4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The essence of this use case is </a:t>
            </a:r>
            <a:r>
              <a:rPr lang="en-US" dirty="0">
                <a:solidFill>
                  <a:srgbClr val="FF0000"/>
                </a:solidFill>
              </a:rPr>
              <a:t>making use of complex graph relationships via queries or patterns (rather than direct connections) </a:t>
            </a:r>
            <a:r>
              <a:rPr lang="en-US" b="0" dirty="0"/>
              <a:t>to allow discovery that would not be possible without the semantics of different relationships between items and types of items included in the graph. User stories and </a:t>
            </a:r>
            <a:r>
              <a:rPr lang="en-US" dirty="0">
                <a:solidFill>
                  <a:srgbClr val="FF0000"/>
                </a:solidFill>
              </a:rPr>
              <a:t>demonstrations will be somewhat tied to available data because detailed information and relationships will not be available for all resources.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767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13262" cy="13716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Pilot: Linking Hip Hop Flyer Metadata to </a:t>
            </a:r>
            <a:r>
              <a:rPr lang="en-US" sz="3200" dirty="0" err="1" smtClean="0"/>
              <a:t>MusicBrainz</a:t>
            </a:r>
            <a:r>
              <a:rPr lang="en-US" sz="3200" dirty="0" smtClean="0"/>
              <a:t>/</a:t>
            </a:r>
            <a:r>
              <a:rPr lang="en-US" sz="3200" dirty="0" err="1" smtClean="0"/>
              <a:t>LinkedBrainz</a:t>
            </a:r>
            <a:r>
              <a:rPr lang="en-US" sz="3200" dirty="0" smtClean="0"/>
              <a:t> Data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lvl="0" indent="0">
              <a:spcBef>
                <a:spcPts val="0"/>
              </a:spcBef>
              <a:buSzPct val="100000"/>
              <a:buNone/>
            </a:pPr>
            <a:r>
              <a:rPr lang="en-US" sz="3200" b="1" dirty="0" smtClean="0"/>
              <a:t>Goals</a:t>
            </a:r>
            <a:r>
              <a:rPr lang="en-US" sz="2400" dirty="0" smtClean="0"/>
              <a:t> </a:t>
            </a:r>
          </a:p>
          <a:p>
            <a:pPr marL="400050" indent="-285750">
              <a:spcBef>
                <a:spcPts val="0"/>
              </a:spcBef>
              <a:buSzPct val="100000"/>
            </a:pPr>
            <a:endParaRPr lang="en-US" sz="2400" dirty="0" smtClean="0"/>
          </a:p>
          <a:p>
            <a:pPr marL="400050" indent="-285750">
              <a:spcBef>
                <a:spcPts val="0"/>
              </a:spcBef>
              <a:buSzPct val="100000"/>
            </a:pPr>
            <a:r>
              <a:rPr lang="en-US" sz="2400" dirty="0" smtClean="0"/>
              <a:t>Model non-MARC metadata from Cornell Hip Hop Flyer Collection to RDF</a:t>
            </a:r>
          </a:p>
          <a:p>
            <a:pPr marL="800100" lvl="1" indent="-285750">
              <a:spcBef>
                <a:spcPts val="0"/>
              </a:spcBef>
              <a:buSzPct val="100000"/>
            </a:pPr>
            <a:r>
              <a:rPr lang="en-US" sz="2400" dirty="0" smtClean="0"/>
              <a:t>Test BIBFRAME for describing the flyers</a:t>
            </a:r>
          </a:p>
          <a:p>
            <a:pPr marL="800100" lvl="1" indent="-285750">
              <a:spcBef>
                <a:spcPts val="0"/>
              </a:spcBef>
              <a:buSzPct val="100000"/>
            </a:pPr>
            <a:r>
              <a:rPr lang="en-US" sz="2400" dirty="0" smtClean="0"/>
              <a:t>Test the use of other ontologies for describing other entities, e.g. events, venues (more on this in a moment)</a:t>
            </a:r>
          </a:p>
          <a:p>
            <a:pPr marL="800100" lvl="1" indent="-285750">
              <a:spcBef>
                <a:spcPts val="0"/>
              </a:spcBef>
              <a:buSzPct val="100000"/>
            </a:pPr>
            <a:endParaRPr lang="en-US" sz="2400" dirty="0" smtClean="0"/>
          </a:p>
          <a:p>
            <a:pPr marL="400050" indent="-285750">
              <a:spcBef>
                <a:spcPts val="0"/>
              </a:spcBef>
              <a:buSzPct val="100000"/>
            </a:pPr>
            <a:r>
              <a:rPr lang="en-US" sz="2400" dirty="0"/>
              <a:t>U</a:t>
            </a:r>
            <a:r>
              <a:rPr lang="en-US" sz="2400" dirty="0" smtClean="0"/>
              <a:t>se </a:t>
            </a:r>
            <a:r>
              <a:rPr lang="en-US" sz="2400" dirty="0"/>
              <a:t>of </a:t>
            </a:r>
            <a:r>
              <a:rPr lang="en-US" sz="2400" dirty="0" err="1"/>
              <a:t>LinkedBrainz</a:t>
            </a:r>
            <a:r>
              <a:rPr lang="en-US" sz="2400" dirty="0"/>
              <a:t> URIs </a:t>
            </a:r>
            <a:r>
              <a:rPr lang="en-US" sz="2400" dirty="0" smtClean="0"/>
              <a:t>for performers to discover relationships to other entities to discover relationships to other entities… </a:t>
            </a:r>
          </a:p>
          <a:p>
            <a:pPr marL="400050" indent="-285750">
              <a:spcBef>
                <a:spcPts val="0"/>
              </a:spcBef>
              <a:buSzPct val="100000"/>
            </a:pPr>
            <a:r>
              <a:rPr lang="en-US" sz="2400" b="0" dirty="0"/>
              <a:t>	</a:t>
            </a:r>
            <a:r>
              <a:rPr lang="en-US" sz="2400" b="0" dirty="0" smtClean="0"/>
              <a:t>(Keep on to da break of dawn)</a:t>
            </a:r>
          </a:p>
          <a:p>
            <a:pPr marL="400050" indent="-285750">
              <a:spcBef>
                <a:spcPts val="0"/>
              </a:spcBef>
              <a:buSzPct val="100000"/>
            </a:pPr>
            <a:endParaRPr lang="en-US" sz="2400" dirty="0"/>
          </a:p>
          <a:p>
            <a:pPr marL="400050" indent="-285750">
              <a:spcBef>
                <a:spcPts val="0"/>
              </a:spcBef>
              <a:buSzPct val="100000"/>
            </a:pPr>
            <a:endParaRPr lang="en-US" sz="2400" dirty="0" smtClean="0"/>
          </a:p>
          <a:p>
            <a:pPr marL="1314450" lvl="2" indent="-342900">
              <a:spcBef>
                <a:spcPts val="0"/>
              </a:spcBef>
              <a:buSzPct val="100000"/>
              <a:buFont typeface="Arial"/>
              <a:buChar char="–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30965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373" y="148783"/>
            <a:ext cx="8229600" cy="1143000"/>
          </a:xfrm>
        </p:spPr>
        <p:txBody>
          <a:bodyPr/>
          <a:lstStyle/>
          <a:p>
            <a:pPr lvl="0"/>
            <a:r>
              <a:rPr lang="en-US" sz="3600" dirty="0"/>
              <a:t>About the </a:t>
            </a:r>
            <a:r>
              <a:rPr lang="en-US" sz="3600" dirty="0" smtClean="0"/>
              <a:t>Hip </a:t>
            </a:r>
            <a:r>
              <a:rPr lang="en-US" sz="3600" dirty="0"/>
              <a:t>Hop </a:t>
            </a:r>
            <a:r>
              <a:rPr lang="en-US" sz="3600" dirty="0" smtClean="0"/>
              <a:t>Flyers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5-02-18 at 9.30.3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389" y="1273416"/>
            <a:ext cx="4369223" cy="558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02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7436338" cy="1371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4800" dirty="0" smtClean="0"/>
              <a:t>Flyer Metadata</a:t>
            </a:r>
            <a:endParaRPr lang="en-US" sz="4800" dirty="0"/>
          </a:p>
        </p:txBody>
      </p:sp>
      <p:sp>
        <p:nvSpPr>
          <p:cNvPr id="245" name="Shape 245"/>
          <p:cNvSpPr txBox="1">
            <a:spLocks noGrp="1"/>
          </p:cNvSpPr>
          <p:nvPr>
            <p:ph idx="1"/>
          </p:nvPr>
        </p:nvSpPr>
        <p:spPr>
          <a:xfrm>
            <a:off x="457200" y="1250462"/>
            <a:ext cx="8229600" cy="526223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71450" indent="0">
              <a:spcBef>
                <a:spcPts val="0"/>
              </a:spcBef>
              <a:buSzPct val="100000"/>
              <a:buNone/>
            </a:pPr>
            <a:endParaRPr lang="en-US" sz="1800" dirty="0"/>
          </a:p>
          <a:p>
            <a:pPr marL="857250" lvl="1" indent="-285750">
              <a:spcBef>
                <a:spcPts val="0"/>
              </a:spcBef>
              <a:buSzPct val="100000"/>
              <a:buFont typeface="Arial"/>
              <a:buChar char="•"/>
            </a:pPr>
            <a:r>
              <a:rPr lang="en-US" sz="2800" dirty="0" smtClean="0"/>
              <a:t>Cataloged using </a:t>
            </a:r>
            <a:r>
              <a:rPr lang="en-US" sz="2800" dirty="0" err="1" smtClean="0"/>
              <a:t>ARTstor’s</a:t>
            </a:r>
            <a:r>
              <a:rPr lang="en-US" sz="2800" dirty="0" smtClean="0"/>
              <a:t> </a:t>
            </a:r>
            <a:r>
              <a:rPr lang="en-US" sz="2800" dirty="0" err="1" smtClean="0"/>
              <a:t>SharedShelf</a:t>
            </a:r>
            <a:endParaRPr lang="en-US" sz="2800" dirty="0"/>
          </a:p>
          <a:p>
            <a:pPr marL="857250" lvl="1" indent="-285750">
              <a:spcBef>
                <a:spcPts val="0"/>
              </a:spcBef>
              <a:buSzPct val="100000"/>
              <a:buFont typeface="Arial"/>
              <a:buChar char="•"/>
            </a:pPr>
            <a:r>
              <a:rPr lang="en-US" sz="2800" dirty="0" smtClean="0"/>
              <a:t>Custom template </a:t>
            </a:r>
          </a:p>
          <a:p>
            <a:pPr marL="1257300" lvl="2" indent="-285750">
              <a:spcBef>
                <a:spcPts val="0"/>
              </a:spcBef>
              <a:buSzPct val="100000"/>
            </a:pPr>
            <a:r>
              <a:rPr lang="en-US" sz="2800" dirty="0" smtClean="0"/>
              <a:t>Uses some elements for VRA (</a:t>
            </a:r>
            <a:r>
              <a:rPr lang="en-US" sz="2800" dirty="0" err="1" smtClean="0"/>
              <a:t>worktype</a:t>
            </a:r>
            <a:r>
              <a:rPr lang="en-US" sz="2800" dirty="0" smtClean="0"/>
              <a:t>, category, start and end dates) </a:t>
            </a:r>
          </a:p>
          <a:p>
            <a:pPr marL="1257300" lvl="2" indent="-285750">
              <a:spcBef>
                <a:spcPts val="0"/>
              </a:spcBef>
              <a:buSzPct val="100000"/>
            </a:pPr>
            <a:r>
              <a:rPr lang="en-US" sz="2800" dirty="0" smtClean="0"/>
              <a:t>Customized to capture specialized metadata, graphic designer, event and venue information</a:t>
            </a:r>
          </a:p>
          <a:p>
            <a:pPr marL="857250" lvl="1" indent="-285750">
              <a:spcBef>
                <a:spcPts val="0"/>
              </a:spcBef>
              <a:buSzPct val="100000"/>
              <a:buFont typeface="Arial"/>
              <a:buChar char="•"/>
            </a:pPr>
            <a:r>
              <a:rPr lang="en-US" sz="2800" dirty="0" smtClean="0"/>
              <a:t>Uses Getty AAT for </a:t>
            </a:r>
            <a:r>
              <a:rPr lang="en-US" sz="2800" dirty="0" err="1" smtClean="0"/>
              <a:t>worktypes</a:t>
            </a:r>
            <a:r>
              <a:rPr lang="en-US" sz="2800" dirty="0" smtClean="0"/>
              <a:t>, </a:t>
            </a:r>
            <a:r>
              <a:rPr lang="en-US" sz="2800" dirty="0" err="1" smtClean="0"/>
              <a:t>RefID’s</a:t>
            </a:r>
            <a:r>
              <a:rPr lang="en-US" sz="2800" dirty="0"/>
              <a:t>.</a:t>
            </a:r>
            <a:endParaRPr lang="en-US" sz="2800" dirty="0" smtClean="0"/>
          </a:p>
          <a:p>
            <a:pPr marL="857250" lvl="1" indent="-285750">
              <a:spcBef>
                <a:spcPts val="0"/>
              </a:spcBef>
              <a:buSzPct val="100000"/>
              <a:buFont typeface="Arial"/>
              <a:buChar char="•"/>
            </a:pPr>
            <a:r>
              <a:rPr lang="en-US" sz="2800" dirty="0" smtClean="0"/>
              <a:t>Mostly local authorities for performers, rarely represented </a:t>
            </a:r>
            <a:r>
              <a:rPr lang="en-US" sz="2800" dirty="0"/>
              <a:t>by </a:t>
            </a:r>
            <a:r>
              <a:rPr lang="en-US" sz="2800" dirty="0" smtClean="0"/>
              <a:t>LCNAF or other name authorities</a:t>
            </a:r>
          </a:p>
          <a:p>
            <a:pPr marL="571500" lvl="1" indent="0">
              <a:spcBef>
                <a:spcPts val="0"/>
              </a:spcBef>
              <a:buSzPct val="100000"/>
              <a:buNone/>
            </a:pPr>
            <a:endParaRPr lang="en-US" sz="1800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52718"/>
            <a:ext cx="7045569" cy="1371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Ontology Decisions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b="0" dirty="0"/>
              <a:t>D</a:t>
            </a:r>
            <a:r>
              <a:rPr lang="en-US" sz="2800" b="0" dirty="0" smtClean="0"/>
              <a:t>escribe the flyer in BIBFRAME, extend where needed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b="0" dirty="0" smtClean="0"/>
              <a:t>Used Getty AAT to create </a:t>
            </a:r>
            <a:r>
              <a:rPr lang="en-US" sz="2800" b="0" dirty="0" err="1" smtClean="0"/>
              <a:t>bf:Work</a:t>
            </a:r>
            <a:r>
              <a:rPr lang="en-US" sz="2800" b="0" dirty="0" smtClean="0"/>
              <a:t> sub-classes</a:t>
            </a:r>
          </a:p>
          <a:p>
            <a:pPr marL="457200" indent="-457200">
              <a:buFont typeface="Arial"/>
              <a:buChar char="•"/>
            </a:pPr>
            <a:r>
              <a:rPr lang="en-US" sz="2800" b="0" dirty="0" smtClean="0"/>
              <a:t>Describe events and related entities using </a:t>
            </a:r>
            <a:r>
              <a:rPr lang="en-US" sz="2800" b="0" dirty="0" err="1" smtClean="0"/>
              <a:t>MusicOntology</a:t>
            </a:r>
            <a:r>
              <a:rPr lang="en-US" sz="2800" b="0" dirty="0" smtClean="0"/>
              <a:t>, Event Ontology and </a:t>
            </a:r>
            <a:r>
              <a:rPr lang="en-US" sz="2800" b="0" dirty="0" err="1" smtClean="0"/>
              <a:t>Schema.org</a:t>
            </a:r>
            <a:endParaRPr lang="en-US" sz="2800" b="0" dirty="0"/>
          </a:p>
          <a:p>
            <a:pPr marL="457200" indent="-457200">
              <a:buFont typeface="Arial"/>
              <a:buChar char="•"/>
            </a:pPr>
            <a:r>
              <a:rPr lang="en-US" sz="2800" b="0" dirty="0" smtClean="0"/>
              <a:t>Use </a:t>
            </a:r>
            <a:r>
              <a:rPr lang="en-US" sz="2800" b="0" dirty="0" err="1" smtClean="0"/>
              <a:t>foaf:Person’s</a:t>
            </a:r>
            <a:r>
              <a:rPr lang="en-US" sz="2800" b="0" dirty="0" smtClean="0"/>
              <a:t> to reflect RWO persons, with </a:t>
            </a:r>
            <a:r>
              <a:rPr lang="en-US" sz="2800" b="0" dirty="0" err="1" smtClean="0"/>
              <a:t>bf:Person</a:t>
            </a:r>
            <a:r>
              <a:rPr lang="en-US" sz="2800" b="0" dirty="0" smtClean="0"/>
              <a:t> as an associated authority</a:t>
            </a:r>
          </a:p>
        </p:txBody>
      </p:sp>
    </p:spTree>
    <p:extLst>
      <p:ext uri="{BB962C8B-B14F-4D97-AF65-F5344CB8AC3E}">
        <p14:creationId xmlns:p14="http://schemas.microsoft.com/office/powerpoint/2010/main" val="1858965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148971"/>
            <a:ext cx="8335108" cy="1371600"/>
          </a:xfrm>
        </p:spPr>
        <p:txBody>
          <a:bodyPr/>
          <a:lstStyle/>
          <a:p>
            <a:r>
              <a:rPr lang="en-US" sz="3200" dirty="0"/>
              <a:t>Ontology </a:t>
            </a:r>
            <a:r>
              <a:rPr lang="en-US" sz="3200" dirty="0" smtClean="0"/>
              <a:t>Decisions: BIBFRAME for Flyers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5-02-18 at 12.53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800" y="1222629"/>
            <a:ext cx="6391630" cy="573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14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7827108" cy="1371600"/>
          </a:xfrm>
        </p:spPr>
        <p:txBody>
          <a:bodyPr/>
          <a:lstStyle/>
          <a:p>
            <a:r>
              <a:rPr lang="en-US" sz="3200" dirty="0"/>
              <a:t>Ontology Decisions: </a:t>
            </a:r>
            <a:r>
              <a:rPr lang="en-US" sz="3200" dirty="0" smtClean="0"/>
              <a:t>FOAF for Persons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3200" indent="0">
              <a:buNone/>
            </a:pPr>
            <a:endParaRPr lang="en-US" dirty="0"/>
          </a:p>
        </p:txBody>
      </p:sp>
      <p:pic>
        <p:nvPicPr>
          <p:cNvPr id="6" name="Picture 5" descr="Screen Shot 2015-02-18 at 12.59.3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25" y="1535623"/>
            <a:ext cx="68707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846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4610"/>
            <a:ext cx="8473148" cy="107912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Ontology Decisions: Events and Performers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Screen Shot 2015-02-18 at 1.09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68" y="1193732"/>
            <a:ext cx="8581680" cy="56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059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4973</TotalTime>
  <Words>1118</Words>
  <Application>Microsoft Macintosh PowerPoint</Application>
  <PresentationFormat>On-screen Show (4:3)</PresentationFormat>
  <Paragraphs>137</Paragraphs>
  <Slides>19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Essential</vt:lpstr>
      <vt:lpstr>Leveraging the deeper graph (via queries or patterns)  Steven Folsom Paolo Ciccarese</vt:lpstr>
      <vt:lpstr>UC4</vt:lpstr>
      <vt:lpstr>Pilot: Linking Hip Hop Flyer Metadata to MusicBrainz/LinkedBrainz Data</vt:lpstr>
      <vt:lpstr>About the Hip Hop Flyers</vt:lpstr>
      <vt:lpstr>Flyer Metadata</vt:lpstr>
      <vt:lpstr>Ontology Decisions</vt:lpstr>
      <vt:lpstr>Ontology Decisions: BIBFRAME for Flyers</vt:lpstr>
      <vt:lpstr>Ontology Decisions: FOAF for Persons</vt:lpstr>
      <vt:lpstr>Ontology Decisions: Events and Performers</vt:lpstr>
      <vt:lpstr>Tying this to external Graphs</vt:lpstr>
      <vt:lpstr>MusicBrainz</vt:lpstr>
      <vt:lpstr>BrutE force Reconciliation </vt:lpstr>
      <vt:lpstr>LinkedBrainz.org</vt:lpstr>
      <vt:lpstr>LinkedBrainz.org continued</vt:lpstr>
      <vt:lpstr>Mapping Metadata to RDF Using Karma</vt:lpstr>
      <vt:lpstr>If the Workshop was in March/April</vt:lpstr>
      <vt:lpstr>Remaining Work</vt:lpstr>
      <vt:lpstr>Reconciling mo:Release with bf:Audio</vt:lpstr>
      <vt:lpstr>Takeaways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 Advisors and VIVO</dc:title>
  <cp:lastModifiedBy>StevenFolsom</cp:lastModifiedBy>
  <cp:revision>63</cp:revision>
  <dcterms:modified xsi:type="dcterms:W3CDTF">2015-02-27T05:50:07Z</dcterms:modified>
</cp:coreProperties>
</file>