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74" r:id="rId2"/>
    <p:sldId id="271" r:id="rId3"/>
    <p:sldId id="272" r:id="rId4"/>
    <p:sldId id="273" r:id="rId5"/>
    <p:sldId id="282" r:id="rId6"/>
    <p:sldId id="275" r:id="rId7"/>
    <p:sldId id="276" r:id="rId8"/>
    <p:sldId id="277" r:id="rId9"/>
    <p:sldId id="278" r:id="rId10"/>
    <p:sldId id="279" r:id="rId11"/>
    <p:sldId id="280" r:id="rId12"/>
    <p:sldId id="281" r:id="rId1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627" autoAdjust="0"/>
  </p:normalViewPr>
  <p:slideViewPr>
    <p:cSldViewPr snapToGrid="0" snapToObjects="1">
      <p:cViewPr varScale="1">
        <p:scale>
          <a:sx n="80" d="100"/>
          <a:sy n="80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1219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US"/>
              <a:t>Pilot to test connections between BIBFRAME Persons and Cornell faculty profiles in VIVO.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340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</a:t>
            </a:r>
            <a:r>
              <a:rPr lang="en-US" baseline="0" dirty="0" smtClean="0"/>
              <a:t> for more from Darren on programmatic attempts to harvest URIs…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38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dirty="0"/>
          </a:p>
        </p:txBody>
      </p:sp>
      <p:sp>
        <p:nvSpPr>
          <p:cNvPr id="205" name="Shape 20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12" name="Shape 21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74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ILS’s do not generally</a:t>
            </a:r>
            <a:r>
              <a:rPr lang="en-US" baseline="0" dirty="0" smtClean="0"/>
              <a:t> </a:t>
            </a:r>
            <a:r>
              <a:rPr lang="en-US" dirty="0" smtClean="0"/>
              <a:t>store</a:t>
            </a:r>
            <a:r>
              <a:rPr lang="en-US" baseline="0" dirty="0" smtClean="0"/>
              <a:t> URIs in BIB records, and rely on proprietary relational </a:t>
            </a:r>
            <a:r>
              <a:rPr lang="en-US" baseline="0" dirty="0" err="1" smtClean="0"/>
              <a:t>db</a:t>
            </a:r>
            <a:r>
              <a:rPr lang="en-US" baseline="0" dirty="0" smtClean="0"/>
              <a:t> structures to connect to stored authorities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6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Doesn’t have </a:t>
            </a:r>
            <a:r>
              <a:rPr lang="en-US" baseline="0" dirty="0" err="1" smtClean="0"/>
              <a:t>dereferencable</a:t>
            </a:r>
            <a:r>
              <a:rPr lang="en-US" baseline="0" dirty="0" smtClean="0"/>
              <a:t> URIs. No mention here of the </a:t>
            </a:r>
            <a:r>
              <a:rPr lang="en-US" baseline="0" dirty="0" err="1" smtClean="0"/>
              <a:t>id.loc.gov</a:t>
            </a:r>
            <a:r>
              <a:rPr lang="en-US" baseline="0" dirty="0" smtClean="0"/>
              <a:t> linked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71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Here’s a record from</a:t>
            </a:r>
            <a:r>
              <a:rPr lang="en-US" baseline="0" dirty="0" smtClean="0"/>
              <a:t> the Stanford catalog with keys to the authority record.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279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Stanford has contracted</a:t>
            </a:r>
            <a:r>
              <a:rPr lang="en-US" baseline="0" dirty="0" smtClean="0"/>
              <a:t> with a vendor to add URIs to their MARC Authorities.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62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40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099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099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99" cy="116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699" cy="5852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99" cy="469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308949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732349" y="2171687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ewcatalog.library.cornell.edu/catalog/5936706" TargetMode="External"/><Relationship Id="rId4" Type="http://schemas.openxmlformats.org/officeDocument/2006/relationships/hyperlink" Target="http://newcatalog.library.cornell.edu/catalog/8267081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ewcatalog.library.cornell.edu/catalog/8793227" TargetMode="External"/><Relationship Id="rId4" Type="http://schemas.openxmlformats.org/officeDocument/2006/relationships/hyperlink" Target="http://vivo.cornell.edu/individual/individual23258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d4l.library.cornell.edu/8793227" TargetMode="External"/><Relationship Id="rId4" Type="http://schemas.openxmlformats.org/officeDocument/2006/relationships/hyperlink" Target="http://vivo.cornell.edu/individual/individual23258%22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169" y="4406900"/>
            <a:ext cx="8857831" cy="2451100"/>
          </a:xfrm>
        </p:spPr>
        <p:txBody>
          <a:bodyPr/>
          <a:lstStyle/>
          <a:p>
            <a:r>
              <a:rPr lang="en-US" sz="2400" dirty="0" smtClean="0"/>
              <a:t>Or… </a:t>
            </a:r>
            <a:r>
              <a:rPr lang="en-US" sz="2400" i="1" dirty="0" smtClean="0"/>
              <a:t>Don’t expect a lot of URIs in </a:t>
            </a:r>
            <a:r>
              <a:rPr lang="en-US" sz="2400" i="1" dirty="0"/>
              <a:t>r</a:t>
            </a:r>
            <a:r>
              <a:rPr lang="en-US" sz="2400" i="1" dirty="0" smtClean="0"/>
              <a:t>ecords, yet. </a:t>
            </a:r>
            <a:br>
              <a:rPr lang="en-US" sz="2400" i="1" dirty="0" smtClean="0"/>
            </a:br>
            <a:r>
              <a:rPr lang="en-US" sz="2400" i="1" dirty="0" smtClean="0"/>
              <a:t>(in 7 minutes, 53 seconds)</a:t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i="1" dirty="0" smtClean="0"/>
              <a:t>Steven Folsom, Cornell University</a:t>
            </a:r>
            <a:br>
              <a:rPr lang="en-US" i="1" dirty="0" smtClean="0"/>
            </a:br>
            <a:r>
              <a:rPr lang="en-US" i="1" dirty="0" smtClean="0"/>
              <a:t>LD4L Workshop, February 23, 2015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169" y="1672407"/>
            <a:ext cx="8208543" cy="1500300"/>
          </a:xfrm>
        </p:spPr>
        <p:txBody>
          <a:bodyPr/>
          <a:lstStyle/>
          <a:p>
            <a:r>
              <a:rPr lang="en-US" sz="4000" dirty="0" smtClean="0"/>
              <a:t>URIs </a:t>
            </a:r>
            <a:r>
              <a:rPr lang="en-US" sz="4000" dirty="0"/>
              <a:t>y</a:t>
            </a:r>
            <a:r>
              <a:rPr lang="en-US" sz="4000" dirty="0" smtClean="0"/>
              <a:t>ou </a:t>
            </a:r>
            <a:r>
              <a:rPr lang="en-US" sz="4000" dirty="0"/>
              <a:t>c</a:t>
            </a:r>
            <a:r>
              <a:rPr lang="en-US" sz="4000" dirty="0" smtClean="0"/>
              <a:t>an expect to </a:t>
            </a:r>
            <a:r>
              <a:rPr lang="en-US" sz="4000" dirty="0"/>
              <a:t>f</a:t>
            </a:r>
            <a:r>
              <a:rPr lang="en-US" sz="4000" dirty="0" smtClean="0"/>
              <a:t>ind in </a:t>
            </a:r>
            <a:r>
              <a:rPr lang="en-US" sz="4000" dirty="0"/>
              <a:t>l</a:t>
            </a:r>
            <a:r>
              <a:rPr lang="en-US" sz="4000" dirty="0" smtClean="0"/>
              <a:t>ibrary </a:t>
            </a:r>
            <a:r>
              <a:rPr lang="en-US" sz="4000" dirty="0"/>
              <a:t>r</a:t>
            </a:r>
            <a:r>
              <a:rPr lang="en-US" sz="4000" dirty="0" smtClean="0"/>
              <a:t>ecords </a:t>
            </a:r>
          </a:p>
          <a:p>
            <a:r>
              <a:rPr lang="en-US" sz="4000" dirty="0" smtClean="0"/>
              <a:t>(in 8 minutes or less)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1703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The Unusual: George Washington University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Screen Shot 2015-02-19 at 8.41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831"/>
            <a:ext cx="9144000" cy="524794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7317096" y="4094894"/>
            <a:ext cx="1611278" cy="606652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895380" y="4701546"/>
            <a:ext cx="3032995" cy="909976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783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OCLC </a:t>
            </a:r>
            <a:r>
              <a:rPr lang="en-US" sz="3600" dirty="0" err="1" smtClean="0"/>
              <a:t>WorldCat</a:t>
            </a:r>
            <a:r>
              <a:rPr lang="en-US" sz="3600" dirty="0" smtClean="0"/>
              <a:t> Work IDs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Princeton University library has been piloting adding these URIs to a locally defined field</a:t>
            </a:r>
          </a:p>
          <a:p>
            <a:pPr marL="203200" indent="0">
              <a:buNone/>
            </a:pPr>
            <a:endParaRPr lang="en-US" sz="2400" dirty="0" smtClean="0"/>
          </a:p>
          <a:p>
            <a:r>
              <a:rPr lang="en-US" sz="2400" dirty="0" smtClean="0"/>
              <a:t>Cornell University Library Technical Services has approached OCLC about formalizing services around these ID’s for immediately use in our </a:t>
            </a:r>
            <a:r>
              <a:rPr lang="en-US" sz="2400" dirty="0" err="1" smtClean="0"/>
              <a:t>Blacklight</a:t>
            </a:r>
            <a:r>
              <a:rPr lang="en-US" sz="2400" dirty="0" smtClean="0"/>
              <a:t> catalog to cluster works and long term in linked data</a:t>
            </a:r>
          </a:p>
          <a:p>
            <a:endParaRPr lang="en-US" sz="2400" dirty="0"/>
          </a:p>
          <a:p>
            <a:r>
              <a:rPr lang="en-US" sz="2400" dirty="0" smtClean="0"/>
              <a:t>Lots of other supporters, e.g. Dan Scott’s message </a:t>
            </a:r>
            <a:r>
              <a:rPr lang="en-US" sz="2400" dirty="0"/>
              <a:t>to the WC-DEVNET-</a:t>
            </a:r>
            <a:r>
              <a:rPr lang="en-US" sz="2400" dirty="0" smtClean="0"/>
              <a:t>L list, Nancy </a:t>
            </a:r>
            <a:r>
              <a:rPr lang="en-US" sz="2400" dirty="0" err="1" smtClean="0"/>
              <a:t>Fallgren</a:t>
            </a:r>
            <a:r>
              <a:rPr lang="en-US" sz="2400" dirty="0" smtClean="0"/>
              <a:t> at NLM</a:t>
            </a:r>
          </a:p>
        </p:txBody>
      </p:sp>
    </p:spTree>
    <p:extLst>
      <p:ext uri="{BB962C8B-B14F-4D97-AF65-F5344CB8AC3E}">
        <p14:creationId xmlns:p14="http://schemas.microsoft.com/office/powerpoint/2010/main" val="3380638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r>
              <a:rPr lang="en-US" sz="4000" dirty="0" smtClean="0"/>
              <a:t>My 8 minutes are up.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3230575"/>
            <a:ext cx="8229600" cy="45261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063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n-US" sz="4800"/>
              <a:t>Thesis Advisors and VIVO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457200" y="1335575"/>
            <a:ext cx="8229600" cy="501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 rtl="0">
              <a:spcBef>
                <a:spcPts val="0"/>
              </a:spcBef>
              <a:buNone/>
            </a:pPr>
            <a:r>
              <a:rPr lang="en-US" sz="3000" dirty="0"/>
              <a:t>Background</a:t>
            </a:r>
          </a:p>
          <a:p>
            <a:pPr marL="0" indent="0" rtl="0">
              <a:spcBef>
                <a:spcPts val="0"/>
              </a:spcBef>
              <a:buNone/>
            </a:pPr>
            <a:endParaRPr sz="1800" dirty="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400" dirty="0" smtClean="0"/>
              <a:t>Varied historic </a:t>
            </a:r>
            <a:r>
              <a:rPr lang="en-US" sz="2400" dirty="0"/>
              <a:t>practice </a:t>
            </a:r>
            <a:r>
              <a:rPr lang="en-US" sz="2400" dirty="0" smtClean="0"/>
              <a:t>of cataloging theses</a:t>
            </a:r>
          </a:p>
          <a:p>
            <a:pPr marL="285750" indent="-285750">
              <a:spcBef>
                <a:spcPts val="0"/>
              </a:spcBef>
            </a:pPr>
            <a:r>
              <a:rPr lang="en-US" sz="1800" dirty="0" smtClean="0"/>
              <a:t>500 </a:t>
            </a:r>
            <a:r>
              <a:rPr lang="en-US" sz="1800" dirty="0"/>
              <a:t>Note </a:t>
            </a:r>
            <a:r>
              <a:rPr lang="en-US" sz="1800" dirty="0" smtClean="0"/>
              <a:t>fields for advisors, </a:t>
            </a:r>
            <a:r>
              <a:rPr lang="en-US" sz="1800" dirty="0"/>
              <a:t>e.g. </a:t>
            </a:r>
            <a:r>
              <a:rPr lang="en-US" sz="1800" u="sng" dirty="0">
                <a:solidFill>
                  <a:schemeClr val="hlink"/>
                </a:solidFill>
                <a:hlinkClick r:id="rId3"/>
              </a:rPr>
              <a:t>http://newcatalog.library.cornell.edu/catalog/</a:t>
            </a:r>
            <a:r>
              <a:rPr lang="en-US" sz="1800" u="sng" dirty="0" smtClean="0">
                <a:solidFill>
                  <a:schemeClr val="hlink"/>
                </a:solidFill>
                <a:hlinkClick r:id="rId3"/>
              </a:rPr>
              <a:t>5936706</a:t>
            </a:r>
            <a:endParaRPr lang="en-US" sz="1800" u="sng" dirty="0" smtClean="0">
              <a:solidFill>
                <a:schemeClr val="hlink"/>
              </a:solidFill>
            </a:endParaRPr>
          </a:p>
          <a:p>
            <a:pPr marL="285750" indent="-285750">
              <a:spcBef>
                <a:spcPts val="0"/>
              </a:spcBef>
            </a:pPr>
            <a:r>
              <a:rPr lang="en-US" sz="1800" dirty="0" smtClean="0"/>
              <a:t>Unauthorized </a:t>
            </a:r>
            <a:r>
              <a:rPr lang="en-US" sz="1800" dirty="0"/>
              <a:t>700’</a:t>
            </a:r>
            <a:r>
              <a:rPr lang="en-US" sz="1800" dirty="0" smtClean="0"/>
              <a:t>s </a:t>
            </a:r>
            <a:r>
              <a:rPr lang="en-US" sz="1800" dirty="0" smtClean="0"/>
              <a:t>advisors</a:t>
            </a:r>
            <a:endParaRPr lang="en-US" sz="1800" dirty="0" smtClean="0"/>
          </a:p>
          <a:p>
            <a:pPr marL="285750" indent="-285750">
              <a:spcBef>
                <a:spcPts val="0"/>
              </a:spcBef>
            </a:pPr>
            <a:r>
              <a:rPr lang="en-US" sz="1800" dirty="0" smtClean="0"/>
              <a:t>Recent </a:t>
            </a:r>
            <a:r>
              <a:rPr lang="en-US" sz="1800" dirty="0"/>
              <a:t>p</a:t>
            </a:r>
            <a:r>
              <a:rPr lang="en-US" sz="1800" dirty="0" smtClean="0"/>
              <a:t>olicy </a:t>
            </a:r>
            <a:r>
              <a:rPr lang="en-US" sz="1800" dirty="0"/>
              <a:t>is to not record advisors </a:t>
            </a:r>
            <a:r>
              <a:rPr lang="en-US" sz="1800" dirty="0" smtClean="0"/>
              <a:t>at all because </a:t>
            </a:r>
            <a:r>
              <a:rPr lang="en-US" sz="1800" dirty="0"/>
              <a:t>of difficulty of ascertaining </a:t>
            </a:r>
            <a:r>
              <a:rPr lang="en-US" sz="1800" dirty="0" smtClean="0"/>
              <a:t>this </a:t>
            </a:r>
            <a:r>
              <a:rPr lang="en-US" sz="1800" dirty="0"/>
              <a:t>information from the printed document itself.</a:t>
            </a:r>
          </a:p>
          <a:p>
            <a:pPr marL="0" indent="0" rtl="0">
              <a:spcBef>
                <a:spcPts val="0"/>
              </a:spcBef>
              <a:buNone/>
            </a:pPr>
            <a:endParaRPr dirty="0"/>
          </a:p>
          <a:p>
            <a:pPr marL="0" indent="0" rtl="0">
              <a:spcBef>
                <a:spcPts val="0"/>
              </a:spcBef>
              <a:buNone/>
            </a:pPr>
            <a:r>
              <a:rPr lang="en-US" sz="2400" dirty="0"/>
              <a:t>Current </a:t>
            </a:r>
            <a:r>
              <a:rPr lang="en-US" sz="2400" dirty="0" smtClean="0"/>
              <a:t>Workflow</a:t>
            </a:r>
            <a:endParaRPr lang="en-US" sz="2400" dirty="0"/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dirty="0"/>
              <a:t>MARC Records are derived from Graduate School database for managing theses submissions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800" dirty="0"/>
              <a:t>Advisor information isn’t harvested because of policies related to print, e.g. </a:t>
            </a:r>
            <a:r>
              <a:rPr lang="en-US" sz="1800" u="sng" dirty="0">
                <a:solidFill>
                  <a:schemeClr val="hlink"/>
                </a:solidFill>
                <a:hlinkClick r:id="rId4"/>
              </a:rPr>
              <a:t>http://newcatalog.library.cornell.edu/catalog/8267081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457200" y="-12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n-US" sz="3000">
                <a:solidFill>
                  <a:schemeClr val="dk1"/>
                </a:solidFill>
              </a:rPr>
              <a:t>Thesis Advisors and VIVO (Continued)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240100" y="1165950"/>
            <a:ext cx="8748900" cy="45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</a:rPr>
              <a:t>LD4L</a:t>
            </a:r>
            <a:r>
              <a:rPr lang="en-US" sz="2400" dirty="0" smtClean="0">
                <a:solidFill>
                  <a:schemeClr val="dk1"/>
                </a:solidFill>
              </a:rPr>
              <a:t>/Cornell LTS </a:t>
            </a:r>
            <a:r>
              <a:rPr lang="en-US" sz="2400" dirty="0">
                <a:solidFill>
                  <a:schemeClr val="dk1"/>
                </a:solidFill>
              </a:rPr>
              <a:t>Pilot </a:t>
            </a:r>
            <a:r>
              <a:rPr lang="en-US" sz="2400" dirty="0" smtClean="0">
                <a:solidFill>
                  <a:schemeClr val="dk1"/>
                </a:solidFill>
              </a:rPr>
              <a:t>Project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lang="en-US" sz="20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dk1"/>
                </a:solidFill>
              </a:rPr>
              <a:t>Cornell Technical Services is adjusting </a:t>
            </a:r>
            <a:r>
              <a:rPr lang="en-US" sz="2000" dirty="0">
                <a:solidFill>
                  <a:schemeClr val="dk1"/>
                </a:solidFill>
              </a:rPr>
              <a:t>the current automated practice for creating MARC records from Graduate School database to include Thesis </a:t>
            </a:r>
            <a:r>
              <a:rPr lang="en-US" sz="2000" dirty="0" smtClean="0">
                <a:solidFill>
                  <a:schemeClr val="dk1"/>
                </a:solidFill>
              </a:rPr>
              <a:t>Advisors</a:t>
            </a:r>
            <a:endParaRPr lang="en-US" sz="2000" dirty="0">
              <a:solidFill>
                <a:schemeClr val="dk1"/>
              </a:solidFill>
            </a:endParaRP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dirty="0">
                <a:solidFill>
                  <a:schemeClr val="dk1"/>
                </a:solidFill>
              </a:rPr>
              <a:t>Using </a:t>
            </a:r>
            <a:r>
              <a:rPr lang="en-US" sz="2000" dirty="0" err="1" smtClean="0">
                <a:solidFill>
                  <a:schemeClr val="dk1"/>
                </a:solidFill>
              </a:rPr>
              <a:t>NetIDs</a:t>
            </a:r>
            <a:r>
              <a:rPr lang="en-US" sz="2000" dirty="0" smtClean="0">
                <a:solidFill>
                  <a:schemeClr val="dk1"/>
                </a:solidFill>
              </a:rPr>
              <a:t> </a:t>
            </a:r>
            <a:r>
              <a:rPr lang="en-US" sz="2000" dirty="0">
                <a:solidFill>
                  <a:schemeClr val="dk1"/>
                </a:solidFill>
              </a:rPr>
              <a:t>from the Graduate school database for advisors to look up against VIVO to get </a:t>
            </a:r>
            <a:r>
              <a:rPr lang="en-US" sz="2000" dirty="0" smtClean="0">
                <a:solidFill>
                  <a:schemeClr val="dk1"/>
                </a:solidFill>
              </a:rPr>
              <a:t>URIs </a:t>
            </a:r>
            <a:r>
              <a:rPr lang="en-US" sz="2000" dirty="0">
                <a:solidFill>
                  <a:schemeClr val="dk1"/>
                </a:solidFill>
              </a:rPr>
              <a:t>for the faculty members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dirty="0">
                <a:solidFill>
                  <a:schemeClr val="dk1"/>
                </a:solidFill>
              </a:rPr>
              <a:t>Creating 700’s with advisor relator terms and VIVO </a:t>
            </a:r>
            <a:r>
              <a:rPr lang="en-US" sz="2000" dirty="0" smtClean="0">
                <a:solidFill>
                  <a:schemeClr val="dk1"/>
                </a:solidFill>
              </a:rPr>
              <a:t>URIs</a:t>
            </a:r>
            <a:r>
              <a:rPr lang="en-US" sz="2000" dirty="0">
                <a:solidFill>
                  <a:schemeClr val="dk1"/>
                </a:solidFill>
              </a:rPr>
              <a:t>, e.g. </a:t>
            </a:r>
            <a:r>
              <a:rPr lang="en-US" sz="2000" u="sng" dirty="0">
                <a:solidFill>
                  <a:schemeClr val="hlink"/>
                </a:solidFill>
                <a:hlinkClick r:id="rId3"/>
              </a:rPr>
              <a:t>http://newcatalog.library.cornell.edu/catalog/8793227</a:t>
            </a:r>
            <a:r>
              <a:rPr lang="en-US" sz="2000" dirty="0">
                <a:solidFill>
                  <a:schemeClr val="dk1"/>
                </a:solidFill>
              </a:rPr>
              <a:t> </a:t>
            </a:r>
          </a:p>
          <a:p>
            <a:pPr marL="514350" indent="-342900">
              <a:spcBef>
                <a:spcPts val="0"/>
              </a:spcBef>
              <a:buSzPct val="100000"/>
            </a:pPr>
            <a:r>
              <a:rPr lang="en-US" sz="2000" dirty="0" smtClean="0">
                <a:solidFill>
                  <a:schemeClr val="dk1"/>
                </a:solidFill>
              </a:rPr>
              <a:t>Cornell VIVO is considering persistence of URIs</a:t>
            </a:r>
          </a:p>
          <a:p>
            <a:pPr marL="914400" lvl="1" indent="-342900">
              <a:spcBef>
                <a:spcPts val="0"/>
              </a:spcBef>
              <a:buSzPct val="100000"/>
            </a:pPr>
            <a:r>
              <a:rPr lang="en-US" sz="2000" dirty="0" smtClean="0">
                <a:solidFill>
                  <a:schemeClr val="dk1"/>
                </a:solidFill>
              </a:rPr>
              <a:t>Possibly shifting from solely representing *current* research at Cornell, or expanding its definition of gravitas.</a:t>
            </a:r>
          </a:p>
          <a:p>
            <a:pPr marL="0" indent="0" rtl="0">
              <a:spcBef>
                <a:spcPts val="0"/>
              </a:spcBef>
              <a:buNone/>
            </a:pPr>
            <a:endParaRPr dirty="0"/>
          </a:p>
          <a:p>
            <a:pPr marL="0" indent="0" rtl="0">
              <a:spcBef>
                <a:spcPts val="0"/>
              </a:spcBef>
              <a:buNone/>
            </a:pPr>
            <a:r>
              <a:rPr lang="en-US" sz="2400" dirty="0"/>
              <a:t>With…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n-US" dirty="0"/>
              <a:t>700 1 ‡a </a:t>
            </a:r>
            <a:r>
              <a:rPr lang="en-US" dirty="0" err="1"/>
              <a:t>Ceci</a:t>
            </a:r>
            <a:r>
              <a:rPr lang="en-US" dirty="0"/>
              <a:t>, Stephen John ‡e thesis advisor </a:t>
            </a:r>
            <a:r>
              <a:rPr lang="en-US" dirty="0">
                <a:solidFill>
                  <a:schemeClr val="dk1"/>
                </a:solidFill>
              </a:rPr>
              <a:t>‡</a:t>
            </a:r>
            <a:r>
              <a:rPr lang="en-US" dirty="0"/>
              <a:t>0(</a:t>
            </a:r>
            <a:r>
              <a:rPr lang="en-US" dirty="0" err="1"/>
              <a:t>uri</a:t>
            </a:r>
            <a:r>
              <a:rPr lang="en-US" dirty="0"/>
              <a:t>)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http://vivo.cornell.edu/individual/individual23258</a:t>
            </a:r>
          </a:p>
          <a:p>
            <a:pPr marL="0" indent="0" rtl="0">
              <a:spcBef>
                <a:spcPts val="0"/>
              </a:spcBef>
              <a:buNone/>
            </a:pPr>
            <a:endParaRPr dirty="0"/>
          </a:p>
          <a:p>
            <a:pPr marL="0" indent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n-US" sz="3000" dirty="0">
                <a:solidFill>
                  <a:schemeClr val="dk1"/>
                </a:solidFill>
              </a:rPr>
              <a:t>Thesis Advisors and </a:t>
            </a:r>
            <a:r>
              <a:rPr lang="en-US" sz="3000" dirty="0" smtClean="0">
                <a:solidFill>
                  <a:schemeClr val="dk1"/>
                </a:solidFill>
              </a:rPr>
              <a:t>VIVO (</a:t>
            </a:r>
            <a:r>
              <a:rPr lang="en-US" sz="3000" dirty="0">
                <a:solidFill>
                  <a:schemeClr val="dk1"/>
                </a:solidFill>
              </a:rPr>
              <a:t>Continued)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2400" dirty="0">
                <a:solidFill>
                  <a:schemeClr val="dk1"/>
                </a:solidFill>
              </a:rPr>
              <a:t>We can create…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1800" dirty="0">
                <a:solidFill>
                  <a:schemeClr val="dk1"/>
                </a:solidFill>
              </a:rPr>
              <a:t>&lt;</a:t>
            </a:r>
            <a:r>
              <a:rPr lang="en-US" sz="1800" dirty="0" err="1">
                <a:solidFill>
                  <a:schemeClr val="dk1"/>
                </a:solidFill>
              </a:rPr>
              <a:t>bf:Work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n-US" sz="1800" dirty="0" err="1">
                <a:solidFill>
                  <a:schemeClr val="dk1"/>
                </a:solidFill>
              </a:rPr>
              <a:t>rdf:about</a:t>
            </a:r>
            <a:r>
              <a:rPr lang="en-US" sz="1800" dirty="0">
                <a:solidFill>
                  <a:schemeClr val="dk1"/>
                </a:solidFill>
              </a:rPr>
              <a:t>="</a:t>
            </a:r>
            <a:r>
              <a:rPr lang="en-US" sz="1800" u="sng" dirty="0">
                <a:solidFill>
                  <a:schemeClr val="hlink"/>
                </a:solidFill>
                <a:hlinkClick r:id="rId3"/>
              </a:rPr>
              <a:t>http://ld4l.library.cornell.edu/8793227</a:t>
            </a:r>
            <a:r>
              <a:rPr lang="en-US" sz="1800" dirty="0">
                <a:solidFill>
                  <a:schemeClr val="dk1"/>
                </a:solidFill>
              </a:rPr>
              <a:t>"&gt;</a:t>
            </a:r>
          </a:p>
          <a:p>
            <a:pPr marL="0" lvl="0" indent="45720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</a:rPr>
              <a:t>&lt;</a:t>
            </a:r>
            <a:r>
              <a:rPr lang="en-US" sz="1800" dirty="0" err="1">
                <a:solidFill>
                  <a:schemeClr val="dk1"/>
                </a:solidFill>
              </a:rPr>
              <a:t>relators:ths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n-US" sz="1800" dirty="0" err="1">
                <a:solidFill>
                  <a:schemeClr val="dk1"/>
                </a:solidFill>
              </a:rPr>
              <a:t>rdf:resource</a:t>
            </a:r>
            <a:r>
              <a:rPr lang="en-US" sz="1800" dirty="0">
                <a:solidFill>
                  <a:schemeClr val="dk1"/>
                </a:solidFill>
              </a:rPr>
              <a:t>="http://ld4l.library.cornell.edu/8793227person8"/&gt;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</a:rPr>
              <a:t>   	&lt;</a:t>
            </a:r>
            <a:r>
              <a:rPr lang="en-US" sz="1800" dirty="0" err="1">
                <a:solidFill>
                  <a:schemeClr val="dk1"/>
                </a:solidFill>
              </a:rPr>
              <a:t>bf:Person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n-US" sz="1800" dirty="0" err="1">
                <a:solidFill>
                  <a:schemeClr val="dk1"/>
                </a:solidFill>
              </a:rPr>
              <a:t>rdf:about</a:t>
            </a:r>
            <a:r>
              <a:rPr lang="en-US" sz="1800" dirty="0">
                <a:solidFill>
                  <a:schemeClr val="dk1"/>
                </a:solidFill>
              </a:rPr>
              <a:t>="http://ld4l.library.cornell.edu/8793227person8"&gt;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</a:rPr>
              <a:t>  		&lt;</a:t>
            </a:r>
            <a:r>
              <a:rPr lang="en-US" sz="1800" dirty="0" err="1">
                <a:solidFill>
                  <a:schemeClr val="dk1"/>
                </a:solidFill>
              </a:rPr>
              <a:t>bf:label</a:t>
            </a:r>
            <a:r>
              <a:rPr lang="en-US" sz="1800" dirty="0">
                <a:solidFill>
                  <a:schemeClr val="dk1"/>
                </a:solidFill>
              </a:rPr>
              <a:t>&gt;</a:t>
            </a:r>
            <a:r>
              <a:rPr lang="en-US" sz="1800" dirty="0" err="1">
                <a:solidFill>
                  <a:schemeClr val="dk1"/>
                </a:solidFill>
              </a:rPr>
              <a:t>Ceci</a:t>
            </a:r>
            <a:r>
              <a:rPr lang="en-US" sz="1800" dirty="0">
                <a:solidFill>
                  <a:schemeClr val="dk1"/>
                </a:solidFill>
              </a:rPr>
              <a:t>, Stephen John&lt;/</a:t>
            </a:r>
            <a:r>
              <a:rPr lang="en-US" sz="1800" dirty="0" err="1">
                <a:solidFill>
                  <a:schemeClr val="dk1"/>
                </a:solidFill>
              </a:rPr>
              <a:t>bf:label</a:t>
            </a:r>
            <a:r>
              <a:rPr lang="en-US" sz="1800" dirty="0">
                <a:solidFill>
                  <a:schemeClr val="dk1"/>
                </a:solidFill>
              </a:rPr>
              <a:t>&gt;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</a:rPr>
              <a:t>  		&lt;</a:t>
            </a:r>
            <a:r>
              <a:rPr lang="en-US" sz="1800" dirty="0" err="1">
                <a:solidFill>
                  <a:schemeClr val="dk1"/>
                </a:solidFill>
              </a:rPr>
              <a:t>bf:authorizedAccessPoint</a:t>
            </a:r>
            <a:r>
              <a:rPr lang="en-US" sz="1800" dirty="0">
                <a:solidFill>
                  <a:schemeClr val="dk1"/>
                </a:solidFill>
              </a:rPr>
              <a:t>&gt;</a:t>
            </a:r>
            <a:r>
              <a:rPr lang="en-US" sz="1800" dirty="0" err="1">
                <a:solidFill>
                  <a:schemeClr val="dk1"/>
                </a:solidFill>
              </a:rPr>
              <a:t>Ceci</a:t>
            </a:r>
            <a:r>
              <a:rPr lang="en-US" sz="1800" dirty="0">
                <a:solidFill>
                  <a:schemeClr val="dk1"/>
                </a:solidFill>
              </a:rPr>
              <a:t>, Stephen John&lt;/</a:t>
            </a:r>
            <a:r>
              <a:rPr lang="en-US" sz="1800" dirty="0" err="1">
                <a:solidFill>
                  <a:schemeClr val="dk1"/>
                </a:solidFill>
              </a:rPr>
              <a:t>bf:authorizedAccessPoint</a:t>
            </a:r>
            <a:r>
              <a:rPr lang="en-US" sz="1800" dirty="0">
                <a:solidFill>
                  <a:schemeClr val="dk1"/>
                </a:solidFill>
              </a:rPr>
              <a:t>&gt;</a:t>
            </a:r>
          </a:p>
          <a:p>
            <a:pPr marL="0" lvl="0" indent="0">
              <a:spcBef>
                <a:spcPts val="0"/>
              </a:spcBef>
              <a:buSzPct val="78571"/>
              <a:buNone/>
            </a:pPr>
            <a:r>
              <a:rPr lang="en-US" sz="1800" dirty="0">
                <a:solidFill>
                  <a:schemeClr val="dk1"/>
                </a:solidFill>
              </a:rPr>
              <a:t>  		&lt;</a:t>
            </a:r>
            <a:r>
              <a:rPr lang="en-US" sz="1800" dirty="0" err="1">
                <a:solidFill>
                  <a:schemeClr val="dk1"/>
                </a:solidFill>
              </a:rPr>
              <a:t>madsrdf:identifiesRWO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n-US" sz="1800" dirty="0" err="1">
                <a:solidFill>
                  <a:schemeClr val="dk1"/>
                </a:solidFill>
              </a:rPr>
              <a:t>rdf:resource</a:t>
            </a:r>
            <a:r>
              <a:rPr lang="en-US" sz="1800" dirty="0">
                <a:solidFill>
                  <a:schemeClr val="dk1"/>
                </a:solidFill>
              </a:rPr>
              <a:t>="</a:t>
            </a:r>
            <a:r>
              <a:rPr lang="en-US" sz="1800" u="sng" dirty="0">
                <a:solidFill>
                  <a:schemeClr val="hlink"/>
                </a:solidFill>
                <a:hlinkClick r:id="rId4"/>
              </a:rPr>
              <a:t>http://vivo.cornell.edu/individual/individual23258"/</a:t>
            </a:r>
            <a:r>
              <a:rPr lang="en-US" sz="1800" dirty="0">
                <a:solidFill>
                  <a:schemeClr val="dk1"/>
                </a:solidFill>
              </a:rPr>
              <a:t>&gt;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1800" dirty="0">
                <a:solidFill>
                  <a:schemeClr val="dk1"/>
                </a:solidFill>
              </a:rPr>
              <a:t>   	&lt;/</a:t>
            </a:r>
            <a:r>
              <a:rPr lang="en-US" sz="1800" dirty="0" err="1">
                <a:solidFill>
                  <a:schemeClr val="dk1"/>
                </a:solidFill>
              </a:rPr>
              <a:t>bf:Person</a:t>
            </a:r>
            <a:r>
              <a:rPr lang="en-US" sz="1800" dirty="0">
                <a:solidFill>
                  <a:schemeClr val="dk1"/>
                </a:solidFill>
              </a:rPr>
              <a:t>&gt;</a:t>
            </a:r>
          </a:p>
          <a:p>
            <a:pPr marL="0" lvl="0" indent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</a:rPr>
              <a:t>&lt;/</a:t>
            </a:r>
            <a:r>
              <a:rPr lang="en-US" sz="1800" dirty="0" err="1">
                <a:solidFill>
                  <a:schemeClr val="dk1"/>
                </a:solidFill>
              </a:rPr>
              <a:t>bf:Work</a:t>
            </a:r>
            <a:r>
              <a:rPr lang="en-US" sz="1800" dirty="0">
                <a:solidFill>
                  <a:schemeClr val="dk1"/>
                </a:solidFill>
              </a:rPr>
              <a:t>&gt;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URI Ground Swell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417637"/>
            <a:ext cx="8229600" cy="4526100"/>
          </a:xfrm>
        </p:spPr>
        <p:txBody>
          <a:bodyPr/>
          <a:lstStyle/>
          <a:p>
            <a:r>
              <a:rPr lang="en-US" sz="2400" dirty="0"/>
              <a:t>Evident by the number of different exceptions to “the usual” (more on this in a moment</a:t>
            </a:r>
            <a:r>
              <a:rPr lang="en-US" sz="2400" dirty="0" smtClean="0"/>
              <a:t>)</a:t>
            </a:r>
          </a:p>
          <a:p>
            <a:pPr marL="203200" indent="0">
              <a:buNone/>
            </a:pPr>
            <a:endParaRPr lang="en-US" sz="2400" dirty="0"/>
          </a:p>
          <a:p>
            <a:r>
              <a:rPr lang="en-US" sz="2400" dirty="0" smtClean="0"/>
              <a:t>Program for Cooperative Cataloging (PCC) </a:t>
            </a:r>
            <a:r>
              <a:rPr lang="en-US" sz="2400" i="1" dirty="0" smtClean="0"/>
              <a:t>Vision, Mission, and Strategic Directions 2015-2017</a:t>
            </a:r>
            <a:r>
              <a:rPr lang="en-US" sz="2400" dirty="0" smtClean="0"/>
              <a:t>: “SD3</a:t>
            </a:r>
            <a:r>
              <a:rPr lang="en-US" sz="2400" dirty="0"/>
              <a:t>: </a:t>
            </a:r>
            <a:r>
              <a:rPr lang="en-US" sz="2400" dirty="0" smtClean="0"/>
              <a:t>Provide </a:t>
            </a:r>
            <a:r>
              <a:rPr lang="en-US" sz="2400" dirty="0"/>
              <a:t>leadership for the shift in authority </a:t>
            </a:r>
            <a:r>
              <a:rPr lang="en-US" sz="2400" dirty="0" smtClean="0"/>
              <a:t>control from </a:t>
            </a:r>
            <a:r>
              <a:rPr lang="en-US" sz="2400" dirty="0"/>
              <a:t>an approach </a:t>
            </a:r>
            <a:r>
              <a:rPr lang="en-US" sz="2400" dirty="0" smtClean="0"/>
              <a:t>primarily </a:t>
            </a:r>
            <a:r>
              <a:rPr lang="en-US" sz="2400" dirty="0"/>
              <a:t>based on creating text strings to one focused on managing </a:t>
            </a:r>
            <a:r>
              <a:rPr lang="en-US" sz="2400" dirty="0" smtClean="0"/>
              <a:t>identities </a:t>
            </a:r>
            <a:r>
              <a:rPr lang="en-US" sz="2400" dirty="0"/>
              <a:t>and </a:t>
            </a:r>
            <a:r>
              <a:rPr lang="en-US" sz="2400" dirty="0" smtClean="0"/>
              <a:t>entities”</a:t>
            </a:r>
          </a:p>
          <a:p>
            <a:endParaRPr lang="en-US" sz="2400" dirty="0"/>
          </a:p>
          <a:p>
            <a:r>
              <a:rPr lang="en-US" sz="2400" dirty="0" smtClean="0"/>
              <a:t>Motivations: Disambiguation, Collation, and what we’re all in this room for… preprocessing for LOD</a:t>
            </a:r>
          </a:p>
          <a:p>
            <a:endParaRPr lang="en-US" sz="2400" dirty="0"/>
          </a:p>
          <a:p>
            <a:endParaRPr lang="en-US" sz="2400" dirty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54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5-02-20 at 8.41.0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975"/>
            <a:ext cx="9144000" cy="523511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9975"/>
            <a:ext cx="8229600" cy="1143000"/>
          </a:xfrm>
        </p:spPr>
        <p:txBody>
          <a:bodyPr/>
          <a:lstStyle/>
          <a:p>
            <a:r>
              <a:rPr lang="en-US" sz="3600" dirty="0" smtClean="0"/>
              <a:t>The Usual (Bib Data)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3200" indent="0">
              <a:buNone/>
            </a:pP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886022" y="1838911"/>
            <a:ext cx="3544811" cy="284368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886022" y="1838911"/>
            <a:ext cx="3544811" cy="3620948"/>
          </a:xfrm>
          <a:prstGeom prst="straightConnector1">
            <a:avLst/>
          </a:prstGeom>
          <a:ln w="57150" cmpd="sng"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611037" y="5841932"/>
            <a:ext cx="1819796" cy="284368"/>
          </a:xfrm>
          <a:prstGeom prst="straightConnector1">
            <a:avLst/>
          </a:prstGeom>
          <a:ln w="57150" cmpd="sng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402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The Usual (Authorities Data)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5-02-19 at 1.05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7"/>
            <a:ext cx="9144000" cy="661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69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/>
              <a:t>Sometimes (Stanford Catalog)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ame 8"/>
          <p:cNvSpPr/>
          <p:nvPr/>
        </p:nvSpPr>
        <p:spPr>
          <a:xfrm>
            <a:off x="1484503" y="3720806"/>
            <a:ext cx="3755970" cy="608209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 descr="Screen Shot 2015-02-19 at 8.19.12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>
          <a:xfrm>
            <a:off x="1044863" y="1143000"/>
            <a:ext cx="6918690" cy="57150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5240474" y="2597225"/>
            <a:ext cx="1659585" cy="909976"/>
          </a:xfrm>
          <a:prstGeom prst="straightConnector1">
            <a:avLst/>
          </a:prstGeom>
          <a:ln w="57150" cmpd="sng">
            <a:solidFill>
              <a:srgbClr val="F7964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960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Authorities with URIs (Stanford)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650" t="12252" r="5000" b="10366"/>
          <a:stretch/>
        </p:blipFill>
        <p:spPr>
          <a:xfrm>
            <a:off x="457199" y="1417637"/>
            <a:ext cx="8715151" cy="470866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4833833" y="5706312"/>
            <a:ext cx="2786562" cy="0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688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4792</TotalTime>
  <Words>588</Words>
  <Application>Microsoft Macintosh PowerPoint</Application>
  <PresentationFormat>On-screen Show (4:3)</PresentationFormat>
  <Paragraphs>75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Or… Don’t expect a lot of URIs in records, yet.  (in 7 minutes, 53 seconds)   Steven Folsom, Cornell University LD4L Workshop, February 23, 2015</vt:lpstr>
      <vt:lpstr>Thesis Advisors and VIVO</vt:lpstr>
      <vt:lpstr>Thesis Advisors and VIVO (Continued)</vt:lpstr>
      <vt:lpstr>Thesis Advisors and VIVO (Continued)</vt:lpstr>
      <vt:lpstr>URI Ground Swell</vt:lpstr>
      <vt:lpstr>The Usual (Bib Data)</vt:lpstr>
      <vt:lpstr>The Usual (Authorities Data)</vt:lpstr>
      <vt:lpstr>Sometimes (Stanford Catalog)</vt:lpstr>
      <vt:lpstr>Authorities with URIs (Stanford)</vt:lpstr>
      <vt:lpstr>The Unusual: George Washington University</vt:lpstr>
      <vt:lpstr>OCLC WorldCat Work IDs</vt:lpstr>
      <vt:lpstr>My 8 minutes are up.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Advisors and VIVO</dc:title>
  <cp:lastModifiedBy>StevenFolsom</cp:lastModifiedBy>
  <cp:revision>55</cp:revision>
  <dcterms:modified xsi:type="dcterms:W3CDTF">2015-02-27T05:43:44Z</dcterms:modified>
</cp:coreProperties>
</file>