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8" r:id="rId3"/>
    <p:sldId id="262" r:id="rId4"/>
    <p:sldId id="259" r:id="rId5"/>
    <p:sldId id="265" r:id="rId6"/>
    <p:sldId id="257" r:id="rId7"/>
    <p:sldId id="261" r:id="rId8"/>
    <p:sldId id="264" r:id="rId9"/>
    <p:sldId id="260" r:id="rId10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D3A6CCB-8E7F-43B3-B677-D9F4C1B5F38D}">
          <p14:sldIdLst>
            <p14:sldId id="256"/>
            <p14:sldId id="258"/>
            <p14:sldId id="262"/>
            <p14:sldId id="259"/>
            <p14:sldId id="265"/>
            <p14:sldId id="257"/>
            <p14:sldId id="261"/>
            <p14:sldId id="264"/>
            <p14:sldId id="26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9" autoAdjust="0"/>
    <p:restoredTop sz="96552" autoAdjust="0"/>
  </p:normalViewPr>
  <p:slideViewPr>
    <p:cSldViewPr>
      <p:cViewPr varScale="1">
        <p:scale>
          <a:sx n="70" d="100"/>
          <a:sy n="70" d="100"/>
        </p:scale>
        <p:origin x="-4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97E28BA1-68F9-4598-A920-A4941417C361}" type="datetimeFigureOut">
              <a:rPr lang="en-US" smtClean="0"/>
              <a:t>10/5/2014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970B7923-7810-428A-876E-F0EDB6F297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92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B7923-7810-428A-876E-F0EDB6F2975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6146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B7923-7810-428A-876E-F0EDB6F2975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8961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B7923-7810-428A-876E-F0EDB6F2975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2871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B7923-7810-428A-876E-F0EDB6F2975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7283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B7923-7810-428A-876E-F0EDB6F2975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8028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B7923-7810-428A-876E-F0EDB6F2975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8709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B7923-7810-428A-876E-F0EDB6F2975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384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B7923-7810-428A-876E-F0EDB6F2975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8159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B7923-7810-428A-876E-F0EDB6F2975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69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square_IIa_Logo whi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198118"/>
            <a:ext cx="1452118" cy="10972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Autofit/>
          </a:bodyPr>
          <a:lstStyle>
            <a:lvl1pPr>
              <a:defRPr sz="54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" y="5257800"/>
            <a:ext cx="3581400" cy="533400"/>
          </a:xfrm>
        </p:spPr>
        <p:txBody>
          <a:bodyPr>
            <a:normAutofit/>
          </a:bodyPr>
          <a:lstStyle>
            <a:lvl1pPr marL="0" indent="0" algn="l">
              <a:buNone/>
              <a:defRPr sz="24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Name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152400" y="5791200"/>
            <a:ext cx="6553200" cy="381000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z="2000" b="0" i="1" dirty="0" smtClean="0"/>
              <a:t>Title</a:t>
            </a:r>
            <a:endParaRPr lang="en-US" b="0" i="1" dirty="0" smtClean="0"/>
          </a:p>
        </p:txBody>
      </p:sp>
      <p:sp>
        <p:nvSpPr>
          <p:cNvPr id="13" name="Footer Placeholder 4"/>
          <p:cNvSpPr txBox="1">
            <a:spLocks/>
          </p:cNvSpPr>
          <p:nvPr userDrawn="1"/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IIa</a:t>
            </a:r>
            <a:r>
              <a:rPr lang="en-US" dirty="0" smtClean="0"/>
              <a:t> Proprietary Information</a:t>
            </a:r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4" hasCustomPrompt="1"/>
          </p:nvPr>
        </p:nvSpPr>
        <p:spPr>
          <a:xfrm>
            <a:off x="6248400" y="6099629"/>
            <a:ext cx="2743200" cy="605971"/>
          </a:xfrm>
        </p:spPr>
        <p:txBody>
          <a:bodyPr/>
          <a:lstStyle>
            <a:lvl1pPr marL="0" indent="0" algn="r">
              <a:buNone/>
              <a:defRPr sz="1800" b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Event</a:t>
            </a:r>
            <a:br>
              <a:rPr lang="en-US" dirty="0" smtClean="0"/>
            </a:br>
            <a:r>
              <a:rPr lang="en-US" dirty="0" smtClean="0"/>
              <a:t>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800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828"/>
          <a:stretch/>
        </p:blipFill>
        <p:spPr>
          <a:xfrm flipH="1" flipV="1">
            <a:off x="3872" y="5714999"/>
            <a:ext cx="9153041" cy="1142998"/>
          </a:xfrm>
          <a:prstGeom prst="rect">
            <a:avLst/>
          </a:prstGeom>
        </p:spPr>
      </p:pic>
      <p:pic>
        <p:nvPicPr>
          <p:cNvPr id="9" name="Content Placeholder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828"/>
          <a:stretch/>
        </p:blipFill>
        <p:spPr>
          <a:xfrm flipH="1" flipV="1">
            <a:off x="3872" y="5727878"/>
            <a:ext cx="9153041" cy="114299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98" y="6324600"/>
            <a:ext cx="2072469" cy="45716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98" y="6324600"/>
            <a:ext cx="2072469" cy="457162"/>
          </a:xfrm>
          <a:prstGeom prst="rect">
            <a:avLst/>
          </a:prstGeom>
        </p:spPr>
      </p:pic>
      <p:sp>
        <p:nvSpPr>
          <p:cNvPr id="16" name="Slide Number Placeholder 4"/>
          <p:cNvSpPr txBox="1">
            <a:spLocks/>
          </p:cNvSpPr>
          <p:nvPr userDrawn="1"/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498367D-8293-4580-BD56-1A1F7C8CC2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Date Placeholder 2"/>
          <p:cNvSpPr txBox="1">
            <a:spLocks/>
          </p:cNvSpPr>
          <p:nvPr userDrawn="1"/>
        </p:nvSpPr>
        <p:spPr>
          <a:xfrm>
            <a:off x="6629400" y="6492875"/>
            <a:ext cx="1981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4C4927D-F72F-4933-ACBF-0A4D33AC63AD}" type="datetimeFigureOut">
              <a:rPr lang="en-US" smtClean="0"/>
              <a:pPr/>
              <a:t>10/5/2014</a:t>
            </a:fld>
            <a:endParaRPr lang="en-US"/>
          </a:p>
        </p:txBody>
      </p:sp>
      <p:sp>
        <p:nvSpPr>
          <p:cNvPr id="18" name="Footer Placeholder 4"/>
          <p:cNvSpPr txBox="1">
            <a:spLocks/>
          </p:cNvSpPr>
          <p:nvPr userDrawn="1"/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IIa</a:t>
            </a:r>
            <a:r>
              <a:rPr lang="en-US" dirty="0" smtClean="0"/>
              <a:t> Proprietary Information</a:t>
            </a:r>
            <a:endParaRPr lang="en-US" dirty="0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>
            <a:lvl1pPr>
              <a:defRPr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49362"/>
            <a:ext cx="82296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556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828"/>
          <a:stretch/>
        </p:blipFill>
        <p:spPr>
          <a:xfrm flipH="1" flipV="1">
            <a:off x="3872" y="5714999"/>
            <a:ext cx="9153041" cy="1142998"/>
          </a:xfrm>
          <a:prstGeom prst="rect">
            <a:avLst/>
          </a:prstGeom>
        </p:spPr>
      </p:pic>
      <p:pic>
        <p:nvPicPr>
          <p:cNvPr id="9" name="Content Placeholder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828"/>
          <a:stretch/>
        </p:blipFill>
        <p:spPr>
          <a:xfrm flipH="1" flipV="1">
            <a:off x="3872" y="5727878"/>
            <a:ext cx="9153041" cy="114299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98" y="6324600"/>
            <a:ext cx="2072469" cy="45716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98" y="6324600"/>
            <a:ext cx="2072469" cy="457162"/>
          </a:xfrm>
          <a:prstGeom prst="rect">
            <a:avLst/>
          </a:prstGeom>
        </p:spPr>
      </p:pic>
      <p:sp>
        <p:nvSpPr>
          <p:cNvPr id="16" name="Slide Number Placeholder 4"/>
          <p:cNvSpPr txBox="1">
            <a:spLocks/>
          </p:cNvSpPr>
          <p:nvPr userDrawn="1"/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498367D-8293-4580-BD56-1A1F7C8CC2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Date Placeholder 2"/>
          <p:cNvSpPr txBox="1">
            <a:spLocks/>
          </p:cNvSpPr>
          <p:nvPr userDrawn="1"/>
        </p:nvSpPr>
        <p:spPr>
          <a:xfrm>
            <a:off x="6629400" y="6492875"/>
            <a:ext cx="1981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4C4927D-F72F-4933-ACBF-0A4D33AC63AD}" type="datetimeFigureOut">
              <a:rPr lang="en-US" smtClean="0"/>
              <a:pPr/>
              <a:t>10/5/2014</a:t>
            </a:fld>
            <a:endParaRPr lang="en-US"/>
          </a:p>
        </p:txBody>
      </p:sp>
      <p:sp>
        <p:nvSpPr>
          <p:cNvPr id="18" name="Footer Placeholder 4"/>
          <p:cNvSpPr txBox="1">
            <a:spLocks/>
          </p:cNvSpPr>
          <p:nvPr userDrawn="1"/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IIa</a:t>
            </a:r>
            <a:r>
              <a:rPr lang="en-US" dirty="0" smtClean="0"/>
              <a:t> Proprietary Information</a:t>
            </a:r>
            <a:endParaRPr lang="en-US" dirty="0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>
            <a:lvl1pPr>
              <a:defRPr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0017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828"/>
          <a:stretch/>
        </p:blipFill>
        <p:spPr>
          <a:xfrm flipH="1" flipV="1">
            <a:off x="3872" y="5714999"/>
            <a:ext cx="9153041" cy="1142998"/>
          </a:xfrm>
          <a:prstGeom prst="rect">
            <a:avLst/>
          </a:prstGeom>
        </p:spPr>
      </p:pic>
      <p:pic>
        <p:nvPicPr>
          <p:cNvPr id="9" name="Content Placeholder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828"/>
          <a:stretch/>
        </p:blipFill>
        <p:spPr>
          <a:xfrm flipH="1" flipV="1">
            <a:off x="3872" y="5727878"/>
            <a:ext cx="9153041" cy="114299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98" y="6324600"/>
            <a:ext cx="2072469" cy="45716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98" y="6324600"/>
            <a:ext cx="2072469" cy="457162"/>
          </a:xfrm>
          <a:prstGeom prst="rect">
            <a:avLst/>
          </a:prstGeom>
        </p:spPr>
      </p:pic>
      <p:sp>
        <p:nvSpPr>
          <p:cNvPr id="16" name="Slide Number Placeholder 4"/>
          <p:cNvSpPr txBox="1">
            <a:spLocks/>
          </p:cNvSpPr>
          <p:nvPr userDrawn="1"/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498367D-8293-4580-BD56-1A1F7C8CC2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Date Placeholder 2"/>
          <p:cNvSpPr txBox="1">
            <a:spLocks/>
          </p:cNvSpPr>
          <p:nvPr userDrawn="1"/>
        </p:nvSpPr>
        <p:spPr>
          <a:xfrm>
            <a:off x="6629400" y="6492875"/>
            <a:ext cx="1981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4C4927D-F72F-4933-ACBF-0A4D33AC63AD}" type="datetimeFigureOut">
              <a:rPr lang="en-US" smtClean="0"/>
              <a:pPr/>
              <a:t>10/5/2014</a:t>
            </a:fld>
            <a:endParaRPr lang="en-US"/>
          </a:p>
        </p:txBody>
      </p:sp>
      <p:sp>
        <p:nvSpPr>
          <p:cNvPr id="18" name="Footer Placeholder 4"/>
          <p:cNvSpPr txBox="1">
            <a:spLocks/>
          </p:cNvSpPr>
          <p:nvPr userDrawn="1"/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IIa</a:t>
            </a:r>
            <a:r>
              <a:rPr lang="en-US" dirty="0" smtClean="0"/>
              <a:t> Proprietary Information</a:t>
            </a:r>
            <a:endParaRPr lang="en-US" dirty="0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>
            <a:lvl1pPr>
              <a:defRPr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49363"/>
            <a:ext cx="4038600" cy="2179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1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49363"/>
            <a:ext cx="4038600" cy="2179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0"/>
          </p:nvPr>
        </p:nvSpPr>
        <p:spPr>
          <a:xfrm>
            <a:off x="2552700" y="3733800"/>
            <a:ext cx="4038600" cy="2179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448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  <p:sldLayoutId id="2147483663" r:id="rId14"/>
    <p:sldLayoutId id="2147483664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fsrs.ntis.gov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ghodge@iiaweb.com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Relationship Id="rId5" Type="http://schemas.openxmlformats.org/officeDocument/2006/relationships/hyperlink" Target="mailto:wstrickland@ntis.gov" TargetMode="External"/><Relationship Id="rId4" Type="http://schemas.openxmlformats.org/officeDocument/2006/relationships/hyperlink" Target="mailto:dredmon@iiaweb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Fedora/</a:t>
            </a:r>
            <a:r>
              <a:rPr lang="en-US" dirty="0" err="1"/>
              <a:t>Islandora</a:t>
            </a:r>
            <a:r>
              <a:rPr lang="en-US" dirty="0"/>
              <a:t>: From the Sublime to the "Less-Sublime"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Gail Hodge &amp; Daniel Redmon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70000" lnSpcReduction="20000"/>
          </a:bodyPr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DC Fedora Users Group</a:t>
            </a:r>
          </a:p>
          <a:p>
            <a:r>
              <a:rPr lang="en-US" dirty="0" smtClean="0"/>
              <a:t>Oct 06,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256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 Outline – Short Talk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Federal Science Repository Service (FSRS) Update</a:t>
            </a:r>
          </a:p>
          <a:p>
            <a:pPr lvl="1"/>
            <a:r>
              <a:rPr lang="en-US" dirty="0" smtClean="0"/>
              <a:t>Iraq Science &amp; Technology Information Repository (ISTIR) </a:t>
            </a:r>
            <a:r>
              <a:rPr lang="en-US" dirty="0"/>
              <a:t>(Drupal / </a:t>
            </a:r>
            <a:r>
              <a:rPr lang="en-US" dirty="0" err="1"/>
              <a:t>Islandora</a:t>
            </a:r>
            <a:r>
              <a:rPr lang="en-US" dirty="0"/>
              <a:t>)</a:t>
            </a:r>
          </a:p>
          <a:p>
            <a:r>
              <a:rPr lang="en-US" dirty="0" smtClean="0"/>
              <a:t>Other Repositories</a:t>
            </a:r>
          </a:p>
          <a:p>
            <a:pPr lvl="1"/>
            <a:r>
              <a:rPr lang="en-US" dirty="0" smtClean="0"/>
              <a:t>Homeland Defense Information Analysis Center (HDIAC) Repository (Drupal / </a:t>
            </a:r>
            <a:r>
              <a:rPr lang="en-US" dirty="0" err="1" smtClean="0"/>
              <a:t>Islandora</a:t>
            </a:r>
            <a:r>
              <a:rPr lang="en-US" dirty="0" smtClean="0"/>
              <a:t>)</a:t>
            </a:r>
          </a:p>
          <a:p>
            <a:r>
              <a:rPr lang="en-US" dirty="0" smtClean="0"/>
              <a:t>Announcement….</a:t>
            </a:r>
          </a:p>
        </p:txBody>
      </p:sp>
    </p:spTree>
    <p:extLst>
      <p:ext uri="{BB962C8B-B14F-4D97-AF65-F5344CB8AC3E}">
        <p14:creationId xmlns:p14="http://schemas.microsoft.com/office/powerpoint/2010/main" val="374399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Federal Science Repository Service (FSRS)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>
              <a:lnSpc>
                <a:spcPct val="114000"/>
              </a:lnSpc>
              <a:spcBef>
                <a:spcPts val="0"/>
              </a:spcBef>
              <a:buFontTx/>
              <a:buChar char="•"/>
            </a:pPr>
            <a:r>
              <a:rPr lang="en-US" sz="2400" dirty="0" smtClean="0"/>
              <a:t>NTIS-</a:t>
            </a:r>
            <a:r>
              <a:rPr lang="en-US" sz="2400" dirty="0" err="1" smtClean="0"/>
              <a:t>IIa</a:t>
            </a:r>
            <a:r>
              <a:rPr lang="en-US" sz="2400" dirty="0" smtClean="0"/>
              <a:t> public-private partnership </a:t>
            </a:r>
            <a:r>
              <a:rPr lang="en-US" sz="2400" dirty="0" smtClean="0">
                <a:hlinkClick r:id="rId3"/>
              </a:rPr>
              <a:t>http://fsrs.ntis.gov</a:t>
            </a:r>
            <a:endParaRPr lang="en-US" sz="2400" dirty="0" smtClean="0"/>
          </a:p>
          <a:p>
            <a:pPr>
              <a:lnSpc>
                <a:spcPct val="114000"/>
              </a:lnSpc>
              <a:spcBef>
                <a:spcPts val="0"/>
              </a:spcBef>
              <a:buFontTx/>
              <a:buChar char="•"/>
            </a:pPr>
            <a:r>
              <a:rPr lang="en-US" sz="2400" dirty="0" smtClean="0"/>
              <a:t>Help </a:t>
            </a:r>
            <a:r>
              <a:rPr lang="en-US" sz="2400" dirty="0"/>
              <a:t>multiple agencies develop repositories that:</a:t>
            </a:r>
          </a:p>
          <a:p>
            <a:pPr lvl="1">
              <a:lnSpc>
                <a:spcPct val="114000"/>
              </a:lnSpc>
              <a:spcBef>
                <a:spcPts val="0"/>
              </a:spcBef>
              <a:buFontTx/>
              <a:buChar char="•"/>
            </a:pPr>
            <a:r>
              <a:rPr lang="en-US" sz="2400" dirty="0"/>
              <a:t>Are durable against technology changes, yet flexible</a:t>
            </a:r>
          </a:p>
          <a:p>
            <a:pPr lvl="1">
              <a:lnSpc>
                <a:spcPct val="114000"/>
              </a:lnSpc>
              <a:spcBef>
                <a:spcPts val="0"/>
              </a:spcBef>
              <a:buFontTx/>
              <a:buChar char="•"/>
            </a:pPr>
            <a:r>
              <a:rPr lang="en-US" sz="2400" dirty="0"/>
              <a:t>Support preservation and long-term access</a:t>
            </a:r>
          </a:p>
          <a:p>
            <a:pPr lvl="1">
              <a:lnSpc>
                <a:spcPct val="114000"/>
              </a:lnSpc>
              <a:spcBef>
                <a:spcPts val="0"/>
              </a:spcBef>
              <a:buFontTx/>
              <a:buChar char="•"/>
            </a:pPr>
            <a:r>
              <a:rPr lang="en-US" sz="2400" dirty="0"/>
              <a:t>Are based on standards </a:t>
            </a:r>
          </a:p>
          <a:p>
            <a:pPr lvl="1">
              <a:lnSpc>
                <a:spcPct val="114000"/>
              </a:lnSpc>
              <a:spcBef>
                <a:spcPts val="0"/>
              </a:spcBef>
              <a:buFontTx/>
              <a:buChar char="•"/>
            </a:pPr>
            <a:r>
              <a:rPr lang="en-US" sz="2400" dirty="0"/>
              <a:t>Promote interoperability</a:t>
            </a:r>
          </a:p>
          <a:p>
            <a:pPr lvl="1">
              <a:lnSpc>
                <a:spcPct val="114000"/>
              </a:lnSpc>
              <a:spcBef>
                <a:spcPts val="0"/>
              </a:spcBef>
              <a:buFontTx/>
              <a:buChar char="•"/>
            </a:pPr>
            <a:r>
              <a:rPr lang="en-US" sz="2400" dirty="0"/>
              <a:t>Support open government initiatives </a:t>
            </a:r>
          </a:p>
          <a:p>
            <a:pPr lvl="1">
              <a:lnSpc>
                <a:spcPct val="114000"/>
              </a:lnSpc>
              <a:spcBef>
                <a:spcPts val="0"/>
              </a:spcBef>
              <a:buFontTx/>
              <a:buChar char="•"/>
            </a:pPr>
            <a:r>
              <a:rPr lang="en-US" sz="2400" dirty="0"/>
              <a:t>Promote further use of an agency’s content</a:t>
            </a:r>
          </a:p>
          <a:p>
            <a:pPr lvl="1">
              <a:lnSpc>
                <a:spcPct val="114000"/>
              </a:lnSpc>
              <a:spcBef>
                <a:spcPts val="0"/>
              </a:spcBef>
              <a:buFontTx/>
              <a:buChar char="•"/>
            </a:pPr>
            <a:r>
              <a:rPr lang="en-US" sz="2400" dirty="0"/>
              <a:t>Can be tailored to an agency’s </a:t>
            </a:r>
            <a:r>
              <a:rPr lang="en-US" sz="2400" dirty="0" smtClean="0"/>
              <a:t>needs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60888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Iraq Science &amp; Technology Information Repository (ISTIR)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3 year project to develop document management and foster knowledge sharing within the Iraq Ministry of Science and Technology (MOST)</a:t>
            </a:r>
          </a:p>
          <a:p>
            <a:r>
              <a:rPr lang="en-US" dirty="0" err="1" smtClean="0"/>
              <a:t>Islandora</a:t>
            </a:r>
            <a:r>
              <a:rPr lang="en-US" dirty="0" smtClean="0"/>
              <a:t> </a:t>
            </a:r>
            <a:r>
              <a:rPr lang="en-US" dirty="0"/>
              <a:t>6x / Drupal 6</a:t>
            </a:r>
          </a:p>
          <a:p>
            <a:r>
              <a:rPr lang="en-US" dirty="0" smtClean="0"/>
              <a:t>Different </a:t>
            </a:r>
            <a:r>
              <a:rPr lang="en-US" dirty="0"/>
              <a:t>object types including reports, journal articles, GIS files, presentations, etc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smtClean="0"/>
              <a:t>Extended Metadata </a:t>
            </a:r>
            <a:r>
              <a:rPr lang="en-US" dirty="0"/>
              <a:t>scheme for digital objects based on </a:t>
            </a:r>
            <a:r>
              <a:rPr lang="en-US" dirty="0" smtClean="0"/>
              <a:t>MODS</a:t>
            </a:r>
            <a:endParaRPr lang="en-US" dirty="0"/>
          </a:p>
          <a:p>
            <a:r>
              <a:rPr lang="en-US" dirty="0"/>
              <a:t>Controlled keywords from European Environment Agency’s GEMET </a:t>
            </a:r>
            <a:r>
              <a:rPr lang="en-US" dirty="0" smtClean="0"/>
              <a:t>Thesaurus </a:t>
            </a:r>
            <a:r>
              <a:rPr lang="en-US" dirty="0"/>
              <a:t>in Arabic and </a:t>
            </a:r>
            <a:r>
              <a:rPr lang="en-US" dirty="0" smtClean="0"/>
              <a:t>English</a:t>
            </a:r>
          </a:p>
          <a:p>
            <a:r>
              <a:rPr lang="en-US" dirty="0" smtClean="0"/>
              <a:t>Other controlled vocabularies such as organization names in both languages</a:t>
            </a:r>
          </a:p>
        </p:txBody>
      </p:sp>
    </p:spTree>
    <p:extLst>
      <p:ext uri="{BB962C8B-B14F-4D97-AF65-F5344CB8AC3E}">
        <p14:creationId xmlns:p14="http://schemas.microsoft.com/office/powerpoint/2010/main" val="2633945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ISTIR Customizations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143000"/>
            <a:ext cx="4038600" cy="2971800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sz="half" idx="4294967295"/>
          </p:nvPr>
        </p:nvSpPr>
        <p:spPr>
          <a:xfrm>
            <a:off x="6096000" y="1600200"/>
            <a:ext cx="3048000" cy="4525963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r>
              <a:rPr lang="en-US" dirty="0"/>
              <a:t>Custom bilingual front end for </a:t>
            </a:r>
            <a:r>
              <a:rPr lang="en-US" dirty="0" smtClean="0"/>
              <a:t>metadata</a:t>
            </a:r>
          </a:p>
          <a:p>
            <a:r>
              <a:rPr lang="en-US" dirty="0" smtClean="0"/>
              <a:t>Extended PDF Solution Pack with custom </a:t>
            </a:r>
            <a:r>
              <a:rPr lang="en-US" dirty="0" err="1" smtClean="0"/>
              <a:t>tabset</a:t>
            </a:r>
            <a:r>
              <a:rPr lang="en-US" dirty="0" smtClean="0"/>
              <a:t> tied to XACML permissions</a:t>
            </a:r>
            <a:endParaRPr lang="en-US" dirty="0"/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276600"/>
            <a:ext cx="5246021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49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76200"/>
            <a:ext cx="6858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Homeland Defense Information Analysis Center (HDIAC)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0" y="1600200"/>
            <a:ext cx="3124200" cy="4525963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Overview</a:t>
            </a:r>
          </a:p>
          <a:p>
            <a:pPr lvl="1"/>
            <a:r>
              <a:rPr lang="en-US" dirty="0" smtClean="0"/>
              <a:t>Drupal 7 / </a:t>
            </a:r>
            <a:r>
              <a:rPr lang="en-US" dirty="0" err="1" smtClean="0"/>
              <a:t>Islandora</a:t>
            </a:r>
            <a:r>
              <a:rPr lang="en-US" dirty="0" smtClean="0"/>
              <a:t> 7</a:t>
            </a:r>
          </a:p>
          <a:p>
            <a:pPr lvl="1"/>
            <a:r>
              <a:rPr lang="en-US" dirty="0" smtClean="0"/>
              <a:t>2 Distinct Collections as part of public interface</a:t>
            </a:r>
          </a:p>
          <a:p>
            <a:r>
              <a:rPr lang="en-US" dirty="0" smtClean="0"/>
              <a:t>Hosted Journals Collection</a:t>
            </a:r>
          </a:p>
          <a:p>
            <a:pPr lvl="1"/>
            <a:r>
              <a:rPr lang="en-US" dirty="0" smtClean="0"/>
              <a:t>Other relevant journals</a:t>
            </a:r>
          </a:p>
          <a:p>
            <a:pPr lvl="1"/>
            <a:r>
              <a:rPr lang="en-US" dirty="0" smtClean="0"/>
              <a:t>PDF Solution Pack with custom MD schema</a:t>
            </a:r>
          </a:p>
          <a:p>
            <a:r>
              <a:rPr lang="en-US" dirty="0" smtClean="0"/>
              <a:t>Selected Resources from the Collection</a:t>
            </a:r>
          </a:p>
          <a:p>
            <a:pPr lvl="1"/>
            <a:r>
              <a:rPr lang="en-US" dirty="0" smtClean="0"/>
              <a:t>Pulled into Drupal interface using </a:t>
            </a:r>
            <a:r>
              <a:rPr lang="en-US" dirty="0" err="1" smtClean="0"/>
              <a:t>Solr</a:t>
            </a:r>
            <a:r>
              <a:rPr lang="en-US" dirty="0" smtClean="0"/>
              <a:t> Views</a:t>
            </a:r>
          </a:p>
          <a:p>
            <a:pPr lvl="1"/>
            <a:r>
              <a:rPr lang="en-US" dirty="0" smtClean="0"/>
              <a:t>PDF Solution Pack with custom MD schema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029" y="1524001"/>
            <a:ext cx="4876191" cy="304761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809" y="2438400"/>
            <a:ext cx="4876191" cy="304761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3200400"/>
            <a:ext cx="5485715" cy="342857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838" y="167952"/>
            <a:ext cx="1649962" cy="712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069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Duraspace</a:t>
            </a:r>
            <a:r>
              <a:rPr lang="en-US" dirty="0" smtClean="0"/>
              <a:t> Registered Service Provider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Registered Provider status is imminent</a:t>
            </a:r>
          </a:p>
          <a:p>
            <a:r>
              <a:rPr lang="en-US" dirty="0" smtClean="0"/>
              <a:t>While our focus is on the US federal government, we do support other clients</a:t>
            </a:r>
          </a:p>
          <a:p>
            <a:r>
              <a:rPr lang="en-US" dirty="0" smtClean="0"/>
              <a:t>Specific repository development or as part of larger engagements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6344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Services Available Through: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FSRS –  requires an interagency agreement with NTIS</a:t>
            </a:r>
          </a:p>
          <a:p>
            <a:r>
              <a:rPr lang="en-US" dirty="0" smtClean="0"/>
              <a:t>Other contracting vehicles such as GSA, Alliant Small Business, etc.</a:t>
            </a:r>
          </a:p>
          <a:p>
            <a:r>
              <a:rPr lang="en-US" dirty="0" smtClean="0"/>
              <a:t>Direct agreements with non-government organizations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8780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249363"/>
            <a:ext cx="4191000" cy="2179638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dirty="0" smtClean="0"/>
              <a:t>Gail Hodge</a:t>
            </a:r>
          </a:p>
          <a:p>
            <a:pPr marL="0" indent="0" algn="ctr">
              <a:buNone/>
            </a:pPr>
            <a:r>
              <a:rPr lang="en-US" dirty="0" smtClean="0"/>
              <a:t>Information International Associates (IIa)</a:t>
            </a:r>
          </a:p>
          <a:p>
            <a:pPr marL="0" indent="0" algn="ctr">
              <a:buNone/>
            </a:pPr>
            <a:r>
              <a:rPr lang="en-US" dirty="0" smtClean="0">
                <a:hlinkClick r:id="rId3"/>
              </a:rPr>
              <a:t>ghodge@iiaweb.com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865-742-5430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49363"/>
            <a:ext cx="4191000" cy="2179638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dirty="0" smtClean="0"/>
              <a:t>Daniel Redmon</a:t>
            </a:r>
          </a:p>
          <a:p>
            <a:pPr marL="0" indent="0" algn="ctr">
              <a:buNone/>
            </a:pPr>
            <a:r>
              <a:rPr lang="en-US" dirty="0"/>
              <a:t>Information International Associates (</a:t>
            </a:r>
            <a:r>
              <a:rPr lang="en-US" dirty="0" smtClean="0"/>
              <a:t>IIa)</a:t>
            </a:r>
          </a:p>
          <a:p>
            <a:pPr marL="0" indent="0" algn="ctr">
              <a:buNone/>
            </a:pPr>
            <a:r>
              <a:rPr lang="en-US" dirty="0" smtClean="0">
                <a:hlinkClick r:id="rId4"/>
              </a:rPr>
              <a:t>dredmon@iiaweb.com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865-298-1224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0"/>
          </p:nvPr>
        </p:nvSpPr>
        <p:spPr>
          <a:xfrm>
            <a:off x="4800600" y="3733800"/>
            <a:ext cx="4038600" cy="2179638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dirty="0" smtClean="0"/>
              <a:t>Wayne Strickland</a:t>
            </a:r>
          </a:p>
          <a:p>
            <a:pPr marL="0" indent="0" algn="ctr">
              <a:buNone/>
            </a:pPr>
            <a:r>
              <a:rPr lang="en-US" dirty="0" smtClean="0"/>
              <a:t>National Technical Information Service (NTIS)</a:t>
            </a:r>
          </a:p>
          <a:p>
            <a:pPr marL="0" indent="0" algn="ctr">
              <a:buNone/>
            </a:pPr>
            <a:r>
              <a:rPr lang="en-US" dirty="0" smtClean="0">
                <a:hlinkClick r:id="rId5"/>
              </a:rPr>
              <a:t>wstrickland@ntis.gov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703-605-6543</a:t>
            </a:r>
            <a:endParaRPr lang="en-US" dirty="0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609600" y="3881535"/>
            <a:ext cx="4038600" cy="21796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dirty="0" smtClean="0"/>
              <a:t>For more information about FSRS: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152400" y="3581400"/>
            <a:ext cx="8763000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8407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</TotalTime>
  <Words>392</Words>
  <Application>Microsoft Office PowerPoint</Application>
  <PresentationFormat>On-screen Show (4:3)</PresentationFormat>
  <Paragraphs>71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Fedora/Islandora: From the Sublime to the "Less-Sublime"</vt:lpstr>
      <vt:lpstr>Short Outline – Short Talk</vt:lpstr>
      <vt:lpstr>Federal Science Repository Service (FSRS)</vt:lpstr>
      <vt:lpstr>Iraq Science &amp; Technology Information Repository (ISTIR)</vt:lpstr>
      <vt:lpstr>ISTIR Customizations</vt:lpstr>
      <vt:lpstr>Homeland Defense Information Analysis Center (HDIAC) </vt:lpstr>
      <vt:lpstr>Duraspace Registered Service Provider</vt:lpstr>
      <vt:lpstr>Services Available Through:</vt:lpstr>
      <vt:lpstr>Contact Us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Redmon</dc:creator>
  <cp:lastModifiedBy>Daniel Redmon</cp:lastModifiedBy>
  <cp:revision>27</cp:revision>
  <cp:lastPrinted>2014-10-03T13:37:11Z</cp:lastPrinted>
  <dcterms:created xsi:type="dcterms:W3CDTF">2006-08-16T00:00:00Z</dcterms:created>
  <dcterms:modified xsi:type="dcterms:W3CDTF">2014-10-05T18:03:23Z</dcterms:modified>
</cp:coreProperties>
</file>