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271" r:id="rId3"/>
    <p:sldId id="275" r:id="rId4"/>
    <p:sldId id="273" r:id="rId5"/>
    <p:sldId id="274" r:id="rId6"/>
    <p:sldId id="272" r:id="rId7"/>
    <p:sldId id="264" r:id="rId8"/>
    <p:sldId id="265" r:id="rId9"/>
    <p:sldId id="266" r:id="rId10"/>
    <p:sldId id="267" r:id="rId11"/>
    <p:sldId id="268" r:id="rId12"/>
    <p:sldId id="269" r:id="rId13"/>
    <p:sldId id="270" r:id="rId14"/>
    <p:sldId id="258" r:id="rId15"/>
    <p:sldId id="259" r:id="rId16"/>
    <p:sldId id="260" r:id="rId17"/>
    <p:sldId id="276" r:id="rId18"/>
    <p:sldId id="277" r:id="rId19"/>
    <p:sldId id="261" r:id="rId20"/>
    <p:sldId id="262" r:id="rId21"/>
    <p:sldId id="263"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055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128" d="100"/>
          <a:sy n="128" d="100"/>
        </p:scale>
        <p:origin x="-294" y="-8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13B7C3B-B29F-492D-8584-362FE89357AB}" type="datetimeFigureOut">
              <a:rPr lang="en-US" smtClean="0"/>
              <a:t>10/2/2014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7C0105D-51D2-4456-8827-786B01245C91}" type="slidenum">
              <a:rPr lang="en-US" smtClean="0"/>
              <a:t>‹#›</a:t>
            </a:fld>
            <a:endParaRPr lang="en-US"/>
          </a:p>
        </p:txBody>
      </p:sp>
    </p:spTree>
    <p:extLst>
      <p:ext uri="{BB962C8B-B14F-4D97-AF65-F5344CB8AC3E}">
        <p14:creationId xmlns:p14="http://schemas.microsoft.com/office/powerpoint/2010/main" val="19418597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880521" eaLnBrk="0" fontAlgn="base" hangingPunct="0">
              <a:spcBef>
                <a:spcPct val="30000"/>
              </a:spcBef>
              <a:spcAft>
                <a:spcPct val="0"/>
              </a:spcAft>
              <a:defRPr/>
            </a:pPr>
            <a:endParaRPr lang="en-US" baseline="0" dirty="0" smtClean="0"/>
          </a:p>
          <a:p>
            <a:pPr defTabSz="880521" eaLnBrk="0" fontAlgn="base" hangingPunct="0">
              <a:spcBef>
                <a:spcPct val="30000"/>
              </a:spcBef>
              <a:spcAft>
                <a:spcPct val="0"/>
              </a:spcAft>
              <a:defRPr/>
            </a:pP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9E597503-D1FA-4346-AD16-151ED1BD0605}" type="slidenum">
              <a:rPr lang="en-US" smtClean="0"/>
              <a:pPr>
                <a:defRPr/>
              </a:pPr>
              <a:t>4</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E597503-D1FA-4346-AD16-151ED1BD0605}" type="slidenum">
              <a:rPr lang="en-US" smtClean="0"/>
              <a:pPr>
                <a:defRPr/>
              </a:pPr>
              <a:t>21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57B1D89-5166-463D-8F89-3871D5C0D660}" type="slidenum">
              <a:rPr lang="en-US" smtClean="0"/>
              <a:pPr>
                <a:defRPr/>
              </a:pPr>
              <a:t>5</a:t>
            </a:fld>
            <a:endParaRPr lang="en-US"/>
          </a:p>
        </p:txBody>
      </p:sp>
    </p:spTree>
    <p:extLst>
      <p:ext uri="{BB962C8B-B14F-4D97-AF65-F5344CB8AC3E}">
        <p14:creationId xmlns:p14="http://schemas.microsoft.com/office/powerpoint/2010/main" val="32233742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57B1D89-5166-463D-8F89-3871D5C0D660}" type="slidenum">
              <a:rPr lang="en-US" smtClean="0"/>
              <a:pPr>
                <a:defRPr/>
              </a:pPr>
              <a:t>6</a:t>
            </a:fld>
            <a:endParaRPr lang="en-US"/>
          </a:p>
        </p:txBody>
      </p:sp>
    </p:spTree>
    <p:extLst>
      <p:ext uri="{BB962C8B-B14F-4D97-AF65-F5344CB8AC3E}">
        <p14:creationId xmlns:p14="http://schemas.microsoft.com/office/powerpoint/2010/main" val="7872879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Definition</a:t>
            </a:r>
            <a:r>
              <a:rPr lang="en-US" baseline="0" dirty="0" smtClean="0"/>
              <a:t> adapted from RDA. When it starts, it is expected to continue indefinitely, although we know they often cease publishing.  The current definition i</a:t>
            </a:r>
            <a:r>
              <a:rPr lang="en-US" dirty="0" smtClean="0"/>
              <a:t>ncludes resources that exhibit characteristics of serials, such as successive issues, numbering, and frequency (regular or irregular) but whose duration is limited (e.g., newsletters of events).  Each issue should bear numbering or date or something that makes it uniquely identifiable.</a:t>
            </a:r>
          </a:p>
          <a:p>
            <a:endParaRPr lang="en-US" dirty="0"/>
          </a:p>
        </p:txBody>
      </p:sp>
      <p:sp>
        <p:nvSpPr>
          <p:cNvPr id="4" name="Slide Number Placeholder 3"/>
          <p:cNvSpPr>
            <a:spLocks noGrp="1"/>
          </p:cNvSpPr>
          <p:nvPr>
            <p:ph type="sldNum" sz="quarter" idx="10"/>
          </p:nvPr>
        </p:nvSpPr>
        <p:spPr/>
        <p:txBody>
          <a:bodyPr/>
          <a:lstStyle/>
          <a:p>
            <a:fld id="{3B891C76-214F-4B33-A74E-1584C1356188}" type="slidenum">
              <a:rPr lang="en-US" smtClean="0"/>
              <a:t>7</a:t>
            </a:fld>
            <a:endParaRPr lang="en-US"/>
          </a:p>
        </p:txBody>
      </p:sp>
    </p:spTree>
    <p:extLst>
      <p:ext uri="{BB962C8B-B14F-4D97-AF65-F5344CB8AC3E}">
        <p14:creationId xmlns:p14="http://schemas.microsoft.com/office/powerpoint/2010/main" val="5255239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Part 1, vol. 3, no 12 or Band 3, fascicle 1</a:t>
            </a:r>
            <a:endParaRPr lang="en-US" dirty="0"/>
          </a:p>
        </p:txBody>
      </p:sp>
      <p:sp>
        <p:nvSpPr>
          <p:cNvPr id="4" name="Slide Number Placeholder 3"/>
          <p:cNvSpPr>
            <a:spLocks noGrp="1"/>
          </p:cNvSpPr>
          <p:nvPr>
            <p:ph type="sldNum" sz="quarter" idx="10"/>
          </p:nvPr>
        </p:nvSpPr>
        <p:spPr/>
        <p:txBody>
          <a:bodyPr/>
          <a:lstStyle/>
          <a:p>
            <a:fld id="{3B891C76-214F-4B33-A74E-1584C1356188}" type="slidenum">
              <a:rPr lang="en-US" smtClean="0"/>
              <a:t>8</a:t>
            </a:fld>
            <a:endParaRPr lang="en-US"/>
          </a:p>
        </p:txBody>
      </p:sp>
    </p:spTree>
    <p:extLst>
      <p:ext uri="{BB962C8B-B14F-4D97-AF65-F5344CB8AC3E}">
        <p14:creationId xmlns:p14="http://schemas.microsoft.com/office/powerpoint/2010/main" val="24520152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They may also </a:t>
            </a:r>
            <a:r>
              <a:rPr lang="en-US" u="sng" dirty="0" smtClean="0"/>
              <a:t>be</a:t>
            </a:r>
            <a:r>
              <a:rPr lang="en-US" dirty="0" smtClean="0"/>
              <a:t> supplements, indexes, special issues or reprints</a:t>
            </a:r>
          </a:p>
          <a:p>
            <a:endParaRPr lang="en-US" dirty="0"/>
          </a:p>
        </p:txBody>
      </p:sp>
      <p:sp>
        <p:nvSpPr>
          <p:cNvPr id="4" name="Slide Number Placeholder 3"/>
          <p:cNvSpPr>
            <a:spLocks noGrp="1"/>
          </p:cNvSpPr>
          <p:nvPr>
            <p:ph type="sldNum" sz="quarter" idx="10"/>
          </p:nvPr>
        </p:nvSpPr>
        <p:spPr/>
        <p:txBody>
          <a:bodyPr/>
          <a:lstStyle/>
          <a:p>
            <a:fld id="{3B891C76-214F-4B33-A74E-1584C1356188}" type="slidenum">
              <a:rPr lang="en-US" smtClean="0"/>
              <a:t>9</a:t>
            </a:fld>
            <a:endParaRPr lang="en-US"/>
          </a:p>
        </p:txBody>
      </p:sp>
    </p:spTree>
    <p:extLst>
      <p:ext uri="{BB962C8B-B14F-4D97-AF65-F5344CB8AC3E}">
        <p14:creationId xmlns:p14="http://schemas.microsoft.com/office/powerpoint/2010/main" val="16419161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the contrast.</a:t>
            </a:r>
            <a:r>
              <a:rPr lang="en-US" baseline="0" dirty="0" smtClean="0"/>
              <a:t>  The cataloging data will often be very general since it must be broad enough to cover all current and future issues of the title.  Important information about specific issues may be recorded in notes, but we generally avoid issue specific information..</a:t>
            </a:r>
            <a:endParaRPr lang="en-US" dirty="0"/>
          </a:p>
        </p:txBody>
      </p:sp>
      <p:sp>
        <p:nvSpPr>
          <p:cNvPr id="4" name="Slide Number Placeholder 3"/>
          <p:cNvSpPr>
            <a:spLocks noGrp="1"/>
          </p:cNvSpPr>
          <p:nvPr>
            <p:ph type="sldNum" sz="quarter" idx="10"/>
          </p:nvPr>
        </p:nvSpPr>
        <p:spPr/>
        <p:txBody>
          <a:bodyPr/>
          <a:lstStyle/>
          <a:p>
            <a:fld id="{3B891C76-214F-4B33-A74E-1584C1356188}" type="slidenum">
              <a:rPr lang="en-US" smtClean="0"/>
              <a:t>10</a:t>
            </a:fld>
            <a:endParaRPr lang="en-US"/>
          </a:p>
        </p:txBody>
      </p:sp>
    </p:spTree>
    <p:extLst>
      <p:ext uri="{BB962C8B-B14F-4D97-AF65-F5344CB8AC3E}">
        <p14:creationId xmlns:p14="http://schemas.microsoft.com/office/powerpoint/2010/main" val="8532002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Digitizing the serial is the simple part.  Displaying it in</a:t>
            </a:r>
            <a:r>
              <a:rPr lang="en-US" baseline="0" dirty="0" smtClean="0"/>
              <a:t> a way that maintains the integrity of the title and provides for easy navigation is the hard part.  Very often, a display of digitized titles looks something like this.  If you’re lucky there will be a volume number or date to distinguish the issues, which all of course, have the same title.  But they are not presented in any logical order and therefore, there is no way to easily see what issues are available.  The display here (from Internet Archive) does let you know there is a later title (on each issue).  Wouldn’t it be nice if there were an overall record for the Illinois State Historical Society journal where that information could be recorded once?</a:t>
            </a:r>
            <a:endParaRPr lang="en-US" dirty="0"/>
          </a:p>
        </p:txBody>
      </p:sp>
      <p:sp>
        <p:nvSpPr>
          <p:cNvPr id="4" name="Slide Number Placeholder 3"/>
          <p:cNvSpPr>
            <a:spLocks noGrp="1"/>
          </p:cNvSpPr>
          <p:nvPr>
            <p:ph type="sldNum" sz="quarter" idx="10"/>
          </p:nvPr>
        </p:nvSpPr>
        <p:spPr/>
        <p:txBody>
          <a:bodyPr/>
          <a:lstStyle/>
          <a:p>
            <a:fld id="{3B891C76-214F-4B33-A74E-1584C1356188}" type="slidenum">
              <a:rPr lang="en-US" smtClean="0"/>
              <a:t>11</a:t>
            </a:fld>
            <a:endParaRPr lang="en-US"/>
          </a:p>
        </p:txBody>
      </p:sp>
    </p:spTree>
    <p:extLst>
      <p:ext uri="{BB962C8B-B14F-4D97-AF65-F5344CB8AC3E}">
        <p14:creationId xmlns:p14="http://schemas.microsoft.com/office/powerpoint/2010/main" val="28706971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did know that our data model uses</a:t>
            </a:r>
            <a:r>
              <a:rPr lang="en-US" baseline="0" dirty="0" smtClean="0"/>
              <a:t> the catalog record.  We needed to determine how best to use one set of descriptive metadata and have it apply to all issues, since we are not indexing the journals we scan (that is PubMed’s role).  We did however</a:t>
            </a:r>
            <a:r>
              <a:rPr lang="en-US" baseline="0" smtClean="0"/>
              <a:t>, want </a:t>
            </a:r>
            <a:r>
              <a:rPr lang="en-US" baseline="0" dirty="0" smtClean="0"/>
              <a:t>users to be able to see all the issues available, in order, keeping the integrity of the journal’s internal structure (i.e. vol. 1, no 1, vol. 1, no 2 before vol. 2)  We had to decide how far we would drill down if the journal itself had a numbering scheme that went to 4 or 5 levels.  </a:t>
            </a:r>
          </a:p>
          <a:p>
            <a:r>
              <a:rPr lang="en-US" baseline="0" dirty="0" smtClean="0"/>
              <a:t>I think we were very successful in meeting our goals and Doran will explain how we did that.</a:t>
            </a:r>
            <a:endParaRPr lang="en-US" dirty="0"/>
          </a:p>
        </p:txBody>
      </p:sp>
      <p:sp>
        <p:nvSpPr>
          <p:cNvPr id="4" name="Slide Number Placeholder 3"/>
          <p:cNvSpPr>
            <a:spLocks noGrp="1"/>
          </p:cNvSpPr>
          <p:nvPr>
            <p:ph type="sldNum" sz="quarter" idx="10"/>
          </p:nvPr>
        </p:nvSpPr>
        <p:spPr/>
        <p:txBody>
          <a:bodyPr/>
          <a:lstStyle/>
          <a:p>
            <a:fld id="{3B891C76-214F-4B33-A74E-1584C1356188}" type="slidenum">
              <a:rPr lang="en-US" smtClean="0"/>
              <a:t>13</a:t>
            </a:fld>
            <a:endParaRPr lang="en-US"/>
          </a:p>
        </p:txBody>
      </p:sp>
    </p:spTree>
    <p:extLst>
      <p:ext uri="{BB962C8B-B14F-4D97-AF65-F5344CB8AC3E}">
        <p14:creationId xmlns:p14="http://schemas.microsoft.com/office/powerpoint/2010/main" val="10733824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pic>
        <p:nvPicPr>
          <p:cNvPr id="7" name="Picture 6" descr="Logo of the U.S. Department of Health &amp; Human Services" title="HHS Logo"/>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456511" y="6324600"/>
            <a:ext cx="535369" cy="533400"/>
          </a:xfrm>
          <a:prstGeom prst="rect">
            <a:avLst/>
          </a:prstGeom>
        </p:spPr>
      </p:pic>
    </p:spTree>
    <p:extLst>
      <p:ext uri="{BB962C8B-B14F-4D97-AF65-F5344CB8AC3E}">
        <p14:creationId xmlns:p14="http://schemas.microsoft.com/office/powerpoint/2010/main" val="58754018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300443064"/>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2860694"/>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3774238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5889626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40415755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047200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7281557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91857466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6918846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Blank no Logo">
    <p:spTree>
      <p:nvGrpSpPr>
        <p:cNvPr id="1" name=""/>
        <p:cNvGrpSpPr/>
        <p:nvPr/>
      </p:nvGrpSpPr>
      <p:grpSpPr>
        <a:xfrm>
          <a:off x="0" y="0"/>
          <a:ext cx="0" cy="0"/>
          <a:chOff x="0" y="0"/>
          <a:chExt cx="0" cy="0"/>
        </a:xfrm>
      </p:grpSpPr>
    </p:spTree>
    <p:extLst>
      <p:ext uri="{BB962C8B-B14F-4D97-AF65-F5344CB8AC3E}">
        <p14:creationId xmlns:p14="http://schemas.microsoft.com/office/powerpoint/2010/main" val="398797108"/>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1620526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alpha val="67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D6EC8B-9E95-4567-92FB-64514F577C9E}" type="slidenum">
              <a:rPr lang="en-US" smtClean="0"/>
              <a:t>‹#›</a:t>
            </a:fld>
            <a:endParaRPr lang="en-US"/>
          </a:p>
        </p:txBody>
      </p:sp>
      <p:sp>
        <p:nvSpPr>
          <p:cNvPr id="10" name="Rectangle 9"/>
          <p:cNvSpPr/>
          <p:nvPr/>
        </p:nvSpPr>
        <p:spPr>
          <a:xfrm>
            <a:off x="0" y="6230863"/>
            <a:ext cx="9144000" cy="703337"/>
          </a:xfrm>
          <a:prstGeom prst="rect">
            <a:avLst/>
          </a:prstGeom>
          <a:solidFill>
            <a:srgbClr val="2055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76200" y="6230863"/>
            <a:ext cx="2994000" cy="640283"/>
          </a:xfrm>
          <a:prstGeom prst="rect">
            <a:avLst/>
          </a:prstGeom>
        </p:spPr>
      </p:pic>
    </p:spTree>
    <p:extLst>
      <p:ext uri="{BB962C8B-B14F-4D97-AF65-F5344CB8AC3E}">
        <p14:creationId xmlns:p14="http://schemas.microsoft.com/office/powerpoint/2010/main" val="693482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56" r:id="rId9"/>
    <p:sldLayoutId id="2147483657" r:id="rId10"/>
    <p:sldLayoutId id="2147483658" r:id="rId11"/>
    <p:sldLayoutId id="2147483659" r:id="rId12"/>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collections.nlm.nih.gov/"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43000"/>
            <a:ext cx="7772400" cy="1470025"/>
          </a:xfrm>
        </p:spPr>
        <p:txBody>
          <a:bodyPr/>
          <a:lstStyle/>
          <a:p>
            <a:r>
              <a:rPr lang="en-US" dirty="0" smtClean="0"/>
              <a:t>Ingest and Presentation </a:t>
            </a:r>
            <a:br>
              <a:rPr lang="en-US" dirty="0" smtClean="0"/>
            </a:br>
            <a:r>
              <a:rPr lang="en-US" dirty="0" smtClean="0"/>
              <a:t>of Serial Publications</a:t>
            </a:r>
            <a:endParaRPr lang="en-US" dirty="0"/>
          </a:p>
        </p:txBody>
      </p:sp>
      <p:sp>
        <p:nvSpPr>
          <p:cNvPr id="3" name="Subtitle 2"/>
          <p:cNvSpPr>
            <a:spLocks noGrp="1"/>
          </p:cNvSpPr>
          <p:nvPr>
            <p:ph type="subTitle" idx="1"/>
          </p:nvPr>
        </p:nvSpPr>
        <p:spPr>
          <a:xfrm>
            <a:off x="1143000" y="4186920"/>
            <a:ext cx="7620000" cy="1752600"/>
          </a:xfrm>
        </p:spPr>
        <p:txBody>
          <a:bodyPr>
            <a:normAutofit fontScale="47500" lnSpcReduction="20000"/>
          </a:bodyPr>
          <a:lstStyle/>
          <a:p>
            <a:pPr lvl="0" algn="r"/>
            <a:r>
              <a:rPr lang="en-US" dirty="0" smtClean="0">
                <a:solidFill>
                  <a:schemeClr val="tx1"/>
                </a:solidFill>
              </a:rPr>
              <a:t>DC Fedora Users Group Meeting</a:t>
            </a:r>
          </a:p>
          <a:p>
            <a:pPr lvl="0" algn="r"/>
            <a:r>
              <a:rPr lang="en-US" dirty="0" smtClean="0">
                <a:solidFill>
                  <a:schemeClr val="tx1"/>
                </a:solidFill>
              </a:rPr>
              <a:t>October 6, 2014</a:t>
            </a:r>
            <a:endParaRPr lang="en-US" dirty="0">
              <a:solidFill>
                <a:schemeClr val="tx1"/>
              </a:solidFill>
            </a:endParaRPr>
          </a:p>
          <a:p>
            <a:pPr lvl="0" algn="r"/>
            <a:endParaRPr lang="en-US" dirty="0" smtClean="0">
              <a:solidFill>
                <a:schemeClr val="tx1"/>
              </a:solidFill>
            </a:endParaRPr>
          </a:p>
          <a:p>
            <a:pPr lvl="0" algn="r"/>
            <a:endParaRPr lang="en-US" dirty="0" smtClean="0">
              <a:solidFill>
                <a:schemeClr val="tx1"/>
              </a:solidFill>
            </a:endParaRPr>
          </a:p>
          <a:p>
            <a:pPr lvl="0" algn="r"/>
            <a:r>
              <a:rPr lang="en-US" dirty="0" smtClean="0">
                <a:solidFill>
                  <a:schemeClr val="tx1"/>
                </a:solidFill>
              </a:rPr>
              <a:t>National Library of Medicine</a:t>
            </a:r>
          </a:p>
          <a:p>
            <a:pPr lvl="0" algn="r"/>
            <a:r>
              <a:rPr lang="en-US" dirty="0" smtClean="0">
                <a:solidFill>
                  <a:schemeClr val="tx1"/>
                </a:solidFill>
              </a:rPr>
              <a:t>National Institutes of Health</a:t>
            </a:r>
          </a:p>
          <a:p>
            <a:pPr lvl="0" algn="r"/>
            <a:r>
              <a:rPr lang="en-US" dirty="0" smtClean="0">
                <a:solidFill>
                  <a:schemeClr val="tx1"/>
                </a:solidFill>
              </a:rPr>
              <a:t>U.S. Department of Health and Human Services</a:t>
            </a:r>
          </a:p>
          <a:p>
            <a:endParaRPr lang="en-US" dirty="0"/>
          </a:p>
        </p:txBody>
      </p:sp>
      <p:sp>
        <p:nvSpPr>
          <p:cNvPr id="4" name="Rectangle 3"/>
          <p:cNvSpPr/>
          <p:nvPr/>
        </p:nvSpPr>
        <p:spPr>
          <a:xfrm>
            <a:off x="2133600" y="2814935"/>
            <a:ext cx="4572000" cy="923330"/>
          </a:xfrm>
          <a:prstGeom prst="rect">
            <a:avLst/>
          </a:prstGeom>
        </p:spPr>
        <p:txBody>
          <a:bodyPr>
            <a:spAutoFit/>
          </a:bodyPr>
          <a:lstStyle/>
          <a:p>
            <a:pPr lvl="0" algn="ctr"/>
            <a:r>
              <a:rPr lang="en-US" dirty="0"/>
              <a:t>Diane </a:t>
            </a:r>
            <a:r>
              <a:rPr lang="en-US" dirty="0" smtClean="0"/>
              <a:t>Boehr</a:t>
            </a:r>
            <a:endParaRPr lang="en-US" dirty="0"/>
          </a:p>
          <a:p>
            <a:pPr lvl="0" algn="ctr"/>
            <a:r>
              <a:rPr lang="en-US" dirty="0"/>
              <a:t>John Doyle</a:t>
            </a:r>
          </a:p>
          <a:p>
            <a:pPr lvl="0" algn="ctr"/>
            <a:r>
              <a:rPr lang="en-US" dirty="0"/>
              <a:t>Doron Shalvi</a:t>
            </a:r>
          </a:p>
        </p:txBody>
      </p:sp>
    </p:spTree>
    <p:extLst>
      <p:ext uri="{BB962C8B-B14F-4D97-AF65-F5344CB8AC3E}">
        <p14:creationId xmlns:p14="http://schemas.microsoft.com/office/powerpoint/2010/main" val="11608593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Serials metadata</a:t>
            </a:r>
            <a:endParaRPr lang="en-US" dirty="0"/>
          </a:p>
        </p:txBody>
      </p:sp>
      <p:sp>
        <p:nvSpPr>
          <p:cNvPr id="3" name="Content Placeholder 2"/>
          <p:cNvSpPr>
            <a:spLocks noGrp="1"/>
          </p:cNvSpPr>
          <p:nvPr>
            <p:ph idx="1"/>
          </p:nvPr>
        </p:nvSpPr>
        <p:spPr/>
        <p:txBody>
          <a:bodyPr/>
          <a:lstStyle/>
          <a:p>
            <a:r>
              <a:rPr lang="en-US" dirty="0" smtClean="0"/>
              <a:t>A catalog record for a serial is created at the title level and the information presented applies to the serial as whole</a:t>
            </a:r>
          </a:p>
          <a:p>
            <a:r>
              <a:rPr lang="en-US" dirty="0" smtClean="0"/>
              <a:t>Indexing records are created at the article or issue level</a:t>
            </a:r>
            <a:endParaRPr lang="en-US" dirty="0"/>
          </a:p>
        </p:txBody>
      </p:sp>
    </p:spTree>
    <p:extLst>
      <p:ext uri="{BB962C8B-B14F-4D97-AF65-F5344CB8AC3E}">
        <p14:creationId xmlns:p14="http://schemas.microsoft.com/office/powerpoint/2010/main" val="37859947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t>Common serial display</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524000" y="1066800"/>
            <a:ext cx="6324600" cy="5059364"/>
          </a:xfrm>
        </p:spPr>
      </p:pic>
    </p:spTree>
    <p:extLst>
      <p:ext uri="{BB962C8B-B14F-4D97-AF65-F5344CB8AC3E}">
        <p14:creationId xmlns:p14="http://schemas.microsoft.com/office/powerpoint/2010/main" val="490061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NLM’s display goals</a:t>
            </a:r>
            <a:endParaRPr lang="en-US" dirty="0"/>
          </a:p>
        </p:txBody>
      </p:sp>
      <p:sp>
        <p:nvSpPr>
          <p:cNvPr id="3" name="Content Placeholder 2"/>
          <p:cNvSpPr>
            <a:spLocks noGrp="1"/>
          </p:cNvSpPr>
          <p:nvPr>
            <p:ph idx="1"/>
          </p:nvPr>
        </p:nvSpPr>
        <p:spPr/>
        <p:txBody>
          <a:bodyPr/>
          <a:lstStyle/>
          <a:p>
            <a:r>
              <a:rPr lang="en-US" dirty="0" smtClean="0"/>
              <a:t>Provide the user with a unified title level display that provides complete information about all the issues available, in chronologic order and easily navigable to any issue desired</a:t>
            </a:r>
          </a:p>
          <a:p>
            <a:pPr marL="0" indent="0">
              <a:buNone/>
            </a:pPr>
            <a:endParaRPr lang="en-US" dirty="0"/>
          </a:p>
        </p:txBody>
      </p:sp>
    </p:spTree>
    <p:extLst>
      <p:ext uri="{BB962C8B-B14F-4D97-AF65-F5344CB8AC3E}">
        <p14:creationId xmlns:p14="http://schemas.microsoft.com/office/powerpoint/2010/main" val="2733174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t>Display issues</a:t>
            </a:r>
            <a:endParaRPr lang="en-US" dirty="0"/>
          </a:p>
        </p:txBody>
      </p:sp>
      <p:sp>
        <p:nvSpPr>
          <p:cNvPr id="3" name="Content Placeholder 2"/>
          <p:cNvSpPr>
            <a:spLocks noGrp="1"/>
          </p:cNvSpPr>
          <p:nvPr>
            <p:ph idx="1"/>
          </p:nvPr>
        </p:nvSpPr>
        <p:spPr/>
        <p:txBody>
          <a:bodyPr/>
          <a:lstStyle/>
          <a:p>
            <a:r>
              <a:rPr lang="en-US" dirty="0" smtClean="0"/>
              <a:t>How do we work with a single catalog record, yet provide a user display that uniquely identifies each issue that has been digitized?</a:t>
            </a:r>
          </a:p>
          <a:p>
            <a:r>
              <a:rPr lang="en-US" dirty="0" smtClean="0"/>
              <a:t>How do we best allow the user to see the full structure of the contents of the serial?</a:t>
            </a:r>
          </a:p>
          <a:p>
            <a:r>
              <a:rPr lang="en-US" dirty="0" smtClean="0"/>
              <a:t>To what level of detail should we drill down?</a:t>
            </a:r>
          </a:p>
          <a:p>
            <a:endParaRPr lang="en-US" dirty="0" smtClean="0"/>
          </a:p>
          <a:p>
            <a:endParaRPr lang="en-US" dirty="0"/>
          </a:p>
        </p:txBody>
      </p:sp>
    </p:spTree>
    <p:extLst>
      <p:ext uri="{BB962C8B-B14F-4D97-AF65-F5344CB8AC3E}">
        <p14:creationId xmlns:p14="http://schemas.microsoft.com/office/powerpoint/2010/main" val="5768902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4756" y="11151"/>
            <a:ext cx="8229600" cy="1143000"/>
          </a:xfrm>
        </p:spPr>
        <p:txBody>
          <a:bodyPr/>
          <a:lstStyle/>
          <a:p>
            <a:r>
              <a:rPr lang="en-US" dirty="0" smtClean="0"/>
              <a:t>Abstract Serial Hierarchy</a:t>
            </a:r>
            <a:endParaRPr lang="en-US" dirty="0"/>
          </a:p>
        </p:txBody>
      </p:sp>
      <p:sp>
        <p:nvSpPr>
          <p:cNvPr id="4" name="Oval 3"/>
          <p:cNvSpPr/>
          <p:nvPr/>
        </p:nvSpPr>
        <p:spPr>
          <a:xfrm>
            <a:off x="4841896" y="1154151"/>
            <a:ext cx="609600" cy="609600"/>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3394096" y="2220951"/>
            <a:ext cx="609600" cy="609600"/>
          </a:xfrm>
          <a:prstGeom prst="ellipse">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2251096" y="4354551"/>
            <a:ext cx="609600" cy="6096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6213496" y="2220951"/>
            <a:ext cx="609600" cy="609600"/>
          </a:xfrm>
          <a:prstGeom prst="ellipse">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5527696" y="3211551"/>
            <a:ext cx="609600" cy="609600"/>
          </a:xfrm>
          <a:prstGeom prst="ellipse">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4079896" y="3211551"/>
            <a:ext cx="609600" cy="609600"/>
          </a:xfrm>
          <a:prstGeom prst="ellipse">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6975496" y="3211551"/>
            <a:ext cx="609600" cy="609600"/>
          </a:xfrm>
          <a:prstGeom prst="ellipse">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2632096" y="3211551"/>
            <a:ext cx="609600" cy="609600"/>
          </a:xfrm>
          <a:prstGeom prst="ellipse">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2982307" y="4354551"/>
            <a:ext cx="609600" cy="6096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3713518" y="4354551"/>
            <a:ext cx="609600" cy="6096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4444729" y="4354551"/>
            <a:ext cx="609600" cy="6096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5175940" y="4365437"/>
            <a:ext cx="609600" cy="6096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5907151" y="4365437"/>
            <a:ext cx="609600" cy="6096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6638362" y="4365437"/>
            <a:ext cx="609600" cy="6096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7369570" y="4365437"/>
            <a:ext cx="609600" cy="6096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Straight Arrow Connector 24"/>
          <p:cNvCxnSpPr>
            <a:stCxn id="4" idx="4"/>
            <a:endCxn id="5" idx="7"/>
          </p:cNvCxnSpPr>
          <p:nvPr/>
        </p:nvCxnSpPr>
        <p:spPr>
          <a:xfrm flipH="1">
            <a:off x="3914422" y="1763751"/>
            <a:ext cx="1232274" cy="54647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4" idx="4"/>
            <a:endCxn id="10" idx="1"/>
          </p:cNvCxnSpPr>
          <p:nvPr/>
        </p:nvCxnSpPr>
        <p:spPr>
          <a:xfrm>
            <a:off x="5146696" y="1763751"/>
            <a:ext cx="1156074" cy="54647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a:stCxn id="5" idx="4"/>
            <a:endCxn id="14" idx="7"/>
          </p:cNvCxnSpPr>
          <p:nvPr/>
        </p:nvCxnSpPr>
        <p:spPr>
          <a:xfrm flipH="1">
            <a:off x="3152422" y="2830551"/>
            <a:ext cx="546474" cy="47027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stCxn id="5" idx="4"/>
            <a:endCxn id="12" idx="1"/>
          </p:cNvCxnSpPr>
          <p:nvPr/>
        </p:nvCxnSpPr>
        <p:spPr>
          <a:xfrm>
            <a:off x="3698896" y="2830551"/>
            <a:ext cx="470274" cy="47027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10" idx="4"/>
            <a:endCxn id="11" idx="7"/>
          </p:cNvCxnSpPr>
          <p:nvPr/>
        </p:nvCxnSpPr>
        <p:spPr>
          <a:xfrm flipH="1">
            <a:off x="6048022" y="2830551"/>
            <a:ext cx="470274" cy="47027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a:stCxn id="10" idx="4"/>
            <a:endCxn id="13" idx="1"/>
          </p:cNvCxnSpPr>
          <p:nvPr/>
        </p:nvCxnSpPr>
        <p:spPr>
          <a:xfrm>
            <a:off x="6518296" y="2830551"/>
            <a:ext cx="546474" cy="47027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a:stCxn id="14" idx="4"/>
            <a:endCxn id="8" idx="0"/>
          </p:cNvCxnSpPr>
          <p:nvPr/>
        </p:nvCxnSpPr>
        <p:spPr>
          <a:xfrm flipH="1">
            <a:off x="2555896" y="3821151"/>
            <a:ext cx="381000" cy="533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a:stCxn id="14" idx="4"/>
            <a:endCxn id="15" idx="0"/>
          </p:cNvCxnSpPr>
          <p:nvPr/>
        </p:nvCxnSpPr>
        <p:spPr>
          <a:xfrm>
            <a:off x="2936896" y="3821151"/>
            <a:ext cx="350211" cy="533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a:stCxn id="12" idx="4"/>
            <a:endCxn id="16" idx="0"/>
          </p:cNvCxnSpPr>
          <p:nvPr/>
        </p:nvCxnSpPr>
        <p:spPr>
          <a:xfrm flipH="1">
            <a:off x="4018318" y="3821151"/>
            <a:ext cx="366378" cy="533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a:stCxn id="12" idx="4"/>
            <a:endCxn id="17" idx="0"/>
          </p:cNvCxnSpPr>
          <p:nvPr/>
        </p:nvCxnSpPr>
        <p:spPr>
          <a:xfrm>
            <a:off x="4384696" y="3821151"/>
            <a:ext cx="364833" cy="533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a:stCxn id="11" idx="4"/>
            <a:endCxn id="18" idx="0"/>
          </p:cNvCxnSpPr>
          <p:nvPr/>
        </p:nvCxnSpPr>
        <p:spPr>
          <a:xfrm flipH="1">
            <a:off x="5480740" y="3821151"/>
            <a:ext cx="351756" cy="54428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a:stCxn id="13" idx="4"/>
            <a:endCxn id="23" idx="0"/>
          </p:cNvCxnSpPr>
          <p:nvPr/>
        </p:nvCxnSpPr>
        <p:spPr>
          <a:xfrm>
            <a:off x="7280296" y="3821151"/>
            <a:ext cx="394074" cy="54428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a:stCxn id="13" idx="4"/>
            <a:endCxn id="22" idx="0"/>
          </p:cNvCxnSpPr>
          <p:nvPr/>
        </p:nvCxnSpPr>
        <p:spPr>
          <a:xfrm flipH="1">
            <a:off x="6943162" y="3821151"/>
            <a:ext cx="337134" cy="54428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a:stCxn id="11" idx="4"/>
            <a:endCxn id="19" idx="0"/>
          </p:cNvCxnSpPr>
          <p:nvPr/>
        </p:nvCxnSpPr>
        <p:spPr>
          <a:xfrm>
            <a:off x="5832496" y="3821151"/>
            <a:ext cx="379455" cy="54428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7" name="TextBox 86"/>
          <p:cNvSpPr txBox="1"/>
          <p:nvPr/>
        </p:nvSpPr>
        <p:spPr>
          <a:xfrm>
            <a:off x="3468721" y="1154151"/>
            <a:ext cx="1177034" cy="646331"/>
          </a:xfrm>
          <a:prstGeom prst="rect">
            <a:avLst/>
          </a:prstGeom>
          <a:noFill/>
        </p:spPr>
        <p:txBody>
          <a:bodyPr wrap="square" rtlCol="0">
            <a:spAutoFit/>
          </a:bodyPr>
          <a:lstStyle/>
          <a:p>
            <a:pPr algn="ctr"/>
            <a:r>
              <a:rPr lang="en-US" dirty="0" smtClean="0"/>
              <a:t>Root node</a:t>
            </a:r>
          </a:p>
          <a:p>
            <a:pPr algn="ctr"/>
            <a:r>
              <a:rPr lang="en-US" dirty="0" smtClean="0"/>
              <a:t>(serial)</a:t>
            </a:r>
            <a:endParaRPr lang="en-US" dirty="0"/>
          </a:p>
        </p:txBody>
      </p:sp>
      <p:sp>
        <p:nvSpPr>
          <p:cNvPr id="88" name="TextBox 87"/>
          <p:cNvSpPr txBox="1"/>
          <p:nvPr/>
        </p:nvSpPr>
        <p:spPr>
          <a:xfrm>
            <a:off x="302356" y="4289237"/>
            <a:ext cx="1752600" cy="646331"/>
          </a:xfrm>
          <a:prstGeom prst="rect">
            <a:avLst/>
          </a:prstGeom>
          <a:noFill/>
        </p:spPr>
        <p:txBody>
          <a:bodyPr wrap="square" rtlCol="0">
            <a:spAutoFit/>
          </a:bodyPr>
          <a:lstStyle/>
          <a:p>
            <a:pPr algn="ctr"/>
            <a:r>
              <a:rPr lang="en-US" dirty="0" smtClean="0"/>
              <a:t>Leaf nodes</a:t>
            </a:r>
          </a:p>
          <a:p>
            <a:pPr algn="ctr"/>
            <a:r>
              <a:rPr lang="en-US" dirty="0" smtClean="0"/>
              <a:t>(issue, number)</a:t>
            </a:r>
            <a:endParaRPr lang="en-US" dirty="0"/>
          </a:p>
        </p:txBody>
      </p:sp>
      <p:sp>
        <p:nvSpPr>
          <p:cNvPr id="89" name="TextBox 88"/>
          <p:cNvSpPr txBox="1"/>
          <p:nvPr/>
        </p:nvSpPr>
        <p:spPr>
          <a:xfrm>
            <a:off x="616862" y="2410660"/>
            <a:ext cx="2243834" cy="646331"/>
          </a:xfrm>
          <a:prstGeom prst="rect">
            <a:avLst/>
          </a:prstGeom>
          <a:noFill/>
        </p:spPr>
        <p:txBody>
          <a:bodyPr wrap="square" rtlCol="0">
            <a:spAutoFit/>
          </a:bodyPr>
          <a:lstStyle/>
          <a:p>
            <a:pPr algn="ctr"/>
            <a:r>
              <a:rPr lang="en-US" dirty="0" smtClean="0"/>
              <a:t>Intermediate nodes</a:t>
            </a:r>
          </a:p>
          <a:p>
            <a:pPr algn="ctr"/>
            <a:r>
              <a:rPr lang="en-US" dirty="0" smtClean="0"/>
              <a:t>(series, volume, part)</a:t>
            </a:r>
            <a:endParaRPr lang="en-US" dirty="0"/>
          </a:p>
        </p:txBody>
      </p:sp>
      <p:sp>
        <p:nvSpPr>
          <p:cNvPr id="90" name="TextBox 89"/>
          <p:cNvSpPr txBox="1"/>
          <p:nvPr/>
        </p:nvSpPr>
        <p:spPr>
          <a:xfrm>
            <a:off x="1216756" y="1154151"/>
            <a:ext cx="1285891" cy="646331"/>
          </a:xfrm>
          <a:prstGeom prst="rect">
            <a:avLst/>
          </a:prstGeom>
          <a:noFill/>
        </p:spPr>
        <p:txBody>
          <a:bodyPr wrap="square" rtlCol="0">
            <a:spAutoFit/>
          </a:bodyPr>
          <a:lstStyle/>
          <a:p>
            <a:pPr algn="ctr"/>
            <a:r>
              <a:rPr lang="en-US" dirty="0" smtClean="0"/>
              <a:t>Descriptive</a:t>
            </a:r>
          </a:p>
          <a:p>
            <a:pPr algn="ctr"/>
            <a:r>
              <a:rPr lang="en-US" dirty="0" smtClean="0"/>
              <a:t>Metadata</a:t>
            </a:r>
            <a:endParaRPr lang="en-US" dirty="0"/>
          </a:p>
        </p:txBody>
      </p:sp>
      <p:sp>
        <p:nvSpPr>
          <p:cNvPr id="91" name="TextBox 90"/>
          <p:cNvSpPr txBox="1"/>
          <p:nvPr/>
        </p:nvSpPr>
        <p:spPr>
          <a:xfrm>
            <a:off x="590139" y="5497551"/>
            <a:ext cx="1177034" cy="646331"/>
          </a:xfrm>
          <a:prstGeom prst="rect">
            <a:avLst/>
          </a:prstGeom>
          <a:noFill/>
        </p:spPr>
        <p:txBody>
          <a:bodyPr wrap="square" rtlCol="0">
            <a:spAutoFit/>
          </a:bodyPr>
          <a:lstStyle/>
          <a:p>
            <a:pPr algn="ctr"/>
            <a:r>
              <a:rPr lang="en-US" dirty="0" smtClean="0"/>
              <a:t>Page images</a:t>
            </a:r>
            <a:endParaRPr lang="en-US" dirty="0"/>
          </a:p>
        </p:txBody>
      </p:sp>
      <p:cxnSp>
        <p:nvCxnSpPr>
          <p:cNvPr id="93" name="Straight Connector 92"/>
          <p:cNvCxnSpPr>
            <a:stCxn id="87" idx="1"/>
            <a:endCxn id="90" idx="3"/>
          </p:cNvCxnSpPr>
          <p:nvPr/>
        </p:nvCxnSpPr>
        <p:spPr>
          <a:xfrm flipH="1">
            <a:off x="2502647" y="1477317"/>
            <a:ext cx="96607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5" name="Straight Connector 94"/>
          <p:cNvCxnSpPr>
            <a:stCxn id="88" idx="2"/>
            <a:endCxn id="91" idx="0"/>
          </p:cNvCxnSpPr>
          <p:nvPr/>
        </p:nvCxnSpPr>
        <p:spPr>
          <a:xfrm>
            <a:off x="1178656" y="4935568"/>
            <a:ext cx="0" cy="561983"/>
          </a:xfrm>
          <a:prstGeom prst="line">
            <a:avLst/>
          </a:prstGeom>
        </p:spPr>
        <p:style>
          <a:lnRef idx="1">
            <a:schemeClr val="accent1"/>
          </a:lnRef>
          <a:fillRef idx="0">
            <a:schemeClr val="accent1"/>
          </a:fillRef>
          <a:effectRef idx="0">
            <a:schemeClr val="accent1"/>
          </a:effectRef>
          <a:fontRef idx="minor">
            <a:schemeClr val="tx1"/>
          </a:fontRef>
        </p:style>
      </p:cxnSp>
      <p:sp>
        <p:nvSpPr>
          <p:cNvPr id="96" name="Oval 95"/>
          <p:cNvSpPr/>
          <p:nvPr/>
        </p:nvSpPr>
        <p:spPr>
          <a:xfrm>
            <a:off x="1928260" y="5497551"/>
            <a:ext cx="609600" cy="60960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Oval 96"/>
          <p:cNvSpPr/>
          <p:nvPr/>
        </p:nvSpPr>
        <p:spPr>
          <a:xfrm>
            <a:off x="2206436" y="5497551"/>
            <a:ext cx="609600" cy="60960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Oval 97"/>
          <p:cNvSpPr/>
          <p:nvPr/>
        </p:nvSpPr>
        <p:spPr>
          <a:xfrm>
            <a:off x="2484612" y="5497551"/>
            <a:ext cx="609600" cy="60960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Oval 98"/>
          <p:cNvSpPr/>
          <p:nvPr/>
        </p:nvSpPr>
        <p:spPr>
          <a:xfrm>
            <a:off x="2762788" y="5497551"/>
            <a:ext cx="609600" cy="60960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Oval 99"/>
          <p:cNvSpPr/>
          <p:nvPr/>
        </p:nvSpPr>
        <p:spPr>
          <a:xfrm>
            <a:off x="3040964" y="5497551"/>
            <a:ext cx="609600" cy="60960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Oval 100"/>
          <p:cNvSpPr/>
          <p:nvPr/>
        </p:nvSpPr>
        <p:spPr>
          <a:xfrm>
            <a:off x="3319140" y="5497551"/>
            <a:ext cx="609600" cy="60960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Oval 101"/>
          <p:cNvSpPr/>
          <p:nvPr/>
        </p:nvSpPr>
        <p:spPr>
          <a:xfrm>
            <a:off x="3597316" y="5497551"/>
            <a:ext cx="609600" cy="60960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Oval 102"/>
          <p:cNvSpPr/>
          <p:nvPr/>
        </p:nvSpPr>
        <p:spPr>
          <a:xfrm>
            <a:off x="3875492" y="5497551"/>
            <a:ext cx="609600" cy="60960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Oval 103"/>
          <p:cNvSpPr/>
          <p:nvPr/>
        </p:nvSpPr>
        <p:spPr>
          <a:xfrm>
            <a:off x="4153668" y="5497551"/>
            <a:ext cx="609600" cy="60960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Oval 104"/>
          <p:cNvSpPr/>
          <p:nvPr/>
        </p:nvSpPr>
        <p:spPr>
          <a:xfrm>
            <a:off x="4431844" y="5497551"/>
            <a:ext cx="609600" cy="60960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Oval 105"/>
          <p:cNvSpPr/>
          <p:nvPr/>
        </p:nvSpPr>
        <p:spPr>
          <a:xfrm>
            <a:off x="4710020" y="5497551"/>
            <a:ext cx="609600" cy="60960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Oval 106"/>
          <p:cNvSpPr/>
          <p:nvPr/>
        </p:nvSpPr>
        <p:spPr>
          <a:xfrm>
            <a:off x="4988196" y="5497551"/>
            <a:ext cx="609600" cy="60960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Oval 107"/>
          <p:cNvSpPr/>
          <p:nvPr/>
        </p:nvSpPr>
        <p:spPr>
          <a:xfrm>
            <a:off x="5266372" y="5497551"/>
            <a:ext cx="609600" cy="60960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Oval 108"/>
          <p:cNvSpPr/>
          <p:nvPr/>
        </p:nvSpPr>
        <p:spPr>
          <a:xfrm>
            <a:off x="5544548" y="5497551"/>
            <a:ext cx="609600" cy="60960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Oval 109"/>
          <p:cNvSpPr/>
          <p:nvPr/>
        </p:nvSpPr>
        <p:spPr>
          <a:xfrm>
            <a:off x="5822724" y="5497551"/>
            <a:ext cx="609600" cy="60960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Oval 110"/>
          <p:cNvSpPr/>
          <p:nvPr/>
        </p:nvSpPr>
        <p:spPr>
          <a:xfrm>
            <a:off x="6100900" y="5497551"/>
            <a:ext cx="609600" cy="60960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Oval 111"/>
          <p:cNvSpPr/>
          <p:nvPr/>
        </p:nvSpPr>
        <p:spPr>
          <a:xfrm>
            <a:off x="6379076" y="5497551"/>
            <a:ext cx="609600" cy="60960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Oval 112"/>
          <p:cNvSpPr/>
          <p:nvPr/>
        </p:nvSpPr>
        <p:spPr>
          <a:xfrm>
            <a:off x="6657252" y="5497551"/>
            <a:ext cx="609600" cy="60960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Oval 113"/>
          <p:cNvSpPr/>
          <p:nvPr/>
        </p:nvSpPr>
        <p:spPr>
          <a:xfrm>
            <a:off x="6935428" y="5497551"/>
            <a:ext cx="609600" cy="60960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Oval 114"/>
          <p:cNvSpPr/>
          <p:nvPr/>
        </p:nvSpPr>
        <p:spPr>
          <a:xfrm>
            <a:off x="7213604" y="5497551"/>
            <a:ext cx="609600" cy="60960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Oval 115"/>
          <p:cNvSpPr/>
          <p:nvPr/>
        </p:nvSpPr>
        <p:spPr>
          <a:xfrm>
            <a:off x="7491780" y="5497551"/>
            <a:ext cx="609600" cy="60960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Oval 116"/>
          <p:cNvSpPr/>
          <p:nvPr/>
        </p:nvSpPr>
        <p:spPr>
          <a:xfrm>
            <a:off x="7769956" y="5497551"/>
            <a:ext cx="609600" cy="60960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24975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4756" y="76200"/>
            <a:ext cx="8229600" cy="1143000"/>
          </a:xfrm>
        </p:spPr>
        <p:txBody>
          <a:bodyPr/>
          <a:lstStyle/>
          <a:p>
            <a:r>
              <a:rPr lang="en-US" dirty="0" smtClean="0"/>
              <a:t>Leaf nodes with missing hierarchy</a:t>
            </a:r>
            <a:endParaRPr lang="en-US" dirty="0"/>
          </a:p>
        </p:txBody>
      </p:sp>
      <p:sp>
        <p:nvSpPr>
          <p:cNvPr id="4" name="Oval 3"/>
          <p:cNvSpPr/>
          <p:nvPr/>
        </p:nvSpPr>
        <p:spPr>
          <a:xfrm>
            <a:off x="4841896" y="1219200"/>
            <a:ext cx="609600" cy="609600"/>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3394096" y="2286000"/>
            <a:ext cx="609600" cy="609600"/>
          </a:xfrm>
          <a:prstGeom prst="ellipse">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2251096" y="4419600"/>
            <a:ext cx="609600" cy="6096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6213496" y="2286000"/>
            <a:ext cx="609600" cy="609600"/>
          </a:xfrm>
          <a:prstGeom prst="ellipse">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5527696" y="3276600"/>
            <a:ext cx="609600" cy="609600"/>
          </a:xfrm>
          <a:prstGeom prst="ellipse">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4079896" y="3276600"/>
            <a:ext cx="609600" cy="609600"/>
          </a:xfrm>
          <a:prstGeom prst="ellipse">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6975496" y="3276600"/>
            <a:ext cx="609600" cy="609600"/>
          </a:xfrm>
          <a:prstGeom prst="ellipse">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2632096" y="3276600"/>
            <a:ext cx="609600" cy="609600"/>
          </a:xfrm>
          <a:prstGeom prst="ellipse">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2982307" y="4419600"/>
            <a:ext cx="609600" cy="6096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3713518" y="4419600"/>
            <a:ext cx="609600" cy="6096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4444729" y="4419600"/>
            <a:ext cx="609600" cy="6096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5175940" y="4430486"/>
            <a:ext cx="609600" cy="6096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5907151" y="4430486"/>
            <a:ext cx="609600" cy="6096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6638362" y="4430486"/>
            <a:ext cx="609600" cy="6096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7369570" y="4430486"/>
            <a:ext cx="609600" cy="6096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Straight Arrow Connector 24"/>
          <p:cNvCxnSpPr>
            <a:stCxn id="4" idx="4"/>
            <a:endCxn id="5" idx="7"/>
          </p:cNvCxnSpPr>
          <p:nvPr/>
        </p:nvCxnSpPr>
        <p:spPr>
          <a:xfrm flipH="1">
            <a:off x="3914422" y="1828800"/>
            <a:ext cx="1232274" cy="54647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4" idx="4"/>
            <a:endCxn id="10" idx="1"/>
          </p:cNvCxnSpPr>
          <p:nvPr/>
        </p:nvCxnSpPr>
        <p:spPr>
          <a:xfrm>
            <a:off x="5146696" y="1828800"/>
            <a:ext cx="1156074" cy="54647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a:stCxn id="5" idx="4"/>
            <a:endCxn id="14" idx="7"/>
          </p:cNvCxnSpPr>
          <p:nvPr/>
        </p:nvCxnSpPr>
        <p:spPr>
          <a:xfrm flipH="1">
            <a:off x="3152422" y="2895600"/>
            <a:ext cx="546474" cy="47027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stCxn id="5" idx="4"/>
            <a:endCxn id="12" idx="1"/>
          </p:cNvCxnSpPr>
          <p:nvPr/>
        </p:nvCxnSpPr>
        <p:spPr>
          <a:xfrm>
            <a:off x="3698896" y="2895600"/>
            <a:ext cx="470274" cy="47027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10" idx="4"/>
            <a:endCxn id="11" idx="7"/>
          </p:cNvCxnSpPr>
          <p:nvPr/>
        </p:nvCxnSpPr>
        <p:spPr>
          <a:xfrm flipH="1">
            <a:off x="6048022" y="2895600"/>
            <a:ext cx="470274" cy="47027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a:stCxn id="10" idx="4"/>
            <a:endCxn id="13" idx="1"/>
          </p:cNvCxnSpPr>
          <p:nvPr/>
        </p:nvCxnSpPr>
        <p:spPr>
          <a:xfrm>
            <a:off x="6518296" y="2895600"/>
            <a:ext cx="546474" cy="47027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a:stCxn id="14" idx="4"/>
            <a:endCxn id="8" idx="0"/>
          </p:cNvCxnSpPr>
          <p:nvPr/>
        </p:nvCxnSpPr>
        <p:spPr>
          <a:xfrm flipH="1">
            <a:off x="2555896" y="3886200"/>
            <a:ext cx="381000" cy="533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a:stCxn id="14" idx="4"/>
            <a:endCxn id="15" idx="0"/>
          </p:cNvCxnSpPr>
          <p:nvPr/>
        </p:nvCxnSpPr>
        <p:spPr>
          <a:xfrm>
            <a:off x="2936896" y="3886200"/>
            <a:ext cx="350211" cy="533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a:stCxn id="12" idx="4"/>
            <a:endCxn id="16" idx="0"/>
          </p:cNvCxnSpPr>
          <p:nvPr/>
        </p:nvCxnSpPr>
        <p:spPr>
          <a:xfrm flipH="1">
            <a:off x="4018318" y="3886200"/>
            <a:ext cx="366378" cy="533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a:stCxn id="12" idx="4"/>
            <a:endCxn id="17" idx="0"/>
          </p:cNvCxnSpPr>
          <p:nvPr/>
        </p:nvCxnSpPr>
        <p:spPr>
          <a:xfrm>
            <a:off x="4384696" y="3886200"/>
            <a:ext cx="364833" cy="533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a:stCxn id="11" idx="4"/>
            <a:endCxn id="18" idx="0"/>
          </p:cNvCxnSpPr>
          <p:nvPr/>
        </p:nvCxnSpPr>
        <p:spPr>
          <a:xfrm flipH="1">
            <a:off x="5480740" y="3886200"/>
            <a:ext cx="351756" cy="54428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a:stCxn id="13" idx="4"/>
            <a:endCxn id="23" idx="0"/>
          </p:cNvCxnSpPr>
          <p:nvPr/>
        </p:nvCxnSpPr>
        <p:spPr>
          <a:xfrm>
            <a:off x="7280296" y="3886200"/>
            <a:ext cx="394074" cy="54428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a:stCxn id="13" idx="4"/>
            <a:endCxn id="22" idx="0"/>
          </p:cNvCxnSpPr>
          <p:nvPr/>
        </p:nvCxnSpPr>
        <p:spPr>
          <a:xfrm flipH="1">
            <a:off x="6943162" y="3886200"/>
            <a:ext cx="337134" cy="54428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a:stCxn id="11" idx="4"/>
            <a:endCxn id="19" idx="0"/>
          </p:cNvCxnSpPr>
          <p:nvPr/>
        </p:nvCxnSpPr>
        <p:spPr>
          <a:xfrm>
            <a:off x="5832496" y="3886200"/>
            <a:ext cx="379455" cy="54428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7" name="TextBox 86"/>
          <p:cNvSpPr txBox="1"/>
          <p:nvPr/>
        </p:nvSpPr>
        <p:spPr>
          <a:xfrm>
            <a:off x="3468721" y="1219200"/>
            <a:ext cx="1177034" cy="646331"/>
          </a:xfrm>
          <a:prstGeom prst="rect">
            <a:avLst/>
          </a:prstGeom>
          <a:noFill/>
        </p:spPr>
        <p:txBody>
          <a:bodyPr wrap="square" rtlCol="0">
            <a:spAutoFit/>
          </a:bodyPr>
          <a:lstStyle/>
          <a:p>
            <a:pPr algn="ctr"/>
            <a:r>
              <a:rPr lang="en-US" dirty="0" smtClean="0"/>
              <a:t>Root node</a:t>
            </a:r>
          </a:p>
          <a:p>
            <a:pPr algn="ctr"/>
            <a:r>
              <a:rPr lang="en-US" dirty="0" smtClean="0"/>
              <a:t>(serial)</a:t>
            </a:r>
            <a:endParaRPr lang="en-US" dirty="0"/>
          </a:p>
        </p:txBody>
      </p:sp>
      <p:sp>
        <p:nvSpPr>
          <p:cNvPr id="89" name="TextBox 88"/>
          <p:cNvSpPr txBox="1"/>
          <p:nvPr/>
        </p:nvSpPr>
        <p:spPr>
          <a:xfrm>
            <a:off x="616862" y="2475709"/>
            <a:ext cx="2243834" cy="646331"/>
          </a:xfrm>
          <a:prstGeom prst="rect">
            <a:avLst/>
          </a:prstGeom>
          <a:noFill/>
        </p:spPr>
        <p:txBody>
          <a:bodyPr wrap="square" rtlCol="0">
            <a:spAutoFit/>
          </a:bodyPr>
          <a:lstStyle/>
          <a:p>
            <a:pPr algn="ctr"/>
            <a:r>
              <a:rPr lang="en-US" dirty="0" smtClean="0"/>
              <a:t>Intermediate nodes</a:t>
            </a:r>
          </a:p>
          <a:p>
            <a:pPr algn="ctr"/>
            <a:r>
              <a:rPr lang="en-US" dirty="0" smtClean="0"/>
              <a:t>(series, volume, part)</a:t>
            </a:r>
            <a:endParaRPr lang="en-US" dirty="0"/>
          </a:p>
        </p:txBody>
      </p:sp>
      <p:sp>
        <p:nvSpPr>
          <p:cNvPr id="90" name="TextBox 89"/>
          <p:cNvSpPr txBox="1"/>
          <p:nvPr/>
        </p:nvSpPr>
        <p:spPr>
          <a:xfrm>
            <a:off x="1216756" y="1219200"/>
            <a:ext cx="1285891" cy="646331"/>
          </a:xfrm>
          <a:prstGeom prst="rect">
            <a:avLst/>
          </a:prstGeom>
          <a:noFill/>
        </p:spPr>
        <p:txBody>
          <a:bodyPr wrap="square" rtlCol="0">
            <a:spAutoFit/>
          </a:bodyPr>
          <a:lstStyle/>
          <a:p>
            <a:pPr algn="ctr"/>
            <a:r>
              <a:rPr lang="en-US" dirty="0" smtClean="0"/>
              <a:t>Descriptive</a:t>
            </a:r>
          </a:p>
          <a:p>
            <a:pPr algn="ctr"/>
            <a:r>
              <a:rPr lang="en-US" dirty="0" smtClean="0"/>
              <a:t>Metadata</a:t>
            </a:r>
            <a:endParaRPr lang="en-US" dirty="0"/>
          </a:p>
        </p:txBody>
      </p:sp>
      <p:cxnSp>
        <p:nvCxnSpPr>
          <p:cNvPr id="93" name="Straight Connector 92"/>
          <p:cNvCxnSpPr>
            <a:stCxn id="87" idx="1"/>
            <a:endCxn id="90" idx="3"/>
          </p:cNvCxnSpPr>
          <p:nvPr/>
        </p:nvCxnSpPr>
        <p:spPr>
          <a:xfrm flipH="1">
            <a:off x="2502647" y="1542366"/>
            <a:ext cx="966074" cy="0"/>
          </a:xfrm>
          <a:prstGeom prst="line">
            <a:avLst/>
          </a:prstGeom>
        </p:spPr>
        <p:style>
          <a:lnRef idx="1">
            <a:schemeClr val="accent1"/>
          </a:lnRef>
          <a:fillRef idx="0">
            <a:schemeClr val="accent1"/>
          </a:fillRef>
          <a:effectRef idx="0">
            <a:schemeClr val="accent1"/>
          </a:effectRef>
          <a:fontRef idx="minor">
            <a:schemeClr val="tx1"/>
          </a:fontRef>
        </p:style>
      </p:cxnSp>
      <p:sp>
        <p:nvSpPr>
          <p:cNvPr id="96" name="Oval 95"/>
          <p:cNvSpPr/>
          <p:nvPr/>
        </p:nvSpPr>
        <p:spPr>
          <a:xfrm>
            <a:off x="1928260" y="5562600"/>
            <a:ext cx="609600" cy="60960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Oval 96"/>
          <p:cNvSpPr/>
          <p:nvPr/>
        </p:nvSpPr>
        <p:spPr>
          <a:xfrm>
            <a:off x="2206436" y="5562600"/>
            <a:ext cx="609600" cy="60960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Oval 97"/>
          <p:cNvSpPr/>
          <p:nvPr/>
        </p:nvSpPr>
        <p:spPr>
          <a:xfrm>
            <a:off x="2484612" y="5562600"/>
            <a:ext cx="609600" cy="60960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Oval 98"/>
          <p:cNvSpPr/>
          <p:nvPr/>
        </p:nvSpPr>
        <p:spPr>
          <a:xfrm>
            <a:off x="2762788" y="5562600"/>
            <a:ext cx="609600" cy="60960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Oval 99"/>
          <p:cNvSpPr/>
          <p:nvPr/>
        </p:nvSpPr>
        <p:spPr>
          <a:xfrm>
            <a:off x="3040964" y="5562600"/>
            <a:ext cx="609600" cy="60960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Oval 100"/>
          <p:cNvSpPr/>
          <p:nvPr/>
        </p:nvSpPr>
        <p:spPr>
          <a:xfrm>
            <a:off x="3319140" y="5562600"/>
            <a:ext cx="609600" cy="60960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Oval 101"/>
          <p:cNvSpPr/>
          <p:nvPr/>
        </p:nvSpPr>
        <p:spPr>
          <a:xfrm>
            <a:off x="3597316" y="5562600"/>
            <a:ext cx="609600" cy="60960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Oval 102"/>
          <p:cNvSpPr/>
          <p:nvPr/>
        </p:nvSpPr>
        <p:spPr>
          <a:xfrm>
            <a:off x="3875492" y="5562600"/>
            <a:ext cx="609600" cy="60960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Oval 103"/>
          <p:cNvSpPr/>
          <p:nvPr/>
        </p:nvSpPr>
        <p:spPr>
          <a:xfrm>
            <a:off x="4153668" y="5562600"/>
            <a:ext cx="609600" cy="60960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Oval 104"/>
          <p:cNvSpPr/>
          <p:nvPr/>
        </p:nvSpPr>
        <p:spPr>
          <a:xfrm>
            <a:off x="4431844" y="5562600"/>
            <a:ext cx="609600" cy="60960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Oval 105"/>
          <p:cNvSpPr/>
          <p:nvPr/>
        </p:nvSpPr>
        <p:spPr>
          <a:xfrm>
            <a:off x="4710020" y="5562600"/>
            <a:ext cx="609600" cy="60960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Oval 106"/>
          <p:cNvSpPr/>
          <p:nvPr/>
        </p:nvSpPr>
        <p:spPr>
          <a:xfrm>
            <a:off x="4988196" y="5562600"/>
            <a:ext cx="609600" cy="60960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Oval 107"/>
          <p:cNvSpPr/>
          <p:nvPr/>
        </p:nvSpPr>
        <p:spPr>
          <a:xfrm>
            <a:off x="5266372" y="5562600"/>
            <a:ext cx="609600" cy="60960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Oval 108"/>
          <p:cNvSpPr/>
          <p:nvPr/>
        </p:nvSpPr>
        <p:spPr>
          <a:xfrm>
            <a:off x="5544548" y="5562600"/>
            <a:ext cx="609600" cy="60960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Oval 109"/>
          <p:cNvSpPr/>
          <p:nvPr/>
        </p:nvSpPr>
        <p:spPr>
          <a:xfrm>
            <a:off x="5822724" y="5562600"/>
            <a:ext cx="609600" cy="60960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Oval 110"/>
          <p:cNvSpPr/>
          <p:nvPr/>
        </p:nvSpPr>
        <p:spPr>
          <a:xfrm>
            <a:off x="6100900" y="5562600"/>
            <a:ext cx="609600" cy="60960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Oval 111"/>
          <p:cNvSpPr/>
          <p:nvPr/>
        </p:nvSpPr>
        <p:spPr>
          <a:xfrm>
            <a:off x="6379076" y="5562600"/>
            <a:ext cx="609600" cy="60960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Oval 112"/>
          <p:cNvSpPr/>
          <p:nvPr/>
        </p:nvSpPr>
        <p:spPr>
          <a:xfrm>
            <a:off x="6657252" y="5562600"/>
            <a:ext cx="609600" cy="60960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Oval 113"/>
          <p:cNvSpPr/>
          <p:nvPr/>
        </p:nvSpPr>
        <p:spPr>
          <a:xfrm>
            <a:off x="6935428" y="5562600"/>
            <a:ext cx="609600" cy="60960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Oval 114"/>
          <p:cNvSpPr/>
          <p:nvPr/>
        </p:nvSpPr>
        <p:spPr>
          <a:xfrm>
            <a:off x="7213604" y="5562600"/>
            <a:ext cx="609600" cy="60960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Oval 115"/>
          <p:cNvSpPr/>
          <p:nvPr/>
        </p:nvSpPr>
        <p:spPr>
          <a:xfrm>
            <a:off x="7491780" y="5562600"/>
            <a:ext cx="609600" cy="60960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Oval 116"/>
          <p:cNvSpPr/>
          <p:nvPr/>
        </p:nvSpPr>
        <p:spPr>
          <a:xfrm>
            <a:off x="7769956" y="5562600"/>
            <a:ext cx="609600" cy="60960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p:cNvSpPr/>
          <p:nvPr/>
        </p:nvSpPr>
        <p:spPr>
          <a:xfrm>
            <a:off x="7280296" y="2286000"/>
            <a:ext cx="609600" cy="6096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p:cNvSpPr/>
          <p:nvPr/>
        </p:nvSpPr>
        <p:spPr>
          <a:xfrm>
            <a:off x="8011507" y="2296886"/>
            <a:ext cx="609600" cy="6096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4" name="Straight Arrow Connector 63"/>
          <p:cNvCxnSpPr>
            <a:stCxn id="4" idx="4"/>
            <a:endCxn id="61" idx="1"/>
          </p:cNvCxnSpPr>
          <p:nvPr/>
        </p:nvCxnSpPr>
        <p:spPr>
          <a:xfrm>
            <a:off x="5146696" y="1828800"/>
            <a:ext cx="2222874" cy="54647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p:nvPr/>
        </p:nvCxnSpPr>
        <p:spPr>
          <a:xfrm>
            <a:off x="5146696" y="1828800"/>
            <a:ext cx="3080460" cy="457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6" name="TextBox 75"/>
          <p:cNvSpPr txBox="1"/>
          <p:nvPr/>
        </p:nvSpPr>
        <p:spPr>
          <a:xfrm>
            <a:off x="302356" y="4354286"/>
            <a:ext cx="1752600" cy="646331"/>
          </a:xfrm>
          <a:prstGeom prst="rect">
            <a:avLst/>
          </a:prstGeom>
          <a:noFill/>
        </p:spPr>
        <p:txBody>
          <a:bodyPr wrap="square" rtlCol="0">
            <a:spAutoFit/>
          </a:bodyPr>
          <a:lstStyle/>
          <a:p>
            <a:pPr algn="ctr"/>
            <a:r>
              <a:rPr lang="en-US" dirty="0" smtClean="0"/>
              <a:t>Leaf nodes</a:t>
            </a:r>
          </a:p>
          <a:p>
            <a:pPr algn="ctr"/>
            <a:r>
              <a:rPr lang="en-US" dirty="0" smtClean="0"/>
              <a:t>(issue, number)</a:t>
            </a:r>
            <a:endParaRPr lang="en-US" dirty="0"/>
          </a:p>
        </p:txBody>
      </p:sp>
      <p:sp>
        <p:nvSpPr>
          <p:cNvPr id="77" name="TextBox 76"/>
          <p:cNvSpPr txBox="1"/>
          <p:nvPr/>
        </p:nvSpPr>
        <p:spPr>
          <a:xfrm>
            <a:off x="590139" y="5562600"/>
            <a:ext cx="1177034" cy="646331"/>
          </a:xfrm>
          <a:prstGeom prst="rect">
            <a:avLst/>
          </a:prstGeom>
          <a:noFill/>
        </p:spPr>
        <p:txBody>
          <a:bodyPr wrap="square" rtlCol="0">
            <a:spAutoFit/>
          </a:bodyPr>
          <a:lstStyle/>
          <a:p>
            <a:pPr algn="ctr"/>
            <a:r>
              <a:rPr lang="en-US" dirty="0" smtClean="0"/>
              <a:t>Page images</a:t>
            </a:r>
            <a:endParaRPr lang="en-US" dirty="0"/>
          </a:p>
        </p:txBody>
      </p:sp>
      <p:cxnSp>
        <p:nvCxnSpPr>
          <p:cNvPr id="78" name="Straight Connector 77"/>
          <p:cNvCxnSpPr>
            <a:stCxn id="76" idx="2"/>
            <a:endCxn id="77" idx="0"/>
          </p:cNvCxnSpPr>
          <p:nvPr/>
        </p:nvCxnSpPr>
        <p:spPr>
          <a:xfrm>
            <a:off x="1178656" y="5000617"/>
            <a:ext cx="0" cy="561983"/>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97150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Encoding of serial hierarchy</a:t>
            </a:r>
            <a:endParaRPr lang="en-US" dirty="0"/>
          </a:p>
        </p:txBody>
      </p:sp>
      <p:sp>
        <p:nvSpPr>
          <p:cNvPr id="5" name="Rectangle 4"/>
          <p:cNvSpPr/>
          <p:nvPr/>
        </p:nvSpPr>
        <p:spPr>
          <a:xfrm>
            <a:off x="952500" y="1600200"/>
            <a:ext cx="15240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Scanning Spreadsheet</a:t>
            </a:r>
          </a:p>
          <a:p>
            <a:pPr algn="ctr"/>
            <a:r>
              <a:rPr lang="en-US" dirty="0" smtClean="0"/>
              <a:t>(Excel)</a:t>
            </a:r>
            <a:endParaRPr lang="en-US" dirty="0"/>
          </a:p>
        </p:txBody>
      </p:sp>
      <p:sp>
        <p:nvSpPr>
          <p:cNvPr id="6" name="Rectangle 5"/>
          <p:cNvSpPr/>
          <p:nvPr/>
        </p:nvSpPr>
        <p:spPr>
          <a:xfrm>
            <a:off x="952500" y="3424339"/>
            <a:ext cx="15240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STRUCT</a:t>
            </a:r>
          </a:p>
          <a:p>
            <a:pPr algn="ctr"/>
            <a:r>
              <a:rPr lang="en-US" dirty="0" smtClean="0"/>
              <a:t>(XML)</a:t>
            </a:r>
            <a:endParaRPr lang="en-US" dirty="0"/>
          </a:p>
        </p:txBody>
      </p:sp>
      <p:sp>
        <p:nvSpPr>
          <p:cNvPr id="7" name="Rectangle 6"/>
          <p:cNvSpPr/>
          <p:nvPr/>
        </p:nvSpPr>
        <p:spPr>
          <a:xfrm>
            <a:off x="952500" y="5334000"/>
            <a:ext cx="15240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Display</a:t>
            </a:r>
          </a:p>
          <a:p>
            <a:pPr algn="ctr"/>
            <a:r>
              <a:rPr lang="en-US" dirty="0" smtClean="0"/>
              <a:t>STRUCT</a:t>
            </a:r>
          </a:p>
          <a:p>
            <a:pPr algn="ctr"/>
            <a:r>
              <a:rPr lang="en-US" dirty="0" smtClean="0"/>
              <a:t>(HTML)</a:t>
            </a:r>
            <a:endParaRPr lang="en-US" dirty="0"/>
          </a:p>
        </p:txBody>
      </p:sp>
      <p:cxnSp>
        <p:nvCxnSpPr>
          <p:cNvPr id="9" name="Straight Arrow Connector 8"/>
          <p:cNvCxnSpPr>
            <a:stCxn id="5" idx="2"/>
          </p:cNvCxnSpPr>
          <p:nvPr/>
        </p:nvCxnSpPr>
        <p:spPr>
          <a:xfrm>
            <a:off x="1714500" y="2438400"/>
            <a:ext cx="0" cy="98593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a:endCxn id="7" idx="0"/>
          </p:cNvCxnSpPr>
          <p:nvPr/>
        </p:nvCxnSpPr>
        <p:spPr>
          <a:xfrm>
            <a:off x="1714500" y="4262539"/>
            <a:ext cx="0" cy="107146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3276600" y="1676400"/>
            <a:ext cx="5002203" cy="646331"/>
          </a:xfrm>
          <a:prstGeom prst="rect">
            <a:avLst/>
          </a:prstGeom>
          <a:noFill/>
        </p:spPr>
        <p:txBody>
          <a:bodyPr wrap="none" rtlCol="0">
            <a:spAutoFit/>
          </a:bodyPr>
          <a:lstStyle/>
          <a:p>
            <a:r>
              <a:rPr lang="en-US" dirty="0" smtClean="0"/>
              <a:t>Tabular listing of each scanned issue (leaf node),</a:t>
            </a:r>
          </a:p>
          <a:p>
            <a:r>
              <a:rPr lang="en-US" dirty="0" smtClean="0"/>
              <a:t>with hierarchy for that issue (e.g., Part II, Volume 3)</a:t>
            </a:r>
            <a:endParaRPr lang="en-US" dirty="0"/>
          </a:p>
        </p:txBody>
      </p:sp>
      <p:sp>
        <p:nvSpPr>
          <p:cNvPr id="18" name="TextBox 17"/>
          <p:cNvSpPr txBox="1"/>
          <p:nvPr/>
        </p:nvSpPr>
        <p:spPr>
          <a:xfrm>
            <a:off x="3276600" y="3581400"/>
            <a:ext cx="4105611" cy="369332"/>
          </a:xfrm>
          <a:prstGeom prst="rect">
            <a:avLst/>
          </a:prstGeom>
          <a:noFill/>
        </p:spPr>
        <p:txBody>
          <a:bodyPr wrap="none" rtlCol="0">
            <a:spAutoFit/>
          </a:bodyPr>
          <a:lstStyle/>
          <a:p>
            <a:r>
              <a:rPr lang="en-US" dirty="0" smtClean="0"/>
              <a:t>Normalized hierarchical structure of serial</a:t>
            </a:r>
            <a:endParaRPr lang="en-US" dirty="0"/>
          </a:p>
        </p:txBody>
      </p:sp>
      <p:sp>
        <p:nvSpPr>
          <p:cNvPr id="19" name="TextBox 18"/>
          <p:cNvSpPr txBox="1"/>
          <p:nvPr/>
        </p:nvSpPr>
        <p:spPr>
          <a:xfrm>
            <a:off x="3276600" y="5486400"/>
            <a:ext cx="3679469" cy="646331"/>
          </a:xfrm>
          <a:prstGeom prst="rect">
            <a:avLst/>
          </a:prstGeom>
          <a:noFill/>
        </p:spPr>
        <p:txBody>
          <a:bodyPr wrap="none" rtlCol="0">
            <a:spAutoFit/>
          </a:bodyPr>
          <a:lstStyle/>
          <a:p>
            <a:r>
              <a:rPr lang="en-US" dirty="0" smtClean="0"/>
              <a:t>HTML display representation of serial</a:t>
            </a:r>
          </a:p>
          <a:p>
            <a:r>
              <a:rPr lang="en-US" dirty="0" smtClean="0"/>
              <a:t>computed in advance</a:t>
            </a:r>
            <a:endParaRPr lang="en-US" dirty="0"/>
          </a:p>
        </p:txBody>
      </p:sp>
    </p:spTree>
    <p:extLst>
      <p:ext uri="{BB962C8B-B14F-4D97-AF65-F5344CB8AC3E}">
        <p14:creationId xmlns:p14="http://schemas.microsoft.com/office/powerpoint/2010/main" val="31144077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Scanning Spreadsheet</a:t>
            </a:r>
            <a:endParaRPr lang="en-US"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200" y="1820214"/>
            <a:ext cx="8229600" cy="40859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703389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STRUCT XML</a:t>
            </a:r>
            <a:endParaRPr lang="en-US" dirty="0"/>
          </a:p>
        </p:txBody>
      </p:sp>
      <p:pic>
        <p:nvPicPr>
          <p:cNvPr id="2051"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057400" y="1219200"/>
            <a:ext cx="4343400" cy="46882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594921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Serials </a:t>
            </a:r>
            <a:r>
              <a:rPr lang="en-US" dirty="0"/>
              <a:t>d</a:t>
            </a:r>
            <a:r>
              <a:rPr lang="en-US" dirty="0" smtClean="0"/>
              <a:t>ata models</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1552634333"/>
              </p:ext>
            </p:extLst>
          </p:nvPr>
        </p:nvGraphicFramePr>
        <p:xfrm>
          <a:off x="1524000" y="1397000"/>
          <a:ext cx="6096000" cy="3708400"/>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r>
                        <a:rPr lang="en-US" dirty="0" smtClean="0"/>
                        <a:t>Root</a:t>
                      </a:r>
                      <a:endParaRPr lang="en-US" dirty="0"/>
                    </a:p>
                  </a:txBody>
                  <a:tcPr/>
                </a:tc>
                <a:tc>
                  <a:txBody>
                    <a:bodyPr/>
                    <a:lstStyle/>
                    <a:p>
                      <a:r>
                        <a:rPr lang="en-US" dirty="0" smtClean="0"/>
                        <a:t>Intermediate</a:t>
                      </a:r>
                      <a:endParaRPr lang="en-US" dirty="0"/>
                    </a:p>
                  </a:txBody>
                  <a:tcPr/>
                </a:tc>
                <a:tc>
                  <a:txBody>
                    <a:bodyPr/>
                    <a:lstStyle/>
                    <a:p>
                      <a:r>
                        <a:rPr lang="en-US" dirty="0" smtClean="0"/>
                        <a:t>Leaf</a:t>
                      </a:r>
                      <a:endParaRPr lang="en-US" dirty="0"/>
                    </a:p>
                  </a:txBody>
                  <a:tcPr/>
                </a:tc>
              </a:tr>
              <a:tr h="370840">
                <a:tc>
                  <a:txBody>
                    <a:bodyPr/>
                    <a:lstStyle/>
                    <a:p>
                      <a:r>
                        <a:rPr lang="en-US" dirty="0" smtClean="0"/>
                        <a:t>PID</a:t>
                      </a:r>
                      <a:endParaRPr lang="en-US" dirty="0"/>
                    </a:p>
                  </a:txBody>
                  <a:tcPr/>
                </a:tc>
                <a:tc>
                  <a:txBody>
                    <a:bodyPr/>
                    <a:lstStyle/>
                    <a:p>
                      <a:r>
                        <a:rPr lang="en-US" dirty="0" smtClean="0"/>
                        <a:t>PID</a:t>
                      </a:r>
                      <a:endParaRPr lang="en-US" dirty="0"/>
                    </a:p>
                  </a:txBody>
                  <a:tcPr/>
                </a:tc>
                <a:tc>
                  <a:txBody>
                    <a:bodyPr/>
                    <a:lstStyle/>
                    <a:p>
                      <a:r>
                        <a:rPr lang="en-US" dirty="0" smtClean="0"/>
                        <a:t>PID</a:t>
                      </a:r>
                      <a:endParaRPr lang="en-US" dirty="0"/>
                    </a:p>
                  </a:txBody>
                  <a:tcPr/>
                </a:tc>
              </a:tr>
              <a:tr h="370840">
                <a:tc>
                  <a:txBody>
                    <a:bodyPr/>
                    <a:lstStyle/>
                    <a:p>
                      <a:r>
                        <a:rPr lang="en-US" dirty="0" smtClean="0"/>
                        <a:t>DC</a:t>
                      </a:r>
                      <a:endParaRPr lang="en-US" dirty="0"/>
                    </a:p>
                  </a:txBody>
                  <a:tcPr/>
                </a:tc>
                <a:tc>
                  <a:txBody>
                    <a:bodyPr/>
                    <a:lstStyle/>
                    <a:p>
                      <a:r>
                        <a:rPr lang="en-US" dirty="0" smtClean="0"/>
                        <a:t>DC</a:t>
                      </a:r>
                      <a:endParaRPr lang="en-US" dirty="0"/>
                    </a:p>
                  </a:txBody>
                  <a:tcPr/>
                </a:tc>
                <a:tc>
                  <a:txBody>
                    <a:bodyPr/>
                    <a:lstStyle/>
                    <a:p>
                      <a:r>
                        <a:rPr lang="en-US" dirty="0" smtClean="0"/>
                        <a:t>DC</a:t>
                      </a:r>
                      <a:endParaRPr lang="en-US" dirty="0"/>
                    </a:p>
                  </a:txBody>
                  <a:tcPr/>
                </a:tc>
              </a:tr>
              <a:tr h="370840">
                <a:tc>
                  <a:txBody>
                    <a:bodyPr/>
                    <a:lstStyle/>
                    <a:p>
                      <a:r>
                        <a:rPr lang="en-US" dirty="0" smtClean="0"/>
                        <a:t>RELS-EXT</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RELS-EXT</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RELS-EXT</a:t>
                      </a:r>
                    </a:p>
                  </a:txBody>
                  <a:tcPr/>
                </a:tc>
              </a:tr>
              <a:tr h="370840">
                <a:tc>
                  <a:txBody>
                    <a:bodyPr/>
                    <a:lstStyle/>
                    <a:p>
                      <a:r>
                        <a:rPr lang="en-US" dirty="0" smtClean="0"/>
                        <a:t>DMDINDEX</a:t>
                      </a:r>
                      <a:endParaRPr lang="en-US" dirty="0"/>
                    </a:p>
                  </a:txBody>
                  <a:tcPr/>
                </a:tc>
                <a:tc>
                  <a:txBody>
                    <a:bodyPr/>
                    <a:lstStyle/>
                    <a:p>
                      <a:r>
                        <a:rPr lang="en-US" dirty="0" smtClean="0"/>
                        <a:t>DMDINDEX</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DMDINDEX</a:t>
                      </a:r>
                    </a:p>
                  </a:txBody>
                  <a:tcPr/>
                </a:tc>
              </a:tr>
              <a:tr h="370840">
                <a:tc>
                  <a:txBody>
                    <a:bodyPr/>
                    <a:lstStyle/>
                    <a:p>
                      <a:r>
                        <a:rPr lang="en-US" dirty="0" smtClean="0"/>
                        <a:t>THUMB</a:t>
                      </a:r>
                      <a:endParaRPr lang="en-US" dirty="0"/>
                    </a:p>
                  </a:txBody>
                  <a:tcPr/>
                </a:tc>
                <a:tc>
                  <a:txBody>
                    <a:bodyPr/>
                    <a:lstStyle/>
                    <a:p>
                      <a:r>
                        <a:rPr lang="en-US" dirty="0" smtClean="0"/>
                        <a:t>THUMB</a:t>
                      </a:r>
                      <a:endParaRPr lang="en-US" dirty="0"/>
                    </a:p>
                  </a:txBody>
                  <a:tcPr/>
                </a:tc>
                <a:tc>
                  <a:txBody>
                    <a:bodyPr/>
                    <a:lstStyle/>
                    <a:p>
                      <a:r>
                        <a:rPr lang="en-US" dirty="0" smtClean="0"/>
                        <a:t>THUMB</a:t>
                      </a:r>
                      <a:endParaRPr lang="en-US" dirty="0"/>
                    </a:p>
                  </a:txBody>
                  <a:tcPr/>
                </a:tc>
              </a:tr>
              <a:tr h="370840">
                <a:tc>
                  <a:txBody>
                    <a:bodyPr/>
                    <a:lstStyle/>
                    <a:p>
                      <a:r>
                        <a:rPr lang="en-US" dirty="0" smtClean="0"/>
                        <a:t>Preview</a:t>
                      </a:r>
                      <a:endParaRPr lang="en-US" dirty="0"/>
                    </a:p>
                  </a:txBody>
                  <a:tcPr/>
                </a:tc>
                <a:tc>
                  <a:txBody>
                    <a:bodyPr/>
                    <a:lstStyle/>
                    <a:p>
                      <a:r>
                        <a:rPr lang="en-US" dirty="0" smtClean="0"/>
                        <a:t>Preview</a:t>
                      </a:r>
                      <a:endParaRPr lang="en-US" dirty="0"/>
                    </a:p>
                  </a:txBody>
                  <a:tcPr/>
                </a:tc>
                <a:tc>
                  <a:txBody>
                    <a:bodyPr/>
                    <a:lstStyle/>
                    <a:p>
                      <a:r>
                        <a:rPr lang="en-US" dirty="0" smtClean="0"/>
                        <a:t>Preview</a:t>
                      </a:r>
                      <a:endParaRPr lang="en-US" dirty="0"/>
                    </a:p>
                  </a:txBody>
                  <a:tcPr/>
                </a:tc>
              </a:tr>
              <a:tr h="370840">
                <a:tc>
                  <a:txBody>
                    <a:bodyPr/>
                    <a:lstStyle/>
                    <a:p>
                      <a:r>
                        <a:rPr lang="en-US" dirty="0" smtClean="0"/>
                        <a:t>STRUCT</a:t>
                      </a:r>
                      <a:endParaRPr lang="en-US" dirty="0"/>
                    </a:p>
                  </a:txBody>
                  <a:tcPr/>
                </a:tc>
                <a:tc>
                  <a:txBody>
                    <a:bodyPr/>
                    <a:lstStyle/>
                    <a:p>
                      <a:endParaRPr lang="en-US" dirty="0"/>
                    </a:p>
                  </a:txBody>
                  <a:tcPr/>
                </a:tc>
                <a:tc>
                  <a:txBody>
                    <a:bodyPr/>
                    <a:lstStyle/>
                    <a:p>
                      <a:r>
                        <a:rPr lang="en-US" dirty="0" smtClean="0"/>
                        <a:t>METS</a:t>
                      </a:r>
                      <a:endParaRPr lang="en-US" dirty="0"/>
                    </a:p>
                  </a:txBody>
                  <a:tcPr/>
                </a:tc>
              </a:tr>
              <a:tr h="370840">
                <a:tc>
                  <a:txBody>
                    <a:bodyPr/>
                    <a:lstStyle/>
                    <a:p>
                      <a:r>
                        <a:rPr lang="en-US" dirty="0" err="1" smtClean="0"/>
                        <a:t>DisplaySTRUCT</a:t>
                      </a:r>
                      <a:endParaRPr lang="en-US" dirty="0"/>
                    </a:p>
                  </a:txBody>
                  <a:tcPr/>
                </a:tc>
                <a:tc>
                  <a:txBody>
                    <a:bodyPr/>
                    <a:lstStyle/>
                    <a:p>
                      <a:endParaRPr lang="en-US" dirty="0"/>
                    </a:p>
                  </a:txBody>
                  <a:tcPr/>
                </a:tc>
                <a:tc>
                  <a:txBody>
                    <a:bodyPr/>
                    <a:lstStyle/>
                    <a:p>
                      <a:r>
                        <a:rPr lang="en-US" dirty="0" smtClean="0"/>
                        <a:t>OCR</a:t>
                      </a:r>
                      <a:endParaRPr lang="en-US" dirty="0"/>
                    </a:p>
                  </a:txBody>
                  <a:tcPr/>
                </a:tc>
              </a:tr>
              <a:tr h="370840">
                <a:tc>
                  <a:txBody>
                    <a:bodyPr/>
                    <a:lstStyle/>
                    <a:p>
                      <a:endParaRPr lang="en-US" dirty="0"/>
                    </a:p>
                  </a:txBody>
                  <a:tcPr/>
                </a:tc>
                <a:tc>
                  <a:txBody>
                    <a:bodyPr/>
                    <a:lstStyle/>
                    <a:p>
                      <a:endParaRPr lang="en-US" dirty="0"/>
                    </a:p>
                  </a:txBody>
                  <a:tcPr/>
                </a:tc>
                <a:tc>
                  <a:txBody>
                    <a:bodyPr/>
                    <a:lstStyle/>
                    <a:p>
                      <a:r>
                        <a:rPr lang="en-US" dirty="0" smtClean="0"/>
                        <a:t>PDF</a:t>
                      </a:r>
                      <a:endParaRPr lang="en-US" dirty="0"/>
                    </a:p>
                  </a:txBody>
                  <a:tcPr/>
                </a:tc>
              </a:tr>
            </a:tbl>
          </a:graphicData>
        </a:graphic>
      </p:graphicFrame>
    </p:spTree>
    <p:extLst>
      <p:ext uri="{BB962C8B-B14F-4D97-AF65-F5344CB8AC3E}">
        <p14:creationId xmlns:p14="http://schemas.microsoft.com/office/powerpoint/2010/main" val="15702158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8334"/>
            <a:ext cx="8229600" cy="1143000"/>
          </a:xfrm>
        </p:spPr>
        <p:txBody>
          <a:bodyPr/>
          <a:lstStyle/>
          <a:p>
            <a:r>
              <a:rPr lang="en-US" dirty="0" smtClean="0"/>
              <a:t>The NLM Digital Repository</a:t>
            </a:r>
            <a:endParaRPr lang="en-US" dirty="0"/>
          </a:p>
        </p:txBody>
      </p:sp>
      <p:sp>
        <p:nvSpPr>
          <p:cNvPr id="3" name="Content Placeholder 2"/>
          <p:cNvSpPr>
            <a:spLocks noGrp="1"/>
          </p:cNvSpPr>
          <p:nvPr>
            <p:ph idx="1"/>
          </p:nvPr>
        </p:nvSpPr>
        <p:spPr>
          <a:xfrm>
            <a:off x="209850" y="1099242"/>
            <a:ext cx="8229600" cy="4495800"/>
          </a:xfrm>
        </p:spPr>
        <p:txBody>
          <a:bodyPr/>
          <a:lstStyle/>
          <a:p>
            <a:r>
              <a:rPr lang="en-US" sz="3200" dirty="0" smtClean="0"/>
              <a:t>Digital Library</a:t>
            </a:r>
          </a:p>
          <a:p>
            <a:pPr lvl="1"/>
            <a:r>
              <a:rPr lang="en-US" sz="2800" dirty="0" smtClean="0"/>
              <a:t>Search, browse and access </a:t>
            </a:r>
            <a:br>
              <a:rPr lang="en-US" sz="2800" dirty="0" smtClean="0"/>
            </a:br>
            <a:r>
              <a:rPr lang="en-US" sz="2800" dirty="0" smtClean="0"/>
              <a:t>resources held in NLM’s collection</a:t>
            </a:r>
          </a:p>
          <a:p>
            <a:r>
              <a:rPr lang="en-US" sz="3200" dirty="0" smtClean="0"/>
              <a:t>Preservation Repository</a:t>
            </a:r>
          </a:p>
          <a:p>
            <a:pPr lvl="1"/>
            <a:r>
              <a:rPr lang="en-US" sz="2800" dirty="0"/>
              <a:t>Safeguards for long-term </a:t>
            </a:r>
            <a:r>
              <a:rPr lang="en-US" sz="2800" dirty="0" smtClean="0"/>
              <a:t>viability</a:t>
            </a:r>
            <a:br>
              <a:rPr lang="en-US" sz="2800" dirty="0" smtClean="0"/>
            </a:br>
            <a:r>
              <a:rPr lang="en-US" sz="2800" dirty="0" smtClean="0"/>
              <a:t>of </a:t>
            </a:r>
            <a:r>
              <a:rPr lang="en-US" sz="2800" dirty="0"/>
              <a:t>digital content</a:t>
            </a:r>
          </a:p>
          <a:p>
            <a:endParaRPr lang="en-US" sz="3200" dirty="0" smtClean="0"/>
          </a:p>
          <a:p>
            <a:endParaRPr lang="en-US" sz="3200" dirty="0"/>
          </a:p>
        </p:txBody>
      </p:sp>
      <p:pic>
        <p:nvPicPr>
          <p:cNvPr id="61444" name="Picture 4" descr="Play Video"/>
          <p:cNvPicPr>
            <a:picLocks noChangeAspect="1" noChangeArrowheads="1"/>
          </p:cNvPicPr>
          <p:nvPr/>
        </p:nvPicPr>
        <p:blipFill>
          <a:blip r:embed="rId2" cstate="print"/>
          <a:srcRect/>
          <a:stretch>
            <a:fillRect/>
          </a:stretch>
        </p:blipFill>
        <p:spPr bwMode="auto">
          <a:xfrm>
            <a:off x="3860689" y="3912775"/>
            <a:ext cx="2325750" cy="1744313"/>
          </a:xfrm>
          <a:prstGeom prst="rect">
            <a:avLst/>
          </a:prstGeom>
          <a:noFill/>
        </p:spPr>
      </p:pic>
      <p:pic>
        <p:nvPicPr>
          <p:cNvPr id="61446" name="Picture 6" descr="http://collections.nlm.nih.gov/adore-djatoka/resolver?url_ver=Z39.88-2004&amp;rft_id=http://localhost/fedora/get/nlm:nlmuid-06220300R-pgimg-5/JP2&amp;svc_id=info:lanl-repo/svc/getRegion&amp;svc_val_fmt=info:ofi/fmt:kev:mtx:jpeg2000&amp;svc.level=3"/>
          <p:cNvPicPr>
            <a:picLocks noChangeAspect="1" noChangeArrowheads="1"/>
          </p:cNvPicPr>
          <p:nvPr/>
        </p:nvPicPr>
        <p:blipFill>
          <a:blip r:embed="rId3" cstate="print"/>
          <a:srcRect/>
          <a:stretch>
            <a:fillRect/>
          </a:stretch>
        </p:blipFill>
        <p:spPr bwMode="auto">
          <a:xfrm>
            <a:off x="6493155" y="1299366"/>
            <a:ext cx="2422371" cy="4230243"/>
          </a:xfrm>
          <a:prstGeom prst="rect">
            <a:avLst/>
          </a:prstGeom>
          <a:noFill/>
        </p:spPr>
      </p:pic>
      <p:sp>
        <p:nvSpPr>
          <p:cNvPr id="7" name="TextBox 6"/>
          <p:cNvSpPr txBox="1"/>
          <p:nvPr/>
        </p:nvSpPr>
        <p:spPr>
          <a:xfrm>
            <a:off x="3813970" y="5657088"/>
            <a:ext cx="2419188" cy="307777"/>
          </a:xfrm>
          <a:prstGeom prst="rect">
            <a:avLst/>
          </a:prstGeom>
          <a:noFill/>
        </p:spPr>
        <p:txBody>
          <a:bodyPr wrap="none" rtlCol="0">
            <a:spAutoFit/>
          </a:bodyPr>
          <a:lstStyle/>
          <a:p>
            <a:r>
              <a:rPr lang="en-US" sz="1400" i="1" dirty="0" err="1" smtClean="0"/>
              <a:t>Winky</a:t>
            </a:r>
            <a:r>
              <a:rPr lang="en-US" sz="1400" i="1" dirty="0" smtClean="0"/>
              <a:t> the Watchman</a:t>
            </a:r>
            <a:r>
              <a:rPr lang="en-US" sz="1400" dirty="0" smtClean="0"/>
              <a:t>. 1945</a:t>
            </a:r>
            <a:endParaRPr lang="en-US" sz="1400" dirty="0"/>
          </a:p>
        </p:txBody>
      </p:sp>
      <p:sp>
        <p:nvSpPr>
          <p:cNvPr id="8" name="TextBox 7"/>
          <p:cNvSpPr txBox="1"/>
          <p:nvPr/>
        </p:nvSpPr>
        <p:spPr>
          <a:xfrm>
            <a:off x="6190948" y="5595042"/>
            <a:ext cx="2958952" cy="523220"/>
          </a:xfrm>
          <a:prstGeom prst="rect">
            <a:avLst/>
          </a:prstGeom>
          <a:noFill/>
        </p:spPr>
        <p:txBody>
          <a:bodyPr wrap="none" rtlCol="0">
            <a:spAutoFit/>
          </a:bodyPr>
          <a:lstStyle/>
          <a:p>
            <a:pPr algn="ctr"/>
            <a:r>
              <a:rPr lang="en-US" sz="1400" i="1" dirty="0" smtClean="0"/>
              <a:t>Anatomy, Descriptive and Surgical.</a:t>
            </a:r>
          </a:p>
          <a:p>
            <a:pPr algn="ctr"/>
            <a:r>
              <a:rPr lang="en-US" sz="1400" dirty="0" smtClean="0"/>
              <a:t>Gray, 1859</a:t>
            </a:r>
            <a:endParaRPr lang="en-US" sz="1400" dirty="0"/>
          </a:p>
        </p:txBody>
      </p:sp>
    </p:spTree>
    <p:extLst>
      <p:ext uri="{BB962C8B-B14F-4D97-AF65-F5344CB8AC3E}">
        <p14:creationId xmlns:p14="http://schemas.microsoft.com/office/powerpoint/2010/main" val="170354622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57150"/>
            <a:ext cx="8764667" cy="6648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280377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Demonstration</a:t>
            </a:r>
            <a:endParaRPr lang="en-US" dirty="0"/>
          </a:p>
        </p:txBody>
      </p:sp>
      <p:sp>
        <p:nvSpPr>
          <p:cNvPr id="3" name="Content Placeholder 2"/>
          <p:cNvSpPr>
            <a:spLocks noGrp="1"/>
          </p:cNvSpPr>
          <p:nvPr>
            <p:ph idx="1"/>
          </p:nvPr>
        </p:nvSpPr>
        <p:spPr/>
        <p:txBody>
          <a:bodyPr/>
          <a:lstStyle/>
          <a:p>
            <a:pPr>
              <a:buNone/>
            </a:pPr>
            <a:endParaRPr lang="en-US" dirty="0" smtClean="0">
              <a:hlinkClick r:id=""/>
            </a:endParaRPr>
          </a:p>
          <a:p>
            <a:pPr>
              <a:buNone/>
            </a:pPr>
            <a:endParaRPr lang="en-US" dirty="0" smtClean="0">
              <a:hlinkClick r:id=""/>
            </a:endParaRPr>
          </a:p>
          <a:p>
            <a:pPr>
              <a:buNone/>
            </a:pPr>
            <a:endParaRPr lang="en-US" dirty="0" smtClean="0">
              <a:hlinkClick r:id=""/>
            </a:endParaRPr>
          </a:p>
          <a:p>
            <a:pPr algn="ctr">
              <a:buNone/>
            </a:pPr>
            <a:r>
              <a:rPr lang="en-US" dirty="0" smtClean="0">
                <a:hlinkClick r:id="rId3"/>
              </a:rPr>
              <a:t>http://collections.nlm.nih.gov</a:t>
            </a:r>
            <a:r>
              <a:rPr lang="en-US" dirty="0" smtClean="0"/>
              <a:t> </a:t>
            </a:r>
          </a:p>
          <a:p>
            <a:endParaRPr lang="en-US" dirty="0" smtClean="0"/>
          </a:p>
        </p:txBody>
      </p:sp>
    </p:spTree>
    <p:extLst>
      <p:ext uri="{BB962C8B-B14F-4D97-AF65-F5344CB8AC3E}">
        <p14:creationId xmlns:p14="http://schemas.microsoft.com/office/powerpoint/2010/main" val="38954601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Rectangle 19"/>
          <p:cNvSpPr>
            <a:spLocks noChangeArrowheads="1"/>
          </p:cNvSpPr>
          <p:nvPr/>
        </p:nvSpPr>
        <p:spPr bwMode="auto">
          <a:xfrm>
            <a:off x="5700156" y="2972194"/>
            <a:ext cx="2802575" cy="1766060"/>
          </a:xfrm>
          <a:prstGeom prst="rect">
            <a:avLst/>
          </a:prstGeom>
          <a:solidFill>
            <a:schemeClr val="accent1"/>
          </a:solidFill>
          <a:ln w="9525">
            <a:solidFill>
              <a:schemeClr val="tx1"/>
            </a:solidFill>
            <a:miter lim="800000"/>
            <a:headEnd/>
            <a:tailEnd/>
          </a:ln>
          <a:effectLst/>
        </p:spPr>
        <p:txBody>
          <a:bodyPr wrap="none" anchor="ctr"/>
          <a:lstStyle/>
          <a:p>
            <a:pPr algn="ctr"/>
            <a:endParaRPr lang="en-US" sz="1200" dirty="0"/>
          </a:p>
        </p:txBody>
      </p:sp>
      <p:sp>
        <p:nvSpPr>
          <p:cNvPr id="2" name="Title 1"/>
          <p:cNvSpPr>
            <a:spLocks noGrp="1"/>
          </p:cNvSpPr>
          <p:nvPr>
            <p:ph type="title" idx="4294967295"/>
          </p:nvPr>
        </p:nvSpPr>
        <p:spPr>
          <a:xfrm>
            <a:off x="457200" y="-22237"/>
            <a:ext cx="8229600" cy="1143000"/>
          </a:xfrm>
        </p:spPr>
        <p:txBody>
          <a:bodyPr>
            <a:normAutofit/>
          </a:bodyPr>
          <a:lstStyle/>
          <a:p>
            <a:r>
              <a:rPr lang="en-US" sz="3600" dirty="0" smtClean="0"/>
              <a:t>Back-end: redundant storage &amp; services</a:t>
            </a:r>
          </a:p>
        </p:txBody>
      </p:sp>
      <p:sp>
        <p:nvSpPr>
          <p:cNvPr id="36" name="Text Box 57"/>
          <p:cNvSpPr txBox="1">
            <a:spLocks noChangeArrowheads="1"/>
          </p:cNvSpPr>
          <p:nvPr/>
        </p:nvSpPr>
        <p:spPr bwMode="auto">
          <a:xfrm>
            <a:off x="1231900" y="978900"/>
            <a:ext cx="1909497" cy="307777"/>
          </a:xfrm>
          <a:prstGeom prst="rect">
            <a:avLst/>
          </a:prstGeom>
          <a:noFill/>
          <a:ln w="9525">
            <a:noFill/>
            <a:miter lim="800000"/>
            <a:headEnd/>
            <a:tailEnd/>
          </a:ln>
          <a:effectLst/>
        </p:spPr>
        <p:txBody>
          <a:bodyPr wrap="none">
            <a:spAutoFit/>
          </a:bodyPr>
          <a:lstStyle/>
          <a:p>
            <a:r>
              <a:rPr lang="en-US" sz="1400" b="1" dirty="0" smtClean="0"/>
              <a:t>Primary Data Center</a:t>
            </a:r>
            <a:endParaRPr lang="en-US" sz="1400" b="1" dirty="0"/>
          </a:p>
        </p:txBody>
      </p:sp>
      <p:sp>
        <p:nvSpPr>
          <p:cNvPr id="37" name="Text Box 57"/>
          <p:cNvSpPr txBox="1">
            <a:spLocks noChangeArrowheads="1"/>
          </p:cNvSpPr>
          <p:nvPr/>
        </p:nvSpPr>
        <p:spPr bwMode="auto">
          <a:xfrm>
            <a:off x="6134100" y="978900"/>
            <a:ext cx="1885453" cy="307777"/>
          </a:xfrm>
          <a:prstGeom prst="rect">
            <a:avLst/>
          </a:prstGeom>
          <a:noFill/>
          <a:ln w="9525">
            <a:noFill/>
            <a:miter lim="800000"/>
            <a:headEnd/>
            <a:tailEnd/>
          </a:ln>
          <a:effectLst/>
        </p:spPr>
        <p:txBody>
          <a:bodyPr wrap="none">
            <a:spAutoFit/>
          </a:bodyPr>
          <a:lstStyle/>
          <a:p>
            <a:r>
              <a:rPr lang="en-US" sz="1400" b="1" dirty="0" smtClean="0"/>
              <a:t>Backup Data Center</a:t>
            </a:r>
            <a:endParaRPr lang="en-US" sz="1400" b="1" dirty="0"/>
          </a:p>
        </p:txBody>
      </p:sp>
      <p:sp>
        <p:nvSpPr>
          <p:cNvPr id="38" name="AutoShape 18"/>
          <p:cNvSpPr>
            <a:spLocks noChangeArrowheads="1"/>
          </p:cNvSpPr>
          <p:nvPr/>
        </p:nvSpPr>
        <p:spPr bwMode="auto">
          <a:xfrm>
            <a:off x="1689100" y="1626600"/>
            <a:ext cx="838200" cy="406400"/>
          </a:xfrm>
          <a:prstGeom prst="roundRect">
            <a:avLst>
              <a:gd name="adj" fmla="val 16667"/>
            </a:avLst>
          </a:prstGeom>
          <a:solidFill>
            <a:schemeClr val="accent1"/>
          </a:solidFill>
          <a:ln w="9525">
            <a:solidFill>
              <a:schemeClr val="tx1"/>
            </a:solidFill>
            <a:round/>
            <a:headEnd/>
            <a:tailEnd/>
          </a:ln>
          <a:effectLst/>
        </p:spPr>
        <p:txBody>
          <a:bodyPr wrap="none" anchor="ctr"/>
          <a:lstStyle/>
          <a:p>
            <a:pPr algn="ctr"/>
            <a:r>
              <a:rPr lang="en-US" sz="1600" dirty="0" smtClean="0"/>
              <a:t>BIG-IP</a:t>
            </a:r>
            <a:endParaRPr lang="en-US" sz="1600" dirty="0"/>
          </a:p>
        </p:txBody>
      </p:sp>
      <p:sp>
        <p:nvSpPr>
          <p:cNvPr id="42" name="AutoShape 10"/>
          <p:cNvSpPr>
            <a:spLocks noChangeArrowheads="1"/>
          </p:cNvSpPr>
          <p:nvPr/>
        </p:nvSpPr>
        <p:spPr bwMode="auto">
          <a:xfrm>
            <a:off x="944598" y="5427022"/>
            <a:ext cx="871584" cy="557627"/>
          </a:xfrm>
          <a:prstGeom prst="can">
            <a:avLst>
              <a:gd name="adj" fmla="val 29167"/>
            </a:avLst>
          </a:prstGeom>
          <a:solidFill>
            <a:schemeClr val="accent1"/>
          </a:solidFill>
          <a:ln w="9525">
            <a:solidFill>
              <a:schemeClr val="tx1"/>
            </a:solidFill>
            <a:round/>
            <a:headEnd/>
            <a:tailEnd/>
          </a:ln>
          <a:effectLst/>
        </p:spPr>
        <p:txBody>
          <a:bodyPr wrap="none" anchor="ctr"/>
          <a:lstStyle/>
          <a:p>
            <a:pPr algn="ctr"/>
            <a:r>
              <a:rPr lang="en-US" sz="1200" dirty="0" smtClean="0"/>
              <a:t>Fedora DB</a:t>
            </a:r>
            <a:endParaRPr lang="en-US" sz="1200" dirty="0"/>
          </a:p>
        </p:txBody>
      </p:sp>
      <p:sp>
        <p:nvSpPr>
          <p:cNvPr id="44" name="Rectangle 19"/>
          <p:cNvSpPr>
            <a:spLocks noChangeArrowheads="1"/>
          </p:cNvSpPr>
          <p:nvPr/>
        </p:nvSpPr>
        <p:spPr bwMode="auto">
          <a:xfrm>
            <a:off x="1651000" y="3045425"/>
            <a:ext cx="812800" cy="533400"/>
          </a:xfrm>
          <a:prstGeom prst="rect">
            <a:avLst/>
          </a:prstGeom>
          <a:solidFill>
            <a:schemeClr val="accent1"/>
          </a:solidFill>
          <a:ln w="9525">
            <a:solidFill>
              <a:schemeClr val="tx1"/>
            </a:solidFill>
            <a:miter lim="800000"/>
            <a:headEnd/>
            <a:tailEnd/>
          </a:ln>
          <a:effectLst/>
        </p:spPr>
        <p:txBody>
          <a:bodyPr wrap="none" anchor="ctr"/>
          <a:lstStyle/>
          <a:p>
            <a:pPr algn="ctr"/>
            <a:r>
              <a:rPr lang="en-US" sz="1200" dirty="0" smtClean="0"/>
              <a:t>External</a:t>
            </a:r>
            <a:endParaRPr lang="en-US" sz="1200" dirty="0"/>
          </a:p>
          <a:p>
            <a:pPr algn="ctr"/>
            <a:r>
              <a:rPr lang="en-US" sz="1200" dirty="0"/>
              <a:t>Storage</a:t>
            </a:r>
          </a:p>
        </p:txBody>
      </p:sp>
      <p:sp>
        <p:nvSpPr>
          <p:cNvPr id="47" name="Rectangle 19"/>
          <p:cNvSpPr>
            <a:spLocks noChangeArrowheads="1"/>
          </p:cNvSpPr>
          <p:nvPr/>
        </p:nvSpPr>
        <p:spPr bwMode="auto">
          <a:xfrm>
            <a:off x="973990" y="3711981"/>
            <a:ext cx="812800" cy="462313"/>
          </a:xfrm>
          <a:prstGeom prst="rect">
            <a:avLst/>
          </a:prstGeom>
          <a:solidFill>
            <a:schemeClr val="accent1"/>
          </a:solidFill>
          <a:ln w="9525">
            <a:solidFill>
              <a:schemeClr val="tx1"/>
            </a:solidFill>
            <a:miter lim="800000"/>
            <a:headEnd/>
            <a:tailEnd/>
          </a:ln>
          <a:effectLst/>
        </p:spPr>
        <p:txBody>
          <a:bodyPr wrap="none" anchor="ctr"/>
          <a:lstStyle/>
          <a:p>
            <a:pPr algn="ctr"/>
            <a:r>
              <a:rPr lang="en-US" sz="1200" dirty="0" smtClean="0"/>
              <a:t>Managed</a:t>
            </a:r>
            <a:endParaRPr lang="en-US" sz="1200" dirty="0"/>
          </a:p>
          <a:p>
            <a:pPr algn="ctr"/>
            <a:r>
              <a:rPr lang="en-US" sz="1200" dirty="0"/>
              <a:t>Storage</a:t>
            </a:r>
          </a:p>
        </p:txBody>
      </p:sp>
      <p:sp>
        <p:nvSpPr>
          <p:cNvPr id="48" name="Rectangle 19"/>
          <p:cNvSpPr>
            <a:spLocks noChangeArrowheads="1"/>
          </p:cNvSpPr>
          <p:nvPr/>
        </p:nvSpPr>
        <p:spPr bwMode="auto">
          <a:xfrm>
            <a:off x="1112123" y="4331200"/>
            <a:ext cx="536534" cy="318813"/>
          </a:xfrm>
          <a:prstGeom prst="rect">
            <a:avLst/>
          </a:prstGeom>
          <a:solidFill>
            <a:schemeClr val="accent1"/>
          </a:solidFill>
          <a:ln w="9525">
            <a:solidFill>
              <a:schemeClr val="tx1"/>
            </a:solidFill>
            <a:miter lim="800000"/>
            <a:headEnd/>
            <a:tailEnd/>
          </a:ln>
          <a:effectLst/>
        </p:spPr>
        <p:txBody>
          <a:bodyPr wrap="none" anchor="ctr"/>
          <a:lstStyle/>
          <a:p>
            <a:pPr algn="ctr"/>
            <a:r>
              <a:rPr lang="en-US" sz="1200" dirty="0" err="1" smtClean="0"/>
              <a:t>Solr</a:t>
            </a:r>
            <a:endParaRPr lang="en-US" sz="1200" dirty="0" smtClean="0"/>
          </a:p>
        </p:txBody>
      </p:sp>
      <p:cxnSp>
        <p:nvCxnSpPr>
          <p:cNvPr id="54" name="AutoShape 45"/>
          <p:cNvCxnSpPr>
            <a:cxnSpLocks noChangeShapeType="1"/>
            <a:stCxn id="38" idx="2"/>
          </p:cNvCxnSpPr>
          <p:nvPr/>
        </p:nvCxnSpPr>
        <p:spPr bwMode="auto">
          <a:xfrm rot="5400000">
            <a:off x="1771650" y="2026650"/>
            <a:ext cx="330200" cy="342900"/>
          </a:xfrm>
          <a:prstGeom prst="straightConnector1">
            <a:avLst/>
          </a:prstGeom>
          <a:noFill/>
          <a:ln w="9525">
            <a:solidFill>
              <a:schemeClr val="tx1"/>
            </a:solidFill>
            <a:round/>
            <a:headEnd/>
            <a:tailEnd type="triangle" w="med" len="med"/>
          </a:ln>
          <a:effectLst/>
        </p:spPr>
      </p:cxnSp>
      <p:cxnSp>
        <p:nvCxnSpPr>
          <p:cNvPr id="57" name="AutoShape 45"/>
          <p:cNvCxnSpPr>
            <a:cxnSpLocks noChangeShapeType="1"/>
            <a:stCxn id="38" idx="2"/>
          </p:cNvCxnSpPr>
          <p:nvPr/>
        </p:nvCxnSpPr>
        <p:spPr bwMode="auto">
          <a:xfrm rot="16200000" flipH="1">
            <a:off x="2108200" y="2033000"/>
            <a:ext cx="317500" cy="317500"/>
          </a:xfrm>
          <a:prstGeom prst="straightConnector1">
            <a:avLst/>
          </a:prstGeom>
          <a:noFill/>
          <a:ln w="9525">
            <a:solidFill>
              <a:schemeClr val="tx1"/>
            </a:solidFill>
            <a:round/>
            <a:headEnd/>
            <a:tailEnd type="triangle" w="med" len="med"/>
          </a:ln>
          <a:effectLst/>
        </p:spPr>
      </p:cxnSp>
      <p:cxnSp>
        <p:nvCxnSpPr>
          <p:cNvPr id="61" name="AutoShape 45"/>
          <p:cNvCxnSpPr>
            <a:cxnSpLocks noChangeShapeType="1"/>
            <a:stCxn id="85" idx="1"/>
            <a:endCxn id="38" idx="3"/>
          </p:cNvCxnSpPr>
          <p:nvPr/>
        </p:nvCxnSpPr>
        <p:spPr bwMode="auto">
          <a:xfrm rot="10800000" flipV="1">
            <a:off x="2527300" y="1194800"/>
            <a:ext cx="1079500" cy="635000"/>
          </a:xfrm>
          <a:prstGeom prst="straightConnector1">
            <a:avLst/>
          </a:prstGeom>
          <a:noFill/>
          <a:ln w="9525">
            <a:solidFill>
              <a:schemeClr val="tx1"/>
            </a:solidFill>
            <a:round/>
            <a:headEnd/>
            <a:tailEnd type="triangle" w="med" len="med"/>
          </a:ln>
          <a:effectLst/>
        </p:spPr>
      </p:cxnSp>
      <p:sp>
        <p:nvSpPr>
          <p:cNvPr id="70" name="AutoShape 18"/>
          <p:cNvSpPr>
            <a:spLocks noChangeArrowheads="1"/>
          </p:cNvSpPr>
          <p:nvPr/>
        </p:nvSpPr>
        <p:spPr bwMode="auto">
          <a:xfrm>
            <a:off x="6692900" y="1626600"/>
            <a:ext cx="838200" cy="406400"/>
          </a:xfrm>
          <a:prstGeom prst="roundRect">
            <a:avLst>
              <a:gd name="adj" fmla="val 16667"/>
            </a:avLst>
          </a:prstGeom>
          <a:solidFill>
            <a:schemeClr val="accent1"/>
          </a:solidFill>
          <a:ln w="9525">
            <a:solidFill>
              <a:schemeClr val="tx1"/>
            </a:solidFill>
            <a:round/>
            <a:headEnd/>
            <a:tailEnd/>
          </a:ln>
          <a:effectLst/>
        </p:spPr>
        <p:txBody>
          <a:bodyPr wrap="none" anchor="ctr"/>
          <a:lstStyle/>
          <a:p>
            <a:pPr algn="ctr"/>
            <a:r>
              <a:rPr lang="en-US" sz="1600" dirty="0" smtClean="0"/>
              <a:t>BIG-IP</a:t>
            </a:r>
            <a:endParaRPr lang="en-US" sz="1600" dirty="0"/>
          </a:p>
        </p:txBody>
      </p:sp>
      <p:cxnSp>
        <p:nvCxnSpPr>
          <p:cNvPr id="82" name="AutoShape 45"/>
          <p:cNvCxnSpPr>
            <a:cxnSpLocks noChangeShapeType="1"/>
            <a:stCxn id="88" idx="3"/>
            <a:endCxn id="70" idx="1"/>
          </p:cNvCxnSpPr>
          <p:nvPr/>
        </p:nvCxnSpPr>
        <p:spPr bwMode="auto">
          <a:xfrm>
            <a:off x="5448300" y="1194800"/>
            <a:ext cx="1244600" cy="635000"/>
          </a:xfrm>
          <a:prstGeom prst="straightConnector1">
            <a:avLst/>
          </a:prstGeom>
          <a:noFill/>
          <a:ln w="9525">
            <a:solidFill>
              <a:schemeClr val="tx1"/>
            </a:solidFill>
            <a:round/>
            <a:headEnd/>
            <a:tailEnd type="triangle" w="med" len="med"/>
          </a:ln>
          <a:effectLst/>
        </p:spPr>
      </p:cxnSp>
      <p:sp>
        <p:nvSpPr>
          <p:cNvPr id="85" name="AutoShape 18"/>
          <p:cNvSpPr>
            <a:spLocks noChangeArrowheads="1"/>
          </p:cNvSpPr>
          <p:nvPr/>
        </p:nvSpPr>
        <p:spPr bwMode="auto">
          <a:xfrm>
            <a:off x="3606800" y="972550"/>
            <a:ext cx="812800" cy="444500"/>
          </a:xfrm>
          <a:prstGeom prst="roundRect">
            <a:avLst>
              <a:gd name="adj" fmla="val 16667"/>
            </a:avLst>
          </a:prstGeom>
          <a:solidFill>
            <a:schemeClr val="accent1"/>
          </a:solidFill>
          <a:ln w="9525">
            <a:solidFill>
              <a:schemeClr val="tx1"/>
            </a:solidFill>
            <a:round/>
            <a:headEnd/>
            <a:tailEnd/>
          </a:ln>
          <a:effectLst/>
        </p:spPr>
        <p:txBody>
          <a:bodyPr wrap="none" anchor="ctr"/>
          <a:lstStyle/>
          <a:p>
            <a:pPr algn="ctr"/>
            <a:r>
              <a:rPr lang="en-US" sz="1400" dirty="0" smtClean="0"/>
              <a:t>Browser</a:t>
            </a:r>
            <a:endParaRPr lang="en-US" sz="1400" dirty="0"/>
          </a:p>
        </p:txBody>
      </p:sp>
      <p:sp>
        <p:nvSpPr>
          <p:cNvPr id="88" name="AutoShape 18"/>
          <p:cNvSpPr>
            <a:spLocks noChangeArrowheads="1"/>
          </p:cNvSpPr>
          <p:nvPr/>
        </p:nvSpPr>
        <p:spPr bwMode="auto">
          <a:xfrm>
            <a:off x="4635500" y="972550"/>
            <a:ext cx="812800" cy="444500"/>
          </a:xfrm>
          <a:prstGeom prst="roundRect">
            <a:avLst>
              <a:gd name="adj" fmla="val 16667"/>
            </a:avLst>
          </a:prstGeom>
          <a:solidFill>
            <a:schemeClr val="accent1"/>
          </a:solidFill>
          <a:ln w="9525">
            <a:solidFill>
              <a:schemeClr val="tx1"/>
            </a:solidFill>
            <a:round/>
            <a:headEnd/>
            <a:tailEnd/>
          </a:ln>
          <a:effectLst/>
        </p:spPr>
        <p:txBody>
          <a:bodyPr wrap="none" anchor="ctr"/>
          <a:lstStyle/>
          <a:p>
            <a:pPr algn="ctr"/>
            <a:r>
              <a:rPr lang="en-US" sz="1400" dirty="0" smtClean="0"/>
              <a:t>Browser</a:t>
            </a:r>
            <a:endParaRPr lang="en-US" sz="1400" dirty="0"/>
          </a:p>
        </p:txBody>
      </p:sp>
      <p:cxnSp>
        <p:nvCxnSpPr>
          <p:cNvPr id="99" name="AutoShape 45"/>
          <p:cNvCxnSpPr>
            <a:cxnSpLocks noChangeShapeType="1"/>
          </p:cNvCxnSpPr>
          <p:nvPr/>
        </p:nvCxnSpPr>
        <p:spPr bwMode="auto">
          <a:xfrm rot="5400000">
            <a:off x="4143375" y="1515475"/>
            <a:ext cx="209550" cy="1588"/>
          </a:xfrm>
          <a:prstGeom prst="straightConnector1">
            <a:avLst/>
          </a:prstGeom>
          <a:noFill/>
          <a:ln w="9525">
            <a:solidFill>
              <a:schemeClr val="tx1"/>
            </a:solidFill>
            <a:round/>
            <a:headEnd/>
            <a:tailEnd type="triangle" w="med" len="med"/>
          </a:ln>
          <a:effectLst/>
        </p:spPr>
      </p:cxnSp>
      <p:sp>
        <p:nvSpPr>
          <p:cNvPr id="104" name="AutoShape 18"/>
          <p:cNvSpPr>
            <a:spLocks noChangeArrowheads="1"/>
          </p:cNvSpPr>
          <p:nvPr/>
        </p:nvSpPr>
        <p:spPr bwMode="auto">
          <a:xfrm>
            <a:off x="4102100" y="1626600"/>
            <a:ext cx="838200" cy="406400"/>
          </a:xfrm>
          <a:prstGeom prst="roundRect">
            <a:avLst>
              <a:gd name="adj" fmla="val 16667"/>
            </a:avLst>
          </a:prstGeom>
          <a:solidFill>
            <a:schemeClr val="accent1"/>
          </a:solidFill>
          <a:ln w="9525">
            <a:solidFill>
              <a:schemeClr val="tx1"/>
            </a:solidFill>
            <a:round/>
            <a:headEnd/>
            <a:tailEnd/>
          </a:ln>
          <a:effectLst/>
        </p:spPr>
        <p:txBody>
          <a:bodyPr wrap="none" anchor="ctr"/>
          <a:lstStyle/>
          <a:p>
            <a:pPr algn="ctr"/>
            <a:r>
              <a:rPr lang="en-US" sz="1600" dirty="0" smtClean="0"/>
              <a:t>3DNS</a:t>
            </a:r>
            <a:endParaRPr lang="en-US" sz="1600" dirty="0"/>
          </a:p>
        </p:txBody>
      </p:sp>
      <p:cxnSp>
        <p:nvCxnSpPr>
          <p:cNvPr id="109" name="AutoShape 45"/>
          <p:cNvCxnSpPr>
            <a:cxnSpLocks noChangeShapeType="1"/>
          </p:cNvCxnSpPr>
          <p:nvPr/>
        </p:nvCxnSpPr>
        <p:spPr bwMode="auto">
          <a:xfrm rot="5400000">
            <a:off x="4686341" y="1515459"/>
            <a:ext cx="209550" cy="1588"/>
          </a:xfrm>
          <a:prstGeom prst="straightConnector1">
            <a:avLst/>
          </a:prstGeom>
          <a:noFill/>
          <a:ln w="9525">
            <a:solidFill>
              <a:schemeClr val="tx1"/>
            </a:solidFill>
            <a:round/>
            <a:headEnd/>
            <a:tailEnd type="triangle" w="med" len="med"/>
          </a:ln>
          <a:effectLst/>
        </p:spPr>
      </p:cxnSp>
      <p:sp>
        <p:nvSpPr>
          <p:cNvPr id="39" name="Rectangle 19"/>
          <p:cNvSpPr>
            <a:spLocks noChangeArrowheads="1"/>
          </p:cNvSpPr>
          <p:nvPr/>
        </p:nvSpPr>
        <p:spPr bwMode="auto">
          <a:xfrm>
            <a:off x="970692" y="4806919"/>
            <a:ext cx="819397" cy="463197"/>
          </a:xfrm>
          <a:prstGeom prst="rect">
            <a:avLst/>
          </a:prstGeom>
          <a:solidFill>
            <a:schemeClr val="accent1"/>
          </a:solidFill>
          <a:ln w="9525">
            <a:solidFill>
              <a:schemeClr val="tx1"/>
            </a:solidFill>
            <a:miter lim="800000"/>
            <a:headEnd/>
            <a:tailEnd/>
          </a:ln>
          <a:effectLst/>
        </p:spPr>
        <p:txBody>
          <a:bodyPr wrap="none" anchor="ctr"/>
          <a:lstStyle/>
          <a:p>
            <a:pPr algn="ctr"/>
            <a:r>
              <a:rPr lang="en-US" sz="1200" dirty="0" smtClean="0"/>
              <a:t>Resource</a:t>
            </a:r>
          </a:p>
          <a:p>
            <a:pPr algn="ctr"/>
            <a:r>
              <a:rPr lang="en-US" sz="1200" dirty="0" smtClean="0"/>
              <a:t>Index</a:t>
            </a:r>
          </a:p>
        </p:txBody>
      </p:sp>
      <p:grpSp>
        <p:nvGrpSpPr>
          <p:cNvPr id="3" name="Group 52"/>
          <p:cNvGrpSpPr/>
          <p:nvPr/>
        </p:nvGrpSpPr>
        <p:grpSpPr>
          <a:xfrm>
            <a:off x="975904" y="2113810"/>
            <a:ext cx="808973" cy="813058"/>
            <a:chOff x="3859481" y="4180116"/>
            <a:chExt cx="808973" cy="813058"/>
          </a:xfrm>
        </p:grpSpPr>
        <p:sp>
          <p:nvSpPr>
            <p:cNvPr id="43" name="Oval 42"/>
            <p:cNvSpPr/>
            <p:nvPr/>
          </p:nvSpPr>
          <p:spPr>
            <a:xfrm>
              <a:off x="3859481" y="4180116"/>
              <a:ext cx="807521" cy="807521"/>
            </a:xfrm>
            <a:prstGeom prst="ellipse">
              <a:avLst/>
            </a:prstGeom>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 Box 57"/>
            <p:cNvSpPr txBox="1">
              <a:spLocks noChangeArrowheads="1"/>
            </p:cNvSpPr>
            <p:nvPr/>
          </p:nvSpPr>
          <p:spPr bwMode="auto">
            <a:xfrm>
              <a:off x="3866632" y="4254510"/>
              <a:ext cx="801822" cy="738664"/>
            </a:xfrm>
            <a:prstGeom prst="rect">
              <a:avLst/>
            </a:prstGeom>
            <a:noFill/>
            <a:ln w="9525">
              <a:noFill/>
              <a:miter lim="800000"/>
              <a:headEnd/>
              <a:tailEnd/>
            </a:ln>
            <a:effectLst/>
          </p:spPr>
          <p:txBody>
            <a:bodyPr wrap="none">
              <a:spAutoFit/>
            </a:bodyPr>
            <a:lstStyle/>
            <a:p>
              <a:pPr algn="ctr"/>
              <a:r>
                <a:rPr lang="en-US" sz="1400" dirty="0" smtClean="0"/>
                <a:t>Fedora</a:t>
              </a:r>
            </a:p>
            <a:p>
              <a:pPr algn="ctr"/>
              <a:r>
                <a:rPr lang="en-US" sz="1400" dirty="0" smtClean="0"/>
                <a:t>Primary</a:t>
              </a:r>
            </a:p>
            <a:p>
              <a:pPr algn="ctr"/>
              <a:r>
                <a:rPr lang="en-US" sz="1400" dirty="0" smtClean="0"/>
                <a:t>#1</a:t>
              </a:r>
              <a:endParaRPr lang="en-US" sz="1400" dirty="0"/>
            </a:p>
          </p:txBody>
        </p:sp>
      </p:grpSp>
      <p:grpSp>
        <p:nvGrpSpPr>
          <p:cNvPr id="4" name="Group 57"/>
          <p:cNvGrpSpPr/>
          <p:nvPr/>
        </p:nvGrpSpPr>
        <p:grpSpPr>
          <a:xfrm>
            <a:off x="2406484" y="2111835"/>
            <a:ext cx="808973" cy="813058"/>
            <a:chOff x="3859481" y="4180116"/>
            <a:chExt cx="808973" cy="813058"/>
          </a:xfrm>
        </p:grpSpPr>
        <p:sp>
          <p:nvSpPr>
            <p:cNvPr id="59" name="Oval 58"/>
            <p:cNvSpPr/>
            <p:nvPr/>
          </p:nvSpPr>
          <p:spPr>
            <a:xfrm>
              <a:off x="3859481" y="4180116"/>
              <a:ext cx="807521" cy="807521"/>
            </a:xfrm>
            <a:prstGeom prst="ellipse">
              <a:avLst/>
            </a:prstGeom>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Text Box 57"/>
            <p:cNvSpPr txBox="1">
              <a:spLocks noChangeArrowheads="1"/>
            </p:cNvSpPr>
            <p:nvPr/>
          </p:nvSpPr>
          <p:spPr bwMode="auto">
            <a:xfrm>
              <a:off x="3866632" y="4254510"/>
              <a:ext cx="801822" cy="738664"/>
            </a:xfrm>
            <a:prstGeom prst="rect">
              <a:avLst/>
            </a:prstGeom>
            <a:noFill/>
            <a:ln w="9525">
              <a:noFill/>
              <a:miter lim="800000"/>
              <a:headEnd/>
              <a:tailEnd/>
            </a:ln>
            <a:effectLst/>
          </p:spPr>
          <p:txBody>
            <a:bodyPr wrap="none">
              <a:spAutoFit/>
            </a:bodyPr>
            <a:lstStyle/>
            <a:p>
              <a:pPr algn="ctr"/>
              <a:r>
                <a:rPr lang="en-US" sz="1400" dirty="0" smtClean="0"/>
                <a:t>Fedora</a:t>
              </a:r>
            </a:p>
            <a:p>
              <a:pPr algn="ctr"/>
              <a:r>
                <a:rPr lang="en-US" sz="1400" dirty="0" smtClean="0"/>
                <a:t>Primary</a:t>
              </a:r>
            </a:p>
            <a:p>
              <a:pPr algn="ctr"/>
              <a:r>
                <a:rPr lang="en-US" sz="1400" dirty="0" smtClean="0"/>
                <a:t>#2</a:t>
              </a:r>
              <a:endParaRPr lang="en-US" sz="1400" dirty="0"/>
            </a:p>
          </p:txBody>
        </p:sp>
      </p:grpSp>
      <p:cxnSp>
        <p:nvCxnSpPr>
          <p:cNvPr id="93" name="AutoShape 45"/>
          <p:cNvCxnSpPr>
            <a:cxnSpLocks noChangeShapeType="1"/>
          </p:cNvCxnSpPr>
          <p:nvPr/>
        </p:nvCxnSpPr>
        <p:spPr bwMode="auto">
          <a:xfrm rot="5400000">
            <a:off x="6769050" y="2024675"/>
            <a:ext cx="330200" cy="342900"/>
          </a:xfrm>
          <a:prstGeom prst="straightConnector1">
            <a:avLst/>
          </a:prstGeom>
          <a:noFill/>
          <a:ln w="9525">
            <a:solidFill>
              <a:schemeClr val="tx1"/>
            </a:solidFill>
            <a:round/>
            <a:headEnd/>
            <a:tailEnd type="triangle" w="med" len="med"/>
          </a:ln>
          <a:effectLst/>
        </p:spPr>
      </p:cxnSp>
      <p:cxnSp>
        <p:nvCxnSpPr>
          <p:cNvPr id="94" name="AutoShape 45"/>
          <p:cNvCxnSpPr>
            <a:cxnSpLocks noChangeShapeType="1"/>
          </p:cNvCxnSpPr>
          <p:nvPr/>
        </p:nvCxnSpPr>
        <p:spPr bwMode="auto">
          <a:xfrm rot="16200000" flipH="1">
            <a:off x="7105600" y="2031025"/>
            <a:ext cx="317500" cy="317500"/>
          </a:xfrm>
          <a:prstGeom prst="straightConnector1">
            <a:avLst/>
          </a:prstGeom>
          <a:noFill/>
          <a:ln w="9525">
            <a:solidFill>
              <a:schemeClr val="tx1"/>
            </a:solidFill>
            <a:round/>
            <a:headEnd/>
            <a:tailEnd type="triangle" w="med" len="med"/>
          </a:ln>
          <a:effectLst/>
        </p:spPr>
      </p:cxnSp>
      <p:grpSp>
        <p:nvGrpSpPr>
          <p:cNvPr id="5" name="Group 95"/>
          <p:cNvGrpSpPr/>
          <p:nvPr/>
        </p:nvGrpSpPr>
        <p:grpSpPr>
          <a:xfrm>
            <a:off x="5986053" y="2111835"/>
            <a:ext cx="807521" cy="813058"/>
            <a:chOff x="3859481" y="4180116"/>
            <a:chExt cx="807521" cy="813058"/>
          </a:xfrm>
        </p:grpSpPr>
        <p:sp>
          <p:nvSpPr>
            <p:cNvPr id="97" name="Oval 96"/>
            <p:cNvSpPr/>
            <p:nvPr/>
          </p:nvSpPr>
          <p:spPr>
            <a:xfrm>
              <a:off x="3859481" y="4180116"/>
              <a:ext cx="807521" cy="807521"/>
            </a:xfrm>
            <a:prstGeom prst="ellipse">
              <a:avLst/>
            </a:prstGeom>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Text Box 57"/>
            <p:cNvSpPr txBox="1">
              <a:spLocks noChangeArrowheads="1"/>
            </p:cNvSpPr>
            <p:nvPr/>
          </p:nvSpPr>
          <p:spPr bwMode="auto">
            <a:xfrm>
              <a:off x="3876250" y="4254510"/>
              <a:ext cx="782587" cy="738664"/>
            </a:xfrm>
            <a:prstGeom prst="rect">
              <a:avLst/>
            </a:prstGeom>
            <a:noFill/>
            <a:ln w="9525">
              <a:noFill/>
              <a:miter lim="800000"/>
              <a:headEnd/>
              <a:tailEnd/>
            </a:ln>
            <a:effectLst/>
          </p:spPr>
          <p:txBody>
            <a:bodyPr wrap="none">
              <a:spAutoFit/>
            </a:bodyPr>
            <a:lstStyle/>
            <a:p>
              <a:pPr algn="ctr"/>
              <a:r>
                <a:rPr lang="en-US" sz="1400" dirty="0" smtClean="0"/>
                <a:t>Fedora</a:t>
              </a:r>
            </a:p>
            <a:p>
              <a:pPr algn="ctr"/>
              <a:r>
                <a:rPr lang="en-US" sz="1400" dirty="0" smtClean="0"/>
                <a:t>Backup</a:t>
              </a:r>
            </a:p>
            <a:p>
              <a:pPr algn="ctr"/>
              <a:r>
                <a:rPr lang="en-US" sz="1400" dirty="0" smtClean="0"/>
                <a:t>#1</a:t>
              </a:r>
              <a:endParaRPr lang="en-US" sz="1400" dirty="0"/>
            </a:p>
          </p:txBody>
        </p:sp>
      </p:grpSp>
      <p:grpSp>
        <p:nvGrpSpPr>
          <p:cNvPr id="6" name="Group 99"/>
          <p:cNvGrpSpPr/>
          <p:nvPr/>
        </p:nvGrpSpPr>
        <p:grpSpPr>
          <a:xfrm>
            <a:off x="7409078" y="2109860"/>
            <a:ext cx="807521" cy="813058"/>
            <a:chOff x="3859481" y="4180116"/>
            <a:chExt cx="807521" cy="813058"/>
          </a:xfrm>
        </p:grpSpPr>
        <p:sp>
          <p:nvSpPr>
            <p:cNvPr id="101" name="Oval 100"/>
            <p:cNvSpPr/>
            <p:nvPr/>
          </p:nvSpPr>
          <p:spPr>
            <a:xfrm>
              <a:off x="3859481" y="4180116"/>
              <a:ext cx="807521" cy="807521"/>
            </a:xfrm>
            <a:prstGeom prst="ellipse">
              <a:avLst/>
            </a:prstGeom>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Text Box 57"/>
            <p:cNvSpPr txBox="1">
              <a:spLocks noChangeArrowheads="1"/>
            </p:cNvSpPr>
            <p:nvPr/>
          </p:nvSpPr>
          <p:spPr bwMode="auto">
            <a:xfrm>
              <a:off x="3876250" y="4254510"/>
              <a:ext cx="782587" cy="738664"/>
            </a:xfrm>
            <a:prstGeom prst="rect">
              <a:avLst/>
            </a:prstGeom>
            <a:noFill/>
            <a:ln w="9525">
              <a:noFill/>
              <a:miter lim="800000"/>
              <a:headEnd/>
              <a:tailEnd/>
            </a:ln>
            <a:effectLst/>
          </p:spPr>
          <p:txBody>
            <a:bodyPr wrap="none">
              <a:spAutoFit/>
            </a:bodyPr>
            <a:lstStyle/>
            <a:p>
              <a:pPr algn="ctr"/>
              <a:r>
                <a:rPr lang="en-US" sz="1400" dirty="0" smtClean="0"/>
                <a:t>Fedora</a:t>
              </a:r>
            </a:p>
            <a:p>
              <a:pPr algn="ctr"/>
              <a:r>
                <a:rPr lang="en-US" sz="1400" dirty="0" smtClean="0"/>
                <a:t>Backup</a:t>
              </a:r>
            </a:p>
            <a:p>
              <a:pPr algn="ctr"/>
              <a:r>
                <a:rPr lang="en-US" sz="1400" dirty="0" smtClean="0"/>
                <a:t>#2</a:t>
              </a:r>
              <a:endParaRPr lang="en-US" sz="1400" dirty="0"/>
            </a:p>
          </p:txBody>
        </p:sp>
      </p:grpSp>
      <p:sp>
        <p:nvSpPr>
          <p:cNvPr id="108" name="Text Box 57"/>
          <p:cNvSpPr txBox="1">
            <a:spLocks noChangeArrowheads="1"/>
          </p:cNvSpPr>
          <p:nvPr/>
        </p:nvSpPr>
        <p:spPr bwMode="auto">
          <a:xfrm>
            <a:off x="2978725" y="1499446"/>
            <a:ext cx="490839" cy="276999"/>
          </a:xfrm>
          <a:prstGeom prst="rect">
            <a:avLst/>
          </a:prstGeom>
          <a:noFill/>
          <a:ln w="9525">
            <a:noFill/>
            <a:miter lim="800000"/>
            <a:headEnd/>
            <a:tailEnd/>
          </a:ln>
          <a:effectLst/>
        </p:spPr>
        <p:txBody>
          <a:bodyPr wrap="none">
            <a:spAutoFit/>
          </a:bodyPr>
          <a:lstStyle/>
          <a:p>
            <a:pPr algn="ctr"/>
            <a:r>
              <a:rPr lang="en-US" sz="1200" dirty="0" smtClean="0"/>
              <a:t>80%</a:t>
            </a:r>
            <a:endParaRPr lang="en-US" sz="1200" dirty="0"/>
          </a:p>
        </p:txBody>
      </p:sp>
      <p:sp>
        <p:nvSpPr>
          <p:cNvPr id="110" name="Text Box 57"/>
          <p:cNvSpPr txBox="1">
            <a:spLocks noChangeArrowheads="1"/>
          </p:cNvSpPr>
          <p:nvPr/>
        </p:nvSpPr>
        <p:spPr bwMode="auto">
          <a:xfrm>
            <a:off x="5684249" y="1497471"/>
            <a:ext cx="490840" cy="276999"/>
          </a:xfrm>
          <a:prstGeom prst="rect">
            <a:avLst/>
          </a:prstGeom>
          <a:noFill/>
          <a:ln w="9525">
            <a:noFill/>
            <a:miter lim="800000"/>
            <a:headEnd/>
            <a:tailEnd/>
          </a:ln>
          <a:effectLst/>
        </p:spPr>
        <p:txBody>
          <a:bodyPr wrap="none">
            <a:spAutoFit/>
          </a:bodyPr>
          <a:lstStyle/>
          <a:p>
            <a:pPr algn="ctr"/>
            <a:r>
              <a:rPr lang="en-US" sz="1200" dirty="0" smtClean="0"/>
              <a:t>20%</a:t>
            </a:r>
            <a:endParaRPr lang="en-US" sz="1200" dirty="0"/>
          </a:p>
        </p:txBody>
      </p:sp>
      <p:sp>
        <p:nvSpPr>
          <p:cNvPr id="111" name="AutoShape 10"/>
          <p:cNvSpPr>
            <a:spLocks noChangeArrowheads="1"/>
          </p:cNvSpPr>
          <p:nvPr/>
        </p:nvSpPr>
        <p:spPr bwMode="auto">
          <a:xfrm>
            <a:off x="2375178" y="5436922"/>
            <a:ext cx="871584" cy="557627"/>
          </a:xfrm>
          <a:prstGeom prst="can">
            <a:avLst>
              <a:gd name="adj" fmla="val 29167"/>
            </a:avLst>
          </a:prstGeom>
          <a:solidFill>
            <a:schemeClr val="accent1"/>
          </a:solidFill>
          <a:ln w="9525">
            <a:solidFill>
              <a:schemeClr val="tx1"/>
            </a:solidFill>
            <a:round/>
            <a:headEnd/>
            <a:tailEnd/>
          </a:ln>
          <a:effectLst/>
        </p:spPr>
        <p:txBody>
          <a:bodyPr wrap="none" anchor="ctr"/>
          <a:lstStyle/>
          <a:p>
            <a:pPr algn="ctr"/>
            <a:r>
              <a:rPr lang="en-US" sz="1200" dirty="0" smtClean="0"/>
              <a:t>Fedora DB</a:t>
            </a:r>
            <a:endParaRPr lang="en-US" sz="1200" dirty="0"/>
          </a:p>
        </p:txBody>
      </p:sp>
      <p:sp>
        <p:nvSpPr>
          <p:cNvPr id="112" name="Rectangle 19"/>
          <p:cNvSpPr>
            <a:spLocks noChangeArrowheads="1"/>
          </p:cNvSpPr>
          <p:nvPr/>
        </p:nvSpPr>
        <p:spPr bwMode="auto">
          <a:xfrm>
            <a:off x="2404570" y="3721881"/>
            <a:ext cx="812800" cy="462313"/>
          </a:xfrm>
          <a:prstGeom prst="rect">
            <a:avLst/>
          </a:prstGeom>
          <a:solidFill>
            <a:schemeClr val="accent1"/>
          </a:solidFill>
          <a:ln w="9525">
            <a:solidFill>
              <a:schemeClr val="tx1"/>
            </a:solidFill>
            <a:miter lim="800000"/>
            <a:headEnd/>
            <a:tailEnd/>
          </a:ln>
          <a:effectLst/>
        </p:spPr>
        <p:txBody>
          <a:bodyPr wrap="none" anchor="ctr"/>
          <a:lstStyle/>
          <a:p>
            <a:pPr algn="ctr"/>
            <a:r>
              <a:rPr lang="en-US" sz="1200" dirty="0" smtClean="0"/>
              <a:t>Managed</a:t>
            </a:r>
            <a:endParaRPr lang="en-US" sz="1200" dirty="0"/>
          </a:p>
          <a:p>
            <a:pPr algn="ctr"/>
            <a:r>
              <a:rPr lang="en-US" sz="1200" dirty="0"/>
              <a:t>Storage</a:t>
            </a:r>
          </a:p>
        </p:txBody>
      </p:sp>
      <p:sp>
        <p:nvSpPr>
          <p:cNvPr id="113" name="Rectangle 19"/>
          <p:cNvSpPr>
            <a:spLocks noChangeArrowheads="1"/>
          </p:cNvSpPr>
          <p:nvPr/>
        </p:nvSpPr>
        <p:spPr bwMode="auto">
          <a:xfrm>
            <a:off x="2542703" y="4341100"/>
            <a:ext cx="536534" cy="318813"/>
          </a:xfrm>
          <a:prstGeom prst="rect">
            <a:avLst/>
          </a:prstGeom>
          <a:solidFill>
            <a:schemeClr val="accent1"/>
          </a:solidFill>
          <a:ln w="9525">
            <a:solidFill>
              <a:schemeClr val="tx1"/>
            </a:solidFill>
            <a:miter lim="800000"/>
            <a:headEnd/>
            <a:tailEnd/>
          </a:ln>
          <a:effectLst/>
        </p:spPr>
        <p:txBody>
          <a:bodyPr wrap="none" anchor="ctr"/>
          <a:lstStyle/>
          <a:p>
            <a:pPr algn="ctr"/>
            <a:r>
              <a:rPr lang="en-US" sz="1200" dirty="0" err="1" smtClean="0"/>
              <a:t>Solr</a:t>
            </a:r>
            <a:endParaRPr lang="en-US" sz="1200" dirty="0" smtClean="0"/>
          </a:p>
        </p:txBody>
      </p:sp>
      <p:sp>
        <p:nvSpPr>
          <p:cNvPr id="114" name="Rectangle 19"/>
          <p:cNvSpPr>
            <a:spLocks noChangeArrowheads="1"/>
          </p:cNvSpPr>
          <p:nvPr/>
        </p:nvSpPr>
        <p:spPr bwMode="auto">
          <a:xfrm>
            <a:off x="2401272" y="4816819"/>
            <a:ext cx="819397" cy="463197"/>
          </a:xfrm>
          <a:prstGeom prst="rect">
            <a:avLst/>
          </a:prstGeom>
          <a:solidFill>
            <a:schemeClr val="accent1"/>
          </a:solidFill>
          <a:ln w="9525">
            <a:solidFill>
              <a:schemeClr val="tx1"/>
            </a:solidFill>
            <a:miter lim="800000"/>
            <a:headEnd/>
            <a:tailEnd/>
          </a:ln>
          <a:effectLst/>
        </p:spPr>
        <p:txBody>
          <a:bodyPr wrap="none" anchor="ctr"/>
          <a:lstStyle/>
          <a:p>
            <a:pPr algn="ctr"/>
            <a:r>
              <a:rPr lang="en-US" sz="1200" dirty="0" smtClean="0"/>
              <a:t>Resource</a:t>
            </a:r>
          </a:p>
          <a:p>
            <a:pPr algn="ctr"/>
            <a:r>
              <a:rPr lang="en-US" sz="1200" dirty="0" smtClean="0"/>
              <a:t>Index</a:t>
            </a:r>
          </a:p>
        </p:txBody>
      </p:sp>
      <p:sp>
        <p:nvSpPr>
          <p:cNvPr id="115" name="AutoShape 10"/>
          <p:cNvSpPr>
            <a:spLocks noChangeArrowheads="1"/>
          </p:cNvSpPr>
          <p:nvPr/>
        </p:nvSpPr>
        <p:spPr bwMode="auto">
          <a:xfrm>
            <a:off x="5989498" y="5425047"/>
            <a:ext cx="871584" cy="557627"/>
          </a:xfrm>
          <a:prstGeom prst="can">
            <a:avLst>
              <a:gd name="adj" fmla="val 29167"/>
            </a:avLst>
          </a:prstGeom>
          <a:solidFill>
            <a:schemeClr val="accent1"/>
          </a:solidFill>
          <a:ln w="9525">
            <a:solidFill>
              <a:schemeClr val="tx1"/>
            </a:solidFill>
            <a:round/>
            <a:headEnd/>
            <a:tailEnd/>
          </a:ln>
          <a:effectLst/>
        </p:spPr>
        <p:txBody>
          <a:bodyPr wrap="none" anchor="ctr"/>
          <a:lstStyle/>
          <a:p>
            <a:pPr algn="ctr"/>
            <a:r>
              <a:rPr lang="en-US" sz="1200" dirty="0" smtClean="0"/>
              <a:t>Fedora DB</a:t>
            </a:r>
            <a:endParaRPr lang="en-US" sz="1200" dirty="0"/>
          </a:p>
        </p:txBody>
      </p:sp>
      <p:sp>
        <p:nvSpPr>
          <p:cNvPr id="116" name="Rectangle 19"/>
          <p:cNvSpPr>
            <a:spLocks noChangeArrowheads="1"/>
          </p:cNvSpPr>
          <p:nvPr/>
        </p:nvSpPr>
        <p:spPr bwMode="auto">
          <a:xfrm>
            <a:off x="6695900" y="3043450"/>
            <a:ext cx="812800" cy="533400"/>
          </a:xfrm>
          <a:prstGeom prst="rect">
            <a:avLst/>
          </a:prstGeom>
          <a:solidFill>
            <a:schemeClr val="accent1"/>
          </a:solidFill>
          <a:ln w="9525">
            <a:solidFill>
              <a:schemeClr val="tx1"/>
            </a:solidFill>
            <a:miter lim="800000"/>
            <a:headEnd/>
            <a:tailEnd/>
          </a:ln>
          <a:effectLst/>
        </p:spPr>
        <p:txBody>
          <a:bodyPr wrap="none" anchor="ctr"/>
          <a:lstStyle/>
          <a:p>
            <a:pPr algn="ctr"/>
            <a:r>
              <a:rPr lang="en-US" sz="1200" dirty="0" smtClean="0"/>
              <a:t>External</a:t>
            </a:r>
            <a:endParaRPr lang="en-US" sz="1200" dirty="0"/>
          </a:p>
          <a:p>
            <a:pPr algn="ctr"/>
            <a:r>
              <a:rPr lang="en-US" sz="1200" dirty="0"/>
              <a:t>Storage</a:t>
            </a:r>
          </a:p>
        </p:txBody>
      </p:sp>
      <p:sp>
        <p:nvSpPr>
          <p:cNvPr id="117" name="Rectangle 19"/>
          <p:cNvSpPr>
            <a:spLocks noChangeArrowheads="1"/>
          </p:cNvSpPr>
          <p:nvPr/>
        </p:nvSpPr>
        <p:spPr bwMode="auto">
          <a:xfrm>
            <a:off x="6018890" y="3710006"/>
            <a:ext cx="812800" cy="462313"/>
          </a:xfrm>
          <a:prstGeom prst="rect">
            <a:avLst/>
          </a:prstGeom>
          <a:solidFill>
            <a:schemeClr val="accent1"/>
          </a:solidFill>
          <a:ln w="9525">
            <a:solidFill>
              <a:schemeClr val="tx1"/>
            </a:solidFill>
            <a:miter lim="800000"/>
            <a:headEnd/>
            <a:tailEnd/>
          </a:ln>
          <a:effectLst/>
        </p:spPr>
        <p:txBody>
          <a:bodyPr wrap="none" anchor="ctr"/>
          <a:lstStyle/>
          <a:p>
            <a:pPr algn="ctr"/>
            <a:r>
              <a:rPr lang="en-US" sz="1200" dirty="0" smtClean="0"/>
              <a:t>Managed</a:t>
            </a:r>
            <a:endParaRPr lang="en-US" sz="1200" dirty="0"/>
          </a:p>
          <a:p>
            <a:pPr algn="ctr"/>
            <a:r>
              <a:rPr lang="en-US" sz="1200" dirty="0"/>
              <a:t>Storage</a:t>
            </a:r>
          </a:p>
        </p:txBody>
      </p:sp>
      <p:sp>
        <p:nvSpPr>
          <p:cNvPr id="118" name="Rectangle 19"/>
          <p:cNvSpPr>
            <a:spLocks noChangeArrowheads="1"/>
          </p:cNvSpPr>
          <p:nvPr/>
        </p:nvSpPr>
        <p:spPr bwMode="auto">
          <a:xfrm>
            <a:off x="6157023" y="4329225"/>
            <a:ext cx="536534" cy="318813"/>
          </a:xfrm>
          <a:prstGeom prst="rect">
            <a:avLst/>
          </a:prstGeom>
          <a:solidFill>
            <a:schemeClr val="accent1"/>
          </a:solidFill>
          <a:ln w="9525">
            <a:solidFill>
              <a:schemeClr val="tx1"/>
            </a:solidFill>
            <a:miter lim="800000"/>
            <a:headEnd/>
            <a:tailEnd/>
          </a:ln>
          <a:effectLst/>
        </p:spPr>
        <p:txBody>
          <a:bodyPr wrap="none" anchor="ctr"/>
          <a:lstStyle/>
          <a:p>
            <a:pPr algn="ctr"/>
            <a:r>
              <a:rPr lang="en-US" sz="1200" dirty="0" err="1" smtClean="0"/>
              <a:t>Solr</a:t>
            </a:r>
            <a:endParaRPr lang="en-US" sz="1200" dirty="0" smtClean="0"/>
          </a:p>
        </p:txBody>
      </p:sp>
      <p:sp>
        <p:nvSpPr>
          <p:cNvPr id="119" name="Rectangle 19"/>
          <p:cNvSpPr>
            <a:spLocks noChangeArrowheads="1"/>
          </p:cNvSpPr>
          <p:nvPr/>
        </p:nvSpPr>
        <p:spPr bwMode="auto">
          <a:xfrm>
            <a:off x="6015592" y="4804944"/>
            <a:ext cx="819397" cy="463197"/>
          </a:xfrm>
          <a:prstGeom prst="rect">
            <a:avLst/>
          </a:prstGeom>
          <a:solidFill>
            <a:schemeClr val="accent1"/>
          </a:solidFill>
          <a:ln w="9525">
            <a:solidFill>
              <a:schemeClr val="tx1"/>
            </a:solidFill>
            <a:miter lim="800000"/>
            <a:headEnd/>
            <a:tailEnd/>
          </a:ln>
          <a:effectLst/>
        </p:spPr>
        <p:txBody>
          <a:bodyPr wrap="none" anchor="ctr"/>
          <a:lstStyle/>
          <a:p>
            <a:pPr algn="ctr"/>
            <a:r>
              <a:rPr lang="en-US" sz="1200" dirty="0" smtClean="0"/>
              <a:t>Resource</a:t>
            </a:r>
          </a:p>
          <a:p>
            <a:pPr algn="ctr"/>
            <a:r>
              <a:rPr lang="en-US" sz="1200" dirty="0" smtClean="0"/>
              <a:t>Index</a:t>
            </a:r>
          </a:p>
        </p:txBody>
      </p:sp>
      <p:sp>
        <p:nvSpPr>
          <p:cNvPr id="120" name="AutoShape 10"/>
          <p:cNvSpPr>
            <a:spLocks noChangeArrowheads="1"/>
          </p:cNvSpPr>
          <p:nvPr/>
        </p:nvSpPr>
        <p:spPr bwMode="auto">
          <a:xfrm>
            <a:off x="7420078" y="5434947"/>
            <a:ext cx="871584" cy="557627"/>
          </a:xfrm>
          <a:prstGeom prst="can">
            <a:avLst>
              <a:gd name="adj" fmla="val 29167"/>
            </a:avLst>
          </a:prstGeom>
          <a:solidFill>
            <a:schemeClr val="accent1"/>
          </a:solidFill>
          <a:ln w="9525">
            <a:solidFill>
              <a:schemeClr val="tx1"/>
            </a:solidFill>
            <a:round/>
            <a:headEnd/>
            <a:tailEnd/>
          </a:ln>
          <a:effectLst/>
        </p:spPr>
        <p:txBody>
          <a:bodyPr wrap="none" anchor="ctr"/>
          <a:lstStyle/>
          <a:p>
            <a:pPr algn="ctr"/>
            <a:r>
              <a:rPr lang="en-US" sz="1200" dirty="0" smtClean="0"/>
              <a:t>Fedora DB</a:t>
            </a:r>
            <a:endParaRPr lang="en-US" sz="1200" dirty="0"/>
          </a:p>
        </p:txBody>
      </p:sp>
      <p:sp>
        <p:nvSpPr>
          <p:cNvPr id="121" name="Rectangle 19"/>
          <p:cNvSpPr>
            <a:spLocks noChangeArrowheads="1"/>
          </p:cNvSpPr>
          <p:nvPr/>
        </p:nvSpPr>
        <p:spPr bwMode="auto">
          <a:xfrm>
            <a:off x="7449470" y="3719906"/>
            <a:ext cx="812800" cy="462313"/>
          </a:xfrm>
          <a:prstGeom prst="rect">
            <a:avLst/>
          </a:prstGeom>
          <a:solidFill>
            <a:schemeClr val="accent1"/>
          </a:solidFill>
          <a:ln w="9525">
            <a:solidFill>
              <a:schemeClr val="tx1"/>
            </a:solidFill>
            <a:miter lim="800000"/>
            <a:headEnd/>
            <a:tailEnd/>
          </a:ln>
          <a:effectLst/>
        </p:spPr>
        <p:txBody>
          <a:bodyPr wrap="none" anchor="ctr"/>
          <a:lstStyle/>
          <a:p>
            <a:pPr algn="ctr"/>
            <a:r>
              <a:rPr lang="en-US" sz="1200" dirty="0" smtClean="0"/>
              <a:t>Managed</a:t>
            </a:r>
            <a:endParaRPr lang="en-US" sz="1200" dirty="0"/>
          </a:p>
          <a:p>
            <a:pPr algn="ctr"/>
            <a:r>
              <a:rPr lang="en-US" sz="1200" dirty="0"/>
              <a:t>Storage</a:t>
            </a:r>
          </a:p>
        </p:txBody>
      </p:sp>
      <p:sp>
        <p:nvSpPr>
          <p:cNvPr id="122" name="Rectangle 19"/>
          <p:cNvSpPr>
            <a:spLocks noChangeArrowheads="1"/>
          </p:cNvSpPr>
          <p:nvPr/>
        </p:nvSpPr>
        <p:spPr bwMode="auto">
          <a:xfrm>
            <a:off x="7587603" y="4339125"/>
            <a:ext cx="536534" cy="318813"/>
          </a:xfrm>
          <a:prstGeom prst="rect">
            <a:avLst/>
          </a:prstGeom>
          <a:solidFill>
            <a:schemeClr val="accent1"/>
          </a:solidFill>
          <a:ln w="9525">
            <a:solidFill>
              <a:schemeClr val="tx1"/>
            </a:solidFill>
            <a:miter lim="800000"/>
            <a:headEnd/>
            <a:tailEnd/>
          </a:ln>
          <a:effectLst/>
        </p:spPr>
        <p:txBody>
          <a:bodyPr wrap="none" anchor="ctr"/>
          <a:lstStyle/>
          <a:p>
            <a:pPr algn="ctr"/>
            <a:r>
              <a:rPr lang="en-US" sz="1200" dirty="0" err="1" smtClean="0"/>
              <a:t>Solr</a:t>
            </a:r>
            <a:endParaRPr lang="en-US" sz="1200" dirty="0" smtClean="0"/>
          </a:p>
        </p:txBody>
      </p:sp>
      <p:sp>
        <p:nvSpPr>
          <p:cNvPr id="123" name="Rectangle 19"/>
          <p:cNvSpPr>
            <a:spLocks noChangeArrowheads="1"/>
          </p:cNvSpPr>
          <p:nvPr/>
        </p:nvSpPr>
        <p:spPr bwMode="auto">
          <a:xfrm>
            <a:off x="7446172" y="4814844"/>
            <a:ext cx="819397" cy="463197"/>
          </a:xfrm>
          <a:prstGeom prst="rect">
            <a:avLst/>
          </a:prstGeom>
          <a:solidFill>
            <a:schemeClr val="accent1"/>
          </a:solidFill>
          <a:ln w="9525">
            <a:solidFill>
              <a:schemeClr val="tx1"/>
            </a:solidFill>
            <a:miter lim="800000"/>
            <a:headEnd/>
            <a:tailEnd/>
          </a:ln>
          <a:effectLst/>
        </p:spPr>
        <p:txBody>
          <a:bodyPr wrap="none" anchor="ctr"/>
          <a:lstStyle/>
          <a:p>
            <a:pPr algn="ctr"/>
            <a:r>
              <a:rPr lang="en-US" sz="1200" dirty="0" smtClean="0"/>
              <a:t>Resource</a:t>
            </a:r>
          </a:p>
          <a:p>
            <a:pPr algn="ctr"/>
            <a:r>
              <a:rPr lang="en-US" sz="1200" dirty="0" smtClean="0"/>
              <a:t>Index</a:t>
            </a:r>
          </a:p>
        </p:txBody>
      </p:sp>
      <p:sp>
        <p:nvSpPr>
          <p:cNvPr id="125" name="Text Box 57"/>
          <p:cNvSpPr txBox="1">
            <a:spLocks noChangeArrowheads="1"/>
          </p:cNvSpPr>
          <p:nvPr/>
        </p:nvSpPr>
        <p:spPr bwMode="auto">
          <a:xfrm>
            <a:off x="5704669" y="2971977"/>
            <a:ext cx="550151" cy="461665"/>
          </a:xfrm>
          <a:prstGeom prst="rect">
            <a:avLst/>
          </a:prstGeom>
          <a:noFill/>
          <a:ln w="9525">
            <a:noFill/>
            <a:miter lim="800000"/>
            <a:headEnd/>
            <a:tailEnd/>
          </a:ln>
          <a:effectLst/>
        </p:spPr>
        <p:txBody>
          <a:bodyPr wrap="none">
            <a:spAutoFit/>
          </a:bodyPr>
          <a:lstStyle/>
          <a:p>
            <a:r>
              <a:rPr lang="en-US" sz="1200" dirty="0" smtClean="0"/>
              <a:t>Read</a:t>
            </a:r>
          </a:p>
          <a:p>
            <a:r>
              <a:rPr lang="en-US" sz="1200" dirty="0" smtClean="0"/>
              <a:t>Only</a:t>
            </a:r>
            <a:endParaRPr lang="en-US" sz="1200" dirty="0"/>
          </a:p>
        </p:txBody>
      </p:sp>
    </p:spTree>
    <p:extLst>
      <p:ext uri="{BB962C8B-B14F-4D97-AF65-F5344CB8AC3E}">
        <p14:creationId xmlns:p14="http://schemas.microsoft.com/office/powerpoint/2010/main" val="14995983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dirty="0" smtClean="0"/>
              <a:t>Front-end: “Digital Collections”</a:t>
            </a:r>
          </a:p>
        </p:txBody>
      </p:sp>
      <p:sp>
        <p:nvSpPr>
          <p:cNvPr id="3" name="Content Placeholder 2"/>
          <p:cNvSpPr>
            <a:spLocks noGrp="1"/>
          </p:cNvSpPr>
          <p:nvPr>
            <p:ph idx="1"/>
          </p:nvPr>
        </p:nvSpPr>
        <p:spPr>
          <a:xfrm>
            <a:off x="464820" y="1198880"/>
            <a:ext cx="8470900" cy="4381500"/>
          </a:xfrm>
        </p:spPr>
        <p:txBody>
          <a:bodyPr>
            <a:normAutofit/>
          </a:bodyPr>
          <a:lstStyle/>
          <a:p>
            <a:r>
              <a:rPr lang="en-US" sz="2800" dirty="0" smtClean="0"/>
              <a:t>Browse &amp; Search (Blacklight)</a:t>
            </a:r>
          </a:p>
          <a:p>
            <a:pPr lvl="2"/>
            <a:r>
              <a:rPr lang="en-US" dirty="0" smtClean="0"/>
              <a:t>Open source OPAC application, widely used</a:t>
            </a:r>
          </a:p>
          <a:p>
            <a:pPr lvl="2"/>
            <a:r>
              <a:rPr lang="en-US" dirty="0" smtClean="0"/>
              <a:t>Rich faceting, responsive, lightweight design</a:t>
            </a:r>
          </a:p>
          <a:p>
            <a:r>
              <a:rPr lang="en-US" sz="2800" dirty="0" smtClean="0"/>
              <a:t>Book Viewer (NWU)</a:t>
            </a:r>
          </a:p>
          <a:p>
            <a:pPr lvl="2"/>
            <a:r>
              <a:rPr lang="en-US" dirty="0" smtClean="0"/>
              <a:t>Open source software from Northwestern University</a:t>
            </a:r>
          </a:p>
          <a:p>
            <a:pPr lvl="2"/>
            <a:r>
              <a:rPr lang="en-US" dirty="0" smtClean="0"/>
              <a:t>Open source JPEG2000 server (</a:t>
            </a:r>
            <a:r>
              <a:rPr lang="en-US" dirty="0" err="1" smtClean="0"/>
              <a:t>Djatoka</a:t>
            </a:r>
            <a:r>
              <a:rPr lang="en-US" dirty="0" smtClean="0"/>
              <a:t>)</a:t>
            </a:r>
          </a:p>
          <a:p>
            <a:r>
              <a:rPr lang="en-US" sz="2800" dirty="0" smtClean="0"/>
              <a:t>Video Player with Search (NLM)</a:t>
            </a:r>
          </a:p>
          <a:p>
            <a:pPr lvl="2"/>
            <a:r>
              <a:rPr lang="en-US" dirty="0" smtClean="0"/>
              <a:t>Features video transcript search </a:t>
            </a:r>
            <a:r>
              <a:rPr lang="en-US" dirty="0"/>
              <a:t>&amp;</a:t>
            </a:r>
            <a:r>
              <a:rPr lang="en-US" dirty="0" smtClean="0"/>
              <a:t> play-ahead jump</a:t>
            </a:r>
          </a:p>
          <a:p>
            <a:r>
              <a:rPr lang="en-US" sz="2800" dirty="0" smtClean="0"/>
              <a:t>Web </a:t>
            </a:r>
            <a:r>
              <a:rPr lang="en-US" sz="2800" dirty="0"/>
              <a:t>Service for third-party programmatic search</a:t>
            </a:r>
          </a:p>
        </p:txBody>
      </p:sp>
    </p:spTree>
    <p:extLst>
      <p:ext uri="{BB962C8B-B14F-4D97-AF65-F5344CB8AC3E}">
        <p14:creationId xmlns:p14="http://schemas.microsoft.com/office/powerpoint/2010/main" val="5765019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830580" y="1978321"/>
            <a:ext cx="7452360" cy="2362200"/>
            <a:chOff x="457200" y="4876800"/>
            <a:chExt cx="6324600" cy="1371600"/>
          </a:xfrm>
        </p:grpSpPr>
        <p:grpSp>
          <p:nvGrpSpPr>
            <p:cNvPr id="20" name="Group 19"/>
            <p:cNvGrpSpPr/>
            <p:nvPr/>
          </p:nvGrpSpPr>
          <p:grpSpPr>
            <a:xfrm>
              <a:off x="457200" y="4953000"/>
              <a:ext cx="6324600" cy="1295400"/>
              <a:chOff x="457200" y="4953000"/>
              <a:chExt cx="6324600" cy="1295400"/>
            </a:xfrm>
          </p:grpSpPr>
          <p:sp>
            <p:nvSpPr>
              <p:cNvPr id="13" name="Flowchart: Alternate Process 12"/>
              <p:cNvSpPr/>
              <p:nvPr/>
            </p:nvSpPr>
            <p:spPr>
              <a:xfrm>
                <a:off x="457200" y="4953000"/>
                <a:ext cx="1981200" cy="1295400"/>
              </a:xfrm>
              <a:prstGeom prst="flowChartAlternateProcess">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prstClr val="white"/>
                    </a:solidFill>
                  </a:rPr>
                  <a:t>Voyager</a:t>
                </a:r>
                <a:endParaRPr lang="en-US" sz="2800" dirty="0">
                  <a:solidFill>
                    <a:prstClr val="white"/>
                  </a:solidFill>
                </a:endParaRPr>
              </a:p>
            </p:txBody>
          </p:sp>
          <p:sp>
            <p:nvSpPr>
              <p:cNvPr id="7" name="Flowchart: Alternate Process 6"/>
              <p:cNvSpPr/>
              <p:nvPr/>
            </p:nvSpPr>
            <p:spPr>
              <a:xfrm>
                <a:off x="4800600" y="4953000"/>
                <a:ext cx="1981200" cy="1295400"/>
              </a:xfrm>
              <a:prstGeom prst="flowChartAlternateProcess">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prstClr val="white"/>
                    </a:solidFill>
                  </a:rPr>
                  <a:t>Fedora Repository</a:t>
                </a:r>
                <a:endParaRPr lang="en-US" sz="2800" dirty="0">
                  <a:solidFill>
                    <a:prstClr val="white"/>
                  </a:solidFill>
                </a:endParaRPr>
              </a:p>
            </p:txBody>
          </p:sp>
        </p:grpSp>
        <p:sp>
          <p:nvSpPr>
            <p:cNvPr id="22" name="Right Arrow 21"/>
            <p:cNvSpPr/>
            <p:nvPr/>
          </p:nvSpPr>
          <p:spPr>
            <a:xfrm>
              <a:off x="2514600" y="4876800"/>
              <a:ext cx="2209800" cy="713232"/>
            </a:xfrm>
            <a:prstGeom prst="rightArrow">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prstClr val="white"/>
                  </a:solidFill>
                </a:rPr>
                <a:t>MARC bib records to OAIDC, </a:t>
              </a:r>
              <a:r>
                <a:rPr lang="en-US" sz="1400" dirty="0" err="1" smtClean="0">
                  <a:solidFill>
                    <a:prstClr val="white"/>
                  </a:solidFill>
                </a:rPr>
                <a:t>DMDIndex</a:t>
              </a:r>
              <a:endParaRPr lang="en-US" sz="1400" dirty="0">
                <a:solidFill>
                  <a:prstClr val="white"/>
                </a:solidFill>
              </a:endParaRPr>
            </a:p>
          </p:txBody>
        </p:sp>
        <p:sp>
          <p:nvSpPr>
            <p:cNvPr id="25" name="Right Arrow 24"/>
            <p:cNvSpPr/>
            <p:nvPr/>
          </p:nvSpPr>
          <p:spPr>
            <a:xfrm flipH="1">
              <a:off x="2514600" y="5486400"/>
              <a:ext cx="2209800" cy="713232"/>
            </a:xfrm>
            <a:prstGeom prst="rightArrow">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prstClr val="white"/>
                  </a:solidFill>
                </a:rPr>
                <a:t>Voyager bibs updated with resource permalinks, </a:t>
              </a:r>
            </a:p>
            <a:p>
              <a:pPr algn="ctr"/>
              <a:r>
                <a:rPr lang="en-US" sz="1400" dirty="0" smtClean="0">
                  <a:solidFill>
                    <a:prstClr val="white"/>
                  </a:solidFill>
                </a:rPr>
                <a:t>date of ingest</a:t>
              </a:r>
              <a:endParaRPr lang="en-US" sz="1400" dirty="0">
                <a:solidFill>
                  <a:prstClr val="white"/>
                </a:solidFill>
              </a:endParaRPr>
            </a:p>
          </p:txBody>
        </p:sp>
      </p:grpSp>
      <p:sp>
        <p:nvSpPr>
          <p:cNvPr id="28" name="Title 1"/>
          <p:cNvSpPr txBox="1">
            <a:spLocks/>
          </p:cNvSpPr>
          <p:nvPr/>
        </p:nvSpPr>
        <p:spPr>
          <a:xfrm>
            <a:off x="685800" y="670719"/>
            <a:ext cx="8229600" cy="7318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ctr" eaLnBrk="0" fontAlgn="base" hangingPunct="0">
              <a:spcBef>
                <a:spcPct val="0"/>
              </a:spcBef>
              <a:spcAft>
                <a:spcPct val="0"/>
              </a:spcAft>
              <a:defRPr sz="3200">
                <a:solidFill>
                  <a:schemeClr val="tx2"/>
                </a:solidFill>
                <a:effectLst>
                  <a:outerShdw blurRad="38100" dist="38100" dir="2700000" algn="tl">
                    <a:srgbClr val="000000"/>
                  </a:outerShdw>
                </a:effectLst>
                <a:latin typeface="+mj-lt"/>
                <a:ea typeface="+mj-ea"/>
                <a:cs typeface="+mj-cs"/>
              </a:defRPr>
            </a:lvl1pPr>
            <a:lvl2pPr algn="ctr" eaLnBrk="0" fontAlgn="base" hangingPunct="0">
              <a:spcBef>
                <a:spcPct val="0"/>
              </a:spcBef>
              <a:spcAft>
                <a:spcPct val="0"/>
              </a:spcAft>
              <a:defRPr sz="4400">
                <a:solidFill>
                  <a:schemeClr val="tx2"/>
                </a:solidFill>
                <a:effectLst>
                  <a:outerShdw blurRad="38100" dist="38100" dir="2700000" algn="tl">
                    <a:srgbClr val="000000"/>
                  </a:outerShdw>
                </a:effectLst>
                <a:latin typeface="Tahoma" charset="0"/>
              </a:defRPr>
            </a:lvl2pPr>
            <a:lvl3pPr algn="ctr" eaLnBrk="0" fontAlgn="base" hangingPunct="0">
              <a:spcBef>
                <a:spcPct val="0"/>
              </a:spcBef>
              <a:spcAft>
                <a:spcPct val="0"/>
              </a:spcAft>
              <a:defRPr sz="4400">
                <a:solidFill>
                  <a:schemeClr val="tx2"/>
                </a:solidFill>
                <a:effectLst>
                  <a:outerShdw blurRad="38100" dist="38100" dir="2700000" algn="tl">
                    <a:srgbClr val="000000"/>
                  </a:outerShdw>
                </a:effectLst>
                <a:latin typeface="Tahoma" charset="0"/>
              </a:defRPr>
            </a:lvl3pPr>
            <a:lvl4pPr algn="ctr" eaLnBrk="0" fontAlgn="base" hangingPunct="0">
              <a:spcBef>
                <a:spcPct val="0"/>
              </a:spcBef>
              <a:spcAft>
                <a:spcPct val="0"/>
              </a:spcAft>
              <a:defRPr sz="4400">
                <a:solidFill>
                  <a:schemeClr val="tx2"/>
                </a:solidFill>
                <a:effectLst>
                  <a:outerShdw blurRad="38100" dist="38100" dir="2700000" algn="tl">
                    <a:srgbClr val="000000"/>
                  </a:outerShdw>
                </a:effectLst>
                <a:latin typeface="Tahoma" charset="0"/>
              </a:defRPr>
            </a:lvl4pPr>
            <a:lvl5pPr algn="ctr" eaLnBrk="0" fontAlgn="base" hangingPunct="0">
              <a:spcBef>
                <a:spcPct val="0"/>
              </a:spcBef>
              <a:spcAft>
                <a:spcPct val="0"/>
              </a:spcAft>
              <a:defRPr sz="4400">
                <a:solidFill>
                  <a:schemeClr val="tx2"/>
                </a:solidFill>
                <a:effectLst>
                  <a:outerShdw blurRad="38100" dist="38100" dir="2700000" algn="tl">
                    <a:srgbClr val="000000"/>
                  </a:outerShdw>
                </a:effectLst>
                <a:latin typeface="Tahoma" charset="0"/>
              </a:defRPr>
            </a:lvl5pPr>
            <a:lvl6pPr marL="457200" algn="ctr" fontAlgn="base">
              <a:spcBef>
                <a:spcPct val="0"/>
              </a:spcBef>
              <a:spcAft>
                <a:spcPct val="0"/>
              </a:spcAft>
              <a:defRPr sz="4400">
                <a:solidFill>
                  <a:schemeClr val="tx2"/>
                </a:solidFill>
                <a:effectLst>
                  <a:outerShdw blurRad="38100" dist="38100" dir="2700000" algn="tl">
                    <a:srgbClr val="000000"/>
                  </a:outerShdw>
                </a:effectLst>
                <a:latin typeface="Tahoma" charset="0"/>
              </a:defRPr>
            </a:lvl6pPr>
            <a:lvl7pPr marL="914400" algn="ctr" fontAlgn="base">
              <a:spcBef>
                <a:spcPct val="0"/>
              </a:spcBef>
              <a:spcAft>
                <a:spcPct val="0"/>
              </a:spcAft>
              <a:defRPr sz="4400">
                <a:solidFill>
                  <a:schemeClr val="tx2"/>
                </a:solidFill>
                <a:effectLst>
                  <a:outerShdw blurRad="38100" dist="38100" dir="2700000" algn="tl">
                    <a:srgbClr val="000000"/>
                  </a:outerShdw>
                </a:effectLst>
                <a:latin typeface="Tahoma" charset="0"/>
              </a:defRPr>
            </a:lvl7pPr>
            <a:lvl8pPr marL="1371600" algn="ctr" fontAlgn="base">
              <a:spcBef>
                <a:spcPct val="0"/>
              </a:spcBef>
              <a:spcAft>
                <a:spcPct val="0"/>
              </a:spcAft>
              <a:defRPr sz="4400">
                <a:solidFill>
                  <a:schemeClr val="tx2"/>
                </a:solidFill>
                <a:effectLst>
                  <a:outerShdw blurRad="38100" dist="38100" dir="2700000" algn="tl">
                    <a:srgbClr val="000000"/>
                  </a:outerShdw>
                </a:effectLst>
                <a:latin typeface="Tahoma" charset="0"/>
              </a:defRPr>
            </a:lvl8pPr>
            <a:lvl9pPr marL="1828800" algn="ctr" fontAlgn="base">
              <a:spcBef>
                <a:spcPct val="0"/>
              </a:spcBef>
              <a:spcAft>
                <a:spcPct val="0"/>
              </a:spcAft>
              <a:defRPr sz="4400">
                <a:solidFill>
                  <a:schemeClr val="tx2"/>
                </a:solidFill>
                <a:effectLst>
                  <a:outerShdw blurRad="38100" dist="38100" dir="2700000" algn="tl">
                    <a:srgbClr val="000000"/>
                  </a:outerShdw>
                </a:effectLst>
                <a:latin typeface="Tahoma" charset="0"/>
              </a:defRPr>
            </a:lvl9pPr>
          </a:lstStyle>
          <a:p>
            <a:r>
              <a:rPr lang="en-US" sz="4400" dirty="0">
                <a:solidFill>
                  <a:schemeClr val="tx1"/>
                </a:solidFill>
                <a:effectLst/>
              </a:rPr>
              <a:t>Descriptive </a:t>
            </a:r>
            <a:r>
              <a:rPr lang="en-US" sz="4400" dirty="0" smtClean="0">
                <a:solidFill>
                  <a:schemeClr val="tx1"/>
                </a:solidFill>
                <a:effectLst/>
              </a:rPr>
              <a:t>Metadata </a:t>
            </a:r>
            <a:endParaRPr lang="en-US" sz="4400" dirty="0">
              <a:solidFill>
                <a:schemeClr val="tx1"/>
              </a:solidFill>
              <a:effectLst/>
            </a:endParaRPr>
          </a:p>
        </p:txBody>
      </p:sp>
    </p:spTree>
    <p:extLst>
      <p:ext uri="{BB962C8B-B14F-4D97-AF65-F5344CB8AC3E}">
        <p14:creationId xmlns:p14="http://schemas.microsoft.com/office/powerpoint/2010/main" val="6827630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2261" y="499730"/>
            <a:ext cx="8229600" cy="1143000"/>
          </a:xfrm>
        </p:spPr>
        <p:txBody>
          <a:bodyPr>
            <a:normAutofit fontScale="90000"/>
          </a:bodyPr>
          <a:lstStyle/>
          <a:p>
            <a:r>
              <a:rPr lang="en-US" sz="4900" dirty="0" smtClean="0"/>
              <a:t>Content</a:t>
            </a:r>
            <a:r>
              <a:rPr lang="en-US" sz="3600" dirty="0"/>
              <a:t/>
            </a:r>
            <a:br>
              <a:rPr lang="en-US" sz="3600" dirty="0"/>
            </a:br>
            <a:endParaRPr lang="en-US" sz="3600" dirty="0"/>
          </a:p>
        </p:txBody>
      </p:sp>
      <p:sp>
        <p:nvSpPr>
          <p:cNvPr id="6" name="Content Placeholder 2"/>
          <p:cNvSpPr>
            <a:spLocks noGrp="1"/>
          </p:cNvSpPr>
          <p:nvPr>
            <p:ph idx="1"/>
          </p:nvPr>
        </p:nvSpPr>
        <p:spPr>
          <a:xfrm>
            <a:off x="406873" y="1112698"/>
            <a:ext cx="8229600" cy="2667000"/>
          </a:xfrm>
        </p:spPr>
        <p:txBody>
          <a:bodyPr>
            <a:noAutofit/>
          </a:bodyPr>
          <a:lstStyle/>
          <a:p>
            <a:pPr>
              <a:defRPr/>
            </a:pPr>
            <a:r>
              <a:rPr lang="en-US" dirty="0"/>
              <a:t>Audiovisuals</a:t>
            </a:r>
          </a:p>
          <a:p>
            <a:pPr lvl="1">
              <a:defRPr/>
            </a:pPr>
            <a:r>
              <a:rPr lang="en-US" dirty="0"/>
              <a:t>106 digitized </a:t>
            </a:r>
            <a:r>
              <a:rPr lang="en-US" dirty="0" smtClean="0"/>
              <a:t>films</a:t>
            </a:r>
          </a:p>
          <a:p>
            <a:pPr lvl="2">
              <a:defRPr/>
            </a:pPr>
            <a:r>
              <a:rPr lang="en-US" dirty="0" smtClean="0"/>
              <a:t>Working off DVD access copies</a:t>
            </a:r>
          </a:p>
          <a:p>
            <a:pPr lvl="2">
              <a:defRPr/>
            </a:pPr>
            <a:r>
              <a:rPr lang="en-US" dirty="0" smtClean="0"/>
              <a:t>Higher quality digitization coming soon</a:t>
            </a:r>
          </a:p>
          <a:p>
            <a:pPr eaLnBrk="1" hangingPunct="1">
              <a:defRPr/>
            </a:pPr>
            <a:r>
              <a:rPr lang="en-US" dirty="0" smtClean="0"/>
              <a:t>Texts</a:t>
            </a:r>
          </a:p>
          <a:p>
            <a:pPr lvl="1" eaLnBrk="1" hangingPunct="1">
              <a:defRPr/>
            </a:pPr>
            <a:r>
              <a:rPr lang="en-US" dirty="0" smtClean="0"/>
              <a:t>12,000 digitized volumes</a:t>
            </a:r>
          </a:p>
          <a:p>
            <a:pPr lvl="2">
              <a:defRPr/>
            </a:pPr>
            <a:r>
              <a:rPr lang="en-US" dirty="0"/>
              <a:t>S</a:t>
            </a:r>
            <a:r>
              <a:rPr lang="en-US" dirty="0" smtClean="0"/>
              <a:t>ingle &amp; multi-</a:t>
            </a:r>
            <a:r>
              <a:rPr lang="en-US" dirty="0" err="1" smtClean="0"/>
              <a:t>vol</a:t>
            </a:r>
            <a:r>
              <a:rPr lang="en-US" dirty="0" smtClean="0"/>
              <a:t> monographs</a:t>
            </a:r>
          </a:p>
          <a:p>
            <a:pPr lvl="2">
              <a:defRPr/>
            </a:pPr>
            <a:r>
              <a:rPr lang="en-US" dirty="0" smtClean="0"/>
              <a:t>Mostly scanned onsite</a:t>
            </a:r>
          </a:p>
          <a:p>
            <a:pPr lvl="2">
              <a:defRPr/>
            </a:pPr>
            <a:r>
              <a:rPr lang="en-US" dirty="0" smtClean="0"/>
              <a:t>And now, the first serial titles</a:t>
            </a:r>
            <a:endParaRPr lang="en-US" sz="2000" dirty="0" smtClean="0"/>
          </a:p>
        </p:txBody>
      </p:sp>
    </p:spTree>
    <p:extLst>
      <p:ext uri="{BB962C8B-B14F-4D97-AF65-F5344CB8AC3E}">
        <p14:creationId xmlns:p14="http://schemas.microsoft.com/office/powerpoint/2010/main" val="5527417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What is a serial?</a:t>
            </a:r>
            <a:endParaRPr lang="en-US" dirty="0"/>
          </a:p>
        </p:txBody>
      </p:sp>
      <p:sp>
        <p:nvSpPr>
          <p:cNvPr id="5" name="Content Placeholder 4"/>
          <p:cNvSpPr>
            <a:spLocks noGrp="1"/>
          </p:cNvSpPr>
          <p:nvPr>
            <p:ph idx="1"/>
          </p:nvPr>
        </p:nvSpPr>
        <p:spPr/>
        <p:txBody>
          <a:bodyPr/>
          <a:lstStyle/>
          <a:p>
            <a:r>
              <a:rPr lang="en-US" dirty="0" smtClean="0"/>
              <a:t>A resource issued in successive parts, usually having numbering, that has no predetermined conclusion (e.g., a periodical, a monographic series, a newspaper) </a:t>
            </a:r>
            <a:endParaRPr lang="en-US" dirty="0"/>
          </a:p>
        </p:txBody>
      </p:sp>
    </p:spTree>
    <p:extLst>
      <p:ext uri="{BB962C8B-B14F-4D97-AF65-F5344CB8AC3E}">
        <p14:creationId xmlns:p14="http://schemas.microsoft.com/office/powerpoint/2010/main" val="41088209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Challenges presented by serials</a:t>
            </a:r>
            <a:endParaRPr lang="en-US" dirty="0"/>
          </a:p>
        </p:txBody>
      </p:sp>
      <p:sp>
        <p:nvSpPr>
          <p:cNvPr id="3" name="Content Placeholder 2"/>
          <p:cNvSpPr>
            <a:spLocks noGrp="1"/>
          </p:cNvSpPr>
          <p:nvPr>
            <p:ph idx="1"/>
          </p:nvPr>
        </p:nvSpPr>
        <p:spPr/>
        <p:txBody>
          <a:bodyPr>
            <a:normAutofit/>
          </a:bodyPr>
          <a:lstStyle/>
          <a:p>
            <a:r>
              <a:rPr lang="en-US" dirty="0" smtClean="0"/>
              <a:t>Because they are ongoing, information about them may change</a:t>
            </a:r>
          </a:p>
          <a:p>
            <a:pPr lvl="1"/>
            <a:r>
              <a:rPr lang="en-US" dirty="0" smtClean="0"/>
              <a:t>Title</a:t>
            </a:r>
          </a:p>
          <a:p>
            <a:pPr lvl="1"/>
            <a:r>
              <a:rPr lang="en-US" dirty="0" smtClean="0"/>
              <a:t>Issuing body</a:t>
            </a:r>
          </a:p>
          <a:p>
            <a:pPr lvl="1"/>
            <a:r>
              <a:rPr lang="en-US" dirty="0" smtClean="0"/>
              <a:t>Frequency, etc.</a:t>
            </a:r>
          </a:p>
          <a:p>
            <a:r>
              <a:rPr lang="en-US" dirty="0" smtClean="0"/>
              <a:t>Numbering schemes vary among (and within) titles; the number of possible levels is unpredictable</a:t>
            </a:r>
          </a:p>
        </p:txBody>
      </p:sp>
    </p:spTree>
    <p:extLst>
      <p:ext uri="{BB962C8B-B14F-4D97-AF65-F5344CB8AC3E}">
        <p14:creationId xmlns:p14="http://schemas.microsoft.com/office/powerpoint/2010/main" val="16948293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Challenges presented by serials</a:t>
            </a:r>
            <a:endParaRPr lang="en-US" dirty="0"/>
          </a:p>
        </p:txBody>
      </p:sp>
      <p:sp>
        <p:nvSpPr>
          <p:cNvPr id="3" name="Content Placeholder 2"/>
          <p:cNvSpPr>
            <a:spLocks noGrp="1"/>
          </p:cNvSpPr>
          <p:nvPr>
            <p:ph idx="1"/>
          </p:nvPr>
        </p:nvSpPr>
        <p:spPr/>
        <p:txBody>
          <a:bodyPr/>
          <a:lstStyle/>
          <a:p>
            <a:r>
              <a:rPr lang="en-US" dirty="0" smtClean="0"/>
              <a:t>They may have supplements, indexes, special issues or reprints</a:t>
            </a:r>
          </a:p>
          <a:p>
            <a:r>
              <a:rPr lang="en-US" dirty="0" smtClean="0"/>
              <a:t>They often have relationships to other serials</a:t>
            </a:r>
          </a:p>
          <a:p>
            <a:pPr lvl="1"/>
            <a:r>
              <a:rPr lang="en-US" dirty="0" smtClean="0"/>
              <a:t>Earlier/later titles</a:t>
            </a:r>
          </a:p>
          <a:p>
            <a:pPr lvl="1"/>
            <a:r>
              <a:rPr lang="en-US" dirty="0" smtClean="0"/>
              <a:t>Companions</a:t>
            </a:r>
          </a:p>
          <a:p>
            <a:pPr lvl="1"/>
            <a:r>
              <a:rPr lang="en-US" dirty="0" smtClean="0"/>
              <a:t>Language editions or translations</a:t>
            </a:r>
          </a:p>
          <a:p>
            <a:endParaRPr lang="en-US" dirty="0"/>
          </a:p>
        </p:txBody>
      </p:sp>
    </p:spTree>
    <p:extLst>
      <p:ext uri="{BB962C8B-B14F-4D97-AF65-F5344CB8AC3E}">
        <p14:creationId xmlns:p14="http://schemas.microsoft.com/office/powerpoint/2010/main" val="3092372222"/>
      </p:ext>
    </p:extLst>
  </p:cSld>
  <p:clrMapOvr>
    <a:masterClrMapping/>
  </p:clrMapOvr>
</p:sld>
</file>

<file path=ppt/theme/theme1.xml><?xml version="1.0" encoding="utf-8"?>
<a:theme xmlns:a="http://schemas.openxmlformats.org/drawingml/2006/main" name="NIH NLM logo grey">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NIH NLM logo grey</Template>
  <TotalTime>105</TotalTime>
  <Words>1067</Words>
  <Application>Microsoft Office PowerPoint</Application>
  <PresentationFormat>On-screen Show (4:3)</PresentationFormat>
  <Paragraphs>206</Paragraphs>
  <Slides>21</Slides>
  <Notes>10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NIH NLM logo grey</vt:lpstr>
      <vt:lpstr>Ingest and Presentation  of Serial Publications</vt:lpstr>
      <vt:lpstr>The NLM Digital Repository</vt:lpstr>
      <vt:lpstr>Back-end: redundant storage &amp; services</vt:lpstr>
      <vt:lpstr>Front-end: “Digital Collections”</vt:lpstr>
      <vt:lpstr>PowerPoint Presentation</vt:lpstr>
      <vt:lpstr>Content </vt:lpstr>
      <vt:lpstr>What is a serial?</vt:lpstr>
      <vt:lpstr>Challenges presented by serials</vt:lpstr>
      <vt:lpstr>Challenges presented by serials</vt:lpstr>
      <vt:lpstr>Serials metadata</vt:lpstr>
      <vt:lpstr>Common serial display</vt:lpstr>
      <vt:lpstr>NLM’s display goals</vt:lpstr>
      <vt:lpstr>Display issues</vt:lpstr>
      <vt:lpstr>Abstract Serial Hierarchy</vt:lpstr>
      <vt:lpstr>Leaf nodes with missing hierarchy</vt:lpstr>
      <vt:lpstr>Encoding of serial hierarchy</vt:lpstr>
      <vt:lpstr>Scanning Spreadsheet</vt:lpstr>
      <vt:lpstr>STRUCT XML</vt:lpstr>
      <vt:lpstr>Serials data models</vt:lpstr>
      <vt:lpstr>PowerPoint Presentation</vt:lpstr>
      <vt:lpstr>Demonstration</vt:lpstr>
    </vt:vector>
  </TitlesOfParts>
  <Company>National Library of Medicine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Doyle, John (NIH/NLM) [E]</dc:creator>
  <cp:lastModifiedBy>Doyle, John (NIH/NLM) [E]</cp:lastModifiedBy>
  <cp:revision>20</cp:revision>
  <dcterms:created xsi:type="dcterms:W3CDTF">2014-10-02T20:27:27Z</dcterms:created>
  <dcterms:modified xsi:type="dcterms:W3CDTF">2014-10-02T22:14:18Z</dcterms:modified>
</cp:coreProperties>
</file>