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4" r:id="rId4"/>
    <p:sldId id="258" r:id="rId5"/>
    <p:sldId id="260" r:id="rId6"/>
    <p:sldId id="271" r:id="rId7"/>
    <p:sldId id="261" r:id="rId8"/>
    <p:sldId id="259" r:id="rId9"/>
    <p:sldId id="265" r:id="rId10"/>
    <p:sldId id="270" r:id="rId11"/>
  </p:sldIdLst>
  <p:sldSz cx="9144000" cy="6858000" type="screen4x3"/>
  <p:notesSz cx="6794500" cy="9931400"/>
  <p:defaultTextStyle>
    <a:defPPr>
      <a:defRPr lang="de-DE"/>
    </a:defPPr>
    <a:lvl1pPr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07A"/>
    <a:srgbClr val="2C5884"/>
    <a:srgbClr val="336699"/>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8" autoAdjust="0"/>
    <p:restoredTop sz="75761" autoAdjust="0"/>
  </p:normalViewPr>
  <p:slideViewPr>
    <p:cSldViewPr>
      <p:cViewPr varScale="1">
        <p:scale>
          <a:sx n="99" d="100"/>
          <a:sy n="99" d="100"/>
        </p:scale>
        <p:origin x="175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cs typeface="Arial" charset="0"/>
              </a:defRPr>
            </a:lvl1pPr>
          </a:lstStyle>
          <a:p>
            <a:pPr>
              <a:defRPr/>
            </a:pPr>
            <a:endParaRPr lang="de-DE"/>
          </a:p>
        </p:txBody>
      </p:sp>
      <p:sp>
        <p:nvSpPr>
          <p:cNvPr id="3" name="Datumsplatzhalter 2"/>
          <p:cNvSpPr>
            <a:spLocks noGrp="1"/>
          </p:cNvSpPr>
          <p:nvPr>
            <p:ph type="dt" idx="1"/>
          </p:nvPr>
        </p:nvSpPr>
        <p:spPr>
          <a:xfrm>
            <a:off x="3848100" y="0"/>
            <a:ext cx="2944813" cy="496888"/>
          </a:xfrm>
          <a:prstGeom prst="rect">
            <a:avLst/>
          </a:prstGeom>
        </p:spPr>
        <p:txBody>
          <a:bodyPr vert="horz" lIns="91440" tIns="45720" rIns="91440" bIns="45720" rtlCol="0"/>
          <a:lstStyle>
            <a:lvl1pPr algn="r">
              <a:defRPr sz="1200">
                <a:cs typeface="Arial" charset="0"/>
              </a:defRPr>
            </a:lvl1pPr>
          </a:lstStyle>
          <a:p>
            <a:pPr>
              <a:defRPr/>
            </a:pPr>
            <a:fld id="{CCA3D365-7099-48A0-BFF1-6651B6B0C9C1}" type="datetimeFigureOut">
              <a:rPr lang="de-DE"/>
              <a:pPr>
                <a:defRPr/>
              </a:pPr>
              <a:t>25.03.2025</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de-DE" noProof="0" smtClean="0"/>
          </a:p>
        </p:txBody>
      </p:sp>
      <p:sp>
        <p:nvSpPr>
          <p:cNvPr id="5" name="Notizenplatzhalter 4"/>
          <p:cNvSpPr>
            <a:spLocks noGrp="1"/>
          </p:cNvSpPr>
          <p:nvPr>
            <p:ph type="body" sz="quarter" idx="3"/>
          </p:nvPr>
        </p:nvSpPr>
        <p:spPr>
          <a:xfrm>
            <a:off x="679450" y="4718050"/>
            <a:ext cx="5435600" cy="4468813"/>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a:defRPr sz="1200">
                <a:cs typeface="Arial" charset="0"/>
              </a:defRPr>
            </a:lvl1pPr>
          </a:lstStyle>
          <a:p>
            <a:pPr>
              <a:defRPr/>
            </a:pPr>
            <a:endParaRPr lang="de-DE"/>
          </a:p>
        </p:txBody>
      </p:sp>
      <p:sp>
        <p:nvSpPr>
          <p:cNvPr id="7" name="Foliennummernplatzhalter 6"/>
          <p:cNvSpPr>
            <a:spLocks noGrp="1"/>
          </p:cNvSpPr>
          <p:nvPr>
            <p:ph type="sldNum" sz="quarter" idx="5"/>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23E6DB9-34DD-4A45-9D49-2F87382E9BA6}" type="slidenum">
              <a:rPr lang="de-DE" altLang="de-DE"/>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de-DE" altLang="de-DE" dirty="0" smtClean="0"/>
              <a:t>„Motivation</a:t>
            </a:r>
            <a:r>
              <a:rPr lang="de-DE" altLang="de-DE" baseline="0" dirty="0" smtClean="0"/>
              <a:t> klären“: </a:t>
            </a:r>
          </a:p>
          <a:p>
            <a:pPr eaLnBrk="1" hangingPunct="1">
              <a:spcBef>
                <a:spcPct val="0"/>
              </a:spcBef>
            </a:pPr>
            <a:r>
              <a:rPr lang="de-DE" altLang="de-DE" dirty="0" smtClean="0"/>
              <a:t>mir</a:t>
            </a:r>
            <a:r>
              <a:rPr lang="de-DE" altLang="de-DE" baseline="0" dirty="0" smtClean="0"/>
              <a:t> wurde gesagt, solle hier „</a:t>
            </a:r>
            <a:r>
              <a:rPr lang="de-DE" altLang="de-DE" baseline="0" dirty="0" err="1" smtClean="0"/>
              <a:t>best</a:t>
            </a:r>
            <a:r>
              <a:rPr lang="de-DE" altLang="de-DE" baseline="0" dirty="0" smtClean="0"/>
              <a:t> </a:t>
            </a:r>
            <a:r>
              <a:rPr lang="de-DE" altLang="de-DE" baseline="0" dirty="0" err="1" smtClean="0"/>
              <a:t>practice</a:t>
            </a:r>
            <a:r>
              <a:rPr lang="de-DE" altLang="de-DE" baseline="0" dirty="0" smtClean="0"/>
              <a:t>“ präsentieren; würde unser Ergebnis nicht so qualifizieren, da ich erst in den vergangenen Tagen in der Vortragsvorbereitung wieder mit dessen Unzulänglichkeiten konfrontiert worden bin; aber </a:t>
            </a:r>
            <a:r>
              <a:rPr lang="de-DE" altLang="de-DE" baseline="0" dirty="0" err="1" smtClean="0"/>
              <a:t>vllt</a:t>
            </a:r>
            <a:r>
              <a:rPr lang="de-DE" altLang="de-DE" baseline="0" dirty="0" smtClean="0"/>
              <a:t>. kann es (zumindest) als Inspiration dienen </a:t>
            </a:r>
            <a:r>
              <a:rPr lang="de-DE" altLang="de-DE" baseline="0" dirty="0" smtClean="0">
                <a:sym typeface="Wingdings" panose="05000000000000000000" pitchFamily="2" charset="2"/>
              </a:rPr>
              <a:t> was wir hinbekommen, kriegen Sie bestimmt mindestens genauso (gut) hin </a:t>
            </a:r>
            <a:endParaRPr lang="de-DE" altLang="de-DE" dirty="0" smtClean="0"/>
          </a:p>
        </p:txBody>
      </p:sp>
      <p:sp>
        <p:nvSpPr>
          <p:cNvPr id="512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fld id="{7A4E9257-E317-45E9-B0C8-FBD1557B4F0F}" type="slidenum">
              <a:rPr lang="de-DE" altLang="de-DE" sz="1200"/>
              <a:pPr eaLnBrk="1" hangingPunct="1"/>
              <a:t>1</a:t>
            </a:fld>
            <a:endParaRPr lang="de-DE" altLang="de-DE"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Einführung: wie ist DS bei uns in Bamberg „organisiert“/</a:t>
            </a:r>
            <a:endParaRPr lang="de-DE" dirty="0" smtClean="0"/>
          </a:p>
          <a:p>
            <a:r>
              <a:rPr lang="de-DE" dirty="0" smtClean="0"/>
              <a:t>z.B. Beispiel für „Beschwerde“ nennen </a:t>
            </a:r>
            <a:r>
              <a:rPr lang="de-DE" dirty="0" smtClean="0">
                <a:sym typeface="Wingdings" panose="05000000000000000000" pitchFamily="2" charset="2"/>
              </a:rPr>
              <a:t> jüngstes</a:t>
            </a:r>
            <a:r>
              <a:rPr lang="de-DE" baseline="0" dirty="0" smtClean="0">
                <a:sym typeface="Wingdings" panose="05000000000000000000" pitchFamily="2" charset="2"/>
              </a:rPr>
              <a:t> Löschungsersuchen zu </a:t>
            </a:r>
            <a:r>
              <a:rPr lang="de-DE" baseline="0" dirty="0" smtClean="0">
                <a:sym typeface="Wingdings" panose="05000000000000000000" pitchFamily="2" charset="2"/>
              </a:rPr>
              <a:t>Videoaufnahmen im Rahmen einer Lehrveranstaltung </a:t>
            </a:r>
            <a:endParaRPr lang="de-DE" baseline="0" dirty="0" smtClean="0">
              <a:sym typeface="Wingdings" panose="05000000000000000000" pitchFamily="2" charset="2"/>
            </a:endParaRPr>
          </a:p>
          <a:p>
            <a:endParaRPr lang="de-DE" baseline="0" dirty="0" smtClean="0">
              <a:sym typeface="Wingdings" panose="05000000000000000000" pitchFamily="2" charset="2"/>
            </a:endParaRPr>
          </a:p>
          <a:p>
            <a:r>
              <a:rPr lang="de-DE" baseline="0" dirty="0" smtClean="0">
                <a:sym typeface="Wingdings" panose="05000000000000000000" pitchFamily="2" charset="2"/>
              </a:rPr>
              <a:t> auch Limitationen benennen: Datenschutzstelle ist – ebenso wie bspw. IT – </a:t>
            </a:r>
            <a:r>
              <a:rPr lang="de-DE" b="1" baseline="0" dirty="0" smtClean="0">
                <a:sym typeface="Wingdings" panose="05000000000000000000" pitchFamily="2" charset="2"/>
              </a:rPr>
              <a:t>nicht</a:t>
            </a:r>
            <a:r>
              <a:rPr lang="de-DE" baseline="0" dirty="0" smtClean="0">
                <a:sym typeface="Wingdings" panose="05000000000000000000" pitchFamily="2" charset="2"/>
              </a:rPr>
              <a:t> </a:t>
            </a:r>
            <a:r>
              <a:rPr lang="de-DE" baseline="0" dirty="0" err="1" smtClean="0">
                <a:sym typeface="Wingdings" panose="05000000000000000000" pitchFamily="2" charset="2"/>
              </a:rPr>
              <a:t>process</a:t>
            </a:r>
            <a:r>
              <a:rPr lang="de-DE" baseline="0" dirty="0" smtClean="0">
                <a:sym typeface="Wingdings" panose="05000000000000000000" pitchFamily="2" charset="2"/>
              </a:rPr>
              <a:t> </a:t>
            </a:r>
            <a:r>
              <a:rPr lang="de-DE" baseline="0" dirty="0" err="1" smtClean="0">
                <a:sym typeface="Wingdings" panose="05000000000000000000" pitchFamily="2" charset="2"/>
              </a:rPr>
              <a:t>owner</a:t>
            </a:r>
            <a:r>
              <a:rPr lang="de-DE" baseline="0" dirty="0" smtClean="0">
                <a:sym typeface="Wingdings" panose="05000000000000000000" pitchFamily="2" charset="2"/>
              </a:rPr>
              <a:t>/Prozessinhaber  kann – gerade in Anbetracht der Vielfalt an Informationsverarbeitungsvorgängen an einer Hochschule – grundsätzlich nur mit den Informationen arbeiten, die von der prozessverantwortlichen Stelle zur Verfügung gestellt/kommuniziert werden  prozessinhabende Stelle selbst muss Überblick besitzen!  betrifft bspw./insb., woher Daten </a:t>
            </a:r>
            <a:r>
              <a:rPr lang="de-DE" baseline="0" dirty="0" smtClean="0">
                <a:sym typeface="Wingdings" panose="05000000000000000000" pitchFamily="2" charset="2"/>
              </a:rPr>
              <a:t>kommen </a:t>
            </a:r>
            <a:r>
              <a:rPr lang="de-DE" baseline="0" dirty="0" smtClean="0">
                <a:sym typeface="Wingdings" panose="05000000000000000000" pitchFamily="2" charset="2"/>
              </a:rPr>
              <a:t>und wohin sie fließen, ob bei Daten von einer (zwingenden) Erforderlichkeit für die Erfüllung einer universitären Aufgabe auszugehen ist etc. </a:t>
            </a:r>
            <a:endParaRPr lang="de-DE" dirty="0"/>
          </a:p>
        </p:txBody>
      </p:sp>
      <p:sp>
        <p:nvSpPr>
          <p:cNvPr id="4" name="Foliennummernplatzhalter 3"/>
          <p:cNvSpPr>
            <a:spLocks noGrp="1"/>
          </p:cNvSpPr>
          <p:nvPr>
            <p:ph type="sldNum" sz="quarter" idx="10"/>
          </p:nvPr>
        </p:nvSpPr>
        <p:spPr/>
        <p:txBody>
          <a:bodyPr/>
          <a:lstStyle/>
          <a:p>
            <a:fld id="{123E6DB9-34DD-4A45-9D49-2F87382E9BA6}" type="slidenum">
              <a:rPr lang="de-DE" altLang="de-DE" smtClean="0"/>
              <a:pPr/>
              <a:t>2</a:t>
            </a:fld>
            <a:endParaRPr lang="de-DE" altLang="de-DE"/>
          </a:p>
        </p:txBody>
      </p:sp>
    </p:spTree>
    <p:extLst>
      <p:ext uri="{BB962C8B-B14F-4D97-AF65-F5344CB8AC3E}">
        <p14:creationId xmlns:p14="http://schemas.microsoft.com/office/powerpoint/2010/main" val="3318127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dirty="0" smtClean="0"/>
              <a:t>„</a:t>
            </a:r>
            <a:r>
              <a:rPr lang="de-DE" dirty="0" smtClean="0"/>
              <a:t>was muss die betroffene Person wissen“ </a:t>
            </a:r>
            <a:r>
              <a:rPr lang="de-DE" dirty="0" smtClean="0">
                <a:sym typeface="Wingdings" panose="05000000000000000000" pitchFamily="2" charset="2"/>
              </a:rPr>
              <a:t> Transparenzgrundsatz  Datenschutzinformation + (weitere) </a:t>
            </a:r>
            <a:r>
              <a:rPr lang="de-DE" dirty="0" smtClean="0">
                <a:sym typeface="Wingdings" panose="05000000000000000000" pitchFamily="2" charset="2"/>
              </a:rPr>
              <a:t>Betroffenenrechte, die Bestandteil der Informationspflichten sind! </a:t>
            </a:r>
            <a:endParaRPr lang="de-DE" dirty="0" smtClean="0"/>
          </a:p>
          <a:p>
            <a:endParaRPr lang="de-DE" dirty="0" smtClean="0">
              <a:sym typeface="Wingdings" panose="05000000000000000000" pitchFamily="2" charset="2"/>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de-DE" dirty="0" smtClean="0"/>
              <a:t>„</a:t>
            </a:r>
            <a:r>
              <a:rPr lang="de-DE" dirty="0" smtClean="0"/>
              <a:t>was darf ich tun“ </a:t>
            </a:r>
            <a:r>
              <a:rPr lang="de-DE" dirty="0" smtClean="0">
                <a:sym typeface="Wingdings" panose="05000000000000000000" pitchFamily="2" charset="2"/>
              </a:rPr>
              <a:t> Frage nach der Rechtsgrundlage</a:t>
            </a:r>
            <a:r>
              <a:rPr lang="de-DE" baseline="0" dirty="0" smtClean="0">
                <a:sym typeface="Wingdings" panose="05000000000000000000" pitchFamily="2" charset="2"/>
              </a:rPr>
              <a:t> der Datenverarbeitung </a:t>
            </a:r>
            <a:r>
              <a:rPr lang="de-DE" baseline="0" dirty="0" smtClean="0">
                <a:sym typeface="Wingdings" panose="05000000000000000000" pitchFamily="2" charset="2"/>
              </a:rPr>
              <a:t> im FIS </a:t>
            </a:r>
            <a:r>
              <a:rPr lang="de-DE" dirty="0" smtClean="0"/>
              <a:t>Differenzierte Rechtsgrundlagen </a:t>
            </a:r>
            <a:r>
              <a:rPr lang="de-DE" dirty="0" smtClean="0">
                <a:sym typeface="Wingdings" panose="05000000000000000000" pitchFamily="2" charset="2"/>
              </a:rPr>
              <a:t> </a:t>
            </a:r>
            <a:r>
              <a:rPr lang="de-DE" dirty="0" err="1" smtClean="0">
                <a:sym typeface="Wingdings" panose="05000000000000000000" pitchFamily="2" charset="2"/>
              </a:rPr>
              <a:t>Befugnisnorm</a:t>
            </a:r>
            <a:r>
              <a:rPr lang="de-DE" dirty="0" smtClean="0">
                <a:sym typeface="Wingdings" panose="05000000000000000000" pitchFamily="2" charset="2"/>
              </a:rPr>
              <a:t> vs. Einwilligung! </a:t>
            </a:r>
            <a:endParaRPr lang="de-DE" dirty="0" smtClean="0"/>
          </a:p>
          <a:p>
            <a:endParaRPr lang="de-DE"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de-DE" dirty="0" smtClean="0"/>
              <a:t>„Wann muss ich löschen“ </a:t>
            </a:r>
            <a:r>
              <a:rPr lang="de-DE" dirty="0" smtClean="0">
                <a:sym typeface="Wingdings" panose="05000000000000000000" pitchFamily="2" charset="2"/>
              </a:rPr>
              <a:t> auch Daten unterliegen der „Sterblichkeit“  Aussonderungsfristen;</a:t>
            </a:r>
            <a:r>
              <a:rPr lang="de-DE" baseline="0" dirty="0" smtClean="0">
                <a:sym typeface="Wingdings" panose="05000000000000000000" pitchFamily="2" charset="2"/>
              </a:rPr>
              <a:t> kann auch Überführung in Archiv mit potentiell unbegrenzter Speicherfrist bedeuten </a:t>
            </a:r>
            <a:r>
              <a:rPr lang="de-DE" baseline="0" dirty="0" smtClean="0">
                <a:sym typeface="Wingdings" panose="05000000000000000000" pitchFamily="2" charset="2"/>
              </a:rPr>
              <a:t>( </a:t>
            </a:r>
            <a:r>
              <a:rPr lang="de-DE" baseline="0" dirty="0" smtClean="0">
                <a:sym typeface="Wingdings" panose="05000000000000000000" pitchFamily="2" charset="2"/>
              </a:rPr>
              <a:t>Professorenkatalog) </a:t>
            </a:r>
            <a:r>
              <a:rPr lang="de-DE" baseline="0" dirty="0" smtClean="0">
                <a:sym typeface="Wingdings" panose="05000000000000000000" pitchFamily="2" charset="2"/>
              </a:rPr>
              <a:t> es bestehen </a:t>
            </a:r>
            <a:r>
              <a:rPr lang="de-DE" b="1" baseline="0" dirty="0" smtClean="0"/>
              <a:t>differenzierte</a:t>
            </a:r>
            <a:r>
              <a:rPr lang="de-DE" baseline="0" dirty="0" smtClean="0"/>
              <a:t> Speicherfristen! </a:t>
            </a:r>
            <a:endParaRPr lang="de-DE" dirty="0" smtClean="0"/>
          </a:p>
          <a:p>
            <a:r>
              <a:rPr lang="de-DE" dirty="0" smtClean="0">
                <a:sym typeface="Wingdings" panose="05000000000000000000" pitchFamily="2" charset="2"/>
              </a:rPr>
              <a:t> </a:t>
            </a:r>
            <a:r>
              <a:rPr lang="de-DE" dirty="0" smtClean="0"/>
              <a:t>Daten sind so lange vorzuhalten, wie sie für die Aufgabenerfüllung erforderlich sind/benötigt werden; fußt die Datenverarbeitung</a:t>
            </a:r>
            <a:r>
              <a:rPr lang="de-DE" baseline="0" dirty="0" smtClean="0"/>
              <a:t> hinsichtlich der</a:t>
            </a:r>
            <a:r>
              <a:rPr lang="de-DE" dirty="0" smtClean="0"/>
              <a:t> Rechtsgrundlage auf einer Einwilligung, sind</a:t>
            </a:r>
            <a:r>
              <a:rPr lang="de-DE" baseline="0" dirty="0" smtClean="0"/>
              <a:t> die Daten zudem bei Einwilligungswiderruf zu löschen! </a:t>
            </a:r>
          </a:p>
          <a:p>
            <a:endParaRPr lang="de-DE" dirty="0" smtClean="0"/>
          </a:p>
          <a:p>
            <a:r>
              <a:rPr lang="de-DE" dirty="0" smtClean="0"/>
              <a:t>„</a:t>
            </a:r>
            <a:r>
              <a:rPr lang="de-DE" dirty="0" smtClean="0"/>
              <a:t>Erfolgt die Datenverarbeitung auf sichere Art und Weise?“ </a:t>
            </a:r>
            <a:r>
              <a:rPr lang="de-DE" dirty="0" smtClean="0">
                <a:sym typeface="Wingdings" panose="05000000000000000000" pitchFamily="2" charset="2"/>
              </a:rPr>
              <a:t> Frage </a:t>
            </a:r>
            <a:r>
              <a:rPr lang="de-DE" dirty="0" smtClean="0">
                <a:sym typeface="Wingdings" panose="05000000000000000000" pitchFamily="2" charset="2"/>
              </a:rPr>
              <a:t>nach IT-Sicherheit/den </a:t>
            </a:r>
            <a:r>
              <a:rPr lang="de-DE" dirty="0" smtClean="0">
                <a:sym typeface="Wingdings" panose="05000000000000000000" pitchFamily="2" charset="2"/>
              </a:rPr>
              <a:t>technischen und organisatorischen Maßnahmen </a:t>
            </a:r>
            <a:endParaRPr lang="de-DE" dirty="0"/>
          </a:p>
        </p:txBody>
      </p:sp>
      <p:sp>
        <p:nvSpPr>
          <p:cNvPr id="4" name="Foliennummernplatzhalter 3"/>
          <p:cNvSpPr>
            <a:spLocks noGrp="1"/>
          </p:cNvSpPr>
          <p:nvPr>
            <p:ph type="sldNum" sz="quarter" idx="10"/>
          </p:nvPr>
        </p:nvSpPr>
        <p:spPr/>
        <p:txBody>
          <a:bodyPr/>
          <a:lstStyle/>
          <a:p>
            <a:fld id="{123E6DB9-34DD-4A45-9D49-2F87382E9BA6}" type="slidenum">
              <a:rPr lang="de-DE" altLang="de-DE" smtClean="0"/>
              <a:pPr/>
              <a:t>3</a:t>
            </a:fld>
            <a:endParaRPr lang="de-DE" altLang="de-DE"/>
          </a:p>
        </p:txBody>
      </p:sp>
    </p:spTree>
    <p:extLst>
      <p:ext uri="{BB962C8B-B14F-4D97-AF65-F5344CB8AC3E}">
        <p14:creationId xmlns:p14="http://schemas.microsoft.com/office/powerpoint/2010/main" val="4170036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r>
              <a:rPr lang="de-DE" dirty="0" smtClean="0"/>
              <a:t>Grundsätze des Datenschutzes (schlagen sich auch in bereits genannten „4 Fragen“ nieder): z.B. Rechtmäßigkeit der Verarbeitung, Transparenz</a:t>
            </a:r>
            <a:r>
              <a:rPr lang="de-DE" baseline="0" dirty="0" smtClean="0"/>
              <a:t> der Verarbeitung, Datenminimierung, Speicherbegrenzung </a:t>
            </a:r>
            <a:endParaRPr lang="de-DE" dirty="0" smtClean="0"/>
          </a:p>
          <a:p>
            <a:endParaRPr lang="de-DE" dirty="0" smtClean="0"/>
          </a:p>
          <a:p>
            <a:endParaRPr lang="de-DE" dirty="0" smtClean="0"/>
          </a:p>
          <a:p>
            <a:r>
              <a:rPr lang="de-DE" dirty="0" smtClean="0"/>
              <a:t>Aufgabe ist potentiell niemals erledigt</a:t>
            </a:r>
            <a:r>
              <a:rPr lang="de-DE" baseline="0" dirty="0" smtClean="0"/>
              <a:t> (schon </a:t>
            </a:r>
            <a:r>
              <a:rPr lang="de-DE" baseline="0" dirty="0" smtClean="0"/>
              <a:t>allein wg. regelmäßig notwendiger IT-Anpassungen) und wg. Weiterentwicklung des FIS </a:t>
            </a:r>
            <a:endParaRPr lang="de-DE" dirty="0"/>
          </a:p>
        </p:txBody>
      </p:sp>
      <p:sp>
        <p:nvSpPr>
          <p:cNvPr id="4" name="Foliennummernplatzhalter 3"/>
          <p:cNvSpPr>
            <a:spLocks noGrp="1"/>
          </p:cNvSpPr>
          <p:nvPr>
            <p:ph type="sldNum" sz="quarter" idx="10"/>
          </p:nvPr>
        </p:nvSpPr>
        <p:spPr/>
        <p:txBody>
          <a:bodyPr/>
          <a:lstStyle/>
          <a:p>
            <a:fld id="{123E6DB9-34DD-4A45-9D49-2F87382E9BA6}" type="slidenum">
              <a:rPr lang="de-DE" altLang="de-DE" smtClean="0"/>
              <a:pPr/>
              <a:t>4</a:t>
            </a:fld>
            <a:endParaRPr lang="de-DE" altLang="de-DE"/>
          </a:p>
        </p:txBody>
      </p:sp>
    </p:spTree>
    <p:extLst>
      <p:ext uri="{BB962C8B-B14F-4D97-AF65-F5344CB8AC3E}">
        <p14:creationId xmlns:p14="http://schemas.microsoft.com/office/powerpoint/2010/main" val="285350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a:t>
            </a:r>
            <a:r>
              <a:rPr lang="de-DE" dirty="0" err="1" smtClean="0"/>
              <a:t>IdM</a:t>
            </a:r>
            <a:r>
              <a:rPr lang="de-DE" dirty="0" smtClean="0"/>
              <a:t> werden Daten undifferenziert hinsichtlich Beschäftigungsart übernommen </a:t>
            </a:r>
            <a:r>
              <a:rPr lang="de-DE" dirty="0" smtClean="0">
                <a:sym typeface="Wingdings" panose="05000000000000000000" pitchFamily="2" charset="2"/>
              </a:rPr>
              <a:t> FIS-</a:t>
            </a:r>
            <a:r>
              <a:rPr lang="de-DE" dirty="0" smtClean="0"/>
              <a:t>Grundeinstellungen basieren darauf,</a:t>
            </a:r>
            <a:r>
              <a:rPr lang="de-DE" baseline="0" dirty="0" smtClean="0"/>
              <a:t> dass bei wiss. Beschäftigten grundsätzlich Forschungsaktivität (und damit verbundenes Sichtbarkeitsinteresse) angenommen wird und bei Verwaltungsbeschäftigten grundsätzlich nicht </a:t>
            </a:r>
            <a:r>
              <a:rPr lang="de-DE" baseline="0" dirty="0" smtClean="0">
                <a:sym typeface="Wingdings" panose="05000000000000000000" pitchFamily="2" charset="2"/>
              </a:rPr>
              <a:t> davon gibt es jedoch auch Abweichungen; diese sind dann der informationellen Selbstbestimmung überlassen </a:t>
            </a:r>
            <a:endParaRPr lang="de-DE" dirty="0" smtClean="0"/>
          </a:p>
          <a:p>
            <a:endParaRPr lang="de-DE" dirty="0" smtClean="0"/>
          </a:p>
          <a:p>
            <a:r>
              <a:rPr lang="de-DE" dirty="0" smtClean="0"/>
              <a:t>Aus </a:t>
            </a:r>
            <a:r>
              <a:rPr lang="de-DE" dirty="0" err="1" smtClean="0"/>
              <a:t>IdM</a:t>
            </a:r>
            <a:r>
              <a:rPr lang="de-DE" dirty="0" smtClean="0"/>
              <a:t> kommen allein Name, Vorname, E-Mail-Adresse,</a:t>
            </a:r>
            <a:r>
              <a:rPr lang="de-DE" baseline="0" dirty="0" smtClean="0"/>
              <a:t> Organisationszugehörigkeit </a:t>
            </a:r>
            <a:r>
              <a:rPr lang="de-DE" baseline="0" dirty="0" smtClean="0">
                <a:sym typeface="Wingdings" panose="05000000000000000000" pitchFamily="2" charset="2"/>
              </a:rPr>
              <a:t> Datenminimierung!  weitere Ausgestaltung ist informationeller Selbstbestimmung vorbehalten  allg. Schwerpunkt auf einwilligungsbasierte Inhalte im FIS  </a:t>
            </a:r>
            <a:r>
              <a:rPr lang="de-DE" baseline="0" dirty="0" err="1" smtClean="0">
                <a:sym typeface="Wingdings" panose="05000000000000000000" pitchFamily="2" charset="2"/>
              </a:rPr>
              <a:t>außerden</a:t>
            </a:r>
            <a:r>
              <a:rPr lang="de-DE" baseline="0" dirty="0" smtClean="0">
                <a:sym typeface="Wingdings" panose="05000000000000000000" pitchFamily="2" charset="2"/>
              </a:rPr>
              <a:t>: Inhalte, die „von Amts wegen“ eingepflegt worden sind (bspw. zu Projekten) können auch wieder entfernt werden!  Realisierung des Widerspruchsrechts nach Art. 21 DSGVO </a:t>
            </a:r>
            <a:endParaRPr lang="de-DE" dirty="0" smtClean="0"/>
          </a:p>
          <a:p>
            <a:endParaRPr lang="de-DE" dirty="0" smtClean="0"/>
          </a:p>
          <a:p>
            <a:r>
              <a:rPr lang="de-DE" dirty="0" smtClean="0"/>
              <a:t>Einsatz</a:t>
            </a:r>
            <a:r>
              <a:rPr lang="de-DE" baseline="0" dirty="0" smtClean="0"/>
              <a:t> eines t</a:t>
            </a:r>
            <a:r>
              <a:rPr lang="de-DE" dirty="0" smtClean="0"/>
              <a:t>echnisch notwendigen</a:t>
            </a:r>
            <a:r>
              <a:rPr lang="de-DE" baseline="0" dirty="0" smtClean="0"/>
              <a:t> Cookies: keine Cookie-Banner erforderlich, sondern (</a:t>
            </a:r>
            <a:r>
              <a:rPr lang="de-DE" baseline="0" dirty="0" err="1" smtClean="0"/>
              <a:t>ledigliche</a:t>
            </a:r>
            <a:r>
              <a:rPr lang="de-DE" baseline="0" dirty="0" smtClean="0"/>
              <a:t>) Information in DSI ausreichend! </a:t>
            </a:r>
            <a:endParaRPr lang="de-DE" dirty="0"/>
          </a:p>
        </p:txBody>
      </p:sp>
      <p:sp>
        <p:nvSpPr>
          <p:cNvPr id="4" name="Foliennummernplatzhalter 3"/>
          <p:cNvSpPr>
            <a:spLocks noGrp="1"/>
          </p:cNvSpPr>
          <p:nvPr>
            <p:ph type="sldNum" sz="quarter" idx="10"/>
          </p:nvPr>
        </p:nvSpPr>
        <p:spPr/>
        <p:txBody>
          <a:bodyPr/>
          <a:lstStyle/>
          <a:p>
            <a:fld id="{123E6DB9-34DD-4A45-9D49-2F87382E9BA6}" type="slidenum">
              <a:rPr lang="de-DE" altLang="de-DE" smtClean="0"/>
              <a:pPr/>
              <a:t>5</a:t>
            </a:fld>
            <a:endParaRPr lang="de-DE" altLang="de-DE"/>
          </a:p>
        </p:txBody>
      </p:sp>
    </p:spTree>
    <p:extLst>
      <p:ext uri="{BB962C8B-B14F-4D97-AF65-F5344CB8AC3E}">
        <p14:creationId xmlns:p14="http://schemas.microsoft.com/office/powerpoint/2010/main" val="148834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Auch </a:t>
            </a:r>
            <a:r>
              <a:rPr lang="de-DE" baseline="0" dirty="0" smtClean="0"/>
              <a:t>hinsichtlich der Schnittstellen gilt Transparenzpflicht, sodass darüber in DSI informiert </a:t>
            </a:r>
            <a:r>
              <a:rPr lang="de-DE" baseline="0" dirty="0" smtClean="0"/>
              <a:t>wird (sowohl über Quellen von Daten als auch über Empfänger von Daten)! </a:t>
            </a:r>
          </a:p>
          <a:p>
            <a:endParaRPr lang="de-DE" baseline="0" dirty="0" smtClean="0"/>
          </a:p>
          <a:p>
            <a:r>
              <a:rPr lang="de-DE" baseline="0" dirty="0" smtClean="0"/>
              <a:t>Grunddaten aus </a:t>
            </a:r>
            <a:r>
              <a:rPr lang="de-DE" baseline="0" dirty="0" err="1" smtClean="0"/>
              <a:t>IdM</a:t>
            </a:r>
            <a:r>
              <a:rPr lang="de-DE" baseline="0" dirty="0" smtClean="0"/>
              <a:t> – wie bereits gesagt – sehr überschaubar angelegt </a:t>
            </a:r>
          </a:p>
          <a:p>
            <a:endParaRPr lang="de-DE"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Öffentlich zugängliche Quellen: auch manuelle Ergänzung, d.h. nicht zwingend Schnittstelle im informationstechnischen Sinn </a:t>
            </a:r>
            <a:endParaRPr lang="de-DE" dirty="0" smtClean="0"/>
          </a:p>
          <a:p>
            <a:endParaRPr lang="de-DE" baseline="0" dirty="0" smtClean="0"/>
          </a:p>
          <a:p>
            <a:r>
              <a:rPr lang="de-DE" baseline="0" dirty="0" err="1" smtClean="0"/>
              <a:t>Websiteeinpflege</a:t>
            </a:r>
            <a:r>
              <a:rPr lang="de-DE" baseline="0" dirty="0" smtClean="0"/>
              <a:t> von FIS-Inhalten über Einbettungstool/Typo3-Plugin </a:t>
            </a:r>
          </a:p>
          <a:p>
            <a:endParaRPr lang="de-DE"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de-DE" dirty="0" smtClean="0"/>
              <a:t>Datentransfer zum Professorinnen- und Professorenkatalog: </a:t>
            </a:r>
            <a:r>
              <a:rPr lang="de-DE" baseline="0" dirty="0" smtClean="0">
                <a:sym typeface="Wingdings" panose="05000000000000000000" pitchFamily="2" charset="2"/>
              </a:rPr>
              <a:t> unsichtbar in FIS hinterlegte Daten zu Professorinnen und Professoren gehen zusamm</a:t>
            </a:r>
            <a:r>
              <a:rPr lang="de-DE" dirty="0" smtClean="0">
                <a:sym typeface="Wingdings" panose="05000000000000000000" pitchFamily="2" charset="2"/>
              </a:rPr>
              <a:t>en mit weiteren, in FIS sichtbaren Daten, in Professorinnen- und Professorenkatalog ein </a:t>
            </a:r>
            <a:endParaRPr lang="de-DE" baseline="0" dirty="0" smtClean="0"/>
          </a:p>
        </p:txBody>
      </p:sp>
      <p:sp>
        <p:nvSpPr>
          <p:cNvPr id="4" name="Foliennummernplatzhalter 3"/>
          <p:cNvSpPr>
            <a:spLocks noGrp="1"/>
          </p:cNvSpPr>
          <p:nvPr>
            <p:ph type="sldNum" sz="quarter" idx="10"/>
          </p:nvPr>
        </p:nvSpPr>
        <p:spPr/>
        <p:txBody>
          <a:bodyPr/>
          <a:lstStyle/>
          <a:p>
            <a:fld id="{123E6DB9-34DD-4A45-9D49-2F87382E9BA6}" type="slidenum">
              <a:rPr lang="de-DE" altLang="de-DE" smtClean="0"/>
              <a:pPr/>
              <a:t>7</a:t>
            </a:fld>
            <a:endParaRPr lang="de-DE" altLang="de-DE"/>
          </a:p>
        </p:txBody>
      </p:sp>
    </p:spTree>
    <p:extLst>
      <p:ext uri="{BB962C8B-B14F-4D97-AF65-F5344CB8AC3E}">
        <p14:creationId xmlns:p14="http://schemas.microsoft.com/office/powerpoint/2010/main" val="1826321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Absicherung eines Drittlandtransfers bestehen mehrere Möglichkeiten </a:t>
            </a:r>
            <a:r>
              <a:rPr lang="de-DE" dirty="0" smtClean="0">
                <a:sym typeface="Wingdings" panose="05000000000000000000" pitchFamily="2" charset="2"/>
              </a:rPr>
              <a:t> bei </a:t>
            </a:r>
            <a:r>
              <a:rPr lang="de-DE" baseline="0" dirty="0" smtClean="0">
                <a:sym typeface="Wingdings" panose="05000000000000000000" pitchFamily="2" charset="2"/>
              </a:rPr>
              <a:t>ORCID wird mit sog. „geeigneten Garantien“ gearbeitet, dass im Empfängerland ein Datenschutzniveau vergleichbar dem in Europa vorliegt. </a:t>
            </a:r>
          </a:p>
          <a:p>
            <a:pPr marL="171450" indent="-171450">
              <a:buFontTx/>
              <a:buChar char="-"/>
            </a:pPr>
            <a:r>
              <a:rPr lang="de-DE" baseline="0" dirty="0" smtClean="0">
                <a:sym typeface="Wingdings" panose="05000000000000000000" pitchFamily="2" charset="2"/>
              </a:rPr>
              <a:t>Standardvertragsklauseln: von der EU erarbeitete Musterverträge, mit denen Datenempfänger in Drittländern verpflichtet werden, bei der Verarbeitung </a:t>
            </a:r>
            <a:r>
              <a:rPr lang="de-DE" baseline="0" dirty="0" err="1" smtClean="0">
                <a:sym typeface="Wingdings" panose="05000000000000000000" pitchFamily="2" charset="2"/>
              </a:rPr>
              <a:t>pb</a:t>
            </a:r>
            <a:r>
              <a:rPr lang="de-DE" baseline="0" dirty="0" smtClean="0">
                <a:sym typeface="Wingdings" panose="05000000000000000000" pitchFamily="2" charset="2"/>
              </a:rPr>
              <a:t> Daten ein Datenschutzniveau wie in der EU einzuhalten </a:t>
            </a:r>
          </a:p>
          <a:p>
            <a:pPr marL="171450" indent="-171450">
              <a:buFontTx/>
              <a:buChar char="-"/>
            </a:pPr>
            <a:r>
              <a:rPr lang="de-DE" baseline="0" dirty="0" smtClean="0">
                <a:sym typeface="Wingdings" panose="05000000000000000000" pitchFamily="2" charset="2"/>
              </a:rPr>
              <a:t>Transfer Impact Assessment: mit Abschluss von Standardvertragsklauseln verbunden; dient der Risikoeinschätzung der Drittlandübermittlung </a:t>
            </a:r>
            <a:endParaRPr lang="de-DE"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de-DE" baseline="0" dirty="0" err="1" smtClean="0">
                <a:sym typeface="Wingdings" panose="05000000000000000000" pitchFamily="2" charset="2"/>
              </a:rPr>
              <a:t>nota</a:t>
            </a:r>
            <a:r>
              <a:rPr lang="de-DE" baseline="0" dirty="0" smtClean="0">
                <a:sym typeface="Wingdings" panose="05000000000000000000" pitchFamily="2" charset="2"/>
              </a:rPr>
              <a:t> </a:t>
            </a:r>
            <a:r>
              <a:rPr lang="de-DE" baseline="0" dirty="0" err="1" smtClean="0">
                <a:sym typeface="Wingdings" panose="05000000000000000000" pitchFamily="2" charset="2"/>
              </a:rPr>
              <a:t>bene</a:t>
            </a:r>
            <a:r>
              <a:rPr lang="de-DE" baseline="0" dirty="0" smtClean="0">
                <a:sym typeface="Wingdings" panose="05000000000000000000" pitchFamily="2" charset="2"/>
              </a:rPr>
              <a:t>: Angemessenheitsbeschluss (Data Privacy Framework) scheidet aus, da nur kommerziell ausgerichtete Institutionen/Unternehmen darüber zertifiziert werden können, nicht aber die ORCID Inc. als Non-Profit-Organisation </a:t>
            </a:r>
          </a:p>
          <a:p>
            <a:pPr marL="0" indent="0">
              <a:buFontTx/>
              <a:buNone/>
            </a:pPr>
            <a:endParaRPr lang="de-DE" dirty="0" smtClean="0"/>
          </a:p>
          <a:p>
            <a:r>
              <a:rPr lang="de-DE" dirty="0" smtClean="0"/>
              <a:t>In den abgeschlossenen Vertragswerken sind</a:t>
            </a:r>
            <a:r>
              <a:rPr lang="de-DE" baseline="0" dirty="0" smtClean="0"/>
              <a:t> ORCID und einzelne FIS-Betreiber als voneinander unabhängige Verantwortliche für die Datenverarbeitung deklariert </a:t>
            </a:r>
            <a:r>
              <a:rPr lang="de-DE" baseline="0" dirty="0" smtClean="0">
                <a:sym typeface="Wingdings" panose="05000000000000000000" pitchFamily="2" charset="2"/>
              </a:rPr>
              <a:t> a. A.: </a:t>
            </a:r>
            <a:endParaRPr lang="de-DE" dirty="0" smtClean="0"/>
          </a:p>
          <a:p>
            <a:r>
              <a:rPr lang="de-DE" dirty="0" smtClean="0"/>
              <a:t>ORCID und FIS verfolgen bei der Datenverarbeitung gemeinsames Ziel, </a:t>
            </a:r>
            <a:r>
              <a:rPr lang="de-DE" sz="1200" kern="1200" dirty="0" smtClean="0">
                <a:solidFill>
                  <a:schemeClr val="tx1"/>
                </a:solidFill>
                <a:effectLst/>
                <a:latin typeface="+mn-lt"/>
                <a:ea typeface="+mn-ea"/>
                <a:cs typeface="+mn-cs"/>
              </a:rPr>
              <a:t>in der weltumspannenden </a:t>
            </a:r>
            <a:r>
              <a:rPr lang="de-DE" sz="1200" kern="1200" dirty="0" err="1" smtClean="0">
                <a:solidFill>
                  <a:schemeClr val="tx1"/>
                </a:solidFill>
                <a:effectLst/>
                <a:latin typeface="+mn-lt"/>
                <a:ea typeface="+mn-ea"/>
                <a:cs typeface="+mn-cs"/>
              </a:rPr>
              <a:t>scientific</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community</a:t>
            </a:r>
            <a:r>
              <a:rPr lang="de-DE" sz="1200" kern="1200" dirty="0" smtClean="0">
                <a:solidFill>
                  <a:schemeClr val="tx1"/>
                </a:solidFill>
                <a:effectLst/>
                <a:latin typeface="+mn-lt"/>
                <a:ea typeface="+mn-ea"/>
                <a:cs typeface="+mn-cs"/>
              </a:rPr>
              <a:t> eine eindeutige Personenidentifikation und damit eine eindeutige Zuordnung von Forschenden und deren wissenschaftlichem Output zu ermöglichen</a:t>
            </a:r>
            <a:r>
              <a:rPr lang="de-DE" dirty="0" smtClean="0"/>
              <a:t>; daneben sind sie auch aufeinander abgestimmt</a:t>
            </a:r>
            <a:r>
              <a:rPr lang="de-DE" baseline="0" dirty="0" smtClean="0"/>
              <a:t> bzw. einander ergänzend angelegt und die einzelnen FIS-Betreiber sind auch Mitglieder in ORCID-Konsortien </a:t>
            </a:r>
            <a:r>
              <a:rPr lang="de-DE" baseline="0" dirty="0" smtClean="0">
                <a:sym typeface="Wingdings" panose="05000000000000000000" pitchFamily="2" charset="2"/>
              </a:rPr>
              <a:t>- … </a:t>
            </a:r>
            <a:endParaRPr lang="de-DE" dirty="0" smtClean="0"/>
          </a:p>
          <a:p>
            <a:endParaRPr lang="de-DE" dirty="0" smtClean="0"/>
          </a:p>
          <a:p>
            <a:r>
              <a:rPr lang="de-DE" dirty="0" smtClean="0"/>
              <a:t>Conclusio: Insgesamt/unabhängig von </a:t>
            </a:r>
            <a:r>
              <a:rPr lang="de-DE" dirty="0" err="1" smtClean="0"/>
              <a:t>Verantwortlichenfrage</a:t>
            </a:r>
            <a:r>
              <a:rPr lang="de-DE" dirty="0" smtClean="0"/>
              <a:t> kann man zu dem Schluss gelangen, dass ORCID ein vertrauenswürdiger </a:t>
            </a:r>
            <a:r>
              <a:rPr lang="de-DE" dirty="0" err="1" smtClean="0"/>
              <a:t>Datenverarbeiter</a:t>
            </a:r>
            <a:r>
              <a:rPr lang="de-DE" dirty="0" smtClean="0"/>
              <a:t> ist, jedoch: </a:t>
            </a:r>
          </a:p>
          <a:p>
            <a:endParaRPr lang="de-DE" dirty="0" smtClean="0"/>
          </a:p>
          <a:p>
            <a:r>
              <a:rPr lang="de-DE" dirty="0" smtClean="0"/>
              <a:t>Politische </a:t>
            </a:r>
            <a:r>
              <a:rPr lang="de-DE" dirty="0" smtClean="0"/>
              <a:t>Unwägbarkeiten </a:t>
            </a:r>
            <a:r>
              <a:rPr lang="de-DE" dirty="0" smtClean="0"/>
              <a:t>der Übermittlung personenbezogener Daten in die</a:t>
            </a:r>
            <a:r>
              <a:rPr lang="de-DE" baseline="0" dirty="0" smtClean="0"/>
              <a:t> USA aufgrund der dortigen </a:t>
            </a:r>
            <a:r>
              <a:rPr lang="de-DE" dirty="0" smtClean="0"/>
              <a:t>aktuellen politischen Entwicklungen</a:t>
            </a:r>
            <a:r>
              <a:rPr lang="de-DE" baseline="0" dirty="0" smtClean="0"/>
              <a:t> </a:t>
            </a:r>
            <a:r>
              <a:rPr lang="de-DE" baseline="0" dirty="0" smtClean="0">
                <a:sym typeface="Wingdings" panose="05000000000000000000" pitchFamily="2" charset="2"/>
              </a:rPr>
              <a:t> Gefahr der Aufweichung von DS-Standards!  hier gilt es die Entwicklungen zu verfolgen  kann ORCID die Verpflichtungen aus den Standardvertragsklauseln nach etwaigen Rechtsänderungen in den USA noch einhalten?! Kommt ein zukünftiges TIA evtl. zu der Einschätzung, dass das Risiko für einen Datentransfer zu groß geworden ist?! </a:t>
            </a:r>
          </a:p>
        </p:txBody>
      </p:sp>
      <p:sp>
        <p:nvSpPr>
          <p:cNvPr id="4" name="Foliennummernplatzhalter 3"/>
          <p:cNvSpPr>
            <a:spLocks noGrp="1"/>
          </p:cNvSpPr>
          <p:nvPr>
            <p:ph type="sldNum" sz="quarter" idx="10"/>
          </p:nvPr>
        </p:nvSpPr>
        <p:spPr/>
        <p:txBody>
          <a:bodyPr/>
          <a:lstStyle/>
          <a:p>
            <a:fld id="{123E6DB9-34DD-4A45-9D49-2F87382E9BA6}" type="slidenum">
              <a:rPr lang="de-DE" altLang="de-DE" smtClean="0"/>
              <a:pPr/>
              <a:t>8</a:t>
            </a:fld>
            <a:endParaRPr lang="de-DE" altLang="de-DE"/>
          </a:p>
        </p:txBody>
      </p:sp>
    </p:spTree>
    <p:extLst>
      <p:ext uri="{BB962C8B-B14F-4D97-AF65-F5344CB8AC3E}">
        <p14:creationId xmlns:p14="http://schemas.microsoft.com/office/powerpoint/2010/main" val="1693160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Noch einmal zurück zum Anfang …</a:t>
            </a:r>
          </a:p>
          <a:p>
            <a:endParaRPr lang="de-DE" dirty="0" smtClean="0"/>
          </a:p>
          <a:p>
            <a:r>
              <a:rPr lang="de-DE" dirty="0" smtClean="0"/>
              <a:t>DSI adressiert</a:t>
            </a:r>
            <a:r>
              <a:rPr lang="de-DE" baseline="0" dirty="0" smtClean="0"/>
              <a:t> in erster Linie die Frage „was muss die betroffene Person wissen?“; daneben findet man dort aber auch Antwort auf „was darf ich tun?“ (Rechtsgrundlage) und „wann muss ich löschen?“ (Speicherdauert) </a:t>
            </a:r>
          </a:p>
          <a:p>
            <a:r>
              <a:rPr lang="de-DE" dirty="0" smtClean="0">
                <a:sym typeface="Wingdings" panose="05000000000000000000" pitchFamily="2" charset="2"/>
              </a:rPr>
              <a:t>( außerdem: </a:t>
            </a:r>
            <a:r>
              <a:rPr lang="de-DE" baseline="0" dirty="0" smtClean="0"/>
              <a:t>„was darf ich tun?“ bezieht sich auch auf Umfang, Quellen und Empfänger von </a:t>
            </a:r>
            <a:r>
              <a:rPr lang="de-DE" baseline="0" dirty="0" err="1" smtClean="0"/>
              <a:t>pb</a:t>
            </a:r>
            <a:r>
              <a:rPr lang="de-DE" baseline="0" dirty="0" smtClean="0"/>
              <a:t> Daten sowie auf Speicher-/Verarbeitungsdauer!) </a:t>
            </a:r>
            <a:endParaRPr lang="de-DE" dirty="0" smtClean="0"/>
          </a:p>
          <a:p>
            <a:endParaRPr lang="de-DE" dirty="0" smtClean="0"/>
          </a:p>
          <a:p>
            <a:r>
              <a:rPr lang="de-DE" baseline="0" dirty="0" smtClean="0">
                <a:sym typeface="Wingdings" panose="05000000000000000000" pitchFamily="2" charset="2"/>
              </a:rPr>
              <a:t> </a:t>
            </a:r>
            <a:r>
              <a:rPr lang="de-DE" baseline="0" dirty="0" smtClean="0">
                <a:sym typeface="Wingdings" panose="05000000000000000000" pitchFamily="2" charset="2"/>
              </a:rPr>
              <a:t>bei </a:t>
            </a:r>
            <a:r>
              <a:rPr lang="de-DE" baseline="0" dirty="0" smtClean="0">
                <a:sym typeface="Wingdings" panose="05000000000000000000" pitchFamily="2" charset="2"/>
              </a:rPr>
              <a:t>Interesse DSI gerne </a:t>
            </a:r>
            <a:r>
              <a:rPr lang="de-DE" baseline="0" dirty="0" smtClean="0">
                <a:sym typeface="Wingdings" panose="05000000000000000000" pitchFamily="2" charset="2"/>
              </a:rPr>
              <a:t>in Ruhe ansehen, da ziemlich umfassend! </a:t>
            </a:r>
            <a:endParaRPr lang="de-DE" dirty="0"/>
          </a:p>
        </p:txBody>
      </p:sp>
      <p:sp>
        <p:nvSpPr>
          <p:cNvPr id="4" name="Foliennummernplatzhalter 3"/>
          <p:cNvSpPr>
            <a:spLocks noGrp="1"/>
          </p:cNvSpPr>
          <p:nvPr>
            <p:ph type="sldNum" sz="quarter" idx="10"/>
          </p:nvPr>
        </p:nvSpPr>
        <p:spPr/>
        <p:txBody>
          <a:bodyPr/>
          <a:lstStyle/>
          <a:p>
            <a:fld id="{123E6DB9-34DD-4A45-9D49-2F87382E9BA6}" type="slidenum">
              <a:rPr lang="de-DE" altLang="de-DE" smtClean="0"/>
              <a:pPr/>
              <a:t>9</a:t>
            </a:fld>
            <a:endParaRPr lang="de-DE" altLang="de-DE"/>
          </a:p>
        </p:txBody>
      </p:sp>
    </p:spTree>
    <p:extLst>
      <p:ext uri="{BB962C8B-B14F-4D97-AF65-F5344CB8AC3E}">
        <p14:creationId xmlns:p14="http://schemas.microsoft.com/office/powerpoint/2010/main" val="3615361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noFill/>
        </p:spPr>
        <p:txBody>
          <a:body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2455396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5" name="Inhaltsplatzhalter 2"/>
          <p:cNvSpPr>
            <a:spLocks noGrp="1"/>
          </p:cNvSpPr>
          <p:nvPr>
            <p:ph idx="1"/>
          </p:nvPr>
        </p:nvSpPr>
        <p:spPr>
          <a:xfrm>
            <a:off x="838200" y="2590800"/>
            <a:ext cx="7467600" cy="3552844"/>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3562730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5"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6" name="Inhaltsplatzhalter 2"/>
          <p:cNvSpPr>
            <a:spLocks noGrp="1"/>
          </p:cNvSpPr>
          <p:nvPr>
            <p:ph sz="half" idx="1"/>
          </p:nvPr>
        </p:nvSpPr>
        <p:spPr>
          <a:xfrm>
            <a:off x="83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Inhaltsplatzhalter 3"/>
          <p:cNvSpPr>
            <a:spLocks noGrp="1"/>
          </p:cNvSpPr>
          <p:nvPr>
            <p:ph sz="half" idx="2"/>
          </p:nvPr>
        </p:nvSpPr>
        <p:spPr>
          <a:xfrm>
            <a:off x="464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327766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7" name="Titel 1"/>
          <p:cNvSpPr>
            <a:spLocks noGrp="1"/>
          </p:cNvSpPr>
          <p:nvPr>
            <p:ph type="title"/>
          </p:nvPr>
        </p:nvSpPr>
        <p:spPr>
          <a:xfrm>
            <a:off x="457200" y="1131894"/>
            <a:ext cx="8229600" cy="1143000"/>
          </a:xfrm>
        </p:spPr>
        <p:txBody>
          <a:bodyPr/>
          <a:lstStyle>
            <a:lvl1pPr>
              <a:defRPr/>
            </a:lvl1pPr>
          </a:lstStyle>
          <a:p>
            <a:r>
              <a:rPr lang="de-DE" smtClean="0"/>
              <a:t>Titelmasterformat durch Klicken bearbeiten</a:t>
            </a:r>
            <a:endParaRPr lang="de-DE" dirty="0"/>
          </a:p>
        </p:txBody>
      </p:sp>
      <p:sp>
        <p:nvSpPr>
          <p:cNvPr id="8" name="Textplatzhalter 2"/>
          <p:cNvSpPr>
            <a:spLocks noGrp="1"/>
          </p:cNvSpPr>
          <p:nvPr>
            <p:ph type="body" idx="1"/>
          </p:nvPr>
        </p:nvSpPr>
        <p:spPr>
          <a:xfrm>
            <a:off x="457200" y="2392369"/>
            <a:ext cx="4040188"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9" name="Inhaltsplatzhalter 3"/>
          <p:cNvSpPr>
            <a:spLocks noGrp="1"/>
          </p:cNvSpPr>
          <p:nvPr>
            <p:ph sz="half" idx="2"/>
          </p:nvPr>
        </p:nvSpPr>
        <p:spPr>
          <a:xfrm>
            <a:off x="457200" y="3032131"/>
            <a:ext cx="4040188"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0" name="Textplatzhalter 4"/>
          <p:cNvSpPr>
            <a:spLocks noGrp="1"/>
          </p:cNvSpPr>
          <p:nvPr>
            <p:ph type="body" sz="quarter" idx="3"/>
          </p:nvPr>
        </p:nvSpPr>
        <p:spPr>
          <a:xfrm>
            <a:off x="4645025" y="2392369"/>
            <a:ext cx="4041775"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11" name="Inhaltsplatzhalter 5"/>
          <p:cNvSpPr>
            <a:spLocks noGrp="1"/>
          </p:cNvSpPr>
          <p:nvPr>
            <p:ph sz="quarter" idx="4"/>
          </p:nvPr>
        </p:nvSpPr>
        <p:spPr>
          <a:xfrm>
            <a:off x="4645025" y="3032131"/>
            <a:ext cx="4041775"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159406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541883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7343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457200" y="1004911"/>
            <a:ext cx="3008313" cy="1162050"/>
          </a:xfrm>
        </p:spPr>
        <p:txBody>
          <a:bodyPr anchor="b"/>
          <a:lstStyle>
            <a:lvl1pPr algn="l">
              <a:defRPr sz="2000" b="1"/>
            </a:lvl1pPr>
          </a:lstStyle>
          <a:p>
            <a:r>
              <a:rPr lang="de-DE" smtClean="0"/>
              <a:t>Titelmasterformat durch Klicken bearbeiten</a:t>
            </a:r>
            <a:endParaRPr lang="de-DE" dirty="0"/>
          </a:p>
        </p:txBody>
      </p:sp>
      <p:sp>
        <p:nvSpPr>
          <p:cNvPr id="6" name="Inhaltsplatzhalter 2"/>
          <p:cNvSpPr>
            <a:spLocks noGrp="1"/>
          </p:cNvSpPr>
          <p:nvPr>
            <p:ph idx="1"/>
          </p:nvPr>
        </p:nvSpPr>
        <p:spPr>
          <a:xfrm>
            <a:off x="3575050" y="1000108"/>
            <a:ext cx="5111750" cy="5286412"/>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extplatzhalter 3"/>
          <p:cNvSpPr>
            <a:spLocks noGrp="1"/>
          </p:cNvSpPr>
          <p:nvPr>
            <p:ph type="body" sz="half" idx="2"/>
          </p:nvPr>
        </p:nvSpPr>
        <p:spPr>
          <a:xfrm>
            <a:off x="457200" y="2166961"/>
            <a:ext cx="3008313" cy="411955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Tree>
    <p:extLst>
      <p:ext uri="{BB962C8B-B14F-4D97-AF65-F5344CB8AC3E}">
        <p14:creationId xmlns:p14="http://schemas.microsoft.com/office/powerpoint/2010/main" val="213251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Inhaltsplatzhalter 4"/>
          <p:cNvSpPr>
            <a:spLocks noGrp="1"/>
          </p:cNvSpPr>
          <p:nvPr>
            <p:ph idx="1"/>
          </p:nvPr>
        </p:nvSpPr>
        <p:spPr>
          <a:xfrm>
            <a:off x="838200" y="2590800"/>
            <a:ext cx="7467600" cy="3552825"/>
          </a:xfrm>
        </p:spPr>
        <p:txBody>
          <a:bodyPr/>
          <a:lstStyle/>
          <a:p>
            <a:pPr lvl="0"/>
            <a:r>
              <a:rPr lang="de-DE" smtClean="0"/>
              <a:t>Formatvorlagen des Textmasters bearbeiten</a:t>
            </a:r>
          </a:p>
        </p:txBody>
      </p:sp>
    </p:spTree>
    <p:extLst>
      <p:ext uri="{BB962C8B-B14F-4D97-AF65-F5344CB8AC3E}">
        <p14:creationId xmlns:p14="http://schemas.microsoft.com/office/powerpoint/2010/main" val="3006261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6" name="Bildplatzhalter 2"/>
          <p:cNvSpPr>
            <a:spLocks noGrp="1"/>
          </p:cNvSpPr>
          <p:nvPr>
            <p:ph type="pic" idx="1"/>
          </p:nvPr>
        </p:nvSpPr>
        <p:spPr>
          <a:xfrm>
            <a:off x="1792288" y="1142983"/>
            <a:ext cx="5486400" cy="3584591"/>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p>
        </p:txBody>
      </p:sp>
      <p:sp>
        <p:nvSpPr>
          <p:cNvPr id="7"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Tree>
    <p:extLst>
      <p:ext uri="{BB962C8B-B14F-4D97-AF65-F5344CB8AC3E}">
        <p14:creationId xmlns:p14="http://schemas.microsoft.com/office/powerpoint/2010/main" val="2560685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Grafik 6" descr="ub-cd-ppt-back02-5_grau.gif"/>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7" descr="ub-cd-ppt-back02-5.gif"/>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838200" y="1143000"/>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Klicken Sie, um das Titelformat</a:t>
            </a:r>
            <a:br>
              <a:rPr lang="de-DE" altLang="de-DE" smtClean="0"/>
            </a:br>
            <a:r>
              <a:rPr lang="de-DE" altLang="de-DE" smtClean="0"/>
              <a:t>zu bearbeiten</a:t>
            </a:r>
          </a:p>
        </p:txBody>
      </p:sp>
      <p:sp>
        <p:nvSpPr>
          <p:cNvPr id="1029" name="Rectangle 3"/>
          <p:cNvSpPr>
            <a:spLocks noGrp="1" noChangeArrowheads="1"/>
          </p:cNvSpPr>
          <p:nvPr>
            <p:ph type="body" idx="1"/>
          </p:nvPr>
        </p:nvSpPr>
        <p:spPr bwMode="auto">
          <a:xfrm>
            <a:off x="838200" y="2590800"/>
            <a:ext cx="74676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Klicken Sie, um die Formate des Vorlagentextes zu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1030" name="Rectangle 23"/>
          <p:cNvSpPr>
            <a:spLocks noChangeArrowheads="1"/>
          </p:cNvSpPr>
          <p:nvPr/>
        </p:nvSpPr>
        <p:spPr bwMode="auto">
          <a:xfrm>
            <a:off x="7924800" y="6557963"/>
            <a:ext cx="106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r" eaLnBrk="1" hangingPunct="1"/>
            <a:r>
              <a:rPr lang="de-DE" altLang="de-DE" sz="900">
                <a:solidFill>
                  <a:srgbClr val="00407A"/>
                </a:solidFill>
                <a:latin typeface="Arial" panose="020B0604020202020204" pitchFamily="34" charset="0"/>
              </a:rPr>
              <a:t>S. </a:t>
            </a:r>
            <a:fld id="{1CFECFF3-C8C7-41B2-9DB4-BCF1454FB80C}" type="slidenum">
              <a:rPr lang="de-DE" altLang="de-DE" sz="900">
                <a:solidFill>
                  <a:srgbClr val="00407A"/>
                </a:solidFill>
                <a:latin typeface="Arial" panose="020B0604020202020204" pitchFamily="34" charset="0"/>
              </a:rPr>
              <a:pPr algn="r" eaLnBrk="1" hangingPunct="1"/>
              <a:t>‹Nr.›</a:t>
            </a:fld>
            <a:endParaRPr lang="de-DE" altLang="de-DE" sz="900">
              <a:solidFill>
                <a:srgbClr val="00407A"/>
              </a:solidFill>
              <a:latin typeface="Arial" panose="020B0604020202020204" pitchFamily="34" charset="0"/>
            </a:endParaRPr>
          </a:p>
        </p:txBody>
      </p:sp>
      <p:sp>
        <p:nvSpPr>
          <p:cNvPr id="1031" name="Rectangle 23"/>
          <p:cNvSpPr>
            <a:spLocks noChangeArrowheads="1"/>
          </p:cNvSpPr>
          <p:nvPr/>
        </p:nvSpPr>
        <p:spPr bwMode="auto">
          <a:xfrm>
            <a:off x="152400" y="6557963"/>
            <a:ext cx="7543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defRPr/>
            </a:pPr>
            <a:r>
              <a:rPr lang="de-DE" altLang="de-DE" sz="900" dirty="0" smtClean="0">
                <a:solidFill>
                  <a:srgbClr val="00407A"/>
                </a:solidFill>
                <a:latin typeface="Arial" charset="0"/>
              </a:rPr>
              <a:t>FIS datenschutzkonform umsetzen | Benedikt</a:t>
            </a:r>
            <a:r>
              <a:rPr lang="de-DE" altLang="de-DE" sz="900" baseline="0" dirty="0" smtClean="0">
                <a:solidFill>
                  <a:srgbClr val="00407A"/>
                </a:solidFill>
                <a:latin typeface="Arial" charset="0"/>
              </a:rPr>
              <a:t> </a:t>
            </a:r>
            <a:r>
              <a:rPr lang="de-DE" altLang="de-DE" sz="900" baseline="0" dirty="0" err="1" smtClean="0">
                <a:solidFill>
                  <a:srgbClr val="00407A"/>
                </a:solidFill>
                <a:latin typeface="Arial" charset="0"/>
              </a:rPr>
              <a:t>Kammerl</a:t>
            </a:r>
            <a:r>
              <a:rPr lang="de-DE" altLang="de-DE" sz="900" dirty="0" smtClean="0">
                <a:solidFill>
                  <a:srgbClr val="00407A"/>
                </a:solidFill>
                <a:latin typeface="Arial" charset="0"/>
              </a:rPr>
              <a:t> | Datenschutzbüro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fontAlgn="base" hangingPunct="1">
        <a:spcBef>
          <a:spcPct val="0"/>
        </a:spcBef>
        <a:spcAft>
          <a:spcPct val="0"/>
        </a:spcAft>
        <a:defRPr sz="2800">
          <a:solidFill>
            <a:srgbClr val="00407A"/>
          </a:solidFill>
          <a:latin typeface="Arial" charset="0"/>
          <a:ea typeface="+mj-ea"/>
          <a:cs typeface="+mj-cs"/>
        </a:defRPr>
      </a:lvl1pPr>
      <a:lvl2pPr algn="l" rtl="0" eaLnBrk="1" fontAlgn="base" hangingPunct="1">
        <a:spcBef>
          <a:spcPct val="0"/>
        </a:spcBef>
        <a:spcAft>
          <a:spcPct val="0"/>
        </a:spcAft>
        <a:defRPr sz="2800">
          <a:solidFill>
            <a:srgbClr val="00407A"/>
          </a:solidFill>
          <a:latin typeface="Arial" charset="0"/>
        </a:defRPr>
      </a:lvl2pPr>
      <a:lvl3pPr algn="l" rtl="0" eaLnBrk="1" fontAlgn="base" hangingPunct="1">
        <a:spcBef>
          <a:spcPct val="0"/>
        </a:spcBef>
        <a:spcAft>
          <a:spcPct val="0"/>
        </a:spcAft>
        <a:defRPr sz="2800">
          <a:solidFill>
            <a:srgbClr val="00407A"/>
          </a:solidFill>
          <a:latin typeface="Arial" charset="0"/>
        </a:defRPr>
      </a:lvl3pPr>
      <a:lvl4pPr algn="l" rtl="0" eaLnBrk="1" fontAlgn="base" hangingPunct="1">
        <a:spcBef>
          <a:spcPct val="0"/>
        </a:spcBef>
        <a:spcAft>
          <a:spcPct val="0"/>
        </a:spcAft>
        <a:defRPr sz="2800">
          <a:solidFill>
            <a:srgbClr val="00407A"/>
          </a:solidFill>
          <a:latin typeface="Arial" charset="0"/>
        </a:defRPr>
      </a:lvl4pPr>
      <a:lvl5pPr algn="l" rtl="0" eaLnBrk="1" fontAlgn="base" hangingPunct="1">
        <a:spcBef>
          <a:spcPct val="0"/>
        </a:spcBef>
        <a:spcAft>
          <a:spcPct val="0"/>
        </a:spcAft>
        <a:defRPr sz="2800">
          <a:solidFill>
            <a:srgbClr val="00407A"/>
          </a:solidFill>
          <a:latin typeface="Arial" charset="0"/>
        </a:defRPr>
      </a:lvl5pPr>
      <a:lvl6pPr marL="457200" algn="l" rtl="0" eaLnBrk="1" fontAlgn="base" hangingPunct="1">
        <a:spcBef>
          <a:spcPct val="0"/>
        </a:spcBef>
        <a:spcAft>
          <a:spcPct val="0"/>
        </a:spcAft>
        <a:defRPr sz="2800" b="1">
          <a:solidFill>
            <a:srgbClr val="00407A"/>
          </a:solidFill>
          <a:latin typeface="UB Scala" pitchFamily="2" charset="0"/>
        </a:defRPr>
      </a:lvl6pPr>
      <a:lvl7pPr marL="914400" algn="l" rtl="0" eaLnBrk="1" fontAlgn="base" hangingPunct="1">
        <a:spcBef>
          <a:spcPct val="0"/>
        </a:spcBef>
        <a:spcAft>
          <a:spcPct val="0"/>
        </a:spcAft>
        <a:defRPr sz="2800" b="1">
          <a:solidFill>
            <a:srgbClr val="00407A"/>
          </a:solidFill>
          <a:latin typeface="UB Scala" pitchFamily="2" charset="0"/>
        </a:defRPr>
      </a:lvl7pPr>
      <a:lvl8pPr marL="1371600" algn="l" rtl="0" eaLnBrk="1" fontAlgn="base" hangingPunct="1">
        <a:spcBef>
          <a:spcPct val="0"/>
        </a:spcBef>
        <a:spcAft>
          <a:spcPct val="0"/>
        </a:spcAft>
        <a:defRPr sz="2800" b="1">
          <a:solidFill>
            <a:srgbClr val="00407A"/>
          </a:solidFill>
          <a:latin typeface="UB Scala" pitchFamily="2" charset="0"/>
        </a:defRPr>
      </a:lvl8pPr>
      <a:lvl9pPr marL="1828800" algn="l" rtl="0" eaLnBrk="1" fontAlgn="base" hangingPunct="1">
        <a:spcBef>
          <a:spcPct val="0"/>
        </a:spcBef>
        <a:spcAft>
          <a:spcPct val="0"/>
        </a:spcAft>
        <a:defRPr sz="2800" b="1">
          <a:solidFill>
            <a:srgbClr val="00407A"/>
          </a:solidFill>
          <a:latin typeface="UB Scala" pitchFamily="2" charset="0"/>
        </a:defRPr>
      </a:lvl9pPr>
    </p:titleStyle>
    <p:bodyStyle>
      <a:lvl1pPr marL="342900" indent="-342900" algn="l" rtl="0" eaLnBrk="1" fontAlgn="base" hangingPunct="1">
        <a:spcBef>
          <a:spcPct val="20000"/>
        </a:spcBef>
        <a:spcAft>
          <a:spcPct val="0"/>
        </a:spcAft>
        <a:buChar char="•"/>
        <a:defRPr sz="2200">
          <a:solidFill>
            <a:schemeClr val="tx1"/>
          </a:solidFill>
          <a:latin typeface="Arial"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Arial" charset="0"/>
        </a:defRPr>
      </a:lvl2pPr>
      <a:lvl3pPr marL="1143000" indent="-228600" algn="l" rtl="0" eaLnBrk="1" fontAlgn="base" hangingPunct="1">
        <a:spcBef>
          <a:spcPct val="20000"/>
        </a:spcBef>
        <a:spcAft>
          <a:spcPct val="0"/>
        </a:spcAft>
        <a:buFont typeface="Wingdings" panose="05000000000000000000" pitchFamily="2" charset="2"/>
        <a:buChar char="§"/>
        <a:defRPr>
          <a:solidFill>
            <a:schemeClr val="tx1"/>
          </a:solidFill>
          <a:latin typeface="Arial" charset="0"/>
        </a:defRPr>
      </a:lvl3pPr>
      <a:lvl4pPr marL="1600200" indent="-228600" algn="l" rtl="0" eaLnBrk="1" fontAlgn="base" hangingPunct="1">
        <a:spcBef>
          <a:spcPct val="20000"/>
        </a:spcBef>
        <a:spcAft>
          <a:spcPct val="0"/>
        </a:spcAft>
        <a:buChar char="+"/>
        <a:defRPr sz="1600">
          <a:solidFill>
            <a:schemeClr val="tx1"/>
          </a:solidFill>
          <a:latin typeface="Arial" charset="0"/>
        </a:defRPr>
      </a:lvl4pPr>
      <a:lvl5pPr marL="2057400" indent="-228600" algn="l" rtl="0" eaLnBrk="1" fontAlgn="base" hangingPunct="1">
        <a:spcBef>
          <a:spcPct val="20000"/>
        </a:spcBef>
        <a:spcAft>
          <a:spcPct val="0"/>
        </a:spcAft>
        <a:buChar char="–"/>
        <a:defRPr sz="1400">
          <a:solidFill>
            <a:schemeClr val="tx1"/>
          </a:solidFill>
          <a:latin typeface="Arial" charset="0"/>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stiftungdatenschutz.org/fileadmin/Redaktion/Dokumente/Broschuere/SDS_Datenschutz_ganz_kurz_allgemein_2022-12_DE_Web.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oi.org/10.5282/o-bib/5868" TargetMode="External"/><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uni-bamberg.de/datenschutz/datenschutzinformationen/unileben/forschungsinformationssyste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50800" y="1771650"/>
            <a:ext cx="9042400" cy="508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hteck 11"/>
          <p:cNvSpPr/>
          <p:nvPr/>
        </p:nvSpPr>
        <p:spPr>
          <a:xfrm>
            <a:off x="3779912" y="5807909"/>
            <a:ext cx="5203751" cy="861030"/>
          </a:xfrm>
          <a:prstGeom prst="rect">
            <a:avLst/>
          </a:prstGeom>
          <a:solidFill>
            <a:schemeClr val="accent5">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052" name="Rectangle 2"/>
          <p:cNvSpPr>
            <a:spLocks noGrp="1" noChangeArrowheads="1"/>
          </p:cNvSpPr>
          <p:nvPr>
            <p:ph type="ctrTitle"/>
          </p:nvPr>
        </p:nvSpPr>
        <p:spPr>
          <a:xfrm>
            <a:off x="3779912" y="5799763"/>
            <a:ext cx="5203751" cy="365541"/>
          </a:xfrm>
        </p:spPr>
        <p:txBody>
          <a:bodyPr/>
          <a:lstStyle/>
          <a:p>
            <a:r>
              <a:rPr lang="de-DE" altLang="de-DE" sz="2000" dirty="0" smtClean="0">
                <a:solidFill>
                  <a:srgbClr val="00457D"/>
                </a:solidFill>
                <a:latin typeface="Arial" panose="020B0604020202020204" pitchFamily="34" charset="0"/>
                <a:cs typeface="Arial" panose="020B0604020202020204" pitchFamily="34" charset="0"/>
              </a:rPr>
              <a:t>FIS datenschutzkonform umsetzen</a:t>
            </a:r>
          </a:p>
        </p:txBody>
      </p:sp>
      <p:sp>
        <p:nvSpPr>
          <p:cNvPr id="2053" name="Rectangle 3"/>
          <p:cNvSpPr>
            <a:spLocks noGrp="1" noChangeArrowheads="1"/>
          </p:cNvSpPr>
          <p:nvPr>
            <p:ph type="subTitle" idx="1"/>
          </p:nvPr>
        </p:nvSpPr>
        <p:spPr>
          <a:xfrm>
            <a:off x="3779912" y="6187108"/>
            <a:ext cx="5203750" cy="489977"/>
          </a:xfrm>
        </p:spPr>
        <p:txBody>
          <a:bodyPr anchor="ctr"/>
          <a:lstStyle/>
          <a:p>
            <a:pPr algn="l"/>
            <a:r>
              <a:rPr lang="de-DE" altLang="de-DE" sz="1400" dirty="0" smtClean="0">
                <a:solidFill>
                  <a:srgbClr val="00407A"/>
                </a:solidFill>
                <a:latin typeface="Arial" panose="020B0604020202020204" pitchFamily="34" charset="0"/>
                <a:cs typeface="Arial" panose="020B0604020202020204" pitchFamily="34" charset="0"/>
              </a:rPr>
              <a:t>Di</a:t>
            </a:r>
            <a:r>
              <a:rPr lang="de-DE" altLang="de-DE" sz="1400" dirty="0" smtClean="0">
                <a:solidFill>
                  <a:srgbClr val="00407A"/>
                </a:solidFill>
                <a:latin typeface="Arial" panose="020B0604020202020204" pitchFamily="34" charset="0"/>
                <a:cs typeface="Arial" panose="020B0604020202020204" pitchFamily="34" charset="0"/>
              </a:rPr>
              <a:t>e </a:t>
            </a:r>
            <a:r>
              <a:rPr lang="de-DE" altLang="de-DE" sz="1400" dirty="0">
                <a:solidFill>
                  <a:srgbClr val="00407A"/>
                </a:solidFill>
                <a:latin typeface="Arial" panose="020B0604020202020204" pitchFamily="34" charset="0"/>
                <a:cs typeface="Arial" panose="020B0604020202020204" pitchFamily="34" charset="0"/>
              </a:rPr>
              <a:t>Begleitung des Bamberger Forschungsinformationssystems</a:t>
            </a:r>
          </a:p>
          <a:p>
            <a:pPr algn="l"/>
            <a:r>
              <a:rPr lang="de-DE" altLang="de-DE" sz="1400" dirty="0">
                <a:solidFill>
                  <a:srgbClr val="00407A"/>
                </a:solidFill>
                <a:latin typeface="Arial" panose="020B0604020202020204" pitchFamily="34" charset="0"/>
                <a:cs typeface="Arial" panose="020B0604020202020204" pitchFamily="34" charset="0"/>
              </a:rPr>
              <a:t>durch das universitäre </a:t>
            </a:r>
            <a:r>
              <a:rPr lang="de-DE" altLang="de-DE" sz="1400" dirty="0" smtClean="0">
                <a:solidFill>
                  <a:srgbClr val="00407A"/>
                </a:solidFill>
                <a:latin typeface="Arial" panose="020B0604020202020204" pitchFamily="34" charset="0"/>
                <a:cs typeface="Arial" panose="020B0604020202020204" pitchFamily="34" charset="0"/>
              </a:rPr>
              <a:t>Datenschutzbüro</a:t>
            </a:r>
            <a:endParaRPr lang="de-DE" altLang="de-DE" sz="1400" dirty="0">
              <a:solidFill>
                <a:srgbClr val="00407A"/>
              </a:solidFill>
              <a:latin typeface="Arial" panose="020B0604020202020204" pitchFamily="34" charset="0"/>
              <a:cs typeface="Arial" panose="020B0604020202020204" pitchFamily="34" charset="0"/>
            </a:endParaRPr>
          </a:p>
        </p:txBody>
      </p:sp>
      <p:pic>
        <p:nvPicPr>
          <p:cNvPr id="2054" name="Grafik 9" descr="Kopfmodul grau sehr lang-deutsch.gif"/>
          <p:cNvPicPr>
            <a:picLocks noChangeAspect="1"/>
          </p:cNvPicPr>
          <p:nvPr/>
        </p:nvPicPr>
        <p:blipFill>
          <a:blip r:embed="rId4" cstate="print">
            <a:extLst>
              <a:ext uri="{28A0092B-C50C-407E-A947-70E740481C1C}">
                <a14:useLocalDpi xmlns:a14="http://schemas.microsoft.com/office/drawing/2010/main" val="0"/>
              </a:ext>
            </a:extLst>
          </a:blip>
          <a:srcRect l="33163"/>
          <a:stretch>
            <a:fillRect/>
          </a:stretch>
        </p:blipFill>
        <p:spPr bwMode="auto">
          <a:xfrm>
            <a:off x="107950" y="98425"/>
            <a:ext cx="8928100" cy="167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Grafik 4" descr="ub-cd-ppt-back01-1_o.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hidden">
          <a:xfrm>
            <a:off x="0" y="0"/>
            <a:ext cx="9144000"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Grafik 6" descr="ub-cd-ppt-back01-1_l-r.gi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1095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Grafik 7" descr="ub-cd-ppt-back01-1_l-r.gi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34463" y="0"/>
            <a:ext cx="1095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Grafik 8" descr="ub-cd-ppt-back01-1_u.gif"/>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6751638"/>
            <a:ext cx="9144000"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71600" y="2492896"/>
            <a:ext cx="6400800" cy="1440160"/>
          </a:xfrm>
        </p:spPr>
        <p:txBody>
          <a:bodyPr/>
          <a:lstStyle/>
          <a:p>
            <a:pPr algn="ctr"/>
            <a:r>
              <a:rPr lang="de-DE" dirty="0" smtClean="0"/>
              <a:t>Fragen – Wünsche – Anregungen? </a:t>
            </a:r>
            <a:endParaRPr lang="de-DE" dirty="0"/>
          </a:p>
        </p:txBody>
      </p:sp>
      <p:sp>
        <p:nvSpPr>
          <p:cNvPr id="3" name="Untertitel 2"/>
          <p:cNvSpPr>
            <a:spLocks noGrp="1"/>
          </p:cNvSpPr>
          <p:nvPr>
            <p:ph type="subTitle" idx="1"/>
          </p:nvPr>
        </p:nvSpPr>
        <p:spPr>
          <a:xfrm>
            <a:off x="1371600" y="4437112"/>
            <a:ext cx="6400800" cy="1201688"/>
          </a:xfrm>
        </p:spPr>
        <p:txBody>
          <a:bodyPr/>
          <a:lstStyle/>
          <a:p>
            <a:endParaRPr lang="de-DE" dirty="0"/>
          </a:p>
        </p:txBody>
      </p:sp>
    </p:spTree>
    <p:extLst>
      <p:ext uri="{BB962C8B-B14F-4D97-AF65-F5344CB8AC3E}">
        <p14:creationId xmlns:p14="http://schemas.microsoft.com/office/powerpoint/2010/main" val="23448983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p:txBody>
          <a:bodyPr/>
          <a:lstStyle/>
          <a:p>
            <a:r>
              <a:rPr lang="de-DE" altLang="de-DE" dirty="0" smtClean="0">
                <a:latin typeface="Arial" panose="020B0604020202020204" pitchFamily="34" charset="0"/>
              </a:rPr>
              <a:t>Datenschutz an der Uni Bamberg</a:t>
            </a:r>
          </a:p>
        </p:txBody>
      </p:sp>
      <p:sp>
        <p:nvSpPr>
          <p:cNvPr id="3075" name="Inhaltsplatzhalter 2"/>
          <p:cNvSpPr>
            <a:spLocks noGrp="1"/>
          </p:cNvSpPr>
          <p:nvPr>
            <p:ph idx="1"/>
          </p:nvPr>
        </p:nvSpPr>
        <p:spPr>
          <a:xfrm>
            <a:off x="838200" y="2590800"/>
            <a:ext cx="7467600" cy="3552825"/>
          </a:xfrm>
        </p:spPr>
        <p:txBody>
          <a:bodyPr/>
          <a:lstStyle/>
          <a:p>
            <a:r>
              <a:rPr lang="de-DE" altLang="de-DE" dirty="0" smtClean="0">
                <a:latin typeface="Arial" panose="020B0604020202020204" pitchFamily="34" charset="0"/>
              </a:rPr>
              <a:t>Datenschutzbeauftragter </a:t>
            </a:r>
            <a:r>
              <a:rPr lang="de-DE" altLang="de-DE" dirty="0" smtClean="0">
                <a:latin typeface="Arial" panose="020B0604020202020204" pitchFamily="34" charset="0"/>
                <a:sym typeface="Wingdings" panose="05000000000000000000" pitchFamily="2" charset="2"/>
              </a:rPr>
              <a:t> Kontroll- und Überwachungsinstanz innerhalb der Behörde, Anlaufstelle für Fragen, Beschwerden und sonstige Eingaben von Betroffenen </a:t>
            </a:r>
          </a:p>
          <a:p>
            <a:r>
              <a:rPr lang="de-DE" altLang="de-DE" dirty="0" smtClean="0">
                <a:latin typeface="Arial" panose="020B0604020202020204" pitchFamily="34" charset="0"/>
                <a:sym typeface="Wingdings" panose="05000000000000000000" pitchFamily="2" charset="2"/>
              </a:rPr>
              <a:t>„Datenschutzbüro“  insb. Beratungs-, Informations- und Unterstützungsstelle der ausführenden Stellen der Universität</a:t>
            </a:r>
            <a:endParaRPr lang="de-DE" altLang="de-DE" dirty="0" smtClean="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Vertic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Effect transition="in" filter="fade">
                                      <p:cBhvr>
                                        <p:cTn id="12" dur="1000"/>
                                        <p:tgtEl>
                                          <p:spTgt spid="3075">
                                            <p:txEl>
                                              <p:pRg st="0" end="0"/>
                                            </p:txEl>
                                          </p:spTgt>
                                        </p:tgtEl>
                                      </p:cBhvr>
                                    </p:animEffect>
                                    <p:anim calcmode="lin" valueType="num">
                                      <p:cBhvr>
                                        <p:cTn id="13" dur="1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07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075">
                                            <p:txEl>
                                              <p:pRg st="1" end="1"/>
                                            </p:txEl>
                                          </p:spTgt>
                                        </p:tgtEl>
                                        <p:attrNameLst>
                                          <p:attrName>style.visibility</p:attrName>
                                        </p:attrNameLst>
                                      </p:cBhvr>
                                      <p:to>
                                        <p:strVal val="visible"/>
                                      </p:to>
                                    </p:set>
                                    <p:animEffect transition="in" filter="fade">
                                      <p:cBhvr>
                                        <p:cTn id="19" dur="1000"/>
                                        <p:tgtEl>
                                          <p:spTgt spid="3075">
                                            <p:txEl>
                                              <p:pRg st="1" end="1"/>
                                            </p:txEl>
                                          </p:spTgt>
                                        </p:tgtEl>
                                      </p:cBhvr>
                                    </p:animEffect>
                                    <p:anim calcmode="lin" valueType="num">
                                      <p:cBhvr>
                                        <p:cTn id="20" dur="1000" fill="hold"/>
                                        <p:tgtEl>
                                          <p:spTgt spid="3075">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07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5576" y="1143000"/>
            <a:ext cx="7560840" cy="1143000"/>
          </a:xfrm>
        </p:spPr>
        <p:txBody>
          <a:bodyPr/>
          <a:lstStyle/>
          <a:p>
            <a:r>
              <a:rPr lang="de-DE" dirty="0" smtClean="0"/>
              <a:t>Die 4 Fragen des Datenschutzes </a:t>
            </a:r>
            <a:br>
              <a:rPr lang="de-DE" dirty="0" smtClean="0"/>
            </a:br>
            <a:r>
              <a:rPr lang="de-DE" dirty="0" smtClean="0"/>
              <a:t>(frei nach Immanuel Kant)</a:t>
            </a:r>
            <a:endParaRPr lang="de-DE" dirty="0"/>
          </a:p>
        </p:txBody>
      </p:sp>
      <p:sp>
        <p:nvSpPr>
          <p:cNvPr id="3" name="Inhaltsplatzhalter 2"/>
          <p:cNvSpPr>
            <a:spLocks noGrp="1"/>
          </p:cNvSpPr>
          <p:nvPr>
            <p:ph idx="1"/>
          </p:nvPr>
        </p:nvSpPr>
        <p:spPr>
          <a:xfrm>
            <a:off x="4510608" y="2564904"/>
            <a:ext cx="4093840" cy="3552844"/>
          </a:xfrm>
        </p:spPr>
        <p:txBody>
          <a:bodyPr/>
          <a:lstStyle/>
          <a:p>
            <a:r>
              <a:rPr lang="de-DE" dirty="0" smtClean="0"/>
              <a:t>Was muss die betroffene Person wissen? </a:t>
            </a:r>
          </a:p>
          <a:p>
            <a:r>
              <a:rPr lang="de-DE" dirty="0" smtClean="0"/>
              <a:t>Was darf ich tun? </a:t>
            </a:r>
            <a:endParaRPr lang="de-DE" dirty="0"/>
          </a:p>
          <a:p>
            <a:r>
              <a:rPr lang="de-DE" dirty="0"/>
              <a:t>Erfolgt die Datenverarbeitung auf sichere Art und Weise?</a:t>
            </a:r>
            <a:endParaRPr lang="de-DE" dirty="0" smtClean="0"/>
          </a:p>
          <a:p>
            <a:r>
              <a:rPr lang="de-DE" dirty="0" smtClean="0"/>
              <a:t>Wann muss ich löschen? </a:t>
            </a:r>
          </a:p>
          <a:p>
            <a:pPr marL="0" indent="0">
              <a:buNone/>
            </a:pPr>
            <a:endParaRPr lang="de-DE" sz="1100" i="1" dirty="0"/>
          </a:p>
          <a:p>
            <a:pPr marL="0" indent="0">
              <a:buNone/>
            </a:pPr>
            <a:r>
              <a:rPr lang="de-DE" sz="1100" i="1" dirty="0" smtClean="0"/>
              <a:t>vgl. Broschüre der Stiftung Datenschutz „</a:t>
            </a:r>
            <a:r>
              <a:rPr lang="de-DE" sz="1100" i="1" dirty="0"/>
              <a:t>Datenschutz ganz kurz“, </a:t>
            </a:r>
            <a:r>
              <a:rPr lang="de-DE" sz="1100" i="1" dirty="0">
                <a:hlinkClick r:id="rId3"/>
              </a:rPr>
              <a:t>https://</a:t>
            </a:r>
            <a:r>
              <a:rPr lang="de-DE" sz="1100" i="1" dirty="0" smtClean="0">
                <a:hlinkClick r:id="rId3"/>
              </a:rPr>
              <a:t>stiftungdatenschutz.org/fileadmin/Redaktion/Dokumente/Broschuere/SDS_Datenschutz_ganz_kurz_allgemein_2022-12_DE_Web.pdf</a:t>
            </a:r>
            <a:r>
              <a:rPr lang="de-DE" sz="1100" i="1" dirty="0" smtClean="0"/>
              <a:t> </a:t>
            </a:r>
            <a:endParaRPr lang="de-DE" sz="1100" i="1" dirty="0"/>
          </a:p>
        </p:txBody>
      </p:sp>
      <p:sp>
        <p:nvSpPr>
          <p:cNvPr id="4" name="Inhaltsplatzhalter 2"/>
          <p:cNvSpPr txBox="1">
            <a:spLocks/>
          </p:cNvSpPr>
          <p:nvPr/>
        </p:nvSpPr>
        <p:spPr bwMode="auto">
          <a:xfrm>
            <a:off x="755576" y="2564904"/>
            <a:ext cx="3240360" cy="3552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200">
                <a:solidFill>
                  <a:schemeClr val="tx1"/>
                </a:solidFill>
                <a:latin typeface="Arial"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Arial" charset="0"/>
              </a:defRPr>
            </a:lvl2pPr>
            <a:lvl3pPr marL="1143000" indent="-228600" algn="l" rtl="0" eaLnBrk="1" fontAlgn="base" hangingPunct="1">
              <a:spcBef>
                <a:spcPct val="20000"/>
              </a:spcBef>
              <a:spcAft>
                <a:spcPct val="0"/>
              </a:spcAft>
              <a:buFont typeface="Wingdings" panose="05000000000000000000" pitchFamily="2" charset="2"/>
              <a:buChar char="§"/>
              <a:defRPr>
                <a:solidFill>
                  <a:schemeClr val="tx1"/>
                </a:solidFill>
                <a:latin typeface="Arial" charset="0"/>
              </a:defRPr>
            </a:lvl3pPr>
            <a:lvl4pPr marL="1600200" indent="-228600" algn="l" rtl="0" eaLnBrk="1" fontAlgn="base" hangingPunct="1">
              <a:spcBef>
                <a:spcPct val="20000"/>
              </a:spcBef>
              <a:spcAft>
                <a:spcPct val="0"/>
              </a:spcAft>
              <a:buChar char="+"/>
              <a:defRPr sz="1600">
                <a:solidFill>
                  <a:schemeClr val="tx1"/>
                </a:solidFill>
                <a:latin typeface="Arial" charset="0"/>
              </a:defRPr>
            </a:lvl4pPr>
            <a:lvl5pPr marL="2057400" indent="-228600" algn="l" rtl="0" eaLnBrk="1" fontAlgn="base" hangingPunct="1">
              <a:spcBef>
                <a:spcPct val="20000"/>
              </a:spcBef>
              <a:spcAft>
                <a:spcPct val="0"/>
              </a:spcAft>
              <a:buChar char="–"/>
              <a:defRPr sz="1400">
                <a:solidFill>
                  <a:schemeClr val="tx1"/>
                </a:solidFill>
                <a:latin typeface="Arial" charset="0"/>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a:lstStyle>
          <a:p>
            <a:r>
              <a:rPr lang="de-DE" dirty="0"/>
              <a:t>Was kann ich wissen? </a:t>
            </a:r>
            <a:endParaRPr lang="de-DE" dirty="0" smtClean="0"/>
          </a:p>
          <a:p>
            <a:r>
              <a:rPr lang="de-DE" dirty="0" smtClean="0"/>
              <a:t>Was </a:t>
            </a:r>
            <a:r>
              <a:rPr lang="de-DE" dirty="0"/>
              <a:t>soll ich </a:t>
            </a:r>
            <a:r>
              <a:rPr lang="de-DE" dirty="0" smtClean="0"/>
              <a:t>tun</a:t>
            </a:r>
            <a:r>
              <a:rPr lang="de-DE" dirty="0"/>
              <a:t>? </a:t>
            </a:r>
            <a:endParaRPr lang="de-DE" dirty="0" smtClean="0"/>
          </a:p>
          <a:p>
            <a:r>
              <a:rPr lang="de-DE" dirty="0" smtClean="0"/>
              <a:t>Was </a:t>
            </a:r>
            <a:r>
              <a:rPr lang="de-DE" dirty="0"/>
              <a:t>darf ich hoffen? </a:t>
            </a:r>
            <a:endParaRPr lang="de-DE" dirty="0" smtClean="0"/>
          </a:p>
          <a:p>
            <a:endParaRPr lang="de-DE" sz="1800" dirty="0"/>
          </a:p>
          <a:p>
            <a:endParaRPr lang="de-DE" sz="1800" dirty="0" smtClean="0"/>
          </a:p>
          <a:p>
            <a:r>
              <a:rPr lang="de-DE" dirty="0" smtClean="0"/>
              <a:t>Was </a:t>
            </a:r>
            <a:r>
              <a:rPr lang="de-DE" dirty="0"/>
              <a:t>ist der Mensch?</a:t>
            </a:r>
          </a:p>
        </p:txBody>
      </p:sp>
    </p:spTree>
    <p:extLst>
      <p:ext uri="{BB962C8B-B14F-4D97-AF65-F5344CB8AC3E}">
        <p14:creationId xmlns:p14="http://schemas.microsoft.com/office/powerpoint/2010/main" val="2424192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wipe(down)">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wipe(down)">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wipe(down)">
                                      <p:cBhvr>
                                        <p:cTn id="31" dur="5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wipe(down)">
                                      <p:cBhvr>
                                        <p:cTn id="36" dur="5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wipe(down)">
                                      <p:cBhvr>
                                        <p:cTn id="4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„Werkstattbericht“</a:t>
            </a:r>
            <a:endParaRPr lang="de-DE" dirty="0"/>
          </a:p>
        </p:txBody>
      </p:sp>
      <p:sp>
        <p:nvSpPr>
          <p:cNvPr id="3" name="Inhaltsplatzhalter 2"/>
          <p:cNvSpPr>
            <a:spLocks noGrp="1"/>
          </p:cNvSpPr>
          <p:nvPr>
            <p:ph idx="1"/>
          </p:nvPr>
        </p:nvSpPr>
        <p:spPr/>
        <p:txBody>
          <a:bodyPr/>
          <a:lstStyle/>
          <a:p>
            <a:r>
              <a:rPr lang="de-DE" dirty="0"/>
              <a:t>Berücksichtigung unterschiedlicher </a:t>
            </a:r>
            <a:r>
              <a:rPr lang="de-DE" dirty="0" smtClean="0"/>
              <a:t>Perspektiven und Anforderungen </a:t>
            </a:r>
            <a:endParaRPr lang="de-DE" dirty="0"/>
          </a:p>
          <a:p>
            <a:pPr lvl="1"/>
            <a:r>
              <a:rPr lang="de-DE" dirty="0" smtClean="0"/>
              <a:t>Universitätsleitung/Forschende </a:t>
            </a:r>
            <a:r>
              <a:rPr lang="de-DE" dirty="0">
                <a:sym typeface="Wingdings" panose="05000000000000000000" pitchFamily="2" charset="2"/>
              </a:rPr>
              <a:t> Sichtbarkeit, Reichweite, Vernetzung </a:t>
            </a:r>
            <a:endParaRPr lang="de-DE" dirty="0"/>
          </a:p>
          <a:p>
            <a:pPr lvl="1"/>
            <a:r>
              <a:rPr lang="de-DE" dirty="0"/>
              <a:t>Technische Anforderungen und Möglichkeiten</a:t>
            </a:r>
          </a:p>
          <a:p>
            <a:pPr lvl="1"/>
            <a:r>
              <a:rPr lang="de-DE" dirty="0" smtClean="0"/>
              <a:t>Datenschutzgrundsätze </a:t>
            </a:r>
            <a:endParaRPr lang="de-DE" dirty="0"/>
          </a:p>
          <a:p>
            <a:r>
              <a:rPr lang="de-DE" dirty="0" smtClean="0"/>
              <a:t>Interaktion als „</a:t>
            </a:r>
            <a:r>
              <a:rPr lang="de-DE" dirty="0" err="1" smtClean="0"/>
              <a:t>sparring</a:t>
            </a:r>
            <a:r>
              <a:rPr lang="de-DE" dirty="0" smtClean="0"/>
              <a:t> </a:t>
            </a:r>
            <a:r>
              <a:rPr lang="de-DE" dirty="0" err="1" smtClean="0"/>
              <a:t>partner</a:t>
            </a:r>
            <a:r>
              <a:rPr lang="de-DE" dirty="0" smtClean="0"/>
              <a:t>“ </a:t>
            </a:r>
          </a:p>
          <a:p>
            <a:r>
              <a:rPr lang="de-DE" dirty="0" smtClean="0"/>
              <a:t>Erforderlichkeit kontinuierlicher Anpassung und Weiterentwicklung </a:t>
            </a:r>
          </a:p>
        </p:txBody>
      </p:sp>
    </p:spTree>
    <p:extLst>
      <p:ext uri="{BB962C8B-B14F-4D97-AF65-F5344CB8AC3E}">
        <p14:creationId xmlns:p14="http://schemas.microsoft.com/office/powerpoint/2010/main" val="1063558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einzelne Beispiele für datenschutzfreundliche Umsetzung</a:t>
            </a:r>
            <a:endParaRPr lang="de-DE" dirty="0"/>
          </a:p>
        </p:txBody>
      </p:sp>
      <p:sp>
        <p:nvSpPr>
          <p:cNvPr id="3" name="Inhaltsplatzhalter 2"/>
          <p:cNvSpPr>
            <a:spLocks noGrp="1"/>
          </p:cNvSpPr>
          <p:nvPr>
            <p:ph idx="1"/>
          </p:nvPr>
        </p:nvSpPr>
        <p:spPr/>
        <p:txBody>
          <a:bodyPr/>
          <a:lstStyle/>
          <a:p>
            <a:r>
              <a:rPr lang="de-DE" dirty="0" smtClean="0"/>
              <a:t>Grundeinstellungen hinsichtlich Profilsichtbarkeit </a:t>
            </a:r>
          </a:p>
          <a:p>
            <a:pPr lvl="1"/>
            <a:r>
              <a:rPr lang="de-DE" dirty="0" smtClean="0"/>
              <a:t>Profile</a:t>
            </a:r>
            <a:r>
              <a:rPr lang="de-DE" dirty="0" smtClean="0"/>
              <a:t> </a:t>
            </a:r>
            <a:r>
              <a:rPr lang="de-DE" dirty="0" smtClean="0"/>
              <a:t>von Verwaltungsbeschäftigten grundsätzlich unsichtbar </a:t>
            </a:r>
            <a:r>
              <a:rPr lang="de-DE" dirty="0" smtClean="0">
                <a:sym typeface="Wingdings" panose="05000000000000000000" pitchFamily="2" charset="2"/>
              </a:rPr>
              <a:t> </a:t>
            </a:r>
            <a:r>
              <a:rPr lang="de-DE" dirty="0" err="1" smtClean="0">
                <a:sym typeface="Wingdings" panose="05000000000000000000" pitchFamily="2" charset="2"/>
              </a:rPr>
              <a:t>opt</a:t>
            </a:r>
            <a:r>
              <a:rPr lang="de-DE" dirty="0" smtClean="0">
                <a:sym typeface="Wingdings" panose="05000000000000000000" pitchFamily="2" charset="2"/>
              </a:rPr>
              <a:t>-in-Lösung </a:t>
            </a:r>
          </a:p>
          <a:p>
            <a:pPr lvl="1"/>
            <a:r>
              <a:rPr lang="de-DE" dirty="0" smtClean="0">
                <a:sym typeface="Wingdings" panose="05000000000000000000" pitchFamily="2" charset="2"/>
              </a:rPr>
              <a:t>Daten von </a:t>
            </a:r>
            <a:r>
              <a:rPr lang="de-DE" dirty="0" smtClean="0">
                <a:sym typeface="Wingdings" panose="05000000000000000000" pitchFamily="2" charset="2"/>
              </a:rPr>
              <a:t>wissenschaftlichen </a:t>
            </a:r>
            <a:r>
              <a:rPr lang="de-DE" dirty="0" smtClean="0">
                <a:sym typeface="Wingdings" panose="05000000000000000000" pitchFamily="2" charset="2"/>
              </a:rPr>
              <a:t>Beschäftigten grundsätzlich sichtbar  </a:t>
            </a:r>
            <a:r>
              <a:rPr lang="de-DE" dirty="0" err="1" smtClean="0">
                <a:sym typeface="Wingdings" panose="05000000000000000000" pitchFamily="2" charset="2"/>
              </a:rPr>
              <a:t>opt</a:t>
            </a:r>
            <a:r>
              <a:rPr lang="de-DE" dirty="0" smtClean="0">
                <a:sym typeface="Wingdings" panose="05000000000000000000" pitchFamily="2" charset="2"/>
              </a:rPr>
              <a:t>-out-Lösung </a:t>
            </a:r>
          </a:p>
          <a:p>
            <a:pPr lvl="1">
              <a:buFont typeface="Wingdings" panose="05000000000000000000" pitchFamily="2" charset="2"/>
              <a:buChar char="Ø"/>
            </a:pPr>
            <a:r>
              <a:rPr lang="de-DE" dirty="0" smtClean="0">
                <a:sym typeface="Wingdings" panose="05000000000000000000" pitchFamily="2" charset="2"/>
              </a:rPr>
              <a:t>Informationelle Selbstbestimmung	</a:t>
            </a:r>
          </a:p>
          <a:p>
            <a:r>
              <a:rPr lang="de-DE" dirty="0">
                <a:sym typeface="Wingdings" panose="05000000000000000000" pitchFamily="2" charset="2"/>
              </a:rPr>
              <a:t>D</a:t>
            </a:r>
            <a:r>
              <a:rPr lang="de-DE" dirty="0" smtClean="0">
                <a:sym typeface="Wingdings" panose="05000000000000000000" pitchFamily="2" charset="2"/>
              </a:rPr>
              <a:t>atensparsame Lieferung aus </a:t>
            </a:r>
            <a:r>
              <a:rPr lang="de-DE" dirty="0" err="1" smtClean="0">
                <a:sym typeface="Wingdings" panose="05000000000000000000" pitchFamily="2" charset="2"/>
              </a:rPr>
              <a:t>IdM</a:t>
            </a:r>
            <a:endParaRPr lang="de-DE" dirty="0" smtClean="0">
              <a:sym typeface="Wingdings" panose="05000000000000000000" pitchFamily="2" charset="2"/>
            </a:endParaRPr>
          </a:p>
          <a:p>
            <a:r>
              <a:rPr lang="de-DE" dirty="0" smtClean="0">
                <a:sym typeface="Wingdings" panose="05000000000000000000" pitchFamily="2" charset="2"/>
              </a:rPr>
              <a:t>Nur </a:t>
            </a:r>
            <a:r>
              <a:rPr lang="de-DE" dirty="0" smtClean="0">
                <a:sym typeface="Wingdings" panose="05000000000000000000" pitchFamily="2" charset="2"/>
              </a:rPr>
              <a:t>Verwendung eines technisch notwendigen Cookies</a:t>
            </a:r>
            <a:endParaRPr lang="de-DE" dirty="0"/>
          </a:p>
        </p:txBody>
      </p:sp>
    </p:spTree>
    <p:extLst>
      <p:ext uri="{BB962C8B-B14F-4D97-AF65-F5344CB8AC3E}">
        <p14:creationId xmlns:p14="http://schemas.microsoft.com/office/powerpoint/2010/main" val="3309690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heel(1)">
                                      <p:cBhvr>
                                        <p:cTn id="14" dur="2000"/>
                                        <p:tgtEl>
                                          <p:spTgt spid="3">
                                            <p:txEl>
                                              <p:pRg st="0" end="0"/>
                                            </p:txEl>
                                          </p:spTgt>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1)">
                                      <p:cBhvr>
                                        <p:cTn id="17" dur="2000"/>
                                        <p:tgtEl>
                                          <p:spTgt spid="3">
                                            <p:txEl>
                                              <p:pRg st="1" end="1"/>
                                            </p:txEl>
                                          </p:spTgt>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heel(1)">
                                      <p:cBhvr>
                                        <p:cTn id="20" dur="2000"/>
                                        <p:tgtEl>
                                          <p:spTgt spid="3">
                                            <p:txEl>
                                              <p:pRg st="2" end="2"/>
                                            </p:txEl>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heel(1)">
                                      <p:cBhvr>
                                        <p:cTn id="23" dur="2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heel(1)">
                                      <p:cBhvr>
                                        <p:cTn id="28" dur="20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heel(1)">
                                      <p:cBhvr>
                                        <p:cTn id="3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Vielfältige </a:t>
            </a:r>
            <a:r>
              <a:rPr lang="de-DE" dirty="0" smtClean="0"/>
              <a:t>Schnittstellen - Illustration</a:t>
            </a:r>
            <a:endParaRPr lang="de-DE" dirty="0"/>
          </a:p>
        </p:txBody>
      </p:sp>
      <p:pic>
        <p:nvPicPr>
          <p:cNvPr id="4" name="Inhaltsplatzhalter 3"/>
          <p:cNvPicPr>
            <a:picLocks noGrp="1" noChangeAspect="1"/>
          </p:cNvPicPr>
          <p:nvPr>
            <p:ph idx="1"/>
          </p:nvPr>
        </p:nvPicPr>
        <p:blipFill>
          <a:blip r:embed="rId2"/>
          <a:stretch>
            <a:fillRect/>
          </a:stretch>
        </p:blipFill>
        <p:spPr>
          <a:xfrm>
            <a:off x="1043608" y="2082528"/>
            <a:ext cx="7005378" cy="3814712"/>
          </a:xfrm>
          <a:prstGeom prst="rect">
            <a:avLst/>
          </a:prstGeom>
        </p:spPr>
      </p:pic>
      <p:sp>
        <p:nvSpPr>
          <p:cNvPr id="5" name="Inhaltsplatzhalter 2"/>
          <p:cNvSpPr txBox="1">
            <a:spLocks/>
          </p:cNvSpPr>
          <p:nvPr/>
        </p:nvSpPr>
        <p:spPr bwMode="auto">
          <a:xfrm>
            <a:off x="1043608" y="6021288"/>
            <a:ext cx="7560840"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200">
                <a:solidFill>
                  <a:schemeClr val="tx1"/>
                </a:solidFill>
                <a:latin typeface="Arial"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Arial" charset="0"/>
              </a:defRPr>
            </a:lvl2pPr>
            <a:lvl3pPr marL="1143000" indent="-228600" algn="l" rtl="0" eaLnBrk="1" fontAlgn="base" hangingPunct="1">
              <a:spcBef>
                <a:spcPct val="20000"/>
              </a:spcBef>
              <a:spcAft>
                <a:spcPct val="0"/>
              </a:spcAft>
              <a:buFont typeface="Wingdings" panose="05000000000000000000" pitchFamily="2" charset="2"/>
              <a:buChar char="§"/>
              <a:defRPr>
                <a:solidFill>
                  <a:schemeClr val="tx1"/>
                </a:solidFill>
                <a:latin typeface="Arial" charset="0"/>
              </a:defRPr>
            </a:lvl3pPr>
            <a:lvl4pPr marL="1600200" indent="-228600" algn="l" rtl="0" eaLnBrk="1" fontAlgn="base" hangingPunct="1">
              <a:spcBef>
                <a:spcPct val="20000"/>
              </a:spcBef>
              <a:spcAft>
                <a:spcPct val="0"/>
              </a:spcAft>
              <a:buChar char="+"/>
              <a:defRPr sz="1600">
                <a:solidFill>
                  <a:schemeClr val="tx1"/>
                </a:solidFill>
                <a:latin typeface="Arial" charset="0"/>
              </a:defRPr>
            </a:lvl4pPr>
            <a:lvl5pPr marL="2057400" indent="-228600" algn="l" rtl="0" eaLnBrk="1" fontAlgn="base" hangingPunct="1">
              <a:spcBef>
                <a:spcPct val="20000"/>
              </a:spcBef>
              <a:spcAft>
                <a:spcPct val="0"/>
              </a:spcAft>
              <a:buChar char="–"/>
              <a:defRPr sz="1400">
                <a:solidFill>
                  <a:schemeClr val="tx1"/>
                </a:solidFill>
                <a:latin typeface="Arial" charset="0"/>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a:lstStyle>
          <a:p>
            <a:pPr marL="0" indent="0">
              <a:buNone/>
            </a:pPr>
            <a:r>
              <a:rPr lang="de-DE" sz="1100" i="1" kern="0" dirty="0" smtClean="0"/>
              <a:t>Quelle: Ziegler &amp; Franke, o-</a:t>
            </a:r>
            <a:r>
              <a:rPr lang="de-DE" sz="1100" i="1" kern="0" dirty="0" err="1" smtClean="0"/>
              <a:t>bib</a:t>
            </a:r>
            <a:r>
              <a:rPr lang="de-DE" sz="1100" i="1" kern="0" dirty="0"/>
              <a:t> </a:t>
            </a:r>
            <a:r>
              <a:rPr lang="de-DE" sz="1100" i="1" kern="0" dirty="0" smtClean="0"/>
              <a:t>2023/1: </a:t>
            </a:r>
            <a:r>
              <a:rPr lang="de-DE" sz="1100" i="1" kern="0" dirty="0"/>
              <a:t>6 in 1 (</a:t>
            </a:r>
            <a:r>
              <a:rPr lang="de-DE" sz="1100" i="1" kern="0" dirty="0">
                <a:hlinkClick r:id="rId3"/>
              </a:rPr>
              <a:t>https://</a:t>
            </a:r>
            <a:r>
              <a:rPr lang="de-DE" sz="1100" i="1" kern="0" dirty="0" smtClean="0">
                <a:hlinkClick r:id="rId3"/>
              </a:rPr>
              <a:t>doi.org/10.5282/o-bib/5868</a:t>
            </a:r>
            <a:r>
              <a:rPr lang="de-DE" sz="1100" i="1" kern="0" dirty="0" smtClean="0"/>
              <a:t>)  </a:t>
            </a:r>
            <a:endParaRPr lang="de-DE" sz="1100" i="1" kern="0" dirty="0"/>
          </a:p>
        </p:txBody>
      </p:sp>
    </p:spTree>
    <p:extLst>
      <p:ext uri="{BB962C8B-B14F-4D97-AF65-F5344CB8AC3E}">
        <p14:creationId xmlns:p14="http://schemas.microsoft.com/office/powerpoint/2010/main" val="40201647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Vielfältige </a:t>
            </a:r>
            <a:r>
              <a:rPr lang="de-DE" dirty="0" smtClean="0"/>
              <a:t>Schnittstellen – Beispiele</a:t>
            </a:r>
            <a:endParaRPr lang="de-DE" dirty="0"/>
          </a:p>
        </p:txBody>
      </p:sp>
      <p:sp>
        <p:nvSpPr>
          <p:cNvPr id="3" name="Inhaltsplatzhalter 2"/>
          <p:cNvSpPr>
            <a:spLocks noGrp="1"/>
          </p:cNvSpPr>
          <p:nvPr>
            <p:ph idx="1"/>
          </p:nvPr>
        </p:nvSpPr>
        <p:spPr>
          <a:xfrm>
            <a:off x="838200" y="2590800"/>
            <a:ext cx="7550224" cy="3552844"/>
          </a:xfrm>
        </p:spPr>
        <p:txBody>
          <a:bodyPr/>
          <a:lstStyle/>
          <a:p>
            <a:r>
              <a:rPr lang="de-DE" dirty="0" err="1" smtClean="0"/>
              <a:t>IdM</a:t>
            </a:r>
            <a:r>
              <a:rPr lang="de-DE" dirty="0" smtClean="0"/>
              <a:t> </a:t>
            </a:r>
            <a:r>
              <a:rPr lang="de-DE" dirty="0" smtClean="0"/>
              <a:t>als Quelle für Grunddaten zu Personen</a:t>
            </a:r>
          </a:p>
          <a:p>
            <a:r>
              <a:rPr lang="de-DE" dirty="0" smtClean="0"/>
              <a:t>Nutzung öffentlich zugänglicher Quellen zur Ergänzung von Publikations- und Projektdaten</a:t>
            </a:r>
            <a:endParaRPr lang="de-DE" dirty="0" smtClean="0"/>
          </a:p>
          <a:p>
            <a:r>
              <a:rPr lang="de-DE" dirty="0"/>
              <a:t>U</a:t>
            </a:r>
            <a:r>
              <a:rPr lang="de-DE" dirty="0" smtClean="0"/>
              <a:t>niversitärer </a:t>
            </a:r>
            <a:r>
              <a:rPr lang="de-DE" dirty="0" smtClean="0"/>
              <a:t>Internetauftritt </a:t>
            </a:r>
          </a:p>
          <a:p>
            <a:r>
              <a:rPr lang="de-DE" dirty="0" smtClean="0"/>
              <a:t>Professorinnen- und Professorenkatalog des </a:t>
            </a:r>
            <a:r>
              <a:rPr lang="de-DE" dirty="0" err="1" smtClean="0"/>
              <a:t>Uni‘archivs</a:t>
            </a:r>
            <a:r>
              <a:rPr lang="de-DE" dirty="0" smtClean="0"/>
              <a:t> </a:t>
            </a:r>
          </a:p>
          <a:p>
            <a:r>
              <a:rPr lang="de-DE" dirty="0" smtClean="0"/>
              <a:t>DNB </a:t>
            </a:r>
            <a:r>
              <a:rPr lang="de-DE" dirty="0" smtClean="0"/>
              <a:t>(Deutsche Nationalbibliothek) </a:t>
            </a:r>
          </a:p>
          <a:p>
            <a:r>
              <a:rPr lang="de-DE" dirty="0" smtClean="0"/>
              <a:t>ORCID </a:t>
            </a:r>
            <a:r>
              <a:rPr lang="de-DE" dirty="0" smtClean="0">
                <a:sym typeface="Wingdings" panose="05000000000000000000" pitchFamily="2" charset="2"/>
              </a:rPr>
              <a:t> dazu gleich mehr</a:t>
            </a:r>
            <a:endParaRPr lang="de-DE" dirty="0" smtClean="0"/>
          </a:p>
          <a:p>
            <a:endParaRPr lang="de-DE" dirty="0"/>
          </a:p>
        </p:txBody>
      </p:sp>
    </p:spTree>
    <p:extLst>
      <p:ext uri="{BB962C8B-B14F-4D97-AF65-F5344CB8AC3E}">
        <p14:creationId xmlns:p14="http://schemas.microsoft.com/office/powerpoint/2010/main" val="83356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barn(inVertical)">
                                      <p:cBhvr>
                                        <p:cTn id="3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ORCID als besondere Herausforderung</a:t>
            </a:r>
            <a:endParaRPr lang="de-DE" dirty="0"/>
          </a:p>
        </p:txBody>
      </p:sp>
      <p:sp>
        <p:nvSpPr>
          <p:cNvPr id="3" name="Inhaltsplatzhalter 2"/>
          <p:cNvSpPr>
            <a:spLocks noGrp="1"/>
          </p:cNvSpPr>
          <p:nvPr>
            <p:ph idx="1"/>
          </p:nvPr>
        </p:nvSpPr>
        <p:spPr/>
        <p:txBody>
          <a:bodyPr/>
          <a:lstStyle/>
          <a:p>
            <a:r>
              <a:rPr lang="de-DE" dirty="0"/>
              <a:t>S</a:t>
            </a:r>
            <a:r>
              <a:rPr lang="de-DE" dirty="0" smtClean="0"/>
              <a:t>owohl Datenflüsse von ORCID als auch zu ORCID</a:t>
            </a:r>
          </a:p>
          <a:p>
            <a:r>
              <a:rPr lang="de-DE" dirty="0" smtClean="0"/>
              <a:t>Sitz von ORCID in den USA, daher </a:t>
            </a:r>
            <a:r>
              <a:rPr lang="de-DE" dirty="0" smtClean="0"/>
              <a:t>Drittlandtransfer </a:t>
            </a:r>
            <a:r>
              <a:rPr lang="de-DE" dirty="0" smtClean="0">
                <a:sym typeface="Wingdings" panose="05000000000000000000" pitchFamily="2" charset="2"/>
              </a:rPr>
              <a:t> verlangt besondere Voraussetzungen, hier umgesetzt durch: </a:t>
            </a:r>
          </a:p>
          <a:p>
            <a:pPr lvl="1"/>
            <a:r>
              <a:rPr lang="de-DE" dirty="0" smtClean="0">
                <a:sym typeface="Wingdings" panose="05000000000000000000" pitchFamily="2" charset="2"/>
              </a:rPr>
              <a:t>Abschluss vo</a:t>
            </a:r>
            <a:r>
              <a:rPr lang="de-DE" dirty="0" smtClean="0">
                <a:sym typeface="Wingdings" panose="05000000000000000000" pitchFamily="2" charset="2"/>
              </a:rPr>
              <a:t>n Standardvertragsklauseln </a:t>
            </a:r>
          </a:p>
          <a:p>
            <a:pPr lvl="1"/>
            <a:r>
              <a:rPr lang="de-DE" dirty="0" smtClean="0">
                <a:sym typeface="Wingdings" panose="05000000000000000000" pitchFamily="2" charset="2"/>
              </a:rPr>
              <a:t>Durchführung Transfer Impact Assessment (TIA) </a:t>
            </a:r>
            <a:endParaRPr lang="de-DE" dirty="0" smtClean="0"/>
          </a:p>
          <a:p>
            <a:r>
              <a:rPr lang="de-DE" dirty="0" smtClean="0">
                <a:sym typeface="Wingdings" panose="05000000000000000000" pitchFamily="2" charset="2"/>
              </a:rPr>
              <a:t>ORCID und jeweiliger FIS-Betreiber sind evtl. auch als gemeinsam Verantwortliche zu qualifizieren</a:t>
            </a:r>
          </a:p>
          <a:p>
            <a:r>
              <a:rPr lang="de-DE" dirty="0"/>
              <a:t>M</a:t>
            </a:r>
            <a:r>
              <a:rPr lang="de-DE" dirty="0" smtClean="0"/>
              <a:t>ögliches (zukünftiges) Problem: politische Unwägbarkeiten in den USA </a:t>
            </a:r>
            <a:endParaRPr lang="de-DE" dirty="0">
              <a:sym typeface="Wingdings" panose="05000000000000000000" pitchFamily="2" charset="2"/>
            </a:endParaRPr>
          </a:p>
          <a:p>
            <a:endParaRPr lang="de-DE" dirty="0" smtClean="0">
              <a:sym typeface="Wingdings" panose="05000000000000000000" pitchFamily="2" charset="2"/>
            </a:endParaRPr>
          </a:p>
          <a:p>
            <a:endParaRPr lang="de-DE" dirty="0"/>
          </a:p>
        </p:txBody>
      </p:sp>
    </p:spTree>
    <p:extLst>
      <p:ext uri="{BB962C8B-B14F-4D97-AF65-F5344CB8AC3E}">
        <p14:creationId xmlns:p14="http://schemas.microsoft.com/office/powerpoint/2010/main" val="2695594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0752" y="1124744"/>
            <a:ext cx="7467600" cy="1143000"/>
          </a:xfrm>
        </p:spPr>
        <p:txBody>
          <a:bodyPr/>
          <a:lstStyle/>
          <a:p>
            <a:r>
              <a:rPr lang="de-DE" dirty="0" smtClean="0"/>
              <a:t>Und wie war das nochmal mit den 4 Fragen?!</a:t>
            </a:r>
            <a:endParaRPr lang="de-DE" dirty="0"/>
          </a:p>
        </p:txBody>
      </p:sp>
      <p:sp>
        <p:nvSpPr>
          <p:cNvPr id="3" name="Inhaltsplatzhalter 2"/>
          <p:cNvSpPr>
            <a:spLocks noGrp="1"/>
          </p:cNvSpPr>
          <p:nvPr>
            <p:ph idx="1"/>
          </p:nvPr>
        </p:nvSpPr>
        <p:spPr>
          <a:xfrm>
            <a:off x="830752" y="2348880"/>
            <a:ext cx="7341648" cy="2057444"/>
          </a:xfrm>
        </p:spPr>
        <p:txBody>
          <a:bodyPr/>
          <a:lstStyle/>
          <a:p>
            <a:pPr marL="0" indent="0">
              <a:buNone/>
            </a:pPr>
            <a:r>
              <a:rPr lang="de-DE" dirty="0" smtClean="0"/>
              <a:t>Datenschutzinformation zum Forschungsinformations-system der Uni Bamberg: </a:t>
            </a:r>
          </a:p>
          <a:p>
            <a:pPr marL="0" indent="0">
              <a:buNone/>
            </a:pPr>
            <a:r>
              <a:rPr lang="de-DE" dirty="0">
                <a:hlinkClick r:id="rId3"/>
              </a:rPr>
              <a:t>https://</a:t>
            </a:r>
            <a:r>
              <a:rPr lang="de-DE" dirty="0" smtClean="0">
                <a:hlinkClick r:id="rId3"/>
              </a:rPr>
              <a:t>www.uni-bamberg.de/datenschutz/datenschutz</a:t>
            </a:r>
            <a:br>
              <a:rPr lang="de-DE" dirty="0" smtClean="0">
                <a:hlinkClick r:id="rId3"/>
              </a:rPr>
            </a:br>
            <a:r>
              <a:rPr lang="de-DE" dirty="0" err="1" smtClean="0">
                <a:hlinkClick r:id="rId3"/>
              </a:rPr>
              <a:t>informationen</a:t>
            </a:r>
            <a:r>
              <a:rPr lang="de-DE" dirty="0" smtClean="0">
                <a:hlinkClick r:id="rId3"/>
              </a:rPr>
              <a:t>/</a:t>
            </a:r>
            <a:r>
              <a:rPr lang="de-DE" dirty="0" err="1" smtClean="0">
                <a:hlinkClick r:id="rId3"/>
              </a:rPr>
              <a:t>unileben</a:t>
            </a:r>
            <a:r>
              <a:rPr lang="de-DE" dirty="0" smtClean="0">
                <a:hlinkClick r:id="rId3"/>
              </a:rPr>
              <a:t>/</a:t>
            </a:r>
            <a:r>
              <a:rPr lang="de-DE" dirty="0" err="1" smtClean="0">
                <a:hlinkClick r:id="rId3"/>
              </a:rPr>
              <a:t>forschungsinformationssystem</a:t>
            </a:r>
            <a:r>
              <a:rPr lang="de-DE" dirty="0" smtClean="0">
                <a:hlinkClick r:id="rId3"/>
              </a:rPr>
              <a:t>/</a:t>
            </a:r>
            <a:r>
              <a:rPr lang="de-DE" dirty="0" smtClean="0"/>
              <a:t> </a:t>
            </a:r>
            <a:endParaRPr lang="de-DE" dirty="0"/>
          </a:p>
        </p:txBody>
      </p:sp>
    </p:spTree>
    <p:extLst>
      <p:ext uri="{BB962C8B-B14F-4D97-AF65-F5344CB8AC3E}">
        <p14:creationId xmlns:p14="http://schemas.microsoft.com/office/powerpoint/2010/main" val="244791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80">
                                          <p:stCondLst>
                                            <p:cond delay="0"/>
                                          </p:stCondLst>
                                        </p:cTn>
                                        <p:tgtEl>
                                          <p:spTgt spid="3">
                                            <p:txEl>
                                              <p:pRg st="0" end="0"/>
                                            </p:txEl>
                                          </p:spTgt>
                                        </p:tgtEl>
                                      </p:cBhvr>
                                    </p:animEffect>
                                    <p:anim calcmode="lin" valueType="num">
                                      <p:cBhvr>
                                        <p:cTn id="1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0" end="0"/>
                                            </p:txEl>
                                          </p:spTgt>
                                        </p:tgtEl>
                                      </p:cBhvr>
                                      <p:to x="100000" y="60000"/>
                                    </p:animScale>
                                    <p:animScale>
                                      <p:cBhvr>
                                        <p:cTn id="20" dur="166" decel="50000">
                                          <p:stCondLst>
                                            <p:cond delay="676"/>
                                          </p:stCondLst>
                                        </p:cTn>
                                        <p:tgtEl>
                                          <p:spTgt spid="3">
                                            <p:txEl>
                                              <p:pRg st="0" end="0"/>
                                            </p:txEl>
                                          </p:spTgt>
                                        </p:tgtEl>
                                      </p:cBhvr>
                                      <p:to x="100000" y="100000"/>
                                    </p:animScale>
                                    <p:animScale>
                                      <p:cBhvr>
                                        <p:cTn id="21" dur="26">
                                          <p:stCondLst>
                                            <p:cond delay="1312"/>
                                          </p:stCondLst>
                                        </p:cTn>
                                        <p:tgtEl>
                                          <p:spTgt spid="3">
                                            <p:txEl>
                                              <p:pRg st="0" end="0"/>
                                            </p:txEl>
                                          </p:spTgt>
                                        </p:tgtEl>
                                      </p:cBhvr>
                                      <p:to x="100000" y="80000"/>
                                    </p:animScale>
                                    <p:animScale>
                                      <p:cBhvr>
                                        <p:cTn id="22" dur="166" decel="50000">
                                          <p:stCondLst>
                                            <p:cond delay="1338"/>
                                          </p:stCondLst>
                                        </p:cTn>
                                        <p:tgtEl>
                                          <p:spTgt spid="3">
                                            <p:txEl>
                                              <p:pRg st="0" end="0"/>
                                            </p:txEl>
                                          </p:spTgt>
                                        </p:tgtEl>
                                      </p:cBhvr>
                                      <p:to x="100000" y="100000"/>
                                    </p:animScale>
                                    <p:animScale>
                                      <p:cBhvr>
                                        <p:cTn id="23" dur="26">
                                          <p:stCondLst>
                                            <p:cond delay="1642"/>
                                          </p:stCondLst>
                                        </p:cTn>
                                        <p:tgtEl>
                                          <p:spTgt spid="3">
                                            <p:txEl>
                                              <p:pRg st="0" end="0"/>
                                            </p:txEl>
                                          </p:spTgt>
                                        </p:tgtEl>
                                      </p:cBhvr>
                                      <p:to x="100000" y="90000"/>
                                    </p:animScale>
                                    <p:animScale>
                                      <p:cBhvr>
                                        <p:cTn id="24" dur="166" decel="50000">
                                          <p:stCondLst>
                                            <p:cond delay="1668"/>
                                          </p:stCondLst>
                                        </p:cTn>
                                        <p:tgtEl>
                                          <p:spTgt spid="3">
                                            <p:txEl>
                                              <p:pRg st="0" end="0"/>
                                            </p:txEl>
                                          </p:spTgt>
                                        </p:tgtEl>
                                      </p:cBhvr>
                                      <p:to x="100000" y="100000"/>
                                    </p:animScale>
                                    <p:animScale>
                                      <p:cBhvr>
                                        <p:cTn id="25" dur="26">
                                          <p:stCondLst>
                                            <p:cond delay="1808"/>
                                          </p:stCondLst>
                                        </p:cTn>
                                        <p:tgtEl>
                                          <p:spTgt spid="3">
                                            <p:txEl>
                                              <p:pRg st="0" end="0"/>
                                            </p:txEl>
                                          </p:spTgt>
                                        </p:tgtEl>
                                      </p:cBhvr>
                                      <p:to x="100000" y="95000"/>
                                    </p:animScale>
                                    <p:animScale>
                                      <p:cBhvr>
                                        <p:cTn id="26" dur="166" decel="50000">
                                          <p:stCondLst>
                                            <p:cond delay="1834"/>
                                          </p:stCondLst>
                                        </p:cTn>
                                        <p:tgtEl>
                                          <p:spTgt spid="3">
                                            <p:txEl>
                                              <p:pRg st="0" end="0"/>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wipe(down)">
                                      <p:cBhvr>
                                        <p:cTn id="31" dur="580">
                                          <p:stCondLst>
                                            <p:cond delay="0"/>
                                          </p:stCondLst>
                                        </p:cTn>
                                        <p:tgtEl>
                                          <p:spTgt spid="3">
                                            <p:txEl>
                                              <p:pRg st="1" end="1"/>
                                            </p:txEl>
                                          </p:spTgt>
                                        </p:tgtEl>
                                      </p:cBhvr>
                                    </p:animEffect>
                                    <p:anim calcmode="lin" valueType="num">
                                      <p:cBhvr>
                                        <p:cTn id="3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3">
                                            <p:txEl>
                                              <p:pRg st="1" end="1"/>
                                            </p:txEl>
                                          </p:spTgt>
                                        </p:tgtEl>
                                      </p:cBhvr>
                                      <p:to x="100000" y="60000"/>
                                    </p:animScale>
                                    <p:animScale>
                                      <p:cBhvr>
                                        <p:cTn id="38" dur="166" decel="50000">
                                          <p:stCondLst>
                                            <p:cond delay="676"/>
                                          </p:stCondLst>
                                        </p:cTn>
                                        <p:tgtEl>
                                          <p:spTgt spid="3">
                                            <p:txEl>
                                              <p:pRg st="1" end="1"/>
                                            </p:txEl>
                                          </p:spTgt>
                                        </p:tgtEl>
                                      </p:cBhvr>
                                      <p:to x="100000" y="100000"/>
                                    </p:animScale>
                                    <p:animScale>
                                      <p:cBhvr>
                                        <p:cTn id="39" dur="26">
                                          <p:stCondLst>
                                            <p:cond delay="1312"/>
                                          </p:stCondLst>
                                        </p:cTn>
                                        <p:tgtEl>
                                          <p:spTgt spid="3">
                                            <p:txEl>
                                              <p:pRg st="1" end="1"/>
                                            </p:txEl>
                                          </p:spTgt>
                                        </p:tgtEl>
                                      </p:cBhvr>
                                      <p:to x="100000" y="80000"/>
                                    </p:animScale>
                                    <p:animScale>
                                      <p:cBhvr>
                                        <p:cTn id="40" dur="166" decel="50000">
                                          <p:stCondLst>
                                            <p:cond delay="1338"/>
                                          </p:stCondLst>
                                        </p:cTn>
                                        <p:tgtEl>
                                          <p:spTgt spid="3">
                                            <p:txEl>
                                              <p:pRg st="1" end="1"/>
                                            </p:txEl>
                                          </p:spTgt>
                                        </p:tgtEl>
                                      </p:cBhvr>
                                      <p:to x="100000" y="100000"/>
                                    </p:animScale>
                                    <p:animScale>
                                      <p:cBhvr>
                                        <p:cTn id="41" dur="26">
                                          <p:stCondLst>
                                            <p:cond delay="1642"/>
                                          </p:stCondLst>
                                        </p:cTn>
                                        <p:tgtEl>
                                          <p:spTgt spid="3">
                                            <p:txEl>
                                              <p:pRg st="1" end="1"/>
                                            </p:txEl>
                                          </p:spTgt>
                                        </p:tgtEl>
                                      </p:cBhvr>
                                      <p:to x="100000" y="90000"/>
                                    </p:animScale>
                                    <p:animScale>
                                      <p:cBhvr>
                                        <p:cTn id="42" dur="166" decel="50000">
                                          <p:stCondLst>
                                            <p:cond delay="1668"/>
                                          </p:stCondLst>
                                        </p:cTn>
                                        <p:tgtEl>
                                          <p:spTgt spid="3">
                                            <p:txEl>
                                              <p:pRg st="1" end="1"/>
                                            </p:txEl>
                                          </p:spTgt>
                                        </p:tgtEl>
                                      </p:cBhvr>
                                      <p:to x="100000" y="100000"/>
                                    </p:animScale>
                                    <p:animScale>
                                      <p:cBhvr>
                                        <p:cTn id="43" dur="26">
                                          <p:stCondLst>
                                            <p:cond delay="1808"/>
                                          </p:stCondLst>
                                        </p:cTn>
                                        <p:tgtEl>
                                          <p:spTgt spid="3">
                                            <p:txEl>
                                              <p:pRg st="1" end="1"/>
                                            </p:txEl>
                                          </p:spTgt>
                                        </p:tgtEl>
                                      </p:cBhvr>
                                      <p:to x="100000" y="95000"/>
                                    </p:animScale>
                                    <p:animScale>
                                      <p:cBhvr>
                                        <p:cTn id="44"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Vorlage_mit_Titelbild_deutsch">
  <a:themeElements>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clrMap bg1="lt1" tx1="dk1" bg2="lt2" tx2="dk2" accent1="accent1" accent2="accent2" accent3="accent3" accent4="accent4" accent5="accent5" accent6="accent6" hlink="hlink" folHlink="folHlink"/>
    </a:extraClrScheme>
    <a:extraClrScheme>
      <a:clrScheme name="ub-cd-neu-v2-4 2">
        <a:dk1>
          <a:srgbClr val="000000"/>
        </a:dk1>
        <a:lt1>
          <a:srgbClr val="C8D0E2"/>
        </a:lt1>
        <a:dk2>
          <a:srgbClr val="00457D"/>
        </a:dk2>
        <a:lt2>
          <a:srgbClr val="808080"/>
        </a:lt2>
        <a:accent1>
          <a:srgbClr val="5D7FAA"/>
        </a:accent1>
        <a:accent2>
          <a:srgbClr val="FFD300"/>
        </a:accent2>
        <a:accent3>
          <a:srgbClr val="E0E4EE"/>
        </a:accent3>
        <a:accent4>
          <a:srgbClr val="000000"/>
        </a:accent4>
        <a:accent5>
          <a:srgbClr val="B6C0D2"/>
        </a:accent5>
        <a:accent6>
          <a:srgbClr val="E7BF00"/>
        </a:accent6>
        <a:hlink>
          <a:srgbClr val="92A5C5"/>
        </a:hlink>
        <a:folHlink>
          <a:srgbClr val="FFE37D"/>
        </a:folHlink>
      </a:clrScheme>
      <a:clrMap bg1="lt1" tx1="dk1" bg2="lt2" tx2="dk2" accent1="accent1" accent2="accent2" accent3="accent3" accent4="accent4" accent5="accent5" accent6="accent6" hlink="hlink" folHlink="folHlink"/>
    </a:extraClrScheme>
    <a:extraClrScheme>
      <a:clrScheme name="ub-cd-neu-v2-4 3">
        <a:dk1>
          <a:srgbClr val="000000"/>
        </a:dk1>
        <a:lt1>
          <a:srgbClr val="C8D0E2"/>
        </a:lt1>
        <a:dk2>
          <a:srgbClr val="00457D"/>
        </a:dk2>
        <a:lt2>
          <a:srgbClr val="808080"/>
        </a:lt2>
        <a:accent1>
          <a:srgbClr val="5D7FAA"/>
        </a:accent1>
        <a:accent2>
          <a:srgbClr val="E6444F"/>
        </a:accent2>
        <a:accent3>
          <a:srgbClr val="E0E4EE"/>
        </a:accent3>
        <a:accent4>
          <a:srgbClr val="000000"/>
        </a:accent4>
        <a:accent5>
          <a:srgbClr val="B6C0D2"/>
        </a:accent5>
        <a:accent6>
          <a:srgbClr val="D03D47"/>
        </a:accent6>
        <a:hlink>
          <a:srgbClr val="92A5C5"/>
        </a:hlink>
        <a:folHlink>
          <a:srgbClr val="F1998F"/>
        </a:folHlink>
      </a:clrScheme>
      <a:clrMap bg1="lt1" tx1="dk1" bg2="lt2" tx2="dk2" accent1="accent1" accent2="accent2" accent3="accent3" accent4="accent4" accent5="accent5" accent6="accent6" hlink="hlink" folHlink="folHlink"/>
    </a:extraClrScheme>
    <a:extraClrScheme>
      <a:clrScheme name="ub-cd-neu-v2-4 4">
        <a:dk1>
          <a:srgbClr val="000000"/>
        </a:dk1>
        <a:lt1>
          <a:srgbClr val="C8D0E2"/>
        </a:lt1>
        <a:dk2>
          <a:srgbClr val="00457D"/>
        </a:dk2>
        <a:lt2>
          <a:srgbClr val="808080"/>
        </a:lt2>
        <a:accent1>
          <a:srgbClr val="5D7FAA"/>
        </a:accent1>
        <a:accent2>
          <a:srgbClr val="878783"/>
        </a:accent2>
        <a:accent3>
          <a:srgbClr val="E0E4EE"/>
        </a:accent3>
        <a:accent4>
          <a:srgbClr val="000000"/>
        </a:accent4>
        <a:accent5>
          <a:srgbClr val="B6C0D2"/>
        </a:accent5>
        <a:accent6>
          <a:srgbClr val="7A7A76"/>
        </a:accent6>
        <a:hlink>
          <a:srgbClr val="92A5C5"/>
        </a:hlink>
        <a:folHlink>
          <a:srgbClr val="B9BAB7"/>
        </a:folHlink>
      </a:clrScheme>
      <a:clrMap bg1="lt1" tx1="dk1" bg2="lt2" tx2="dk2" accent1="accent1" accent2="accent2" accent3="accent3" accent4="accent4" accent5="accent5" accent6="accent6" hlink="hlink" folHlink="folHlink"/>
    </a:extraClrScheme>
    <a:extraClrScheme>
      <a:clrScheme name="ub-cd-neu-v2-4 5">
        <a:dk1>
          <a:srgbClr val="000000"/>
        </a:dk1>
        <a:lt1>
          <a:srgbClr val="C8D0E2"/>
        </a:lt1>
        <a:dk2>
          <a:srgbClr val="00457D"/>
        </a:dk2>
        <a:lt2>
          <a:srgbClr val="808080"/>
        </a:lt2>
        <a:accent1>
          <a:srgbClr val="5D7FAA"/>
        </a:accent1>
        <a:accent2>
          <a:srgbClr val="00457D"/>
        </a:accent2>
        <a:accent3>
          <a:srgbClr val="E0E4EE"/>
        </a:accent3>
        <a:accent4>
          <a:srgbClr val="000000"/>
        </a:accent4>
        <a:accent5>
          <a:srgbClr val="B6C0D2"/>
        </a:accent5>
        <a:accent6>
          <a:srgbClr val="003E71"/>
        </a:accent6>
        <a:hlink>
          <a:srgbClr val="92A5C5"/>
        </a:hlink>
        <a:folHlink>
          <a:srgbClr val="C8D0E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Präsentation_DSpace-Praxistreffen</Template>
  <TotalTime>0</TotalTime>
  <Words>1302</Words>
  <Application>Microsoft Office PowerPoint</Application>
  <PresentationFormat>Bildschirmpräsentation (4:3)</PresentationFormat>
  <Paragraphs>111</Paragraphs>
  <Slides>10</Slides>
  <Notes>8</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10</vt:i4>
      </vt:variant>
    </vt:vector>
  </HeadingPairs>
  <TitlesOfParts>
    <vt:vector size="16" baseType="lpstr">
      <vt:lpstr>Arial</vt:lpstr>
      <vt:lpstr>Calibri</vt:lpstr>
      <vt:lpstr>Times New Roman</vt:lpstr>
      <vt:lpstr>UB Scala</vt:lpstr>
      <vt:lpstr>Wingdings</vt:lpstr>
      <vt:lpstr>Vorlage_mit_Titelbild_deutsch</vt:lpstr>
      <vt:lpstr>FIS datenschutzkonform umsetzen</vt:lpstr>
      <vt:lpstr>Datenschutz an der Uni Bamberg</vt:lpstr>
      <vt:lpstr>Die 4 Fragen des Datenschutzes  (frei nach Immanuel Kant)</vt:lpstr>
      <vt:lpstr>„Werkstattbericht“</vt:lpstr>
      <vt:lpstr>einzelne Beispiele für datenschutzfreundliche Umsetzung</vt:lpstr>
      <vt:lpstr>Vielfältige Schnittstellen - Illustration</vt:lpstr>
      <vt:lpstr>Vielfältige Schnittstellen – Beispiele</vt:lpstr>
      <vt:lpstr>ORCID als besondere Herausforderung</vt:lpstr>
      <vt:lpstr>Und wie war das nochmal mit den 4 Fragen?!</vt:lpstr>
      <vt:lpstr>Fragen – Wünsche – Anregungen? </vt:lpstr>
    </vt:vector>
  </TitlesOfParts>
  <Company>Uni-Bamberg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 datenschutzkonform umsetzen</dc:title>
  <dc:creator>bazv9029</dc:creator>
  <cp:lastModifiedBy>bazv9029</cp:lastModifiedBy>
  <cp:revision>59</cp:revision>
  <dcterms:created xsi:type="dcterms:W3CDTF">2025-03-06T14:20:16Z</dcterms:created>
  <dcterms:modified xsi:type="dcterms:W3CDTF">2025-03-26T17:19:15Z</dcterms:modified>
</cp:coreProperties>
</file>