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9" r:id="rId4"/>
    <p:sldId id="275" r:id="rId5"/>
    <p:sldId id="276" r:id="rId6"/>
    <p:sldId id="274" r:id="rId7"/>
    <p:sldId id="277" r:id="rId8"/>
    <p:sldId id="279" r:id="rId9"/>
    <p:sldId id="278" r:id="rId10"/>
    <p:sldId id="258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4" d="100"/>
          <a:sy n="164" d="100"/>
        </p:scale>
        <p:origin x="-114" y="-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83000">
              <a:srgbClr val="0070C0"/>
            </a:gs>
            <a:gs pos="100000">
              <a:srgbClr val="00B0F0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7DF0-463A-4954-A6E5-C0A60292544F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43128-506C-4552-B9DA-813A55E7C8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xusinopensimul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0"/>
            <a:ext cx="8305800" cy="5130370"/>
          </a:xfrm>
        </p:spPr>
      </p:pic>
      <p:sp>
        <p:nvSpPr>
          <p:cNvPr id="5" name="TextBox 4"/>
          <p:cNvSpPr txBox="1"/>
          <p:nvPr/>
        </p:nvSpPr>
        <p:spPr>
          <a:xfrm>
            <a:off x="457200" y="3922180"/>
            <a:ext cx="50337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DEMO TIME!</a:t>
            </a:r>
            <a:endParaRPr lang="en-US" sz="72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799" y="608915"/>
            <a:ext cx="3196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Learn more about </a:t>
            </a:r>
            <a:r>
              <a:rPr lang="en-US" dirty="0" err="1" smtClean="0">
                <a:solidFill>
                  <a:srgbClr val="FFFF00"/>
                </a:solidFill>
              </a:rPr>
              <a:t>WebID</a:t>
            </a:r>
            <a:r>
              <a:rPr lang="en-US" dirty="0" smtClean="0">
                <a:solidFill>
                  <a:srgbClr val="FFFF00"/>
                </a:solidFill>
              </a:rPr>
              <a:t> at:</a:t>
            </a:r>
          </a:p>
          <a:p>
            <a:r>
              <a:rPr lang="en-US" dirty="0">
                <a:solidFill>
                  <a:srgbClr val="FFFF00"/>
                </a:solidFill>
              </a:rPr>
              <a:t>http://www.w3.org/wiki/WebID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71551"/>
            <a:ext cx="7772400" cy="110251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WebID4VIVO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419350"/>
            <a:ext cx="6934200" cy="13144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Erich Bremer and Tammy </a:t>
            </a:r>
            <a:r>
              <a:rPr lang="en-US" dirty="0" err="1" smtClean="0">
                <a:solidFill>
                  <a:schemeClr val="bg1"/>
                </a:solidFill>
              </a:rPr>
              <a:t>DiPrima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Stony Brook University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July 18, 2013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8698091">
            <a:off x="1403765" y="2188280"/>
            <a:ext cx="5442139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dirty="0" smtClean="0">
                <a:solidFill>
                  <a:srgbClr val="FF0000"/>
                </a:solidFill>
              </a:rPr>
              <a:t>PREVIEW!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57150"/>
            <a:ext cx="8991600" cy="60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BETA! BETA!</a:t>
            </a:r>
            <a:r>
              <a:rPr lang="en-US" dirty="0">
                <a:solidFill>
                  <a:srgbClr val="FF0000"/>
                </a:solidFill>
              </a:rPr>
              <a:t> BETA! BETA! BETA! BETA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r>
              <a:rPr lang="en-US" dirty="0">
                <a:solidFill>
                  <a:srgbClr val="FF0000"/>
                </a:solidFill>
              </a:rPr>
              <a:t> BETA!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BETA!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6200" y="4628464"/>
            <a:ext cx="8991600" cy="60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BETA! BETA!</a:t>
            </a:r>
            <a:r>
              <a:rPr lang="en-US" dirty="0">
                <a:solidFill>
                  <a:srgbClr val="FF0000"/>
                </a:solidFill>
              </a:rPr>
              <a:t> BETA! BETA! BETA! BETA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r>
              <a:rPr lang="en-US" dirty="0">
                <a:solidFill>
                  <a:srgbClr val="FF0000"/>
                </a:solidFill>
              </a:rPr>
              <a:t> BETA!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BETA!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 rot="5400000">
            <a:off x="4782399" y="4133849"/>
            <a:ext cx="7848600" cy="60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FF0000"/>
                </a:solidFill>
              </a:rPr>
              <a:t>BETA! BETA! BETA</a:t>
            </a:r>
            <a:r>
              <a:rPr lang="en-US" dirty="0">
                <a:solidFill>
                  <a:srgbClr val="FF0000"/>
                </a:solidFill>
              </a:rPr>
              <a:t>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BETA!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 rot="16200000">
            <a:off x="-1924048" y="2399614"/>
            <a:ext cx="4457699" cy="60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FF0000"/>
                </a:solidFill>
              </a:rPr>
              <a:t>BETA! BETA! BETA</a:t>
            </a:r>
            <a:r>
              <a:rPr lang="en-US" dirty="0">
                <a:solidFill>
                  <a:srgbClr val="FF0000"/>
                </a:solidFill>
              </a:rPr>
              <a:t>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BETA!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8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What is </a:t>
            </a:r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62350"/>
            <a:ext cx="8839200" cy="10668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971550"/>
            <a:ext cx="8839200" cy="365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Single Sign-on authentication</a:t>
            </a: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No Passwords (uses digital certificates)</a:t>
            </a: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Central Identity</a:t>
            </a: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Being developed by the W3C </a:t>
            </a:r>
            <a:r>
              <a:rPr lang="en-US" sz="2000" dirty="0" err="1" smtClean="0">
                <a:solidFill>
                  <a:schemeClr val="bg1"/>
                </a:solidFill>
              </a:rPr>
              <a:t>WebID</a:t>
            </a:r>
            <a:r>
              <a:rPr lang="en-US" sz="2000" dirty="0" smtClean="0">
                <a:solidFill>
                  <a:schemeClr val="bg1"/>
                </a:solidFill>
              </a:rPr>
              <a:t> Community Group</a:t>
            </a: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67 Members, Henry Story – Chair</a:t>
            </a: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Originally, it went under the name </a:t>
            </a:r>
            <a:r>
              <a:rPr lang="en-US" sz="2000" dirty="0" err="1" smtClean="0">
                <a:solidFill>
                  <a:schemeClr val="bg1"/>
                </a:solidFill>
              </a:rPr>
              <a:t>foaf+ssl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The term "</a:t>
            </a:r>
            <a:r>
              <a:rPr lang="en-US" sz="2000" dirty="0" err="1">
                <a:solidFill>
                  <a:schemeClr val="bg1"/>
                </a:solidFill>
              </a:rPr>
              <a:t>WebID</a:t>
            </a:r>
            <a:r>
              <a:rPr lang="en-US" sz="2000" dirty="0">
                <a:solidFill>
                  <a:schemeClr val="bg1"/>
                </a:solidFill>
              </a:rPr>
              <a:t>" was coined by Dan </a:t>
            </a:r>
            <a:r>
              <a:rPr lang="en-US" sz="2000" dirty="0" err="1">
                <a:solidFill>
                  <a:schemeClr val="bg1"/>
                </a:solidFill>
              </a:rPr>
              <a:t>Brickley</a:t>
            </a:r>
            <a:r>
              <a:rPr lang="en-US" sz="2000" dirty="0">
                <a:solidFill>
                  <a:schemeClr val="bg1"/>
                </a:solidFill>
              </a:rPr>
              <a:t> and Tim Berners-Lee in 2000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Hopefully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WebID</a:t>
            </a:r>
            <a:r>
              <a:rPr lang="en-US" sz="2000" dirty="0">
                <a:solidFill>
                  <a:schemeClr val="bg1"/>
                </a:solidFill>
              </a:rPr>
              <a:t> will be in the standards track this </a:t>
            </a:r>
            <a:r>
              <a:rPr lang="en-US" sz="2000" dirty="0" smtClean="0">
                <a:solidFill>
                  <a:schemeClr val="bg1"/>
                </a:solidFill>
              </a:rPr>
              <a:t>year… (fingers crossed)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57350"/>
            <a:ext cx="88392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Key A – I can’t decrypt what I encrypt, but I can decrypt anything Key B encrypts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Key </a:t>
            </a:r>
            <a:r>
              <a:rPr lang="en-US" sz="2000" dirty="0">
                <a:solidFill>
                  <a:schemeClr val="bg1"/>
                </a:solidFill>
              </a:rPr>
              <a:t>B –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I can’t decrypt what I encrypt, but I can decrypt anything Key </a:t>
            </a:r>
            <a:r>
              <a:rPr lang="en-US" sz="2000" dirty="0" smtClean="0">
                <a:solidFill>
                  <a:schemeClr val="bg1"/>
                </a:solidFill>
              </a:rPr>
              <a:t>A </a:t>
            </a:r>
            <a:r>
              <a:rPr lang="en-US" sz="2000" dirty="0">
                <a:solidFill>
                  <a:schemeClr val="bg1"/>
                </a:solidFill>
              </a:rPr>
              <a:t>encrypts</a:t>
            </a: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3143250"/>
            <a:ext cx="32004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Pick A/B or B/A</a:t>
            </a:r>
          </a:p>
          <a:p>
            <a:pP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One becomes “Public key”</a:t>
            </a:r>
          </a:p>
          <a:p>
            <a:pP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The other the “Private key”</a:t>
            </a: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429000" y="3714750"/>
            <a:ext cx="5562600" cy="428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FFFF00"/>
                </a:solidFill>
              </a:rPr>
              <a:t>Once selection is made, never change it!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2419350"/>
            <a:ext cx="8305800" cy="5090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How this mathematical relationship works is the subject of another talk…</a:t>
            </a: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67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How does </a:t>
            </a:r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 work in a Nutshell?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1000" y="36195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FFFF00"/>
                </a:solidFill>
              </a:rPr>
              <a:t>Public Key Encryption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 rot="18698091">
            <a:off x="1269395" y="2192283"/>
            <a:ext cx="5442139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dirty="0" smtClean="0">
                <a:solidFill>
                  <a:srgbClr val="FF0000"/>
                </a:solidFill>
              </a:rPr>
              <a:t>A behind the scenes look…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52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build="p"/>
      <p:bldP spid="8" grpId="0"/>
      <p:bldP spid="10" grpId="0" build="p"/>
      <p:bldP spid="13" grpId="0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627" y="11527"/>
            <a:ext cx="8229600" cy="8572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How does </a:t>
            </a:r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 work in a Nutshell?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47750"/>
            <a:ext cx="8839200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Version: 3 (</a:t>
            </a:r>
            <a:r>
              <a:rPr lang="en-US" sz="1000" dirty="0" smtClean="0">
                <a:solidFill>
                  <a:schemeClr val="bg1"/>
                </a:solidFill>
              </a:rPr>
              <a:t>0x2)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Serial </a:t>
            </a:r>
            <a:r>
              <a:rPr lang="en-US" sz="1000" dirty="0">
                <a:solidFill>
                  <a:schemeClr val="bg1"/>
                </a:solidFill>
              </a:rPr>
              <a:t>Number: </a:t>
            </a:r>
            <a:r>
              <a:rPr lang="en-US" sz="1000" dirty="0" smtClean="0">
                <a:solidFill>
                  <a:schemeClr val="bg1"/>
                </a:solidFill>
              </a:rPr>
              <a:t>5f:df:d6:be:2c:73:c1:fb:aa:2a:2d:23:a6:91:3b:5c</a:t>
            </a:r>
          </a:p>
          <a:p>
            <a:pPr>
              <a:buNone/>
            </a:pPr>
            <a:r>
              <a:rPr lang="en-US" sz="1000" dirty="0" smtClean="0">
                <a:solidFill>
                  <a:srgbClr val="FFFF00"/>
                </a:solidFill>
              </a:rPr>
              <a:t>Issuer</a:t>
            </a:r>
            <a:r>
              <a:rPr lang="en-US" sz="1000" dirty="0">
                <a:solidFill>
                  <a:srgbClr val="FFFF00"/>
                </a:solidFill>
              </a:rPr>
              <a:t>: O=FOAF+SSL, OU=The Community of Self Signers, CN=Not a Certification Authority </a:t>
            </a:r>
            <a:r>
              <a:rPr lang="en-US" sz="1000" dirty="0" smtClean="0">
                <a:solidFill>
                  <a:srgbClr val="FFFF00"/>
                </a:solidFill>
              </a:rPr>
              <a:t>Validity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Not </a:t>
            </a:r>
            <a:r>
              <a:rPr lang="en-US" sz="1000" dirty="0">
                <a:solidFill>
                  <a:schemeClr val="bg1"/>
                </a:solidFill>
              </a:rPr>
              <a:t>Before: Jun 8 14:16:14 2010 </a:t>
            </a:r>
            <a:r>
              <a:rPr lang="en-US" sz="1000" dirty="0" smtClean="0">
                <a:solidFill>
                  <a:schemeClr val="bg1"/>
                </a:solidFill>
              </a:rPr>
              <a:t>GMT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Not </a:t>
            </a:r>
            <a:r>
              <a:rPr lang="en-US" sz="1000" dirty="0">
                <a:solidFill>
                  <a:schemeClr val="bg1"/>
                </a:solidFill>
              </a:rPr>
              <a:t>After : Jun 8 16:16:14 </a:t>
            </a:r>
            <a:r>
              <a:rPr lang="en-US" sz="1000" dirty="0" smtClean="0">
                <a:solidFill>
                  <a:schemeClr val="bg1"/>
                </a:solidFill>
              </a:rPr>
              <a:t>2010</a:t>
            </a:r>
          </a:p>
          <a:p>
            <a:pPr>
              <a:buNone/>
            </a:pPr>
            <a:r>
              <a:rPr lang="en-US" sz="1000" dirty="0" smtClean="0">
                <a:solidFill>
                  <a:srgbClr val="FFFF00"/>
                </a:solidFill>
              </a:rPr>
              <a:t>GMT </a:t>
            </a:r>
            <a:r>
              <a:rPr lang="en-US" sz="1000" dirty="0">
                <a:solidFill>
                  <a:srgbClr val="FFFF00"/>
                </a:solidFill>
              </a:rPr>
              <a:t>Subject: O=FOAF+SSL, OU=The Community Of Self Signers, </a:t>
            </a:r>
            <a:r>
              <a:rPr lang="en-US" sz="1000" dirty="0" smtClean="0">
                <a:solidFill>
                  <a:srgbClr val="FFFF00"/>
                </a:solidFill>
              </a:rPr>
              <a:t>CN=</a:t>
            </a:r>
            <a:r>
              <a:rPr lang="en-US" sz="1000" dirty="0" err="1" smtClean="0">
                <a:solidFill>
                  <a:srgbClr val="FFFF00"/>
                </a:solidFill>
              </a:rPr>
              <a:t>WebID</a:t>
            </a:r>
            <a:r>
              <a:rPr lang="en-US" sz="1000" dirty="0" smtClean="0">
                <a:solidFill>
                  <a:srgbClr val="FFFF00"/>
                </a:solidFill>
              </a:rPr>
              <a:t> for Erich Bremer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Subject </a:t>
            </a:r>
            <a:r>
              <a:rPr lang="en-US" sz="1000" dirty="0">
                <a:solidFill>
                  <a:schemeClr val="bg1"/>
                </a:solidFill>
              </a:rPr>
              <a:t>Public Key </a:t>
            </a:r>
            <a:r>
              <a:rPr lang="en-US" sz="1000" dirty="0" smtClean="0">
                <a:solidFill>
                  <a:schemeClr val="bg1"/>
                </a:solidFill>
              </a:rPr>
              <a:t>Info: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	Public </a:t>
            </a:r>
            <a:r>
              <a:rPr lang="en-US" sz="1000" dirty="0">
                <a:solidFill>
                  <a:schemeClr val="bg1"/>
                </a:solidFill>
              </a:rPr>
              <a:t>Key Algorithm: </a:t>
            </a:r>
            <a:r>
              <a:rPr lang="en-US" sz="1000" dirty="0" err="1">
                <a:solidFill>
                  <a:schemeClr val="bg1"/>
                </a:solidFill>
              </a:rPr>
              <a:t>rsaEncryption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endParaRPr lang="en-US" sz="1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	Public-Key</a:t>
            </a:r>
            <a:r>
              <a:rPr lang="en-US" sz="1000" dirty="0">
                <a:solidFill>
                  <a:schemeClr val="bg1"/>
                </a:solidFill>
              </a:rPr>
              <a:t>: (2048 </a:t>
            </a:r>
            <a:r>
              <a:rPr lang="en-US" sz="1000" dirty="0" smtClean="0">
                <a:solidFill>
                  <a:schemeClr val="bg1"/>
                </a:solidFill>
              </a:rPr>
              <a:t>bit)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rgbClr val="FFFF00"/>
                </a:solidFill>
              </a:rPr>
              <a:t>Modulus</a:t>
            </a:r>
            <a:r>
              <a:rPr lang="en-US" sz="1000" dirty="0">
                <a:solidFill>
                  <a:srgbClr val="FFFF00"/>
                </a:solidFill>
              </a:rPr>
              <a:t>:  </a:t>
            </a:r>
            <a:r>
              <a:rPr lang="en-US" sz="1000" dirty="0" smtClean="0">
                <a:solidFill>
                  <a:srgbClr val="FFFF00"/>
                </a:solidFill>
              </a:rPr>
              <a:t>B8:CD:08:20:2D:…….(much </a:t>
            </a:r>
            <a:r>
              <a:rPr lang="en-US" sz="1000" dirty="0" err="1" smtClean="0">
                <a:solidFill>
                  <a:srgbClr val="FFFF00"/>
                </a:solidFill>
              </a:rPr>
              <a:t>much</a:t>
            </a:r>
            <a:r>
              <a:rPr lang="en-US" sz="1000" dirty="0" smtClean="0">
                <a:solidFill>
                  <a:srgbClr val="FFFF00"/>
                </a:solidFill>
              </a:rPr>
              <a:t> longer than this!)</a:t>
            </a:r>
            <a:endParaRPr lang="en-US" sz="100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000" dirty="0">
                <a:solidFill>
                  <a:srgbClr val="FFFF00"/>
                </a:solidFill>
              </a:rPr>
              <a:t>	</a:t>
            </a:r>
            <a:r>
              <a:rPr lang="en-US" sz="1000" dirty="0" smtClean="0">
                <a:solidFill>
                  <a:srgbClr val="FFFF00"/>
                </a:solidFill>
              </a:rPr>
              <a:t>Exponent</a:t>
            </a:r>
            <a:r>
              <a:rPr lang="en-US" sz="1000" dirty="0">
                <a:solidFill>
                  <a:srgbClr val="FFFF00"/>
                </a:solidFill>
              </a:rPr>
              <a:t>: 65537 (</a:t>
            </a:r>
            <a:r>
              <a:rPr lang="en-US" sz="1000" dirty="0" smtClean="0">
                <a:solidFill>
                  <a:srgbClr val="FFFF00"/>
                </a:solidFill>
              </a:rPr>
              <a:t>0x10001)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X509v3 </a:t>
            </a:r>
            <a:r>
              <a:rPr lang="en-US" sz="1000" dirty="0">
                <a:solidFill>
                  <a:schemeClr val="bg1"/>
                </a:solidFill>
              </a:rPr>
              <a:t>extensions: </a:t>
            </a:r>
            <a:r>
              <a:rPr lang="en-US" sz="1000" dirty="0" smtClean="0">
                <a:solidFill>
                  <a:schemeClr val="bg1"/>
                </a:solidFill>
              </a:rPr>
              <a:t>X509v3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Basic </a:t>
            </a:r>
            <a:r>
              <a:rPr lang="en-US" sz="1000" dirty="0">
                <a:solidFill>
                  <a:schemeClr val="bg1"/>
                </a:solidFill>
              </a:rPr>
              <a:t>Constraints: </a:t>
            </a:r>
            <a:r>
              <a:rPr lang="en-US" sz="1000" dirty="0" smtClean="0">
                <a:solidFill>
                  <a:schemeClr val="bg1"/>
                </a:solidFill>
              </a:rPr>
              <a:t>critical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	CA:FALSE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X509v3 </a:t>
            </a:r>
            <a:r>
              <a:rPr lang="en-US" sz="1000" dirty="0">
                <a:solidFill>
                  <a:schemeClr val="bg1"/>
                </a:solidFill>
              </a:rPr>
              <a:t>Key Usage: </a:t>
            </a:r>
            <a:r>
              <a:rPr lang="en-US" sz="1000" dirty="0" smtClean="0">
                <a:solidFill>
                  <a:schemeClr val="bg1"/>
                </a:solidFill>
              </a:rPr>
              <a:t>critical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	Digital </a:t>
            </a:r>
            <a:r>
              <a:rPr lang="en-US" sz="1000" dirty="0">
                <a:solidFill>
                  <a:schemeClr val="bg1"/>
                </a:solidFill>
              </a:rPr>
              <a:t>Signature, Non Repudiation, Key </a:t>
            </a:r>
            <a:r>
              <a:rPr lang="en-US" sz="1000" dirty="0" err="1">
                <a:solidFill>
                  <a:schemeClr val="bg1"/>
                </a:solidFill>
              </a:rPr>
              <a:t>Encipherment</a:t>
            </a:r>
            <a:r>
              <a:rPr lang="en-US" sz="1000" dirty="0">
                <a:solidFill>
                  <a:schemeClr val="bg1"/>
                </a:solidFill>
              </a:rPr>
              <a:t>, Key </a:t>
            </a:r>
            <a:r>
              <a:rPr lang="en-US" sz="1000" dirty="0" smtClean="0">
                <a:solidFill>
                  <a:schemeClr val="bg1"/>
                </a:solidFill>
              </a:rPr>
              <a:t>Agreement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Netscape </a:t>
            </a:r>
            <a:r>
              <a:rPr lang="en-US" sz="1000" dirty="0">
                <a:solidFill>
                  <a:schemeClr val="bg1"/>
                </a:solidFill>
              </a:rPr>
              <a:t>Cert Type: SSL Client, </a:t>
            </a:r>
            <a:r>
              <a:rPr lang="en-US" sz="1000" dirty="0" smtClean="0">
                <a:solidFill>
                  <a:schemeClr val="bg1"/>
                </a:solidFill>
              </a:rPr>
              <a:t>S/MIME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X509v3 Subject </a:t>
            </a:r>
            <a:r>
              <a:rPr lang="en-US" sz="1000" dirty="0">
                <a:solidFill>
                  <a:schemeClr val="bg1"/>
                </a:solidFill>
              </a:rPr>
              <a:t>Key Identifier: 08:8E:A5:5B:AE:5D:C3:8B:00:B7:30:62:65:2A:5A:F5:D2:E9:00:FA </a:t>
            </a:r>
            <a:r>
              <a:rPr lang="en-US" sz="1000" dirty="0" smtClean="0">
                <a:solidFill>
                  <a:schemeClr val="bg1"/>
                </a:solidFill>
              </a:rPr>
              <a:t>X509v3</a:t>
            </a:r>
          </a:p>
          <a:p>
            <a:pPr>
              <a:buNone/>
            </a:pPr>
            <a:r>
              <a:rPr lang="en-US" sz="1000" dirty="0">
                <a:solidFill>
                  <a:srgbClr val="FFFF00"/>
                </a:solidFill>
              </a:rPr>
              <a:t>	</a:t>
            </a:r>
            <a:r>
              <a:rPr lang="en-US" sz="1000" dirty="0" smtClean="0">
                <a:solidFill>
                  <a:srgbClr val="FFFF00"/>
                </a:solidFill>
              </a:rPr>
              <a:t>Subject </a:t>
            </a:r>
            <a:r>
              <a:rPr lang="en-US" sz="1000" dirty="0">
                <a:solidFill>
                  <a:srgbClr val="FFFF00"/>
                </a:solidFill>
              </a:rPr>
              <a:t>Alternative Name: </a:t>
            </a:r>
            <a:r>
              <a:rPr lang="en-US" sz="1000" dirty="0" smtClean="0">
                <a:solidFill>
                  <a:srgbClr val="FFFF00"/>
                </a:solidFill>
              </a:rPr>
              <a:t>critical</a:t>
            </a:r>
          </a:p>
          <a:p>
            <a:pPr>
              <a:buNone/>
            </a:pPr>
            <a:r>
              <a:rPr lang="en-US" sz="1000" dirty="0">
                <a:solidFill>
                  <a:srgbClr val="FFFF00"/>
                </a:solidFill>
              </a:rPr>
              <a:t>	</a:t>
            </a:r>
            <a:r>
              <a:rPr lang="en-US" sz="1000" dirty="0" smtClean="0">
                <a:solidFill>
                  <a:srgbClr val="FFFF00"/>
                </a:solidFill>
              </a:rPr>
              <a:t>	</a:t>
            </a:r>
            <a:r>
              <a:rPr lang="en-US" sz="1000" dirty="0" err="1" smtClean="0">
                <a:solidFill>
                  <a:srgbClr val="FFFF00"/>
                </a:solidFill>
              </a:rPr>
              <a:t>URI:http</a:t>
            </a:r>
            <a:r>
              <a:rPr lang="en-US" sz="1000" dirty="0" smtClean="0">
                <a:solidFill>
                  <a:srgbClr val="FFFF00"/>
                </a:solidFill>
              </a:rPr>
              <a:t>://www.ebremer.com/foaf.rdf#me</a:t>
            </a:r>
          </a:p>
          <a:p>
            <a:pPr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Signature </a:t>
            </a:r>
            <a:r>
              <a:rPr lang="en-US" sz="1000" dirty="0">
                <a:solidFill>
                  <a:schemeClr val="bg1"/>
                </a:solidFill>
              </a:rPr>
              <a:t>Algorithm: </a:t>
            </a:r>
            <a:r>
              <a:rPr lang="en-US" sz="1000" dirty="0" smtClean="0">
                <a:solidFill>
                  <a:schemeClr val="bg1"/>
                </a:solidFill>
              </a:rPr>
              <a:t>sha1WithRSAEncryption</a:t>
            </a:r>
          </a:p>
          <a:p>
            <a:pPr>
              <a:buNone/>
            </a:pPr>
            <a:r>
              <a:rPr lang="en-US" sz="1000" dirty="0">
                <a:solidFill>
                  <a:schemeClr val="bg1"/>
                </a:solidFill>
              </a:rPr>
              <a:t>	</a:t>
            </a:r>
            <a:r>
              <a:rPr lang="en-US" sz="1000" dirty="0" smtClean="0">
                <a:solidFill>
                  <a:schemeClr val="bg1"/>
                </a:solidFill>
              </a:rPr>
              <a:t>c0:fd:ac:bc:fb:1b:c9:e0:1c:01:18:5e:44:bb</a:t>
            </a:r>
            <a:r>
              <a:rPr lang="en-US" sz="1000" dirty="0">
                <a:solidFill>
                  <a:schemeClr val="bg1"/>
                </a:solidFill>
              </a:rPr>
              <a:t>: </a:t>
            </a:r>
            <a:r>
              <a:rPr lang="en-US" sz="1000" dirty="0" smtClean="0">
                <a:solidFill>
                  <a:schemeClr val="bg1"/>
                </a:solidFill>
              </a:rPr>
              <a:t>d8:b8:……. (another really </a:t>
            </a:r>
            <a:r>
              <a:rPr lang="en-US" sz="1000" dirty="0" err="1" smtClean="0">
                <a:solidFill>
                  <a:schemeClr val="bg1"/>
                </a:solidFill>
              </a:rPr>
              <a:t>really</a:t>
            </a:r>
            <a:r>
              <a:rPr lang="en-US" sz="1000" dirty="0" smtClean="0">
                <a:solidFill>
                  <a:schemeClr val="bg1"/>
                </a:solidFill>
              </a:rPr>
              <a:t> long string)</a:t>
            </a:r>
          </a:p>
          <a:p>
            <a:pPr>
              <a:buNone/>
            </a:pPr>
            <a:endParaRPr lang="en-US" sz="1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36195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FFFF00"/>
                </a:solidFill>
              </a:rPr>
              <a:t>The X509v3 Certificate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6848"/>
            <a:ext cx="8229600" cy="8572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 Sample </a:t>
            </a:r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 profile (non-vivo)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71550"/>
            <a:ext cx="8229600" cy="2819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&lt;http://www.ebremer.com/foaf.rdf#me&gt;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  a                       </a:t>
            </a:r>
            <a:r>
              <a:rPr lang="en-US" sz="1400" dirty="0" err="1">
                <a:solidFill>
                  <a:schemeClr val="bg1"/>
                </a:solidFill>
              </a:rPr>
              <a:t>foaf:Person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    </a:t>
            </a:r>
            <a:r>
              <a:rPr lang="en-US" sz="1400" dirty="0" err="1">
                <a:solidFill>
                  <a:schemeClr val="bg1"/>
                </a:solidFill>
              </a:rPr>
              <a:t>foaf:family_name</a:t>
            </a:r>
            <a:r>
              <a:rPr lang="en-US" sz="1400" dirty="0">
                <a:solidFill>
                  <a:schemeClr val="bg1"/>
                </a:solidFill>
              </a:rPr>
              <a:t>        "Bremer" 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  </a:t>
            </a:r>
            <a:r>
              <a:rPr lang="en-US" sz="1400" dirty="0" err="1">
                <a:solidFill>
                  <a:schemeClr val="bg1"/>
                </a:solidFill>
              </a:rPr>
              <a:t>foaf:firstName</a:t>
            </a:r>
            <a:r>
              <a:rPr lang="en-US" sz="1400" dirty="0">
                <a:solidFill>
                  <a:schemeClr val="bg1"/>
                </a:solidFill>
              </a:rPr>
              <a:t>          "Erich" 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  </a:t>
            </a:r>
            <a:r>
              <a:rPr lang="en-US" sz="1400" dirty="0" err="1">
                <a:solidFill>
                  <a:schemeClr val="bg1"/>
                </a:solidFill>
              </a:rPr>
              <a:t>foaf:knows</a:t>
            </a:r>
            <a:r>
              <a:rPr lang="en-US" sz="1400" dirty="0">
                <a:solidFill>
                  <a:schemeClr val="bg1"/>
                </a:solidFill>
              </a:rPr>
              <a:t>              &lt;http://bblfish.net/people/henry/card#me&gt; </a:t>
            </a:r>
            <a:r>
              <a:rPr lang="en-US" sz="1400" dirty="0" smtClean="0">
                <a:solidFill>
                  <a:schemeClr val="bg1"/>
                </a:solidFill>
              </a:rPr>
              <a:t>;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</a:t>
            </a:r>
            <a:r>
              <a:rPr lang="en-US" sz="1400" dirty="0" err="1" smtClean="0">
                <a:solidFill>
                  <a:schemeClr val="bg1"/>
                </a:solidFill>
              </a:rPr>
              <a:t>foaf:knows</a:t>
            </a:r>
            <a:r>
              <a:rPr lang="en-US" sz="1400" dirty="0" smtClean="0">
                <a:solidFill>
                  <a:schemeClr val="bg1"/>
                </a:solidFill>
              </a:rPr>
              <a:t>              &lt;http</a:t>
            </a:r>
            <a:r>
              <a:rPr lang="en-US" sz="1400" dirty="0">
                <a:solidFill>
                  <a:schemeClr val="bg1"/>
                </a:solidFill>
              </a:rPr>
              <a:t>://</a:t>
            </a:r>
            <a:r>
              <a:rPr lang="en-US" sz="1400" dirty="0" smtClean="0">
                <a:solidFill>
                  <a:schemeClr val="bg1"/>
                </a:solidFill>
              </a:rPr>
              <a:t>tdiprima.com/foaf.rdf#me&gt;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</a:t>
            </a:r>
            <a:r>
              <a:rPr lang="en-US" sz="1400" dirty="0" err="1" smtClean="0">
                <a:solidFill>
                  <a:schemeClr val="bg1"/>
                </a:solidFill>
              </a:rPr>
              <a:t>foaf:status</a:t>
            </a:r>
            <a:r>
              <a:rPr lang="en-US" sz="1400" dirty="0" smtClean="0">
                <a:solidFill>
                  <a:schemeClr val="bg1"/>
                </a:solidFill>
              </a:rPr>
              <a:t>             </a:t>
            </a:r>
            <a:r>
              <a:rPr lang="en-US" sz="1400" dirty="0">
                <a:solidFill>
                  <a:schemeClr val="bg1"/>
                </a:solidFill>
              </a:rPr>
              <a:t>"Happy" 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    </a:t>
            </a:r>
            <a:r>
              <a:rPr lang="en-US" sz="1400" dirty="0" err="1" smtClean="0">
                <a:solidFill>
                  <a:schemeClr val="bg1"/>
                </a:solidFill>
              </a:rPr>
              <a:t>cert:key</a:t>
            </a:r>
            <a:r>
              <a:rPr lang="en-US" sz="1400" dirty="0" smtClean="0">
                <a:solidFill>
                  <a:schemeClr val="bg1"/>
                </a:solidFill>
              </a:rPr>
              <a:t>                </a:t>
            </a:r>
            <a:r>
              <a:rPr lang="en-US" sz="1400" dirty="0">
                <a:solidFill>
                  <a:schemeClr val="bg1"/>
                </a:solidFill>
              </a:rPr>
              <a:t>[ a              </a:t>
            </a:r>
            <a:r>
              <a:rPr lang="en-US" sz="1400" dirty="0" err="1">
                <a:solidFill>
                  <a:schemeClr val="bg1"/>
                </a:solidFill>
              </a:rPr>
              <a:t>cert:RSAPublicKey</a:t>
            </a:r>
            <a:r>
              <a:rPr lang="en-US" sz="1400" dirty="0">
                <a:solidFill>
                  <a:schemeClr val="bg1"/>
                </a:solidFill>
              </a:rPr>
              <a:t> 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                            </a:t>
            </a:r>
            <a:r>
              <a:rPr lang="en-US" sz="1400" dirty="0" err="1">
                <a:solidFill>
                  <a:schemeClr val="bg1"/>
                </a:solidFill>
              </a:rPr>
              <a:t>cert:exponent</a:t>
            </a:r>
            <a:r>
              <a:rPr lang="en-US" sz="1400" dirty="0">
                <a:solidFill>
                  <a:schemeClr val="bg1"/>
                </a:solidFill>
              </a:rPr>
              <a:t>  65537 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                            </a:t>
            </a:r>
            <a:r>
              <a:rPr lang="en-US" sz="1400" dirty="0" err="1">
                <a:solidFill>
                  <a:schemeClr val="bg1"/>
                </a:solidFill>
              </a:rPr>
              <a:t>cert:modulus</a:t>
            </a:r>
            <a:r>
              <a:rPr lang="en-US" sz="1400" dirty="0">
                <a:solidFill>
                  <a:schemeClr val="bg1"/>
                </a:solidFill>
              </a:rPr>
              <a:t>   "B8CD08202DB1C18A704AE4ABBF0C2C7A23C7FD9C8D85BC957645D91922BC79BF81C468A75A80629DD134CB639213B661E1762B365A85EFC37E110E6946A882A429103E2601C1EBC42F612635E8E5B9C968D53940FA9EDC4644B20A89E9CA2963232B0625D2FFED66AB5BB97E700D2ACCE91D972D37005370B01B3632CA43E42B0DD8DD283D5B811059547FA772480A2B5DB8781E69CF7DBD6BDC61A5165A2F659DE7904006A5AC4C70AA226FDCCEC514B9AE081C40E917368B4882F769F9A8BAA818E8BD72DBEDD3ABCF9BCB66BD9AAC916CD56F47FCAA3DA4337E99B4064DF4AF4F2869D751E35F324C8E06996D7B1491F55F1C7B05E5BD5D31C95919D25801"^^&lt;http://www.w3.org/2001/XMLSchema#hexBinary</a:t>
            </a:r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r>
              <a:rPr lang="en-US" sz="1400" dirty="0">
                <a:solidFill>
                  <a:schemeClr val="bg1"/>
                </a:solidFill>
              </a:rPr>
              <a:t>] </a:t>
            </a:r>
            <a:r>
              <a:rPr lang="en-US" sz="1400" dirty="0" smtClean="0">
                <a:solidFill>
                  <a:schemeClr val="bg1"/>
                </a:solidFill>
              </a:rPr>
              <a:t>;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41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627" y="11527"/>
            <a:ext cx="8229600" cy="8572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How does </a:t>
            </a:r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 work in a Nutshell?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2850" y="621991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FFFF00"/>
                </a:solidFill>
              </a:rPr>
              <a:t>The Process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91450" y="1684392"/>
            <a:ext cx="1371600" cy="685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Auth</a:t>
            </a:r>
            <a:r>
              <a:rPr lang="en-US" dirty="0" smtClean="0">
                <a:solidFill>
                  <a:schemeClr val="tx1"/>
                </a:solidFill>
              </a:rPr>
              <a:t> 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miley Face 5"/>
          <p:cNvSpPr/>
          <p:nvPr/>
        </p:nvSpPr>
        <p:spPr>
          <a:xfrm>
            <a:off x="361101" y="1612591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170" y="1196889"/>
            <a:ext cx="10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Jon Client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934200" y="4050991"/>
            <a:ext cx="2057400" cy="73055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Jon Client’s </a:t>
            </a:r>
            <a:r>
              <a:rPr lang="en-US" dirty="0" err="1" smtClean="0">
                <a:solidFill>
                  <a:schemeClr val="tx1"/>
                </a:solidFill>
              </a:rPr>
              <a:t>WebID</a:t>
            </a:r>
            <a:r>
              <a:rPr lang="en-US" dirty="0" smtClean="0">
                <a:solidFill>
                  <a:schemeClr val="tx1"/>
                </a:solidFill>
              </a:rPr>
              <a:t> profile 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ular Callout 42"/>
          <p:cNvSpPr/>
          <p:nvPr/>
        </p:nvSpPr>
        <p:spPr>
          <a:xfrm>
            <a:off x="1772562" y="1619608"/>
            <a:ext cx="1676400" cy="687324"/>
          </a:xfrm>
          <a:prstGeom prst="wedgeRoundRectCallout">
            <a:avLst>
              <a:gd name="adj1" fmla="val -76826"/>
              <a:gd name="adj2" fmla="val 1474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Hey, I want to log </a:t>
            </a:r>
            <a:r>
              <a:rPr lang="en-US" dirty="0" smtClean="0">
                <a:solidFill>
                  <a:schemeClr val="tx1"/>
                </a:solidFill>
              </a:rPr>
              <a:t>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ular Callout 43"/>
          <p:cNvSpPr/>
          <p:nvPr/>
        </p:nvSpPr>
        <p:spPr>
          <a:xfrm>
            <a:off x="2066684" y="1963739"/>
            <a:ext cx="1981200" cy="577571"/>
          </a:xfrm>
          <a:prstGeom prst="wedgeRoundRectCallout">
            <a:avLst>
              <a:gd name="adj1" fmla="val 65217"/>
              <a:gd name="adj2" fmla="val -6121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Give me your </a:t>
            </a:r>
            <a:r>
              <a:rPr lang="en-US" dirty="0" err="1">
                <a:solidFill>
                  <a:schemeClr val="tx1"/>
                </a:solidFill>
              </a:rPr>
              <a:t>WebID</a:t>
            </a:r>
            <a:r>
              <a:rPr lang="en-US" dirty="0">
                <a:solidFill>
                  <a:schemeClr val="tx1"/>
                </a:solidFill>
              </a:rPr>
              <a:t> certificate</a:t>
            </a:r>
          </a:p>
        </p:txBody>
      </p:sp>
      <p:sp>
        <p:nvSpPr>
          <p:cNvPr id="45" name="Rounded Rectangular Callout 44"/>
          <p:cNvSpPr/>
          <p:nvPr/>
        </p:nvSpPr>
        <p:spPr>
          <a:xfrm>
            <a:off x="2030948" y="2237735"/>
            <a:ext cx="2366326" cy="914400"/>
          </a:xfrm>
          <a:prstGeom prst="wedgeRoundRectCallout">
            <a:avLst>
              <a:gd name="adj1" fmla="val 47005"/>
              <a:gd name="adj2" fmla="val -7841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Prove to me you have the private key to this public key</a:t>
            </a:r>
          </a:p>
        </p:txBody>
      </p:sp>
      <p:sp>
        <p:nvSpPr>
          <p:cNvPr id="46" name="Rounded Rectangular Callout 45"/>
          <p:cNvSpPr/>
          <p:nvPr/>
        </p:nvSpPr>
        <p:spPr>
          <a:xfrm>
            <a:off x="4924850" y="3060391"/>
            <a:ext cx="2594926" cy="914400"/>
          </a:xfrm>
          <a:prstGeom prst="wedgeRoundRectCallout">
            <a:avLst>
              <a:gd name="adj1" fmla="val -29727"/>
              <a:gd name="adj2" fmla="val -11918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Give me the </a:t>
            </a:r>
            <a:r>
              <a:rPr lang="en-US" dirty="0" err="1">
                <a:solidFill>
                  <a:schemeClr val="tx1"/>
                </a:solidFill>
              </a:rPr>
              <a:t>WebID</a:t>
            </a:r>
            <a:r>
              <a:rPr lang="en-US" dirty="0">
                <a:solidFill>
                  <a:schemeClr val="tx1"/>
                </a:solidFill>
              </a:rPr>
              <a:t> profile for the URI listed in </a:t>
            </a:r>
            <a:r>
              <a:rPr lang="en-US" dirty="0" smtClean="0">
                <a:solidFill>
                  <a:schemeClr val="tx1"/>
                </a:solidFill>
              </a:rPr>
              <a:t>this </a:t>
            </a:r>
            <a:r>
              <a:rPr lang="en-US" dirty="0" err="1">
                <a:solidFill>
                  <a:schemeClr val="tx1"/>
                </a:solidFill>
              </a:rPr>
              <a:t>WebID</a:t>
            </a:r>
            <a:r>
              <a:rPr lang="en-US" dirty="0">
                <a:solidFill>
                  <a:schemeClr val="tx1"/>
                </a:solidFill>
              </a:rPr>
              <a:t> certificate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1563983" y="2252781"/>
            <a:ext cx="1640605" cy="304800"/>
          </a:xfrm>
          <a:prstGeom prst="wedgeRoundRectCallout">
            <a:avLst>
              <a:gd name="adj1" fmla="val -64798"/>
              <a:gd name="adj2" fmla="val -1038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Here </a:t>
            </a:r>
            <a:r>
              <a:rPr lang="en-US" dirty="0" err="1" smtClean="0">
                <a:solidFill>
                  <a:schemeClr val="tx1"/>
                </a:solidFill>
              </a:rPr>
              <a:t>ya</a:t>
            </a:r>
            <a:r>
              <a:rPr lang="en-US" dirty="0" smtClean="0">
                <a:solidFill>
                  <a:schemeClr val="tx1"/>
                </a:solidFill>
              </a:rPr>
              <a:t> go!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1905000" y="2755591"/>
            <a:ext cx="1640605" cy="304800"/>
          </a:xfrm>
          <a:prstGeom prst="wedgeRoundRectCallout">
            <a:avLst>
              <a:gd name="adj1" fmla="val -85388"/>
              <a:gd name="adj2" fmla="val -27013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Here </a:t>
            </a:r>
            <a:r>
              <a:rPr lang="en-US" dirty="0" err="1" smtClean="0">
                <a:solidFill>
                  <a:schemeClr val="tx1"/>
                </a:solidFill>
              </a:rPr>
              <a:t>ya</a:t>
            </a:r>
            <a:r>
              <a:rPr lang="en-US" dirty="0" smtClean="0">
                <a:solidFill>
                  <a:schemeClr val="tx1"/>
                </a:solidFill>
              </a:rPr>
              <a:t> go!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Cloud Callout 48"/>
          <p:cNvSpPr/>
          <p:nvPr/>
        </p:nvSpPr>
        <p:spPr>
          <a:xfrm>
            <a:off x="5686850" y="850591"/>
            <a:ext cx="3352800" cy="1519601"/>
          </a:xfrm>
          <a:prstGeom prst="cloudCallout">
            <a:avLst>
              <a:gd name="adj1" fmla="val -61779"/>
              <a:gd name="adj2" fmla="val 1422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Compares modulus and exponent of </a:t>
            </a:r>
            <a:r>
              <a:rPr lang="en-US" dirty="0" err="1" smtClean="0">
                <a:solidFill>
                  <a:schemeClr val="tx1"/>
                </a:solidFill>
              </a:rPr>
              <a:t>WebID</a:t>
            </a:r>
            <a:r>
              <a:rPr lang="en-US" dirty="0" smtClean="0">
                <a:solidFill>
                  <a:schemeClr val="tx1"/>
                </a:solidFill>
              </a:rPr>
              <a:t> cert to the </a:t>
            </a:r>
            <a:r>
              <a:rPr lang="en-US" dirty="0" err="1" smtClean="0">
                <a:solidFill>
                  <a:schemeClr val="tx1"/>
                </a:solidFill>
              </a:rPr>
              <a:t>WebID</a:t>
            </a:r>
            <a:r>
              <a:rPr lang="en-US" dirty="0" smtClean="0">
                <a:solidFill>
                  <a:schemeClr val="tx1"/>
                </a:solidFill>
              </a:rPr>
              <a:t> profile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ular Callout 49"/>
          <p:cNvSpPr/>
          <p:nvPr/>
        </p:nvSpPr>
        <p:spPr>
          <a:xfrm>
            <a:off x="5668892" y="3333750"/>
            <a:ext cx="1640605" cy="304800"/>
          </a:xfrm>
          <a:prstGeom prst="wedgeRoundRectCallout">
            <a:avLst>
              <a:gd name="adj1" fmla="val 46674"/>
              <a:gd name="adj2" fmla="val 15980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Here </a:t>
            </a:r>
            <a:r>
              <a:rPr lang="en-US" dirty="0" err="1" smtClean="0">
                <a:solidFill>
                  <a:schemeClr val="tx1"/>
                </a:solidFill>
              </a:rPr>
              <a:t>ya</a:t>
            </a:r>
            <a:r>
              <a:rPr lang="en-US" dirty="0" smtClean="0">
                <a:solidFill>
                  <a:schemeClr val="tx1"/>
                </a:solidFill>
              </a:rPr>
              <a:t> go!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ular Callout 50"/>
          <p:cNvSpPr/>
          <p:nvPr/>
        </p:nvSpPr>
        <p:spPr>
          <a:xfrm>
            <a:off x="2895600" y="2002132"/>
            <a:ext cx="862466" cy="304800"/>
          </a:xfrm>
          <a:prstGeom prst="wedgeRoundRectCallout">
            <a:avLst>
              <a:gd name="adj1" fmla="val 118105"/>
              <a:gd name="adj2" fmla="val -599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Hi Jon!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0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71550"/>
            <a:ext cx="8763000" cy="3962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err="1" smtClean="0">
                <a:solidFill>
                  <a:schemeClr val="bg1"/>
                </a:solidFill>
              </a:rPr>
              <a:t>WebID</a:t>
            </a:r>
            <a:r>
              <a:rPr lang="en-US" sz="2000" dirty="0" smtClean="0">
                <a:solidFill>
                  <a:schemeClr val="bg1"/>
                </a:solidFill>
              </a:rPr>
              <a:t> and VIVO make for great dance partners</a:t>
            </a: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WebID4VIVO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Allows VIVO to accept </a:t>
            </a:r>
            <a:r>
              <a:rPr lang="en-US" sz="2000" dirty="0" err="1" smtClean="0">
                <a:solidFill>
                  <a:schemeClr val="bg1"/>
                </a:solidFill>
              </a:rPr>
              <a:t>WebID</a:t>
            </a:r>
            <a:r>
              <a:rPr lang="en-US" sz="2000" dirty="0" smtClean="0">
                <a:solidFill>
                  <a:schemeClr val="bg1"/>
                </a:solidFill>
              </a:rPr>
              <a:t> for authentication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Allows VIVO to be a </a:t>
            </a:r>
            <a:r>
              <a:rPr lang="en-US" sz="2000" dirty="0" err="1" smtClean="0">
                <a:solidFill>
                  <a:schemeClr val="bg1"/>
                </a:solidFill>
              </a:rPr>
              <a:t>WebID</a:t>
            </a:r>
            <a:r>
              <a:rPr lang="en-US" sz="2000" dirty="0" smtClean="0">
                <a:solidFill>
                  <a:schemeClr val="bg1"/>
                </a:solidFill>
              </a:rPr>
              <a:t> provider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Leverages </a:t>
            </a:r>
            <a:r>
              <a:rPr lang="en-US" sz="2000" dirty="0">
                <a:solidFill>
                  <a:schemeClr val="bg1"/>
                </a:solidFill>
              </a:rPr>
              <a:t>the fact that VIVO provides RDF foundation for </a:t>
            </a:r>
            <a:r>
              <a:rPr lang="en-US" sz="2000" dirty="0" err="1" smtClean="0">
                <a:solidFill>
                  <a:schemeClr val="bg1"/>
                </a:solidFill>
              </a:rPr>
              <a:t>WebID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Installs within and along side VIVO itself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moves data in and out of VIVO using VIVO DAO’s to maintain portability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will be available at the low price of free and open-source (BSD – same as VIVO :-)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9627" y="11527"/>
            <a:ext cx="8229600" cy="85725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 and VIVO (WebID4VIVO)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1000" y="36195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32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Possible Future directions using </a:t>
            </a:r>
            <a:r>
              <a:rPr lang="en-US" sz="3200" dirty="0" err="1" smtClean="0">
                <a:solidFill>
                  <a:srgbClr val="FFFF00"/>
                </a:solidFill>
              </a:rPr>
              <a:t>WebID</a:t>
            </a:r>
            <a:r>
              <a:rPr lang="en-US" sz="3200" dirty="0" smtClean="0">
                <a:solidFill>
                  <a:srgbClr val="FFFF00"/>
                </a:solidFill>
              </a:rPr>
              <a:t> and VIVO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898921"/>
            <a:ext cx="8839200" cy="365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W3C </a:t>
            </a:r>
            <a:r>
              <a:rPr lang="en-US" sz="2000" dirty="0" err="1" smtClean="0">
                <a:solidFill>
                  <a:srgbClr val="FFFF00"/>
                </a:solidFill>
              </a:rPr>
              <a:t>WebAccessControl</a:t>
            </a:r>
            <a:r>
              <a:rPr lang="en-US" sz="2000" dirty="0" smtClean="0">
                <a:solidFill>
                  <a:srgbClr val="FFFF00"/>
                </a:solidFill>
              </a:rPr>
              <a:t> Ontology</a:t>
            </a: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	http://www.w3.org/wiki/WebAccessControl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	Enable inter-VIVO logins allowing remote delegated editors.</a:t>
            </a:r>
          </a:p>
          <a:p>
            <a:pPr>
              <a:buNone/>
            </a:pPr>
            <a:endParaRPr lang="en-US" sz="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Web Of Trust Ontology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	http</a:t>
            </a:r>
            <a:r>
              <a:rPr lang="en-US" sz="2000" dirty="0">
                <a:solidFill>
                  <a:schemeClr val="bg1"/>
                </a:solidFill>
              </a:rPr>
              <a:t>://xmlns.com/wot/0.1</a:t>
            </a:r>
            <a:r>
              <a:rPr lang="en-US" sz="2000" dirty="0" smtClean="0">
                <a:solidFill>
                  <a:schemeClr val="bg1"/>
                </a:solidFill>
              </a:rPr>
              <a:t>/</a:t>
            </a:r>
          </a:p>
          <a:p>
            <a:pPr>
              <a:buNone/>
            </a:pPr>
            <a:endParaRPr lang="en-US" sz="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Open </a:t>
            </a:r>
            <a:r>
              <a:rPr lang="en-US" sz="2000" dirty="0">
                <a:solidFill>
                  <a:srgbClr val="FFFF00"/>
                </a:solidFill>
              </a:rPr>
              <a:t>Annotations </a:t>
            </a:r>
            <a:r>
              <a:rPr lang="en-US" sz="2000" dirty="0" smtClean="0">
                <a:solidFill>
                  <a:srgbClr val="FFFF00"/>
                </a:solidFill>
              </a:rPr>
              <a:t>Model (W3C Community Group)</a:t>
            </a: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http</a:t>
            </a:r>
            <a:r>
              <a:rPr lang="en-US" sz="2000" dirty="0">
                <a:solidFill>
                  <a:schemeClr val="bg1"/>
                </a:solidFill>
              </a:rPr>
              <a:t>://www.openannotation.org/spec/core</a:t>
            </a:r>
            <a:r>
              <a:rPr lang="en-US" sz="2000" dirty="0" smtClean="0">
                <a:solidFill>
                  <a:schemeClr val="bg1"/>
                </a:solidFill>
              </a:rPr>
              <a:t>/</a:t>
            </a:r>
          </a:p>
          <a:p>
            <a:pPr>
              <a:buNone/>
            </a:pPr>
            <a:endParaRPr lang="en-US" sz="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Link Data Platform (</a:t>
            </a:r>
            <a:r>
              <a:rPr lang="en-US" sz="2000" dirty="0">
                <a:solidFill>
                  <a:srgbClr val="FFFF00"/>
                </a:solidFill>
              </a:rPr>
              <a:t>W3C </a:t>
            </a:r>
            <a:r>
              <a:rPr lang="en-US" sz="2000" dirty="0" smtClean="0">
                <a:solidFill>
                  <a:srgbClr val="FFFF00"/>
                </a:solidFill>
              </a:rPr>
              <a:t>Working </a:t>
            </a:r>
            <a:r>
              <a:rPr lang="en-US" sz="2000" dirty="0">
                <a:solidFill>
                  <a:srgbClr val="FFFF00"/>
                </a:solidFill>
              </a:rPr>
              <a:t>Group</a:t>
            </a:r>
            <a:r>
              <a:rPr lang="en-US" sz="2000" dirty="0" smtClean="0">
                <a:solidFill>
                  <a:srgbClr val="FFFF00"/>
                </a:solidFill>
              </a:rPr>
              <a:t>)</a:t>
            </a: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smtClean="0">
                <a:solidFill>
                  <a:schemeClr val="bg1"/>
                </a:solidFill>
              </a:rPr>
              <a:t>www.w3.org/2012/ldp/wiki/Main_Page</a:t>
            </a: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5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500</Words>
  <Application>Microsoft Office PowerPoint</Application>
  <PresentationFormat>On-screen Show (16:9)</PresentationFormat>
  <Paragraphs>111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WebID4VIVO</vt:lpstr>
      <vt:lpstr>What is WebID?</vt:lpstr>
      <vt:lpstr>How does WebID work in a Nutshell?</vt:lpstr>
      <vt:lpstr>How does WebID work in a Nutshell?</vt:lpstr>
      <vt:lpstr>A Sample WebID profile (non-vivo)</vt:lpstr>
      <vt:lpstr>How does WebID work in a Nutshell?</vt:lpstr>
      <vt:lpstr>WebID and VIVO (WebID4VIVO)</vt:lpstr>
      <vt:lpstr>Possible Future directions using WebID and VIVO</vt:lpstr>
      <vt:lpstr>PowerPoint Presentation</vt:lpstr>
    </vt:vector>
  </TitlesOfParts>
  <Company>Stony Brook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erich</dc:creator>
  <cp:lastModifiedBy>erich</cp:lastModifiedBy>
  <cp:revision>106</cp:revision>
  <dcterms:created xsi:type="dcterms:W3CDTF">2012-05-22T00:57:00Z</dcterms:created>
  <dcterms:modified xsi:type="dcterms:W3CDTF">2013-07-18T16:56:17Z</dcterms:modified>
</cp:coreProperties>
</file>