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72" r:id="rId5"/>
    <p:sldId id="275" r:id="rId6"/>
    <p:sldId id="262" r:id="rId7"/>
    <p:sldId id="274" r:id="rId8"/>
    <p:sldId id="284" r:id="rId9"/>
    <p:sldId id="263" r:id="rId10"/>
    <p:sldId id="277" r:id="rId11"/>
    <p:sldId id="278" r:id="rId12"/>
    <p:sldId id="279" r:id="rId13"/>
    <p:sldId id="280" r:id="rId14"/>
    <p:sldId id="281" r:id="rId15"/>
    <p:sldId id="264" r:id="rId16"/>
    <p:sldId id="283" r:id="rId17"/>
    <p:sldId id="282" r:id="rId18"/>
    <p:sldId id="287" r:id="rId19"/>
    <p:sldId id="276" r:id="rId20"/>
    <p:sldId id="273" r:id="rId21"/>
    <p:sldId id="285" r:id="rId22"/>
    <p:sldId id="258" r:id="rId23"/>
    <p:sldId id="259" r:id="rId24"/>
    <p:sldId id="260" r:id="rId25"/>
    <p:sldId id="261" r:id="rId26"/>
    <p:sldId id="268" r:id="rId27"/>
    <p:sldId id="269" r:id="rId28"/>
    <p:sldId id="270" r:id="rId29"/>
    <p:sldId id="288" r:id="rId30"/>
    <p:sldId id="266" r:id="rId31"/>
    <p:sldId id="267" r:id="rId32"/>
    <p:sldId id="286" r:id="rId33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4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9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6067F-F797-4A35-97BE-4015774911A9}" type="datetimeFigureOut">
              <a:rPr lang="en-US" smtClean="0"/>
              <a:pPr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BCE6A-028F-4015-84B5-98016D28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martech.gatech.edu/dspace/handle/1853/28597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illyemergingtech.com/abstracts.php?catID=3" TargetMode="External"/><Relationship Id="rId3" Type="http://schemas.openxmlformats.org/officeDocument/2006/relationships/hyperlink" Target="http://cxf.apache.org/" TargetMode="External"/><Relationship Id="rId7" Type="http://schemas.openxmlformats.org/officeDocument/2006/relationships/hyperlink" Target="http://servicemix.apache.org/home.html" TargetMode="External"/><Relationship Id="rId2" Type="http://schemas.openxmlformats.org/officeDocument/2006/relationships/hyperlink" Target="http://activemq.apach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usesource.com/products/enterprise-servicemix/" TargetMode="External"/><Relationship Id="rId5" Type="http://schemas.openxmlformats.org/officeDocument/2006/relationships/hyperlink" Target="http://camel.apache.org/" TargetMode="External"/><Relationship Id="rId4" Type="http://schemas.openxmlformats.org/officeDocument/2006/relationships/hyperlink" Target="http://www.mulesource.org/display/COMMUNITY/Home" TargetMode="External"/><Relationship Id="rId9" Type="http://schemas.openxmlformats.org/officeDocument/2006/relationships/hyperlink" Target="http://highscalability.com/eucalyptus-ready-be-your-private-cloud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camel.apache.org/enterprise-integration-patterns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fedora-commons.org/confluence/x/eY2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boss.com/products/jbpm/" TargetMode="External"/><Relationship Id="rId3" Type="http://schemas.openxmlformats.org/officeDocument/2006/relationships/hyperlink" Target="http://www.hull.ac.uk/esig/repomman/" TargetMode="External"/><Relationship Id="rId7" Type="http://schemas.openxmlformats.org/officeDocument/2006/relationships/hyperlink" Target="http://www.dlib.org/dlib/may09/green/05green.html" TargetMode="External"/><Relationship Id="rId2" Type="http://schemas.openxmlformats.org/officeDocument/2006/relationships/hyperlink" Target="http://tid.ithaka.org/enterprise-service-bus-project/mellon-esb-final-pres-v17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martech.gatech.edu/dspace/handle/1853/28451" TargetMode="External"/><Relationship Id="rId5" Type="http://schemas.openxmlformats.org/officeDocument/2006/relationships/hyperlink" Target="http://fedora-commons.org/confluence/x/cwCi" TargetMode="External"/><Relationship Id="rId10" Type="http://schemas.openxmlformats.org/officeDocument/2006/relationships/hyperlink" Target="http://library.duke.edu/digitalcollections/" TargetMode="External"/><Relationship Id="rId4" Type="http://schemas.openxmlformats.org/officeDocument/2006/relationships/hyperlink" Target="http://www.hull.ac.uk/remap/" TargetMode="External"/><Relationship Id="rId9" Type="http://schemas.openxmlformats.org/officeDocument/2006/relationships/hyperlink" Target="http://books.northwestern.edu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aws.amazon.com/sq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Fedora Service Framework</a:t>
            </a:r>
            <a:br>
              <a:rPr lang="en-US" dirty="0" smtClean="0"/>
            </a:br>
            <a:r>
              <a:rPr lang="en-US" dirty="0" smtClean="0"/>
              <a:t>Simple Queue 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For fulfillment of the Mellon Grant</a:t>
            </a:r>
          </a:p>
          <a:p>
            <a:r>
              <a:rPr lang="en-US" dirty="0" smtClean="0"/>
              <a:t>June 29,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Rogers’ “Cloud Task Replica”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OR09 Presentation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Oriented to Cloud characteristics</a:t>
            </a:r>
          </a:p>
          <a:p>
            <a:r>
              <a:rPr lang="en-US" sz="2400" dirty="0" smtClean="0"/>
              <a:t>Uses lightweight interfaces and queuing, highly-decoupled</a:t>
            </a:r>
          </a:p>
          <a:p>
            <a:r>
              <a:rPr lang="en-US" sz="2400" dirty="0" smtClean="0"/>
              <a:t>Primarily focuses on replication use cases</a:t>
            </a:r>
          </a:p>
          <a:p>
            <a:r>
              <a:rPr lang="en-US" sz="2400" dirty="0" smtClean="0"/>
              <a:t>At prototype stage</a:t>
            </a:r>
            <a:endParaRPr lang="en-US" sz="20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“CTR” - Roles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82930"/>
            <a:r>
              <a:rPr lang="en-US" dirty="0" smtClean="0"/>
              <a:t>decompose work into distinct replaceable agents</a:t>
            </a:r>
          </a:p>
          <a:p>
            <a:pPr marL="582930"/>
            <a:r>
              <a:rPr lang="en-US" dirty="0" smtClean="0"/>
              <a:t> archive = content home</a:t>
            </a:r>
          </a:p>
          <a:p>
            <a:pPr marL="582930"/>
            <a:r>
              <a:rPr lang="en-US" dirty="0" smtClean="0"/>
              <a:t>replicator = manages copies</a:t>
            </a:r>
          </a:p>
          <a:p>
            <a:pPr marL="582930"/>
            <a:r>
              <a:rPr lang="en-US" dirty="0" smtClean="0"/>
              <a:t>auditor = implements and enforces policy</a:t>
            </a:r>
          </a:p>
          <a:p>
            <a:pPr marL="582930"/>
            <a:r>
              <a:rPr lang="en-US" dirty="0" smtClean="0"/>
              <a:t>role != institution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811530" y="411480"/>
            <a:ext cx="7738110" cy="800100"/>
          </a:xfrm>
        </p:spPr>
        <p:txBody>
          <a:bodyPr>
            <a:normAutofit/>
          </a:bodyPr>
          <a:lstStyle/>
          <a:p>
            <a:r>
              <a:rPr lang="en-US" dirty="0" smtClean="0"/>
              <a:t>“CTR” - Process Model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5790" y="1863090"/>
            <a:ext cx="7738110" cy="4309110"/>
          </a:xfrm>
        </p:spPr>
        <p:txBody>
          <a:bodyPr/>
          <a:lstStyle/>
          <a:p>
            <a:pPr marL="582930"/>
            <a:r>
              <a:rPr lang="en-US" dirty="0" smtClean="0"/>
              <a:t>a message queue for each role</a:t>
            </a:r>
          </a:p>
          <a:p>
            <a:pPr marL="582930"/>
            <a:r>
              <a:rPr lang="en-US" dirty="0" smtClean="0"/>
              <a:t>message post triggers activity asynchronously</a:t>
            </a:r>
          </a:p>
          <a:p>
            <a:pPr marL="582930"/>
            <a:r>
              <a:rPr lang="en-US" dirty="0" smtClean="0"/>
              <a:t>bucket brigade - message is a handoff or acknowledgment</a:t>
            </a:r>
          </a:p>
          <a:p>
            <a:pPr marL="582930"/>
            <a:r>
              <a:rPr lang="en-US" dirty="0" smtClean="0"/>
              <a:t>storage is abstracted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“CTR” - Workflow: Replication</a:t>
            </a:r>
          </a:p>
        </p:txBody>
      </p:sp>
      <p:sp>
        <p:nvSpPr>
          <p:cNvPr id="18436" name="Oval 3"/>
          <p:cNvSpPr>
            <a:spLocks/>
          </p:cNvSpPr>
          <p:nvPr/>
        </p:nvSpPr>
        <p:spPr bwMode="auto">
          <a:xfrm>
            <a:off x="1017270" y="5063490"/>
            <a:ext cx="674370" cy="640080"/>
          </a:xfrm>
          <a:prstGeom prst="ellipse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round/>
            <a:headEnd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8437" name="AutoShape 4"/>
          <p:cNvSpPr>
            <a:spLocks/>
          </p:cNvSpPr>
          <p:nvPr/>
        </p:nvSpPr>
        <p:spPr bwMode="auto">
          <a:xfrm>
            <a:off x="3840480" y="5029200"/>
            <a:ext cx="765810" cy="708660"/>
          </a:xfrm>
          <a:prstGeom prst="triangle">
            <a:avLst>
              <a:gd name="adj" fmla="val 50000"/>
            </a:avLst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8438" name="Rectangle 5"/>
          <p:cNvSpPr>
            <a:spLocks/>
          </p:cNvSpPr>
          <p:nvPr/>
        </p:nvSpPr>
        <p:spPr bwMode="auto">
          <a:xfrm>
            <a:off x="7200900" y="5029200"/>
            <a:ext cx="697230" cy="70866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8439" name="AutoShape 6"/>
          <p:cNvSpPr>
            <a:spLocks/>
          </p:cNvSpPr>
          <p:nvPr/>
        </p:nvSpPr>
        <p:spPr bwMode="auto">
          <a:xfrm>
            <a:off x="3657600" y="2228850"/>
            <a:ext cx="1143000" cy="1143000"/>
          </a:xfrm>
          <a:prstGeom prst="leftRightArrow">
            <a:avLst>
              <a:gd name="adj1" fmla="val 32000"/>
              <a:gd name="adj2" fmla="val 44000"/>
            </a:avLst>
          </a:prstGeom>
          <a:blipFill dpi="0" rotWithShape="0">
            <a:blip r:embed="rId3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>
            <a:off x="1771650" y="3223260"/>
            <a:ext cx="2125980" cy="1943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8441" name="Rectangle 8"/>
          <p:cNvSpPr>
            <a:spLocks/>
          </p:cNvSpPr>
          <p:nvPr/>
        </p:nvSpPr>
        <p:spPr bwMode="auto">
          <a:xfrm>
            <a:off x="697230" y="5646420"/>
            <a:ext cx="1314450" cy="56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>
                <a:solidFill>
                  <a:schemeClr val="tx1"/>
                </a:solidFill>
                <a:cs typeface="Times" charset="0"/>
              </a:rPr>
              <a:t>archive</a:t>
            </a:r>
          </a:p>
        </p:txBody>
      </p:sp>
      <p:sp>
        <p:nvSpPr>
          <p:cNvPr id="18442" name="Rectangle 9"/>
          <p:cNvSpPr>
            <a:spLocks/>
          </p:cNvSpPr>
          <p:nvPr/>
        </p:nvSpPr>
        <p:spPr bwMode="auto">
          <a:xfrm>
            <a:off x="3371850" y="5787955"/>
            <a:ext cx="9012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Times" charset="0"/>
              </a:rPr>
              <a:t>replicator</a:t>
            </a:r>
          </a:p>
        </p:txBody>
      </p:sp>
      <p:sp>
        <p:nvSpPr>
          <p:cNvPr id="18443" name="Rectangle 10"/>
          <p:cNvSpPr>
            <a:spLocks/>
          </p:cNvSpPr>
          <p:nvPr/>
        </p:nvSpPr>
        <p:spPr bwMode="auto">
          <a:xfrm>
            <a:off x="6906578" y="5787955"/>
            <a:ext cx="6838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Times" charset="0"/>
              </a:rPr>
              <a:t>auditor</a:t>
            </a:r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4023360" y="3348990"/>
            <a:ext cx="182880" cy="156591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1805940" y="5509260"/>
            <a:ext cx="1897380" cy="442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8446" name="AutoShape 13"/>
          <p:cNvSpPr>
            <a:spLocks/>
          </p:cNvSpPr>
          <p:nvPr/>
        </p:nvSpPr>
        <p:spPr bwMode="auto">
          <a:xfrm>
            <a:off x="6983730" y="2228850"/>
            <a:ext cx="1143000" cy="1143000"/>
          </a:xfrm>
          <a:prstGeom prst="leftRightArrow">
            <a:avLst>
              <a:gd name="adj1" fmla="val 32000"/>
              <a:gd name="adj2" fmla="val 44000"/>
            </a:avLst>
          </a:prstGeom>
          <a:blipFill dpi="0" rotWithShape="0">
            <a:blip r:embed="rId3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 flipH="1">
            <a:off x="4572000" y="3120390"/>
            <a:ext cx="2526030" cy="227457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7223760" y="3234690"/>
            <a:ext cx="34290" cy="170307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8449" name="AutoShape 16"/>
          <p:cNvSpPr>
            <a:spLocks/>
          </p:cNvSpPr>
          <p:nvPr/>
        </p:nvSpPr>
        <p:spPr bwMode="auto">
          <a:xfrm>
            <a:off x="925830" y="2228850"/>
            <a:ext cx="1143000" cy="1143000"/>
          </a:xfrm>
          <a:prstGeom prst="leftRightArrow">
            <a:avLst>
              <a:gd name="adj1" fmla="val 32000"/>
              <a:gd name="adj2" fmla="val 44000"/>
            </a:avLst>
          </a:prstGeom>
          <a:blipFill dpi="0" rotWithShape="0">
            <a:blip r:embed="rId3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1817370" y="3223260"/>
            <a:ext cx="5177790" cy="213598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 flipH="1">
            <a:off x="4434840" y="2891790"/>
            <a:ext cx="855822" cy="235458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8452" name="AutoShape 19"/>
          <p:cNvSpPr>
            <a:spLocks/>
          </p:cNvSpPr>
          <p:nvPr/>
        </p:nvSpPr>
        <p:spPr bwMode="auto">
          <a:xfrm>
            <a:off x="4823460" y="1874520"/>
            <a:ext cx="1143000" cy="1143000"/>
          </a:xfrm>
          <a:custGeom>
            <a:avLst/>
            <a:gdLst>
              <a:gd name="T0" fmla="*/ 0 w 22712"/>
              <a:gd name="T1" fmla="*/ 0 h 23880"/>
              <a:gd name="T2" fmla="*/ 22712 w 22712"/>
              <a:gd name="T3" fmla="*/ 23880 h 23880"/>
            </a:gdLst>
            <a:ahLst/>
            <a:cxnLst>
              <a:cxn ang="0">
                <a:pos x="11356" y="0"/>
              </a:cxn>
              <a:cxn ang="0">
                <a:pos x="14693" y="7110"/>
              </a:cxn>
              <a:cxn ang="0">
                <a:pos x="22156" y="8250"/>
              </a:cxn>
              <a:cxn ang="0">
                <a:pos x="16756" y="13785"/>
              </a:cxn>
              <a:cxn ang="0">
                <a:pos x="18031" y="21600"/>
              </a:cxn>
              <a:cxn ang="0">
                <a:pos x="11356" y="17910"/>
              </a:cxn>
              <a:cxn ang="0">
                <a:pos x="4681" y="21600"/>
              </a:cxn>
              <a:cxn ang="0">
                <a:pos x="5956" y="13785"/>
              </a:cxn>
              <a:cxn ang="0">
                <a:pos x="556" y="8250"/>
              </a:cxn>
              <a:cxn ang="0">
                <a:pos x="8019" y="7110"/>
              </a:cxn>
              <a:cxn ang="0">
                <a:pos x="11356" y="0"/>
              </a:cxn>
              <a:cxn ang="0">
                <a:pos x="11356" y="0"/>
              </a:cxn>
            </a:cxnLst>
            <a:rect l="T0" t="T1" r="T2" b="T3"/>
            <a:pathLst>
              <a:path w="22712" h="23880">
                <a:moveTo>
                  <a:pt x="11356" y="0"/>
                </a:moveTo>
                <a:lnTo>
                  <a:pt x="14693" y="7110"/>
                </a:lnTo>
                <a:lnTo>
                  <a:pt x="22156" y="8250"/>
                </a:lnTo>
                <a:lnTo>
                  <a:pt x="16756" y="13785"/>
                </a:lnTo>
                <a:lnTo>
                  <a:pt x="18031" y="21600"/>
                </a:lnTo>
                <a:lnTo>
                  <a:pt x="11356" y="17910"/>
                </a:lnTo>
                <a:lnTo>
                  <a:pt x="4681" y="21600"/>
                </a:lnTo>
                <a:lnTo>
                  <a:pt x="5956" y="13785"/>
                </a:lnTo>
                <a:lnTo>
                  <a:pt x="556" y="8250"/>
                </a:lnTo>
                <a:lnTo>
                  <a:pt x="8019" y="7110"/>
                </a:lnTo>
                <a:lnTo>
                  <a:pt x="11356" y="0"/>
                </a:lnTo>
                <a:close/>
                <a:moveTo>
                  <a:pt x="11356" y="0"/>
                </a:moveTo>
              </a:path>
            </a:pathLst>
          </a:custGeom>
          <a:blipFill dpi="0" rotWithShape="0">
            <a:blip r:embed="rId4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8453" name="Rectangle 20"/>
          <p:cNvSpPr>
            <a:spLocks/>
          </p:cNvSpPr>
          <p:nvPr/>
        </p:nvSpPr>
        <p:spPr bwMode="auto">
          <a:xfrm>
            <a:off x="5146358" y="2244655"/>
            <a:ext cx="2228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Times" charset="0"/>
              </a:rPr>
              <a:t>S3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/>
      <p:bldP spid="19467" grpId="0" animBg="1"/>
      <p:bldP spid="19468" grpId="0" animBg="1"/>
      <p:bldP spid="19470" grpId="0" animBg="1"/>
      <p:bldP spid="19471" grpId="0" animBg="1"/>
      <p:bldP spid="19473" grpId="0" animBg="1"/>
      <p:bldP spid="1947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“CTR” - Message Semantics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82930"/>
            <a:r>
              <a:rPr lang="en-US" dirty="0" smtClean="0"/>
              <a:t>web-standard URI addressing</a:t>
            </a:r>
          </a:p>
          <a:p>
            <a:pPr marL="582930"/>
            <a:r>
              <a:rPr lang="en-US" dirty="0" smtClean="0"/>
              <a:t>entities: packages, ORE maps</a:t>
            </a:r>
          </a:p>
          <a:p>
            <a:pPr marL="582930"/>
            <a:r>
              <a:rPr lang="en-US" dirty="0" smtClean="0"/>
              <a:t>content model agnostic</a:t>
            </a:r>
          </a:p>
          <a:p>
            <a:pPr marL="582930"/>
            <a:r>
              <a:rPr lang="en-US" dirty="0" smtClean="0"/>
              <a:t>entity checksums for integrity </a:t>
            </a:r>
          </a:p>
          <a:p>
            <a:pPr marL="582930"/>
            <a:r>
              <a:rPr lang="en-US" dirty="0" smtClean="0"/>
              <a:t>standard identifiers for actors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Stanford’s “Work Do” 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Puts the resource management state inside the Fedora digital object</a:t>
            </a:r>
          </a:p>
          <a:p>
            <a:pPr lvl="0"/>
            <a:r>
              <a:rPr lang="en-US" sz="2400" dirty="0" smtClean="0"/>
              <a:t>Each application is read the object and performs its function</a:t>
            </a:r>
          </a:p>
          <a:p>
            <a:pPr lvl="0"/>
            <a:r>
              <a:rPr lang="en-US" sz="2400" dirty="0" smtClean="0"/>
              <a:t>Able to support both human workflow and BPE</a:t>
            </a:r>
            <a:endParaRPr lang="en-US" sz="2400" dirty="0"/>
          </a:p>
          <a:p>
            <a:pPr lvl="0"/>
            <a:r>
              <a:rPr lang="en-US" sz="2400" dirty="0" smtClean="0"/>
              <a:t>Uses logical queues to manage workflow (no messaging SW)</a:t>
            </a:r>
            <a:endParaRPr lang="en-US" sz="2400" dirty="0"/>
          </a:p>
          <a:p>
            <a:pPr lvl="0"/>
            <a:r>
              <a:rPr lang="en-US" sz="2400" dirty="0" smtClean="0"/>
              <a:t>Depends on applications doing the right thing</a:t>
            </a:r>
            <a:endParaRPr lang="en-US" sz="2400" dirty="0"/>
          </a:p>
          <a:p>
            <a:pPr lvl="0"/>
            <a:r>
              <a:rPr lang="en-US" sz="2400" dirty="0" smtClean="0"/>
              <a:t>Simplifies governance to resource management semantics and representation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“Work Do” -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Each object in DOR </a:t>
            </a:r>
            <a:r>
              <a:rPr lang="en-US" sz="2400" dirty="0" smtClean="0"/>
              <a:t>has: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locally defined resource-management </a:t>
            </a:r>
            <a:r>
              <a:rPr lang="en-US" sz="2400" dirty="0" smtClean="0"/>
              <a:t>metadata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special D</a:t>
            </a:r>
            <a:r>
              <a:rPr lang="en-US" sz="2400" dirty="0" smtClean="0"/>
              <a:t>atastream </a:t>
            </a:r>
            <a:r>
              <a:rPr lang="en-US" sz="2400" dirty="0"/>
              <a:t>to describe processing conditions and their state for that object.</a:t>
            </a:r>
          </a:p>
          <a:p>
            <a:pPr lvl="0"/>
            <a:r>
              <a:rPr lang="en-US" sz="2400" dirty="0" smtClean="0"/>
              <a:t>Places work-related </a:t>
            </a:r>
            <a:r>
              <a:rPr lang="en-US" sz="2400" dirty="0"/>
              <a:t>information in the </a:t>
            </a:r>
            <a:r>
              <a:rPr lang="en-US" sz="2400" dirty="0" smtClean="0"/>
              <a:t>object:</a:t>
            </a:r>
          </a:p>
          <a:p>
            <a:pPr lvl="1"/>
            <a:r>
              <a:rPr lang="en-US" sz="2400" dirty="0" smtClean="0"/>
              <a:t>it </a:t>
            </a:r>
            <a:r>
              <a:rPr lang="en-US" sz="2400" dirty="0"/>
              <a:t>can be indexed (using </a:t>
            </a:r>
            <a:r>
              <a:rPr lang="en-US" sz="2400" dirty="0" smtClean="0"/>
              <a:t>SOLR or other search engines)</a:t>
            </a:r>
          </a:p>
          <a:p>
            <a:pPr lvl="1"/>
            <a:r>
              <a:rPr lang="en-US" sz="2400" dirty="0" smtClean="0"/>
              <a:t>co-located </a:t>
            </a:r>
            <a:r>
              <a:rPr lang="en-US" sz="2400" dirty="0"/>
              <a:t>alongside other useful processing </a:t>
            </a:r>
            <a:r>
              <a:rPr lang="en-US" sz="2400" dirty="0" smtClean="0"/>
              <a:t>information</a:t>
            </a:r>
          </a:p>
          <a:p>
            <a:pPr lvl="1"/>
            <a:r>
              <a:rPr lang="en-US" sz="2400" dirty="0" smtClean="0"/>
              <a:t>contains collection </a:t>
            </a:r>
            <a:r>
              <a:rPr lang="en-US" sz="2400" dirty="0"/>
              <a:t>and selector identity to </a:t>
            </a:r>
            <a:r>
              <a:rPr lang="en-US" sz="2400" dirty="0" smtClean="0"/>
              <a:t>mark </a:t>
            </a:r>
            <a:r>
              <a:rPr lang="en-US" sz="2400" dirty="0"/>
              <a:t>records ready for a particular process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“Work Do” – Process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Simple </a:t>
            </a:r>
            <a:r>
              <a:rPr lang="en-US" sz="2400" dirty="0"/>
              <a:t>queries </a:t>
            </a:r>
            <a:r>
              <a:rPr lang="en-US" sz="2400" dirty="0" smtClean="0"/>
              <a:t>are </a:t>
            </a:r>
            <a:r>
              <a:rPr lang="en-US" sz="2400" dirty="0"/>
              <a:t>used </a:t>
            </a:r>
            <a:r>
              <a:rPr lang="en-US" sz="2400" dirty="0" smtClean="0"/>
              <a:t>to:</a:t>
            </a:r>
          </a:p>
          <a:p>
            <a:pPr lvl="1"/>
            <a:r>
              <a:rPr lang="en-US" sz="2400" dirty="0" smtClean="0"/>
              <a:t>establish logical queues</a:t>
            </a:r>
          </a:p>
          <a:p>
            <a:pPr lvl="1"/>
            <a:r>
              <a:rPr lang="en-US" sz="2400" dirty="0" smtClean="0"/>
              <a:t>queues </a:t>
            </a:r>
            <a:r>
              <a:rPr lang="en-US" sz="2400" dirty="0"/>
              <a:t>define the work ready for a particular robot or human interaction at any given time.</a:t>
            </a:r>
          </a:p>
          <a:p>
            <a:pPr lvl="0"/>
            <a:r>
              <a:rPr lang="en-US" sz="2400" dirty="0" smtClean="0"/>
              <a:t>Queries also provide:</a:t>
            </a:r>
          </a:p>
          <a:p>
            <a:pPr lvl="1"/>
            <a:r>
              <a:rPr lang="en-US" sz="2400" dirty="0" smtClean="0"/>
              <a:t>ongoing </a:t>
            </a:r>
            <a:r>
              <a:rPr lang="en-US" sz="2400" dirty="0"/>
              <a:t>management information about the flow of objects through the </a:t>
            </a:r>
            <a:r>
              <a:rPr lang="en-US" sz="2400" dirty="0" smtClean="0"/>
              <a:t>system</a:t>
            </a:r>
          </a:p>
          <a:p>
            <a:pPr lvl="1"/>
            <a:r>
              <a:rPr lang="en-US" sz="2400" dirty="0" smtClean="0"/>
              <a:t>can be </a:t>
            </a:r>
            <a:r>
              <a:rPr lang="en-US" sz="2400" dirty="0"/>
              <a:t>exposed as facets in an administrative discovery environment</a:t>
            </a:r>
          </a:p>
          <a:p>
            <a:pPr lvl="0"/>
            <a:r>
              <a:rPr lang="en-US" sz="2400" dirty="0"/>
              <a:t>Simple REST based interactions based on Fedora service calls are used to identify queues and update state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“Work Do” – Process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sz="3600" dirty="0" smtClean="0"/>
              <a:t>A workflow </a:t>
            </a:r>
            <a:r>
              <a:rPr lang="en-US" sz="3600" dirty="0" err="1" smtClean="0"/>
              <a:t>datastream</a:t>
            </a:r>
            <a:r>
              <a:rPr lang="en-US" sz="3600" dirty="0" smtClean="0"/>
              <a:t> in each object describes processing requirements and status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&lt;workflow id=“</a:t>
            </a:r>
            <a:r>
              <a:rPr lang="en-US" b="1" dirty="0" err="1" smtClean="0"/>
              <a:t>googleScannedBookWF</a:t>
            </a:r>
            <a:r>
              <a:rPr lang="en-US" b="1" dirty="0" smtClean="0"/>
              <a:t>" status="active” …&gt;</a:t>
            </a:r>
          </a:p>
          <a:p>
            <a:pPr>
              <a:buNone/>
            </a:pPr>
            <a:r>
              <a:rPr lang="en-US" dirty="0" smtClean="0"/>
              <a:t>    &lt;process name="</a:t>
            </a:r>
            <a:r>
              <a:rPr lang="en-US" b="1" dirty="0" smtClean="0"/>
              <a:t>register-object" status="completed” attempts="1" /&gt;</a:t>
            </a:r>
          </a:p>
          <a:p>
            <a:pPr>
              <a:buNone/>
            </a:pPr>
            <a:r>
              <a:rPr lang="en-US" dirty="0" smtClean="0"/>
              <a:t>    &lt;process name="</a:t>
            </a:r>
            <a:r>
              <a:rPr lang="en-US" b="1" dirty="0" err="1" smtClean="0"/>
              <a:t>desc</a:t>
            </a:r>
            <a:r>
              <a:rPr lang="en-US" b="1" dirty="0" smtClean="0"/>
              <a:t>-metadata" status="completed” attempts="1" /&gt;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&lt;process name="</a:t>
            </a:r>
            <a:r>
              <a:rPr lang="en-US" b="1" dirty="0" err="1" smtClean="0"/>
              <a:t>google</a:t>
            </a:r>
            <a:r>
              <a:rPr lang="en-US" b="1" dirty="0" smtClean="0"/>
              <a:t>-convert" status="completed” attempts="1" /&gt;</a:t>
            </a:r>
          </a:p>
          <a:p>
            <a:pPr>
              <a:buNone/>
            </a:pPr>
            <a:r>
              <a:rPr lang="en-US" dirty="0" smtClean="0"/>
              <a:t>    &lt;process name="</a:t>
            </a:r>
            <a:r>
              <a:rPr lang="en-US" b="1" dirty="0" err="1" smtClean="0"/>
              <a:t>google</a:t>
            </a:r>
            <a:r>
              <a:rPr lang="en-US" b="1" dirty="0" smtClean="0"/>
              <a:t>-download" status="exception”</a:t>
            </a:r>
          </a:p>
          <a:p>
            <a:pPr>
              <a:buNone/>
            </a:pPr>
            <a:r>
              <a:rPr lang="en-US" dirty="0" smtClean="0"/>
              <a:t>                     message="Item for barcode 0339518 not found" attempts="3" /&gt;</a:t>
            </a:r>
          </a:p>
          <a:p>
            <a:pPr>
              <a:buNone/>
            </a:pPr>
            <a:r>
              <a:rPr lang="en-US" dirty="0" smtClean="0"/>
              <a:t>    &lt;process name="</a:t>
            </a:r>
            <a:r>
              <a:rPr lang="en-US" b="1" dirty="0" smtClean="0"/>
              <a:t>create-pages" status="waiting” attempts="0" /&gt;</a:t>
            </a:r>
          </a:p>
          <a:p>
            <a:pPr>
              <a:buNone/>
            </a:pPr>
            <a:r>
              <a:rPr lang="en-US" dirty="0" smtClean="0"/>
              <a:t>    &lt;process name="</a:t>
            </a:r>
            <a:r>
              <a:rPr lang="en-US" b="1" dirty="0" smtClean="0"/>
              <a:t>ingest" status="waiting” attempts="0" /&gt;</a:t>
            </a:r>
          </a:p>
          <a:p>
            <a:pPr>
              <a:buNone/>
            </a:pPr>
            <a:r>
              <a:rPr lang="en-US" dirty="0" smtClean="0"/>
              <a:t>    &lt;process name="</a:t>
            </a:r>
            <a:r>
              <a:rPr lang="en-US" b="1" dirty="0" smtClean="0"/>
              <a:t>shelve" status="waiting” attempts="0" /&gt;</a:t>
            </a:r>
          </a:p>
          <a:p>
            <a:pPr>
              <a:buNone/>
            </a:pPr>
            <a:r>
              <a:rPr lang="en-US" dirty="0" smtClean="0"/>
              <a:t>    &lt;process name="</a:t>
            </a:r>
            <a:r>
              <a:rPr lang="en-US" b="1" dirty="0" smtClean="0"/>
              <a:t>cleanup" status="waiting” attempts="0" /&gt;</a:t>
            </a:r>
          </a:p>
          <a:p>
            <a:pPr>
              <a:buNone/>
            </a:pPr>
            <a:r>
              <a:rPr lang="en-US" dirty="0" smtClean="0"/>
              <a:t>&lt;/workflow&gt;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FSF-SQS Development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Merge selected aspects of Amazon, Stanford “Work Do”, and MIT “Cloud Task Replica” approaches</a:t>
            </a:r>
          </a:p>
          <a:p>
            <a:r>
              <a:rPr lang="en-US" sz="2400" dirty="0" smtClean="0"/>
              <a:t>Enable moving notifications and data between repository services</a:t>
            </a:r>
          </a:p>
          <a:p>
            <a:r>
              <a:rPr lang="en-US" sz="2400" dirty="0" smtClean="0"/>
              <a:t>Mostly integration of existing FOSS, minimal new build</a:t>
            </a:r>
          </a:p>
          <a:p>
            <a:r>
              <a:rPr lang="en-US" sz="2400" dirty="0" smtClean="0"/>
              <a:t>Extends existing </a:t>
            </a:r>
            <a:r>
              <a:rPr lang="en-US" sz="2400" dirty="0" err="1" smtClean="0"/>
              <a:t>ActiveMQ</a:t>
            </a:r>
            <a:r>
              <a:rPr lang="en-US" sz="2400" dirty="0" smtClean="0"/>
              <a:t> implementation</a:t>
            </a:r>
          </a:p>
          <a:p>
            <a:pPr lvl="1"/>
            <a:r>
              <a:rPr lang="en-US" sz="2000" dirty="0" smtClean="0"/>
              <a:t>Adds tools for moving data</a:t>
            </a:r>
          </a:p>
          <a:p>
            <a:pPr lvl="1"/>
            <a:r>
              <a:rPr lang="en-US" sz="2000" dirty="0" smtClean="0"/>
              <a:t>Adds additional language bindings likely using Stomp</a:t>
            </a:r>
          </a:p>
          <a:p>
            <a:pPr lvl="1"/>
            <a:r>
              <a:rPr lang="en-US" sz="2000" dirty="0" smtClean="0"/>
              <a:t>Realizes promise of completing asynchronous messaging</a:t>
            </a:r>
          </a:p>
          <a:p>
            <a:pPr lvl="1"/>
            <a:r>
              <a:rPr lang="en-US" sz="2000" dirty="0" smtClean="0"/>
              <a:t>Can be extended later to include business rules engine, full workflow</a:t>
            </a:r>
          </a:p>
          <a:p>
            <a:pPr lvl="1"/>
            <a:r>
              <a:rPr lang="en-US" sz="2000" dirty="0" smtClean="0"/>
              <a:t>Can be extended to Cloud implementations (Amazon, Eucalyptus)</a:t>
            </a:r>
          </a:p>
          <a:p>
            <a:pPr lvl="1"/>
            <a:r>
              <a:rPr lang="en-US" sz="2000" dirty="0" smtClean="0"/>
              <a:t>Note: No FOSS implementation currently available for Amazon SQS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Queue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Provide a simple, reliable way to connect content-related infrastructure services to:</a:t>
            </a:r>
          </a:p>
          <a:p>
            <a:pPr lvl="1"/>
            <a:r>
              <a:rPr lang="en-US" sz="2000" dirty="0" smtClean="0"/>
              <a:t>Enable moving notifications and content between services and repositories</a:t>
            </a:r>
          </a:p>
          <a:p>
            <a:pPr lvl="1"/>
            <a:r>
              <a:rPr lang="en-US" sz="2000" dirty="0" smtClean="0"/>
              <a:t>Perform tasks using decoupled, reusable services</a:t>
            </a:r>
          </a:p>
          <a:p>
            <a:pPr lvl="1"/>
            <a:r>
              <a:rPr lang="en-US" sz="2000" dirty="0" smtClean="0"/>
              <a:t>Enable easy reuse and repurposing of services as programmable flows</a:t>
            </a:r>
            <a:endParaRPr lang="en-US" sz="2400" dirty="0" smtClean="0"/>
          </a:p>
          <a:p>
            <a:r>
              <a:rPr lang="en-US" sz="2400" dirty="0" smtClean="0"/>
              <a:t>Inspirations</a:t>
            </a:r>
          </a:p>
          <a:p>
            <a:pPr lvl="1"/>
            <a:r>
              <a:rPr lang="en-US" sz="2000" dirty="0" smtClean="0"/>
              <a:t>Amazon “Simple Queue Services” (FOSS Implementation)</a:t>
            </a:r>
          </a:p>
          <a:p>
            <a:pPr lvl="1"/>
            <a:r>
              <a:rPr lang="en-US" sz="2000" dirty="0" smtClean="0"/>
              <a:t>Tom Cramer, Stanford Library “Work Do” workflow (via Hydra)</a:t>
            </a:r>
          </a:p>
          <a:p>
            <a:pPr lvl="1"/>
            <a:r>
              <a:rPr lang="en-US" sz="2000" dirty="0" smtClean="0"/>
              <a:t>Richard Rogers, MIT Libraries “Cloud Task Replica”</a:t>
            </a:r>
          </a:p>
          <a:p>
            <a:pPr lvl="1"/>
            <a:r>
              <a:rPr lang="en-US" sz="2000" dirty="0" smtClean="0"/>
              <a:t>NSDL NCORE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Bi-directional replication between Fedora repositories</a:t>
            </a:r>
          </a:p>
          <a:p>
            <a:pPr lvl="1"/>
            <a:r>
              <a:rPr lang="en-US" sz="2000" dirty="0" smtClean="0"/>
              <a:t>initial and ongoing</a:t>
            </a:r>
          </a:p>
          <a:p>
            <a:pPr lvl="1"/>
            <a:r>
              <a:rPr lang="en-US" sz="2000" dirty="0" smtClean="0"/>
              <a:t>possibly update</a:t>
            </a:r>
          </a:p>
          <a:p>
            <a:r>
              <a:rPr lang="en-US" sz="2400" dirty="0" err="1" smtClean="0"/>
              <a:t>Uni</a:t>
            </a:r>
            <a:r>
              <a:rPr lang="en-US" sz="2400" dirty="0" smtClean="0"/>
              <a:t>-direction replication from </a:t>
            </a:r>
            <a:r>
              <a:rPr lang="en-US" sz="2400" dirty="0" err="1" smtClean="0"/>
              <a:t>DSpace</a:t>
            </a:r>
            <a:r>
              <a:rPr lang="en-US" sz="2400" dirty="0" smtClean="0"/>
              <a:t> to Fedora</a:t>
            </a:r>
          </a:p>
          <a:p>
            <a:pPr lvl="1"/>
            <a:r>
              <a:rPr lang="en-US" sz="2000" dirty="0" smtClean="0"/>
              <a:t>initial and ongoing</a:t>
            </a:r>
          </a:p>
          <a:p>
            <a:r>
              <a:rPr lang="en-US" sz="2400" dirty="0" smtClean="0"/>
              <a:t>One-time ingest (ETL) from legacy repositories</a:t>
            </a:r>
          </a:p>
          <a:p>
            <a:r>
              <a:rPr lang="en-US" sz="2400" dirty="0" smtClean="0"/>
              <a:t>Validation services</a:t>
            </a:r>
          </a:p>
          <a:p>
            <a:r>
              <a:rPr lang="en-US" sz="2400" dirty="0" smtClean="0"/>
              <a:t>Selected workflows (TBD)</a:t>
            </a:r>
            <a:endParaRPr lang="en-US" sz="20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FSF-SQS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Would prefer to use FOSS implementation of Amazon SQS interface</a:t>
            </a:r>
          </a:p>
          <a:p>
            <a:r>
              <a:rPr lang="en-US" dirty="0" smtClean="0"/>
              <a:t>Fallback is to use other products directly</a:t>
            </a:r>
          </a:p>
          <a:p>
            <a:r>
              <a:rPr lang="en-US" dirty="0" smtClean="0"/>
              <a:t>Under investigation:</a:t>
            </a:r>
          </a:p>
          <a:p>
            <a:pPr lvl="1"/>
            <a:r>
              <a:rPr lang="en-US" dirty="0" err="1" smtClean="0">
                <a:hlinkClick r:id="rId2"/>
              </a:rPr>
              <a:t>ActiveMQ</a:t>
            </a:r>
            <a:r>
              <a:rPr lang="en-US" dirty="0" smtClean="0"/>
              <a:t> integrations including </a:t>
            </a:r>
            <a:r>
              <a:rPr lang="en-US" dirty="0" smtClean="0">
                <a:hlinkClick r:id="rId3"/>
              </a:rPr>
              <a:t>Apache CXF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Mule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Apache Camel</a:t>
            </a:r>
            <a:endParaRPr lang="en-US" dirty="0" smtClean="0"/>
          </a:p>
          <a:p>
            <a:pPr lvl="1"/>
            <a:r>
              <a:rPr lang="en-US" dirty="0" smtClean="0">
                <a:hlinkClick r:id="rId6"/>
              </a:rPr>
              <a:t>FUSE ESB 4 </a:t>
            </a:r>
            <a:r>
              <a:rPr lang="en-US" dirty="0" smtClean="0"/>
              <a:t>(</a:t>
            </a:r>
            <a:r>
              <a:rPr lang="en-US" dirty="0" smtClean="0">
                <a:hlinkClick r:id="rId7"/>
              </a:rPr>
              <a:t>Apache </a:t>
            </a:r>
            <a:r>
              <a:rPr lang="en-US" dirty="0" err="1" smtClean="0">
                <a:hlinkClick r:id="rId7"/>
              </a:rPr>
              <a:t>ServiceMix</a:t>
            </a:r>
            <a:r>
              <a:rPr lang="en-US" dirty="0" smtClean="0">
                <a:hlinkClick r:id="rId7"/>
              </a:rPr>
              <a:t> </a:t>
            </a:r>
            <a:r>
              <a:rPr lang="en-US" dirty="0" smtClean="0"/>
              <a:t>– Mellon ESB top recommendation)</a:t>
            </a:r>
          </a:p>
          <a:p>
            <a:r>
              <a:rPr lang="en-US" dirty="0" smtClean="0"/>
              <a:t>Note: “</a:t>
            </a:r>
            <a:r>
              <a:rPr lang="en-US" dirty="0" smtClean="0">
                <a:hlinkClick r:id="rId8"/>
              </a:rPr>
              <a:t>Bus In the Cloud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Note: “</a:t>
            </a:r>
            <a:r>
              <a:rPr lang="en-US" dirty="0" smtClean="0">
                <a:hlinkClick r:id="rId9"/>
              </a:rPr>
              <a:t>Is Eucalyptus ready to be your private cloud?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Need to Build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Messaging (</a:t>
            </a:r>
            <a:r>
              <a:rPr lang="en-US" sz="2400" dirty="0" err="1" smtClean="0"/>
              <a:t>ActiveMQ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Language Bindings, Brokers/Gateways (e.g. Stomp)</a:t>
            </a:r>
          </a:p>
          <a:p>
            <a:r>
              <a:rPr lang="en-US" sz="2400" dirty="0" smtClean="0"/>
              <a:t>ESB (e.g. </a:t>
            </a:r>
            <a:r>
              <a:rPr lang="en-US" sz="2400" dirty="0" smtClean="0"/>
              <a:t>Camel, Mule</a:t>
            </a:r>
            <a:r>
              <a:rPr lang="en-US" sz="2400" dirty="0" smtClean="0"/>
              <a:t>) or Workflow (e.g. </a:t>
            </a:r>
            <a:r>
              <a:rPr lang="en-US" sz="2400" dirty="0" err="1" smtClean="0"/>
              <a:t>jBPM</a:t>
            </a:r>
            <a:r>
              <a:rPr lang="en-US" sz="2400" dirty="0" smtClean="0"/>
              <a:t>, </a:t>
            </a:r>
            <a:r>
              <a:rPr lang="en-US" sz="2400" dirty="0" err="1" smtClean="0"/>
              <a:t>Kepler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Most services</a:t>
            </a:r>
          </a:p>
          <a:p>
            <a:r>
              <a:rPr lang="en-US" sz="2400" dirty="0" smtClean="0"/>
              <a:t>Business integration patterns (but will have to choose)</a:t>
            </a:r>
          </a:p>
          <a:p>
            <a:pPr lvl="1"/>
            <a:r>
              <a:rPr lang="en-US" sz="2000" dirty="0" smtClean="0"/>
              <a:t>Document (send object, action and content through)</a:t>
            </a:r>
          </a:p>
          <a:p>
            <a:pPr lvl="1"/>
            <a:r>
              <a:rPr lang="en-US" sz="2000" dirty="0" smtClean="0"/>
              <a:t>Disconnected (temporarily put the content in storage or in Fedora and incrementally perform actions) </a:t>
            </a:r>
          </a:p>
          <a:p>
            <a:pPr lvl="1"/>
            <a:r>
              <a:rPr lang="en-US" sz="2000" dirty="0" smtClean="0"/>
              <a:t>Notification (events only)</a:t>
            </a:r>
            <a:endParaRPr lang="en-US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Need to Build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Service Wrappers (or request from community)</a:t>
            </a:r>
          </a:p>
          <a:p>
            <a:r>
              <a:rPr lang="en-US" sz="2400" dirty="0" smtClean="0"/>
              <a:t>FSF-SQS based on Amazon SQS in </a:t>
            </a:r>
            <a:r>
              <a:rPr lang="en-US" sz="2400" dirty="0" err="1" smtClean="0"/>
              <a:t>ActiveMQ</a:t>
            </a:r>
            <a:r>
              <a:rPr lang="en-US" sz="2400" dirty="0" smtClean="0"/>
              <a:t> possibly with Mule</a:t>
            </a:r>
          </a:p>
          <a:p>
            <a:r>
              <a:rPr lang="en-US" sz="2400" dirty="0" smtClean="0"/>
              <a:t>Message payload formats include resource processing state</a:t>
            </a:r>
          </a:p>
          <a:p>
            <a:r>
              <a:rPr lang="en-US" sz="2400" dirty="0" err="1" smtClean="0"/>
              <a:t>DSpace</a:t>
            </a:r>
            <a:r>
              <a:rPr lang="en-US" sz="2400" dirty="0" smtClean="0"/>
              <a:t> to Fedora extract, transform, transfer and load flow</a:t>
            </a:r>
          </a:p>
          <a:p>
            <a:r>
              <a:rPr lang="en-US" sz="2400" dirty="0" smtClean="0"/>
              <a:t>Replacement for </a:t>
            </a:r>
            <a:r>
              <a:rPr lang="en-US" sz="2400" dirty="0" err="1" smtClean="0"/>
              <a:t>Diringest</a:t>
            </a:r>
            <a:r>
              <a:rPr lang="en-US" sz="2400" dirty="0" smtClean="0"/>
              <a:t> service (maybe)</a:t>
            </a:r>
          </a:p>
          <a:p>
            <a:pPr lvl="1"/>
            <a:r>
              <a:rPr lang="en-US" sz="2000" dirty="0" smtClean="0"/>
              <a:t>Chris Wilper wants this work done</a:t>
            </a:r>
          </a:p>
          <a:p>
            <a:pPr lvl="1"/>
            <a:r>
              <a:rPr lang="en-US" sz="2000" dirty="0" smtClean="0"/>
              <a:t>Needs to handle content without requiring FOXML wrapper, manifest</a:t>
            </a:r>
          </a:p>
          <a:p>
            <a:pPr lvl="1"/>
            <a:r>
              <a:rPr lang="en-US" sz="2000" dirty="0" smtClean="0"/>
              <a:t>Good to use Fedora Content Models where feasible</a:t>
            </a:r>
          </a:p>
          <a:p>
            <a:pPr lvl="1"/>
            <a:r>
              <a:rPr lang="en-US" sz="2000" dirty="0" smtClean="0"/>
              <a:t>Be extensible</a:t>
            </a:r>
          </a:p>
          <a:p>
            <a:pPr lvl="1"/>
            <a:r>
              <a:rPr lang="en-US" sz="2000" dirty="0" smtClean="0"/>
              <a:t>Needs some common components with FC-REPO WebDAV</a:t>
            </a:r>
          </a:p>
          <a:p>
            <a:pPr lvl="1"/>
            <a:r>
              <a:rPr lang="en-US" sz="2000" dirty="0" smtClean="0"/>
              <a:t>Support Messaging and Web end-point (brokers/gateways)</a:t>
            </a:r>
          </a:p>
          <a:p>
            <a:r>
              <a:rPr lang="en-US" sz="2400" dirty="0" smtClean="0"/>
              <a:t>Portable client (partial SIP builder replacement)(maybe)</a:t>
            </a:r>
          </a:p>
          <a:p>
            <a:pPr lvl="1"/>
            <a:r>
              <a:rPr lang="en-US" sz="2000" dirty="0" smtClean="0"/>
              <a:t>Works both client or server-side (consider Python, Ruby, Flex)</a:t>
            </a:r>
          </a:p>
          <a:p>
            <a:pPr lvl="1"/>
            <a:r>
              <a:rPr lang="en-US" sz="2000" dirty="0" smtClean="0"/>
              <a:t>Works with or without manifest, synchronous and asynchronous</a:t>
            </a:r>
          </a:p>
          <a:p>
            <a:pPr lvl="1"/>
            <a:r>
              <a:rPr lang="en-US" sz="2000" dirty="0" smtClean="0"/>
              <a:t>Simple, Simple, Simple on-ramp client for entry-level users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Advantages</a:t>
            </a:r>
          </a:p>
          <a:p>
            <a:pPr lvl="1"/>
            <a:r>
              <a:rPr lang="en-US" sz="2000" dirty="0" smtClean="0"/>
              <a:t>Messaging is the simplest of the enterprise methods</a:t>
            </a:r>
          </a:p>
          <a:p>
            <a:pPr lvl="1"/>
            <a:r>
              <a:rPr lang="en-US" sz="2000" dirty="0" smtClean="0"/>
              <a:t>Low risk since simplifying approaches may be taken at may points</a:t>
            </a:r>
          </a:p>
          <a:p>
            <a:pPr lvl="1"/>
            <a:r>
              <a:rPr lang="en-US" sz="2000" dirty="0" smtClean="0"/>
              <a:t>Has been requested many times by large repository users</a:t>
            </a:r>
          </a:p>
          <a:p>
            <a:pPr lvl="1"/>
            <a:r>
              <a:rPr lang="en-US" sz="2000" dirty="0" smtClean="0"/>
              <a:t>Immediately useful</a:t>
            </a:r>
          </a:p>
          <a:p>
            <a:pPr lvl="1"/>
            <a:r>
              <a:rPr lang="en-US" sz="2000" dirty="0" smtClean="0"/>
              <a:t>Fits overall Mellon goals</a:t>
            </a:r>
          </a:p>
          <a:p>
            <a:r>
              <a:rPr lang="en-US" sz="2400" dirty="0" smtClean="0"/>
              <a:t>Drawbacks</a:t>
            </a:r>
          </a:p>
          <a:p>
            <a:pPr lvl="1"/>
            <a:r>
              <a:rPr lang="en-US" sz="2000" dirty="0" smtClean="0"/>
              <a:t>Does not include a named “workflow” product though workflow term used by Amazon and others to describe this approach</a:t>
            </a:r>
          </a:p>
          <a:p>
            <a:pPr lvl="1"/>
            <a:r>
              <a:rPr lang="en-US" sz="2000" dirty="0" smtClean="0"/>
              <a:t>Meat and potatoes type implementation does not excite people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Integrate a Simple Queue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Demonstrates a lightweight ingest pipeline using </a:t>
            </a:r>
            <a:r>
              <a:rPr lang="en-US" i="1" dirty="0" smtClean="0"/>
              <a:t>off-the-shelf open source technology</a:t>
            </a:r>
            <a:r>
              <a:rPr lang="en-US" dirty="0" smtClean="0"/>
              <a:t> (</a:t>
            </a:r>
            <a:r>
              <a:rPr lang="en-US" dirty="0" err="1" smtClean="0"/>
              <a:t>ActiveMQ</a:t>
            </a:r>
            <a:r>
              <a:rPr lang="en-US" dirty="0" smtClean="0"/>
              <a:t> with REST brokers/gateways)</a:t>
            </a:r>
          </a:p>
          <a:p>
            <a:r>
              <a:rPr lang="en-US" dirty="0" smtClean="0"/>
              <a:t>Performs the services selected by the Simple Ingest Service web application</a:t>
            </a:r>
          </a:p>
          <a:p>
            <a:r>
              <a:rPr lang="en-US" dirty="0" smtClean="0"/>
              <a:t>Work consists mostly of integration tasks with building </a:t>
            </a:r>
            <a:r>
              <a:rPr lang="en-US" i="1" dirty="0" smtClean="0"/>
              <a:t>some service wrappers</a:t>
            </a:r>
            <a:endParaRPr lang="en-US" dirty="0" smtClean="0"/>
          </a:p>
          <a:p>
            <a:r>
              <a:rPr lang="en-US" dirty="0" smtClean="0"/>
              <a:t>Service code is to be selected only from </a:t>
            </a:r>
            <a:r>
              <a:rPr lang="en-US" i="1" dirty="0" smtClean="0"/>
              <a:t>existing</a:t>
            </a:r>
            <a:r>
              <a:rPr lang="en-US" dirty="0" smtClean="0"/>
              <a:t> off-the-shelf FOSS</a:t>
            </a:r>
          </a:p>
          <a:p>
            <a:r>
              <a:rPr lang="en-US" dirty="0" smtClean="0"/>
              <a:t>Provides a model for integration with the Fedora Repository</a:t>
            </a:r>
          </a:p>
          <a:p>
            <a:r>
              <a:rPr lang="en-US" dirty="0" smtClean="0"/>
              <a:t>The specific products/languages for services to be determined when the use cases and partners are well characterized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FSF-SQS Integration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Enterprise Integration Patterns</a:t>
            </a:r>
            <a:endParaRPr lang="en-US" dirty="0" smtClean="0"/>
          </a:p>
          <a:p>
            <a:r>
              <a:rPr lang="en-US" dirty="0" smtClean="0"/>
              <a:t>Document (object, actions/state and content in message)</a:t>
            </a:r>
          </a:p>
          <a:p>
            <a:r>
              <a:rPr lang="en-US" dirty="0" smtClean="0"/>
              <a:t>Disconnected (object and content stored in file systems, </a:t>
            </a:r>
            <a:r>
              <a:rPr lang="en-US" dirty="0" err="1" smtClean="0"/>
              <a:t>Akubra</a:t>
            </a:r>
            <a:r>
              <a:rPr lang="en-US" dirty="0" smtClean="0"/>
              <a:t>, </a:t>
            </a:r>
            <a:r>
              <a:rPr lang="en-US" dirty="0" err="1" smtClean="0"/>
              <a:t>DuraCloud</a:t>
            </a:r>
            <a:r>
              <a:rPr lang="en-US" dirty="0" smtClean="0"/>
              <a:t> or Fedora during processing, actions/state in message)</a:t>
            </a:r>
          </a:p>
          <a:p>
            <a:r>
              <a:rPr lang="en-US" dirty="0" smtClean="0"/>
              <a:t>Notification (actions in message, state, object and content elsewhere)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Demonstration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Create derivative forms</a:t>
            </a:r>
          </a:p>
          <a:p>
            <a:r>
              <a:rPr lang="en-US" dirty="0" smtClean="0"/>
              <a:t>Format conversion</a:t>
            </a:r>
          </a:p>
          <a:p>
            <a:r>
              <a:rPr lang="en-US" dirty="0" smtClean="0"/>
              <a:t>Verify Checksum</a:t>
            </a:r>
          </a:p>
          <a:p>
            <a:r>
              <a:rPr lang="en-US" dirty="0" smtClean="0"/>
              <a:t>Virus scanning</a:t>
            </a:r>
          </a:p>
          <a:p>
            <a:r>
              <a:rPr lang="en-US" dirty="0" smtClean="0"/>
              <a:t>Validate object</a:t>
            </a:r>
          </a:p>
          <a:p>
            <a:r>
              <a:rPr lang="en-US" dirty="0" smtClean="0"/>
              <a:t>Validate </a:t>
            </a:r>
            <a:r>
              <a:rPr lang="en-US" dirty="0" err="1" smtClean="0"/>
              <a:t>datastream</a:t>
            </a:r>
            <a:r>
              <a:rPr lang="en-US" dirty="0" smtClean="0"/>
              <a:t> format (and label or check FORMAT_URI and MIME-type)</a:t>
            </a:r>
          </a:p>
          <a:p>
            <a:r>
              <a:rPr lang="en-US" dirty="0" smtClean="0"/>
              <a:t>Get non-Fedora PID</a:t>
            </a:r>
          </a:p>
          <a:p>
            <a:r>
              <a:rPr lang="en-US" dirty="0" smtClean="0"/>
              <a:t>Metadata feature services (feature extraction with write into FOXML or </a:t>
            </a:r>
            <a:r>
              <a:rPr lang="en-US" dirty="0" err="1" smtClean="0"/>
              <a:t>datastream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JHOVE</a:t>
            </a:r>
          </a:p>
          <a:p>
            <a:pPr lvl="1"/>
            <a:r>
              <a:rPr lang="en-US" dirty="0" err="1" smtClean="0"/>
              <a:t>iVia</a:t>
            </a:r>
            <a:r>
              <a:rPr lang="en-US" dirty="0" smtClean="0"/>
              <a:t> (Descriptive metadata generation plus other services)</a:t>
            </a:r>
          </a:p>
          <a:p>
            <a:r>
              <a:rPr lang="en-US" dirty="0" smtClean="0"/>
              <a:t>Many other services possible but a few key selections should be incorporated leaving room for later additions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Workflow States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Object State</a:t>
            </a:r>
          </a:p>
          <a:p>
            <a:pPr lvl="1"/>
            <a:r>
              <a:rPr lang="en-US" dirty="0" smtClean="0"/>
              <a:t>State of a data object at a point in time</a:t>
            </a:r>
          </a:p>
          <a:p>
            <a:pPr lvl="1"/>
            <a:r>
              <a:rPr lang="en-US" dirty="0" smtClean="0"/>
              <a:t>Can be contained in the object and reflected on</a:t>
            </a:r>
          </a:p>
          <a:p>
            <a:r>
              <a:rPr lang="en-US" dirty="0" smtClean="0"/>
              <a:t>Process State</a:t>
            </a:r>
          </a:p>
          <a:p>
            <a:pPr lvl="1"/>
            <a:r>
              <a:rPr lang="en-US" dirty="0" smtClean="0"/>
              <a:t>State of an instance of a processing flow</a:t>
            </a:r>
          </a:p>
          <a:p>
            <a:pPr lvl="1"/>
            <a:r>
              <a:rPr lang="en-US" dirty="0" smtClean="0"/>
              <a:t>Workflow engines designed to handle this</a:t>
            </a:r>
          </a:p>
          <a:p>
            <a:pPr lvl="1"/>
            <a:r>
              <a:rPr lang="en-US" dirty="0" smtClean="0"/>
              <a:t>Long running vs. short running</a:t>
            </a:r>
          </a:p>
          <a:p>
            <a:r>
              <a:rPr lang="en-US" dirty="0" smtClean="0"/>
              <a:t>Event State</a:t>
            </a:r>
          </a:p>
          <a:p>
            <a:pPr lvl="1"/>
            <a:r>
              <a:rPr lang="en-US" dirty="0" smtClean="0"/>
              <a:t>General notion of “event” is a statement which is reflected on</a:t>
            </a:r>
          </a:p>
          <a:p>
            <a:pPr lvl="1"/>
            <a:r>
              <a:rPr lang="en-US" dirty="0" smtClean="0"/>
              <a:t>PREMIS-like “preservation event” is more of a process</a:t>
            </a:r>
          </a:p>
          <a:p>
            <a:r>
              <a:rPr lang="en-US" dirty="0" smtClean="0"/>
              <a:t>Person State</a:t>
            </a:r>
          </a:p>
          <a:p>
            <a:pPr lvl="1"/>
            <a:r>
              <a:rPr lang="en-US" dirty="0" smtClean="0"/>
              <a:t>Characteristics of a person (actor) with respect to objects, processes, or events</a:t>
            </a:r>
          </a:p>
          <a:p>
            <a:pPr lvl="1"/>
            <a:r>
              <a:rPr lang="en-US" dirty="0" smtClean="0"/>
              <a:t>(e.g. requirements fulfilled by a PH.D. student to graduate)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38"/>
          <p:cNvSpPr/>
          <p:nvPr/>
        </p:nvSpPr>
        <p:spPr>
          <a:xfrm>
            <a:off x="4267200" y="3962400"/>
            <a:ext cx="1295400" cy="990600"/>
          </a:xfrm>
          <a:prstGeom prst="roundRect">
            <a:avLst/>
          </a:prstGeom>
          <a:solidFill>
            <a:srgbClr val="D7E4BD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Example FSF-SQS Application</a:t>
            </a:r>
            <a:endParaRPr lang="en-US" sz="3600" dirty="0"/>
          </a:p>
        </p:txBody>
      </p:sp>
      <p:sp>
        <p:nvSpPr>
          <p:cNvPr id="4" name="Cloud 3"/>
          <p:cNvSpPr/>
          <p:nvPr/>
        </p:nvSpPr>
        <p:spPr>
          <a:xfrm>
            <a:off x="1524000" y="1143000"/>
            <a:ext cx="7239000" cy="4953000"/>
          </a:xfrm>
          <a:prstGeom prst="cloud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495800" y="2819400"/>
            <a:ext cx="990600" cy="228600"/>
            <a:chOff x="3810000" y="2743200"/>
            <a:chExt cx="990600" cy="228600"/>
          </a:xfrm>
        </p:grpSpPr>
        <p:sp>
          <p:nvSpPr>
            <p:cNvPr id="5" name="Cube 4"/>
            <p:cNvSpPr/>
            <p:nvPr/>
          </p:nvSpPr>
          <p:spPr>
            <a:xfrm>
              <a:off x="38100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ube 5"/>
            <p:cNvSpPr/>
            <p:nvPr/>
          </p:nvSpPr>
          <p:spPr>
            <a:xfrm>
              <a:off x="39624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ube 6"/>
            <p:cNvSpPr/>
            <p:nvPr/>
          </p:nvSpPr>
          <p:spPr>
            <a:xfrm>
              <a:off x="41148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ube 7"/>
            <p:cNvSpPr/>
            <p:nvPr/>
          </p:nvSpPr>
          <p:spPr>
            <a:xfrm>
              <a:off x="42672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ube 8"/>
            <p:cNvSpPr/>
            <p:nvPr/>
          </p:nvSpPr>
          <p:spPr>
            <a:xfrm>
              <a:off x="44196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ube 9"/>
            <p:cNvSpPr/>
            <p:nvPr/>
          </p:nvSpPr>
          <p:spPr>
            <a:xfrm>
              <a:off x="45720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95800" y="3276600"/>
            <a:ext cx="990600" cy="228600"/>
            <a:chOff x="3810000" y="2743200"/>
            <a:chExt cx="990600" cy="228600"/>
          </a:xfrm>
        </p:grpSpPr>
        <p:sp>
          <p:nvSpPr>
            <p:cNvPr id="13" name="Cube 12"/>
            <p:cNvSpPr/>
            <p:nvPr/>
          </p:nvSpPr>
          <p:spPr>
            <a:xfrm>
              <a:off x="38100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ube 13"/>
            <p:cNvSpPr/>
            <p:nvPr/>
          </p:nvSpPr>
          <p:spPr>
            <a:xfrm>
              <a:off x="39624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ube 14"/>
            <p:cNvSpPr/>
            <p:nvPr/>
          </p:nvSpPr>
          <p:spPr>
            <a:xfrm>
              <a:off x="41148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ube 15"/>
            <p:cNvSpPr/>
            <p:nvPr/>
          </p:nvSpPr>
          <p:spPr>
            <a:xfrm>
              <a:off x="42672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Cube 16"/>
            <p:cNvSpPr/>
            <p:nvPr/>
          </p:nvSpPr>
          <p:spPr>
            <a:xfrm>
              <a:off x="44196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ube 17"/>
            <p:cNvSpPr/>
            <p:nvPr/>
          </p:nvSpPr>
          <p:spPr>
            <a:xfrm>
              <a:off x="4572000" y="2743200"/>
              <a:ext cx="228600" cy="228600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4191000" y="25146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Request Queue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91000" y="35814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Response Queue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Flowchart: Direct Access Storage 20"/>
          <p:cNvSpPr/>
          <p:nvPr/>
        </p:nvSpPr>
        <p:spPr>
          <a:xfrm>
            <a:off x="4419600" y="4191000"/>
            <a:ext cx="1066800" cy="609600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733800" y="5029200"/>
            <a:ext cx="26670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File System Or </a:t>
            </a:r>
            <a:r>
              <a:rPr lang="en-US" dirty="0" err="1" smtClean="0">
                <a:solidFill>
                  <a:schemeClr val="tx1"/>
                </a:solidFill>
              </a:rPr>
              <a:t>Duraspace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Or Naked </a:t>
            </a:r>
            <a:r>
              <a:rPr lang="en-US" dirty="0" err="1" smtClean="0">
                <a:solidFill>
                  <a:schemeClr val="tx1"/>
                </a:solidFill>
              </a:rPr>
              <a:t>Akubra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Or Fedora Repository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438400" y="2743200"/>
            <a:ext cx="1295400" cy="990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Simple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Ingest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Service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600200" y="1524000"/>
            <a:ext cx="1295400" cy="990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Portable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Ingest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Client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248400" y="27432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Validation Service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(e.g.)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810000" y="2932906"/>
            <a:ext cx="609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562600" y="2932906"/>
            <a:ext cx="609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5562600" y="3390107"/>
            <a:ext cx="609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>
            <a:off x="3810000" y="3390106"/>
            <a:ext cx="609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21" idx="4"/>
          </p:cNvCxnSpPr>
          <p:nvPr/>
        </p:nvCxnSpPr>
        <p:spPr>
          <a:xfrm rot="10800000" flipV="1">
            <a:off x="5486400" y="3733800"/>
            <a:ext cx="1371600" cy="7620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3" idx="2"/>
            <a:endCxn id="21" idx="1"/>
          </p:cNvCxnSpPr>
          <p:nvPr/>
        </p:nvCxnSpPr>
        <p:spPr>
          <a:xfrm rot="16200000" flipH="1">
            <a:off x="3371850" y="3448050"/>
            <a:ext cx="762000" cy="13335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4" idx="2"/>
            <a:endCxn id="23" idx="1"/>
          </p:cNvCxnSpPr>
          <p:nvPr/>
        </p:nvCxnSpPr>
        <p:spPr>
          <a:xfrm rot="16200000" flipH="1">
            <a:off x="1981200" y="2781300"/>
            <a:ext cx="723900" cy="1905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1143000" y="5257800"/>
            <a:ext cx="1295400" cy="990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Custom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Ingest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Client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>
            <a:stCxn id="40" idx="0"/>
            <a:endCxn id="23" idx="1"/>
          </p:cNvCxnSpPr>
          <p:nvPr/>
        </p:nvCxnSpPr>
        <p:spPr>
          <a:xfrm rot="5400000" flipH="1" flipV="1">
            <a:off x="1104900" y="3924300"/>
            <a:ext cx="2019300" cy="6477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533400" y="381000"/>
            <a:ext cx="1295400" cy="9906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Browser</a:t>
            </a:r>
          </a:p>
        </p:txBody>
      </p:sp>
      <p:cxnSp>
        <p:nvCxnSpPr>
          <p:cNvPr id="50" name="Straight Arrow Connector 49"/>
          <p:cNvCxnSpPr>
            <a:stCxn id="49" idx="2"/>
            <a:endCxn id="24" idx="1"/>
          </p:cNvCxnSpPr>
          <p:nvPr/>
        </p:nvCxnSpPr>
        <p:spPr>
          <a:xfrm rot="16200000" flipH="1">
            <a:off x="1066800" y="1485900"/>
            <a:ext cx="647700" cy="4191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a Simple Ingest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Directory/file ingest (</a:t>
            </a:r>
            <a:r>
              <a:rPr lang="en-US" dirty="0" err="1" smtClean="0"/>
              <a:t>Diringest</a:t>
            </a:r>
            <a:r>
              <a:rPr lang="en-US" dirty="0" smtClean="0"/>
              <a:t> replacement)</a:t>
            </a:r>
          </a:p>
          <a:p>
            <a:pPr lvl="0"/>
            <a:r>
              <a:rPr lang="en-US" dirty="0" smtClean="0"/>
              <a:t>Web application (server-side service)</a:t>
            </a:r>
          </a:p>
          <a:p>
            <a:pPr lvl="0"/>
            <a:r>
              <a:rPr lang="en-US" dirty="0" smtClean="0"/>
              <a:t>Generates FOXML for transferred content</a:t>
            </a:r>
          </a:p>
          <a:p>
            <a:pPr lvl="0"/>
            <a:r>
              <a:rPr lang="en-US" dirty="0" smtClean="0"/>
              <a:t>Supports content models where practical (also needed for </a:t>
            </a:r>
            <a:r>
              <a:rPr lang="en-US" dirty="0" err="1" smtClean="0"/>
              <a:t>WEBDav</a:t>
            </a:r>
            <a:r>
              <a:rPr lang="en-US" dirty="0" smtClean="0"/>
              <a:t> interface)</a:t>
            </a:r>
          </a:p>
          <a:p>
            <a:pPr lvl="0"/>
            <a:r>
              <a:rPr lang="en-US" dirty="0" smtClean="0"/>
              <a:t>Use lightweight ingest pipeline described below to perform the pre-ingest preparation services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a Portable Ingest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Ingest a single file or a directory</a:t>
            </a:r>
          </a:p>
          <a:p>
            <a:r>
              <a:rPr lang="en-US" dirty="0" smtClean="0"/>
              <a:t>Choose the content model (if any) from menu </a:t>
            </a:r>
          </a:p>
          <a:p>
            <a:r>
              <a:rPr lang="en-US" dirty="0" smtClean="0"/>
              <a:t>Choose what pre-ingest services to perform on the content from menu</a:t>
            </a:r>
          </a:p>
          <a:p>
            <a:r>
              <a:rPr lang="en-US" dirty="0" smtClean="0"/>
              <a:t>Works both as a Web App and as a Desktop App</a:t>
            </a:r>
          </a:p>
          <a:p>
            <a:r>
              <a:rPr lang="en-US" dirty="0" smtClean="0"/>
              <a:t>Communicates by Web (REST) and messaging via broker/gateway</a:t>
            </a:r>
          </a:p>
          <a:p>
            <a:r>
              <a:rPr lang="en-US" dirty="0" smtClean="0"/>
              <a:t>Later can be extended more towards FedoraShare concept</a:t>
            </a:r>
          </a:p>
          <a:p>
            <a:r>
              <a:rPr lang="en-US" dirty="0" smtClean="0"/>
              <a:t>Consider scripting framework Python, Ruby, Flex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Hydra Content Models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Example Chained FSF-SQS Application</a:t>
            </a:r>
            <a:endParaRPr lang="en-US" sz="3600" dirty="0"/>
          </a:p>
        </p:txBody>
      </p:sp>
      <p:sp>
        <p:nvSpPr>
          <p:cNvPr id="4" name="Cloud 3"/>
          <p:cNvSpPr/>
          <p:nvPr/>
        </p:nvSpPr>
        <p:spPr>
          <a:xfrm>
            <a:off x="228600" y="1295400"/>
            <a:ext cx="8534400" cy="4648200"/>
          </a:xfrm>
          <a:prstGeom prst="cloud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57400" y="27432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Request Queue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57400" y="38100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Response Queue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Flowchart: Direct Access Storage 20"/>
          <p:cNvSpPr/>
          <p:nvPr/>
        </p:nvSpPr>
        <p:spPr>
          <a:xfrm>
            <a:off x="2514600" y="4419600"/>
            <a:ext cx="1066800" cy="609600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828800" y="5029200"/>
            <a:ext cx="2286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Staging or Institutional Store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33400" y="2971800"/>
            <a:ext cx="1295400" cy="990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Simple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Ingest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Service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886200" y="29718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905000" y="3048000"/>
            <a:ext cx="1905000" cy="228600"/>
            <a:chOff x="2590800" y="2895600"/>
            <a:chExt cx="1905000" cy="228600"/>
          </a:xfrm>
        </p:grpSpPr>
        <p:grpSp>
          <p:nvGrpSpPr>
            <p:cNvPr id="3" name="Group 10"/>
            <p:cNvGrpSpPr/>
            <p:nvPr/>
          </p:nvGrpSpPr>
          <p:grpSpPr>
            <a:xfrm>
              <a:off x="3048000" y="2895600"/>
              <a:ext cx="990600" cy="228600"/>
              <a:chOff x="3810000" y="2743200"/>
              <a:chExt cx="990600" cy="228600"/>
            </a:xfrm>
          </p:grpSpPr>
          <p:sp>
            <p:nvSpPr>
              <p:cNvPr id="5" name="Cube 4"/>
              <p:cNvSpPr/>
              <p:nvPr/>
            </p:nvSpPr>
            <p:spPr>
              <a:xfrm>
                <a:off x="3810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Cube 5"/>
              <p:cNvSpPr/>
              <p:nvPr/>
            </p:nvSpPr>
            <p:spPr>
              <a:xfrm>
                <a:off x="39624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Cube 6"/>
              <p:cNvSpPr/>
              <p:nvPr/>
            </p:nvSpPr>
            <p:spPr>
              <a:xfrm>
                <a:off x="41148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Cube 7"/>
              <p:cNvSpPr/>
              <p:nvPr/>
            </p:nvSpPr>
            <p:spPr>
              <a:xfrm>
                <a:off x="42672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Cube 8"/>
              <p:cNvSpPr/>
              <p:nvPr/>
            </p:nvSpPr>
            <p:spPr>
              <a:xfrm>
                <a:off x="44196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ube 9"/>
              <p:cNvSpPr/>
              <p:nvPr/>
            </p:nvSpPr>
            <p:spPr>
              <a:xfrm>
                <a:off x="4572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7" name="Straight Arrow Connector 26"/>
            <p:cNvCxnSpPr/>
            <p:nvPr/>
          </p:nvCxnSpPr>
          <p:spPr>
            <a:xfrm>
              <a:off x="2590800" y="30091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114800" y="30091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1905000" y="3505200"/>
            <a:ext cx="1905000" cy="228600"/>
            <a:chOff x="2590800" y="3352800"/>
            <a:chExt cx="1905000" cy="228600"/>
          </a:xfrm>
        </p:grpSpPr>
        <p:grpSp>
          <p:nvGrpSpPr>
            <p:cNvPr id="11" name="Group 11"/>
            <p:cNvGrpSpPr/>
            <p:nvPr/>
          </p:nvGrpSpPr>
          <p:grpSpPr>
            <a:xfrm>
              <a:off x="3048000" y="3352800"/>
              <a:ext cx="990600" cy="228600"/>
              <a:chOff x="3810000" y="2743200"/>
              <a:chExt cx="990600" cy="228600"/>
            </a:xfrm>
          </p:grpSpPr>
          <p:sp>
            <p:nvSpPr>
              <p:cNvPr id="13" name="Cube 12"/>
              <p:cNvSpPr/>
              <p:nvPr/>
            </p:nvSpPr>
            <p:spPr>
              <a:xfrm>
                <a:off x="3810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Cube 13"/>
              <p:cNvSpPr/>
              <p:nvPr/>
            </p:nvSpPr>
            <p:spPr>
              <a:xfrm>
                <a:off x="39624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Cube 14"/>
              <p:cNvSpPr/>
              <p:nvPr/>
            </p:nvSpPr>
            <p:spPr>
              <a:xfrm>
                <a:off x="41148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Cube 15"/>
              <p:cNvSpPr/>
              <p:nvPr/>
            </p:nvSpPr>
            <p:spPr>
              <a:xfrm>
                <a:off x="42672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Cube 16"/>
              <p:cNvSpPr/>
              <p:nvPr/>
            </p:nvSpPr>
            <p:spPr>
              <a:xfrm>
                <a:off x="44196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Cube 17"/>
              <p:cNvSpPr/>
              <p:nvPr/>
            </p:nvSpPr>
            <p:spPr>
              <a:xfrm>
                <a:off x="4572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0" name="Straight Arrow Connector 29"/>
            <p:cNvCxnSpPr/>
            <p:nvPr/>
          </p:nvCxnSpPr>
          <p:spPr>
            <a:xfrm rot="10800000">
              <a:off x="4114800" y="34663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2590800" y="34663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>
            <a:stCxn id="25" idx="2"/>
            <a:endCxn id="21" idx="4"/>
          </p:cNvCxnSpPr>
          <p:nvPr/>
        </p:nvCxnSpPr>
        <p:spPr>
          <a:xfrm rot="5400000">
            <a:off x="3676650" y="3867150"/>
            <a:ext cx="762000" cy="9525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3" idx="2"/>
            <a:endCxn id="21" idx="1"/>
          </p:cNvCxnSpPr>
          <p:nvPr/>
        </p:nvCxnSpPr>
        <p:spPr>
          <a:xfrm rot="16200000" flipH="1">
            <a:off x="1466850" y="3676650"/>
            <a:ext cx="762000" cy="13335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01" idx="2"/>
            <a:endCxn id="23" idx="0"/>
          </p:cNvCxnSpPr>
          <p:nvPr/>
        </p:nvCxnSpPr>
        <p:spPr>
          <a:xfrm rot="16200000" flipH="1">
            <a:off x="533400" y="2324100"/>
            <a:ext cx="10668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410200" y="28194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Request Queue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410200" y="38862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Response Queue 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257800" y="3124200"/>
            <a:ext cx="1905000" cy="228600"/>
            <a:chOff x="2590800" y="2895600"/>
            <a:chExt cx="1905000" cy="228600"/>
          </a:xfrm>
        </p:grpSpPr>
        <p:grpSp>
          <p:nvGrpSpPr>
            <p:cNvPr id="57" name="Group 10"/>
            <p:cNvGrpSpPr/>
            <p:nvPr/>
          </p:nvGrpSpPr>
          <p:grpSpPr>
            <a:xfrm>
              <a:off x="3048000" y="2895600"/>
              <a:ext cx="990600" cy="228600"/>
              <a:chOff x="3810000" y="2743200"/>
              <a:chExt cx="990600" cy="228600"/>
            </a:xfrm>
          </p:grpSpPr>
          <p:sp>
            <p:nvSpPr>
              <p:cNvPr id="60" name="Cube 4"/>
              <p:cNvSpPr/>
              <p:nvPr/>
            </p:nvSpPr>
            <p:spPr>
              <a:xfrm>
                <a:off x="3810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Cube 60"/>
              <p:cNvSpPr/>
              <p:nvPr/>
            </p:nvSpPr>
            <p:spPr>
              <a:xfrm>
                <a:off x="39624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ube 61"/>
              <p:cNvSpPr/>
              <p:nvPr/>
            </p:nvSpPr>
            <p:spPr>
              <a:xfrm>
                <a:off x="41148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Cube 62"/>
              <p:cNvSpPr/>
              <p:nvPr/>
            </p:nvSpPr>
            <p:spPr>
              <a:xfrm>
                <a:off x="42672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Cube 63"/>
              <p:cNvSpPr/>
              <p:nvPr/>
            </p:nvSpPr>
            <p:spPr>
              <a:xfrm>
                <a:off x="44196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ube 64"/>
              <p:cNvSpPr/>
              <p:nvPr/>
            </p:nvSpPr>
            <p:spPr>
              <a:xfrm>
                <a:off x="4572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8" name="Straight Arrow Connector 57"/>
            <p:cNvCxnSpPr/>
            <p:nvPr/>
          </p:nvCxnSpPr>
          <p:spPr>
            <a:xfrm>
              <a:off x="2590800" y="30091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114800" y="30091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5257800" y="3581400"/>
            <a:ext cx="1905000" cy="228600"/>
            <a:chOff x="2590800" y="3352800"/>
            <a:chExt cx="1905000" cy="228600"/>
          </a:xfrm>
        </p:grpSpPr>
        <p:grpSp>
          <p:nvGrpSpPr>
            <p:cNvPr id="67" name="Group 11"/>
            <p:cNvGrpSpPr/>
            <p:nvPr/>
          </p:nvGrpSpPr>
          <p:grpSpPr>
            <a:xfrm>
              <a:off x="3048000" y="3352800"/>
              <a:ext cx="990600" cy="228600"/>
              <a:chOff x="3810000" y="2743200"/>
              <a:chExt cx="990600" cy="228600"/>
            </a:xfrm>
          </p:grpSpPr>
          <p:sp>
            <p:nvSpPr>
              <p:cNvPr id="70" name="Cube 69"/>
              <p:cNvSpPr/>
              <p:nvPr/>
            </p:nvSpPr>
            <p:spPr>
              <a:xfrm>
                <a:off x="3810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ube 70"/>
              <p:cNvSpPr/>
              <p:nvPr/>
            </p:nvSpPr>
            <p:spPr>
              <a:xfrm>
                <a:off x="39624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Cube 14"/>
              <p:cNvSpPr/>
              <p:nvPr/>
            </p:nvSpPr>
            <p:spPr>
              <a:xfrm>
                <a:off x="41148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Cube 72"/>
              <p:cNvSpPr/>
              <p:nvPr/>
            </p:nvSpPr>
            <p:spPr>
              <a:xfrm>
                <a:off x="42672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Cube 73"/>
              <p:cNvSpPr/>
              <p:nvPr/>
            </p:nvSpPr>
            <p:spPr>
              <a:xfrm>
                <a:off x="44196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Cube 74"/>
              <p:cNvSpPr/>
              <p:nvPr/>
            </p:nvSpPr>
            <p:spPr>
              <a:xfrm>
                <a:off x="4572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8" name="Straight Arrow Connector 67"/>
            <p:cNvCxnSpPr/>
            <p:nvPr/>
          </p:nvCxnSpPr>
          <p:spPr>
            <a:xfrm rot="10800000">
              <a:off x="4114800" y="34663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rot="10800000">
              <a:off x="2590800" y="34663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ounded Rectangle 75"/>
          <p:cNvSpPr/>
          <p:nvPr/>
        </p:nvSpPr>
        <p:spPr>
          <a:xfrm>
            <a:off x="7239000" y="29718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Appraisal Service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(e.g.)</a:t>
            </a:r>
          </a:p>
        </p:txBody>
      </p:sp>
      <p:sp>
        <p:nvSpPr>
          <p:cNvPr id="79" name="Flowchart: Direct Access Storage 78"/>
          <p:cNvSpPr/>
          <p:nvPr/>
        </p:nvSpPr>
        <p:spPr>
          <a:xfrm>
            <a:off x="5715000" y="5715000"/>
            <a:ext cx="1066800" cy="609600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Arrow Connector 80"/>
          <p:cNvCxnSpPr>
            <a:stCxn id="25" idx="2"/>
            <a:endCxn id="82" idx="1"/>
          </p:cNvCxnSpPr>
          <p:nvPr/>
        </p:nvCxnSpPr>
        <p:spPr>
          <a:xfrm rot="16200000" flipH="1">
            <a:off x="4610100" y="3886200"/>
            <a:ext cx="952500" cy="11049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82" idx="3"/>
            <a:endCxn id="76" idx="2"/>
          </p:cNvCxnSpPr>
          <p:nvPr/>
        </p:nvCxnSpPr>
        <p:spPr>
          <a:xfrm flipV="1">
            <a:off x="6934200" y="3962400"/>
            <a:ext cx="952500" cy="9525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"/>
            <a:ext cx="1195420" cy="1220787"/>
          </a:xfrm>
          <a:prstGeom prst="rect">
            <a:avLst/>
          </a:prstGeom>
          <a:noFill/>
        </p:spPr>
      </p:pic>
      <p:cxnSp>
        <p:nvCxnSpPr>
          <p:cNvPr id="94" name="Straight Arrow Connector 93"/>
          <p:cNvCxnSpPr>
            <a:stCxn id="76" idx="0"/>
            <a:endCxn id="1026" idx="2"/>
          </p:cNvCxnSpPr>
          <p:nvPr/>
        </p:nvCxnSpPr>
        <p:spPr>
          <a:xfrm rot="5400000" flipH="1" flipV="1">
            <a:off x="7519599" y="2197489"/>
            <a:ext cx="1141413" cy="40721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/>
          <p:cNvSpPr/>
          <p:nvPr/>
        </p:nvSpPr>
        <p:spPr>
          <a:xfrm>
            <a:off x="3886200" y="25146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3886200" y="21336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Validation Service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(e.g.)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304800" y="914400"/>
            <a:ext cx="1295400" cy="990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Portable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Ingest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Client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5638800" y="4419600"/>
            <a:ext cx="1295400" cy="990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Fedora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Repository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Service</a:t>
            </a:r>
          </a:p>
        </p:txBody>
      </p:sp>
      <p:cxnSp>
        <p:nvCxnSpPr>
          <p:cNvPr id="87" name="Straight Arrow Connector 86"/>
          <p:cNvCxnSpPr>
            <a:stCxn id="79" idx="0"/>
          </p:cNvCxnSpPr>
          <p:nvPr/>
        </p:nvCxnSpPr>
        <p:spPr>
          <a:xfrm rot="5400000" flipH="1" flipV="1">
            <a:off x="6096000" y="55626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Example Replication FSF-SQS Application</a:t>
            </a:r>
            <a:endParaRPr lang="en-US" sz="3600" dirty="0"/>
          </a:p>
        </p:txBody>
      </p:sp>
      <p:sp>
        <p:nvSpPr>
          <p:cNvPr id="4" name="Cloud 3"/>
          <p:cNvSpPr/>
          <p:nvPr/>
        </p:nvSpPr>
        <p:spPr>
          <a:xfrm>
            <a:off x="228600" y="1295400"/>
            <a:ext cx="8534400" cy="4648200"/>
          </a:xfrm>
          <a:prstGeom prst="cloud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57400" y="27432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Request Queue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57400" y="38100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Response Queue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Flowchart: Direct Access Storage 20"/>
          <p:cNvSpPr/>
          <p:nvPr/>
        </p:nvSpPr>
        <p:spPr>
          <a:xfrm>
            <a:off x="685800" y="5715000"/>
            <a:ext cx="1066800" cy="609600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381000" y="2971800"/>
            <a:ext cx="14478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Notification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Polling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Service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886200" y="29718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3" name="Group 51"/>
          <p:cNvGrpSpPr/>
          <p:nvPr/>
        </p:nvGrpSpPr>
        <p:grpSpPr>
          <a:xfrm>
            <a:off x="1905000" y="3048000"/>
            <a:ext cx="1905000" cy="228600"/>
            <a:chOff x="2590800" y="2895600"/>
            <a:chExt cx="1905000" cy="228600"/>
          </a:xfrm>
        </p:grpSpPr>
        <p:grpSp>
          <p:nvGrpSpPr>
            <p:cNvPr id="11" name="Group 10"/>
            <p:cNvGrpSpPr/>
            <p:nvPr/>
          </p:nvGrpSpPr>
          <p:grpSpPr>
            <a:xfrm>
              <a:off x="3048000" y="2895600"/>
              <a:ext cx="990600" cy="228600"/>
              <a:chOff x="3810000" y="2743200"/>
              <a:chExt cx="990600" cy="228600"/>
            </a:xfrm>
          </p:grpSpPr>
          <p:sp>
            <p:nvSpPr>
              <p:cNvPr id="5" name="Cube 4"/>
              <p:cNvSpPr/>
              <p:nvPr/>
            </p:nvSpPr>
            <p:spPr>
              <a:xfrm>
                <a:off x="3810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Cube 5"/>
              <p:cNvSpPr/>
              <p:nvPr/>
            </p:nvSpPr>
            <p:spPr>
              <a:xfrm>
                <a:off x="39624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Cube 6"/>
              <p:cNvSpPr/>
              <p:nvPr/>
            </p:nvSpPr>
            <p:spPr>
              <a:xfrm>
                <a:off x="41148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Cube 7"/>
              <p:cNvSpPr/>
              <p:nvPr/>
            </p:nvSpPr>
            <p:spPr>
              <a:xfrm>
                <a:off x="42672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Cube 8"/>
              <p:cNvSpPr/>
              <p:nvPr/>
            </p:nvSpPr>
            <p:spPr>
              <a:xfrm>
                <a:off x="44196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ube 9"/>
              <p:cNvSpPr/>
              <p:nvPr/>
            </p:nvSpPr>
            <p:spPr>
              <a:xfrm>
                <a:off x="4572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7" name="Straight Arrow Connector 26"/>
            <p:cNvCxnSpPr/>
            <p:nvPr/>
          </p:nvCxnSpPr>
          <p:spPr>
            <a:xfrm>
              <a:off x="2590800" y="30091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114800" y="30091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52"/>
          <p:cNvGrpSpPr/>
          <p:nvPr/>
        </p:nvGrpSpPr>
        <p:grpSpPr>
          <a:xfrm>
            <a:off x="1905000" y="3505200"/>
            <a:ext cx="1905000" cy="228600"/>
            <a:chOff x="2590800" y="3352800"/>
            <a:chExt cx="1905000" cy="228600"/>
          </a:xfrm>
        </p:grpSpPr>
        <p:grpSp>
          <p:nvGrpSpPr>
            <p:cNvPr id="24" name="Group 11"/>
            <p:cNvGrpSpPr/>
            <p:nvPr/>
          </p:nvGrpSpPr>
          <p:grpSpPr>
            <a:xfrm>
              <a:off x="3048000" y="3352800"/>
              <a:ext cx="990600" cy="228600"/>
              <a:chOff x="3810000" y="2743200"/>
              <a:chExt cx="990600" cy="228600"/>
            </a:xfrm>
          </p:grpSpPr>
          <p:sp>
            <p:nvSpPr>
              <p:cNvPr id="13" name="Cube 12"/>
              <p:cNvSpPr/>
              <p:nvPr/>
            </p:nvSpPr>
            <p:spPr>
              <a:xfrm>
                <a:off x="3810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Cube 13"/>
              <p:cNvSpPr/>
              <p:nvPr/>
            </p:nvSpPr>
            <p:spPr>
              <a:xfrm>
                <a:off x="39624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Cube 14"/>
              <p:cNvSpPr/>
              <p:nvPr/>
            </p:nvSpPr>
            <p:spPr>
              <a:xfrm>
                <a:off x="41148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Cube 15"/>
              <p:cNvSpPr/>
              <p:nvPr/>
            </p:nvSpPr>
            <p:spPr>
              <a:xfrm>
                <a:off x="42672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Cube 16"/>
              <p:cNvSpPr/>
              <p:nvPr/>
            </p:nvSpPr>
            <p:spPr>
              <a:xfrm>
                <a:off x="44196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Cube 17"/>
              <p:cNvSpPr/>
              <p:nvPr/>
            </p:nvSpPr>
            <p:spPr>
              <a:xfrm>
                <a:off x="4572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0" name="Straight Arrow Connector 29"/>
            <p:cNvCxnSpPr/>
            <p:nvPr/>
          </p:nvCxnSpPr>
          <p:spPr>
            <a:xfrm rot="10800000">
              <a:off x="4114800" y="34663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2590800" y="34663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>
            <a:stCxn id="25" idx="2"/>
            <a:endCxn id="103" idx="3"/>
          </p:cNvCxnSpPr>
          <p:nvPr/>
        </p:nvCxnSpPr>
        <p:spPr>
          <a:xfrm rot="5400000">
            <a:off x="2743200" y="3048000"/>
            <a:ext cx="876300" cy="27051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3" idx="2"/>
            <a:endCxn id="103" idx="0"/>
          </p:cNvCxnSpPr>
          <p:nvPr/>
        </p:nvCxnSpPr>
        <p:spPr>
          <a:xfrm rot="16200000" flipH="1">
            <a:off x="952500" y="4114800"/>
            <a:ext cx="381000" cy="762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01" idx="0"/>
            <a:endCxn id="103" idx="3"/>
          </p:cNvCxnSpPr>
          <p:nvPr/>
        </p:nvCxnSpPr>
        <p:spPr>
          <a:xfrm rot="16200000" flipV="1">
            <a:off x="2324100" y="4343400"/>
            <a:ext cx="723900" cy="17145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410200" y="28194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Request Queue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410200" y="38862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Response Queue 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6" name="Group 55"/>
          <p:cNvGrpSpPr/>
          <p:nvPr/>
        </p:nvGrpSpPr>
        <p:grpSpPr>
          <a:xfrm>
            <a:off x="5257800" y="3124200"/>
            <a:ext cx="1905000" cy="228600"/>
            <a:chOff x="2590800" y="2895600"/>
            <a:chExt cx="1905000" cy="228600"/>
          </a:xfrm>
        </p:grpSpPr>
        <p:grpSp>
          <p:nvGrpSpPr>
            <p:cNvPr id="29" name="Group 10"/>
            <p:cNvGrpSpPr/>
            <p:nvPr/>
          </p:nvGrpSpPr>
          <p:grpSpPr>
            <a:xfrm>
              <a:off x="3048000" y="2895600"/>
              <a:ext cx="990600" cy="228600"/>
              <a:chOff x="3810000" y="2743200"/>
              <a:chExt cx="990600" cy="228600"/>
            </a:xfrm>
          </p:grpSpPr>
          <p:sp>
            <p:nvSpPr>
              <p:cNvPr id="60" name="Cube 4"/>
              <p:cNvSpPr/>
              <p:nvPr/>
            </p:nvSpPr>
            <p:spPr>
              <a:xfrm>
                <a:off x="3810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Cube 60"/>
              <p:cNvSpPr/>
              <p:nvPr/>
            </p:nvSpPr>
            <p:spPr>
              <a:xfrm>
                <a:off x="39624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ube 61"/>
              <p:cNvSpPr/>
              <p:nvPr/>
            </p:nvSpPr>
            <p:spPr>
              <a:xfrm>
                <a:off x="41148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Cube 62"/>
              <p:cNvSpPr/>
              <p:nvPr/>
            </p:nvSpPr>
            <p:spPr>
              <a:xfrm>
                <a:off x="42672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Cube 63"/>
              <p:cNvSpPr/>
              <p:nvPr/>
            </p:nvSpPr>
            <p:spPr>
              <a:xfrm>
                <a:off x="44196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ube 64"/>
              <p:cNvSpPr/>
              <p:nvPr/>
            </p:nvSpPr>
            <p:spPr>
              <a:xfrm>
                <a:off x="4572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8" name="Straight Arrow Connector 57"/>
            <p:cNvCxnSpPr/>
            <p:nvPr/>
          </p:nvCxnSpPr>
          <p:spPr>
            <a:xfrm>
              <a:off x="2590800" y="30091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114800" y="30091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65"/>
          <p:cNvGrpSpPr/>
          <p:nvPr/>
        </p:nvGrpSpPr>
        <p:grpSpPr>
          <a:xfrm>
            <a:off x="5257800" y="3581400"/>
            <a:ext cx="1905000" cy="228600"/>
            <a:chOff x="2590800" y="3352800"/>
            <a:chExt cx="1905000" cy="228600"/>
          </a:xfrm>
        </p:grpSpPr>
        <p:grpSp>
          <p:nvGrpSpPr>
            <p:cNvPr id="35" name="Group 11"/>
            <p:cNvGrpSpPr/>
            <p:nvPr/>
          </p:nvGrpSpPr>
          <p:grpSpPr>
            <a:xfrm>
              <a:off x="3048000" y="3352800"/>
              <a:ext cx="990600" cy="228600"/>
              <a:chOff x="3810000" y="2743200"/>
              <a:chExt cx="990600" cy="228600"/>
            </a:xfrm>
          </p:grpSpPr>
          <p:sp>
            <p:nvSpPr>
              <p:cNvPr id="70" name="Cube 69"/>
              <p:cNvSpPr/>
              <p:nvPr/>
            </p:nvSpPr>
            <p:spPr>
              <a:xfrm>
                <a:off x="3810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ube 70"/>
              <p:cNvSpPr/>
              <p:nvPr/>
            </p:nvSpPr>
            <p:spPr>
              <a:xfrm>
                <a:off x="39624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Cube 14"/>
              <p:cNvSpPr/>
              <p:nvPr/>
            </p:nvSpPr>
            <p:spPr>
              <a:xfrm>
                <a:off x="41148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Cube 72"/>
              <p:cNvSpPr/>
              <p:nvPr/>
            </p:nvSpPr>
            <p:spPr>
              <a:xfrm>
                <a:off x="42672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Cube 73"/>
              <p:cNvSpPr/>
              <p:nvPr/>
            </p:nvSpPr>
            <p:spPr>
              <a:xfrm>
                <a:off x="44196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Cube 74"/>
              <p:cNvSpPr/>
              <p:nvPr/>
            </p:nvSpPr>
            <p:spPr>
              <a:xfrm>
                <a:off x="4572000" y="2743200"/>
                <a:ext cx="228600" cy="228600"/>
              </a:xfrm>
              <a:prstGeom prst="cub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8" name="Straight Arrow Connector 67"/>
            <p:cNvCxnSpPr/>
            <p:nvPr/>
          </p:nvCxnSpPr>
          <p:spPr>
            <a:xfrm rot="10800000">
              <a:off x="4114800" y="34663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rot="10800000">
              <a:off x="2590800" y="3466306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ounded Rectangle 75"/>
          <p:cNvSpPr/>
          <p:nvPr/>
        </p:nvSpPr>
        <p:spPr>
          <a:xfrm>
            <a:off x="7239000" y="29718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Fedora Ingest Service</a:t>
            </a:r>
          </a:p>
        </p:txBody>
      </p:sp>
      <p:sp>
        <p:nvSpPr>
          <p:cNvPr id="79" name="Flowchart: Direct Access Storage 78"/>
          <p:cNvSpPr/>
          <p:nvPr/>
        </p:nvSpPr>
        <p:spPr>
          <a:xfrm>
            <a:off x="7391400" y="5791200"/>
            <a:ext cx="1066800" cy="609600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Arrow Connector 90"/>
          <p:cNvCxnSpPr>
            <a:stCxn id="79" idx="0"/>
            <a:endCxn id="105" idx="2"/>
          </p:cNvCxnSpPr>
          <p:nvPr/>
        </p:nvCxnSpPr>
        <p:spPr>
          <a:xfrm rot="16200000" flipV="1">
            <a:off x="7677150" y="5543550"/>
            <a:ext cx="457200" cy="381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"/>
            <a:ext cx="1195420" cy="1220787"/>
          </a:xfrm>
          <a:prstGeom prst="rect">
            <a:avLst/>
          </a:prstGeom>
          <a:noFill/>
        </p:spPr>
      </p:pic>
      <p:cxnSp>
        <p:nvCxnSpPr>
          <p:cNvPr id="94" name="Straight Arrow Connector 93"/>
          <p:cNvCxnSpPr>
            <a:stCxn id="76" idx="0"/>
            <a:endCxn id="1026" idx="2"/>
          </p:cNvCxnSpPr>
          <p:nvPr/>
        </p:nvCxnSpPr>
        <p:spPr>
          <a:xfrm rot="5400000" flipH="1" flipV="1">
            <a:off x="7519599" y="2197489"/>
            <a:ext cx="1141413" cy="40721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/>
          <p:cNvSpPr/>
          <p:nvPr/>
        </p:nvSpPr>
        <p:spPr>
          <a:xfrm>
            <a:off x="3886200" y="25146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3886200" y="2133600"/>
            <a:ext cx="1295400" cy="99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Transform Service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2895600" y="5562600"/>
            <a:ext cx="1295400" cy="990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Existing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Client</a:t>
            </a:r>
          </a:p>
        </p:txBody>
      </p:sp>
      <p:cxnSp>
        <p:nvCxnSpPr>
          <p:cNvPr id="90" name="Straight Arrow Connector 89"/>
          <p:cNvCxnSpPr>
            <a:stCxn id="105" idx="1"/>
            <a:endCxn id="103" idx="3"/>
          </p:cNvCxnSpPr>
          <p:nvPr/>
        </p:nvCxnSpPr>
        <p:spPr>
          <a:xfrm rot="10800000">
            <a:off x="1828800" y="4838700"/>
            <a:ext cx="54102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3048000" y="43434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Metadata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3657600" y="4953000"/>
            <a:ext cx="1828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Bitstreams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533400" y="4343400"/>
            <a:ext cx="1295400" cy="990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DSpace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7239000" y="4343400"/>
            <a:ext cx="1295400" cy="990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Fedora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Repository</a:t>
            </a:r>
          </a:p>
        </p:txBody>
      </p:sp>
      <p:cxnSp>
        <p:nvCxnSpPr>
          <p:cNvPr id="117" name="Straight Arrow Connector 116"/>
          <p:cNvCxnSpPr>
            <a:stCxn id="105" idx="0"/>
          </p:cNvCxnSpPr>
          <p:nvPr/>
        </p:nvCxnSpPr>
        <p:spPr>
          <a:xfrm rot="16200000" flipV="1">
            <a:off x="7677150" y="4133850"/>
            <a:ext cx="381000" cy="381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21" idx="0"/>
          </p:cNvCxnSpPr>
          <p:nvPr/>
        </p:nvCxnSpPr>
        <p:spPr>
          <a:xfrm rot="16200000" flipV="1">
            <a:off x="990600" y="5486400"/>
            <a:ext cx="381000" cy="762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44173" y="1828800"/>
            <a:ext cx="2611614" cy="2743196"/>
            <a:chOff x="4724400" y="3657600"/>
            <a:chExt cx="1943210" cy="2057397"/>
          </a:xfrm>
        </p:grpSpPr>
        <p:grpSp>
          <p:nvGrpSpPr>
            <p:cNvPr id="3" name="Group 34"/>
            <p:cNvGrpSpPr/>
            <p:nvPr/>
          </p:nvGrpSpPr>
          <p:grpSpPr>
            <a:xfrm>
              <a:off x="4724400" y="3733799"/>
              <a:ext cx="1792287" cy="1981198"/>
              <a:chOff x="2249488" y="1295400"/>
              <a:chExt cx="4571999" cy="4648200"/>
            </a:xfrm>
          </p:grpSpPr>
          <p:sp>
            <p:nvSpPr>
              <p:cNvPr id="8" name="Text Box 4"/>
              <p:cNvSpPr txBox="1">
                <a:spLocks noChangeArrowheads="1"/>
              </p:cNvSpPr>
              <p:nvPr/>
            </p:nvSpPr>
            <p:spPr bwMode="auto">
              <a:xfrm>
                <a:off x="2249488" y="1295400"/>
                <a:ext cx="4571999" cy="8416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endParaRPr lang="en-US" sz="2000" dirty="0" smtClean="0">
                  <a:solidFill>
                    <a:srgbClr val="FFFF99"/>
                  </a:solidFill>
                  <a:latin typeface="Calibri" pitchFamily="34" charset="0"/>
                </a:endParaRPr>
              </a:p>
            </p:txBody>
          </p:sp>
          <p:sp>
            <p:nvSpPr>
              <p:cNvPr id="9" name="Round Same Side Corner Rectangle 8"/>
              <p:cNvSpPr/>
              <p:nvPr/>
            </p:nvSpPr>
            <p:spPr bwMode="auto">
              <a:xfrm rot="10800000">
                <a:off x="2554287" y="2438400"/>
                <a:ext cx="4038600" cy="2209800"/>
              </a:xfrm>
              <a:prstGeom prst="round2SameRect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2401887" y="1905000"/>
                <a:ext cx="1066800" cy="533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3468687" y="1905000"/>
                <a:ext cx="1066800" cy="533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latinLnBrk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en-US" sz="12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4535487" y="1905000"/>
                <a:ext cx="1066800" cy="533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latinLnBrk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en-US" sz="1200" b="1" dirty="0" smtClean="0">
                  <a:solidFill>
                    <a:schemeClr val="lt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marR="0" indent="0" algn="ctr" defTabSz="914400" latinLnBrk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en-US" sz="1200" b="1" dirty="0" smtClean="0">
                  <a:solidFill>
                    <a:schemeClr val="lt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576022" y="1905000"/>
                <a:ext cx="1066801" cy="533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b="1" dirty="0" smtClean="0">
                  <a:solidFill>
                    <a:schemeClr val="lt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2630487" y="2819400"/>
                <a:ext cx="990600" cy="3048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2630487" y="3276600"/>
                <a:ext cx="990600" cy="3048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3925887" y="2819400"/>
                <a:ext cx="1066800" cy="3048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3925887" y="3276600"/>
                <a:ext cx="1066800" cy="3048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5221287" y="2819400"/>
                <a:ext cx="1066800" cy="3048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5221287" y="3276600"/>
                <a:ext cx="1066800" cy="304800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Flowchart: Magnetic Disk 19"/>
              <p:cNvSpPr/>
              <p:nvPr/>
            </p:nvSpPr>
            <p:spPr bwMode="auto">
              <a:xfrm>
                <a:off x="2362200" y="4953000"/>
                <a:ext cx="1295400" cy="990600"/>
              </a:xfrm>
              <a:prstGeom prst="flowChartMagneticDisk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Flowchart: Magnetic Disk 20"/>
              <p:cNvSpPr/>
              <p:nvPr/>
            </p:nvSpPr>
            <p:spPr bwMode="auto">
              <a:xfrm>
                <a:off x="3886200" y="4953000"/>
                <a:ext cx="1295400" cy="990600"/>
              </a:xfrm>
              <a:prstGeom prst="flowChartMagneticDisk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Flowchart: Magnetic Disk 21"/>
              <p:cNvSpPr/>
              <p:nvPr/>
            </p:nvSpPr>
            <p:spPr bwMode="auto">
              <a:xfrm>
                <a:off x="5410200" y="4953000"/>
                <a:ext cx="1295400" cy="990600"/>
              </a:xfrm>
              <a:prstGeom prst="flowChartMagneticDisk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724401" y="3657600"/>
              <a:ext cx="194320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Fedora Repository Service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4876800" y="4899285"/>
              <a:ext cx="388329" cy="129915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384615" y="4899285"/>
              <a:ext cx="418200" cy="129915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892429" y="4899285"/>
              <a:ext cx="418200" cy="129915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Rounded Rectangle 22"/>
          <p:cNvSpPr/>
          <p:nvPr/>
        </p:nvSpPr>
        <p:spPr bwMode="auto">
          <a:xfrm>
            <a:off x="5922787" y="1981200"/>
            <a:ext cx="1066800" cy="533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rPr>
              <a:t>GSearch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5922787" y="2895600"/>
            <a:ext cx="1066800" cy="533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OAI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5922787" y="3886200"/>
            <a:ext cx="1066800" cy="533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Ingest</a:t>
            </a:r>
            <a:endParaRPr lang="en-US" sz="1400" b="1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3865387" y="2895604"/>
            <a:ext cx="1066800" cy="533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Simple</a:t>
            </a:r>
          </a:p>
          <a:p>
            <a:pPr algn="ctr"/>
            <a:r>
              <a:rPr lang="en-US" sz="1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JMS </a:t>
            </a:r>
          </a:p>
        </p:txBody>
      </p:sp>
      <p:cxnSp>
        <p:nvCxnSpPr>
          <p:cNvPr id="28" name="Shape 27"/>
          <p:cNvCxnSpPr>
            <a:stCxn id="23" idx="1"/>
          </p:cNvCxnSpPr>
          <p:nvPr/>
        </p:nvCxnSpPr>
        <p:spPr bwMode="auto">
          <a:xfrm rot="10800000" flipV="1">
            <a:off x="4398787" y="2247900"/>
            <a:ext cx="1524000" cy="647704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stCxn id="26" idx="3"/>
            <a:endCxn id="24" idx="1"/>
          </p:cNvCxnSpPr>
          <p:nvPr/>
        </p:nvCxnSpPr>
        <p:spPr bwMode="auto">
          <a:xfrm flipV="1">
            <a:off x="4932187" y="3162300"/>
            <a:ext cx="990600" cy="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0" y="-7620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91000"/>
              </a:lnSpc>
              <a:buClr>
                <a:srgbClr val="003399"/>
              </a:buClr>
              <a:buFont typeface="Arial" pitchFamily="34" charset="0"/>
              <a:buNone/>
              <a:defRPr/>
            </a:pPr>
            <a:r>
              <a:rPr lang="en-US" sz="3200" kern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 Service Integration</a:t>
            </a:r>
            <a:endParaRPr lang="en-US" sz="2800" b="0" kern="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42" name="Curved Connector 41"/>
          <p:cNvCxnSpPr>
            <a:stCxn id="26" idx="2"/>
            <a:endCxn id="25" idx="1"/>
          </p:cNvCxnSpPr>
          <p:nvPr/>
        </p:nvCxnSpPr>
        <p:spPr bwMode="auto">
          <a:xfrm rot="16200000" flipH="1">
            <a:off x="4798839" y="3028952"/>
            <a:ext cx="723896" cy="152400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4" name="Rounded Rectangle 43"/>
          <p:cNvSpPr/>
          <p:nvPr/>
        </p:nvSpPr>
        <p:spPr bwMode="auto">
          <a:xfrm>
            <a:off x="5943600" y="4876800"/>
            <a:ext cx="1066800" cy="533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More…</a:t>
            </a:r>
          </a:p>
          <a:p>
            <a:pPr algn="ctr"/>
            <a:endParaRPr lang="en-US" sz="1400" b="1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8600" y="1066800"/>
            <a:ext cx="9037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Calibri" pitchFamily="34" charset="0"/>
              </a:rPr>
              <a:t>First</a:t>
            </a:r>
            <a:r>
              <a:rPr lang="en-US" dirty="0" smtClean="0">
                <a:latin typeface="Calibri" pitchFamily="34" charset="0"/>
              </a:rPr>
              <a:t>,  we are providing 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simple messaging</a:t>
            </a:r>
            <a:r>
              <a:rPr lang="en-US" dirty="0" smtClean="0">
                <a:latin typeface="Calibri" pitchFamily="34" charset="0"/>
              </a:rPr>
              <a:t>  (via </a:t>
            </a:r>
            <a:r>
              <a:rPr lang="en-US" dirty="0" err="1" smtClean="0">
                <a:latin typeface="Calibri" pitchFamily="34" charset="0"/>
              </a:rPr>
              <a:t>ActiveMQ</a:t>
            </a:r>
            <a:r>
              <a:rPr lang="en-US" dirty="0" smtClean="0">
                <a:latin typeface="Calibri" pitchFamily="34" charset="0"/>
              </a:rPr>
              <a:t> in Fedora 3.0) 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31642" y="4719935"/>
            <a:ext cx="3611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repository publishes events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39000" y="1828800"/>
            <a:ext cx="11104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S</a:t>
            </a:r>
            <a:r>
              <a:rPr lang="en-US" dirty="0" smtClean="0">
                <a:latin typeface="Calibri" pitchFamily="34" charset="0"/>
              </a:rPr>
              <a:t>ervices</a:t>
            </a:r>
          </a:p>
          <a:p>
            <a:r>
              <a:rPr lang="en-US" dirty="0" smtClean="0">
                <a:latin typeface="Calibri" pitchFamily="34" charset="0"/>
              </a:rPr>
              <a:t>listen and</a:t>
            </a:r>
          </a:p>
          <a:p>
            <a:r>
              <a:rPr lang="en-US" dirty="0" smtClean="0">
                <a:latin typeface="Calibri" pitchFamily="34" charset="0"/>
              </a:rPr>
              <a:t>consume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events or </a:t>
            </a:r>
          </a:p>
          <a:p>
            <a:r>
              <a:rPr lang="en-US" dirty="0" smtClean="0">
                <a:latin typeface="Calibri" pitchFamily="34" charset="0"/>
              </a:rPr>
              <a:t>other </a:t>
            </a:r>
          </a:p>
          <a:p>
            <a:r>
              <a:rPr lang="en-US" dirty="0" smtClean="0">
                <a:latin typeface="Calibri" pitchFamily="34" charset="0"/>
              </a:rPr>
              <a:t>messages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28600" y="6015335"/>
            <a:ext cx="8655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Calibri" pitchFamily="34" charset="0"/>
              </a:rPr>
              <a:t>Next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lightweight</a:t>
            </a:r>
            <a:r>
              <a:rPr lang="en-US" dirty="0" smtClean="0">
                <a:latin typeface="Calibri" pitchFamily="34" charset="0"/>
              </a:rPr>
              <a:t> integration with 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workflow</a:t>
            </a:r>
            <a:r>
              <a:rPr lang="en-US" dirty="0" smtClean="0">
                <a:latin typeface="Calibri" pitchFamily="34" charset="0"/>
              </a:rPr>
              <a:t> engine(s); orchestration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46" name="Elbow Connector 45"/>
          <p:cNvCxnSpPr>
            <a:endCxn id="26" idx="1"/>
          </p:cNvCxnSpPr>
          <p:nvPr/>
        </p:nvCxnSpPr>
        <p:spPr bwMode="auto">
          <a:xfrm flipV="1">
            <a:off x="2971800" y="3162304"/>
            <a:ext cx="893587" cy="380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itle 3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Original FSF Messaging Concept</a:t>
            </a:r>
            <a:endParaRPr lang="en-US" sz="3600" dirty="0"/>
          </a:p>
        </p:txBody>
      </p:sp>
      <p:sp>
        <p:nvSpPr>
          <p:cNvPr id="43" name="Oval 42"/>
          <p:cNvSpPr/>
          <p:nvPr/>
        </p:nvSpPr>
        <p:spPr>
          <a:xfrm>
            <a:off x="4191000" y="2590800"/>
            <a:ext cx="533400" cy="45720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724400" y="2971800"/>
            <a:ext cx="533400" cy="45720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114800" y="3276600"/>
            <a:ext cx="533400" cy="45720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743200" y="2971800"/>
            <a:ext cx="533400" cy="45720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ine Callout 3 48"/>
          <p:cNvSpPr/>
          <p:nvPr/>
        </p:nvSpPr>
        <p:spPr>
          <a:xfrm>
            <a:off x="4038600" y="1600200"/>
            <a:ext cx="1600200" cy="76200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37785"/>
              <a:gd name="adj8" fmla="val 14881"/>
            </a:avLst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Did not get implemented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Line Callout 3 49"/>
          <p:cNvSpPr/>
          <p:nvPr/>
        </p:nvSpPr>
        <p:spPr>
          <a:xfrm>
            <a:off x="3733800" y="4191000"/>
            <a:ext cx="1600200" cy="762000"/>
          </a:xfrm>
          <a:prstGeom prst="borderCallout3">
            <a:avLst>
              <a:gd name="adj1" fmla="val 45000"/>
              <a:gd name="adj2" fmla="val -7143"/>
              <a:gd name="adj3" fmla="val 18750"/>
              <a:gd name="adj4" fmla="val -16667"/>
              <a:gd name="adj5" fmla="val -47500"/>
              <a:gd name="adj6" fmla="val -18453"/>
              <a:gd name="adj7" fmla="val -98465"/>
              <a:gd name="adj8" fmla="val -41071"/>
            </a:avLst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message ingest method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US" dirty="0" smtClean="0"/>
              <a:t>Collective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Domain Characterization </a:t>
            </a:r>
            <a:r>
              <a:rPr lang="en-US" sz="1800" dirty="0" smtClean="0"/>
              <a:t>(reference </a:t>
            </a:r>
            <a:r>
              <a:rPr lang="en-US" sz="1800" dirty="0" smtClean="0">
                <a:hlinkClick r:id="rId2"/>
              </a:rPr>
              <a:t>Mellon ESB Study</a:t>
            </a:r>
            <a:r>
              <a:rPr lang="en-US" sz="1800" dirty="0" smtClean="0"/>
              <a:t>):</a:t>
            </a:r>
          </a:p>
          <a:p>
            <a:pPr lvl="1"/>
            <a:r>
              <a:rPr lang="en-US" sz="2000" dirty="0" smtClean="0"/>
              <a:t>Limited governance structures</a:t>
            </a:r>
          </a:p>
          <a:p>
            <a:pPr lvl="1"/>
            <a:r>
              <a:rPr lang="en-US" sz="2000" dirty="0" smtClean="0"/>
              <a:t>High developer turnover</a:t>
            </a:r>
          </a:p>
          <a:p>
            <a:pPr lvl="1"/>
            <a:r>
              <a:rPr lang="en-US" sz="2000" dirty="0" smtClean="0"/>
              <a:t>Rapid environment changes</a:t>
            </a:r>
          </a:p>
          <a:p>
            <a:pPr lvl="1"/>
            <a:r>
              <a:rPr lang="en-US" sz="2000" dirty="0" smtClean="0"/>
              <a:t>Cost-sensitive</a:t>
            </a:r>
          </a:p>
          <a:p>
            <a:r>
              <a:rPr lang="en-US" sz="2400" dirty="0" smtClean="0"/>
              <a:t>Examples:</a:t>
            </a:r>
          </a:p>
          <a:p>
            <a:pPr lvl="1"/>
            <a:r>
              <a:rPr lang="en-US" sz="2000" dirty="0" err="1" smtClean="0">
                <a:hlinkClick r:id="rId3"/>
              </a:rPr>
              <a:t>RepoMMan</a:t>
            </a:r>
            <a:r>
              <a:rPr lang="en-US" sz="2000" dirty="0" smtClean="0"/>
              <a:t> and </a:t>
            </a:r>
            <a:r>
              <a:rPr lang="en-US" sz="2000" dirty="0" smtClean="0">
                <a:hlinkClick r:id="rId4"/>
              </a:rPr>
              <a:t>Remap</a:t>
            </a:r>
            <a:r>
              <a:rPr lang="en-US" sz="2000" dirty="0" smtClean="0"/>
              <a:t> (BPEL)</a:t>
            </a:r>
            <a:endParaRPr lang="en-US" sz="1200" dirty="0" smtClean="0"/>
          </a:p>
          <a:p>
            <a:pPr lvl="1"/>
            <a:r>
              <a:rPr lang="en-US" sz="2000" dirty="0" smtClean="0">
                <a:hlinkClick r:id="rId5"/>
              </a:rPr>
              <a:t>Hydra</a:t>
            </a:r>
            <a:r>
              <a:rPr lang="en-US" sz="2000" dirty="0" smtClean="0"/>
              <a:t> (</a:t>
            </a:r>
            <a:r>
              <a:rPr lang="en-US" sz="2000" dirty="0" smtClean="0">
                <a:hlinkClick r:id="rId6"/>
              </a:rPr>
              <a:t>three approaches</a:t>
            </a:r>
            <a:r>
              <a:rPr lang="en-US" sz="2000" dirty="0" smtClean="0"/>
              <a:t>)(</a:t>
            </a:r>
            <a:r>
              <a:rPr lang="en-US" sz="2000" dirty="0" err="1" smtClean="0">
                <a:hlinkClick r:id="rId7"/>
              </a:rPr>
              <a:t>Dlib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eSciDoc</a:t>
            </a:r>
            <a:r>
              <a:rPr lang="en-US" sz="2000" dirty="0" smtClean="0"/>
              <a:t> plus others (</a:t>
            </a:r>
            <a:r>
              <a:rPr lang="en-US" sz="2000" dirty="0" smtClean="0">
                <a:hlinkClick r:id="rId8"/>
              </a:rPr>
              <a:t>Red Hat </a:t>
            </a:r>
            <a:r>
              <a:rPr lang="en-US" sz="2000" dirty="0" err="1" smtClean="0">
                <a:hlinkClick r:id="rId8"/>
              </a:rPr>
              <a:t>jBPM</a:t>
            </a:r>
            <a:r>
              <a:rPr lang="en-US" sz="2000" dirty="0" smtClean="0"/>
              <a:t>)</a:t>
            </a:r>
          </a:p>
          <a:p>
            <a:pPr lvl="2"/>
            <a:r>
              <a:rPr lang="en-US" sz="2000" dirty="0" smtClean="0">
                <a:hlinkClick r:id="rId9"/>
              </a:rPr>
              <a:t>Northwestern Books</a:t>
            </a:r>
            <a:endParaRPr lang="en-US" sz="2000" dirty="0" smtClean="0"/>
          </a:p>
          <a:p>
            <a:pPr lvl="2"/>
            <a:r>
              <a:rPr lang="en-US" sz="2000" dirty="0" smtClean="0">
                <a:hlinkClick r:id="rId10"/>
              </a:rPr>
              <a:t>Trident Project</a:t>
            </a:r>
            <a:endParaRPr lang="en-US" sz="2000" dirty="0" smtClean="0"/>
          </a:p>
          <a:p>
            <a:r>
              <a:rPr lang="en-US" sz="2400" dirty="0" smtClean="0"/>
              <a:t>Conclusion:</a:t>
            </a:r>
          </a:p>
          <a:p>
            <a:pPr lvl="1"/>
            <a:r>
              <a:rPr lang="en-US" sz="2000" dirty="0" smtClean="0"/>
              <a:t>Using full-featured workflow systems will be difficult for the majority of our targeted organizations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Amazon’s Simple Queue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Amazon SQS</a:t>
            </a:r>
            <a:endParaRPr lang="en-US" sz="2400" dirty="0" smtClean="0"/>
          </a:p>
          <a:p>
            <a:r>
              <a:rPr lang="en-US" sz="2400" dirty="0" smtClean="0"/>
              <a:t>Implemented as a service within Amazon’s Cloud</a:t>
            </a:r>
          </a:p>
          <a:p>
            <a:r>
              <a:rPr lang="en-US" sz="2400" dirty="0" smtClean="0"/>
              <a:t>Less capable but much simpler than direct JMS</a:t>
            </a:r>
          </a:p>
          <a:p>
            <a:r>
              <a:rPr lang="en-US" sz="2400" dirty="0" smtClean="0"/>
              <a:t>Limited to an 8K message body with no attachments</a:t>
            </a:r>
          </a:p>
          <a:p>
            <a:r>
              <a:rPr lang="en-US" sz="2400" dirty="0" smtClean="0"/>
              <a:t>SOAP and Query (aka Web) API</a:t>
            </a:r>
          </a:p>
          <a:p>
            <a:r>
              <a:rPr lang="en-US" sz="2400" dirty="0" smtClean="0"/>
              <a:t>Messages are durable for 4 days</a:t>
            </a:r>
          </a:p>
          <a:p>
            <a:r>
              <a:rPr lang="en-US" sz="2400" dirty="0" smtClean="0"/>
              <a:t>Messages are locked while processing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Amazon’s SQS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err="1" smtClean="0"/>
              <a:t>CreateQueue</a:t>
            </a:r>
            <a:r>
              <a:rPr lang="en-US" dirty="0" smtClean="0"/>
              <a:t>: Create queues for use with your AWS account.</a:t>
            </a:r>
          </a:p>
          <a:p>
            <a:r>
              <a:rPr lang="en-US" b="1" dirty="0" err="1" smtClean="0"/>
              <a:t>ListQueues</a:t>
            </a:r>
            <a:r>
              <a:rPr lang="en-US" dirty="0" smtClean="0"/>
              <a:t>: List your existing queues.</a:t>
            </a:r>
          </a:p>
          <a:p>
            <a:r>
              <a:rPr lang="en-US" b="1" dirty="0" err="1" smtClean="0"/>
              <a:t>DeleteQueue</a:t>
            </a:r>
            <a:r>
              <a:rPr lang="en-US" dirty="0" smtClean="0"/>
              <a:t>: Delete one of your queues.</a:t>
            </a:r>
          </a:p>
          <a:p>
            <a:r>
              <a:rPr lang="en-US" b="1" dirty="0" err="1" smtClean="0"/>
              <a:t>SendMessage</a:t>
            </a:r>
            <a:r>
              <a:rPr lang="en-US" dirty="0" smtClean="0"/>
              <a:t>: Add any data entries to a specified queue.</a:t>
            </a:r>
          </a:p>
          <a:p>
            <a:r>
              <a:rPr lang="en-US" b="1" dirty="0" err="1" smtClean="0"/>
              <a:t>ReceiveMessage</a:t>
            </a:r>
            <a:r>
              <a:rPr lang="en-US" dirty="0" smtClean="0"/>
              <a:t>: Return one or more messages from a specified queue.</a:t>
            </a:r>
          </a:p>
          <a:p>
            <a:r>
              <a:rPr lang="en-US" b="1" dirty="0" err="1" smtClean="0"/>
              <a:t>ChangeMessageVisibility</a:t>
            </a:r>
            <a:r>
              <a:rPr lang="en-US" dirty="0" smtClean="0"/>
              <a:t>: Change the visibility timeout of previously received message.</a:t>
            </a:r>
          </a:p>
          <a:p>
            <a:r>
              <a:rPr lang="en-US" b="1" dirty="0" err="1" smtClean="0"/>
              <a:t>DeleteMessage</a:t>
            </a:r>
            <a:r>
              <a:rPr lang="en-US" dirty="0" smtClean="0"/>
              <a:t>: Remove a previously received message from a specified queue.</a:t>
            </a:r>
          </a:p>
          <a:p>
            <a:r>
              <a:rPr lang="en-US" b="1" dirty="0" err="1" smtClean="0"/>
              <a:t>SetQueueAttributes</a:t>
            </a:r>
            <a:r>
              <a:rPr lang="en-US" dirty="0" smtClean="0"/>
              <a:t>: Control queue settings like the amount of time that messages are locked after being read so they cannot be read again.</a:t>
            </a:r>
          </a:p>
          <a:p>
            <a:r>
              <a:rPr lang="en-US" b="1" dirty="0" err="1" smtClean="0"/>
              <a:t>GetQueueAttributes</a:t>
            </a:r>
            <a:r>
              <a:rPr lang="en-US" dirty="0" smtClean="0"/>
              <a:t>: See information about a queue like the number of messages in it. </a:t>
            </a:r>
          </a:p>
          <a:p>
            <a:r>
              <a:rPr lang="en-US" b="1" dirty="0" err="1" smtClean="0"/>
              <a:t>AddPermission</a:t>
            </a:r>
            <a:r>
              <a:rPr lang="en-US" dirty="0" smtClean="0"/>
              <a:t>: Add queue sharing for another AWS account for a specified queue. </a:t>
            </a:r>
          </a:p>
          <a:p>
            <a:r>
              <a:rPr lang="en-US" b="1" dirty="0" err="1" smtClean="0"/>
              <a:t>RemovePermission</a:t>
            </a:r>
            <a:r>
              <a:rPr lang="en-US" dirty="0" smtClean="0"/>
              <a:t>: Remove an AWS account from queue sharing for a specified queue.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1887</Words>
  <Application>Microsoft Office PowerPoint</Application>
  <PresentationFormat>On-screen Show (4:3)</PresentationFormat>
  <Paragraphs>305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Fedora Service Framework Simple Queue Services</vt:lpstr>
      <vt:lpstr>Simple Queue Services</vt:lpstr>
      <vt:lpstr>Example FSF-SQS Application</vt:lpstr>
      <vt:lpstr>Example Chained FSF-SQS Application</vt:lpstr>
      <vt:lpstr>Example Replication FSF-SQS Application</vt:lpstr>
      <vt:lpstr>Original FSF Messaging Concept</vt:lpstr>
      <vt:lpstr>Collective Experience</vt:lpstr>
      <vt:lpstr>Amazon’s Simple Queue Service</vt:lpstr>
      <vt:lpstr>Amazon’s SQS API</vt:lpstr>
      <vt:lpstr>Rogers’ “Cloud Task Replica”</vt:lpstr>
      <vt:lpstr>“CTR” - Roles</vt:lpstr>
      <vt:lpstr>“CTR” - Process Model</vt:lpstr>
      <vt:lpstr>“CTR” - Workflow: Replication</vt:lpstr>
      <vt:lpstr>“CTR” - Message Semantics</vt:lpstr>
      <vt:lpstr>Stanford’s “Work Do” Workflow</vt:lpstr>
      <vt:lpstr>“Work Do” - Approach</vt:lpstr>
      <vt:lpstr>“Work Do” – Process Model</vt:lpstr>
      <vt:lpstr>“Work Do” – Process Data</vt:lpstr>
      <vt:lpstr>FSF-SQS Development Approach</vt:lpstr>
      <vt:lpstr>Targeted Use Cases</vt:lpstr>
      <vt:lpstr>FSF-SQS Implementation</vt:lpstr>
      <vt:lpstr>Don’t Need to Build</vt:lpstr>
      <vt:lpstr>Do Need to Build</vt:lpstr>
      <vt:lpstr>Advantages and Drawbacks</vt:lpstr>
      <vt:lpstr>Details</vt:lpstr>
      <vt:lpstr>Integrate a Simple Queue Service</vt:lpstr>
      <vt:lpstr>FSF-SQS Integration Patterns</vt:lpstr>
      <vt:lpstr>Potential Demonstration Services</vt:lpstr>
      <vt:lpstr>Workflow States</vt:lpstr>
      <vt:lpstr>Build a Simple Ingest Service</vt:lpstr>
      <vt:lpstr>Build a Portable Ingest Client</vt:lpstr>
      <vt:lpstr>Content Models</vt:lpstr>
    </vt:vector>
  </TitlesOfParts>
  <Company>Fedora Commons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 Simple Queue Services</dc:title>
  <dc:creator>Daniel Davis</dc:creator>
  <cp:lastModifiedBy>Daniel Davis</cp:lastModifiedBy>
  <cp:revision>123</cp:revision>
  <dcterms:created xsi:type="dcterms:W3CDTF">2009-04-13T15:25:06Z</dcterms:created>
  <dcterms:modified xsi:type="dcterms:W3CDTF">2009-07-02T14:20:21Z</dcterms:modified>
</cp:coreProperties>
</file>