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61" r:id="rId3"/>
    <p:sldId id="265" r:id="rId4"/>
    <p:sldId id="266" r:id="rId5"/>
    <p:sldId id="262" r:id="rId6"/>
    <p:sldId id="263" r:id="rId7"/>
    <p:sldId id="264" r:id="rId8"/>
    <p:sldId id="257" r:id="rId9"/>
    <p:sldId id="259" r:id="rId10"/>
    <p:sldId id="260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14" d="100"/>
          <a:sy n="114" d="100"/>
        </p:scale>
        <p:origin x="-104" y="-27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printerSettings" Target="printerSettings/printerSettings1.bin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B9514B-B417-3940-89B3-CF32B5442F0F}" type="datetimeFigureOut">
              <a:rPr lang="en-US" smtClean="0"/>
              <a:t>8/9/13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5BDBCE-D34C-D346-9591-9B0FBE4A894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B9514B-B417-3940-89B3-CF32B5442F0F}" type="datetimeFigureOut">
              <a:rPr lang="en-US" smtClean="0"/>
              <a:t>8/9/13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C5BDBCE-D34C-D346-9591-9B0FBE4A8949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B9514B-B417-3940-89B3-CF32B5442F0F}" type="datetimeFigureOut">
              <a:rPr lang="en-US" smtClean="0"/>
              <a:t>8/9/13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5BDBCE-D34C-D346-9591-9B0FBE4A894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B9514B-B417-3940-89B3-CF32B5442F0F}" type="datetimeFigureOut">
              <a:rPr lang="en-US" smtClean="0"/>
              <a:t>8/9/13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5BDBCE-D34C-D346-9591-9B0FBE4A894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B9514B-B417-3940-89B3-CF32B5442F0F}" type="datetimeFigureOut">
              <a:rPr lang="en-US" smtClean="0"/>
              <a:t>8/9/13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5BDBCE-D34C-D346-9591-9B0FBE4A894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ocks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9220" y="1600200"/>
            <a:ext cx="5057980" cy="4800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B9514B-B417-3940-89B3-CF32B5442F0F}" type="datetimeFigureOut">
              <a:rPr lang="en-US" smtClean="0"/>
              <a:t>8/9/13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5BDBCE-D34C-D346-9591-9B0FBE4A8949}" type="slidenum">
              <a:rPr lang="en-US" smtClean="0"/>
              <a:t>‹#›</a:t>
            </a:fld>
            <a:endParaRPr lang="en-US"/>
          </a:p>
        </p:txBody>
      </p:sp>
      <p:grpSp>
        <p:nvGrpSpPr>
          <p:cNvPr id="7" name="Group 6"/>
          <p:cNvGrpSpPr/>
          <p:nvPr userDrawn="1"/>
        </p:nvGrpSpPr>
        <p:grpSpPr>
          <a:xfrm>
            <a:off x="457200" y="1600591"/>
            <a:ext cx="2250488" cy="4849410"/>
            <a:chOff x="457200" y="1600591"/>
            <a:chExt cx="2250488" cy="4849410"/>
          </a:xfrm>
        </p:grpSpPr>
        <p:sp>
          <p:nvSpPr>
            <p:cNvPr id="8" name="Rectangle 7"/>
            <p:cNvSpPr/>
            <p:nvPr/>
          </p:nvSpPr>
          <p:spPr>
            <a:xfrm>
              <a:off x="457200" y="1600591"/>
              <a:ext cx="2250488" cy="4849410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457200" y="1600591"/>
              <a:ext cx="2250488" cy="356477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r>
                <a:rPr lang="en-US" dirty="0" smtClean="0"/>
                <a:t>Configuration</a:t>
              </a:r>
              <a:endParaRPr lang="en-US" dirty="0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457200" y="2099806"/>
              <a:ext cx="2250488" cy="1854122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r>
                <a:rPr lang="en-US" dirty="0" smtClean="0"/>
                <a:t>Evaluation</a:t>
              </a:r>
              <a:endParaRPr lang="en-US" dirty="0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991552" y="2599021"/>
              <a:ext cx="1716136" cy="356477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r>
                <a:rPr lang="en-US" dirty="0" smtClean="0"/>
                <a:t>Scheduling</a:t>
              </a:r>
              <a:endParaRPr lang="en-US" dirty="0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991552" y="3098236"/>
              <a:ext cx="1716136" cy="356477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r>
                <a:rPr lang="en-US" dirty="0" smtClean="0"/>
                <a:t>Discovery</a:t>
              </a:r>
              <a:endParaRPr lang="en-US" dirty="0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991552" y="3597451"/>
              <a:ext cx="1716136" cy="356477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r>
                <a:rPr lang="en-US" dirty="0" smtClean="0"/>
                <a:t>Synchronization</a:t>
              </a:r>
              <a:endParaRPr lang="en-US" dirty="0"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457200" y="4096666"/>
              <a:ext cx="2250488" cy="2353335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r>
                <a:rPr lang="en-US" dirty="0" smtClean="0"/>
                <a:t>Population</a:t>
              </a:r>
              <a:endParaRPr lang="en-US" dirty="0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991552" y="4595881"/>
              <a:ext cx="1716136" cy="356477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r>
                <a:rPr lang="en-US" dirty="0" smtClean="0"/>
                <a:t>Prioritization</a:t>
              </a:r>
              <a:endParaRPr lang="en-US" dirty="0"/>
            </a:p>
          </p:txBody>
        </p:sp>
        <p:sp>
          <p:nvSpPr>
            <p:cNvPr id="16" name="Rectangle 15"/>
            <p:cNvSpPr/>
            <p:nvPr/>
          </p:nvSpPr>
          <p:spPr>
            <a:xfrm>
              <a:off x="991552" y="5095096"/>
              <a:ext cx="1716136" cy="1354905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r>
                <a:rPr lang="en-US" dirty="0" smtClean="0"/>
                <a:t>Assembly</a:t>
              </a:r>
              <a:endParaRPr lang="en-US" dirty="0"/>
            </a:p>
          </p:txBody>
        </p:sp>
        <p:sp>
          <p:nvSpPr>
            <p:cNvPr id="17" name="Rectangle 16"/>
            <p:cNvSpPr/>
            <p:nvPr/>
          </p:nvSpPr>
          <p:spPr>
            <a:xfrm>
              <a:off x="1281218" y="5594311"/>
              <a:ext cx="1426470" cy="356477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r>
                <a:rPr lang="en-US" dirty="0" smtClean="0"/>
                <a:t>Modeling</a:t>
              </a:r>
              <a:endParaRPr lang="en-US" dirty="0"/>
            </a:p>
          </p:txBody>
        </p:sp>
        <p:sp>
          <p:nvSpPr>
            <p:cNvPr id="18" name="Rectangle 17"/>
            <p:cNvSpPr/>
            <p:nvPr/>
          </p:nvSpPr>
          <p:spPr>
            <a:xfrm>
              <a:off x="1281218" y="6093524"/>
              <a:ext cx="1426470" cy="356477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r>
                <a:rPr lang="en-US" dirty="0" smtClean="0"/>
                <a:t>Indexing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9597963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B9514B-B417-3940-89B3-CF32B5442F0F}" type="datetimeFigureOut">
              <a:rPr lang="en-US" smtClean="0"/>
              <a:t>8/9/13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5BDBCE-D34C-D346-9591-9B0FBE4A894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B9514B-B417-3940-89B3-CF32B5442F0F}" type="datetimeFigureOut">
              <a:rPr lang="en-US" smtClean="0"/>
              <a:t>8/9/13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5BDBCE-D34C-D346-9591-9B0FBE4A894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B9514B-B417-3940-89B3-CF32B5442F0F}" type="datetimeFigureOut">
              <a:rPr lang="en-US" smtClean="0"/>
              <a:t>8/9/13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5BDBCE-D34C-D346-9591-9B0FBE4A894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B9514B-B417-3940-89B3-CF32B5442F0F}" type="datetimeFigureOut">
              <a:rPr lang="en-US" smtClean="0"/>
              <a:t>8/9/13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5BDBCE-D34C-D346-9591-9B0FBE4A894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B9514B-B417-3940-89B3-CF32B5442F0F}" type="datetimeFigureOut">
              <a:rPr lang="en-US" smtClean="0"/>
              <a:t>8/9/13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5BDBCE-D34C-D346-9591-9B0FBE4A894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B9514B-B417-3940-89B3-CF32B5442F0F}" type="datetimeFigureOut">
              <a:rPr lang="en-US" smtClean="0"/>
              <a:t>8/9/13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5BDBCE-D34C-D346-9591-9B0FBE4A8949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2C5BDBCE-D34C-D346-9591-9B0FBE4A8949}" type="slidenum">
              <a:rPr lang="en-US" smtClean="0"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51B9514B-B417-3940-89B3-CF32B5442F0F}" type="datetimeFigureOut">
              <a:rPr lang="en-US" smtClean="0"/>
              <a:t>8/9/13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7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</p:sldLayoutIdLs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VIVO</a:t>
            </a:r>
            <a:br>
              <a:rPr lang="en-US" dirty="0" smtClean="0"/>
            </a:br>
            <a:r>
              <a:rPr lang="en-US" dirty="0" smtClean="0"/>
              <a:t>Multi-site search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Structure and function overview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052071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Indexer - </a:t>
            </a:r>
            <a:r>
              <a:rPr lang="en-US" dirty="0" smtClean="0"/>
              <a:t>Population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Prioritization</a:t>
            </a:r>
          </a:p>
          <a:p>
            <a:pPr lvl="1"/>
            <a:r>
              <a:rPr lang="en-US" dirty="0" smtClean="0"/>
              <a:t>Create an ordered list of URIs for indexing.</a:t>
            </a:r>
          </a:p>
          <a:p>
            <a:r>
              <a:rPr lang="en-US" dirty="0" smtClean="0"/>
              <a:t>Modeling</a:t>
            </a:r>
          </a:p>
          <a:p>
            <a:pPr lvl="1"/>
            <a:r>
              <a:rPr lang="en-US" dirty="0" smtClean="0"/>
              <a:t>For each URI, ask the site for RDF statements to build the individual model</a:t>
            </a:r>
          </a:p>
          <a:p>
            <a:r>
              <a:rPr lang="en-US" dirty="0" smtClean="0"/>
              <a:t>Indexing</a:t>
            </a:r>
          </a:p>
          <a:p>
            <a:pPr lvl="1"/>
            <a:r>
              <a:rPr lang="en-US" dirty="0" smtClean="0"/>
              <a:t>Translate the individual model into a record in the search index</a:t>
            </a:r>
          </a:p>
        </p:txBody>
      </p:sp>
      <p:sp>
        <p:nvSpPr>
          <p:cNvPr id="12" name="Rectangle 11"/>
          <p:cNvSpPr/>
          <p:nvPr/>
        </p:nvSpPr>
        <p:spPr>
          <a:xfrm>
            <a:off x="991553" y="4588165"/>
            <a:ext cx="1716136" cy="356477"/>
          </a:xfrm>
          <a:prstGeom prst="rect">
            <a:avLst/>
          </a:prstGeom>
          <a:solidFill>
            <a:schemeClr val="accent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dirty="0" smtClean="0"/>
              <a:t>Prioritization</a:t>
            </a:r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1281219" y="5586595"/>
            <a:ext cx="1426470" cy="356477"/>
          </a:xfrm>
          <a:prstGeom prst="rect">
            <a:avLst/>
          </a:prstGeom>
          <a:solidFill>
            <a:schemeClr val="accent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dirty="0" smtClean="0"/>
              <a:t>Modeling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1281219" y="6085808"/>
            <a:ext cx="1426470" cy="356477"/>
          </a:xfrm>
          <a:prstGeom prst="rect">
            <a:avLst/>
          </a:prstGeom>
          <a:solidFill>
            <a:schemeClr val="accent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dirty="0" smtClean="0"/>
              <a:t>Indexing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83617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it?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search tool for ISF-compatible sites</a:t>
            </a:r>
          </a:p>
          <a:p>
            <a:pPr lvl="1"/>
            <a:r>
              <a:rPr lang="en-US" dirty="0" smtClean="0"/>
              <a:t>VIVO, Profiles, Loki…</a:t>
            </a:r>
          </a:p>
          <a:p>
            <a:r>
              <a:rPr lang="en-US" dirty="0" smtClean="0"/>
              <a:t>Search index is built from all client sites</a:t>
            </a:r>
          </a:p>
          <a:p>
            <a:pPr lvl="1"/>
            <a:r>
              <a:rPr lang="en-US" dirty="0" smtClean="0"/>
              <a:t>Provides relative ranking of results across sites</a:t>
            </a:r>
          </a:p>
          <a:p>
            <a:r>
              <a:rPr lang="en-US" dirty="0" smtClean="0"/>
              <a:t>Two pieces of software</a:t>
            </a:r>
          </a:p>
          <a:p>
            <a:pPr lvl="1"/>
            <a:r>
              <a:rPr lang="en-US" dirty="0" smtClean="0"/>
              <a:t>An application that builds a Solr search index</a:t>
            </a:r>
          </a:p>
          <a:p>
            <a:pPr lvl="1"/>
            <a:r>
              <a:rPr lang="en-US" dirty="0" smtClean="0"/>
              <a:t>A web-app that presents a GUI for searching</a:t>
            </a:r>
            <a:endParaRPr lang="en-US" dirty="0"/>
          </a:p>
          <a:p>
            <a:r>
              <a:rPr lang="en-US" dirty="0" smtClean="0"/>
              <a:t>Configurable</a:t>
            </a:r>
          </a:p>
          <a:p>
            <a:pPr lvl="1"/>
            <a:r>
              <a:rPr lang="en-US" dirty="0" smtClean="0"/>
              <a:t>Decide which sites to index, and which classes of individuals</a:t>
            </a:r>
          </a:p>
          <a:p>
            <a:r>
              <a:rPr lang="en-US" dirty="0" smtClean="0"/>
              <a:t>Open source, built from open source components</a:t>
            </a:r>
          </a:p>
        </p:txBody>
      </p:sp>
    </p:spTree>
    <p:extLst>
      <p:ext uri="{BB962C8B-B14F-4D97-AF65-F5344CB8AC3E}">
        <p14:creationId xmlns:p14="http://schemas.microsoft.com/office/powerpoint/2010/main" val="7805026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Up Arrow 36"/>
          <p:cNvSpPr/>
          <p:nvPr/>
        </p:nvSpPr>
        <p:spPr>
          <a:xfrm>
            <a:off x="3861849" y="2549255"/>
            <a:ext cx="484632" cy="627393"/>
          </a:xfrm>
          <a:prstGeom prst="upArrow">
            <a:avLst/>
          </a:prstGeom>
          <a:solidFill>
            <a:schemeClr val="accent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 flow</a:t>
            </a:r>
            <a:endParaRPr lang="en-US" dirty="0"/>
          </a:p>
        </p:txBody>
      </p:sp>
      <p:sp>
        <p:nvSpPr>
          <p:cNvPr id="16" name="Round Single Corner Rectangle 15"/>
          <p:cNvSpPr/>
          <p:nvPr/>
        </p:nvSpPr>
        <p:spPr>
          <a:xfrm>
            <a:off x="457201" y="2016322"/>
            <a:ext cx="1637314" cy="846632"/>
          </a:xfrm>
          <a:prstGeom prst="round1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User</a:t>
            </a:r>
          </a:p>
          <a:p>
            <a:pPr algn="ctr"/>
            <a:r>
              <a:rPr lang="en-US" dirty="0" smtClean="0"/>
              <a:t>Browser</a:t>
            </a:r>
            <a:endParaRPr lang="en-US" dirty="0"/>
          </a:p>
        </p:txBody>
      </p:sp>
      <p:sp>
        <p:nvSpPr>
          <p:cNvPr id="17" name="Round Single Corner Rectangle 16"/>
          <p:cNvSpPr/>
          <p:nvPr/>
        </p:nvSpPr>
        <p:spPr>
          <a:xfrm>
            <a:off x="457201" y="3616909"/>
            <a:ext cx="1637314" cy="846632"/>
          </a:xfrm>
          <a:prstGeom prst="round1Rect">
            <a:avLst/>
          </a:prstGeom>
          <a:solidFill>
            <a:schemeClr val="accent3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MSS</a:t>
            </a:r>
          </a:p>
          <a:p>
            <a:pPr algn="ctr"/>
            <a:r>
              <a:rPr lang="en-US" dirty="0" smtClean="0"/>
              <a:t>Web server</a:t>
            </a:r>
            <a:endParaRPr lang="en-US" dirty="0"/>
          </a:p>
        </p:txBody>
      </p:sp>
      <p:sp>
        <p:nvSpPr>
          <p:cNvPr id="18" name="Round Single Corner Rectangle 17"/>
          <p:cNvSpPr/>
          <p:nvPr/>
        </p:nvSpPr>
        <p:spPr>
          <a:xfrm>
            <a:off x="3192242" y="2019217"/>
            <a:ext cx="1774581" cy="846632"/>
          </a:xfrm>
          <a:prstGeom prst="round1Rect">
            <a:avLst/>
          </a:prstGeom>
          <a:solidFill>
            <a:schemeClr val="accent3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MSS</a:t>
            </a:r>
          </a:p>
          <a:p>
            <a:pPr algn="ctr"/>
            <a:r>
              <a:rPr lang="en-US" dirty="0" smtClean="0"/>
              <a:t>Solr server</a:t>
            </a:r>
            <a:endParaRPr lang="en-US" dirty="0"/>
          </a:p>
        </p:txBody>
      </p:sp>
      <p:sp>
        <p:nvSpPr>
          <p:cNvPr id="21" name="Rectangle 20"/>
          <p:cNvSpPr/>
          <p:nvPr/>
        </p:nvSpPr>
        <p:spPr>
          <a:xfrm>
            <a:off x="3203383" y="3028046"/>
            <a:ext cx="1774581" cy="570357"/>
          </a:xfrm>
          <a:prstGeom prst="rect">
            <a:avLst/>
          </a:prstGeom>
          <a:solidFill>
            <a:schemeClr val="accent5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Search index</a:t>
            </a:r>
            <a:endParaRPr lang="en-US" dirty="0"/>
          </a:p>
        </p:txBody>
      </p:sp>
      <p:sp>
        <p:nvSpPr>
          <p:cNvPr id="22" name="Up Arrow 21"/>
          <p:cNvSpPr/>
          <p:nvPr/>
        </p:nvSpPr>
        <p:spPr>
          <a:xfrm>
            <a:off x="1169808" y="2940933"/>
            <a:ext cx="484632" cy="579275"/>
          </a:xfrm>
          <a:prstGeom prst="upArrow">
            <a:avLst/>
          </a:prstGeom>
          <a:solidFill>
            <a:schemeClr val="accent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/>
          <p:cNvSpPr txBox="1"/>
          <p:nvPr/>
        </p:nvSpPr>
        <p:spPr>
          <a:xfrm>
            <a:off x="609874" y="2952072"/>
            <a:ext cx="64906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Web page</a:t>
            </a:r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2245832" y="2751552"/>
            <a:ext cx="81551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Search</a:t>
            </a:r>
          </a:p>
          <a:p>
            <a:r>
              <a:rPr lang="en-US" dirty="0" smtClean="0"/>
              <a:t>result</a:t>
            </a:r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2190127" y="1626316"/>
            <a:ext cx="90500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Search</a:t>
            </a:r>
          </a:p>
          <a:p>
            <a:r>
              <a:rPr lang="en-US" dirty="0" smtClean="0"/>
              <a:t>request</a:t>
            </a:r>
            <a:endParaRPr lang="en-US" dirty="0"/>
          </a:p>
        </p:txBody>
      </p:sp>
      <p:sp>
        <p:nvSpPr>
          <p:cNvPr id="26" name="Left-Right Arrow 25"/>
          <p:cNvSpPr/>
          <p:nvPr/>
        </p:nvSpPr>
        <p:spPr>
          <a:xfrm>
            <a:off x="2170425" y="2216838"/>
            <a:ext cx="924705" cy="534714"/>
          </a:xfrm>
          <a:prstGeom prst="leftRightArrow">
            <a:avLst/>
          </a:prstGeom>
          <a:solidFill>
            <a:schemeClr val="accent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AJAX</a:t>
            </a:r>
            <a:endParaRPr lang="en-US" dirty="0"/>
          </a:p>
        </p:txBody>
      </p:sp>
      <p:sp>
        <p:nvSpPr>
          <p:cNvPr id="27" name="Round Single Corner Rectangle 26"/>
          <p:cNvSpPr/>
          <p:nvPr/>
        </p:nvSpPr>
        <p:spPr>
          <a:xfrm>
            <a:off x="5893977" y="2862952"/>
            <a:ext cx="1782147" cy="846632"/>
          </a:xfrm>
          <a:prstGeom prst="round1Rect">
            <a:avLst/>
          </a:prstGeom>
          <a:solidFill>
            <a:schemeClr val="accent3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MSS </a:t>
            </a:r>
          </a:p>
          <a:p>
            <a:pPr algn="ctr"/>
            <a:r>
              <a:rPr lang="en-US" dirty="0" smtClean="0"/>
              <a:t>Indexer</a:t>
            </a:r>
            <a:endParaRPr lang="en-US" dirty="0"/>
          </a:p>
        </p:txBody>
      </p:sp>
      <p:sp>
        <p:nvSpPr>
          <p:cNvPr id="28" name="Up Arrow 27"/>
          <p:cNvSpPr/>
          <p:nvPr/>
        </p:nvSpPr>
        <p:spPr>
          <a:xfrm>
            <a:off x="6550411" y="3819989"/>
            <a:ext cx="484632" cy="627393"/>
          </a:xfrm>
          <a:prstGeom prst="upArrow">
            <a:avLst/>
          </a:prstGeom>
          <a:solidFill>
            <a:schemeClr val="accent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ound Single Corner Rectangle 28"/>
          <p:cNvSpPr/>
          <p:nvPr/>
        </p:nvSpPr>
        <p:spPr>
          <a:xfrm>
            <a:off x="5722609" y="4560261"/>
            <a:ext cx="1655603" cy="846632"/>
          </a:xfrm>
          <a:prstGeom prst="round1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Indexer</a:t>
            </a:r>
            <a:endParaRPr lang="en-US" dirty="0"/>
          </a:p>
        </p:txBody>
      </p:sp>
      <p:sp>
        <p:nvSpPr>
          <p:cNvPr id="30" name="Round Single Corner Rectangle 29"/>
          <p:cNvSpPr/>
          <p:nvPr/>
        </p:nvSpPr>
        <p:spPr>
          <a:xfrm>
            <a:off x="5875009" y="4712661"/>
            <a:ext cx="1655603" cy="846632"/>
          </a:xfrm>
          <a:prstGeom prst="round1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Indexer</a:t>
            </a:r>
            <a:endParaRPr lang="en-US" dirty="0"/>
          </a:p>
        </p:txBody>
      </p:sp>
      <p:sp>
        <p:nvSpPr>
          <p:cNvPr id="31" name="Round Single Corner Rectangle 30"/>
          <p:cNvSpPr/>
          <p:nvPr/>
        </p:nvSpPr>
        <p:spPr>
          <a:xfrm>
            <a:off x="6027409" y="4865061"/>
            <a:ext cx="1655603" cy="846632"/>
          </a:xfrm>
          <a:prstGeom prst="round1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Indexer</a:t>
            </a:r>
            <a:endParaRPr lang="en-US" dirty="0"/>
          </a:p>
        </p:txBody>
      </p:sp>
      <p:sp>
        <p:nvSpPr>
          <p:cNvPr id="32" name="Round Single Corner Rectangle 31"/>
          <p:cNvSpPr/>
          <p:nvPr/>
        </p:nvSpPr>
        <p:spPr>
          <a:xfrm>
            <a:off x="6179809" y="5017461"/>
            <a:ext cx="1655603" cy="846632"/>
          </a:xfrm>
          <a:prstGeom prst="round1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Client sites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5002612" y="2428386"/>
            <a:ext cx="89136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Search</a:t>
            </a:r>
          </a:p>
          <a:p>
            <a:r>
              <a:rPr lang="en-US" dirty="0" smtClean="0"/>
              <a:t>records</a:t>
            </a:r>
            <a:endParaRPr lang="en-US" dirty="0"/>
          </a:p>
        </p:txBody>
      </p:sp>
      <p:sp>
        <p:nvSpPr>
          <p:cNvPr id="35" name="TextBox 34"/>
          <p:cNvSpPr txBox="1"/>
          <p:nvPr/>
        </p:nvSpPr>
        <p:spPr>
          <a:xfrm>
            <a:off x="5992333" y="4133686"/>
            <a:ext cx="5580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RDF</a:t>
            </a:r>
            <a:endParaRPr lang="en-US" dirty="0"/>
          </a:p>
        </p:txBody>
      </p:sp>
      <p:sp>
        <p:nvSpPr>
          <p:cNvPr id="36" name="Left Arrow 35"/>
          <p:cNvSpPr/>
          <p:nvPr/>
        </p:nvSpPr>
        <p:spPr>
          <a:xfrm>
            <a:off x="5091451" y="3028046"/>
            <a:ext cx="624270" cy="570357"/>
          </a:xfrm>
          <a:prstGeom prst="leftArrow">
            <a:avLst/>
          </a:prstGeom>
          <a:solidFill>
            <a:schemeClr val="accent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6744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 flow</a:t>
            </a:r>
            <a:endParaRPr lang="en-US" dirty="0"/>
          </a:p>
        </p:txBody>
      </p:sp>
      <p:sp>
        <p:nvSpPr>
          <p:cNvPr id="3" name="Rounded Rectangle 2"/>
          <p:cNvSpPr/>
          <p:nvPr/>
        </p:nvSpPr>
        <p:spPr>
          <a:xfrm>
            <a:off x="1091822" y="1428778"/>
            <a:ext cx="1804846" cy="4876405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MSS</a:t>
            </a:r>
          </a:p>
          <a:p>
            <a:pPr algn="ctr"/>
            <a:r>
              <a:rPr lang="en-US" dirty="0" smtClean="0"/>
              <a:t>Indexer</a:t>
            </a:r>
            <a:endParaRPr lang="en-US" dirty="0"/>
          </a:p>
        </p:txBody>
      </p:sp>
      <p:sp>
        <p:nvSpPr>
          <p:cNvPr id="4" name="Rounded Rectangle 3"/>
          <p:cNvSpPr/>
          <p:nvPr/>
        </p:nvSpPr>
        <p:spPr>
          <a:xfrm>
            <a:off x="5188146" y="1428778"/>
            <a:ext cx="1804846" cy="4876405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Client</a:t>
            </a:r>
          </a:p>
          <a:p>
            <a:pPr algn="ctr"/>
            <a:r>
              <a:rPr lang="en-US" dirty="0" smtClean="0"/>
              <a:t>site</a:t>
            </a:r>
            <a:endParaRPr lang="en-US" dirty="0"/>
          </a:p>
        </p:txBody>
      </p:sp>
      <p:grpSp>
        <p:nvGrpSpPr>
          <p:cNvPr id="36" name="Group 35"/>
          <p:cNvGrpSpPr/>
          <p:nvPr/>
        </p:nvGrpSpPr>
        <p:grpSpPr>
          <a:xfrm>
            <a:off x="2985796" y="1759318"/>
            <a:ext cx="2116796" cy="843878"/>
            <a:chOff x="2985796" y="1759318"/>
            <a:chExt cx="2116796" cy="843878"/>
          </a:xfrm>
        </p:grpSpPr>
        <p:cxnSp>
          <p:nvCxnSpPr>
            <p:cNvPr id="17" name="Straight Arrow Connector 16"/>
            <p:cNvCxnSpPr/>
            <p:nvPr/>
          </p:nvCxnSpPr>
          <p:spPr>
            <a:xfrm>
              <a:off x="2985796" y="2128650"/>
              <a:ext cx="2116796" cy="0"/>
            </a:xfrm>
            <a:prstGeom prst="straightConnector1">
              <a:avLst/>
            </a:prstGeom>
            <a:ln w="50800">
              <a:tail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Arrow Connector 17"/>
            <p:cNvCxnSpPr/>
            <p:nvPr/>
          </p:nvCxnSpPr>
          <p:spPr>
            <a:xfrm flipH="1">
              <a:off x="2985796" y="2303330"/>
              <a:ext cx="2116796" cy="0"/>
            </a:xfrm>
            <a:prstGeom prst="straightConnector1">
              <a:avLst/>
            </a:prstGeom>
            <a:ln w="50800">
              <a:tail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TextBox 31"/>
            <p:cNvSpPr txBox="1"/>
            <p:nvPr/>
          </p:nvSpPr>
          <p:spPr>
            <a:xfrm>
              <a:off x="3055556" y="1759318"/>
              <a:ext cx="186586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Discovery request</a:t>
              </a:r>
              <a:endParaRPr lang="en-US" dirty="0"/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3375072" y="2233864"/>
              <a:ext cx="122341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List of URIs</a:t>
              </a:r>
              <a:endParaRPr lang="en-US" dirty="0"/>
            </a:p>
          </p:txBody>
        </p:sp>
      </p:grpSp>
      <p:grpSp>
        <p:nvGrpSpPr>
          <p:cNvPr id="43" name="Group 42"/>
          <p:cNvGrpSpPr/>
          <p:nvPr/>
        </p:nvGrpSpPr>
        <p:grpSpPr>
          <a:xfrm>
            <a:off x="2985796" y="2936589"/>
            <a:ext cx="2116796" cy="847919"/>
            <a:chOff x="2985796" y="2936589"/>
            <a:chExt cx="2116796" cy="847919"/>
          </a:xfrm>
        </p:grpSpPr>
        <p:cxnSp>
          <p:nvCxnSpPr>
            <p:cNvPr id="38" name="Straight Arrow Connector 37"/>
            <p:cNvCxnSpPr/>
            <p:nvPr/>
          </p:nvCxnSpPr>
          <p:spPr>
            <a:xfrm>
              <a:off x="2985796" y="3305921"/>
              <a:ext cx="2116796" cy="0"/>
            </a:xfrm>
            <a:prstGeom prst="straightConnector1">
              <a:avLst/>
            </a:prstGeom>
            <a:ln w="50800">
              <a:tail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Arrow Connector 38"/>
            <p:cNvCxnSpPr/>
            <p:nvPr/>
          </p:nvCxnSpPr>
          <p:spPr>
            <a:xfrm flipH="1">
              <a:off x="2985796" y="3480601"/>
              <a:ext cx="2116796" cy="0"/>
            </a:xfrm>
            <a:prstGeom prst="straightConnector1">
              <a:avLst/>
            </a:prstGeom>
            <a:ln w="50800">
              <a:tail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0" name="TextBox 39"/>
            <p:cNvSpPr txBox="1"/>
            <p:nvPr/>
          </p:nvSpPr>
          <p:spPr>
            <a:xfrm>
              <a:off x="3375072" y="2936589"/>
              <a:ext cx="135165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LOD request</a:t>
              </a:r>
              <a:endParaRPr lang="en-US" dirty="0"/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3765008" y="3415176"/>
              <a:ext cx="55807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RDF</a:t>
              </a:r>
              <a:endParaRPr lang="en-US" dirty="0"/>
            </a:p>
          </p:txBody>
        </p:sp>
      </p:grpSp>
      <p:grpSp>
        <p:nvGrpSpPr>
          <p:cNvPr id="44" name="Group 43"/>
          <p:cNvGrpSpPr/>
          <p:nvPr/>
        </p:nvGrpSpPr>
        <p:grpSpPr>
          <a:xfrm>
            <a:off x="2985796" y="3697976"/>
            <a:ext cx="2116796" cy="847919"/>
            <a:chOff x="2985796" y="2936589"/>
            <a:chExt cx="2116796" cy="847919"/>
          </a:xfrm>
        </p:grpSpPr>
        <p:cxnSp>
          <p:nvCxnSpPr>
            <p:cNvPr id="45" name="Straight Arrow Connector 44"/>
            <p:cNvCxnSpPr/>
            <p:nvPr/>
          </p:nvCxnSpPr>
          <p:spPr>
            <a:xfrm>
              <a:off x="2985796" y="3305921"/>
              <a:ext cx="2116796" cy="0"/>
            </a:xfrm>
            <a:prstGeom prst="straightConnector1">
              <a:avLst/>
            </a:prstGeom>
            <a:ln w="50800">
              <a:tail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Arrow Connector 45"/>
            <p:cNvCxnSpPr/>
            <p:nvPr/>
          </p:nvCxnSpPr>
          <p:spPr>
            <a:xfrm flipH="1">
              <a:off x="2985796" y="3480601"/>
              <a:ext cx="2116796" cy="0"/>
            </a:xfrm>
            <a:prstGeom prst="straightConnector1">
              <a:avLst/>
            </a:prstGeom>
            <a:ln w="50800">
              <a:tail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7" name="TextBox 46"/>
            <p:cNvSpPr txBox="1"/>
            <p:nvPr/>
          </p:nvSpPr>
          <p:spPr>
            <a:xfrm>
              <a:off x="3375072" y="2936589"/>
              <a:ext cx="135165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LOD request</a:t>
              </a:r>
              <a:endParaRPr lang="en-US" dirty="0"/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3765008" y="3415176"/>
              <a:ext cx="55807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RDF</a:t>
              </a:r>
              <a:endParaRPr lang="en-US" dirty="0"/>
            </a:p>
          </p:txBody>
        </p:sp>
      </p:grpSp>
      <p:grpSp>
        <p:nvGrpSpPr>
          <p:cNvPr id="49" name="Group 48"/>
          <p:cNvGrpSpPr/>
          <p:nvPr/>
        </p:nvGrpSpPr>
        <p:grpSpPr>
          <a:xfrm>
            <a:off x="2985796" y="4459363"/>
            <a:ext cx="2116796" cy="847919"/>
            <a:chOff x="2985796" y="2936589"/>
            <a:chExt cx="2116796" cy="847919"/>
          </a:xfrm>
        </p:grpSpPr>
        <p:cxnSp>
          <p:nvCxnSpPr>
            <p:cNvPr id="50" name="Straight Arrow Connector 49"/>
            <p:cNvCxnSpPr/>
            <p:nvPr/>
          </p:nvCxnSpPr>
          <p:spPr>
            <a:xfrm>
              <a:off x="2985796" y="3305921"/>
              <a:ext cx="2116796" cy="0"/>
            </a:xfrm>
            <a:prstGeom prst="straightConnector1">
              <a:avLst/>
            </a:prstGeom>
            <a:ln w="50800">
              <a:tail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Arrow Connector 50"/>
            <p:cNvCxnSpPr/>
            <p:nvPr/>
          </p:nvCxnSpPr>
          <p:spPr>
            <a:xfrm flipH="1">
              <a:off x="2985796" y="3480601"/>
              <a:ext cx="2116796" cy="0"/>
            </a:xfrm>
            <a:prstGeom prst="straightConnector1">
              <a:avLst/>
            </a:prstGeom>
            <a:ln w="50800">
              <a:tail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2" name="TextBox 51"/>
            <p:cNvSpPr txBox="1"/>
            <p:nvPr/>
          </p:nvSpPr>
          <p:spPr>
            <a:xfrm>
              <a:off x="3375072" y="2936589"/>
              <a:ext cx="135165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LOD request</a:t>
              </a:r>
              <a:endParaRPr lang="en-US" dirty="0"/>
            </a:p>
          </p:txBody>
        </p:sp>
        <p:sp>
          <p:nvSpPr>
            <p:cNvPr id="53" name="TextBox 52"/>
            <p:cNvSpPr txBox="1"/>
            <p:nvPr/>
          </p:nvSpPr>
          <p:spPr>
            <a:xfrm>
              <a:off x="3765008" y="3415176"/>
              <a:ext cx="55807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RDF</a:t>
              </a:r>
              <a:endParaRPr lang="en-US" dirty="0"/>
            </a:p>
          </p:txBody>
        </p:sp>
      </p:grpSp>
      <p:grpSp>
        <p:nvGrpSpPr>
          <p:cNvPr id="54" name="Group 53"/>
          <p:cNvGrpSpPr/>
          <p:nvPr/>
        </p:nvGrpSpPr>
        <p:grpSpPr>
          <a:xfrm>
            <a:off x="2985796" y="5220749"/>
            <a:ext cx="2116796" cy="847919"/>
            <a:chOff x="2985796" y="2936589"/>
            <a:chExt cx="2116796" cy="847919"/>
          </a:xfrm>
        </p:grpSpPr>
        <p:cxnSp>
          <p:nvCxnSpPr>
            <p:cNvPr id="55" name="Straight Arrow Connector 54"/>
            <p:cNvCxnSpPr/>
            <p:nvPr/>
          </p:nvCxnSpPr>
          <p:spPr>
            <a:xfrm>
              <a:off x="2985796" y="3305921"/>
              <a:ext cx="2116796" cy="0"/>
            </a:xfrm>
            <a:prstGeom prst="straightConnector1">
              <a:avLst/>
            </a:prstGeom>
            <a:ln w="50800">
              <a:tail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Arrow Connector 55"/>
            <p:cNvCxnSpPr/>
            <p:nvPr/>
          </p:nvCxnSpPr>
          <p:spPr>
            <a:xfrm flipH="1">
              <a:off x="2985796" y="3480601"/>
              <a:ext cx="2116796" cy="0"/>
            </a:xfrm>
            <a:prstGeom prst="straightConnector1">
              <a:avLst/>
            </a:prstGeom>
            <a:ln w="50800">
              <a:tail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7" name="TextBox 56"/>
            <p:cNvSpPr txBox="1"/>
            <p:nvPr/>
          </p:nvSpPr>
          <p:spPr>
            <a:xfrm>
              <a:off x="3375072" y="2936589"/>
              <a:ext cx="135165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LOD request</a:t>
              </a:r>
              <a:endParaRPr lang="en-US" dirty="0"/>
            </a:p>
          </p:txBody>
        </p:sp>
        <p:sp>
          <p:nvSpPr>
            <p:cNvPr id="58" name="TextBox 57"/>
            <p:cNvSpPr txBox="1"/>
            <p:nvPr/>
          </p:nvSpPr>
          <p:spPr>
            <a:xfrm>
              <a:off x="3765008" y="3415176"/>
              <a:ext cx="55807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RDF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22106642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Scalable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Search index is a standard Solr </a:t>
            </a:r>
            <a:r>
              <a:rPr lang="en-US" dirty="0" err="1" smtClean="0"/>
              <a:t>webapp</a:t>
            </a:r>
            <a:endParaRPr lang="en-US" dirty="0" smtClean="0"/>
          </a:p>
          <a:p>
            <a:pPr lvl="1"/>
            <a:r>
              <a:rPr lang="en-US" dirty="0" smtClean="0"/>
              <a:t>Compatible with any standard JEE server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Indexer is multi-threaded</a:t>
            </a:r>
          </a:p>
          <a:p>
            <a:pPr lvl="1"/>
            <a:r>
              <a:rPr lang="en-US" dirty="0" smtClean="0"/>
              <a:t>For small number of client sites, using standard Java threads</a:t>
            </a:r>
          </a:p>
          <a:p>
            <a:pPr lvl="1"/>
            <a:r>
              <a:rPr lang="en-US" dirty="0" smtClean="0"/>
              <a:t>For large number of client sites, using the Apache </a:t>
            </a:r>
            <a:r>
              <a:rPr lang="en-US" dirty="0" err="1" smtClean="0"/>
              <a:t>Hadoop</a:t>
            </a:r>
            <a:r>
              <a:rPr lang="en-US" dirty="0" smtClean="0"/>
              <a:t> framework for distributed processing</a:t>
            </a:r>
          </a:p>
          <a:p>
            <a:pPr lvl="1"/>
            <a:r>
              <a:rPr lang="en-US" dirty="0" smtClean="0"/>
              <a:t>Interleaves requests among clients, for reduced load</a:t>
            </a:r>
          </a:p>
          <a:p>
            <a:pPr lvl="1"/>
            <a:endParaRPr lang="en-US" dirty="0"/>
          </a:p>
          <a:p>
            <a:r>
              <a:rPr lang="en-US" dirty="0" smtClean="0"/>
              <a:t>Front-end GUI uses AJAX Solr client</a:t>
            </a:r>
          </a:p>
          <a:p>
            <a:pPr lvl="1"/>
            <a:r>
              <a:rPr lang="en-US" dirty="0" smtClean="0"/>
              <a:t>GUI server serves static HTML and AJAX-based JavaScript</a:t>
            </a:r>
          </a:p>
          <a:p>
            <a:pPr lvl="1"/>
            <a:r>
              <a:rPr lang="en-US" dirty="0" smtClean="0"/>
              <a:t>Presentation is accomplished by JavaScript in the browser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149182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 the community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Get the software</a:t>
            </a:r>
          </a:p>
          <a:p>
            <a:r>
              <a:rPr lang="en-US" dirty="0" smtClean="0"/>
              <a:t>Configure for your sites and your classes</a:t>
            </a:r>
          </a:p>
          <a:p>
            <a:r>
              <a:rPr lang="en-US" dirty="0" smtClean="0"/>
              <a:t>Install Solr on a server</a:t>
            </a:r>
          </a:p>
          <a:p>
            <a:r>
              <a:rPr lang="en-US" dirty="0" smtClean="0"/>
              <a:t>Install and run the indexer</a:t>
            </a:r>
          </a:p>
          <a:p>
            <a:r>
              <a:rPr lang="en-US" dirty="0" smtClean="0"/>
              <a:t>Install the front end GUI on a server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522625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Ready for enhancement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indexer is assembled from components at runtime</a:t>
            </a:r>
          </a:p>
          <a:p>
            <a:pPr lvl="1"/>
            <a:r>
              <a:rPr lang="en-US" dirty="0" smtClean="0"/>
              <a:t>Improve a component</a:t>
            </a:r>
          </a:p>
          <a:p>
            <a:pPr lvl="1"/>
            <a:r>
              <a:rPr lang="en-US" dirty="0" smtClean="0"/>
              <a:t>Contribute to the community</a:t>
            </a:r>
          </a:p>
          <a:p>
            <a:pPr lvl="1"/>
            <a:r>
              <a:rPr lang="en-US" dirty="0" smtClean="0"/>
              <a:t>Site admins may configure their indexer to use your component.</a:t>
            </a:r>
          </a:p>
          <a:p>
            <a:r>
              <a:rPr lang="en-US" dirty="0" smtClean="0"/>
              <a:t>The front end is based on the AJAX Solr toolkit</a:t>
            </a:r>
          </a:p>
          <a:p>
            <a:pPr lvl="1"/>
            <a:r>
              <a:rPr lang="en-US" dirty="0" smtClean="0"/>
              <a:t>Create your own front end look and feel</a:t>
            </a:r>
          </a:p>
          <a:p>
            <a:pPr lvl="1"/>
            <a:r>
              <a:rPr lang="en-US" dirty="0" smtClean="0"/>
              <a:t>Contribute to the community</a:t>
            </a:r>
          </a:p>
          <a:p>
            <a:pPr lvl="1"/>
            <a:r>
              <a:rPr lang="en-US" dirty="0" smtClean="0"/>
              <a:t>Site admins may install your front end, instead of the default front end</a:t>
            </a:r>
          </a:p>
        </p:txBody>
      </p:sp>
    </p:spTree>
    <p:extLst>
      <p:ext uri="{BB962C8B-B14F-4D97-AF65-F5344CB8AC3E}">
        <p14:creationId xmlns:p14="http://schemas.microsoft.com/office/powerpoint/2010/main" val="297214035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2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Indexer - Configuration</a:t>
            </a:r>
            <a:endParaRPr lang="en-US" dirty="0"/>
          </a:p>
        </p:txBody>
      </p:sp>
      <p:sp>
        <p:nvSpPr>
          <p:cNvPr id="30" name="Content Placeholder 29"/>
          <p:cNvSpPr>
            <a:spLocks noGrp="1"/>
          </p:cNvSpPr>
          <p:nvPr>
            <p:ph idx="1"/>
          </p:nvPr>
        </p:nvSpPr>
        <p:spPr>
          <a:xfrm>
            <a:off x="3019220" y="1600200"/>
            <a:ext cx="5057980" cy="3513013"/>
          </a:xfrm>
        </p:spPr>
        <p:txBody>
          <a:bodyPr>
            <a:normAutofit/>
          </a:bodyPr>
          <a:lstStyle/>
          <a:p>
            <a:r>
              <a:rPr lang="en-US" dirty="0" smtClean="0"/>
              <a:t>Assemble the application</a:t>
            </a:r>
          </a:p>
          <a:p>
            <a:pPr lvl="1"/>
            <a:r>
              <a:rPr lang="en-US" dirty="0" smtClean="0"/>
              <a:t>Use standard components or contributed alternatives</a:t>
            </a:r>
          </a:p>
          <a:p>
            <a:r>
              <a:rPr lang="en-US" dirty="0" smtClean="0"/>
              <a:t>Create the site list</a:t>
            </a:r>
          </a:p>
          <a:p>
            <a:pPr lvl="1"/>
            <a:r>
              <a:rPr lang="en-US" dirty="0" smtClean="0"/>
              <a:t>Name</a:t>
            </a:r>
          </a:p>
          <a:p>
            <a:pPr lvl="1"/>
            <a:r>
              <a:rPr lang="en-US" dirty="0" smtClean="0"/>
              <a:t>Type of installation (e.g. VIVO 1.5, Profiles)</a:t>
            </a:r>
          </a:p>
          <a:p>
            <a:pPr lvl="1"/>
            <a:r>
              <a:rPr lang="en-US" dirty="0" smtClean="0"/>
              <a:t>Classes to be indexed</a:t>
            </a:r>
          </a:p>
          <a:p>
            <a:r>
              <a:rPr lang="en-US" dirty="0" smtClean="0"/>
              <a:t>Get runtime options</a:t>
            </a:r>
          </a:p>
        </p:txBody>
      </p:sp>
      <p:sp>
        <p:nvSpPr>
          <p:cNvPr id="40" name="Rectangle 39"/>
          <p:cNvSpPr/>
          <p:nvPr/>
        </p:nvSpPr>
        <p:spPr>
          <a:xfrm>
            <a:off x="2116796" y="10887844"/>
            <a:ext cx="1716136" cy="135490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dirty="0" smtClean="0"/>
              <a:t>Assembly</a:t>
            </a:r>
            <a:endParaRPr lang="en-US" dirty="0"/>
          </a:p>
        </p:txBody>
      </p:sp>
      <p:sp>
        <p:nvSpPr>
          <p:cNvPr id="41" name="Rectangle 40"/>
          <p:cNvSpPr/>
          <p:nvPr/>
        </p:nvSpPr>
        <p:spPr>
          <a:xfrm>
            <a:off x="2406462" y="11387059"/>
            <a:ext cx="1426470" cy="356477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dirty="0" smtClean="0"/>
              <a:t>Modeling</a:t>
            </a:r>
            <a:endParaRPr lang="en-US" dirty="0"/>
          </a:p>
        </p:txBody>
      </p:sp>
      <p:sp>
        <p:nvSpPr>
          <p:cNvPr id="42" name="Rectangle 41"/>
          <p:cNvSpPr/>
          <p:nvPr/>
        </p:nvSpPr>
        <p:spPr>
          <a:xfrm>
            <a:off x="2406462" y="11886272"/>
            <a:ext cx="1426470" cy="356477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dirty="0" smtClean="0"/>
              <a:t>Indexing</a:t>
            </a:r>
            <a:endParaRPr lang="en-US" dirty="0"/>
          </a:p>
        </p:txBody>
      </p:sp>
      <p:sp>
        <p:nvSpPr>
          <p:cNvPr id="43" name="Rectangle 42"/>
          <p:cNvSpPr/>
          <p:nvPr/>
        </p:nvSpPr>
        <p:spPr>
          <a:xfrm>
            <a:off x="457200" y="1600200"/>
            <a:ext cx="2250488" cy="356477"/>
          </a:xfrm>
          <a:prstGeom prst="rect">
            <a:avLst/>
          </a:prstGeom>
          <a:solidFill>
            <a:schemeClr val="accent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dirty="0" smtClean="0"/>
              <a:t>Configuration</a:t>
            </a:r>
            <a:endParaRPr lang="en-US" dirty="0"/>
          </a:p>
        </p:txBody>
      </p:sp>
      <p:sp>
        <p:nvSpPr>
          <p:cNvPr id="49" name="TextBox 48"/>
          <p:cNvSpPr txBox="1"/>
          <p:nvPr/>
        </p:nvSpPr>
        <p:spPr>
          <a:xfrm>
            <a:off x="3230899" y="5870731"/>
            <a:ext cx="4946616" cy="584776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r>
              <a:rPr lang="en-US" sz="1600" i="1" dirty="0" smtClean="0"/>
              <a:t>Built on the Digester component from Apache Commons.</a:t>
            </a:r>
          </a:p>
          <a:p>
            <a:r>
              <a:rPr lang="en-US" sz="1600" i="1" dirty="0" smtClean="0"/>
              <a:t>Processed </a:t>
            </a:r>
            <a:r>
              <a:rPr lang="en-US" sz="1600" i="1" dirty="0" smtClean="0"/>
              <a:t>like </a:t>
            </a:r>
            <a:r>
              <a:rPr lang="en-US" sz="1600" b="1" i="1" dirty="0" smtClean="0"/>
              <a:t>server.xml</a:t>
            </a:r>
            <a:r>
              <a:rPr lang="en-US" sz="1600" i="1" dirty="0" smtClean="0"/>
              <a:t> file in Tomcat.</a:t>
            </a:r>
          </a:p>
        </p:txBody>
      </p:sp>
    </p:spTree>
    <p:extLst>
      <p:ext uri="{BB962C8B-B14F-4D97-AF65-F5344CB8AC3E}">
        <p14:creationId xmlns:p14="http://schemas.microsoft.com/office/powerpoint/2010/main" val="90550251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Indexer - </a:t>
            </a:r>
            <a:r>
              <a:rPr lang="en-US" dirty="0" smtClean="0"/>
              <a:t>Evaluation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Scheduling</a:t>
            </a:r>
          </a:p>
          <a:p>
            <a:pPr lvl="1"/>
            <a:r>
              <a:rPr lang="en-US" dirty="0" smtClean="0"/>
              <a:t>Check to see which sites are due for discovery</a:t>
            </a:r>
          </a:p>
          <a:p>
            <a:r>
              <a:rPr lang="en-US" dirty="0" smtClean="0"/>
              <a:t>Discovery</a:t>
            </a:r>
          </a:p>
          <a:p>
            <a:pPr lvl="1"/>
            <a:r>
              <a:rPr lang="en-US" dirty="0" smtClean="0"/>
              <a:t>Ask each site for its list of URIs</a:t>
            </a:r>
          </a:p>
          <a:p>
            <a:pPr lvl="2"/>
            <a:r>
              <a:rPr lang="en-US" dirty="0" smtClean="0"/>
              <a:t>With “last modified” dates, if available</a:t>
            </a:r>
          </a:p>
          <a:p>
            <a:r>
              <a:rPr lang="en-US" dirty="0" smtClean="0"/>
              <a:t>Synchronization</a:t>
            </a:r>
          </a:p>
          <a:p>
            <a:pPr lvl="1"/>
            <a:r>
              <a:rPr lang="en-US" dirty="0" smtClean="0"/>
              <a:t>Create stub records for new URIs</a:t>
            </a:r>
          </a:p>
          <a:p>
            <a:pPr lvl="1"/>
            <a:r>
              <a:rPr lang="en-US" dirty="0" smtClean="0"/>
              <a:t>Remove expired records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991552" y="2606603"/>
            <a:ext cx="1716136" cy="356477"/>
          </a:xfrm>
          <a:prstGeom prst="rect">
            <a:avLst/>
          </a:prstGeom>
          <a:solidFill>
            <a:schemeClr val="accent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dirty="0" smtClean="0"/>
              <a:t>Scheduling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991552" y="3105818"/>
            <a:ext cx="1716136" cy="356477"/>
          </a:xfrm>
          <a:prstGeom prst="rect">
            <a:avLst/>
          </a:prstGeom>
          <a:solidFill>
            <a:schemeClr val="accent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dirty="0" smtClean="0"/>
              <a:t>Discovery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991552" y="3605033"/>
            <a:ext cx="1716136" cy="356477"/>
          </a:xfrm>
          <a:prstGeom prst="rect">
            <a:avLst/>
          </a:prstGeom>
          <a:solidFill>
            <a:schemeClr val="accent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dirty="0" smtClean="0"/>
              <a:t>Synchronization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309109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djacency">
  <a:themeElements>
    <a:clrScheme name="Adjacency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Adjacency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Adjacency.thmx</Template>
  <TotalTime>135</TotalTime>
  <Words>453</Words>
  <Application>Microsoft Macintosh PowerPoint</Application>
  <PresentationFormat>On-screen Show (4:3)</PresentationFormat>
  <Paragraphs>114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Adjacency</vt:lpstr>
      <vt:lpstr>VIVO Multi-site search</vt:lpstr>
      <vt:lpstr>What is it?</vt:lpstr>
      <vt:lpstr>Data flow</vt:lpstr>
      <vt:lpstr>Data flow</vt:lpstr>
      <vt:lpstr>Scalable</vt:lpstr>
      <vt:lpstr>For the community</vt:lpstr>
      <vt:lpstr>Ready for enhancement</vt:lpstr>
      <vt:lpstr>The Indexer - Configuration</vt:lpstr>
      <vt:lpstr>The Indexer - Evaluation</vt:lpstr>
      <vt:lpstr>The Indexer - Population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Jim Blake</dc:creator>
  <cp:lastModifiedBy>Jim Blake</cp:lastModifiedBy>
  <cp:revision>17</cp:revision>
  <dcterms:created xsi:type="dcterms:W3CDTF">2013-08-09T14:58:08Z</dcterms:created>
  <dcterms:modified xsi:type="dcterms:W3CDTF">2013-08-09T17:13:25Z</dcterms:modified>
</cp:coreProperties>
</file>