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9"/>
  </p:notesMasterIdLst>
  <p:sldIdLst>
    <p:sldId id="267" r:id="rId5"/>
    <p:sldId id="288" r:id="rId6"/>
    <p:sldId id="268" r:id="rId7"/>
    <p:sldId id="269" r:id="rId8"/>
    <p:sldId id="271" r:id="rId9"/>
    <p:sldId id="272" r:id="rId10"/>
    <p:sldId id="273" r:id="rId11"/>
    <p:sldId id="279" r:id="rId12"/>
    <p:sldId id="293" r:id="rId13"/>
    <p:sldId id="296" r:id="rId14"/>
    <p:sldId id="276" r:id="rId15"/>
    <p:sldId id="297" r:id="rId16"/>
    <p:sldId id="270" r:id="rId17"/>
    <p:sldId id="280" r:id="rId18"/>
    <p:sldId id="295" r:id="rId19"/>
    <p:sldId id="290" r:id="rId20"/>
    <p:sldId id="277" r:id="rId21"/>
    <p:sldId id="285" r:id="rId22"/>
    <p:sldId id="286" r:id="rId23"/>
    <p:sldId id="289" r:id="rId24"/>
    <p:sldId id="294" r:id="rId25"/>
    <p:sldId id="292" r:id="rId26"/>
    <p:sldId id="298" r:id="rId27"/>
    <p:sldId id="258"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80" autoAdjust="0"/>
    <p:restoredTop sz="90355" autoAdjust="0"/>
  </p:normalViewPr>
  <p:slideViewPr>
    <p:cSldViewPr snapToGrid="0" snapToObjects="1">
      <p:cViewPr>
        <p:scale>
          <a:sx n="101" d="100"/>
          <a:sy n="101" d="100"/>
        </p:scale>
        <p:origin x="1088" y="3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diagrams/_rels/data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4" Type="http://schemas.openxmlformats.org/officeDocument/2006/relationships/image" Target="../media/image7.svg"/></Relationships>
</file>

<file path=ppt/diagrams/_rels/data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diagrams/_rels/data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svg"/><Relationship Id="rId1" Type="http://schemas.openxmlformats.org/officeDocument/2006/relationships/image" Target="../media/image14.png"/><Relationship Id="rId4" Type="http://schemas.openxmlformats.org/officeDocument/2006/relationships/image" Target="../media/image17.svg"/></Relationships>
</file>

<file path=ppt/diagrams/_rels/data5.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_rels/data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svg"/><Relationship Id="rId1" Type="http://schemas.openxmlformats.org/officeDocument/2006/relationships/image" Target="../media/image33.png"/><Relationship Id="rId4" Type="http://schemas.openxmlformats.org/officeDocument/2006/relationships/image" Target="../media/image36.svg"/></Relationships>
</file>

<file path=ppt/diagrams/_rels/drawing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4" Type="http://schemas.openxmlformats.org/officeDocument/2006/relationships/image" Target="../media/image7.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diagrams/_rels/drawing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svg"/><Relationship Id="rId1" Type="http://schemas.openxmlformats.org/officeDocument/2006/relationships/image" Target="../media/image14.png"/><Relationship Id="rId4" Type="http://schemas.openxmlformats.org/officeDocument/2006/relationships/image" Target="../media/image17.svg"/></Relationships>
</file>

<file path=ppt/diagrams/_rels/drawing5.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_rels/drawing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svg"/><Relationship Id="rId1" Type="http://schemas.openxmlformats.org/officeDocument/2006/relationships/image" Target="../media/image33.png"/><Relationship Id="rId4" Type="http://schemas.openxmlformats.org/officeDocument/2006/relationships/image" Target="../media/image36.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31641B-B43D-4BA6-B2FA-0B637C98FB2E}"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7CE54D82-232E-43E9-BDE0-7CBA517D0597}">
      <dgm:prSet/>
      <dgm:spPr/>
      <dgm:t>
        <a:bodyPr/>
        <a:lstStyle/>
        <a:p>
          <a:r>
            <a:rPr lang="en-US"/>
            <a:t>In 2023, the Vice President for Research articulated a need for tracking and managing the extensive data output from University research.</a:t>
          </a:r>
        </a:p>
      </dgm:t>
    </dgm:pt>
    <dgm:pt modelId="{3FC106AA-C706-4168-A19C-9CA281DDE267}" type="parTrans" cxnId="{B09D96E7-C57B-44E6-BDB0-0D52E7FAE3F1}">
      <dgm:prSet/>
      <dgm:spPr/>
      <dgm:t>
        <a:bodyPr/>
        <a:lstStyle/>
        <a:p>
          <a:endParaRPr lang="en-US"/>
        </a:p>
      </dgm:t>
    </dgm:pt>
    <dgm:pt modelId="{4FE39DEA-5593-4AD3-8D77-AE82A9593EAA}" type="sibTrans" cxnId="{B09D96E7-C57B-44E6-BDB0-0D52E7FAE3F1}">
      <dgm:prSet/>
      <dgm:spPr/>
      <dgm:t>
        <a:bodyPr/>
        <a:lstStyle/>
        <a:p>
          <a:endParaRPr lang="en-US"/>
        </a:p>
      </dgm:t>
    </dgm:pt>
    <dgm:pt modelId="{A2589718-8D6E-4728-9356-85017501F44E}">
      <dgm:prSet/>
      <dgm:spPr/>
      <dgm:t>
        <a:bodyPr/>
        <a:lstStyle/>
        <a:p>
          <a:r>
            <a:rPr lang="en-US"/>
            <a:t>VPR initiated a collaboration with Faculty Affairs, Technology Services, and University Libraries in order to realize the vision.</a:t>
          </a:r>
        </a:p>
      </dgm:t>
    </dgm:pt>
    <dgm:pt modelId="{F8518B58-C5FC-4960-928B-EA4272B79CC2}" type="parTrans" cxnId="{A026DC49-0849-4C2D-B65B-FAFAEC45EFF5}">
      <dgm:prSet/>
      <dgm:spPr/>
      <dgm:t>
        <a:bodyPr/>
        <a:lstStyle/>
        <a:p>
          <a:endParaRPr lang="en-US"/>
        </a:p>
      </dgm:t>
    </dgm:pt>
    <dgm:pt modelId="{A393C66C-6F81-4379-ABC9-587127F92774}" type="sibTrans" cxnId="{A026DC49-0849-4C2D-B65B-FAFAEC45EFF5}">
      <dgm:prSet/>
      <dgm:spPr/>
      <dgm:t>
        <a:bodyPr/>
        <a:lstStyle/>
        <a:p>
          <a:endParaRPr lang="en-US"/>
        </a:p>
      </dgm:t>
    </dgm:pt>
    <dgm:pt modelId="{BFCBDE17-C711-4AF1-BE8B-C0A581EB26B7}" type="pres">
      <dgm:prSet presAssocID="{F331641B-B43D-4BA6-B2FA-0B637C98FB2E}" presName="root" presStyleCnt="0">
        <dgm:presLayoutVars>
          <dgm:dir/>
          <dgm:resizeHandles val="exact"/>
        </dgm:presLayoutVars>
      </dgm:prSet>
      <dgm:spPr/>
    </dgm:pt>
    <dgm:pt modelId="{A66D758E-CFC5-4114-B05E-813A9F40389D}" type="pres">
      <dgm:prSet presAssocID="{7CE54D82-232E-43E9-BDE0-7CBA517D0597}" presName="compNode" presStyleCnt="0"/>
      <dgm:spPr/>
    </dgm:pt>
    <dgm:pt modelId="{9EBDF90C-DF00-43FD-B0B3-18CEC395A6DA}" type="pres">
      <dgm:prSet presAssocID="{7CE54D82-232E-43E9-BDE0-7CBA517D0597}" presName="bgRect" presStyleLbl="bgShp" presStyleIdx="0" presStyleCnt="2"/>
      <dgm:spPr/>
    </dgm:pt>
    <dgm:pt modelId="{52E9BADE-AC8E-4230-880B-E7945DA1EBB7}" type="pres">
      <dgm:prSet presAssocID="{7CE54D82-232E-43E9-BDE0-7CBA517D0597}"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ecturer"/>
        </a:ext>
      </dgm:extLst>
    </dgm:pt>
    <dgm:pt modelId="{5D6C8ABF-7EBA-4D7A-BB55-1F01FA643D59}" type="pres">
      <dgm:prSet presAssocID="{7CE54D82-232E-43E9-BDE0-7CBA517D0597}" presName="spaceRect" presStyleCnt="0"/>
      <dgm:spPr/>
    </dgm:pt>
    <dgm:pt modelId="{69F0FEE0-2068-4077-9E41-DF3A5B237AF8}" type="pres">
      <dgm:prSet presAssocID="{7CE54D82-232E-43E9-BDE0-7CBA517D0597}" presName="parTx" presStyleLbl="revTx" presStyleIdx="0" presStyleCnt="2">
        <dgm:presLayoutVars>
          <dgm:chMax val="0"/>
          <dgm:chPref val="0"/>
        </dgm:presLayoutVars>
      </dgm:prSet>
      <dgm:spPr/>
    </dgm:pt>
    <dgm:pt modelId="{FBE3AE27-5343-4D92-B70E-78496C692309}" type="pres">
      <dgm:prSet presAssocID="{4FE39DEA-5593-4AD3-8D77-AE82A9593EAA}" presName="sibTrans" presStyleCnt="0"/>
      <dgm:spPr/>
    </dgm:pt>
    <dgm:pt modelId="{4E133127-BA9F-4E0F-9F7B-9AB511920D4C}" type="pres">
      <dgm:prSet presAssocID="{A2589718-8D6E-4728-9356-85017501F44E}" presName="compNode" presStyleCnt="0"/>
      <dgm:spPr/>
    </dgm:pt>
    <dgm:pt modelId="{4B408D99-C65B-45CB-B49C-7550C9B489DF}" type="pres">
      <dgm:prSet presAssocID="{A2589718-8D6E-4728-9356-85017501F44E}" presName="bgRect" presStyleLbl="bgShp" presStyleIdx="1" presStyleCnt="2"/>
      <dgm:spPr/>
    </dgm:pt>
    <dgm:pt modelId="{506A9A2D-B27C-41A2-A4AC-8404C945298A}" type="pres">
      <dgm:prSet presAssocID="{A2589718-8D6E-4728-9356-85017501F44E}"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raduation Cap"/>
        </a:ext>
      </dgm:extLst>
    </dgm:pt>
    <dgm:pt modelId="{891CE699-22D2-489B-8282-0A2FA96CA6F0}" type="pres">
      <dgm:prSet presAssocID="{A2589718-8D6E-4728-9356-85017501F44E}" presName="spaceRect" presStyleCnt="0"/>
      <dgm:spPr/>
    </dgm:pt>
    <dgm:pt modelId="{50D0E8CB-295D-4268-B28A-E04CE1E87615}" type="pres">
      <dgm:prSet presAssocID="{A2589718-8D6E-4728-9356-85017501F44E}" presName="parTx" presStyleLbl="revTx" presStyleIdx="1" presStyleCnt="2">
        <dgm:presLayoutVars>
          <dgm:chMax val="0"/>
          <dgm:chPref val="0"/>
        </dgm:presLayoutVars>
      </dgm:prSet>
      <dgm:spPr/>
    </dgm:pt>
  </dgm:ptLst>
  <dgm:cxnLst>
    <dgm:cxn modelId="{4F79C719-CAA2-47A4-A2F0-DD6230082707}" type="presOf" srcId="{7CE54D82-232E-43E9-BDE0-7CBA517D0597}" destId="{69F0FEE0-2068-4077-9E41-DF3A5B237AF8}" srcOrd="0" destOrd="0" presId="urn:microsoft.com/office/officeart/2018/2/layout/IconVerticalSolidList"/>
    <dgm:cxn modelId="{A026DC49-0849-4C2D-B65B-FAFAEC45EFF5}" srcId="{F331641B-B43D-4BA6-B2FA-0B637C98FB2E}" destId="{A2589718-8D6E-4728-9356-85017501F44E}" srcOrd="1" destOrd="0" parTransId="{F8518B58-C5FC-4960-928B-EA4272B79CC2}" sibTransId="{A393C66C-6F81-4379-ABC9-587127F92774}"/>
    <dgm:cxn modelId="{58BBA78B-B8A3-4EE3-8C03-FB28A097AFD1}" type="presOf" srcId="{F331641B-B43D-4BA6-B2FA-0B637C98FB2E}" destId="{BFCBDE17-C711-4AF1-BE8B-C0A581EB26B7}" srcOrd="0" destOrd="0" presId="urn:microsoft.com/office/officeart/2018/2/layout/IconVerticalSolidList"/>
    <dgm:cxn modelId="{AE2C1CCB-3F8E-4109-8BEC-36B5698B015B}" type="presOf" srcId="{A2589718-8D6E-4728-9356-85017501F44E}" destId="{50D0E8CB-295D-4268-B28A-E04CE1E87615}" srcOrd="0" destOrd="0" presId="urn:microsoft.com/office/officeart/2018/2/layout/IconVerticalSolidList"/>
    <dgm:cxn modelId="{B09D96E7-C57B-44E6-BDB0-0D52E7FAE3F1}" srcId="{F331641B-B43D-4BA6-B2FA-0B637C98FB2E}" destId="{7CE54D82-232E-43E9-BDE0-7CBA517D0597}" srcOrd="0" destOrd="0" parTransId="{3FC106AA-C706-4168-A19C-9CA281DDE267}" sibTransId="{4FE39DEA-5593-4AD3-8D77-AE82A9593EAA}"/>
    <dgm:cxn modelId="{A0B0CC5D-1136-4738-BEB1-DCAA7B4388CA}" type="presParOf" srcId="{BFCBDE17-C711-4AF1-BE8B-C0A581EB26B7}" destId="{A66D758E-CFC5-4114-B05E-813A9F40389D}" srcOrd="0" destOrd="0" presId="urn:microsoft.com/office/officeart/2018/2/layout/IconVerticalSolidList"/>
    <dgm:cxn modelId="{70613206-480D-4861-86A5-1921AD3E05A9}" type="presParOf" srcId="{A66D758E-CFC5-4114-B05E-813A9F40389D}" destId="{9EBDF90C-DF00-43FD-B0B3-18CEC395A6DA}" srcOrd="0" destOrd="0" presId="urn:microsoft.com/office/officeart/2018/2/layout/IconVerticalSolidList"/>
    <dgm:cxn modelId="{5420177E-10AD-447A-B963-329355FF4EC7}" type="presParOf" srcId="{A66D758E-CFC5-4114-B05E-813A9F40389D}" destId="{52E9BADE-AC8E-4230-880B-E7945DA1EBB7}" srcOrd="1" destOrd="0" presId="urn:microsoft.com/office/officeart/2018/2/layout/IconVerticalSolidList"/>
    <dgm:cxn modelId="{828FD356-A804-4EB6-B49A-1613588212CF}" type="presParOf" srcId="{A66D758E-CFC5-4114-B05E-813A9F40389D}" destId="{5D6C8ABF-7EBA-4D7A-BB55-1F01FA643D59}" srcOrd="2" destOrd="0" presId="urn:microsoft.com/office/officeart/2018/2/layout/IconVerticalSolidList"/>
    <dgm:cxn modelId="{15ABD1EA-B77A-4540-81AB-A1F755A863F6}" type="presParOf" srcId="{A66D758E-CFC5-4114-B05E-813A9F40389D}" destId="{69F0FEE0-2068-4077-9E41-DF3A5B237AF8}" srcOrd="3" destOrd="0" presId="urn:microsoft.com/office/officeart/2018/2/layout/IconVerticalSolidList"/>
    <dgm:cxn modelId="{AA572133-D0E6-4447-BB33-70A72ECEFA92}" type="presParOf" srcId="{BFCBDE17-C711-4AF1-BE8B-C0A581EB26B7}" destId="{FBE3AE27-5343-4D92-B70E-78496C692309}" srcOrd="1" destOrd="0" presId="urn:microsoft.com/office/officeart/2018/2/layout/IconVerticalSolidList"/>
    <dgm:cxn modelId="{F9DF9D37-4D22-4176-A8A5-AEAE41A548DD}" type="presParOf" srcId="{BFCBDE17-C711-4AF1-BE8B-C0A581EB26B7}" destId="{4E133127-BA9F-4E0F-9F7B-9AB511920D4C}" srcOrd="2" destOrd="0" presId="urn:microsoft.com/office/officeart/2018/2/layout/IconVerticalSolidList"/>
    <dgm:cxn modelId="{1CC80483-88D0-43FD-BDE3-D8901EC2C170}" type="presParOf" srcId="{4E133127-BA9F-4E0F-9F7B-9AB511920D4C}" destId="{4B408D99-C65B-45CB-B49C-7550C9B489DF}" srcOrd="0" destOrd="0" presId="urn:microsoft.com/office/officeart/2018/2/layout/IconVerticalSolidList"/>
    <dgm:cxn modelId="{C91C2AA4-0BEF-46CA-B2BD-A640C811067D}" type="presParOf" srcId="{4E133127-BA9F-4E0F-9F7B-9AB511920D4C}" destId="{506A9A2D-B27C-41A2-A4AC-8404C945298A}" srcOrd="1" destOrd="0" presId="urn:microsoft.com/office/officeart/2018/2/layout/IconVerticalSolidList"/>
    <dgm:cxn modelId="{8297CC4D-EBA1-440C-A097-934CD01A421E}" type="presParOf" srcId="{4E133127-BA9F-4E0F-9F7B-9AB511920D4C}" destId="{891CE699-22D2-489B-8282-0A2FA96CA6F0}" srcOrd="2" destOrd="0" presId="urn:microsoft.com/office/officeart/2018/2/layout/IconVerticalSolidList"/>
    <dgm:cxn modelId="{41B30FC6-5C3E-4E65-8E50-B94695F96F4C}" type="presParOf" srcId="{4E133127-BA9F-4E0F-9F7B-9AB511920D4C}" destId="{50D0E8CB-295D-4268-B28A-E04CE1E87615}"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F346867-6B7E-4173-8EE7-89631D49E421}" type="doc">
      <dgm:prSet loTypeId="urn:microsoft.com/office/officeart/2005/8/layout/default" loCatId="list" qsTypeId="urn:microsoft.com/office/officeart/2005/8/quickstyle/simple2" qsCatId="simple" csTypeId="urn:microsoft.com/office/officeart/2005/8/colors/accent1_2" csCatId="accent1" phldr="1"/>
      <dgm:spPr/>
      <dgm:t>
        <a:bodyPr/>
        <a:lstStyle/>
        <a:p>
          <a:endParaRPr lang="en-US"/>
        </a:p>
      </dgm:t>
    </dgm:pt>
    <dgm:pt modelId="{A1B1799C-EF4F-4DD9-9CD1-02287FE4F578}">
      <dgm:prSet/>
      <dgm:spPr/>
      <dgm:t>
        <a:bodyPr/>
        <a:lstStyle/>
        <a:p>
          <a:r>
            <a:rPr lang="en-US"/>
            <a:t>Discoverability</a:t>
          </a:r>
        </a:p>
      </dgm:t>
    </dgm:pt>
    <dgm:pt modelId="{F0A73405-8EA3-49B1-AAD8-283E71FF0B53}" type="parTrans" cxnId="{07753D8C-3831-4C01-9AB3-868590735600}">
      <dgm:prSet/>
      <dgm:spPr/>
      <dgm:t>
        <a:bodyPr/>
        <a:lstStyle/>
        <a:p>
          <a:endParaRPr lang="en-US"/>
        </a:p>
      </dgm:t>
    </dgm:pt>
    <dgm:pt modelId="{09E99684-0B6A-426F-BFD7-1B8D18E81718}" type="sibTrans" cxnId="{07753D8C-3831-4C01-9AB3-868590735600}">
      <dgm:prSet/>
      <dgm:spPr/>
      <dgm:t>
        <a:bodyPr/>
        <a:lstStyle/>
        <a:p>
          <a:endParaRPr lang="en-US"/>
        </a:p>
      </dgm:t>
    </dgm:pt>
    <dgm:pt modelId="{C78EC28E-8B3B-4553-AB1A-93CBA8E3492A}">
      <dgm:prSet/>
      <dgm:spPr/>
      <dgm:t>
        <a:bodyPr/>
        <a:lstStyle/>
        <a:p>
          <a:r>
            <a:rPr lang="en-US"/>
            <a:t>Research Impact</a:t>
          </a:r>
        </a:p>
      </dgm:t>
    </dgm:pt>
    <dgm:pt modelId="{1EEFD585-DC79-4067-94C7-F02766F32412}" type="parTrans" cxnId="{012E380C-E4E2-4748-83BC-92FE8DEBBF0A}">
      <dgm:prSet/>
      <dgm:spPr/>
      <dgm:t>
        <a:bodyPr/>
        <a:lstStyle/>
        <a:p>
          <a:endParaRPr lang="en-US"/>
        </a:p>
      </dgm:t>
    </dgm:pt>
    <dgm:pt modelId="{6F7EA3D2-2F80-49CE-BDBC-F2B2F477983E}" type="sibTrans" cxnId="{012E380C-E4E2-4748-83BC-92FE8DEBBF0A}">
      <dgm:prSet/>
      <dgm:spPr/>
      <dgm:t>
        <a:bodyPr/>
        <a:lstStyle/>
        <a:p>
          <a:endParaRPr lang="en-US"/>
        </a:p>
      </dgm:t>
    </dgm:pt>
    <dgm:pt modelId="{C6B38D9B-6272-478B-9636-590656C460F9}">
      <dgm:prSet/>
      <dgm:spPr/>
      <dgm:t>
        <a:bodyPr/>
        <a:lstStyle/>
        <a:p>
          <a:r>
            <a:rPr lang="en-US" dirty="0"/>
            <a:t>Experimental Reproducibility</a:t>
          </a:r>
        </a:p>
      </dgm:t>
    </dgm:pt>
    <dgm:pt modelId="{BE298AC9-23ED-4304-9BF9-11F37082546E}" type="parTrans" cxnId="{6F88BC06-EE4A-418C-8CFB-A9671321DDA2}">
      <dgm:prSet/>
      <dgm:spPr/>
      <dgm:t>
        <a:bodyPr/>
        <a:lstStyle/>
        <a:p>
          <a:endParaRPr lang="en-US"/>
        </a:p>
      </dgm:t>
    </dgm:pt>
    <dgm:pt modelId="{5495659F-1ECE-4B23-939C-0D0DF01E90F2}" type="sibTrans" cxnId="{6F88BC06-EE4A-418C-8CFB-A9671321DDA2}">
      <dgm:prSet/>
      <dgm:spPr/>
      <dgm:t>
        <a:bodyPr/>
        <a:lstStyle/>
        <a:p>
          <a:endParaRPr lang="en-US"/>
        </a:p>
      </dgm:t>
    </dgm:pt>
    <dgm:pt modelId="{3B37F23E-C8E9-4792-A1D4-C0D03C8DFE32}">
      <dgm:prSet/>
      <dgm:spPr/>
      <dgm:t>
        <a:bodyPr/>
        <a:lstStyle/>
        <a:p>
          <a:r>
            <a:rPr lang="en-US"/>
            <a:t>Preservation</a:t>
          </a:r>
        </a:p>
      </dgm:t>
    </dgm:pt>
    <dgm:pt modelId="{B62475E0-EFC6-4B66-8243-38F35F443E12}" type="parTrans" cxnId="{4FCE5488-9C9C-4E3E-97A5-59DE41874FDB}">
      <dgm:prSet/>
      <dgm:spPr/>
      <dgm:t>
        <a:bodyPr/>
        <a:lstStyle/>
        <a:p>
          <a:endParaRPr lang="en-US"/>
        </a:p>
      </dgm:t>
    </dgm:pt>
    <dgm:pt modelId="{799E93F1-20BF-4939-A8C3-1707C1747A95}" type="sibTrans" cxnId="{4FCE5488-9C9C-4E3E-97A5-59DE41874FDB}">
      <dgm:prSet/>
      <dgm:spPr/>
      <dgm:t>
        <a:bodyPr/>
        <a:lstStyle/>
        <a:p>
          <a:endParaRPr lang="en-US"/>
        </a:p>
      </dgm:t>
    </dgm:pt>
    <dgm:pt modelId="{63AEAEA4-FAC8-4B0C-85A8-348D3CB253E4}">
      <dgm:prSet custT="1"/>
      <dgm:spPr/>
      <dgm:t>
        <a:bodyPr/>
        <a:lstStyle/>
        <a:p>
          <a:r>
            <a:rPr lang="en-US" sz="3600" b="1" i="1" dirty="0"/>
            <a:t>Compliance</a:t>
          </a:r>
        </a:p>
      </dgm:t>
    </dgm:pt>
    <dgm:pt modelId="{41A7C67A-CC00-485C-B65D-B450C59029F1}" type="parTrans" cxnId="{9BA5AAD2-4F5C-46DD-A2AD-6644368A110C}">
      <dgm:prSet/>
      <dgm:spPr/>
      <dgm:t>
        <a:bodyPr/>
        <a:lstStyle/>
        <a:p>
          <a:endParaRPr lang="en-US"/>
        </a:p>
      </dgm:t>
    </dgm:pt>
    <dgm:pt modelId="{3B77CDC5-89A9-41D3-8E87-881D1FA383D3}" type="sibTrans" cxnId="{9BA5AAD2-4F5C-46DD-A2AD-6644368A110C}">
      <dgm:prSet/>
      <dgm:spPr/>
      <dgm:t>
        <a:bodyPr/>
        <a:lstStyle/>
        <a:p>
          <a:endParaRPr lang="en-US"/>
        </a:p>
      </dgm:t>
    </dgm:pt>
    <dgm:pt modelId="{99E2C497-97AD-F846-AB3E-090D1CF90437}" type="pres">
      <dgm:prSet presAssocID="{DF346867-6B7E-4173-8EE7-89631D49E421}" presName="diagram" presStyleCnt="0">
        <dgm:presLayoutVars>
          <dgm:dir/>
          <dgm:resizeHandles val="exact"/>
        </dgm:presLayoutVars>
      </dgm:prSet>
      <dgm:spPr/>
    </dgm:pt>
    <dgm:pt modelId="{E1C9F2D3-A9A5-E444-A244-40A228A3C131}" type="pres">
      <dgm:prSet presAssocID="{A1B1799C-EF4F-4DD9-9CD1-02287FE4F578}" presName="node" presStyleLbl="node1" presStyleIdx="0" presStyleCnt="5">
        <dgm:presLayoutVars>
          <dgm:bulletEnabled val="1"/>
        </dgm:presLayoutVars>
      </dgm:prSet>
      <dgm:spPr/>
    </dgm:pt>
    <dgm:pt modelId="{B2D01B53-416E-A745-9FB6-ABF871481E3C}" type="pres">
      <dgm:prSet presAssocID="{09E99684-0B6A-426F-BFD7-1B8D18E81718}" presName="sibTrans" presStyleCnt="0"/>
      <dgm:spPr/>
    </dgm:pt>
    <dgm:pt modelId="{DBBA7746-DE0B-494B-8001-928BDC31161D}" type="pres">
      <dgm:prSet presAssocID="{C78EC28E-8B3B-4553-AB1A-93CBA8E3492A}" presName="node" presStyleLbl="node1" presStyleIdx="1" presStyleCnt="5">
        <dgm:presLayoutVars>
          <dgm:bulletEnabled val="1"/>
        </dgm:presLayoutVars>
      </dgm:prSet>
      <dgm:spPr/>
    </dgm:pt>
    <dgm:pt modelId="{F52A44C0-EFC7-764D-8204-6A74837A170C}" type="pres">
      <dgm:prSet presAssocID="{6F7EA3D2-2F80-49CE-BDBC-F2B2F477983E}" presName="sibTrans" presStyleCnt="0"/>
      <dgm:spPr/>
    </dgm:pt>
    <dgm:pt modelId="{5A739F13-77DF-F848-8C69-B2C61F18FB9A}" type="pres">
      <dgm:prSet presAssocID="{C6B38D9B-6272-478B-9636-590656C460F9}" presName="node" presStyleLbl="node1" presStyleIdx="2" presStyleCnt="5">
        <dgm:presLayoutVars>
          <dgm:bulletEnabled val="1"/>
        </dgm:presLayoutVars>
      </dgm:prSet>
      <dgm:spPr/>
    </dgm:pt>
    <dgm:pt modelId="{B4A8AF5D-CAAE-744A-956F-195A754B2528}" type="pres">
      <dgm:prSet presAssocID="{5495659F-1ECE-4B23-939C-0D0DF01E90F2}" presName="sibTrans" presStyleCnt="0"/>
      <dgm:spPr/>
    </dgm:pt>
    <dgm:pt modelId="{F57F969E-8CB4-E046-A3EE-9C4316F5757B}" type="pres">
      <dgm:prSet presAssocID="{3B37F23E-C8E9-4792-A1D4-C0D03C8DFE32}" presName="node" presStyleLbl="node1" presStyleIdx="3" presStyleCnt="5" custLinFactNeighborX="19628" custLinFactNeighborY="-37050">
        <dgm:presLayoutVars>
          <dgm:bulletEnabled val="1"/>
        </dgm:presLayoutVars>
      </dgm:prSet>
      <dgm:spPr/>
    </dgm:pt>
    <dgm:pt modelId="{B5F1D309-671B-BA44-B989-EEB51799DA1E}" type="pres">
      <dgm:prSet presAssocID="{799E93F1-20BF-4939-A8C3-1707C1747A95}" presName="sibTrans" presStyleCnt="0"/>
      <dgm:spPr/>
    </dgm:pt>
    <dgm:pt modelId="{BCB20CE2-7866-6245-BE63-59E1E7A8E50B}" type="pres">
      <dgm:prSet presAssocID="{63AEAEA4-FAC8-4B0C-85A8-348D3CB253E4}" presName="node" presStyleLbl="node1" presStyleIdx="4" presStyleCnt="5" custScaleX="138468" custScaleY="151725" custLinFactNeighborX="25198" custLinFactNeighborY="-40315">
        <dgm:presLayoutVars>
          <dgm:bulletEnabled val="1"/>
        </dgm:presLayoutVars>
      </dgm:prSet>
      <dgm:spPr/>
    </dgm:pt>
  </dgm:ptLst>
  <dgm:cxnLst>
    <dgm:cxn modelId="{6F88BC06-EE4A-418C-8CFB-A9671321DDA2}" srcId="{DF346867-6B7E-4173-8EE7-89631D49E421}" destId="{C6B38D9B-6272-478B-9636-590656C460F9}" srcOrd="2" destOrd="0" parTransId="{BE298AC9-23ED-4304-9BF9-11F37082546E}" sibTransId="{5495659F-1ECE-4B23-939C-0D0DF01E90F2}"/>
    <dgm:cxn modelId="{012E380C-E4E2-4748-83BC-92FE8DEBBF0A}" srcId="{DF346867-6B7E-4173-8EE7-89631D49E421}" destId="{C78EC28E-8B3B-4553-AB1A-93CBA8E3492A}" srcOrd="1" destOrd="0" parTransId="{1EEFD585-DC79-4067-94C7-F02766F32412}" sibTransId="{6F7EA3D2-2F80-49CE-BDBC-F2B2F477983E}"/>
    <dgm:cxn modelId="{B4F76F21-5F3B-EE48-92EC-B5CBC95BE7C4}" type="presOf" srcId="{A1B1799C-EF4F-4DD9-9CD1-02287FE4F578}" destId="{E1C9F2D3-A9A5-E444-A244-40A228A3C131}" srcOrd="0" destOrd="0" presId="urn:microsoft.com/office/officeart/2005/8/layout/default"/>
    <dgm:cxn modelId="{E98EB42D-6AC3-1E4D-B9C7-0021E21518DE}" type="presOf" srcId="{63AEAEA4-FAC8-4B0C-85A8-348D3CB253E4}" destId="{BCB20CE2-7866-6245-BE63-59E1E7A8E50B}" srcOrd="0" destOrd="0" presId="urn:microsoft.com/office/officeart/2005/8/layout/default"/>
    <dgm:cxn modelId="{4ACB7F44-A4A3-474B-8D61-184B0DE5B5D1}" type="presOf" srcId="{C78EC28E-8B3B-4553-AB1A-93CBA8E3492A}" destId="{DBBA7746-DE0B-494B-8001-928BDC31161D}" srcOrd="0" destOrd="0" presId="urn:microsoft.com/office/officeart/2005/8/layout/default"/>
    <dgm:cxn modelId="{4FCE5488-9C9C-4E3E-97A5-59DE41874FDB}" srcId="{DF346867-6B7E-4173-8EE7-89631D49E421}" destId="{3B37F23E-C8E9-4792-A1D4-C0D03C8DFE32}" srcOrd="3" destOrd="0" parTransId="{B62475E0-EFC6-4B66-8243-38F35F443E12}" sibTransId="{799E93F1-20BF-4939-A8C3-1707C1747A95}"/>
    <dgm:cxn modelId="{07753D8C-3831-4C01-9AB3-868590735600}" srcId="{DF346867-6B7E-4173-8EE7-89631D49E421}" destId="{A1B1799C-EF4F-4DD9-9CD1-02287FE4F578}" srcOrd="0" destOrd="0" parTransId="{F0A73405-8EA3-49B1-AAD8-283E71FF0B53}" sibTransId="{09E99684-0B6A-426F-BFD7-1B8D18E81718}"/>
    <dgm:cxn modelId="{9BA5AAD2-4F5C-46DD-A2AD-6644368A110C}" srcId="{DF346867-6B7E-4173-8EE7-89631D49E421}" destId="{63AEAEA4-FAC8-4B0C-85A8-348D3CB253E4}" srcOrd="4" destOrd="0" parTransId="{41A7C67A-CC00-485C-B65D-B450C59029F1}" sibTransId="{3B77CDC5-89A9-41D3-8E87-881D1FA383D3}"/>
    <dgm:cxn modelId="{4C526DE4-B730-7140-A54C-F5C80D7A9BCE}" type="presOf" srcId="{C6B38D9B-6272-478B-9636-590656C460F9}" destId="{5A739F13-77DF-F848-8C69-B2C61F18FB9A}" srcOrd="0" destOrd="0" presId="urn:microsoft.com/office/officeart/2005/8/layout/default"/>
    <dgm:cxn modelId="{B80EC4EF-4738-804D-876C-47B603B26BCB}" type="presOf" srcId="{3B37F23E-C8E9-4792-A1D4-C0D03C8DFE32}" destId="{F57F969E-8CB4-E046-A3EE-9C4316F5757B}" srcOrd="0" destOrd="0" presId="urn:microsoft.com/office/officeart/2005/8/layout/default"/>
    <dgm:cxn modelId="{B98191F5-DE7D-E043-A2B9-93B2AA580BA4}" type="presOf" srcId="{DF346867-6B7E-4173-8EE7-89631D49E421}" destId="{99E2C497-97AD-F846-AB3E-090D1CF90437}" srcOrd="0" destOrd="0" presId="urn:microsoft.com/office/officeart/2005/8/layout/default"/>
    <dgm:cxn modelId="{930CFDFA-4D45-6A43-821C-3DE0C8A3AD03}" type="presParOf" srcId="{99E2C497-97AD-F846-AB3E-090D1CF90437}" destId="{E1C9F2D3-A9A5-E444-A244-40A228A3C131}" srcOrd="0" destOrd="0" presId="urn:microsoft.com/office/officeart/2005/8/layout/default"/>
    <dgm:cxn modelId="{B5376B0E-ED73-4444-9A0D-AB008D7E6810}" type="presParOf" srcId="{99E2C497-97AD-F846-AB3E-090D1CF90437}" destId="{B2D01B53-416E-A745-9FB6-ABF871481E3C}" srcOrd="1" destOrd="0" presId="urn:microsoft.com/office/officeart/2005/8/layout/default"/>
    <dgm:cxn modelId="{0CCA4EFC-19D6-F64B-9B29-45BBF5BF9605}" type="presParOf" srcId="{99E2C497-97AD-F846-AB3E-090D1CF90437}" destId="{DBBA7746-DE0B-494B-8001-928BDC31161D}" srcOrd="2" destOrd="0" presId="urn:microsoft.com/office/officeart/2005/8/layout/default"/>
    <dgm:cxn modelId="{1CB77E3D-8A72-0942-B64D-90A513A8D270}" type="presParOf" srcId="{99E2C497-97AD-F846-AB3E-090D1CF90437}" destId="{F52A44C0-EFC7-764D-8204-6A74837A170C}" srcOrd="3" destOrd="0" presId="urn:microsoft.com/office/officeart/2005/8/layout/default"/>
    <dgm:cxn modelId="{2AD0BC9B-4958-F94E-B0A7-40299AE3F42E}" type="presParOf" srcId="{99E2C497-97AD-F846-AB3E-090D1CF90437}" destId="{5A739F13-77DF-F848-8C69-B2C61F18FB9A}" srcOrd="4" destOrd="0" presId="urn:microsoft.com/office/officeart/2005/8/layout/default"/>
    <dgm:cxn modelId="{099B1990-792C-6B47-8195-06E1B87FEE41}" type="presParOf" srcId="{99E2C497-97AD-F846-AB3E-090D1CF90437}" destId="{B4A8AF5D-CAAE-744A-956F-195A754B2528}" srcOrd="5" destOrd="0" presId="urn:microsoft.com/office/officeart/2005/8/layout/default"/>
    <dgm:cxn modelId="{B55CE22A-0DD3-1048-91DF-AEA1FE40A34D}" type="presParOf" srcId="{99E2C497-97AD-F846-AB3E-090D1CF90437}" destId="{F57F969E-8CB4-E046-A3EE-9C4316F5757B}" srcOrd="6" destOrd="0" presId="urn:microsoft.com/office/officeart/2005/8/layout/default"/>
    <dgm:cxn modelId="{DA9EEED5-14C1-6941-9D51-7F53F198EE62}" type="presParOf" srcId="{99E2C497-97AD-F846-AB3E-090D1CF90437}" destId="{B5F1D309-671B-BA44-B989-EEB51799DA1E}" srcOrd="7" destOrd="0" presId="urn:microsoft.com/office/officeart/2005/8/layout/default"/>
    <dgm:cxn modelId="{AA5484E7-8F3B-ED4A-805D-F81695547C5A}" type="presParOf" srcId="{99E2C497-97AD-F846-AB3E-090D1CF90437}" destId="{BCB20CE2-7866-6245-BE63-59E1E7A8E50B}"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6EBC8EB-DD9C-42BA-97A3-934BD28AF953}"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817BE208-3DE9-4192-8152-4ED916F5AABE}">
      <dgm:prSet/>
      <dgm:spPr/>
      <dgm:t>
        <a:bodyPr/>
        <a:lstStyle/>
        <a:p>
          <a:r>
            <a:rPr lang="en-US"/>
            <a:t>Metadata</a:t>
          </a:r>
        </a:p>
      </dgm:t>
    </dgm:pt>
    <dgm:pt modelId="{F4E734F5-C567-42A2-85A6-103316CBF780}" type="parTrans" cxnId="{5067BBB4-B4B1-4BC7-8E34-77C1BBBA0253}">
      <dgm:prSet/>
      <dgm:spPr/>
      <dgm:t>
        <a:bodyPr/>
        <a:lstStyle/>
        <a:p>
          <a:endParaRPr lang="en-US"/>
        </a:p>
      </dgm:t>
    </dgm:pt>
    <dgm:pt modelId="{71632796-0BB5-412B-A72F-44A604D4C96D}" type="sibTrans" cxnId="{5067BBB4-B4B1-4BC7-8E34-77C1BBBA0253}">
      <dgm:prSet/>
      <dgm:spPr/>
      <dgm:t>
        <a:bodyPr/>
        <a:lstStyle/>
        <a:p>
          <a:endParaRPr lang="en-US"/>
        </a:p>
      </dgm:t>
    </dgm:pt>
    <dgm:pt modelId="{AC7C725A-6EAE-4F57-9552-C97974A59205}">
      <dgm:prSet/>
      <dgm:spPr/>
      <dgm:t>
        <a:bodyPr/>
        <a:lstStyle/>
        <a:p>
          <a:pPr>
            <a:buFont typeface="Arial" panose="020B0604020202020204" pitchFamily="34" charset="0"/>
            <a:buNone/>
          </a:pPr>
          <a:r>
            <a:rPr lang="en-US" dirty="0"/>
            <a:t>- Basics…</a:t>
          </a:r>
        </a:p>
        <a:p>
          <a:pPr>
            <a:buFont typeface="Arial" panose="020B0604020202020204" pitchFamily="34" charset="0"/>
            <a:buNone/>
          </a:pPr>
          <a:r>
            <a:rPr lang="en-US" dirty="0"/>
            <a:t>- Discipline</a:t>
          </a:r>
        </a:p>
      </dgm:t>
    </dgm:pt>
    <dgm:pt modelId="{5B20B4E3-109D-4257-866F-BD5B903D43D7}" type="parTrans" cxnId="{33F013A5-9829-4AF3-9344-F3063820057C}">
      <dgm:prSet/>
      <dgm:spPr/>
      <dgm:t>
        <a:bodyPr/>
        <a:lstStyle/>
        <a:p>
          <a:endParaRPr lang="en-US"/>
        </a:p>
      </dgm:t>
    </dgm:pt>
    <dgm:pt modelId="{F8BF8461-6492-45FB-A603-55EB81898FA7}" type="sibTrans" cxnId="{33F013A5-9829-4AF3-9344-F3063820057C}">
      <dgm:prSet/>
      <dgm:spPr/>
      <dgm:t>
        <a:bodyPr/>
        <a:lstStyle/>
        <a:p>
          <a:endParaRPr lang="en-US"/>
        </a:p>
      </dgm:t>
    </dgm:pt>
    <dgm:pt modelId="{432A3F76-0E71-4722-B0C3-7C4B70C82A0A}">
      <dgm:prSet/>
      <dgm:spPr/>
      <dgm:t>
        <a:bodyPr/>
        <a:lstStyle/>
        <a:p>
          <a:pPr>
            <a:buFont typeface="Arial" panose="020B0604020202020204" pitchFamily="34" charset="0"/>
            <a:buNone/>
          </a:pPr>
          <a:r>
            <a:rPr lang="en-US" dirty="0"/>
            <a:t>- Subject</a:t>
          </a:r>
        </a:p>
        <a:p>
          <a:pPr>
            <a:buFont typeface="Arial" panose="020B0604020202020204" pitchFamily="34" charset="0"/>
            <a:buNone/>
          </a:pPr>
          <a:r>
            <a:rPr lang="en-US" dirty="0"/>
            <a:t>- Format/means of processing</a:t>
          </a:r>
        </a:p>
      </dgm:t>
    </dgm:pt>
    <dgm:pt modelId="{77D2D70F-9328-4283-A6E4-AA42B788616F}" type="parTrans" cxnId="{3C05C3AB-6DD5-4015-B8A7-94CD660E36D2}">
      <dgm:prSet/>
      <dgm:spPr/>
      <dgm:t>
        <a:bodyPr/>
        <a:lstStyle/>
        <a:p>
          <a:endParaRPr lang="en-US"/>
        </a:p>
      </dgm:t>
    </dgm:pt>
    <dgm:pt modelId="{E0BFB8FB-34A8-406D-9747-2BE8FA7608F3}" type="sibTrans" cxnId="{3C05C3AB-6DD5-4015-B8A7-94CD660E36D2}">
      <dgm:prSet/>
      <dgm:spPr/>
      <dgm:t>
        <a:bodyPr/>
        <a:lstStyle/>
        <a:p>
          <a:endParaRPr lang="en-US"/>
        </a:p>
      </dgm:t>
    </dgm:pt>
    <dgm:pt modelId="{53AE6457-7509-4CD6-9717-FC9975DF4A0A}">
      <dgm:prSet/>
      <dgm:spPr/>
      <dgm:t>
        <a:bodyPr/>
        <a:lstStyle/>
        <a:p>
          <a:r>
            <a:rPr lang="en-US"/>
            <a:t>SEO</a:t>
          </a:r>
        </a:p>
      </dgm:t>
    </dgm:pt>
    <dgm:pt modelId="{D275F9BF-34B9-4A2F-A80F-9C1068E542BE}" type="parTrans" cxnId="{35EB9569-437C-481C-A4E0-AAFBBAEE5B5A}">
      <dgm:prSet/>
      <dgm:spPr/>
      <dgm:t>
        <a:bodyPr/>
        <a:lstStyle/>
        <a:p>
          <a:endParaRPr lang="en-US"/>
        </a:p>
      </dgm:t>
    </dgm:pt>
    <dgm:pt modelId="{538D6508-9E77-402F-A1AB-1B22D7875FD0}" type="sibTrans" cxnId="{35EB9569-437C-481C-A4E0-AAFBBAEE5B5A}">
      <dgm:prSet/>
      <dgm:spPr/>
      <dgm:t>
        <a:bodyPr/>
        <a:lstStyle/>
        <a:p>
          <a:endParaRPr lang="en-US"/>
        </a:p>
      </dgm:t>
    </dgm:pt>
    <dgm:pt modelId="{31E529A3-4F1A-4856-AA64-7EE6A437EE8E}">
      <dgm:prSet/>
      <dgm:spPr/>
      <dgm:t>
        <a:bodyPr/>
        <a:lstStyle/>
        <a:p>
          <a:r>
            <a:rPr lang="en-US" dirty="0"/>
            <a:t>- HTML Meta tags</a:t>
          </a:r>
        </a:p>
      </dgm:t>
    </dgm:pt>
    <dgm:pt modelId="{B33BD25D-73B6-498F-AE30-907BD7AEA664}" type="parTrans" cxnId="{B9956805-AE66-4C49-A39E-7054D07F9805}">
      <dgm:prSet/>
      <dgm:spPr/>
      <dgm:t>
        <a:bodyPr/>
        <a:lstStyle/>
        <a:p>
          <a:endParaRPr lang="en-US"/>
        </a:p>
      </dgm:t>
    </dgm:pt>
    <dgm:pt modelId="{AA09B696-C77D-465C-B95F-A1BD5BCF0881}" type="sibTrans" cxnId="{B9956805-AE66-4C49-A39E-7054D07F9805}">
      <dgm:prSet/>
      <dgm:spPr/>
      <dgm:t>
        <a:bodyPr/>
        <a:lstStyle/>
        <a:p>
          <a:endParaRPr lang="en-US"/>
        </a:p>
      </dgm:t>
    </dgm:pt>
    <dgm:pt modelId="{181001CC-2F16-4653-A4B1-83C564D0E8C9}">
      <dgm:prSet/>
      <dgm:spPr/>
      <dgm:t>
        <a:bodyPr/>
        <a:lstStyle/>
        <a:p>
          <a:r>
            <a:rPr lang="en-US" dirty="0"/>
            <a:t>- Sitemap</a:t>
          </a:r>
        </a:p>
      </dgm:t>
    </dgm:pt>
    <dgm:pt modelId="{64D9C31C-698D-4A31-AB52-819BDCA52595}" type="parTrans" cxnId="{7DC445EA-EA03-47A6-BBA8-8BC656758A40}">
      <dgm:prSet/>
      <dgm:spPr/>
      <dgm:t>
        <a:bodyPr/>
        <a:lstStyle/>
        <a:p>
          <a:endParaRPr lang="en-US"/>
        </a:p>
      </dgm:t>
    </dgm:pt>
    <dgm:pt modelId="{88CBA871-9592-4AB9-9131-B269FEEF7F2D}" type="sibTrans" cxnId="{7DC445EA-EA03-47A6-BBA8-8BC656758A40}">
      <dgm:prSet/>
      <dgm:spPr/>
      <dgm:t>
        <a:bodyPr/>
        <a:lstStyle/>
        <a:p>
          <a:endParaRPr lang="en-US"/>
        </a:p>
      </dgm:t>
    </dgm:pt>
    <dgm:pt modelId="{094CB11B-4F4B-4809-A86C-110215FD4CB6}">
      <dgm:prSet/>
      <dgm:spPr/>
      <dgm:t>
        <a:bodyPr/>
        <a:lstStyle/>
        <a:p>
          <a:r>
            <a:rPr lang="en-US" dirty="0"/>
            <a:t>- Indexing by search engines</a:t>
          </a:r>
        </a:p>
      </dgm:t>
    </dgm:pt>
    <dgm:pt modelId="{8BD5F365-2449-4F4A-9408-A3AF81FCBED9}" type="parTrans" cxnId="{EB4E0936-C79C-4C25-8F01-6C8E15FD4710}">
      <dgm:prSet/>
      <dgm:spPr/>
      <dgm:t>
        <a:bodyPr/>
        <a:lstStyle/>
        <a:p>
          <a:endParaRPr lang="en-US"/>
        </a:p>
      </dgm:t>
    </dgm:pt>
    <dgm:pt modelId="{21C87D55-5D47-4E72-BC0F-D906C0116982}" type="sibTrans" cxnId="{EB4E0936-C79C-4C25-8F01-6C8E15FD4710}">
      <dgm:prSet/>
      <dgm:spPr/>
      <dgm:t>
        <a:bodyPr/>
        <a:lstStyle/>
        <a:p>
          <a:endParaRPr lang="en-US"/>
        </a:p>
      </dgm:t>
    </dgm:pt>
    <dgm:pt modelId="{7CE0A3D3-EAFD-48C9-AF10-351F3C1AFC9D}">
      <dgm:prSet/>
      <dgm:spPr/>
      <dgm:t>
        <a:bodyPr/>
        <a:lstStyle/>
        <a:p>
          <a:r>
            <a:rPr lang="en-US"/>
            <a:t>These considerations feed into the impact of the research. </a:t>
          </a:r>
        </a:p>
      </dgm:t>
    </dgm:pt>
    <dgm:pt modelId="{31065281-620F-4DA9-AFB2-73DF57B905A9}" type="parTrans" cxnId="{41F75487-7B7F-4CD5-8721-729FA7EFBC46}">
      <dgm:prSet/>
      <dgm:spPr/>
      <dgm:t>
        <a:bodyPr/>
        <a:lstStyle/>
        <a:p>
          <a:endParaRPr lang="en-US"/>
        </a:p>
      </dgm:t>
    </dgm:pt>
    <dgm:pt modelId="{29E7C05C-EB01-426B-9334-D1585AC23D12}" type="sibTrans" cxnId="{41F75487-7B7F-4CD5-8721-729FA7EFBC46}">
      <dgm:prSet/>
      <dgm:spPr/>
      <dgm:t>
        <a:bodyPr/>
        <a:lstStyle/>
        <a:p>
          <a:endParaRPr lang="en-US"/>
        </a:p>
      </dgm:t>
    </dgm:pt>
    <dgm:pt modelId="{443A4350-DEA1-4C3D-8DDB-D3F0675E9F76}" type="pres">
      <dgm:prSet presAssocID="{E6EBC8EB-DD9C-42BA-97A3-934BD28AF953}" presName="root" presStyleCnt="0">
        <dgm:presLayoutVars>
          <dgm:dir/>
          <dgm:resizeHandles val="exact"/>
        </dgm:presLayoutVars>
      </dgm:prSet>
      <dgm:spPr/>
    </dgm:pt>
    <dgm:pt modelId="{A3072A8A-CE22-4B5E-AADF-C4630737C1B4}" type="pres">
      <dgm:prSet presAssocID="{817BE208-3DE9-4192-8152-4ED916F5AABE}" presName="compNode" presStyleCnt="0"/>
      <dgm:spPr/>
    </dgm:pt>
    <dgm:pt modelId="{E3119061-ED13-47DD-BDE8-5DB87B60DD8A}" type="pres">
      <dgm:prSet presAssocID="{817BE208-3DE9-4192-8152-4ED916F5AABE}" presName="bgRect" presStyleLbl="bgShp" presStyleIdx="0" presStyleCnt="3"/>
      <dgm:spPr/>
    </dgm:pt>
    <dgm:pt modelId="{57CBEDB6-6EB3-4316-B5AE-4F874CD931D7}" type="pres">
      <dgm:prSet presAssocID="{817BE208-3DE9-4192-8152-4ED916F5AABE}"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oks"/>
        </a:ext>
      </dgm:extLst>
    </dgm:pt>
    <dgm:pt modelId="{43A14836-A5E8-42D7-B977-80B276123C27}" type="pres">
      <dgm:prSet presAssocID="{817BE208-3DE9-4192-8152-4ED916F5AABE}" presName="spaceRect" presStyleCnt="0"/>
      <dgm:spPr/>
    </dgm:pt>
    <dgm:pt modelId="{FEC14764-84CE-44A5-81CC-C148C43FBC21}" type="pres">
      <dgm:prSet presAssocID="{817BE208-3DE9-4192-8152-4ED916F5AABE}" presName="parTx" presStyleLbl="revTx" presStyleIdx="0" presStyleCnt="5">
        <dgm:presLayoutVars>
          <dgm:chMax val="0"/>
          <dgm:chPref val="0"/>
        </dgm:presLayoutVars>
      </dgm:prSet>
      <dgm:spPr/>
    </dgm:pt>
    <dgm:pt modelId="{30F7A20F-605B-438A-A5A6-02542821BAB3}" type="pres">
      <dgm:prSet presAssocID="{817BE208-3DE9-4192-8152-4ED916F5AABE}" presName="desTx" presStyleLbl="revTx" presStyleIdx="1" presStyleCnt="5">
        <dgm:presLayoutVars/>
      </dgm:prSet>
      <dgm:spPr/>
    </dgm:pt>
    <dgm:pt modelId="{F31D5D8E-BAC6-4E00-BFE3-0936BCF00657}" type="pres">
      <dgm:prSet presAssocID="{71632796-0BB5-412B-A72F-44A604D4C96D}" presName="sibTrans" presStyleCnt="0"/>
      <dgm:spPr/>
    </dgm:pt>
    <dgm:pt modelId="{8760503E-ABED-4666-8728-F0256DDB1CC1}" type="pres">
      <dgm:prSet presAssocID="{53AE6457-7509-4CD6-9717-FC9975DF4A0A}" presName="compNode" presStyleCnt="0"/>
      <dgm:spPr/>
    </dgm:pt>
    <dgm:pt modelId="{1023C307-50AA-4D90-85FF-E957BB3C9963}" type="pres">
      <dgm:prSet presAssocID="{53AE6457-7509-4CD6-9717-FC9975DF4A0A}" presName="bgRect" presStyleLbl="bgShp" presStyleIdx="1" presStyleCnt="3"/>
      <dgm:spPr/>
    </dgm:pt>
    <dgm:pt modelId="{359F7E73-8030-47FA-895E-CF181FBDBD66}" type="pres">
      <dgm:prSet presAssocID="{53AE6457-7509-4CD6-9717-FC9975DF4A0A}"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FC4896DB-4941-48EF-A9F5-78D48E128916}" type="pres">
      <dgm:prSet presAssocID="{53AE6457-7509-4CD6-9717-FC9975DF4A0A}" presName="spaceRect" presStyleCnt="0"/>
      <dgm:spPr/>
    </dgm:pt>
    <dgm:pt modelId="{BF66B6C8-83FC-4E67-BE84-06617AF76796}" type="pres">
      <dgm:prSet presAssocID="{53AE6457-7509-4CD6-9717-FC9975DF4A0A}" presName="parTx" presStyleLbl="revTx" presStyleIdx="2" presStyleCnt="5">
        <dgm:presLayoutVars>
          <dgm:chMax val="0"/>
          <dgm:chPref val="0"/>
        </dgm:presLayoutVars>
      </dgm:prSet>
      <dgm:spPr/>
    </dgm:pt>
    <dgm:pt modelId="{34B758FE-581C-4F20-B40B-AF8A30B6984F}" type="pres">
      <dgm:prSet presAssocID="{53AE6457-7509-4CD6-9717-FC9975DF4A0A}" presName="desTx" presStyleLbl="revTx" presStyleIdx="3" presStyleCnt="5">
        <dgm:presLayoutVars/>
      </dgm:prSet>
      <dgm:spPr/>
    </dgm:pt>
    <dgm:pt modelId="{E56087D5-FC6A-4FB9-899D-4B81F4D0E232}" type="pres">
      <dgm:prSet presAssocID="{538D6508-9E77-402F-A1AB-1B22D7875FD0}" presName="sibTrans" presStyleCnt="0"/>
      <dgm:spPr/>
    </dgm:pt>
    <dgm:pt modelId="{BEE5B286-F388-459F-8255-1BA27052D9EB}" type="pres">
      <dgm:prSet presAssocID="{7CE0A3D3-EAFD-48C9-AF10-351F3C1AFC9D}" presName="compNode" presStyleCnt="0"/>
      <dgm:spPr/>
    </dgm:pt>
    <dgm:pt modelId="{8D78E643-115F-43BE-A11B-1C4113F8A1DF}" type="pres">
      <dgm:prSet presAssocID="{7CE0A3D3-EAFD-48C9-AF10-351F3C1AFC9D}" presName="bgRect" presStyleLbl="bgShp" presStyleIdx="2" presStyleCnt="3"/>
      <dgm:spPr/>
    </dgm:pt>
    <dgm:pt modelId="{E9DADA94-B9E9-4B44-B6E3-F2552A88287C}" type="pres">
      <dgm:prSet presAssocID="{7CE0A3D3-EAFD-48C9-AF10-351F3C1AFC9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ow"/>
        </a:ext>
      </dgm:extLst>
    </dgm:pt>
    <dgm:pt modelId="{C2C713A2-41DB-41C4-BC60-EA3C83CD68C4}" type="pres">
      <dgm:prSet presAssocID="{7CE0A3D3-EAFD-48C9-AF10-351F3C1AFC9D}" presName="spaceRect" presStyleCnt="0"/>
      <dgm:spPr/>
    </dgm:pt>
    <dgm:pt modelId="{1A3F0CC0-3413-4E69-B6C2-3D1F7F2813E5}" type="pres">
      <dgm:prSet presAssocID="{7CE0A3D3-EAFD-48C9-AF10-351F3C1AFC9D}" presName="parTx" presStyleLbl="revTx" presStyleIdx="4" presStyleCnt="5">
        <dgm:presLayoutVars>
          <dgm:chMax val="0"/>
          <dgm:chPref val="0"/>
        </dgm:presLayoutVars>
      </dgm:prSet>
      <dgm:spPr/>
    </dgm:pt>
  </dgm:ptLst>
  <dgm:cxnLst>
    <dgm:cxn modelId="{B9956805-AE66-4C49-A39E-7054D07F9805}" srcId="{53AE6457-7509-4CD6-9717-FC9975DF4A0A}" destId="{31E529A3-4F1A-4856-AA64-7EE6A437EE8E}" srcOrd="0" destOrd="0" parTransId="{B33BD25D-73B6-498F-AE30-907BD7AEA664}" sibTransId="{AA09B696-C77D-465C-B95F-A1BD5BCF0881}"/>
    <dgm:cxn modelId="{C58A010A-992E-4917-AA75-63605E1BB526}" type="presOf" srcId="{432A3F76-0E71-4722-B0C3-7C4B70C82A0A}" destId="{30F7A20F-605B-438A-A5A6-02542821BAB3}" srcOrd="0" destOrd="1" presId="urn:microsoft.com/office/officeart/2018/2/layout/IconVerticalSolidList"/>
    <dgm:cxn modelId="{A8352A10-773F-41FE-A52F-39D31E1713CA}" type="presOf" srcId="{31E529A3-4F1A-4856-AA64-7EE6A437EE8E}" destId="{34B758FE-581C-4F20-B40B-AF8A30B6984F}" srcOrd="0" destOrd="0" presId="urn:microsoft.com/office/officeart/2018/2/layout/IconVerticalSolidList"/>
    <dgm:cxn modelId="{EB4E0936-C79C-4C25-8F01-6C8E15FD4710}" srcId="{53AE6457-7509-4CD6-9717-FC9975DF4A0A}" destId="{094CB11B-4F4B-4809-A86C-110215FD4CB6}" srcOrd="2" destOrd="0" parTransId="{8BD5F365-2449-4F4A-9408-A3AF81FCBED9}" sibTransId="{21C87D55-5D47-4E72-BC0F-D906C0116982}"/>
    <dgm:cxn modelId="{8BA74E58-7609-4B76-B94C-B4F6F1352822}" type="presOf" srcId="{AC7C725A-6EAE-4F57-9552-C97974A59205}" destId="{30F7A20F-605B-438A-A5A6-02542821BAB3}" srcOrd="0" destOrd="0" presId="urn:microsoft.com/office/officeart/2018/2/layout/IconVerticalSolidList"/>
    <dgm:cxn modelId="{35EB9569-437C-481C-A4E0-AAFBBAEE5B5A}" srcId="{E6EBC8EB-DD9C-42BA-97A3-934BD28AF953}" destId="{53AE6457-7509-4CD6-9717-FC9975DF4A0A}" srcOrd="1" destOrd="0" parTransId="{D275F9BF-34B9-4A2F-A80F-9C1068E542BE}" sibTransId="{538D6508-9E77-402F-A1AB-1B22D7875FD0}"/>
    <dgm:cxn modelId="{41F75487-7B7F-4CD5-8721-729FA7EFBC46}" srcId="{E6EBC8EB-DD9C-42BA-97A3-934BD28AF953}" destId="{7CE0A3D3-EAFD-48C9-AF10-351F3C1AFC9D}" srcOrd="2" destOrd="0" parTransId="{31065281-620F-4DA9-AFB2-73DF57B905A9}" sibTransId="{29E7C05C-EB01-426B-9334-D1585AC23D12}"/>
    <dgm:cxn modelId="{0F14E98E-24DD-4D89-82CC-5CDA66D4D0E2}" type="presOf" srcId="{817BE208-3DE9-4192-8152-4ED916F5AABE}" destId="{FEC14764-84CE-44A5-81CC-C148C43FBC21}" srcOrd="0" destOrd="0" presId="urn:microsoft.com/office/officeart/2018/2/layout/IconVerticalSolidList"/>
    <dgm:cxn modelId="{33F013A5-9829-4AF3-9344-F3063820057C}" srcId="{817BE208-3DE9-4192-8152-4ED916F5AABE}" destId="{AC7C725A-6EAE-4F57-9552-C97974A59205}" srcOrd="0" destOrd="0" parTransId="{5B20B4E3-109D-4257-866F-BD5B903D43D7}" sibTransId="{F8BF8461-6492-45FB-A603-55EB81898FA7}"/>
    <dgm:cxn modelId="{3C05C3AB-6DD5-4015-B8A7-94CD660E36D2}" srcId="{817BE208-3DE9-4192-8152-4ED916F5AABE}" destId="{432A3F76-0E71-4722-B0C3-7C4B70C82A0A}" srcOrd="1" destOrd="0" parTransId="{77D2D70F-9328-4283-A6E4-AA42B788616F}" sibTransId="{E0BFB8FB-34A8-406D-9747-2BE8FA7608F3}"/>
    <dgm:cxn modelId="{A3F153AC-7390-46B4-8058-D1F44FE029B6}" type="presOf" srcId="{181001CC-2F16-4653-A4B1-83C564D0E8C9}" destId="{34B758FE-581C-4F20-B40B-AF8A30B6984F}" srcOrd="0" destOrd="1" presId="urn:microsoft.com/office/officeart/2018/2/layout/IconVerticalSolidList"/>
    <dgm:cxn modelId="{5067BBB4-B4B1-4BC7-8E34-77C1BBBA0253}" srcId="{E6EBC8EB-DD9C-42BA-97A3-934BD28AF953}" destId="{817BE208-3DE9-4192-8152-4ED916F5AABE}" srcOrd="0" destOrd="0" parTransId="{F4E734F5-C567-42A2-85A6-103316CBF780}" sibTransId="{71632796-0BB5-412B-A72F-44A604D4C96D}"/>
    <dgm:cxn modelId="{C7DB8FB5-CF50-4173-9547-50B6CF0636A8}" type="presOf" srcId="{094CB11B-4F4B-4809-A86C-110215FD4CB6}" destId="{34B758FE-581C-4F20-B40B-AF8A30B6984F}" srcOrd="0" destOrd="2" presId="urn:microsoft.com/office/officeart/2018/2/layout/IconVerticalSolidList"/>
    <dgm:cxn modelId="{D60BD9BF-079B-4F09-AA01-0C880387AA63}" type="presOf" srcId="{53AE6457-7509-4CD6-9717-FC9975DF4A0A}" destId="{BF66B6C8-83FC-4E67-BE84-06617AF76796}" srcOrd="0" destOrd="0" presId="urn:microsoft.com/office/officeart/2018/2/layout/IconVerticalSolidList"/>
    <dgm:cxn modelId="{0B96D8E8-AF32-4D53-B34D-B639D8C8EB52}" type="presOf" srcId="{7CE0A3D3-EAFD-48C9-AF10-351F3C1AFC9D}" destId="{1A3F0CC0-3413-4E69-B6C2-3D1F7F2813E5}" srcOrd="0" destOrd="0" presId="urn:microsoft.com/office/officeart/2018/2/layout/IconVerticalSolidList"/>
    <dgm:cxn modelId="{7DC445EA-EA03-47A6-BBA8-8BC656758A40}" srcId="{53AE6457-7509-4CD6-9717-FC9975DF4A0A}" destId="{181001CC-2F16-4653-A4B1-83C564D0E8C9}" srcOrd="1" destOrd="0" parTransId="{64D9C31C-698D-4A31-AB52-819BDCA52595}" sibTransId="{88CBA871-9592-4AB9-9131-B269FEEF7F2D}"/>
    <dgm:cxn modelId="{AA79ECF9-3656-4203-9EDD-B2A6BAE517B6}" type="presOf" srcId="{E6EBC8EB-DD9C-42BA-97A3-934BD28AF953}" destId="{443A4350-DEA1-4C3D-8DDB-D3F0675E9F76}" srcOrd="0" destOrd="0" presId="urn:microsoft.com/office/officeart/2018/2/layout/IconVerticalSolidList"/>
    <dgm:cxn modelId="{A3D9080B-19F0-4C2B-AF69-390CF523F697}" type="presParOf" srcId="{443A4350-DEA1-4C3D-8DDB-D3F0675E9F76}" destId="{A3072A8A-CE22-4B5E-AADF-C4630737C1B4}" srcOrd="0" destOrd="0" presId="urn:microsoft.com/office/officeart/2018/2/layout/IconVerticalSolidList"/>
    <dgm:cxn modelId="{512312BC-6932-4102-ABE2-68992B29B4C6}" type="presParOf" srcId="{A3072A8A-CE22-4B5E-AADF-C4630737C1B4}" destId="{E3119061-ED13-47DD-BDE8-5DB87B60DD8A}" srcOrd="0" destOrd="0" presId="urn:microsoft.com/office/officeart/2018/2/layout/IconVerticalSolidList"/>
    <dgm:cxn modelId="{F38B2967-96FD-4662-94C7-FF9D45390BC3}" type="presParOf" srcId="{A3072A8A-CE22-4B5E-AADF-C4630737C1B4}" destId="{57CBEDB6-6EB3-4316-B5AE-4F874CD931D7}" srcOrd="1" destOrd="0" presId="urn:microsoft.com/office/officeart/2018/2/layout/IconVerticalSolidList"/>
    <dgm:cxn modelId="{8D14BCE2-9486-44B5-AA11-6AEB89A3F8BF}" type="presParOf" srcId="{A3072A8A-CE22-4B5E-AADF-C4630737C1B4}" destId="{43A14836-A5E8-42D7-B977-80B276123C27}" srcOrd="2" destOrd="0" presId="urn:microsoft.com/office/officeart/2018/2/layout/IconVerticalSolidList"/>
    <dgm:cxn modelId="{D11558A9-EF58-4954-9D2F-D3CBFE6429E9}" type="presParOf" srcId="{A3072A8A-CE22-4B5E-AADF-C4630737C1B4}" destId="{FEC14764-84CE-44A5-81CC-C148C43FBC21}" srcOrd="3" destOrd="0" presId="urn:microsoft.com/office/officeart/2018/2/layout/IconVerticalSolidList"/>
    <dgm:cxn modelId="{04A0115B-1FFD-4B6A-B821-CB02D80237D1}" type="presParOf" srcId="{A3072A8A-CE22-4B5E-AADF-C4630737C1B4}" destId="{30F7A20F-605B-438A-A5A6-02542821BAB3}" srcOrd="4" destOrd="0" presId="urn:microsoft.com/office/officeart/2018/2/layout/IconVerticalSolidList"/>
    <dgm:cxn modelId="{70884BCD-D9C0-432B-ACCF-3E1E404D5E4D}" type="presParOf" srcId="{443A4350-DEA1-4C3D-8DDB-D3F0675E9F76}" destId="{F31D5D8E-BAC6-4E00-BFE3-0936BCF00657}" srcOrd="1" destOrd="0" presId="urn:microsoft.com/office/officeart/2018/2/layout/IconVerticalSolidList"/>
    <dgm:cxn modelId="{2B82CADF-FDA3-4EDF-8BF9-F80C8887E39B}" type="presParOf" srcId="{443A4350-DEA1-4C3D-8DDB-D3F0675E9F76}" destId="{8760503E-ABED-4666-8728-F0256DDB1CC1}" srcOrd="2" destOrd="0" presId="urn:microsoft.com/office/officeart/2018/2/layout/IconVerticalSolidList"/>
    <dgm:cxn modelId="{987ACCFD-3199-43C0-8D34-F9C1E61346DB}" type="presParOf" srcId="{8760503E-ABED-4666-8728-F0256DDB1CC1}" destId="{1023C307-50AA-4D90-85FF-E957BB3C9963}" srcOrd="0" destOrd="0" presId="urn:microsoft.com/office/officeart/2018/2/layout/IconVerticalSolidList"/>
    <dgm:cxn modelId="{CAB76C94-D2DD-4626-9C98-7DAFA964E7DE}" type="presParOf" srcId="{8760503E-ABED-4666-8728-F0256DDB1CC1}" destId="{359F7E73-8030-47FA-895E-CF181FBDBD66}" srcOrd="1" destOrd="0" presId="urn:microsoft.com/office/officeart/2018/2/layout/IconVerticalSolidList"/>
    <dgm:cxn modelId="{ACC3E6EE-14C3-411C-9ED9-437561593C8C}" type="presParOf" srcId="{8760503E-ABED-4666-8728-F0256DDB1CC1}" destId="{FC4896DB-4941-48EF-A9F5-78D48E128916}" srcOrd="2" destOrd="0" presId="urn:microsoft.com/office/officeart/2018/2/layout/IconVerticalSolidList"/>
    <dgm:cxn modelId="{F7E57BB1-5AC5-43A1-8989-F4F5054D562D}" type="presParOf" srcId="{8760503E-ABED-4666-8728-F0256DDB1CC1}" destId="{BF66B6C8-83FC-4E67-BE84-06617AF76796}" srcOrd="3" destOrd="0" presId="urn:microsoft.com/office/officeart/2018/2/layout/IconVerticalSolidList"/>
    <dgm:cxn modelId="{C19EA650-F1AD-48E9-B658-54AAABC2B2E5}" type="presParOf" srcId="{8760503E-ABED-4666-8728-F0256DDB1CC1}" destId="{34B758FE-581C-4F20-B40B-AF8A30B6984F}" srcOrd="4" destOrd="0" presId="urn:microsoft.com/office/officeart/2018/2/layout/IconVerticalSolidList"/>
    <dgm:cxn modelId="{E5C2B37B-BA2D-49FF-AAB8-3C1EE8CED3AE}" type="presParOf" srcId="{443A4350-DEA1-4C3D-8DDB-D3F0675E9F76}" destId="{E56087D5-FC6A-4FB9-899D-4B81F4D0E232}" srcOrd="3" destOrd="0" presId="urn:microsoft.com/office/officeart/2018/2/layout/IconVerticalSolidList"/>
    <dgm:cxn modelId="{6AEAA022-4B22-4C28-B373-5EC0037E29E5}" type="presParOf" srcId="{443A4350-DEA1-4C3D-8DDB-D3F0675E9F76}" destId="{BEE5B286-F388-459F-8255-1BA27052D9EB}" srcOrd="4" destOrd="0" presId="urn:microsoft.com/office/officeart/2018/2/layout/IconVerticalSolidList"/>
    <dgm:cxn modelId="{E4EE2C2F-6B72-4567-95EC-D222A643D029}" type="presParOf" srcId="{BEE5B286-F388-459F-8255-1BA27052D9EB}" destId="{8D78E643-115F-43BE-A11B-1C4113F8A1DF}" srcOrd="0" destOrd="0" presId="urn:microsoft.com/office/officeart/2018/2/layout/IconVerticalSolidList"/>
    <dgm:cxn modelId="{9CAE3C25-9F8C-4587-80E6-D77614605916}" type="presParOf" srcId="{BEE5B286-F388-459F-8255-1BA27052D9EB}" destId="{E9DADA94-B9E9-4B44-B6E3-F2552A88287C}" srcOrd="1" destOrd="0" presId="urn:microsoft.com/office/officeart/2018/2/layout/IconVerticalSolidList"/>
    <dgm:cxn modelId="{6375621C-77FC-4D69-957B-D9B2E656170F}" type="presParOf" srcId="{BEE5B286-F388-459F-8255-1BA27052D9EB}" destId="{C2C713A2-41DB-41C4-BC60-EA3C83CD68C4}" srcOrd="2" destOrd="0" presId="urn:microsoft.com/office/officeart/2018/2/layout/IconVerticalSolidList"/>
    <dgm:cxn modelId="{F90BDBAB-DF04-4580-A3EC-04FCBBB6B49F}" type="presParOf" srcId="{BEE5B286-F388-459F-8255-1BA27052D9EB}" destId="{1A3F0CC0-3413-4E69-B6C2-3D1F7F2813E5}"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0FD52CF-44A6-4818-9D62-CC1052D6CB1D}"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A42BD41F-EEBB-4211-B0B9-C8FBF1EFC544}">
      <dgm:prSet/>
      <dgm:spPr/>
      <dgm:t>
        <a:bodyPr/>
        <a:lstStyle/>
        <a:p>
          <a:r>
            <a:rPr lang="en-US"/>
            <a:t>As datasets are made available to other researchers in the field, a new avenue for reproducing experiments is opened.</a:t>
          </a:r>
        </a:p>
      </dgm:t>
    </dgm:pt>
    <dgm:pt modelId="{3DAC1C23-EAEE-49E6-8493-F70AD7892C72}" type="parTrans" cxnId="{D37CFF22-4026-4823-98C3-547722E3235D}">
      <dgm:prSet/>
      <dgm:spPr/>
      <dgm:t>
        <a:bodyPr/>
        <a:lstStyle/>
        <a:p>
          <a:endParaRPr lang="en-US"/>
        </a:p>
      </dgm:t>
    </dgm:pt>
    <dgm:pt modelId="{3D9769EB-2226-4FCA-A480-71F2C39A6860}" type="sibTrans" cxnId="{D37CFF22-4026-4823-98C3-547722E3235D}">
      <dgm:prSet/>
      <dgm:spPr/>
      <dgm:t>
        <a:bodyPr/>
        <a:lstStyle/>
        <a:p>
          <a:endParaRPr lang="en-US"/>
        </a:p>
      </dgm:t>
    </dgm:pt>
    <dgm:pt modelId="{8C58A032-DAF5-4BBE-B5F2-4AE8FED2C901}">
      <dgm:prSet/>
      <dgm:spPr/>
      <dgm:t>
        <a:bodyPr/>
        <a:lstStyle/>
        <a:p>
          <a:r>
            <a:rPr lang="en-US" dirty="0"/>
            <a:t>Will require comprehensive metadata about the structure and ways of processing datasets.</a:t>
          </a:r>
        </a:p>
      </dgm:t>
    </dgm:pt>
    <dgm:pt modelId="{091F67C6-884A-4E14-BE1D-5D451DA64F85}" type="parTrans" cxnId="{F3006782-A8FF-41FC-A49B-06915831B499}">
      <dgm:prSet/>
      <dgm:spPr/>
      <dgm:t>
        <a:bodyPr/>
        <a:lstStyle/>
        <a:p>
          <a:endParaRPr lang="en-US"/>
        </a:p>
      </dgm:t>
    </dgm:pt>
    <dgm:pt modelId="{75B9884A-0AA7-4E88-9BD0-EAA7FDA83D5B}" type="sibTrans" cxnId="{F3006782-A8FF-41FC-A49B-06915831B499}">
      <dgm:prSet/>
      <dgm:spPr/>
      <dgm:t>
        <a:bodyPr/>
        <a:lstStyle/>
        <a:p>
          <a:endParaRPr lang="en-US"/>
        </a:p>
      </dgm:t>
    </dgm:pt>
    <dgm:pt modelId="{063B65EE-24DC-4185-979B-0DA61AF17107}" type="pres">
      <dgm:prSet presAssocID="{F0FD52CF-44A6-4818-9D62-CC1052D6CB1D}" presName="root" presStyleCnt="0">
        <dgm:presLayoutVars>
          <dgm:dir/>
          <dgm:resizeHandles val="exact"/>
        </dgm:presLayoutVars>
      </dgm:prSet>
      <dgm:spPr/>
    </dgm:pt>
    <dgm:pt modelId="{8CFFB6F1-1B19-4907-BBF9-9AB86A1FEB6D}" type="pres">
      <dgm:prSet presAssocID="{A42BD41F-EEBB-4211-B0B9-C8FBF1EFC544}" presName="compNode" presStyleCnt="0"/>
      <dgm:spPr/>
    </dgm:pt>
    <dgm:pt modelId="{96F4362C-3451-4944-9D35-FC984E766CC2}" type="pres">
      <dgm:prSet presAssocID="{A42BD41F-EEBB-4211-B0B9-C8FBF1EFC544}" presName="bgRect" presStyleLbl="bgShp" presStyleIdx="0" presStyleCnt="2"/>
      <dgm:spPr/>
    </dgm:pt>
    <dgm:pt modelId="{21F13691-B8CB-47E4-AA04-EBAD07DDFDDA}" type="pres">
      <dgm:prSet presAssocID="{A42BD41F-EEBB-4211-B0B9-C8FBF1EFC544}"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icroscope"/>
        </a:ext>
      </dgm:extLst>
    </dgm:pt>
    <dgm:pt modelId="{BCCF3063-2CE9-4CD0-BE05-36F87FC12962}" type="pres">
      <dgm:prSet presAssocID="{A42BD41F-EEBB-4211-B0B9-C8FBF1EFC544}" presName="spaceRect" presStyleCnt="0"/>
      <dgm:spPr/>
    </dgm:pt>
    <dgm:pt modelId="{F8F78912-2F01-4044-B5ED-35FB66FBD948}" type="pres">
      <dgm:prSet presAssocID="{A42BD41F-EEBB-4211-B0B9-C8FBF1EFC544}" presName="parTx" presStyleLbl="revTx" presStyleIdx="0" presStyleCnt="2">
        <dgm:presLayoutVars>
          <dgm:chMax val="0"/>
          <dgm:chPref val="0"/>
        </dgm:presLayoutVars>
      </dgm:prSet>
      <dgm:spPr/>
    </dgm:pt>
    <dgm:pt modelId="{B41F88EF-B455-41AB-81CD-654AFF472314}" type="pres">
      <dgm:prSet presAssocID="{3D9769EB-2226-4FCA-A480-71F2C39A6860}" presName="sibTrans" presStyleCnt="0"/>
      <dgm:spPr/>
    </dgm:pt>
    <dgm:pt modelId="{9F0EEDA7-E644-42C3-B31F-BA6964DF5207}" type="pres">
      <dgm:prSet presAssocID="{8C58A032-DAF5-4BBE-B5F2-4AE8FED2C901}" presName="compNode" presStyleCnt="0"/>
      <dgm:spPr/>
    </dgm:pt>
    <dgm:pt modelId="{ADEB6DDE-0421-4BB9-8105-C51556B1D4EC}" type="pres">
      <dgm:prSet presAssocID="{8C58A032-DAF5-4BBE-B5F2-4AE8FED2C901}" presName="bgRect" presStyleLbl="bgShp" presStyleIdx="1" presStyleCnt="2" custLinFactNeighborX="416" custLinFactNeighborY="13769"/>
      <dgm:spPr/>
    </dgm:pt>
    <dgm:pt modelId="{F56EBCAF-3E3E-411B-98C1-DA44DCBB5AD8}" type="pres">
      <dgm:prSet presAssocID="{8C58A032-DAF5-4BBE-B5F2-4AE8FED2C901}" presName="iconRect" presStyleLbl="node1" presStyleIdx="1" presStyleCnt="2" custLinFactNeighborX="2342" custLinFactNeighborY="24041"/>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atabase"/>
        </a:ext>
      </dgm:extLst>
    </dgm:pt>
    <dgm:pt modelId="{F954095D-3962-447A-9B3F-F23D85F73D1F}" type="pres">
      <dgm:prSet presAssocID="{8C58A032-DAF5-4BBE-B5F2-4AE8FED2C901}" presName="spaceRect" presStyleCnt="0"/>
      <dgm:spPr/>
    </dgm:pt>
    <dgm:pt modelId="{74C36592-862B-4932-AE65-AD3DFAB94073}" type="pres">
      <dgm:prSet presAssocID="{8C58A032-DAF5-4BBE-B5F2-4AE8FED2C901}" presName="parTx" presStyleLbl="revTx" presStyleIdx="1" presStyleCnt="2" custLinFactNeighborX="-336" custLinFactNeighborY="13769">
        <dgm:presLayoutVars>
          <dgm:chMax val="0"/>
          <dgm:chPref val="0"/>
        </dgm:presLayoutVars>
      </dgm:prSet>
      <dgm:spPr/>
    </dgm:pt>
  </dgm:ptLst>
  <dgm:cxnLst>
    <dgm:cxn modelId="{D37CFF22-4026-4823-98C3-547722E3235D}" srcId="{F0FD52CF-44A6-4818-9D62-CC1052D6CB1D}" destId="{A42BD41F-EEBB-4211-B0B9-C8FBF1EFC544}" srcOrd="0" destOrd="0" parTransId="{3DAC1C23-EAEE-49E6-8493-F70AD7892C72}" sibTransId="{3D9769EB-2226-4FCA-A480-71F2C39A6860}"/>
    <dgm:cxn modelId="{F3006782-A8FF-41FC-A49B-06915831B499}" srcId="{F0FD52CF-44A6-4818-9D62-CC1052D6CB1D}" destId="{8C58A032-DAF5-4BBE-B5F2-4AE8FED2C901}" srcOrd="1" destOrd="0" parTransId="{091F67C6-884A-4E14-BE1D-5D451DA64F85}" sibTransId="{75B9884A-0AA7-4E88-9BD0-EAA7FDA83D5B}"/>
    <dgm:cxn modelId="{7A0291B4-3DD6-4277-AD00-E84AA39756F7}" type="presOf" srcId="{8C58A032-DAF5-4BBE-B5F2-4AE8FED2C901}" destId="{74C36592-862B-4932-AE65-AD3DFAB94073}" srcOrd="0" destOrd="0" presId="urn:microsoft.com/office/officeart/2018/2/layout/IconVerticalSolidList"/>
    <dgm:cxn modelId="{A5F8F8D1-EC87-422F-BC97-BA6C5B23E184}" type="presOf" srcId="{F0FD52CF-44A6-4818-9D62-CC1052D6CB1D}" destId="{063B65EE-24DC-4185-979B-0DA61AF17107}" srcOrd="0" destOrd="0" presId="urn:microsoft.com/office/officeart/2018/2/layout/IconVerticalSolidList"/>
    <dgm:cxn modelId="{973F55FE-BD36-4447-B6BB-A651CB286211}" type="presOf" srcId="{A42BD41F-EEBB-4211-B0B9-C8FBF1EFC544}" destId="{F8F78912-2F01-4044-B5ED-35FB66FBD948}" srcOrd="0" destOrd="0" presId="urn:microsoft.com/office/officeart/2018/2/layout/IconVerticalSolidList"/>
    <dgm:cxn modelId="{F0141647-9712-457C-A031-C81AA309EC7B}" type="presParOf" srcId="{063B65EE-24DC-4185-979B-0DA61AF17107}" destId="{8CFFB6F1-1B19-4907-BBF9-9AB86A1FEB6D}" srcOrd="0" destOrd="0" presId="urn:microsoft.com/office/officeart/2018/2/layout/IconVerticalSolidList"/>
    <dgm:cxn modelId="{91C151A7-6CF3-4B68-87E8-C85521B6C4F1}" type="presParOf" srcId="{8CFFB6F1-1B19-4907-BBF9-9AB86A1FEB6D}" destId="{96F4362C-3451-4944-9D35-FC984E766CC2}" srcOrd="0" destOrd="0" presId="urn:microsoft.com/office/officeart/2018/2/layout/IconVerticalSolidList"/>
    <dgm:cxn modelId="{E6108BE0-EBB2-4457-8EC0-8894C2F6EC92}" type="presParOf" srcId="{8CFFB6F1-1B19-4907-BBF9-9AB86A1FEB6D}" destId="{21F13691-B8CB-47E4-AA04-EBAD07DDFDDA}" srcOrd="1" destOrd="0" presId="urn:microsoft.com/office/officeart/2018/2/layout/IconVerticalSolidList"/>
    <dgm:cxn modelId="{9A82ADEE-8866-4B12-9B14-80D5C7A84B4D}" type="presParOf" srcId="{8CFFB6F1-1B19-4907-BBF9-9AB86A1FEB6D}" destId="{BCCF3063-2CE9-4CD0-BE05-36F87FC12962}" srcOrd="2" destOrd="0" presId="urn:microsoft.com/office/officeart/2018/2/layout/IconVerticalSolidList"/>
    <dgm:cxn modelId="{9257DF25-E7AA-4C45-AAF4-D3334023F35D}" type="presParOf" srcId="{8CFFB6F1-1B19-4907-BBF9-9AB86A1FEB6D}" destId="{F8F78912-2F01-4044-B5ED-35FB66FBD948}" srcOrd="3" destOrd="0" presId="urn:microsoft.com/office/officeart/2018/2/layout/IconVerticalSolidList"/>
    <dgm:cxn modelId="{E6B80DA6-AEFE-4BBF-962A-53971A97C1D8}" type="presParOf" srcId="{063B65EE-24DC-4185-979B-0DA61AF17107}" destId="{B41F88EF-B455-41AB-81CD-654AFF472314}" srcOrd="1" destOrd="0" presId="urn:microsoft.com/office/officeart/2018/2/layout/IconVerticalSolidList"/>
    <dgm:cxn modelId="{FE3B0E6F-F211-4C77-9F17-7513849F4B34}" type="presParOf" srcId="{063B65EE-24DC-4185-979B-0DA61AF17107}" destId="{9F0EEDA7-E644-42C3-B31F-BA6964DF5207}" srcOrd="2" destOrd="0" presId="urn:microsoft.com/office/officeart/2018/2/layout/IconVerticalSolidList"/>
    <dgm:cxn modelId="{09A45F7C-4AD3-4B72-A80E-70C371272D3E}" type="presParOf" srcId="{9F0EEDA7-E644-42C3-B31F-BA6964DF5207}" destId="{ADEB6DDE-0421-4BB9-8105-C51556B1D4EC}" srcOrd="0" destOrd="0" presId="urn:microsoft.com/office/officeart/2018/2/layout/IconVerticalSolidList"/>
    <dgm:cxn modelId="{20502B74-C28A-477A-ADEF-DB930829F56D}" type="presParOf" srcId="{9F0EEDA7-E644-42C3-B31F-BA6964DF5207}" destId="{F56EBCAF-3E3E-411B-98C1-DA44DCBB5AD8}" srcOrd="1" destOrd="0" presId="urn:microsoft.com/office/officeart/2018/2/layout/IconVerticalSolidList"/>
    <dgm:cxn modelId="{FBABD5A6-A219-45D7-A1A5-94E0DDA1D475}" type="presParOf" srcId="{9F0EEDA7-E644-42C3-B31F-BA6964DF5207}" destId="{F954095D-3962-447A-9B3F-F23D85F73D1F}" srcOrd="2" destOrd="0" presId="urn:microsoft.com/office/officeart/2018/2/layout/IconVerticalSolidList"/>
    <dgm:cxn modelId="{4E98E2DA-2A04-4DB9-B728-E6EC2437EC44}" type="presParOf" srcId="{9F0EEDA7-E644-42C3-B31F-BA6964DF5207}" destId="{74C36592-862B-4932-AE65-AD3DFAB94073}"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A282DC6-9DF3-4947-BFB0-BC94A471697C}"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C8FE6886-748A-4412-B9EE-0DB6D989176F}">
      <dgm:prSet/>
      <dgm:spPr/>
      <dgm:t>
        <a:bodyPr/>
        <a:lstStyle/>
        <a:p>
          <a:r>
            <a:rPr lang="en-US"/>
            <a:t>Data retention within specified time frames</a:t>
          </a:r>
        </a:p>
      </dgm:t>
    </dgm:pt>
    <dgm:pt modelId="{E65A53FF-7022-4274-9226-516FB536CDFB}" type="parTrans" cxnId="{5CAA8B97-7ECD-4AD3-BAAB-4D47654E8F4B}">
      <dgm:prSet/>
      <dgm:spPr/>
      <dgm:t>
        <a:bodyPr/>
        <a:lstStyle/>
        <a:p>
          <a:endParaRPr lang="en-US"/>
        </a:p>
      </dgm:t>
    </dgm:pt>
    <dgm:pt modelId="{BF8A2759-8BDC-45D7-BF8E-6E6953EDC350}" type="sibTrans" cxnId="{5CAA8B97-7ECD-4AD3-BAAB-4D47654E8F4B}">
      <dgm:prSet/>
      <dgm:spPr/>
      <dgm:t>
        <a:bodyPr/>
        <a:lstStyle/>
        <a:p>
          <a:endParaRPr lang="en-US"/>
        </a:p>
      </dgm:t>
    </dgm:pt>
    <dgm:pt modelId="{50864910-CBAF-42B5-9A6C-EB4CC7F631FE}">
      <dgm:prSet/>
      <dgm:spPr/>
      <dgm:t>
        <a:bodyPr/>
        <a:lstStyle/>
        <a:p>
          <a:r>
            <a:rPr lang="en-US"/>
            <a:t>Easy identification of Primary Data Access Contact (PDAC)</a:t>
          </a:r>
        </a:p>
      </dgm:t>
    </dgm:pt>
    <dgm:pt modelId="{C9A88AC3-2F5E-4C31-9353-C12C71E67F1E}" type="parTrans" cxnId="{78F08D11-6382-4F0D-ADFE-52D4CC74EFC0}">
      <dgm:prSet/>
      <dgm:spPr/>
      <dgm:t>
        <a:bodyPr/>
        <a:lstStyle/>
        <a:p>
          <a:endParaRPr lang="en-US"/>
        </a:p>
      </dgm:t>
    </dgm:pt>
    <dgm:pt modelId="{787F8356-E56D-4C48-AB54-ABBEF13BA3B6}" type="sibTrans" cxnId="{78F08D11-6382-4F0D-ADFE-52D4CC74EFC0}">
      <dgm:prSet/>
      <dgm:spPr/>
      <dgm:t>
        <a:bodyPr/>
        <a:lstStyle/>
        <a:p>
          <a:endParaRPr lang="en-US"/>
        </a:p>
      </dgm:t>
    </dgm:pt>
    <dgm:pt modelId="{FABD5747-657C-4315-9B1F-6A09DEB977FA}">
      <dgm:prSet/>
      <dgm:spPr/>
      <dgm:t>
        <a:bodyPr/>
        <a:lstStyle/>
        <a:p>
          <a:r>
            <a:rPr lang="en-US" dirty="0"/>
            <a:t>Secure, authorized access to records</a:t>
          </a:r>
        </a:p>
      </dgm:t>
    </dgm:pt>
    <dgm:pt modelId="{E827034B-439B-4092-B22F-E01C4AC14F51}" type="parTrans" cxnId="{CE9C4EFA-CB64-4FCE-BE0D-86B427FA91AE}">
      <dgm:prSet/>
      <dgm:spPr/>
      <dgm:t>
        <a:bodyPr/>
        <a:lstStyle/>
        <a:p>
          <a:endParaRPr lang="en-US"/>
        </a:p>
      </dgm:t>
    </dgm:pt>
    <dgm:pt modelId="{AB782F64-ECEE-4ECE-A435-D3B42BA26FDD}" type="sibTrans" cxnId="{CE9C4EFA-CB64-4FCE-BE0D-86B427FA91AE}">
      <dgm:prSet/>
      <dgm:spPr/>
      <dgm:t>
        <a:bodyPr/>
        <a:lstStyle/>
        <a:p>
          <a:endParaRPr lang="en-US"/>
        </a:p>
      </dgm:t>
    </dgm:pt>
    <dgm:pt modelId="{281B9D2A-28C4-47B5-A0A7-554113EA5136}">
      <dgm:prSet/>
      <dgm:spPr/>
      <dgm:t>
        <a:bodyPr/>
        <a:lstStyle/>
        <a:p>
          <a:r>
            <a:rPr lang="en-US"/>
            <a:t>Reporting for audits</a:t>
          </a:r>
        </a:p>
      </dgm:t>
    </dgm:pt>
    <dgm:pt modelId="{C937C40D-1A82-452D-97E1-4AAC6549B1EC}" type="parTrans" cxnId="{CAEC6430-0E64-46F3-9A36-227B205CDE5C}">
      <dgm:prSet/>
      <dgm:spPr/>
      <dgm:t>
        <a:bodyPr/>
        <a:lstStyle/>
        <a:p>
          <a:endParaRPr lang="en-US"/>
        </a:p>
      </dgm:t>
    </dgm:pt>
    <dgm:pt modelId="{CEEBC060-7F88-4AC1-AE8B-167ECE5472C3}" type="sibTrans" cxnId="{CAEC6430-0E64-46F3-9A36-227B205CDE5C}">
      <dgm:prSet/>
      <dgm:spPr/>
      <dgm:t>
        <a:bodyPr/>
        <a:lstStyle/>
        <a:p>
          <a:endParaRPr lang="en-US"/>
        </a:p>
      </dgm:t>
    </dgm:pt>
    <dgm:pt modelId="{B20493A9-94CD-4380-A94F-AD8046122A03}">
      <dgm:prSet/>
      <dgm:spPr/>
      <dgm:t>
        <a:bodyPr/>
        <a:lstStyle/>
        <a:p>
          <a:r>
            <a:rPr lang="en-US"/>
            <a:t>This capability offers bonus capabilities for analysis and visualization</a:t>
          </a:r>
        </a:p>
      </dgm:t>
    </dgm:pt>
    <dgm:pt modelId="{BC960550-52D4-40B8-A238-4AAF7C18C02B}" type="parTrans" cxnId="{93D90B48-FBF9-4AB1-B155-F2827A0CB92B}">
      <dgm:prSet/>
      <dgm:spPr/>
      <dgm:t>
        <a:bodyPr/>
        <a:lstStyle/>
        <a:p>
          <a:endParaRPr lang="en-US"/>
        </a:p>
      </dgm:t>
    </dgm:pt>
    <dgm:pt modelId="{A9CACD76-0BCF-4F13-B44B-0DB93559C0F2}" type="sibTrans" cxnId="{93D90B48-FBF9-4AB1-B155-F2827A0CB92B}">
      <dgm:prSet/>
      <dgm:spPr/>
      <dgm:t>
        <a:bodyPr/>
        <a:lstStyle/>
        <a:p>
          <a:endParaRPr lang="en-US"/>
        </a:p>
      </dgm:t>
    </dgm:pt>
    <dgm:pt modelId="{7FCA2850-6FD1-49DC-BDDF-2BD2B8D9B03B}" type="pres">
      <dgm:prSet presAssocID="{2A282DC6-9DF3-4947-BFB0-BC94A471697C}" presName="root" presStyleCnt="0">
        <dgm:presLayoutVars>
          <dgm:dir/>
          <dgm:resizeHandles val="exact"/>
        </dgm:presLayoutVars>
      </dgm:prSet>
      <dgm:spPr/>
    </dgm:pt>
    <dgm:pt modelId="{9BAA7CE8-C648-49D2-82A9-4302E16016D0}" type="pres">
      <dgm:prSet presAssocID="{C8FE6886-748A-4412-B9EE-0DB6D989176F}" presName="compNode" presStyleCnt="0"/>
      <dgm:spPr/>
    </dgm:pt>
    <dgm:pt modelId="{6F62AE95-A66F-4D9E-85D6-456BEC885041}" type="pres">
      <dgm:prSet presAssocID="{C8FE6886-748A-4412-B9EE-0DB6D989176F}" presName="bgRect" presStyleLbl="bgShp" presStyleIdx="0" presStyleCnt="4" custLinFactNeighborX="0" custLinFactNeighborY="-1126"/>
      <dgm:spPr/>
    </dgm:pt>
    <dgm:pt modelId="{64F5503B-ECED-4B28-BC7C-D07EFED64824}" type="pres">
      <dgm:prSet presAssocID="{C8FE6886-748A-4412-B9EE-0DB6D989176F}"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opwatch"/>
        </a:ext>
      </dgm:extLst>
    </dgm:pt>
    <dgm:pt modelId="{44CBA30A-FEAD-4A36-883B-A57633BAB0A5}" type="pres">
      <dgm:prSet presAssocID="{C8FE6886-748A-4412-B9EE-0DB6D989176F}" presName="spaceRect" presStyleCnt="0"/>
      <dgm:spPr/>
    </dgm:pt>
    <dgm:pt modelId="{9474A3DD-C1BB-483E-9E30-A8DD3A88D5D7}" type="pres">
      <dgm:prSet presAssocID="{C8FE6886-748A-4412-B9EE-0DB6D989176F}" presName="parTx" presStyleLbl="revTx" presStyleIdx="0" presStyleCnt="5">
        <dgm:presLayoutVars>
          <dgm:chMax val="0"/>
          <dgm:chPref val="0"/>
        </dgm:presLayoutVars>
      </dgm:prSet>
      <dgm:spPr/>
    </dgm:pt>
    <dgm:pt modelId="{BFEC1ADB-0692-4C31-A9B9-3974BD4BFE8D}" type="pres">
      <dgm:prSet presAssocID="{BF8A2759-8BDC-45D7-BF8E-6E6953EDC350}" presName="sibTrans" presStyleCnt="0"/>
      <dgm:spPr/>
    </dgm:pt>
    <dgm:pt modelId="{9A3481C8-D42E-43AD-B799-CFE04861F986}" type="pres">
      <dgm:prSet presAssocID="{50864910-CBAF-42B5-9A6C-EB4CC7F631FE}" presName="compNode" presStyleCnt="0"/>
      <dgm:spPr/>
    </dgm:pt>
    <dgm:pt modelId="{56551B42-14CA-41C7-B294-8655622AA301}" type="pres">
      <dgm:prSet presAssocID="{50864910-CBAF-42B5-9A6C-EB4CC7F631FE}" presName="bgRect" presStyleLbl="bgShp" presStyleIdx="1" presStyleCnt="4"/>
      <dgm:spPr/>
    </dgm:pt>
    <dgm:pt modelId="{8B200F32-9066-49D1-803F-DDACBA0AD769}" type="pres">
      <dgm:prSet presAssocID="{50864910-CBAF-42B5-9A6C-EB4CC7F631FE}"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Employee Badge"/>
        </a:ext>
      </dgm:extLst>
    </dgm:pt>
    <dgm:pt modelId="{BB68F70C-D47C-4302-A6DE-4DBD8913C9D9}" type="pres">
      <dgm:prSet presAssocID="{50864910-CBAF-42B5-9A6C-EB4CC7F631FE}" presName="spaceRect" presStyleCnt="0"/>
      <dgm:spPr/>
    </dgm:pt>
    <dgm:pt modelId="{63436698-47F2-4F1A-A36D-7E2169DC74BF}" type="pres">
      <dgm:prSet presAssocID="{50864910-CBAF-42B5-9A6C-EB4CC7F631FE}" presName="parTx" presStyleLbl="revTx" presStyleIdx="1" presStyleCnt="5">
        <dgm:presLayoutVars>
          <dgm:chMax val="0"/>
          <dgm:chPref val="0"/>
        </dgm:presLayoutVars>
      </dgm:prSet>
      <dgm:spPr/>
    </dgm:pt>
    <dgm:pt modelId="{E516B2FC-0167-4F12-BB10-9F885A802D4B}" type="pres">
      <dgm:prSet presAssocID="{787F8356-E56D-4C48-AB54-ABBEF13BA3B6}" presName="sibTrans" presStyleCnt="0"/>
      <dgm:spPr/>
    </dgm:pt>
    <dgm:pt modelId="{FDA3C86A-D1BF-4DBC-9476-3F077076A975}" type="pres">
      <dgm:prSet presAssocID="{FABD5747-657C-4315-9B1F-6A09DEB977FA}" presName="compNode" presStyleCnt="0"/>
      <dgm:spPr/>
    </dgm:pt>
    <dgm:pt modelId="{F75A69EA-0CA4-4BDE-9D3E-3F937C516B33}" type="pres">
      <dgm:prSet presAssocID="{FABD5747-657C-4315-9B1F-6A09DEB977FA}" presName="bgRect" presStyleLbl="bgShp" presStyleIdx="2" presStyleCnt="4"/>
      <dgm:spPr/>
    </dgm:pt>
    <dgm:pt modelId="{A7A5536F-E138-4271-9DFF-CAD2D8E49DF6}" type="pres">
      <dgm:prSet presAssocID="{FABD5747-657C-4315-9B1F-6A09DEB977FA}"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Lock"/>
        </a:ext>
      </dgm:extLst>
    </dgm:pt>
    <dgm:pt modelId="{B1EB04A8-2ABD-4765-8FF8-1CB9123F06EB}" type="pres">
      <dgm:prSet presAssocID="{FABD5747-657C-4315-9B1F-6A09DEB977FA}" presName="spaceRect" presStyleCnt="0"/>
      <dgm:spPr/>
    </dgm:pt>
    <dgm:pt modelId="{BD292118-1D81-4EEB-85FB-F167EEAA25E2}" type="pres">
      <dgm:prSet presAssocID="{FABD5747-657C-4315-9B1F-6A09DEB977FA}" presName="parTx" presStyleLbl="revTx" presStyleIdx="2" presStyleCnt="5">
        <dgm:presLayoutVars>
          <dgm:chMax val="0"/>
          <dgm:chPref val="0"/>
        </dgm:presLayoutVars>
      </dgm:prSet>
      <dgm:spPr/>
    </dgm:pt>
    <dgm:pt modelId="{CA5EEF04-F406-4D89-A187-5FE1ED0B8023}" type="pres">
      <dgm:prSet presAssocID="{AB782F64-ECEE-4ECE-A435-D3B42BA26FDD}" presName="sibTrans" presStyleCnt="0"/>
      <dgm:spPr/>
    </dgm:pt>
    <dgm:pt modelId="{DC076FA1-A81A-4B2D-BEB3-6B046676CB37}" type="pres">
      <dgm:prSet presAssocID="{281B9D2A-28C4-47B5-A0A7-554113EA5136}" presName="compNode" presStyleCnt="0"/>
      <dgm:spPr/>
    </dgm:pt>
    <dgm:pt modelId="{AD026834-1FFA-4D77-94D4-A2445B3DE3D4}" type="pres">
      <dgm:prSet presAssocID="{281B9D2A-28C4-47B5-A0A7-554113EA5136}" presName="bgRect" presStyleLbl="bgShp" presStyleIdx="3" presStyleCnt="4"/>
      <dgm:spPr/>
    </dgm:pt>
    <dgm:pt modelId="{AC9530D9-5291-4D4A-8730-1C2303677E96}" type="pres">
      <dgm:prSet presAssocID="{281B9D2A-28C4-47B5-A0A7-554113EA513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ar chart"/>
        </a:ext>
      </dgm:extLst>
    </dgm:pt>
    <dgm:pt modelId="{9CA55BBD-811C-497D-8375-C254AE18D112}" type="pres">
      <dgm:prSet presAssocID="{281B9D2A-28C4-47B5-A0A7-554113EA5136}" presName="spaceRect" presStyleCnt="0"/>
      <dgm:spPr/>
    </dgm:pt>
    <dgm:pt modelId="{B8FE965E-A93D-4EB3-B9A5-2FCFEE785EC3}" type="pres">
      <dgm:prSet presAssocID="{281B9D2A-28C4-47B5-A0A7-554113EA5136}" presName="parTx" presStyleLbl="revTx" presStyleIdx="3" presStyleCnt="5">
        <dgm:presLayoutVars>
          <dgm:chMax val="0"/>
          <dgm:chPref val="0"/>
        </dgm:presLayoutVars>
      </dgm:prSet>
      <dgm:spPr/>
    </dgm:pt>
    <dgm:pt modelId="{633AB298-5DB2-4F5E-BEDE-8AD1E05CB602}" type="pres">
      <dgm:prSet presAssocID="{281B9D2A-28C4-47B5-A0A7-554113EA5136}" presName="desTx" presStyleLbl="revTx" presStyleIdx="4" presStyleCnt="5">
        <dgm:presLayoutVars/>
      </dgm:prSet>
      <dgm:spPr/>
    </dgm:pt>
  </dgm:ptLst>
  <dgm:cxnLst>
    <dgm:cxn modelId="{78F08D11-6382-4F0D-ADFE-52D4CC74EFC0}" srcId="{2A282DC6-9DF3-4947-BFB0-BC94A471697C}" destId="{50864910-CBAF-42B5-9A6C-EB4CC7F631FE}" srcOrd="1" destOrd="0" parTransId="{C9A88AC3-2F5E-4C31-9353-C12C71E67F1E}" sibTransId="{787F8356-E56D-4C48-AB54-ABBEF13BA3B6}"/>
    <dgm:cxn modelId="{CAEC6430-0E64-46F3-9A36-227B205CDE5C}" srcId="{2A282DC6-9DF3-4947-BFB0-BC94A471697C}" destId="{281B9D2A-28C4-47B5-A0A7-554113EA5136}" srcOrd="3" destOrd="0" parTransId="{C937C40D-1A82-452D-97E1-4AAC6549B1EC}" sibTransId="{CEEBC060-7F88-4AC1-AE8B-167ECE5472C3}"/>
    <dgm:cxn modelId="{93D90B48-FBF9-4AB1-B155-F2827A0CB92B}" srcId="{281B9D2A-28C4-47B5-A0A7-554113EA5136}" destId="{B20493A9-94CD-4380-A94F-AD8046122A03}" srcOrd="0" destOrd="0" parTransId="{BC960550-52D4-40B8-A238-4AAF7C18C02B}" sibTransId="{A9CACD76-0BCF-4F13-B44B-0DB93559C0F2}"/>
    <dgm:cxn modelId="{F35D3469-4A4B-40D6-A707-4255D0974F69}" type="presOf" srcId="{B20493A9-94CD-4380-A94F-AD8046122A03}" destId="{633AB298-5DB2-4F5E-BEDE-8AD1E05CB602}" srcOrd="0" destOrd="0" presId="urn:microsoft.com/office/officeart/2018/2/layout/IconVerticalSolidList"/>
    <dgm:cxn modelId="{FD4FDF8B-030E-4ADA-B6D9-A9631B89648C}" type="presOf" srcId="{C8FE6886-748A-4412-B9EE-0DB6D989176F}" destId="{9474A3DD-C1BB-483E-9E30-A8DD3A88D5D7}" srcOrd="0" destOrd="0" presId="urn:microsoft.com/office/officeart/2018/2/layout/IconVerticalSolidList"/>
    <dgm:cxn modelId="{DAD38492-5848-4CA0-8B07-3695F5F90B22}" type="presOf" srcId="{2A282DC6-9DF3-4947-BFB0-BC94A471697C}" destId="{7FCA2850-6FD1-49DC-BDDF-2BD2B8D9B03B}" srcOrd="0" destOrd="0" presId="urn:microsoft.com/office/officeart/2018/2/layout/IconVerticalSolidList"/>
    <dgm:cxn modelId="{5CAA8B97-7ECD-4AD3-BAAB-4D47654E8F4B}" srcId="{2A282DC6-9DF3-4947-BFB0-BC94A471697C}" destId="{C8FE6886-748A-4412-B9EE-0DB6D989176F}" srcOrd="0" destOrd="0" parTransId="{E65A53FF-7022-4274-9226-516FB536CDFB}" sibTransId="{BF8A2759-8BDC-45D7-BF8E-6E6953EDC350}"/>
    <dgm:cxn modelId="{F88E20A2-CE67-43C2-8DAD-F7E702A889D9}" type="presOf" srcId="{FABD5747-657C-4315-9B1F-6A09DEB977FA}" destId="{BD292118-1D81-4EEB-85FB-F167EEAA25E2}" srcOrd="0" destOrd="0" presId="urn:microsoft.com/office/officeart/2018/2/layout/IconVerticalSolidList"/>
    <dgm:cxn modelId="{325508C9-B2C5-4FD2-AF06-895A2A5902DA}" type="presOf" srcId="{50864910-CBAF-42B5-9A6C-EB4CC7F631FE}" destId="{63436698-47F2-4F1A-A36D-7E2169DC74BF}" srcOrd="0" destOrd="0" presId="urn:microsoft.com/office/officeart/2018/2/layout/IconVerticalSolidList"/>
    <dgm:cxn modelId="{66C0CDF8-FC48-492E-9B1D-70B9907C2BCB}" type="presOf" srcId="{281B9D2A-28C4-47B5-A0A7-554113EA5136}" destId="{B8FE965E-A93D-4EB3-B9A5-2FCFEE785EC3}" srcOrd="0" destOrd="0" presId="urn:microsoft.com/office/officeart/2018/2/layout/IconVerticalSolidList"/>
    <dgm:cxn modelId="{CE9C4EFA-CB64-4FCE-BE0D-86B427FA91AE}" srcId="{2A282DC6-9DF3-4947-BFB0-BC94A471697C}" destId="{FABD5747-657C-4315-9B1F-6A09DEB977FA}" srcOrd="2" destOrd="0" parTransId="{E827034B-439B-4092-B22F-E01C4AC14F51}" sibTransId="{AB782F64-ECEE-4ECE-A435-D3B42BA26FDD}"/>
    <dgm:cxn modelId="{AD1DF93A-3F49-4132-A095-38941C5D6A06}" type="presParOf" srcId="{7FCA2850-6FD1-49DC-BDDF-2BD2B8D9B03B}" destId="{9BAA7CE8-C648-49D2-82A9-4302E16016D0}" srcOrd="0" destOrd="0" presId="urn:microsoft.com/office/officeart/2018/2/layout/IconVerticalSolidList"/>
    <dgm:cxn modelId="{39E96970-EE1E-4BE2-93E7-CA2D235961AF}" type="presParOf" srcId="{9BAA7CE8-C648-49D2-82A9-4302E16016D0}" destId="{6F62AE95-A66F-4D9E-85D6-456BEC885041}" srcOrd="0" destOrd="0" presId="urn:microsoft.com/office/officeart/2018/2/layout/IconVerticalSolidList"/>
    <dgm:cxn modelId="{64F370DC-7729-4904-854B-AA4776566BDF}" type="presParOf" srcId="{9BAA7CE8-C648-49D2-82A9-4302E16016D0}" destId="{64F5503B-ECED-4B28-BC7C-D07EFED64824}" srcOrd="1" destOrd="0" presId="urn:microsoft.com/office/officeart/2018/2/layout/IconVerticalSolidList"/>
    <dgm:cxn modelId="{28E43FAA-6F20-40C6-828D-B2B259CAAD82}" type="presParOf" srcId="{9BAA7CE8-C648-49D2-82A9-4302E16016D0}" destId="{44CBA30A-FEAD-4A36-883B-A57633BAB0A5}" srcOrd="2" destOrd="0" presId="urn:microsoft.com/office/officeart/2018/2/layout/IconVerticalSolidList"/>
    <dgm:cxn modelId="{4BC0BA9A-2258-4F05-B603-120F8949ACF3}" type="presParOf" srcId="{9BAA7CE8-C648-49D2-82A9-4302E16016D0}" destId="{9474A3DD-C1BB-483E-9E30-A8DD3A88D5D7}" srcOrd="3" destOrd="0" presId="urn:microsoft.com/office/officeart/2018/2/layout/IconVerticalSolidList"/>
    <dgm:cxn modelId="{C85B56E1-161F-4994-9837-6436AF60AEB5}" type="presParOf" srcId="{7FCA2850-6FD1-49DC-BDDF-2BD2B8D9B03B}" destId="{BFEC1ADB-0692-4C31-A9B9-3974BD4BFE8D}" srcOrd="1" destOrd="0" presId="urn:microsoft.com/office/officeart/2018/2/layout/IconVerticalSolidList"/>
    <dgm:cxn modelId="{D867E7EB-51CF-4085-9821-09CBCECAD81D}" type="presParOf" srcId="{7FCA2850-6FD1-49DC-BDDF-2BD2B8D9B03B}" destId="{9A3481C8-D42E-43AD-B799-CFE04861F986}" srcOrd="2" destOrd="0" presId="urn:microsoft.com/office/officeart/2018/2/layout/IconVerticalSolidList"/>
    <dgm:cxn modelId="{02875D49-6686-45FA-8C77-F4CB548776AF}" type="presParOf" srcId="{9A3481C8-D42E-43AD-B799-CFE04861F986}" destId="{56551B42-14CA-41C7-B294-8655622AA301}" srcOrd="0" destOrd="0" presId="urn:microsoft.com/office/officeart/2018/2/layout/IconVerticalSolidList"/>
    <dgm:cxn modelId="{16F62EBE-849F-45BC-A144-4414C280553D}" type="presParOf" srcId="{9A3481C8-D42E-43AD-B799-CFE04861F986}" destId="{8B200F32-9066-49D1-803F-DDACBA0AD769}" srcOrd="1" destOrd="0" presId="urn:microsoft.com/office/officeart/2018/2/layout/IconVerticalSolidList"/>
    <dgm:cxn modelId="{189BDFC9-F131-41AF-B270-1FDB3A763FED}" type="presParOf" srcId="{9A3481C8-D42E-43AD-B799-CFE04861F986}" destId="{BB68F70C-D47C-4302-A6DE-4DBD8913C9D9}" srcOrd="2" destOrd="0" presId="urn:microsoft.com/office/officeart/2018/2/layout/IconVerticalSolidList"/>
    <dgm:cxn modelId="{0A70AD68-84D0-46E0-86AE-CF066D0A6867}" type="presParOf" srcId="{9A3481C8-D42E-43AD-B799-CFE04861F986}" destId="{63436698-47F2-4F1A-A36D-7E2169DC74BF}" srcOrd="3" destOrd="0" presId="urn:microsoft.com/office/officeart/2018/2/layout/IconVerticalSolidList"/>
    <dgm:cxn modelId="{DFCA0944-19F3-4765-8067-5B6F1135E93E}" type="presParOf" srcId="{7FCA2850-6FD1-49DC-BDDF-2BD2B8D9B03B}" destId="{E516B2FC-0167-4F12-BB10-9F885A802D4B}" srcOrd="3" destOrd="0" presId="urn:microsoft.com/office/officeart/2018/2/layout/IconVerticalSolidList"/>
    <dgm:cxn modelId="{F4E4EED1-5EC4-429C-A6EF-8F77CEFCC56A}" type="presParOf" srcId="{7FCA2850-6FD1-49DC-BDDF-2BD2B8D9B03B}" destId="{FDA3C86A-D1BF-4DBC-9476-3F077076A975}" srcOrd="4" destOrd="0" presId="urn:microsoft.com/office/officeart/2018/2/layout/IconVerticalSolidList"/>
    <dgm:cxn modelId="{DA833756-ED41-4D28-918A-C7CF2D838785}" type="presParOf" srcId="{FDA3C86A-D1BF-4DBC-9476-3F077076A975}" destId="{F75A69EA-0CA4-4BDE-9D3E-3F937C516B33}" srcOrd="0" destOrd="0" presId="urn:microsoft.com/office/officeart/2018/2/layout/IconVerticalSolidList"/>
    <dgm:cxn modelId="{01E1F235-20D6-4971-B016-A973A2E43F49}" type="presParOf" srcId="{FDA3C86A-D1BF-4DBC-9476-3F077076A975}" destId="{A7A5536F-E138-4271-9DFF-CAD2D8E49DF6}" srcOrd="1" destOrd="0" presId="urn:microsoft.com/office/officeart/2018/2/layout/IconVerticalSolidList"/>
    <dgm:cxn modelId="{BF82B8DD-376A-4ECF-8579-7C303B702184}" type="presParOf" srcId="{FDA3C86A-D1BF-4DBC-9476-3F077076A975}" destId="{B1EB04A8-2ABD-4765-8FF8-1CB9123F06EB}" srcOrd="2" destOrd="0" presId="urn:microsoft.com/office/officeart/2018/2/layout/IconVerticalSolidList"/>
    <dgm:cxn modelId="{99D12C8A-A6A3-4064-A6B8-06B75760FC6F}" type="presParOf" srcId="{FDA3C86A-D1BF-4DBC-9476-3F077076A975}" destId="{BD292118-1D81-4EEB-85FB-F167EEAA25E2}" srcOrd="3" destOrd="0" presId="urn:microsoft.com/office/officeart/2018/2/layout/IconVerticalSolidList"/>
    <dgm:cxn modelId="{109163A2-221E-4D11-8804-7255BAD1DEE6}" type="presParOf" srcId="{7FCA2850-6FD1-49DC-BDDF-2BD2B8D9B03B}" destId="{CA5EEF04-F406-4D89-A187-5FE1ED0B8023}" srcOrd="5" destOrd="0" presId="urn:microsoft.com/office/officeart/2018/2/layout/IconVerticalSolidList"/>
    <dgm:cxn modelId="{E9496FC0-1109-43B4-AF28-A4229240402E}" type="presParOf" srcId="{7FCA2850-6FD1-49DC-BDDF-2BD2B8D9B03B}" destId="{DC076FA1-A81A-4B2D-BEB3-6B046676CB37}" srcOrd="6" destOrd="0" presId="urn:microsoft.com/office/officeart/2018/2/layout/IconVerticalSolidList"/>
    <dgm:cxn modelId="{32B41892-8D80-4133-8B79-300626FB0EE7}" type="presParOf" srcId="{DC076FA1-A81A-4B2D-BEB3-6B046676CB37}" destId="{AD026834-1FFA-4D77-94D4-A2445B3DE3D4}" srcOrd="0" destOrd="0" presId="urn:microsoft.com/office/officeart/2018/2/layout/IconVerticalSolidList"/>
    <dgm:cxn modelId="{67033A20-D52B-441A-9DF2-589BF9F308BD}" type="presParOf" srcId="{DC076FA1-A81A-4B2D-BEB3-6B046676CB37}" destId="{AC9530D9-5291-4D4A-8730-1C2303677E96}" srcOrd="1" destOrd="0" presId="urn:microsoft.com/office/officeart/2018/2/layout/IconVerticalSolidList"/>
    <dgm:cxn modelId="{CF6605E6-41C9-4566-AE3C-2066ADE08996}" type="presParOf" srcId="{DC076FA1-A81A-4B2D-BEB3-6B046676CB37}" destId="{9CA55BBD-811C-497D-8375-C254AE18D112}" srcOrd="2" destOrd="0" presId="urn:microsoft.com/office/officeart/2018/2/layout/IconVerticalSolidList"/>
    <dgm:cxn modelId="{649DAE0F-05ED-47F8-9323-555DBC9082BC}" type="presParOf" srcId="{DC076FA1-A81A-4B2D-BEB3-6B046676CB37}" destId="{B8FE965E-A93D-4EB3-B9A5-2FCFEE785EC3}" srcOrd="3" destOrd="0" presId="urn:microsoft.com/office/officeart/2018/2/layout/IconVerticalSolidList"/>
    <dgm:cxn modelId="{2640B4E6-F43A-467B-900E-7FA402043B40}" type="presParOf" srcId="{DC076FA1-A81A-4B2D-BEB3-6B046676CB37}" destId="{633AB298-5DB2-4F5E-BEDE-8AD1E05CB602}" srcOrd="4"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658F06C-77BB-4323-AEB1-40A1FF2BC55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A2D9D1A8-DFE2-4202-BCF3-D311C42C6CE2}">
      <dgm:prSet/>
      <dgm:spPr/>
      <dgm:t>
        <a:bodyPr/>
        <a:lstStyle/>
        <a:p>
          <a:r>
            <a:rPr lang="en-US"/>
            <a:t>Decided on a custom DSpace instance to meet all the initially apparent requirements</a:t>
          </a:r>
        </a:p>
      </dgm:t>
    </dgm:pt>
    <dgm:pt modelId="{491BFCB4-E0CF-4194-BEE7-4A54CC606AD1}" type="parTrans" cxnId="{4C86645F-B03A-4AC4-8DB9-C14A41DE0287}">
      <dgm:prSet/>
      <dgm:spPr/>
      <dgm:t>
        <a:bodyPr/>
        <a:lstStyle/>
        <a:p>
          <a:endParaRPr lang="en-US"/>
        </a:p>
      </dgm:t>
    </dgm:pt>
    <dgm:pt modelId="{DF6F090C-9D29-401A-A282-1FAF394F276D}" type="sibTrans" cxnId="{4C86645F-B03A-4AC4-8DB9-C14A41DE0287}">
      <dgm:prSet/>
      <dgm:spPr/>
      <dgm:t>
        <a:bodyPr/>
        <a:lstStyle/>
        <a:p>
          <a:endParaRPr lang="en-US"/>
        </a:p>
      </dgm:t>
    </dgm:pt>
    <dgm:pt modelId="{E8FFF9F2-B6B6-4249-B970-C8818508FAE9}">
      <dgm:prSet/>
      <dgm:spPr/>
      <dgm:t>
        <a:bodyPr/>
        <a:lstStyle/>
        <a:p>
          <a:r>
            <a:rPr lang="en-US" dirty="0"/>
            <a:t>Scheduled work on a 3-week sprint cycle with daily check-ins with product owner</a:t>
          </a:r>
        </a:p>
      </dgm:t>
    </dgm:pt>
    <dgm:pt modelId="{8ED4E110-A3B1-45EC-9E01-9B45EA408F62}" type="parTrans" cxnId="{3C64EE60-9C6F-456E-980A-2A73DE6ADA05}">
      <dgm:prSet/>
      <dgm:spPr/>
      <dgm:t>
        <a:bodyPr/>
        <a:lstStyle/>
        <a:p>
          <a:endParaRPr lang="en-US"/>
        </a:p>
      </dgm:t>
    </dgm:pt>
    <dgm:pt modelId="{39FCAA4E-613C-4C56-9781-C0B381BC6FAD}" type="sibTrans" cxnId="{3C64EE60-9C6F-456E-980A-2A73DE6ADA05}">
      <dgm:prSet/>
      <dgm:spPr/>
      <dgm:t>
        <a:bodyPr/>
        <a:lstStyle/>
        <a:p>
          <a:endParaRPr lang="en-US"/>
        </a:p>
      </dgm:t>
    </dgm:pt>
    <dgm:pt modelId="{89093264-FEC3-44B6-A404-82D00D95E4BA}">
      <dgm:prSet/>
      <dgm:spPr/>
      <dgm:t>
        <a:bodyPr/>
        <a:lstStyle/>
        <a:p>
          <a:r>
            <a:rPr lang="en-US" dirty="0"/>
            <a:t>Sprints 1 and 2 yielded a prototype data catalog with sketchy/</a:t>
          </a:r>
          <a:r>
            <a:rPr lang="en-US" dirty="0" err="1"/>
            <a:t>uncurated</a:t>
          </a:r>
          <a:r>
            <a:rPr lang="en-US" dirty="0"/>
            <a:t> records suitable for demos and shopping around.</a:t>
          </a:r>
        </a:p>
      </dgm:t>
    </dgm:pt>
    <dgm:pt modelId="{8907424A-073E-40EB-BFEB-26195AEE9161}" type="parTrans" cxnId="{1831B24C-9AF5-4C1F-B66E-8AF2E15D3F4C}">
      <dgm:prSet/>
      <dgm:spPr/>
      <dgm:t>
        <a:bodyPr/>
        <a:lstStyle/>
        <a:p>
          <a:endParaRPr lang="en-US"/>
        </a:p>
      </dgm:t>
    </dgm:pt>
    <dgm:pt modelId="{C0D48F6E-458F-4F68-BB20-AD1BCA51F315}" type="sibTrans" cxnId="{1831B24C-9AF5-4C1F-B66E-8AF2E15D3F4C}">
      <dgm:prSet/>
      <dgm:spPr/>
      <dgm:t>
        <a:bodyPr/>
        <a:lstStyle/>
        <a:p>
          <a:endParaRPr lang="en-US"/>
        </a:p>
      </dgm:t>
    </dgm:pt>
    <dgm:pt modelId="{50954426-6900-2F40-890D-AF0268821386}" type="pres">
      <dgm:prSet presAssocID="{B658F06C-77BB-4323-AEB1-40A1FF2BC553}" presName="linear" presStyleCnt="0">
        <dgm:presLayoutVars>
          <dgm:animLvl val="lvl"/>
          <dgm:resizeHandles val="exact"/>
        </dgm:presLayoutVars>
      </dgm:prSet>
      <dgm:spPr/>
    </dgm:pt>
    <dgm:pt modelId="{18D66DDE-63E3-2A41-AD5A-AAFDFA1848C9}" type="pres">
      <dgm:prSet presAssocID="{A2D9D1A8-DFE2-4202-BCF3-D311C42C6CE2}" presName="parentText" presStyleLbl="node1" presStyleIdx="0" presStyleCnt="3" custLinFactY="22833" custLinFactNeighborX="0" custLinFactNeighborY="100000">
        <dgm:presLayoutVars>
          <dgm:chMax val="0"/>
          <dgm:bulletEnabled val="1"/>
        </dgm:presLayoutVars>
      </dgm:prSet>
      <dgm:spPr/>
    </dgm:pt>
    <dgm:pt modelId="{7C143C04-8C76-6540-A532-1DB2E1E7A6F2}" type="pres">
      <dgm:prSet presAssocID="{DF6F090C-9D29-401A-A282-1FAF394F276D}" presName="spacer" presStyleCnt="0"/>
      <dgm:spPr/>
    </dgm:pt>
    <dgm:pt modelId="{DF087408-D173-774C-A5E2-C2E78E9F1E4B}" type="pres">
      <dgm:prSet presAssocID="{E8FFF9F2-B6B6-4249-B970-C8818508FAE9}" presName="parentText" presStyleLbl="node1" presStyleIdx="1" presStyleCnt="3" custLinFactY="16826" custLinFactNeighborX="31" custLinFactNeighborY="100000">
        <dgm:presLayoutVars>
          <dgm:chMax val="0"/>
          <dgm:bulletEnabled val="1"/>
        </dgm:presLayoutVars>
      </dgm:prSet>
      <dgm:spPr/>
    </dgm:pt>
    <dgm:pt modelId="{B15C155A-1ED2-5146-B3DE-DC23927262C9}" type="pres">
      <dgm:prSet presAssocID="{39FCAA4E-613C-4C56-9781-C0B381BC6FAD}" presName="spacer" presStyleCnt="0"/>
      <dgm:spPr/>
    </dgm:pt>
    <dgm:pt modelId="{E709B750-74AC-F246-9124-DB510F773394}" type="pres">
      <dgm:prSet presAssocID="{89093264-FEC3-44B6-A404-82D00D95E4BA}" presName="parentText" presStyleLbl="node1" presStyleIdx="2" presStyleCnt="3" custLinFactY="16084" custLinFactNeighborY="100000">
        <dgm:presLayoutVars>
          <dgm:chMax val="0"/>
          <dgm:bulletEnabled val="1"/>
        </dgm:presLayoutVars>
      </dgm:prSet>
      <dgm:spPr/>
    </dgm:pt>
  </dgm:ptLst>
  <dgm:cxnLst>
    <dgm:cxn modelId="{76BBB605-8BAC-B146-A17C-6E1BAC27685A}" type="presOf" srcId="{E8FFF9F2-B6B6-4249-B970-C8818508FAE9}" destId="{DF087408-D173-774C-A5E2-C2E78E9F1E4B}" srcOrd="0" destOrd="0" presId="urn:microsoft.com/office/officeart/2005/8/layout/vList2"/>
    <dgm:cxn modelId="{E626702A-83EB-0D4B-BEE2-59295CAE02BA}" type="presOf" srcId="{89093264-FEC3-44B6-A404-82D00D95E4BA}" destId="{E709B750-74AC-F246-9124-DB510F773394}" srcOrd="0" destOrd="0" presId="urn:microsoft.com/office/officeart/2005/8/layout/vList2"/>
    <dgm:cxn modelId="{1831B24C-9AF5-4C1F-B66E-8AF2E15D3F4C}" srcId="{B658F06C-77BB-4323-AEB1-40A1FF2BC553}" destId="{89093264-FEC3-44B6-A404-82D00D95E4BA}" srcOrd="2" destOrd="0" parTransId="{8907424A-073E-40EB-BFEB-26195AEE9161}" sibTransId="{C0D48F6E-458F-4F68-BB20-AD1BCA51F315}"/>
    <dgm:cxn modelId="{4C86645F-B03A-4AC4-8DB9-C14A41DE0287}" srcId="{B658F06C-77BB-4323-AEB1-40A1FF2BC553}" destId="{A2D9D1A8-DFE2-4202-BCF3-D311C42C6CE2}" srcOrd="0" destOrd="0" parTransId="{491BFCB4-E0CF-4194-BEE7-4A54CC606AD1}" sibTransId="{DF6F090C-9D29-401A-A282-1FAF394F276D}"/>
    <dgm:cxn modelId="{3C64EE60-9C6F-456E-980A-2A73DE6ADA05}" srcId="{B658F06C-77BB-4323-AEB1-40A1FF2BC553}" destId="{E8FFF9F2-B6B6-4249-B970-C8818508FAE9}" srcOrd="1" destOrd="0" parTransId="{8ED4E110-A3B1-45EC-9E01-9B45EA408F62}" sibTransId="{39FCAA4E-613C-4C56-9781-C0B381BC6FAD}"/>
    <dgm:cxn modelId="{33AB7992-F995-2E4C-8F4B-0175991320FF}" type="presOf" srcId="{B658F06C-77BB-4323-AEB1-40A1FF2BC553}" destId="{50954426-6900-2F40-890D-AF0268821386}" srcOrd="0" destOrd="0" presId="urn:microsoft.com/office/officeart/2005/8/layout/vList2"/>
    <dgm:cxn modelId="{5A4280A8-14A0-9344-9006-9DABDBB7376A}" type="presOf" srcId="{A2D9D1A8-DFE2-4202-BCF3-D311C42C6CE2}" destId="{18D66DDE-63E3-2A41-AD5A-AAFDFA1848C9}" srcOrd="0" destOrd="0" presId="urn:microsoft.com/office/officeart/2005/8/layout/vList2"/>
    <dgm:cxn modelId="{C37E0AE6-D593-CB4B-BF34-8D90DC15BE37}" type="presParOf" srcId="{50954426-6900-2F40-890D-AF0268821386}" destId="{18D66DDE-63E3-2A41-AD5A-AAFDFA1848C9}" srcOrd="0" destOrd="0" presId="urn:microsoft.com/office/officeart/2005/8/layout/vList2"/>
    <dgm:cxn modelId="{2E5E2B5F-87B1-E842-B507-63EA124C45E0}" type="presParOf" srcId="{50954426-6900-2F40-890D-AF0268821386}" destId="{7C143C04-8C76-6540-A532-1DB2E1E7A6F2}" srcOrd="1" destOrd="0" presId="urn:microsoft.com/office/officeart/2005/8/layout/vList2"/>
    <dgm:cxn modelId="{20389AC5-CBA2-B141-80B0-DC3A6FD53022}" type="presParOf" srcId="{50954426-6900-2F40-890D-AF0268821386}" destId="{DF087408-D173-774C-A5E2-C2E78E9F1E4B}" srcOrd="2" destOrd="0" presId="urn:microsoft.com/office/officeart/2005/8/layout/vList2"/>
    <dgm:cxn modelId="{8CEC7F68-5615-4B41-83F3-C0430C9EA184}" type="presParOf" srcId="{50954426-6900-2F40-890D-AF0268821386}" destId="{B15C155A-1ED2-5146-B3DE-DC23927262C9}" srcOrd="3" destOrd="0" presId="urn:microsoft.com/office/officeart/2005/8/layout/vList2"/>
    <dgm:cxn modelId="{4CB6A5FE-3676-A241-AF5E-DDC7075041CE}" type="presParOf" srcId="{50954426-6900-2F40-890D-AF0268821386}" destId="{E709B750-74AC-F246-9124-DB510F773394}"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28A1E28-56CE-475B-A4B8-D82E6E9E73DE}"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903A88B8-6BB8-4E21-8BC2-2DC1510D9844}">
      <dgm:prSet/>
      <dgm:spPr/>
      <dgm:t>
        <a:bodyPr/>
        <a:lstStyle/>
        <a:p>
          <a:r>
            <a:rPr lang="en-US" dirty="0"/>
            <a:t>After reaching fuller understanding with VPR and reforming the entity model, the prototype reached minimal viability in two more sprints.</a:t>
          </a:r>
        </a:p>
      </dgm:t>
    </dgm:pt>
    <dgm:pt modelId="{282605CA-FC97-445B-A71F-BB66B37643BE}" type="parTrans" cxnId="{E8A86A89-6551-42C9-9046-85C5799E44B1}">
      <dgm:prSet/>
      <dgm:spPr/>
      <dgm:t>
        <a:bodyPr/>
        <a:lstStyle/>
        <a:p>
          <a:endParaRPr lang="en-US"/>
        </a:p>
      </dgm:t>
    </dgm:pt>
    <dgm:pt modelId="{946CBCF4-A1A8-4F66-93B8-AC8E71CA7A6B}" type="sibTrans" cxnId="{E8A86A89-6551-42C9-9046-85C5799E44B1}">
      <dgm:prSet/>
      <dgm:spPr/>
      <dgm:t>
        <a:bodyPr/>
        <a:lstStyle/>
        <a:p>
          <a:endParaRPr lang="en-US"/>
        </a:p>
      </dgm:t>
    </dgm:pt>
    <dgm:pt modelId="{890493A0-043F-4ADB-942A-FACFA2311843}">
      <dgm:prSet/>
      <dgm:spPr/>
      <dgm:t>
        <a:bodyPr/>
        <a:lstStyle/>
        <a:p>
          <a:r>
            <a:rPr lang="en-US"/>
            <a:t>As of this presentation, production deployment is pending.</a:t>
          </a:r>
        </a:p>
      </dgm:t>
    </dgm:pt>
    <dgm:pt modelId="{1ABDD0B4-73A7-4FC4-921B-3237B34CF0E3}" type="parTrans" cxnId="{7F28130E-21A8-44E4-AF7B-0A4D1B647A47}">
      <dgm:prSet/>
      <dgm:spPr/>
      <dgm:t>
        <a:bodyPr/>
        <a:lstStyle/>
        <a:p>
          <a:endParaRPr lang="en-US"/>
        </a:p>
      </dgm:t>
    </dgm:pt>
    <dgm:pt modelId="{E3DC8B8D-E141-4DCE-9B13-F84EEBCDEFA6}" type="sibTrans" cxnId="{7F28130E-21A8-44E4-AF7B-0A4D1B647A47}">
      <dgm:prSet/>
      <dgm:spPr/>
      <dgm:t>
        <a:bodyPr/>
        <a:lstStyle/>
        <a:p>
          <a:endParaRPr lang="en-US"/>
        </a:p>
      </dgm:t>
    </dgm:pt>
    <dgm:pt modelId="{54705C7F-300A-4462-8E0C-75961C2151DD}" type="pres">
      <dgm:prSet presAssocID="{F28A1E28-56CE-475B-A4B8-D82E6E9E73DE}" presName="root" presStyleCnt="0">
        <dgm:presLayoutVars>
          <dgm:dir/>
          <dgm:resizeHandles val="exact"/>
        </dgm:presLayoutVars>
      </dgm:prSet>
      <dgm:spPr/>
    </dgm:pt>
    <dgm:pt modelId="{19332CC1-8ADC-49ED-8967-1B121787CA37}" type="pres">
      <dgm:prSet presAssocID="{903A88B8-6BB8-4E21-8BC2-2DC1510D9844}" presName="compNode" presStyleCnt="0"/>
      <dgm:spPr/>
    </dgm:pt>
    <dgm:pt modelId="{4CAB1324-F621-4A83-8461-A6F34DC05642}" type="pres">
      <dgm:prSet presAssocID="{903A88B8-6BB8-4E21-8BC2-2DC1510D9844}" presName="bgRect" presStyleLbl="bgShp" presStyleIdx="0" presStyleCnt="2"/>
      <dgm:spPr/>
    </dgm:pt>
    <dgm:pt modelId="{F1FDE6E8-EC29-463F-A695-72F8E24752CD}" type="pres">
      <dgm:prSet presAssocID="{903A88B8-6BB8-4E21-8BC2-2DC1510D9844}"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mark"/>
        </a:ext>
      </dgm:extLst>
    </dgm:pt>
    <dgm:pt modelId="{28E03292-0E78-48D6-ABC6-B62035A43F53}" type="pres">
      <dgm:prSet presAssocID="{903A88B8-6BB8-4E21-8BC2-2DC1510D9844}" presName="spaceRect" presStyleCnt="0"/>
      <dgm:spPr/>
    </dgm:pt>
    <dgm:pt modelId="{7A3E30A3-4FD5-4D11-9066-B26461D6538D}" type="pres">
      <dgm:prSet presAssocID="{903A88B8-6BB8-4E21-8BC2-2DC1510D9844}" presName="parTx" presStyleLbl="revTx" presStyleIdx="0" presStyleCnt="2">
        <dgm:presLayoutVars>
          <dgm:chMax val="0"/>
          <dgm:chPref val="0"/>
        </dgm:presLayoutVars>
      </dgm:prSet>
      <dgm:spPr/>
    </dgm:pt>
    <dgm:pt modelId="{7729BB70-77DC-42EF-9BFF-260F339BAE88}" type="pres">
      <dgm:prSet presAssocID="{946CBCF4-A1A8-4F66-93B8-AC8E71CA7A6B}" presName="sibTrans" presStyleCnt="0"/>
      <dgm:spPr/>
    </dgm:pt>
    <dgm:pt modelId="{31D93251-1760-4685-B4E7-078071F6C4A8}" type="pres">
      <dgm:prSet presAssocID="{890493A0-043F-4ADB-942A-FACFA2311843}" presName="compNode" presStyleCnt="0"/>
      <dgm:spPr/>
    </dgm:pt>
    <dgm:pt modelId="{CBF16E5A-8026-4592-90B4-DE433CACEDF3}" type="pres">
      <dgm:prSet presAssocID="{890493A0-043F-4ADB-942A-FACFA2311843}" presName="bgRect" presStyleLbl="bgShp" presStyleIdx="1" presStyleCnt="2"/>
      <dgm:spPr/>
    </dgm:pt>
    <dgm:pt modelId="{107C9AA2-AA59-471D-A4C5-C569BED35550}" type="pres">
      <dgm:prSet presAssocID="{890493A0-043F-4ADB-942A-FACFA2311843}"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actory"/>
        </a:ext>
      </dgm:extLst>
    </dgm:pt>
    <dgm:pt modelId="{15C5DA9A-3473-43DE-A3C3-285F19719E52}" type="pres">
      <dgm:prSet presAssocID="{890493A0-043F-4ADB-942A-FACFA2311843}" presName="spaceRect" presStyleCnt="0"/>
      <dgm:spPr/>
    </dgm:pt>
    <dgm:pt modelId="{30914EE0-A865-4141-9CCC-EAA7E456A8D8}" type="pres">
      <dgm:prSet presAssocID="{890493A0-043F-4ADB-942A-FACFA2311843}" presName="parTx" presStyleLbl="revTx" presStyleIdx="1" presStyleCnt="2">
        <dgm:presLayoutVars>
          <dgm:chMax val="0"/>
          <dgm:chPref val="0"/>
        </dgm:presLayoutVars>
      </dgm:prSet>
      <dgm:spPr/>
    </dgm:pt>
  </dgm:ptLst>
  <dgm:cxnLst>
    <dgm:cxn modelId="{7F28130E-21A8-44E4-AF7B-0A4D1B647A47}" srcId="{F28A1E28-56CE-475B-A4B8-D82E6E9E73DE}" destId="{890493A0-043F-4ADB-942A-FACFA2311843}" srcOrd="1" destOrd="0" parTransId="{1ABDD0B4-73A7-4FC4-921B-3237B34CF0E3}" sibTransId="{E3DC8B8D-E141-4DCE-9B13-F84EEBCDEFA6}"/>
    <dgm:cxn modelId="{E3974D4F-EDCA-4D75-BE2D-8A4B5B29B10F}" type="presOf" srcId="{F28A1E28-56CE-475B-A4B8-D82E6E9E73DE}" destId="{54705C7F-300A-4462-8E0C-75961C2151DD}" srcOrd="0" destOrd="0" presId="urn:microsoft.com/office/officeart/2018/2/layout/IconVerticalSolidList"/>
    <dgm:cxn modelId="{E8A86A89-6551-42C9-9046-85C5799E44B1}" srcId="{F28A1E28-56CE-475B-A4B8-D82E6E9E73DE}" destId="{903A88B8-6BB8-4E21-8BC2-2DC1510D9844}" srcOrd="0" destOrd="0" parTransId="{282605CA-FC97-445B-A71F-BB66B37643BE}" sibTransId="{946CBCF4-A1A8-4F66-93B8-AC8E71CA7A6B}"/>
    <dgm:cxn modelId="{28FF06A9-6BA4-4EC9-9DD4-07AC1224FD88}" type="presOf" srcId="{890493A0-043F-4ADB-942A-FACFA2311843}" destId="{30914EE0-A865-4141-9CCC-EAA7E456A8D8}" srcOrd="0" destOrd="0" presId="urn:microsoft.com/office/officeart/2018/2/layout/IconVerticalSolidList"/>
    <dgm:cxn modelId="{C15F12E0-7B1D-4487-9DB6-9575E057C719}" type="presOf" srcId="{903A88B8-6BB8-4E21-8BC2-2DC1510D9844}" destId="{7A3E30A3-4FD5-4D11-9066-B26461D6538D}" srcOrd="0" destOrd="0" presId="urn:microsoft.com/office/officeart/2018/2/layout/IconVerticalSolidList"/>
    <dgm:cxn modelId="{2C6B840A-F1E8-4ECD-B980-DDB3424C1339}" type="presParOf" srcId="{54705C7F-300A-4462-8E0C-75961C2151DD}" destId="{19332CC1-8ADC-49ED-8967-1B121787CA37}" srcOrd="0" destOrd="0" presId="urn:microsoft.com/office/officeart/2018/2/layout/IconVerticalSolidList"/>
    <dgm:cxn modelId="{54CBE9C3-CDF3-483A-B339-6AD73E5DB352}" type="presParOf" srcId="{19332CC1-8ADC-49ED-8967-1B121787CA37}" destId="{4CAB1324-F621-4A83-8461-A6F34DC05642}" srcOrd="0" destOrd="0" presId="urn:microsoft.com/office/officeart/2018/2/layout/IconVerticalSolidList"/>
    <dgm:cxn modelId="{A8D5588A-7B2E-47A3-BBB2-F31EC76E560A}" type="presParOf" srcId="{19332CC1-8ADC-49ED-8967-1B121787CA37}" destId="{F1FDE6E8-EC29-463F-A695-72F8E24752CD}" srcOrd="1" destOrd="0" presId="urn:microsoft.com/office/officeart/2018/2/layout/IconVerticalSolidList"/>
    <dgm:cxn modelId="{9BD7D4AD-9AD2-4ED2-BD67-6EEE5CF692EC}" type="presParOf" srcId="{19332CC1-8ADC-49ED-8967-1B121787CA37}" destId="{28E03292-0E78-48D6-ABC6-B62035A43F53}" srcOrd="2" destOrd="0" presId="urn:microsoft.com/office/officeart/2018/2/layout/IconVerticalSolidList"/>
    <dgm:cxn modelId="{900EAE9E-3CAD-4FB3-ACB3-CC728587B7F5}" type="presParOf" srcId="{19332CC1-8ADC-49ED-8967-1B121787CA37}" destId="{7A3E30A3-4FD5-4D11-9066-B26461D6538D}" srcOrd="3" destOrd="0" presId="urn:microsoft.com/office/officeart/2018/2/layout/IconVerticalSolidList"/>
    <dgm:cxn modelId="{B2ED9087-66A2-4B79-907D-4BDA13BB4BB1}" type="presParOf" srcId="{54705C7F-300A-4462-8E0C-75961C2151DD}" destId="{7729BB70-77DC-42EF-9BFF-260F339BAE88}" srcOrd="1" destOrd="0" presId="urn:microsoft.com/office/officeart/2018/2/layout/IconVerticalSolidList"/>
    <dgm:cxn modelId="{614CA97C-D345-4CF2-ABE3-8B515C641919}" type="presParOf" srcId="{54705C7F-300A-4462-8E0C-75961C2151DD}" destId="{31D93251-1760-4685-B4E7-078071F6C4A8}" srcOrd="2" destOrd="0" presId="urn:microsoft.com/office/officeart/2018/2/layout/IconVerticalSolidList"/>
    <dgm:cxn modelId="{D3517FC3-B293-49D0-A46F-4A3DAAED4E81}" type="presParOf" srcId="{31D93251-1760-4685-B4E7-078071F6C4A8}" destId="{CBF16E5A-8026-4592-90B4-DE433CACEDF3}" srcOrd="0" destOrd="0" presId="urn:microsoft.com/office/officeart/2018/2/layout/IconVerticalSolidList"/>
    <dgm:cxn modelId="{83E72C41-89BE-4CDB-9199-DB0F6F7D695F}" type="presParOf" srcId="{31D93251-1760-4685-B4E7-078071F6C4A8}" destId="{107C9AA2-AA59-471D-A4C5-C569BED35550}" srcOrd="1" destOrd="0" presId="urn:microsoft.com/office/officeart/2018/2/layout/IconVerticalSolidList"/>
    <dgm:cxn modelId="{33CD84FE-7026-4E75-99AF-2B384EBF29C9}" type="presParOf" srcId="{31D93251-1760-4685-B4E7-078071F6C4A8}" destId="{15C5DA9A-3473-43DE-A3C3-285F19719E52}" srcOrd="2" destOrd="0" presId="urn:microsoft.com/office/officeart/2018/2/layout/IconVerticalSolidList"/>
    <dgm:cxn modelId="{5E35146C-E354-4A97-AA52-CACB1A3F64DE}" type="presParOf" srcId="{31D93251-1760-4685-B4E7-078071F6C4A8}" destId="{30914EE0-A865-4141-9CCC-EAA7E456A8D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BDF90C-DF00-43FD-B0B3-18CEC395A6DA}">
      <dsp:nvSpPr>
        <dsp:cNvPr id="0" name=""/>
        <dsp:cNvSpPr/>
      </dsp:nvSpPr>
      <dsp:spPr>
        <a:xfrm>
          <a:off x="0" y="914685"/>
          <a:ext cx="6303196" cy="168864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2E9BADE-AC8E-4230-880B-E7945DA1EBB7}">
      <dsp:nvSpPr>
        <dsp:cNvPr id="0" name=""/>
        <dsp:cNvSpPr/>
      </dsp:nvSpPr>
      <dsp:spPr>
        <a:xfrm>
          <a:off x="510816" y="1294631"/>
          <a:ext cx="928757" cy="92875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9F0FEE0-2068-4077-9E41-DF3A5B237AF8}">
      <dsp:nvSpPr>
        <dsp:cNvPr id="0" name=""/>
        <dsp:cNvSpPr/>
      </dsp:nvSpPr>
      <dsp:spPr>
        <a:xfrm>
          <a:off x="1950389" y="914685"/>
          <a:ext cx="4352806" cy="16886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8715" tIns="178715" rIns="178715" bIns="178715" numCol="1" spcCol="1270" anchor="ctr" anchorCtr="0">
          <a:noAutofit/>
        </a:bodyPr>
        <a:lstStyle/>
        <a:p>
          <a:pPr marL="0" lvl="0" indent="0" algn="l" defTabSz="889000">
            <a:lnSpc>
              <a:spcPct val="90000"/>
            </a:lnSpc>
            <a:spcBef>
              <a:spcPct val="0"/>
            </a:spcBef>
            <a:spcAft>
              <a:spcPct val="35000"/>
            </a:spcAft>
            <a:buNone/>
          </a:pPr>
          <a:r>
            <a:rPr lang="en-US" sz="2000" kern="1200"/>
            <a:t>In 2023, the Vice President for Research articulated a need for tracking and managing the extensive data output from University research.</a:t>
          </a:r>
        </a:p>
      </dsp:txBody>
      <dsp:txXfrm>
        <a:off x="1950389" y="914685"/>
        <a:ext cx="4352806" cy="1688649"/>
      </dsp:txXfrm>
    </dsp:sp>
    <dsp:sp modelId="{4B408D99-C65B-45CB-B49C-7550C9B489DF}">
      <dsp:nvSpPr>
        <dsp:cNvPr id="0" name=""/>
        <dsp:cNvSpPr/>
      </dsp:nvSpPr>
      <dsp:spPr>
        <a:xfrm>
          <a:off x="0" y="3025496"/>
          <a:ext cx="6303196" cy="168864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6A9A2D-B27C-41A2-A4AC-8404C945298A}">
      <dsp:nvSpPr>
        <dsp:cNvPr id="0" name=""/>
        <dsp:cNvSpPr/>
      </dsp:nvSpPr>
      <dsp:spPr>
        <a:xfrm>
          <a:off x="510816" y="3405442"/>
          <a:ext cx="928757" cy="92875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0D0E8CB-295D-4268-B28A-E04CE1E87615}">
      <dsp:nvSpPr>
        <dsp:cNvPr id="0" name=""/>
        <dsp:cNvSpPr/>
      </dsp:nvSpPr>
      <dsp:spPr>
        <a:xfrm>
          <a:off x="1950389" y="3025496"/>
          <a:ext cx="4352806" cy="16886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8715" tIns="178715" rIns="178715" bIns="178715" numCol="1" spcCol="1270" anchor="ctr" anchorCtr="0">
          <a:noAutofit/>
        </a:bodyPr>
        <a:lstStyle/>
        <a:p>
          <a:pPr marL="0" lvl="0" indent="0" algn="l" defTabSz="889000">
            <a:lnSpc>
              <a:spcPct val="90000"/>
            </a:lnSpc>
            <a:spcBef>
              <a:spcPct val="0"/>
            </a:spcBef>
            <a:spcAft>
              <a:spcPct val="35000"/>
            </a:spcAft>
            <a:buNone/>
          </a:pPr>
          <a:r>
            <a:rPr lang="en-US" sz="2000" kern="1200"/>
            <a:t>VPR initiated a collaboration with Faculty Affairs, Technology Services, and University Libraries in order to realize the vision.</a:t>
          </a:r>
        </a:p>
      </dsp:txBody>
      <dsp:txXfrm>
        <a:off x="1950389" y="3025496"/>
        <a:ext cx="4352806" cy="16886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C9F2D3-A9A5-E444-A244-40A228A3C131}">
      <dsp:nvSpPr>
        <dsp:cNvPr id="0" name=""/>
        <dsp:cNvSpPr/>
      </dsp:nvSpPr>
      <dsp:spPr>
        <a:xfrm>
          <a:off x="0" y="29404"/>
          <a:ext cx="2499789" cy="1499873"/>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Discoverability</a:t>
          </a:r>
        </a:p>
      </dsp:txBody>
      <dsp:txXfrm>
        <a:off x="0" y="29404"/>
        <a:ext cx="2499789" cy="1499873"/>
      </dsp:txXfrm>
    </dsp:sp>
    <dsp:sp modelId="{DBBA7746-DE0B-494B-8001-928BDC31161D}">
      <dsp:nvSpPr>
        <dsp:cNvPr id="0" name=""/>
        <dsp:cNvSpPr/>
      </dsp:nvSpPr>
      <dsp:spPr>
        <a:xfrm>
          <a:off x="2749767" y="29404"/>
          <a:ext cx="2499789" cy="1499873"/>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Research Impact</a:t>
          </a:r>
        </a:p>
      </dsp:txBody>
      <dsp:txXfrm>
        <a:off x="2749767" y="29404"/>
        <a:ext cx="2499789" cy="1499873"/>
      </dsp:txXfrm>
    </dsp:sp>
    <dsp:sp modelId="{5A739F13-77DF-F848-8C69-B2C61F18FB9A}">
      <dsp:nvSpPr>
        <dsp:cNvPr id="0" name=""/>
        <dsp:cNvSpPr/>
      </dsp:nvSpPr>
      <dsp:spPr>
        <a:xfrm>
          <a:off x="5499535" y="29404"/>
          <a:ext cx="2499789" cy="1499873"/>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t>Experimental Reproducibility</a:t>
          </a:r>
        </a:p>
      </dsp:txBody>
      <dsp:txXfrm>
        <a:off x="5499535" y="29404"/>
        <a:ext cx="2499789" cy="1499873"/>
      </dsp:txXfrm>
    </dsp:sp>
    <dsp:sp modelId="{F57F969E-8CB4-E046-A3EE-9C4316F5757B}">
      <dsp:nvSpPr>
        <dsp:cNvPr id="0" name=""/>
        <dsp:cNvSpPr/>
      </dsp:nvSpPr>
      <dsp:spPr>
        <a:xfrm>
          <a:off x="1384733" y="1611458"/>
          <a:ext cx="2499789" cy="1499873"/>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Preservation</a:t>
          </a:r>
        </a:p>
      </dsp:txBody>
      <dsp:txXfrm>
        <a:off x="1384733" y="1611458"/>
        <a:ext cx="2499789" cy="1499873"/>
      </dsp:txXfrm>
    </dsp:sp>
    <dsp:sp modelId="{BCB20CE2-7866-6245-BE63-59E1E7A8E50B}">
      <dsp:nvSpPr>
        <dsp:cNvPr id="0" name=""/>
        <dsp:cNvSpPr/>
      </dsp:nvSpPr>
      <dsp:spPr>
        <a:xfrm>
          <a:off x="4273739" y="1174582"/>
          <a:ext cx="3461407" cy="2275682"/>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b="1" i="1" kern="1200" dirty="0"/>
            <a:t>Compliance</a:t>
          </a:r>
        </a:p>
      </dsp:txBody>
      <dsp:txXfrm>
        <a:off x="4273739" y="1174582"/>
        <a:ext cx="3461407" cy="22756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119061-ED13-47DD-BDE8-5DB87B60DD8A}">
      <dsp:nvSpPr>
        <dsp:cNvPr id="0" name=""/>
        <dsp:cNvSpPr/>
      </dsp:nvSpPr>
      <dsp:spPr>
        <a:xfrm>
          <a:off x="0" y="498"/>
          <a:ext cx="7999325" cy="1166670"/>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7CBEDB6-6EB3-4316-B5AE-4F874CD931D7}">
      <dsp:nvSpPr>
        <dsp:cNvPr id="0" name=""/>
        <dsp:cNvSpPr/>
      </dsp:nvSpPr>
      <dsp:spPr>
        <a:xfrm>
          <a:off x="352917" y="262999"/>
          <a:ext cx="641668" cy="64166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EC14764-84CE-44A5-81CC-C148C43FBC21}">
      <dsp:nvSpPr>
        <dsp:cNvPr id="0" name=""/>
        <dsp:cNvSpPr/>
      </dsp:nvSpPr>
      <dsp:spPr>
        <a:xfrm>
          <a:off x="1347504" y="498"/>
          <a:ext cx="3599696" cy="11666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473" tIns="123473" rIns="123473" bIns="123473" numCol="1" spcCol="1270" anchor="ctr" anchorCtr="0">
          <a:noAutofit/>
        </a:bodyPr>
        <a:lstStyle/>
        <a:p>
          <a:pPr marL="0" lvl="0" indent="0" algn="l" defTabSz="1111250">
            <a:lnSpc>
              <a:spcPct val="90000"/>
            </a:lnSpc>
            <a:spcBef>
              <a:spcPct val="0"/>
            </a:spcBef>
            <a:spcAft>
              <a:spcPct val="35000"/>
            </a:spcAft>
            <a:buNone/>
          </a:pPr>
          <a:r>
            <a:rPr lang="en-US" sz="2500" kern="1200"/>
            <a:t>Metadata</a:t>
          </a:r>
        </a:p>
      </dsp:txBody>
      <dsp:txXfrm>
        <a:off x="1347504" y="498"/>
        <a:ext cx="3599696" cy="1166670"/>
      </dsp:txXfrm>
    </dsp:sp>
    <dsp:sp modelId="{30F7A20F-605B-438A-A5A6-02542821BAB3}">
      <dsp:nvSpPr>
        <dsp:cNvPr id="0" name=""/>
        <dsp:cNvSpPr/>
      </dsp:nvSpPr>
      <dsp:spPr>
        <a:xfrm>
          <a:off x="4947200" y="498"/>
          <a:ext cx="3052124" cy="11666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473" tIns="123473" rIns="123473" bIns="123473" numCol="1" spcCol="1270" anchor="ctr" anchorCtr="0">
          <a:noAutofit/>
        </a:bodyPr>
        <a:lstStyle/>
        <a:p>
          <a:pPr marL="0" lvl="0" indent="0" algn="l" defTabSz="577850">
            <a:lnSpc>
              <a:spcPct val="90000"/>
            </a:lnSpc>
            <a:spcBef>
              <a:spcPct val="0"/>
            </a:spcBef>
            <a:spcAft>
              <a:spcPct val="35000"/>
            </a:spcAft>
            <a:buFont typeface="Arial" panose="020B0604020202020204" pitchFamily="34" charset="0"/>
            <a:buNone/>
          </a:pPr>
          <a:r>
            <a:rPr lang="en-US" sz="1300" kern="1200" dirty="0"/>
            <a:t>- Basics…</a:t>
          </a:r>
        </a:p>
        <a:p>
          <a:pPr marL="0" lvl="0" indent="0" algn="l" defTabSz="577850">
            <a:lnSpc>
              <a:spcPct val="90000"/>
            </a:lnSpc>
            <a:spcBef>
              <a:spcPct val="0"/>
            </a:spcBef>
            <a:spcAft>
              <a:spcPct val="35000"/>
            </a:spcAft>
            <a:buFont typeface="Arial" panose="020B0604020202020204" pitchFamily="34" charset="0"/>
            <a:buNone/>
          </a:pPr>
          <a:r>
            <a:rPr lang="en-US" sz="1300" kern="1200" dirty="0"/>
            <a:t>- Discipline</a:t>
          </a:r>
        </a:p>
        <a:p>
          <a:pPr marL="0" lvl="0" indent="0" algn="l" defTabSz="577850">
            <a:lnSpc>
              <a:spcPct val="90000"/>
            </a:lnSpc>
            <a:spcBef>
              <a:spcPct val="0"/>
            </a:spcBef>
            <a:spcAft>
              <a:spcPct val="35000"/>
            </a:spcAft>
            <a:buFont typeface="Arial" panose="020B0604020202020204" pitchFamily="34" charset="0"/>
            <a:buNone/>
          </a:pPr>
          <a:r>
            <a:rPr lang="en-US" sz="1300" kern="1200" dirty="0"/>
            <a:t>- Subject</a:t>
          </a:r>
        </a:p>
        <a:p>
          <a:pPr marL="0" lvl="0" indent="0" algn="l" defTabSz="577850">
            <a:lnSpc>
              <a:spcPct val="90000"/>
            </a:lnSpc>
            <a:spcBef>
              <a:spcPct val="0"/>
            </a:spcBef>
            <a:spcAft>
              <a:spcPct val="35000"/>
            </a:spcAft>
            <a:buFont typeface="Arial" panose="020B0604020202020204" pitchFamily="34" charset="0"/>
            <a:buNone/>
          </a:pPr>
          <a:r>
            <a:rPr lang="en-US" sz="1300" kern="1200" dirty="0"/>
            <a:t>- Format/means of processing</a:t>
          </a:r>
        </a:p>
      </dsp:txBody>
      <dsp:txXfrm>
        <a:off x="4947200" y="498"/>
        <a:ext cx="3052124" cy="1166670"/>
      </dsp:txXfrm>
    </dsp:sp>
    <dsp:sp modelId="{1023C307-50AA-4D90-85FF-E957BB3C9963}">
      <dsp:nvSpPr>
        <dsp:cNvPr id="0" name=""/>
        <dsp:cNvSpPr/>
      </dsp:nvSpPr>
      <dsp:spPr>
        <a:xfrm>
          <a:off x="0" y="1458836"/>
          <a:ext cx="7999325" cy="1166670"/>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9F7E73-8030-47FA-895E-CF181FBDBD66}">
      <dsp:nvSpPr>
        <dsp:cNvPr id="0" name=""/>
        <dsp:cNvSpPr/>
      </dsp:nvSpPr>
      <dsp:spPr>
        <a:xfrm>
          <a:off x="352917" y="1721337"/>
          <a:ext cx="641668" cy="64166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F66B6C8-83FC-4E67-BE84-06617AF76796}">
      <dsp:nvSpPr>
        <dsp:cNvPr id="0" name=""/>
        <dsp:cNvSpPr/>
      </dsp:nvSpPr>
      <dsp:spPr>
        <a:xfrm>
          <a:off x="1347504" y="1458836"/>
          <a:ext cx="3599696" cy="11666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473" tIns="123473" rIns="123473" bIns="123473" numCol="1" spcCol="1270" anchor="ctr" anchorCtr="0">
          <a:noAutofit/>
        </a:bodyPr>
        <a:lstStyle/>
        <a:p>
          <a:pPr marL="0" lvl="0" indent="0" algn="l" defTabSz="1111250">
            <a:lnSpc>
              <a:spcPct val="90000"/>
            </a:lnSpc>
            <a:spcBef>
              <a:spcPct val="0"/>
            </a:spcBef>
            <a:spcAft>
              <a:spcPct val="35000"/>
            </a:spcAft>
            <a:buNone/>
          </a:pPr>
          <a:r>
            <a:rPr lang="en-US" sz="2500" kern="1200"/>
            <a:t>SEO</a:t>
          </a:r>
        </a:p>
      </dsp:txBody>
      <dsp:txXfrm>
        <a:off x="1347504" y="1458836"/>
        <a:ext cx="3599696" cy="1166670"/>
      </dsp:txXfrm>
    </dsp:sp>
    <dsp:sp modelId="{34B758FE-581C-4F20-B40B-AF8A30B6984F}">
      <dsp:nvSpPr>
        <dsp:cNvPr id="0" name=""/>
        <dsp:cNvSpPr/>
      </dsp:nvSpPr>
      <dsp:spPr>
        <a:xfrm>
          <a:off x="4947200" y="1458836"/>
          <a:ext cx="3052124" cy="11666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473" tIns="123473" rIns="123473" bIns="123473" numCol="1" spcCol="1270" anchor="ctr" anchorCtr="0">
          <a:noAutofit/>
        </a:bodyPr>
        <a:lstStyle/>
        <a:p>
          <a:pPr marL="0" lvl="0" indent="0" algn="l" defTabSz="577850">
            <a:lnSpc>
              <a:spcPct val="90000"/>
            </a:lnSpc>
            <a:spcBef>
              <a:spcPct val="0"/>
            </a:spcBef>
            <a:spcAft>
              <a:spcPct val="35000"/>
            </a:spcAft>
            <a:buNone/>
          </a:pPr>
          <a:r>
            <a:rPr lang="en-US" sz="1300" kern="1200" dirty="0"/>
            <a:t>- HTML Meta tags</a:t>
          </a:r>
        </a:p>
        <a:p>
          <a:pPr marL="0" lvl="0" indent="0" algn="l" defTabSz="577850">
            <a:lnSpc>
              <a:spcPct val="90000"/>
            </a:lnSpc>
            <a:spcBef>
              <a:spcPct val="0"/>
            </a:spcBef>
            <a:spcAft>
              <a:spcPct val="35000"/>
            </a:spcAft>
            <a:buNone/>
          </a:pPr>
          <a:r>
            <a:rPr lang="en-US" sz="1300" kern="1200" dirty="0"/>
            <a:t>- Sitemap</a:t>
          </a:r>
        </a:p>
        <a:p>
          <a:pPr marL="0" lvl="0" indent="0" algn="l" defTabSz="577850">
            <a:lnSpc>
              <a:spcPct val="90000"/>
            </a:lnSpc>
            <a:spcBef>
              <a:spcPct val="0"/>
            </a:spcBef>
            <a:spcAft>
              <a:spcPct val="35000"/>
            </a:spcAft>
            <a:buNone/>
          </a:pPr>
          <a:r>
            <a:rPr lang="en-US" sz="1300" kern="1200" dirty="0"/>
            <a:t>- Indexing by search engines</a:t>
          </a:r>
        </a:p>
      </dsp:txBody>
      <dsp:txXfrm>
        <a:off x="4947200" y="1458836"/>
        <a:ext cx="3052124" cy="1166670"/>
      </dsp:txXfrm>
    </dsp:sp>
    <dsp:sp modelId="{8D78E643-115F-43BE-A11B-1C4113F8A1DF}">
      <dsp:nvSpPr>
        <dsp:cNvPr id="0" name=""/>
        <dsp:cNvSpPr/>
      </dsp:nvSpPr>
      <dsp:spPr>
        <a:xfrm>
          <a:off x="0" y="2917174"/>
          <a:ext cx="7999325" cy="1166670"/>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DADA94-B9E9-4B44-B6E3-F2552A88287C}">
      <dsp:nvSpPr>
        <dsp:cNvPr id="0" name=""/>
        <dsp:cNvSpPr/>
      </dsp:nvSpPr>
      <dsp:spPr>
        <a:xfrm>
          <a:off x="352917" y="3179675"/>
          <a:ext cx="641668" cy="64166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A3F0CC0-3413-4E69-B6C2-3D1F7F2813E5}">
      <dsp:nvSpPr>
        <dsp:cNvPr id="0" name=""/>
        <dsp:cNvSpPr/>
      </dsp:nvSpPr>
      <dsp:spPr>
        <a:xfrm>
          <a:off x="1347504" y="2917174"/>
          <a:ext cx="6651820" cy="11666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473" tIns="123473" rIns="123473" bIns="123473" numCol="1" spcCol="1270" anchor="ctr" anchorCtr="0">
          <a:noAutofit/>
        </a:bodyPr>
        <a:lstStyle/>
        <a:p>
          <a:pPr marL="0" lvl="0" indent="0" algn="l" defTabSz="1111250">
            <a:lnSpc>
              <a:spcPct val="90000"/>
            </a:lnSpc>
            <a:spcBef>
              <a:spcPct val="0"/>
            </a:spcBef>
            <a:spcAft>
              <a:spcPct val="35000"/>
            </a:spcAft>
            <a:buNone/>
          </a:pPr>
          <a:r>
            <a:rPr lang="en-US" sz="2500" kern="1200"/>
            <a:t>These considerations feed into the impact of the research. </a:t>
          </a:r>
        </a:p>
      </dsp:txBody>
      <dsp:txXfrm>
        <a:off x="1347504" y="2917174"/>
        <a:ext cx="6651820" cy="116667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F4362C-3451-4944-9D35-FC984E766CC2}">
      <dsp:nvSpPr>
        <dsp:cNvPr id="0" name=""/>
        <dsp:cNvSpPr/>
      </dsp:nvSpPr>
      <dsp:spPr>
        <a:xfrm>
          <a:off x="0" y="914685"/>
          <a:ext cx="5111749" cy="168864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1F13691-B8CB-47E4-AA04-EBAD07DDFDDA}">
      <dsp:nvSpPr>
        <dsp:cNvPr id="0" name=""/>
        <dsp:cNvSpPr/>
      </dsp:nvSpPr>
      <dsp:spPr>
        <a:xfrm>
          <a:off x="510816" y="1294631"/>
          <a:ext cx="928757" cy="92875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8F78912-2F01-4044-B5ED-35FB66FBD948}">
      <dsp:nvSpPr>
        <dsp:cNvPr id="0" name=""/>
        <dsp:cNvSpPr/>
      </dsp:nvSpPr>
      <dsp:spPr>
        <a:xfrm>
          <a:off x="1950389" y="914685"/>
          <a:ext cx="3161360" cy="16886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8715" tIns="178715" rIns="178715" bIns="178715" numCol="1" spcCol="1270" anchor="ctr" anchorCtr="0">
          <a:noAutofit/>
        </a:bodyPr>
        <a:lstStyle/>
        <a:p>
          <a:pPr marL="0" lvl="0" indent="0" algn="l" defTabSz="755650">
            <a:lnSpc>
              <a:spcPct val="90000"/>
            </a:lnSpc>
            <a:spcBef>
              <a:spcPct val="0"/>
            </a:spcBef>
            <a:spcAft>
              <a:spcPct val="35000"/>
            </a:spcAft>
            <a:buNone/>
          </a:pPr>
          <a:r>
            <a:rPr lang="en-US" sz="1700" kern="1200"/>
            <a:t>As datasets are made available to other researchers in the field, a new avenue for reproducing experiments is opened.</a:t>
          </a:r>
        </a:p>
      </dsp:txBody>
      <dsp:txXfrm>
        <a:off x="1950389" y="914685"/>
        <a:ext cx="3161360" cy="1688649"/>
      </dsp:txXfrm>
    </dsp:sp>
    <dsp:sp modelId="{ADEB6DDE-0421-4BB9-8105-C51556B1D4EC}">
      <dsp:nvSpPr>
        <dsp:cNvPr id="0" name=""/>
        <dsp:cNvSpPr/>
      </dsp:nvSpPr>
      <dsp:spPr>
        <a:xfrm>
          <a:off x="0" y="3258006"/>
          <a:ext cx="5111749" cy="168864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56EBCAF-3E3E-411B-98C1-DA44DCBB5AD8}">
      <dsp:nvSpPr>
        <dsp:cNvPr id="0" name=""/>
        <dsp:cNvSpPr/>
      </dsp:nvSpPr>
      <dsp:spPr>
        <a:xfrm>
          <a:off x="532567" y="3628725"/>
          <a:ext cx="928757" cy="92875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4C36592-862B-4932-AE65-AD3DFAB94073}">
      <dsp:nvSpPr>
        <dsp:cNvPr id="0" name=""/>
        <dsp:cNvSpPr/>
      </dsp:nvSpPr>
      <dsp:spPr>
        <a:xfrm>
          <a:off x="1939767" y="3258006"/>
          <a:ext cx="3161360" cy="16886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8715" tIns="178715" rIns="178715" bIns="178715" numCol="1" spcCol="1270" anchor="ctr" anchorCtr="0">
          <a:noAutofit/>
        </a:bodyPr>
        <a:lstStyle/>
        <a:p>
          <a:pPr marL="0" lvl="0" indent="0" algn="l" defTabSz="755650">
            <a:lnSpc>
              <a:spcPct val="90000"/>
            </a:lnSpc>
            <a:spcBef>
              <a:spcPct val="0"/>
            </a:spcBef>
            <a:spcAft>
              <a:spcPct val="35000"/>
            </a:spcAft>
            <a:buNone/>
          </a:pPr>
          <a:r>
            <a:rPr lang="en-US" sz="1700" kern="1200" dirty="0"/>
            <a:t>Will require comprehensive metadata about the structure and ways of processing datasets.</a:t>
          </a:r>
        </a:p>
      </dsp:txBody>
      <dsp:txXfrm>
        <a:off x="1939767" y="3258006"/>
        <a:ext cx="3161360" cy="168864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62AE95-A66F-4D9E-85D6-456BEC885041}">
      <dsp:nvSpPr>
        <dsp:cNvPr id="0" name=""/>
        <dsp:cNvSpPr/>
      </dsp:nvSpPr>
      <dsp:spPr>
        <a:xfrm>
          <a:off x="0" y="0"/>
          <a:ext cx="5111749" cy="118403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F5503B-ECED-4B28-BC7C-D07EFED64824}">
      <dsp:nvSpPr>
        <dsp:cNvPr id="0" name=""/>
        <dsp:cNvSpPr/>
      </dsp:nvSpPr>
      <dsp:spPr>
        <a:xfrm>
          <a:off x="358170" y="268743"/>
          <a:ext cx="651218" cy="65121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474A3DD-C1BB-483E-9E30-A8DD3A88D5D7}">
      <dsp:nvSpPr>
        <dsp:cNvPr id="0" name=""/>
        <dsp:cNvSpPr/>
      </dsp:nvSpPr>
      <dsp:spPr>
        <a:xfrm>
          <a:off x="1367558" y="2336"/>
          <a:ext cx="3744191" cy="11840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310" tIns="125310" rIns="125310" bIns="125310" numCol="1" spcCol="1270" anchor="ctr" anchorCtr="0">
          <a:noAutofit/>
        </a:bodyPr>
        <a:lstStyle/>
        <a:p>
          <a:pPr marL="0" lvl="0" indent="0" algn="l" defTabSz="977900">
            <a:lnSpc>
              <a:spcPct val="90000"/>
            </a:lnSpc>
            <a:spcBef>
              <a:spcPct val="0"/>
            </a:spcBef>
            <a:spcAft>
              <a:spcPct val="35000"/>
            </a:spcAft>
            <a:buNone/>
          </a:pPr>
          <a:r>
            <a:rPr lang="en-US" sz="2200" kern="1200"/>
            <a:t>Data retention within specified time frames</a:t>
          </a:r>
        </a:p>
      </dsp:txBody>
      <dsp:txXfrm>
        <a:off x="1367558" y="2336"/>
        <a:ext cx="3744191" cy="1184033"/>
      </dsp:txXfrm>
    </dsp:sp>
    <dsp:sp modelId="{56551B42-14CA-41C7-B294-8655622AA301}">
      <dsp:nvSpPr>
        <dsp:cNvPr id="0" name=""/>
        <dsp:cNvSpPr/>
      </dsp:nvSpPr>
      <dsp:spPr>
        <a:xfrm>
          <a:off x="0" y="1482377"/>
          <a:ext cx="5111749" cy="118403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B200F32-9066-49D1-803F-DDACBA0AD769}">
      <dsp:nvSpPr>
        <dsp:cNvPr id="0" name=""/>
        <dsp:cNvSpPr/>
      </dsp:nvSpPr>
      <dsp:spPr>
        <a:xfrm>
          <a:off x="358170" y="1748785"/>
          <a:ext cx="651218" cy="65121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436698-47F2-4F1A-A36D-7E2169DC74BF}">
      <dsp:nvSpPr>
        <dsp:cNvPr id="0" name=""/>
        <dsp:cNvSpPr/>
      </dsp:nvSpPr>
      <dsp:spPr>
        <a:xfrm>
          <a:off x="1367558" y="1482377"/>
          <a:ext cx="3744191" cy="11840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310" tIns="125310" rIns="125310" bIns="125310" numCol="1" spcCol="1270" anchor="ctr" anchorCtr="0">
          <a:noAutofit/>
        </a:bodyPr>
        <a:lstStyle/>
        <a:p>
          <a:pPr marL="0" lvl="0" indent="0" algn="l" defTabSz="977900">
            <a:lnSpc>
              <a:spcPct val="90000"/>
            </a:lnSpc>
            <a:spcBef>
              <a:spcPct val="0"/>
            </a:spcBef>
            <a:spcAft>
              <a:spcPct val="35000"/>
            </a:spcAft>
            <a:buNone/>
          </a:pPr>
          <a:r>
            <a:rPr lang="en-US" sz="2200" kern="1200"/>
            <a:t>Easy identification of Primary Data Access Contact (PDAC)</a:t>
          </a:r>
        </a:p>
      </dsp:txBody>
      <dsp:txXfrm>
        <a:off x="1367558" y="1482377"/>
        <a:ext cx="3744191" cy="1184033"/>
      </dsp:txXfrm>
    </dsp:sp>
    <dsp:sp modelId="{F75A69EA-0CA4-4BDE-9D3E-3F937C516B33}">
      <dsp:nvSpPr>
        <dsp:cNvPr id="0" name=""/>
        <dsp:cNvSpPr/>
      </dsp:nvSpPr>
      <dsp:spPr>
        <a:xfrm>
          <a:off x="0" y="2962419"/>
          <a:ext cx="5111749" cy="118403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7A5536F-E138-4271-9DFF-CAD2D8E49DF6}">
      <dsp:nvSpPr>
        <dsp:cNvPr id="0" name=""/>
        <dsp:cNvSpPr/>
      </dsp:nvSpPr>
      <dsp:spPr>
        <a:xfrm>
          <a:off x="358170" y="3228827"/>
          <a:ext cx="651218" cy="65121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D292118-1D81-4EEB-85FB-F167EEAA25E2}">
      <dsp:nvSpPr>
        <dsp:cNvPr id="0" name=""/>
        <dsp:cNvSpPr/>
      </dsp:nvSpPr>
      <dsp:spPr>
        <a:xfrm>
          <a:off x="1367558" y="2962419"/>
          <a:ext cx="3744191" cy="11840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310" tIns="125310" rIns="125310" bIns="125310" numCol="1" spcCol="1270" anchor="ctr" anchorCtr="0">
          <a:noAutofit/>
        </a:bodyPr>
        <a:lstStyle/>
        <a:p>
          <a:pPr marL="0" lvl="0" indent="0" algn="l" defTabSz="977900">
            <a:lnSpc>
              <a:spcPct val="90000"/>
            </a:lnSpc>
            <a:spcBef>
              <a:spcPct val="0"/>
            </a:spcBef>
            <a:spcAft>
              <a:spcPct val="35000"/>
            </a:spcAft>
            <a:buNone/>
          </a:pPr>
          <a:r>
            <a:rPr lang="en-US" sz="2200" kern="1200" dirty="0"/>
            <a:t>Secure, authorized access to records</a:t>
          </a:r>
        </a:p>
      </dsp:txBody>
      <dsp:txXfrm>
        <a:off x="1367558" y="2962419"/>
        <a:ext cx="3744191" cy="1184033"/>
      </dsp:txXfrm>
    </dsp:sp>
    <dsp:sp modelId="{AD026834-1FFA-4D77-94D4-A2445B3DE3D4}">
      <dsp:nvSpPr>
        <dsp:cNvPr id="0" name=""/>
        <dsp:cNvSpPr/>
      </dsp:nvSpPr>
      <dsp:spPr>
        <a:xfrm>
          <a:off x="0" y="4442461"/>
          <a:ext cx="5111749" cy="118403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9530D9-5291-4D4A-8730-1C2303677E96}">
      <dsp:nvSpPr>
        <dsp:cNvPr id="0" name=""/>
        <dsp:cNvSpPr/>
      </dsp:nvSpPr>
      <dsp:spPr>
        <a:xfrm>
          <a:off x="358170" y="4708868"/>
          <a:ext cx="651218" cy="65121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8FE965E-A93D-4EB3-B9A5-2FCFEE785EC3}">
      <dsp:nvSpPr>
        <dsp:cNvPr id="0" name=""/>
        <dsp:cNvSpPr/>
      </dsp:nvSpPr>
      <dsp:spPr>
        <a:xfrm>
          <a:off x="1367558" y="4442461"/>
          <a:ext cx="2300287" cy="11840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310" tIns="125310" rIns="125310" bIns="125310" numCol="1" spcCol="1270" anchor="ctr" anchorCtr="0">
          <a:noAutofit/>
        </a:bodyPr>
        <a:lstStyle/>
        <a:p>
          <a:pPr marL="0" lvl="0" indent="0" algn="l" defTabSz="977900">
            <a:lnSpc>
              <a:spcPct val="90000"/>
            </a:lnSpc>
            <a:spcBef>
              <a:spcPct val="0"/>
            </a:spcBef>
            <a:spcAft>
              <a:spcPct val="35000"/>
            </a:spcAft>
            <a:buNone/>
          </a:pPr>
          <a:r>
            <a:rPr lang="en-US" sz="2200" kern="1200"/>
            <a:t>Reporting for audits</a:t>
          </a:r>
        </a:p>
      </dsp:txBody>
      <dsp:txXfrm>
        <a:off x="1367558" y="4442461"/>
        <a:ext cx="2300287" cy="1184033"/>
      </dsp:txXfrm>
    </dsp:sp>
    <dsp:sp modelId="{633AB298-5DB2-4F5E-BEDE-8AD1E05CB602}">
      <dsp:nvSpPr>
        <dsp:cNvPr id="0" name=""/>
        <dsp:cNvSpPr/>
      </dsp:nvSpPr>
      <dsp:spPr>
        <a:xfrm>
          <a:off x="3667846" y="4442461"/>
          <a:ext cx="1443903" cy="11840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310" tIns="125310" rIns="125310" bIns="125310" numCol="1" spcCol="1270" anchor="ctr" anchorCtr="0">
          <a:noAutofit/>
        </a:bodyPr>
        <a:lstStyle/>
        <a:p>
          <a:pPr marL="0" lvl="0" indent="0" algn="l" defTabSz="488950">
            <a:lnSpc>
              <a:spcPct val="90000"/>
            </a:lnSpc>
            <a:spcBef>
              <a:spcPct val="0"/>
            </a:spcBef>
            <a:spcAft>
              <a:spcPct val="35000"/>
            </a:spcAft>
            <a:buNone/>
          </a:pPr>
          <a:r>
            <a:rPr lang="en-US" sz="1100" kern="1200"/>
            <a:t>This capability offers bonus capabilities for analysis and visualization</a:t>
          </a:r>
        </a:p>
      </dsp:txBody>
      <dsp:txXfrm>
        <a:off x="3667846" y="4442461"/>
        <a:ext cx="1443903" cy="118403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D66DDE-63E3-2A41-AD5A-AAFDFA1848C9}">
      <dsp:nvSpPr>
        <dsp:cNvPr id="0" name=""/>
        <dsp:cNvSpPr/>
      </dsp:nvSpPr>
      <dsp:spPr>
        <a:xfrm>
          <a:off x="0" y="755597"/>
          <a:ext cx="5111749" cy="16189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Decided on a custom DSpace instance to meet all the initially apparent requirements</a:t>
          </a:r>
        </a:p>
      </dsp:txBody>
      <dsp:txXfrm>
        <a:off x="79032" y="834629"/>
        <a:ext cx="4953685" cy="1460923"/>
      </dsp:txXfrm>
    </dsp:sp>
    <dsp:sp modelId="{DF087408-D173-774C-A5E2-C2E78E9F1E4B}">
      <dsp:nvSpPr>
        <dsp:cNvPr id="0" name=""/>
        <dsp:cNvSpPr/>
      </dsp:nvSpPr>
      <dsp:spPr>
        <a:xfrm>
          <a:off x="0" y="2346452"/>
          <a:ext cx="5111749" cy="16189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Scheduled work on a 3-week sprint cycle with daily check-ins with product owner</a:t>
          </a:r>
        </a:p>
      </dsp:txBody>
      <dsp:txXfrm>
        <a:off x="79032" y="2425484"/>
        <a:ext cx="4953685" cy="1460923"/>
      </dsp:txXfrm>
    </dsp:sp>
    <dsp:sp modelId="{E709B750-74AC-F246-9124-DB510F773394}">
      <dsp:nvSpPr>
        <dsp:cNvPr id="0" name=""/>
        <dsp:cNvSpPr/>
      </dsp:nvSpPr>
      <dsp:spPr>
        <a:xfrm>
          <a:off x="0" y="4009843"/>
          <a:ext cx="5111749" cy="16189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Sprints 1 and 2 yielded a prototype data catalog with sketchy/</a:t>
          </a:r>
          <a:r>
            <a:rPr lang="en-US" sz="2400" kern="1200" dirty="0" err="1"/>
            <a:t>uncurated</a:t>
          </a:r>
          <a:r>
            <a:rPr lang="en-US" sz="2400" kern="1200" dirty="0"/>
            <a:t> records suitable for demos and shopping around.</a:t>
          </a:r>
        </a:p>
      </dsp:txBody>
      <dsp:txXfrm>
        <a:off x="79032" y="4088875"/>
        <a:ext cx="4953685" cy="146092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AB1324-F621-4A83-8461-A6F34DC05642}">
      <dsp:nvSpPr>
        <dsp:cNvPr id="0" name=""/>
        <dsp:cNvSpPr/>
      </dsp:nvSpPr>
      <dsp:spPr>
        <a:xfrm>
          <a:off x="0" y="663705"/>
          <a:ext cx="7999325" cy="122530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1FDE6E8-EC29-463F-A695-72F8E24752CD}">
      <dsp:nvSpPr>
        <dsp:cNvPr id="0" name=""/>
        <dsp:cNvSpPr/>
      </dsp:nvSpPr>
      <dsp:spPr>
        <a:xfrm>
          <a:off x="370654" y="939399"/>
          <a:ext cx="673916" cy="67391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A3E30A3-4FD5-4D11-9066-B26461D6538D}">
      <dsp:nvSpPr>
        <dsp:cNvPr id="0" name=""/>
        <dsp:cNvSpPr/>
      </dsp:nvSpPr>
      <dsp:spPr>
        <a:xfrm>
          <a:off x="1415225" y="663705"/>
          <a:ext cx="6584099" cy="12253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678" tIns="129678" rIns="129678" bIns="129678" numCol="1" spcCol="1270" anchor="ctr" anchorCtr="0">
          <a:noAutofit/>
        </a:bodyPr>
        <a:lstStyle/>
        <a:p>
          <a:pPr marL="0" lvl="0" indent="0" algn="l" defTabSz="1066800">
            <a:lnSpc>
              <a:spcPct val="90000"/>
            </a:lnSpc>
            <a:spcBef>
              <a:spcPct val="0"/>
            </a:spcBef>
            <a:spcAft>
              <a:spcPct val="35000"/>
            </a:spcAft>
            <a:buNone/>
          </a:pPr>
          <a:r>
            <a:rPr lang="en-US" sz="2400" kern="1200" dirty="0"/>
            <a:t>After reaching fuller understanding with VPR and reforming the entity model, the prototype reached minimal viability in two more sprints.</a:t>
          </a:r>
        </a:p>
      </dsp:txBody>
      <dsp:txXfrm>
        <a:off x="1415225" y="663705"/>
        <a:ext cx="6584099" cy="1225303"/>
      </dsp:txXfrm>
    </dsp:sp>
    <dsp:sp modelId="{CBF16E5A-8026-4592-90B4-DE433CACEDF3}">
      <dsp:nvSpPr>
        <dsp:cNvPr id="0" name=""/>
        <dsp:cNvSpPr/>
      </dsp:nvSpPr>
      <dsp:spPr>
        <a:xfrm>
          <a:off x="0" y="2195334"/>
          <a:ext cx="7999325" cy="1225303"/>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07C9AA2-AA59-471D-A4C5-C569BED35550}">
      <dsp:nvSpPr>
        <dsp:cNvPr id="0" name=""/>
        <dsp:cNvSpPr/>
      </dsp:nvSpPr>
      <dsp:spPr>
        <a:xfrm>
          <a:off x="370654" y="2471028"/>
          <a:ext cx="673916" cy="67391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0914EE0-A865-4141-9CCC-EAA7E456A8D8}">
      <dsp:nvSpPr>
        <dsp:cNvPr id="0" name=""/>
        <dsp:cNvSpPr/>
      </dsp:nvSpPr>
      <dsp:spPr>
        <a:xfrm>
          <a:off x="1415225" y="2195334"/>
          <a:ext cx="6584099" cy="12253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678" tIns="129678" rIns="129678" bIns="129678" numCol="1" spcCol="1270" anchor="ctr" anchorCtr="0">
          <a:noAutofit/>
        </a:bodyPr>
        <a:lstStyle/>
        <a:p>
          <a:pPr marL="0" lvl="0" indent="0" algn="l" defTabSz="1066800">
            <a:lnSpc>
              <a:spcPct val="90000"/>
            </a:lnSpc>
            <a:spcBef>
              <a:spcPct val="0"/>
            </a:spcBef>
            <a:spcAft>
              <a:spcPct val="35000"/>
            </a:spcAft>
            <a:buNone/>
          </a:pPr>
          <a:r>
            <a:rPr lang="en-US" sz="2400" kern="1200"/>
            <a:t>As of this presentation, production deployment is pending.</a:t>
          </a:r>
        </a:p>
      </dsp:txBody>
      <dsp:txXfrm>
        <a:off x="1415225" y="2195334"/>
        <a:ext cx="6584099" cy="122530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8580C3-187A-0645-AAC3-660650DE15B4}" type="datetimeFigureOut">
              <a:rPr lang="en-US" smtClean="0"/>
              <a:t>9/18/24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C21B82-785B-9242-B7CF-143E9B589198}" type="slidenum">
              <a:rPr lang="en-US" smtClean="0"/>
              <a:t>‹#›</a:t>
            </a:fld>
            <a:endParaRPr lang="en-US"/>
          </a:p>
        </p:txBody>
      </p:sp>
    </p:spTree>
    <p:extLst>
      <p:ext uri="{BB962C8B-B14F-4D97-AF65-F5344CB8AC3E}">
        <p14:creationId xmlns:p14="http://schemas.microsoft.com/office/powerpoint/2010/main" val="2024874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baseline="0" dirty="0"/>
              <a:t>I’m here to tell you about an exciting new initiative that came out of the VPR’s office.  </a:t>
            </a:r>
          </a:p>
        </p:txBody>
      </p:sp>
      <p:sp>
        <p:nvSpPr>
          <p:cNvPr id="4" name="Slide Number Placeholder 3"/>
          <p:cNvSpPr>
            <a:spLocks noGrp="1"/>
          </p:cNvSpPr>
          <p:nvPr>
            <p:ph type="sldNum" sz="quarter" idx="10"/>
          </p:nvPr>
        </p:nvSpPr>
        <p:spPr/>
        <p:txBody>
          <a:bodyPr/>
          <a:lstStyle/>
          <a:p>
            <a:fld id="{71C21B82-785B-9242-B7CF-143E9B589198}" type="slidenum">
              <a:rPr lang="en-US" smtClean="0"/>
              <a:t>1</a:t>
            </a:fld>
            <a:endParaRPr lang="en-US"/>
          </a:p>
        </p:txBody>
      </p:sp>
    </p:spTree>
    <p:extLst>
      <p:ext uri="{BB962C8B-B14F-4D97-AF65-F5344CB8AC3E}">
        <p14:creationId xmlns:p14="http://schemas.microsoft.com/office/powerpoint/2010/main" val="33112886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Chose </a:t>
            </a:r>
            <a:r>
              <a:rPr lang="en-US" dirty="0" err="1"/>
              <a:t>DSpace</a:t>
            </a:r>
            <a:r>
              <a:rPr lang="en-US" dirty="0"/>
              <a:t> because we know it, it seemed to fulfill many of the use cases right out of the box, and couldn’t find any compelling reasons not to.</a:t>
            </a:r>
          </a:p>
          <a:p>
            <a:r>
              <a:rPr lang="en-US" dirty="0"/>
              <a:t>Accessing the Data Warehouse to get exports of Maestro project data which we collate with Dimensions dataset listings and output as metadata spreadsheets.</a:t>
            </a:r>
          </a:p>
          <a:p>
            <a:r>
              <a:rPr lang="en-US" dirty="0"/>
              <a:t>This step in the workflow requires too many assumptions for the records to be ready for publishing.  We have leveraged the Dimensions data for the purposes of prototyping.  Later, such records would require curation.</a:t>
            </a:r>
          </a:p>
          <a:p>
            <a:r>
              <a:rPr lang="en-US" dirty="0"/>
              <a:t>Furthermore, we will soon begin ingesting in-progress project records from Maestro in order to pre-populate catalog records. These will go into </a:t>
            </a:r>
            <a:r>
              <a:rPr lang="en-US" dirty="0" err="1"/>
              <a:t>DSpace</a:t>
            </a:r>
            <a:r>
              <a:rPr lang="en-US" dirty="0"/>
              <a:t> workflow for curation.</a:t>
            </a:r>
          </a:p>
        </p:txBody>
      </p:sp>
      <p:sp>
        <p:nvSpPr>
          <p:cNvPr id="4" name="Slide Number Placeholder 3"/>
          <p:cNvSpPr>
            <a:spLocks noGrp="1"/>
          </p:cNvSpPr>
          <p:nvPr>
            <p:ph type="sldNum" sz="quarter" idx="5"/>
          </p:nvPr>
        </p:nvSpPr>
        <p:spPr/>
        <p:txBody>
          <a:bodyPr/>
          <a:lstStyle/>
          <a:p>
            <a:fld id="{71C21B82-785B-9242-B7CF-143E9B589198}" type="slidenum">
              <a:rPr lang="en-US" smtClean="0"/>
              <a:t>17</a:t>
            </a:fld>
            <a:endParaRPr lang="en-US"/>
          </a:p>
        </p:txBody>
      </p:sp>
    </p:spTree>
    <p:extLst>
      <p:ext uri="{BB962C8B-B14F-4D97-AF65-F5344CB8AC3E}">
        <p14:creationId xmlns:p14="http://schemas.microsoft.com/office/powerpoint/2010/main" val="33290090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C21B82-785B-9242-B7CF-143E9B589198}" type="slidenum">
              <a:rPr lang="en-US" smtClean="0"/>
              <a:t>24</a:t>
            </a:fld>
            <a:endParaRPr lang="en-US"/>
          </a:p>
        </p:txBody>
      </p:sp>
    </p:spTree>
    <p:extLst>
      <p:ext uri="{BB962C8B-B14F-4D97-AF65-F5344CB8AC3E}">
        <p14:creationId xmlns:p14="http://schemas.microsoft.com/office/powerpoint/2010/main" val="13964344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baseline="0" dirty="0"/>
              <a:t>VPR sees the need for the university and PIs to begin stewarding research datasets throughout the lifecycle and has tapped the libraries to provide the assistance to the PIs with data stewardship and to provide a catalog of the datasets for discovery and compliance.  Rightly so, because assisting with information stewardship and providing catalogs are some of the things libraries do best.</a:t>
            </a:r>
            <a:endParaRPr lang="en-US" dirty="0"/>
          </a:p>
        </p:txBody>
      </p:sp>
      <p:sp>
        <p:nvSpPr>
          <p:cNvPr id="4" name="Slide Number Placeholder 3"/>
          <p:cNvSpPr>
            <a:spLocks noGrp="1"/>
          </p:cNvSpPr>
          <p:nvPr>
            <p:ph type="sldNum" sz="quarter" idx="5"/>
          </p:nvPr>
        </p:nvSpPr>
        <p:spPr/>
        <p:txBody>
          <a:bodyPr/>
          <a:lstStyle/>
          <a:p>
            <a:fld id="{71C21B82-785B-9242-B7CF-143E9B589198}" type="slidenum">
              <a:rPr lang="en-US" smtClean="0"/>
              <a:t>3</a:t>
            </a:fld>
            <a:endParaRPr lang="en-US"/>
          </a:p>
        </p:txBody>
      </p:sp>
    </p:spTree>
    <p:extLst>
      <p:ext uri="{BB962C8B-B14F-4D97-AF65-F5344CB8AC3E}">
        <p14:creationId xmlns:p14="http://schemas.microsoft.com/office/powerpoint/2010/main" val="3773566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Motivations inherent to library practice as well as motivations communicated to us from VPR and faculty.</a:t>
            </a:r>
          </a:p>
          <a:p>
            <a:r>
              <a:rPr lang="en-US" dirty="0"/>
              <a:t>Libraries were pleased to be tasked with this project, as it hit so many boxes for our mission – all of which are enticing carrots for PIs.  However, the initiative would not have come about without the </a:t>
            </a:r>
            <a:r>
              <a:rPr lang="en-US" b="1" dirty="0"/>
              <a:t>Compliance</a:t>
            </a:r>
            <a:r>
              <a:rPr lang="en-US" b="0" dirty="0"/>
              <a:t> gorilla.  It is on this basis that the VPR must bring the stick to complement our carrots.  That being said, the VPR also strongly endorses the carrots.</a:t>
            </a:r>
            <a:endParaRPr lang="en-US" b="1" dirty="0"/>
          </a:p>
        </p:txBody>
      </p:sp>
      <p:sp>
        <p:nvSpPr>
          <p:cNvPr id="4" name="Slide Number Placeholder 3"/>
          <p:cNvSpPr>
            <a:spLocks noGrp="1"/>
          </p:cNvSpPr>
          <p:nvPr>
            <p:ph type="sldNum" sz="quarter" idx="5"/>
          </p:nvPr>
        </p:nvSpPr>
        <p:spPr/>
        <p:txBody>
          <a:bodyPr/>
          <a:lstStyle/>
          <a:p>
            <a:fld id="{71C21B82-785B-9242-B7CF-143E9B589198}" type="slidenum">
              <a:rPr lang="en-US" smtClean="0"/>
              <a:t>4</a:t>
            </a:fld>
            <a:endParaRPr lang="en-US"/>
          </a:p>
        </p:txBody>
      </p:sp>
    </p:spTree>
    <p:extLst>
      <p:ext uri="{BB962C8B-B14F-4D97-AF65-F5344CB8AC3E}">
        <p14:creationId xmlns:p14="http://schemas.microsoft.com/office/powerpoint/2010/main" val="41584569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More than just a web presence, discoverability requires metadata and search interfaces as well as the facilitation of search engines’ interfaces by spoon feeding them the metadata they like in the format they can use on a platform they recognize.</a:t>
            </a:r>
          </a:p>
          <a:p>
            <a:r>
              <a:rPr lang="en-US" dirty="0"/>
              <a:t>Libraries consider this a “carrot” to entice researchers to share their metadata with us.</a:t>
            </a:r>
          </a:p>
          <a:p>
            <a:endParaRPr lang="en-US" dirty="0"/>
          </a:p>
          <a:p>
            <a:endParaRPr lang="en-US" dirty="0"/>
          </a:p>
        </p:txBody>
      </p:sp>
      <p:sp>
        <p:nvSpPr>
          <p:cNvPr id="4" name="Slide Number Placeholder 3"/>
          <p:cNvSpPr>
            <a:spLocks noGrp="1"/>
          </p:cNvSpPr>
          <p:nvPr>
            <p:ph type="sldNum" sz="quarter" idx="5"/>
          </p:nvPr>
        </p:nvSpPr>
        <p:spPr/>
        <p:txBody>
          <a:bodyPr/>
          <a:lstStyle/>
          <a:p>
            <a:fld id="{71C21B82-785B-9242-B7CF-143E9B589198}" type="slidenum">
              <a:rPr lang="en-US" smtClean="0"/>
              <a:t>5</a:t>
            </a:fld>
            <a:endParaRPr lang="en-US"/>
          </a:p>
        </p:txBody>
      </p:sp>
    </p:spTree>
    <p:extLst>
      <p:ext uri="{BB962C8B-B14F-4D97-AF65-F5344CB8AC3E}">
        <p14:creationId xmlns:p14="http://schemas.microsoft.com/office/powerpoint/2010/main" val="4190456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secondary carrot offered by the libraries.</a:t>
            </a:r>
          </a:p>
        </p:txBody>
      </p:sp>
      <p:sp>
        <p:nvSpPr>
          <p:cNvPr id="4" name="Slide Number Placeholder 3"/>
          <p:cNvSpPr>
            <a:spLocks noGrp="1"/>
          </p:cNvSpPr>
          <p:nvPr>
            <p:ph type="sldNum" sz="quarter" idx="5"/>
          </p:nvPr>
        </p:nvSpPr>
        <p:spPr/>
        <p:txBody>
          <a:bodyPr/>
          <a:lstStyle/>
          <a:p>
            <a:fld id="{71C21B82-785B-9242-B7CF-143E9B589198}" type="slidenum">
              <a:rPr lang="en-US" smtClean="0"/>
              <a:t>6</a:t>
            </a:fld>
            <a:endParaRPr lang="en-US"/>
          </a:p>
        </p:txBody>
      </p:sp>
    </p:spTree>
    <p:extLst>
      <p:ext uri="{BB962C8B-B14F-4D97-AF65-F5344CB8AC3E}">
        <p14:creationId xmlns:p14="http://schemas.microsoft.com/office/powerpoint/2010/main" val="41782862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credit: Bing AI</a:t>
            </a:r>
          </a:p>
          <a:p>
            <a:r>
              <a:rPr lang="en-US" dirty="0"/>
              <a:t>Integrity of research is reinforced in two ways:</a:t>
            </a:r>
          </a:p>
          <a:p>
            <a:r>
              <a:rPr lang="en-US" dirty="0"/>
              <a:t>New experiments can have their results compared with the dataset</a:t>
            </a:r>
          </a:p>
          <a:p>
            <a:r>
              <a:rPr lang="en-US" dirty="0"/>
              <a:t>Datasets can be used as inputs to analyses to confirm conclusions</a:t>
            </a:r>
          </a:p>
        </p:txBody>
      </p:sp>
      <p:sp>
        <p:nvSpPr>
          <p:cNvPr id="4" name="Slide Number Placeholder 3"/>
          <p:cNvSpPr>
            <a:spLocks noGrp="1"/>
          </p:cNvSpPr>
          <p:nvPr>
            <p:ph type="sldNum" sz="quarter" idx="5"/>
          </p:nvPr>
        </p:nvSpPr>
        <p:spPr/>
        <p:txBody>
          <a:bodyPr/>
          <a:lstStyle/>
          <a:p>
            <a:fld id="{71C21B82-785B-9242-B7CF-143E9B589198}" type="slidenum">
              <a:rPr lang="en-US" smtClean="0"/>
              <a:t>7</a:t>
            </a:fld>
            <a:endParaRPr lang="en-US"/>
          </a:p>
        </p:txBody>
      </p:sp>
    </p:spTree>
    <p:extLst>
      <p:ext uri="{BB962C8B-B14F-4D97-AF65-F5344CB8AC3E}">
        <p14:creationId xmlns:p14="http://schemas.microsoft.com/office/powerpoint/2010/main" val="2961565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credit:  Bing AI</a:t>
            </a:r>
          </a:p>
          <a:p>
            <a:r>
              <a:rPr lang="en-US" dirty="0"/>
              <a:t>TDR has a working group to address uncertainty surrounding data retention dates.  The concern is baked into this initiative and the RIS should help out.</a:t>
            </a:r>
          </a:p>
        </p:txBody>
      </p:sp>
      <p:sp>
        <p:nvSpPr>
          <p:cNvPr id="4" name="Slide Number Placeholder 3"/>
          <p:cNvSpPr>
            <a:spLocks noGrp="1"/>
          </p:cNvSpPr>
          <p:nvPr>
            <p:ph type="sldNum" sz="quarter" idx="5"/>
          </p:nvPr>
        </p:nvSpPr>
        <p:spPr/>
        <p:txBody>
          <a:bodyPr/>
          <a:lstStyle/>
          <a:p>
            <a:fld id="{71C21B82-785B-9242-B7CF-143E9B589198}" type="slidenum">
              <a:rPr lang="en-US" smtClean="0"/>
              <a:t>8</a:t>
            </a:fld>
            <a:endParaRPr lang="en-US"/>
          </a:p>
        </p:txBody>
      </p:sp>
    </p:spTree>
    <p:extLst>
      <p:ext uri="{BB962C8B-B14F-4D97-AF65-F5344CB8AC3E}">
        <p14:creationId xmlns:p14="http://schemas.microsoft.com/office/powerpoint/2010/main" val="1554068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the best news on this front – we are getting push-back on forcing researchers to input dataset deliverables upon project closeout.</a:t>
            </a:r>
          </a:p>
          <a:p>
            <a:r>
              <a:rPr lang="en-US" dirty="0"/>
              <a:t>However, we are looking at only several hundred projects per year, which, with dedicated staffing, will enable us to consult with </a:t>
            </a:r>
            <a:r>
              <a:rPr lang="en-US" dirty="0" err="1"/>
              <a:t>Pis</a:t>
            </a:r>
            <a:r>
              <a:rPr lang="en-US" dirty="0"/>
              <a:t> and curate records individually.</a:t>
            </a:r>
          </a:p>
        </p:txBody>
      </p:sp>
      <p:sp>
        <p:nvSpPr>
          <p:cNvPr id="4" name="Slide Number Placeholder 3"/>
          <p:cNvSpPr>
            <a:spLocks noGrp="1"/>
          </p:cNvSpPr>
          <p:nvPr>
            <p:ph type="sldNum" sz="quarter" idx="5"/>
          </p:nvPr>
        </p:nvSpPr>
        <p:spPr/>
        <p:txBody>
          <a:bodyPr/>
          <a:lstStyle/>
          <a:p>
            <a:fld id="{71C21B82-785B-9242-B7CF-143E9B589198}" type="slidenum">
              <a:rPr lang="en-US" smtClean="0"/>
              <a:t>11</a:t>
            </a:fld>
            <a:endParaRPr lang="en-US"/>
          </a:p>
        </p:txBody>
      </p:sp>
    </p:spTree>
    <p:extLst>
      <p:ext uri="{BB962C8B-B14F-4D97-AF65-F5344CB8AC3E}">
        <p14:creationId xmlns:p14="http://schemas.microsoft.com/office/powerpoint/2010/main" val="41741968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credit: </a:t>
            </a:r>
            <a:r>
              <a:rPr lang="en-US" dirty="0" err="1"/>
              <a:t>abovethelaw.com</a:t>
            </a:r>
            <a:endParaRPr lang="en-US" dirty="0"/>
          </a:p>
          <a:p>
            <a:endParaRPr lang="en-US" dirty="0"/>
          </a:p>
        </p:txBody>
      </p:sp>
      <p:sp>
        <p:nvSpPr>
          <p:cNvPr id="4" name="Slide Number Placeholder 3"/>
          <p:cNvSpPr>
            <a:spLocks noGrp="1"/>
          </p:cNvSpPr>
          <p:nvPr>
            <p:ph type="sldNum" sz="quarter" idx="5"/>
          </p:nvPr>
        </p:nvSpPr>
        <p:spPr/>
        <p:txBody>
          <a:bodyPr/>
          <a:lstStyle/>
          <a:p>
            <a:fld id="{71C21B82-785B-9242-B7CF-143E9B589198}" type="slidenum">
              <a:rPr lang="en-US" smtClean="0"/>
              <a:t>15</a:t>
            </a:fld>
            <a:endParaRPr lang="en-US"/>
          </a:p>
        </p:txBody>
      </p:sp>
    </p:spTree>
    <p:extLst>
      <p:ext uri="{BB962C8B-B14F-4D97-AF65-F5344CB8AC3E}">
        <p14:creationId xmlns:p14="http://schemas.microsoft.com/office/powerpoint/2010/main" val="12017080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lgn="ctr">
              <a:defRPr sz="3200"/>
            </a:lvl1p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8672867-4B84-3044-819A-BDD5809F0F3B}" type="datetimeFigureOut">
              <a:rPr lang="en-US" smtClean="0"/>
              <a:pPr/>
              <a:t>9/18/24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6A5241-12CB-C64D-AE38-6540AC6C648E}" type="slidenum">
              <a:rPr lang="en-US" smtClean="0"/>
              <a:pPr/>
              <a:t>‹#›</a:t>
            </a:fld>
            <a:endParaRPr lang="en-US"/>
          </a:p>
        </p:txBody>
      </p:sp>
    </p:spTree>
    <p:extLst>
      <p:ext uri="{BB962C8B-B14F-4D97-AF65-F5344CB8AC3E}">
        <p14:creationId xmlns:p14="http://schemas.microsoft.com/office/powerpoint/2010/main" val="3106127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672867-4B84-3044-819A-BDD5809F0F3B}" type="datetimeFigureOut">
              <a:rPr lang="en-US" smtClean="0"/>
              <a:pPr/>
              <a:t>9/18/24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6A5241-12CB-C64D-AE38-6540AC6C648E}" type="slidenum">
              <a:rPr lang="en-US" smtClean="0"/>
              <a:pPr/>
              <a:t>‹#›</a:t>
            </a:fld>
            <a:endParaRPr lang="en-US"/>
          </a:p>
        </p:txBody>
      </p:sp>
    </p:spTree>
    <p:extLst>
      <p:ext uri="{BB962C8B-B14F-4D97-AF65-F5344CB8AC3E}">
        <p14:creationId xmlns:p14="http://schemas.microsoft.com/office/powerpoint/2010/main" val="296635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0"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8672867-4B84-3044-819A-BDD5809F0F3B}" type="datetimeFigureOut">
              <a:rPr lang="en-US" smtClean="0"/>
              <a:pPr/>
              <a:t>9/18/24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6A5241-12CB-C64D-AE38-6540AC6C648E}" type="slidenum">
              <a:rPr lang="en-US" smtClean="0"/>
              <a:pPr/>
              <a:t>‹#›</a:t>
            </a:fld>
            <a:endParaRPr lang="en-US"/>
          </a:p>
        </p:txBody>
      </p:sp>
    </p:spTree>
    <p:extLst>
      <p:ext uri="{BB962C8B-B14F-4D97-AF65-F5344CB8AC3E}">
        <p14:creationId xmlns:p14="http://schemas.microsoft.com/office/powerpoint/2010/main" val="2460367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30902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30902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8672867-4B84-3044-819A-BDD5809F0F3B}" type="datetimeFigureOut">
              <a:rPr lang="en-US" smtClean="0"/>
              <a:pPr/>
              <a:t>9/18/24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6A5241-12CB-C64D-AE38-6540AC6C648E}" type="slidenum">
              <a:rPr lang="en-US" smtClean="0"/>
              <a:pPr/>
              <a:t>‹#›</a:t>
            </a:fld>
            <a:endParaRPr lang="en-US"/>
          </a:p>
        </p:txBody>
      </p:sp>
    </p:spTree>
    <p:extLst>
      <p:ext uri="{BB962C8B-B14F-4D97-AF65-F5344CB8AC3E}">
        <p14:creationId xmlns:p14="http://schemas.microsoft.com/office/powerpoint/2010/main" val="4087718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72700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72700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8672867-4B84-3044-819A-BDD5809F0F3B}" type="datetimeFigureOut">
              <a:rPr lang="en-US" smtClean="0"/>
              <a:pPr/>
              <a:t>9/18/24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6A5241-12CB-C64D-AE38-6540AC6C648E}" type="slidenum">
              <a:rPr lang="en-US" smtClean="0"/>
              <a:pPr/>
              <a:t>‹#›</a:t>
            </a:fld>
            <a:endParaRPr lang="en-US"/>
          </a:p>
        </p:txBody>
      </p:sp>
    </p:spTree>
    <p:extLst>
      <p:ext uri="{BB962C8B-B14F-4D97-AF65-F5344CB8AC3E}">
        <p14:creationId xmlns:p14="http://schemas.microsoft.com/office/powerpoint/2010/main" val="2016378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8672867-4B84-3044-819A-BDD5809F0F3B}" type="datetimeFigureOut">
              <a:rPr lang="en-US" smtClean="0"/>
              <a:pPr/>
              <a:t>9/18/24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6A5241-12CB-C64D-AE38-6540AC6C648E}" type="slidenum">
              <a:rPr lang="en-US" smtClean="0"/>
              <a:pPr/>
              <a:t>‹#›</a:t>
            </a:fld>
            <a:endParaRPr lang="en-US"/>
          </a:p>
        </p:txBody>
      </p:sp>
    </p:spTree>
    <p:extLst>
      <p:ext uri="{BB962C8B-B14F-4D97-AF65-F5344CB8AC3E}">
        <p14:creationId xmlns:p14="http://schemas.microsoft.com/office/powerpoint/2010/main" val="1790573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672867-4B84-3044-819A-BDD5809F0F3B}" type="datetimeFigureOut">
              <a:rPr lang="en-US" smtClean="0"/>
              <a:pPr/>
              <a:t>9/18/24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6A5241-12CB-C64D-AE38-6540AC6C648E}" type="slidenum">
              <a:rPr lang="en-US" smtClean="0"/>
              <a:pPr/>
              <a:t>‹#›</a:t>
            </a:fld>
            <a:endParaRPr lang="en-US"/>
          </a:p>
        </p:txBody>
      </p:sp>
    </p:spTree>
    <p:extLst>
      <p:ext uri="{BB962C8B-B14F-4D97-AF65-F5344CB8AC3E}">
        <p14:creationId xmlns:p14="http://schemas.microsoft.com/office/powerpoint/2010/main" val="2264064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62883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46678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672867-4B84-3044-819A-BDD5809F0F3B}" type="datetimeFigureOut">
              <a:rPr lang="en-US" smtClean="0"/>
              <a:pPr/>
              <a:t>9/18/24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6A5241-12CB-C64D-AE38-6540AC6C648E}" type="slidenum">
              <a:rPr lang="en-US" smtClean="0"/>
              <a:pPr/>
              <a:t>‹#›</a:t>
            </a:fld>
            <a:endParaRPr lang="en-US"/>
          </a:p>
        </p:txBody>
      </p:sp>
    </p:spTree>
    <p:extLst>
      <p:ext uri="{BB962C8B-B14F-4D97-AF65-F5344CB8AC3E}">
        <p14:creationId xmlns:p14="http://schemas.microsoft.com/office/powerpoint/2010/main" val="12321419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8672867-4B84-3044-819A-BDD5809F0F3B}" type="datetimeFigureOut">
              <a:rPr lang="en-US" smtClean="0"/>
              <a:pPr/>
              <a:t>9/18/24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6A5241-12CB-C64D-AE38-6540AC6C648E}" type="slidenum">
              <a:rPr lang="en-US" smtClean="0"/>
              <a:pPr/>
              <a:t>‹#›</a:t>
            </a:fld>
            <a:endParaRPr lang="en-US"/>
          </a:p>
        </p:txBody>
      </p:sp>
    </p:spTree>
    <p:extLst>
      <p:ext uri="{BB962C8B-B14F-4D97-AF65-F5344CB8AC3E}">
        <p14:creationId xmlns:p14="http://schemas.microsoft.com/office/powerpoint/2010/main" val="2073025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RevisedInteriorLeaterPPT.jpg"/>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87474" y="1817537"/>
            <a:ext cx="7999325" cy="408434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569880"/>
            <a:ext cx="2133600" cy="225002"/>
          </a:xfrm>
          <a:prstGeom prst="rect">
            <a:avLst/>
          </a:prstGeom>
        </p:spPr>
        <p:txBody>
          <a:bodyPr vert="horz" lIns="91440" tIns="45720" rIns="91440" bIns="45720" rtlCol="0" anchor="ctr"/>
          <a:lstStyle>
            <a:lvl1pPr algn="l">
              <a:defRPr sz="1200">
                <a:solidFill>
                  <a:schemeClr val="tx1">
                    <a:tint val="75000"/>
                  </a:schemeClr>
                </a:solidFill>
              </a:defRPr>
            </a:lvl1pPr>
          </a:lstStyle>
          <a:p>
            <a:fld id="{B8672867-4B84-3044-819A-BDD5809F0F3B}" type="datetimeFigureOut">
              <a:rPr lang="en-US" smtClean="0"/>
              <a:pPr/>
              <a:t>9/18/24</a:t>
            </a:fld>
            <a:endParaRPr lang="en-US"/>
          </a:p>
        </p:txBody>
      </p:sp>
      <p:sp>
        <p:nvSpPr>
          <p:cNvPr id="5" name="Footer Placeholder 4"/>
          <p:cNvSpPr>
            <a:spLocks noGrp="1"/>
          </p:cNvSpPr>
          <p:nvPr>
            <p:ph type="ftr" sz="quarter" idx="3"/>
          </p:nvPr>
        </p:nvSpPr>
        <p:spPr>
          <a:xfrm>
            <a:off x="3124200" y="6569880"/>
            <a:ext cx="2895600" cy="22500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569880"/>
            <a:ext cx="2133600" cy="225002"/>
          </a:xfrm>
          <a:prstGeom prst="rect">
            <a:avLst/>
          </a:prstGeom>
        </p:spPr>
        <p:txBody>
          <a:bodyPr vert="horz" lIns="91440" tIns="45720" rIns="91440" bIns="45720" rtlCol="0" anchor="ctr"/>
          <a:lstStyle>
            <a:lvl1pPr algn="r">
              <a:defRPr sz="1200">
                <a:solidFill>
                  <a:schemeClr val="tx1">
                    <a:tint val="75000"/>
                  </a:schemeClr>
                </a:solidFill>
              </a:defRPr>
            </a:lvl1pPr>
          </a:lstStyle>
          <a:p>
            <a:fld id="{F06A5241-12CB-C64D-AE38-6540AC6C648E}" type="slidenum">
              <a:rPr lang="en-US" smtClean="0"/>
              <a:pPr/>
              <a:t>‹#›</a:t>
            </a:fld>
            <a:endParaRPr lang="en-US"/>
          </a:p>
        </p:txBody>
      </p:sp>
    </p:spTree>
    <p:extLst>
      <p:ext uri="{BB962C8B-B14F-4D97-AF65-F5344CB8AC3E}">
        <p14:creationId xmlns:p14="http://schemas.microsoft.com/office/powerpoint/2010/main" val="8559575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174625" indent="-174625" algn="l" defTabSz="457200" rtl="0" eaLnBrk="1" latinLnBrk="0" hangingPunct="1">
        <a:spcBef>
          <a:spcPct val="20000"/>
        </a:spcBef>
        <a:buFont typeface="Arial"/>
        <a:buChar char="•"/>
        <a:defRPr sz="2800" kern="1200">
          <a:solidFill>
            <a:schemeClr val="tx1"/>
          </a:solidFill>
          <a:latin typeface="+mn-lt"/>
          <a:ea typeface="+mn-ea"/>
          <a:cs typeface="+mn-cs"/>
        </a:defRPr>
      </a:lvl1pPr>
      <a:lvl2pPr marL="628650" indent="-230188"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31.jp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4.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eather_Cover_Librari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83497"/>
            <a:ext cx="9144000" cy="6865427"/>
          </a:xfrm>
          <a:prstGeom prst="rect">
            <a:avLst/>
          </a:prstGeom>
        </p:spPr>
      </p:pic>
      <p:sp>
        <p:nvSpPr>
          <p:cNvPr id="2" name="Title 1"/>
          <p:cNvSpPr>
            <a:spLocks noGrp="1"/>
          </p:cNvSpPr>
          <p:nvPr>
            <p:ph type="ctrTitle"/>
          </p:nvPr>
        </p:nvSpPr>
        <p:spPr>
          <a:xfrm>
            <a:off x="685800" y="1616718"/>
            <a:ext cx="7772400" cy="1470025"/>
          </a:xfrm>
        </p:spPr>
        <p:txBody>
          <a:bodyPr>
            <a:normAutofit/>
          </a:bodyPr>
          <a:lstStyle/>
          <a:p>
            <a:r>
              <a:rPr lang="en-US" dirty="0">
                <a:solidFill>
                  <a:schemeClr val="bg1"/>
                </a:solidFill>
              </a:rPr>
              <a:t>Deploying a Research Dataset Catalog at Texas A&amp;M University</a:t>
            </a:r>
          </a:p>
        </p:txBody>
      </p:sp>
      <p:sp>
        <p:nvSpPr>
          <p:cNvPr id="3" name="Subtitle 2"/>
          <p:cNvSpPr>
            <a:spLocks noGrp="1"/>
          </p:cNvSpPr>
          <p:nvPr>
            <p:ph type="subTitle" idx="1"/>
          </p:nvPr>
        </p:nvSpPr>
        <p:spPr>
          <a:xfrm>
            <a:off x="823314" y="3128543"/>
            <a:ext cx="7497371" cy="597605"/>
          </a:xfrm>
        </p:spPr>
        <p:txBody>
          <a:bodyPr>
            <a:noAutofit/>
          </a:bodyPr>
          <a:lstStyle/>
          <a:p>
            <a:r>
              <a:rPr lang="en-US" sz="2000" dirty="0">
                <a:solidFill>
                  <a:schemeClr val="bg1"/>
                </a:solidFill>
              </a:rPr>
              <a:t>Managing research data from creation to curation to retention</a:t>
            </a:r>
          </a:p>
        </p:txBody>
      </p:sp>
      <p:sp>
        <p:nvSpPr>
          <p:cNvPr id="5" name="TextBox 4"/>
          <p:cNvSpPr txBox="1"/>
          <p:nvPr/>
        </p:nvSpPr>
        <p:spPr>
          <a:xfrm>
            <a:off x="1387451" y="4287175"/>
            <a:ext cx="6771110" cy="1169551"/>
          </a:xfrm>
          <a:prstGeom prst="rect">
            <a:avLst/>
          </a:prstGeom>
          <a:noFill/>
        </p:spPr>
        <p:txBody>
          <a:bodyPr wrap="square" rtlCol="0">
            <a:spAutoFit/>
          </a:bodyPr>
          <a:lstStyle/>
          <a:p>
            <a:r>
              <a:rPr lang="en-US" sz="1400" dirty="0">
                <a:solidFill>
                  <a:schemeClr val="bg1"/>
                </a:solidFill>
              </a:rPr>
              <a:t>Presented by James Creel at the </a:t>
            </a:r>
            <a:r>
              <a:rPr lang="en-US" sz="1400" dirty="0" err="1">
                <a:solidFill>
                  <a:schemeClr val="bg1"/>
                </a:solidFill>
              </a:rPr>
              <a:t>DSpace</a:t>
            </a:r>
            <a:r>
              <a:rPr lang="en-US" sz="1400" dirty="0">
                <a:solidFill>
                  <a:schemeClr val="bg1"/>
                </a:solidFill>
              </a:rPr>
              <a:t> North American Users Group Meeting on September 24, 2024 and released under a CC-BY license.</a:t>
            </a:r>
          </a:p>
          <a:p>
            <a:endParaRPr lang="en-US" sz="1400" dirty="0">
              <a:solidFill>
                <a:schemeClr val="bg1"/>
              </a:solidFill>
            </a:endParaRPr>
          </a:p>
          <a:p>
            <a:r>
              <a:rPr lang="en-US" sz="1400" dirty="0">
                <a:solidFill>
                  <a:schemeClr val="bg1"/>
                </a:solidFill>
              </a:rPr>
              <a:t>(Portions of this presentation have been previously given at the Texas Conference on Digital Libraries 2024 and the TAMU System Virtual Library Conference 2024)</a:t>
            </a:r>
          </a:p>
        </p:txBody>
      </p:sp>
      <p:pic>
        <p:nvPicPr>
          <p:cNvPr id="6" name="Picture 5">
            <a:extLst>
              <a:ext uri="{FF2B5EF4-FFF2-40B4-BE49-F238E27FC236}">
                <a16:creationId xmlns:a16="http://schemas.microsoft.com/office/drawing/2014/main" id="{8BD79974-A0E7-D348-A1AB-89482830C606}"/>
              </a:ext>
            </a:extLst>
          </p:cNvPr>
          <p:cNvPicPr>
            <a:picLocks noChangeAspect="1"/>
          </p:cNvPicPr>
          <p:nvPr/>
        </p:nvPicPr>
        <p:blipFill>
          <a:blip r:embed="rId4"/>
          <a:stretch>
            <a:fillRect/>
          </a:stretch>
        </p:blipFill>
        <p:spPr>
          <a:xfrm>
            <a:off x="7040961" y="6108083"/>
            <a:ext cx="1117600" cy="393700"/>
          </a:xfrm>
          <a:prstGeom prst="rect">
            <a:avLst/>
          </a:prstGeom>
        </p:spPr>
      </p:pic>
    </p:spTree>
    <p:extLst>
      <p:ext uri="{BB962C8B-B14F-4D97-AF65-F5344CB8AC3E}">
        <p14:creationId xmlns:p14="http://schemas.microsoft.com/office/powerpoint/2010/main" val="642026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0EE89-A6D8-0C52-8F83-86490C3ABECF}"/>
              </a:ext>
            </a:extLst>
          </p:cNvPr>
          <p:cNvSpPr>
            <a:spLocks noGrp="1"/>
          </p:cNvSpPr>
          <p:nvPr>
            <p:ph type="title"/>
          </p:nvPr>
        </p:nvSpPr>
        <p:spPr/>
        <p:txBody>
          <a:bodyPr/>
          <a:lstStyle/>
          <a:p>
            <a:r>
              <a:rPr lang="en-US" dirty="0"/>
              <a:t>Considerations of the Status Quo</a:t>
            </a:r>
          </a:p>
        </p:txBody>
      </p:sp>
      <p:sp>
        <p:nvSpPr>
          <p:cNvPr id="3" name="Content Placeholder 2">
            <a:extLst>
              <a:ext uri="{FF2B5EF4-FFF2-40B4-BE49-F238E27FC236}">
                <a16:creationId xmlns:a16="http://schemas.microsoft.com/office/drawing/2014/main" id="{AC5363E0-B498-431A-5B5D-DA7F3C0F38B2}"/>
              </a:ext>
            </a:extLst>
          </p:cNvPr>
          <p:cNvSpPr>
            <a:spLocks noGrp="1"/>
          </p:cNvSpPr>
          <p:nvPr>
            <p:ph idx="1"/>
          </p:nvPr>
        </p:nvSpPr>
        <p:spPr/>
        <p:txBody>
          <a:bodyPr>
            <a:normAutofit fontScale="92500" lnSpcReduction="10000"/>
          </a:bodyPr>
          <a:lstStyle/>
          <a:p>
            <a:r>
              <a:rPr lang="en-US" dirty="0"/>
              <a:t>Faculty are reluctant to take on additional work that they consider unnecessary for the conduct of research.</a:t>
            </a:r>
          </a:p>
          <a:p>
            <a:r>
              <a:rPr lang="en-US" dirty="0"/>
              <a:t>Research projects are already being tracked extensively in a TAMU RIS – but it is concerned with grant compliance, not research outputs.</a:t>
            </a:r>
          </a:p>
          <a:p>
            <a:r>
              <a:rPr lang="en-US" dirty="0"/>
              <a:t>The issue of storing datasets is already being addressed – TAMU has a </a:t>
            </a:r>
            <a:r>
              <a:rPr lang="en-US" dirty="0" err="1"/>
              <a:t>Dataverse</a:t>
            </a:r>
            <a:r>
              <a:rPr lang="en-US" dirty="0"/>
              <a:t> instance, and funding agencies and disciplines offer their own data repositories as well.</a:t>
            </a:r>
          </a:p>
        </p:txBody>
      </p:sp>
    </p:spTree>
    <p:extLst>
      <p:ext uri="{BB962C8B-B14F-4D97-AF65-F5344CB8AC3E}">
        <p14:creationId xmlns:p14="http://schemas.microsoft.com/office/powerpoint/2010/main" val="1870590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13750-3546-66B0-5D8B-C20B6D229FC4}"/>
              </a:ext>
            </a:extLst>
          </p:cNvPr>
          <p:cNvSpPr>
            <a:spLocks noGrp="1"/>
          </p:cNvSpPr>
          <p:nvPr>
            <p:ph type="title"/>
          </p:nvPr>
        </p:nvSpPr>
        <p:spPr/>
        <p:txBody>
          <a:bodyPr>
            <a:normAutofit fontScale="90000"/>
          </a:bodyPr>
          <a:lstStyle/>
          <a:p>
            <a:r>
              <a:rPr lang="en-US" dirty="0"/>
              <a:t>Research Information </a:t>
            </a:r>
            <a:br>
              <a:rPr lang="en-US" dirty="0"/>
            </a:br>
            <a:r>
              <a:rPr lang="en-US" dirty="0"/>
              <a:t>Management System (Maestro)</a:t>
            </a:r>
          </a:p>
        </p:txBody>
      </p:sp>
      <p:sp>
        <p:nvSpPr>
          <p:cNvPr id="3" name="Content Placeholder 2">
            <a:extLst>
              <a:ext uri="{FF2B5EF4-FFF2-40B4-BE49-F238E27FC236}">
                <a16:creationId xmlns:a16="http://schemas.microsoft.com/office/drawing/2014/main" id="{B1CE986E-2E29-241A-41D9-2F64F5CB1B1E}"/>
              </a:ext>
            </a:extLst>
          </p:cNvPr>
          <p:cNvSpPr>
            <a:spLocks noGrp="1"/>
          </p:cNvSpPr>
          <p:nvPr>
            <p:ph idx="1"/>
          </p:nvPr>
        </p:nvSpPr>
        <p:spPr>
          <a:xfrm>
            <a:off x="687475" y="1557264"/>
            <a:ext cx="7999325" cy="3743472"/>
          </a:xfrm>
        </p:spPr>
        <p:txBody>
          <a:bodyPr/>
          <a:lstStyle/>
          <a:p>
            <a:r>
              <a:rPr lang="en-US" dirty="0"/>
              <a:t>A service provided by VPR that has been in use by the TAMU System for years to track all grant-funded research projects.</a:t>
            </a:r>
          </a:p>
          <a:p>
            <a:r>
              <a:rPr lang="en-US" dirty="0"/>
              <a:t>We’ve had limited success getting faculty to record their research data outputs here.</a:t>
            </a:r>
          </a:p>
        </p:txBody>
      </p:sp>
      <p:pic>
        <p:nvPicPr>
          <p:cNvPr id="4" name="Picture 3" descr="A blue and grey logo&#10;&#10;Description automatically generated">
            <a:extLst>
              <a:ext uri="{FF2B5EF4-FFF2-40B4-BE49-F238E27FC236}">
                <a16:creationId xmlns:a16="http://schemas.microsoft.com/office/drawing/2014/main" id="{FF84BBED-12EE-50E3-7EC4-DF67099246FE}"/>
              </a:ext>
            </a:extLst>
          </p:cNvPr>
          <p:cNvPicPr>
            <a:picLocks noChangeAspect="1"/>
          </p:cNvPicPr>
          <p:nvPr/>
        </p:nvPicPr>
        <p:blipFill>
          <a:blip r:embed="rId3"/>
          <a:stretch>
            <a:fillRect/>
          </a:stretch>
        </p:blipFill>
        <p:spPr>
          <a:xfrm>
            <a:off x="6871536" y="556220"/>
            <a:ext cx="1701800" cy="520700"/>
          </a:xfrm>
          <a:prstGeom prst="rect">
            <a:avLst/>
          </a:prstGeom>
        </p:spPr>
      </p:pic>
      <p:pic>
        <p:nvPicPr>
          <p:cNvPr id="8" name="Picture 7" descr="A screenshot of a computer&#10;&#10;Description automatically generated">
            <a:extLst>
              <a:ext uri="{FF2B5EF4-FFF2-40B4-BE49-F238E27FC236}">
                <a16:creationId xmlns:a16="http://schemas.microsoft.com/office/drawing/2014/main" id="{337CD811-14DD-5AB8-C724-D38D5FB400A9}"/>
              </a:ext>
            </a:extLst>
          </p:cNvPr>
          <p:cNvPicPr>
            <a:picLocks noChangeAspect="1"/>
          </p:cNvPicPr>
          <p:nvPr/>
        </p:nvPicPr>
        <p:blipFill>
          <a:blip r:embed="rId4"/>
          <a:stretch>
            <a:fillRect/>
          </a:stretch>
        </p:blipFill>
        <p:spPr>
          <a:xfrm>
            <a:off x="800937" y="3972560"/>
            <a:ext cx="7772400" cy="2069521"/>
          </a:xfrm>
          <a:prstGeom prst="rect">
            <a:avLst/>
          </a:prstGeom>
        </p:spPr>
      </p:pic>
    </p:spTree>
    <p:extLst>
      <p:ext uri="{BB962C8B-B14F-4D97-AF65-F5344CB8AC3E}">
        <p14:creationId xmlns:p14="http://schemas.microsoft.com/office/powerpoint/2010/main" val="3205071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8A556-2A9B-B154-038D-9EA890B5F493}"/>
              </a:ext>
            </a:extLst>
          </p:cNvPr>
          <p:cNvSpPr>
            <a:spLocks noGrp="1"/>
          </p:cNvSpPr>
          <p:nvPr>
            <p:ph type="title"/>
          </p:nvPr>
        </p:nvSpPr>
        <p:spPr/>
        <p:txBody>
          <a:bodyPr/>
          <a:lstStyle/>
          <a:p>
            <a:r>
              <a:rPr lang="en-US" dirty="0"/>
              <a:t>Dealing with the Status Quo</a:t>
            </a:r>
          </a:p>
        </p:txBody>
      </p:sp>
      <p:sp>
        <p:nvSpPr>
          <p:cNvPr id="3" name="Content Placeholder 2">
            <a:extLst>
              <a:ext uri="{FF2B5EF4-FFF2-40B4-BE49-F238E27FC236}">
                <a16:creationId xmlns:a16="http://schemas.microsoft.com/office/drawing/2014/main" id="{CFEE5190-9DEC-51BB-5EC5-143AB3D9252F}"/>
              </a:ext>
            </a:extLst>
          </p:cNvPr>
          <p:cNvSpPr>
            <a:spLocks noGrp="1"/>
          </p:cNvSpPr>
          <p:nvPr>
            <p:ph idx="1"/>
          </p:nvPr>
        </p:nvSpPr>
        <p:spPr/>
        <p:txBody>
          <a:bodyPr>
            <a:normAutofit fontScale="92500" lnSpcReduction="10000"/>
          </a:bodyPr>
          <a:lstStyle/>
          <a:p>
            <a:r>
              <a:rPr lang="en-US" dirty="0"/>
              <a:t>Faculty are frequently out of compliance in that their research data</a:t>
            </a:r>
          </a:p>
          <a:p>
            <a:pPr lvl="1"/>
            <a:r>
              <a:rPr lang="en-US" dirty="0"/>
              <a:t>are not publicly available</a:t>
            </a:r>
          </a:p>
          <a:p>
            <a:pPr lvl="1"/>
            <a:r>
              <a:rPr lang="en-US" dirty="0"/>
              <a:t>are not retained for required periods</a:t>
            </a:r>
          </a:p>
          <a:p>
            <a:pPr lvl="1"/>
            <a:r>
              <a:rPr lang="en-US" dirty="0"/>
              <a:t>are not known to the legal owner, i.e. TAMU</a:t>
            </a:r>
          </a:p>
          <a:p>
            <a:r>
              <a:rPr lang="en-US" dirty="0"/>
              <a:t>Our catalog must:</a:t>
            </a:r>
          </a:p>
          <a:p>
            <a:pPr lvl="1"/>
            <a:r>
              <a:rPr lang="en-US" dirty="0"/>
              <a:t>track, but not reposit, research data</a:t>
            </a:r>
          </a:p>
          <a:p>
            <a:pPr lvl="1"/>
            <a:r>
              <a:rPr lang="en-US" dirty="0"/>
              <a:t>serve as a CRM for librarians and compliance officers to reach out to faculty and help them meet obligations</a:t>
            </a:r>
          </a:p>
          <a:p>
            <a:pPr lvl="1"/>
            <a:r>
              <a:rPr lang="en-US" dirty="0"/>
              <a:t>use as its primary information source an RIS that does not tell us about research data</a:t>
            </a:r>
          </a:p>
        </p:txBody>
      </p:sp>
    </p:spTree>
    <p:extLst>
      <p:ext uri="{BB962C8B-B14F-4D97-AF65-F5344CB8AC3E}">
        <p14:creationId xmlns:p14="http://schemas.microsoft.com/office/powerpoint/2010/main" val="29190808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6D79C-7A4F-3C9E-B35D-FF5215396645}"/>
              </a:ext>
            </a:extLst>
          </p:cNvPr>
          <p:cNvSpPr>
            <a:spLocks noGrp="1"/>
          </p:cNvSpPr>
          <p:nvPr>
            <p:ph type="title"/>
          </p:nvPr>
        </p:nvSpPr>
        <p:spPr/>
        <p:txBody>
          <a:bodyPr/>
          <a:lstStyle/>
          <a:p>
            <a:r>
              <a:rPr lang="en-US" dirty="0"/>
              <a:t>Workflow</a:t>
            </a:r>
          </a:p>
        </p:txBody>
      </p:sp>
      <p:sp>
        <p:nvSpPr>
          <p:cNvPr id="3" name="Content Placeholder 2">
            <a:extLst>
              <a:ext uri="{FF2B5EF4-FFF2-40B4-BE49-F238E27FC236}">
                <a16:creationId xmlns:a16="http://schemas.microsoft.com/office/drawing/2014/main" id="{1890029B-9FE5-691B-B9AF-680D4348333F}"/>
              </a:ext>
            </a:extLst>
          </p:cNvPr>
          <p:cNvSpPr>
            <a:spLocks noGrp="1"/>
          </p:cNvSpPr>
          <p:nvPr>
            <p:ph idx="1"/>
          </p:nvPr>
        </p:nvSpPr>
        <p:spPr/>
        <p:txBody>
          <a:bodyPr/>
          <a:lstStyle/>
          <a:p>
            <a:pPr lvl="1">
              <a:buFont typeface="Wingdings" pitchFamily="2" charset="2"/>
              <a:buChar char="Ø"/>
            </a:pPr>
            <a:r>
              <a:rPr lang="en-US" sz="2800" dirty="0"/>
              <a:t>Data Management Plans (DMPs)</a:t>
            </a:r>
          </a:p>
          <a:p>
            <a:pPr lvl="1">
              <a:buFont typeface="Wingdings" pitchFamily="2" charset="2"/>
              <a:buChar char="Ø"/>
            </a:pPr>
            <a:r>
              <a:rPr lang="en-US" sz="2800" dirty="0"/>
              <a:t>Research Information System (aka Maestro)</a:t>
            </a:r>
          </a:p>
          <a:p>
            <a:pPr lvl="1">
              <a:buFont typeface="Wingdings" pitchFamily="2" charset="2"/>
              <a:buChar char="Ø"/>
            </a:pPr>
            <a:r>
              <a:rPr lang="en-US" sz="2800" dirty="0"/>
              <a:t>Record Ingestion</a:t>
            </a:r>
          </a:p>
          <a:p>
            <a:pPr lvl="1">
              <a:buFont typeface="Wingdings" pitchFamily="2" charset="2"/>
              <a:buChar char="Ø"/>
            </a:pPr>
            <a:r>
              <a:rPr lang="en-US" sz="2800" dirty="0"/>
              <a:t>Cataloging</a:t>
            </a:r>
          </a:p>
          <a:p>
            <a:pPr lvl="1">
              <a:buFont typeface="Wingdings" pitchFamily="2" charset="2"/>
              <a:buChar char="Ø"/>
            </a:pPr>
            <a:r>
              <a:rPr lang="en-US" sz="2800" dirty="0"/>
              <a:t>Reporting and Auditing</a:t>
            </a:r>
          </a:p>
          <a:p>
            <a:endParaRPr lang="en-US" dirty="0"/>
          </a:p>
        </p:txBody>
      </p:sp>
    </p:spTree>
    <p:extLst>
      <p:ext uri="{BB962C8B-B14F-4D97-AF65-F5344CB8AC3E}">
        <p14:creationId xmlns:p14="http://schemas.microsoft.com/office/powerpoint/2010/main" val="6976801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6981F-DF16-70BF-4FCD-FDCB4F57594D}"/>
              </a:ext>
            </a:extLst>
          </p:cNvPr>
          <p:cNvSpPr>
            <a:spLocks noGrp="1"/>
          </p:cNvSpPr>
          <p:nvPr>
            <p:ph type="title"/>
          </p:nvPr>
        </p:nvSpPr>
        <p:spPr>
          <a:xfrm>
            <a:off x="457200" y="274638"/>
            <a:ext cx="2748337" cy="3382962"/>
          </a:xfrm>
        </p:spPr>
        <p:txBody>
          <a:bodyPr/>
          <a:lstStyle/>
          <a:p>
            <a:r>
              <a:rPr lang="en-US" dirty="0"/>
              <a:t>Research</a:t>
            </a:r>
            <a:br>
              <a:rPr lang="en-US" dirty="0"/>
            </a:br>
            <a:r>
              <a:rPr lang="en-US" dirty="0"/>
              <a:t>Data</a:t>
            </a:r>
            <a:br>
              <a:rPr lang="en-US" dirty="0"/>
            </a:br>
            <a:r>
              <a:rPr lang="en-US" dirty="0"/>
              <a:t>Lifecycle</a:t>
            </a:r>
          </a:p>
        </p:txBody>
      </p:sp>
      <p:pic>
        <p:nvPicPr>
          <p:cNvPr id="5" name="Content Placeholder 4">
            <a:extLst>
              <a:ext uri="{FF2B5EF4-FFF2-40B4-BE49-F238E27FC236}">
                <a16:creationId xmlns:a16="http://schemas.microsoft.com/office/drawing/2014/main" id="{84B8DA43-1E77-C99C-E5B4-E182055BFA4D}"/>
              </a:ext>
            </a:extLst>
          </p:cNvPr>
          <p:cNvPicPr>
            <a:picLocks noGrp="1" noChangeAspect="1"/>
          </p:cNvPicPr>
          <p:nvPr>
            <p:ph idx="1"/>
          </p:nvPr>
        </p:nvPicPr>
        <p:blipFill>
          <a:blip r:embed="rId2"/>
          <a:stretch>
            <a:fillRect/>
          </a:stretch>
        </p:blipFill>
        <p:spPr>
          <a:xfrm>
            <a:off x="3535334" y="174661"/>
            <a:ext cx="4635623" cy="6424662"/>
          </a:xfrm>
        </p:spPr>
      </p:pic>
    </p:spTree>
    <p:extLst>
      <p:ext uri="{BB962C8B-B14F-4D97-AF65-F5344CB8AC3E}">
        <p14:creationId xmlns:p14="http://schemas.microsoft.com/office/powerpoint/2010/main" val="38871345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49521-D026-48CF-6C72-0E8CBAA6687A}"/>
              </a:ext>
            </a:extLst>
          </p:cNvPr>
          <p:cNvSpPr>
            <a:spLocks noGrp="1"/>
          </p:cNvSpPr>
          <p:nvPr>
            <p:ph type="title"/>
          </p:nvPr>
        </p:nvSpPr>
        <p:spPr>
          <a:xfrm>
            <a:off x="455613" y="-348685"/>
            <a:ext cx="3709987" cy="1162050"/>
          </a:xfrm>
        </p:spPr>
        <p:txBody>
          <a:bodyPr anchor="b">
            <a:normAutofit/>
          </a:bodyPr>
          <a:lstStyle/>
          <a:p>
            <a:r>
              <a:rPr lang="en-US" sz="2800" dirty="0"/>
              <a:t>Initial Prototyping</a:t>
            </a:r>
          </a:p>
        </p:txBody>
      </p:sp>
      <p:sp>
        <p:nvSpPr>
          <p:cNvPr id="9" name="Text Placeholder 3">
            <a:extLst>
              <a:ext uri="{FF2B5EF4-FFF2-40B4-BE49-F238E27FC236}">
                <a16:creationId xmlns:a16="http://schemas.microsoft.com/office/drawing/2014/main" id="{B888EDF6-572A-813D-0710-0851925F5B46}"/>
              </a:ext>
            </a:extLst>
          </p:cNvPr>
          <p:cNvSpPr>
            <a:spLocks noGrp="1"/>
          </p:cNvSpPr>
          <p:nvPr>
            <p:ph type="body" sz="half" idx="2"/>
          </p:nvPr>
        </p:nvSpPr>
        <p:spPr>
          <a:xfrm>
            <a:off x="455613" y="1161368"/>
            <a:ext cx="3008313" cy="4466781"/>
          </a:xfrm>
        </p:spPr>
        <p:txBody>
          <a:bodyPr/>
          <a:lstStyle/>
          <a:p>
            <a:endParaRPr lang="en-US" dirty="0"/>
          </a:p>
        </p:txBody>
      </p:sp>
      <p:graphicFrame>
        <p:nvGraphicFramePr>
          <p:cNvPr id="5" name="Content Placeholder 2">
            <a:extLst>
              <a:ext uri="{FF2B5EF4-FFF2-40B4-BE49-F238E27FC236}">
                <a16:creationId xmlns:a16="http://schemas.microsoft.com/office/drawing/2014/main" id="{E7D8BB19-F392-A6F8-7072-E8366C0EAC32}"/>
              </a:ext>
            </a:extLst>
          </p:cNvPr>
          <p:cNvGraphicFramePr>
            <a:graphicFrameLocks noGrp="1"/>
          </p:cNvGraphicFramePr>
          <p:nvPr>
            <p:ph idx="1"/>
            <p:extLst>
              <p:ext uri="{D42A27DB-BD31-4B8C-83A1-F6EECF244321}">
                <p14:modId xmlns:p14="http://schemas.microsoft.com/office/powerpoint/2010/main" val="2167413502"/>
              </p:ext>
            </p:extLst>
          </p:nvPr>
        </p:nvGraphicFramePr>
        <p:xfrm>
          <a:off x="3575050" y="273050"/>
          <a:ext cx="5111750" cy="56288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descr="A seamless pattern of people at computers&#10;&#10;Description automatically generated">
            <a:extLst>
              <a:ext uri="{FF2B5EF4-FFF2-40B4-BE49-F238E27FC236}">
                <a16:creationId xmlns:a16="http://schemas.microsoft.com/office/drawing/2014/main" id="{31E426E9-5E2F-3DA2-94BD-3AD999AA714A}"/>
              </a:ext>
            </a:extLst>
          </p:cNvPr>
          <p:cNvPicPr>
            <a:picLocks noChangeAspect="1"/>
          </p:cNvPicPr>
          <p:nvPr/>
        </p:nvPicPr>
        <p:blipFill>
          <a:blip r:embed="rId8"/>
          <a:stretch>
            <a:fillRect/>
          </a:stretch>
        </p:blipFill>
        <p:spPr>
          <a:xfrm>
            <a:off x="454026" y="1025526"/>
            <a:ext cx="3009900" cy="1993900"/>
          </a:xfrm>
          <a:prstGeom prst="rect">
            <a:avLst/>
          </a:prstGeom>
        </p:spPr>
      </p:pic>
      <p:pic>
        <p:nvPicPr>
          <p:cNvPr id="7" name="Picture 6" descr="A seamless pattern of people at computers&#10;&#10;Description automatically generated">
            <a:extLst>
              <a:ext uri="{FF2B5EF4-FFF2-40B4-BE49-F238E27FC236}">
                <a16:creationId xmlns:a16="http://schemas.microsoft.com/office/drawing/2014/main" id="{59998E01-B796-82C7-41EF-BFC7AF653211}"/>
              </a:ext>
            </a:extLst>
          </p:cNvPr>
          <p:cNvPicPr>
            <a:picLocks noChangeAspect="1"/>
          </p:cNvPicPr>
          <p:nvPr/>
        </p:nvPicPr>
        <p:blipFill>
          <a:blip r:embed="rId8"/>
          <a:stretch>
            <a:fillRect/>
          </a:stretch>
        </p:blipFill>
        <p:spPr>
          <a:xfrm>
            <a:off x="454026" y="2883583"/>
            <a:ext cx="3009900" cy="1993900"/>
          </a:xfrm>
          <a:prstGeom prst="rect">
            <a:avLst/>
          </a:prstGeom>
        </p:spPr>
      </p:pic>
      <p:pic>
        <p:nvPicPr>
          <p:cNvPr id="8" name="Picture 7" descr="A seamless pattern of people at computers&#10;&#10;Description automatically generated">
            <a:extLst>
              <a:ext uri="{FF2B5EF4-FFF2-40B4-BE49-F238E27FC236}">
                <a16:creationId xmlns:a16="http://schemas.microsoft.com/office/drawing/2014/main" id="{0736D4B4-425E-504B-149F-EA5D46B65976}"/>
              </a:ext>
            </a:extLst>
          </p:cNvPr>
          <p:cNvPicPr>
            <a:picLocks noChangeAspect="1"/>
          </p:cNvPicPr>
          <p:nvPr/>
        </p:nvPicPr>
        <p:blipFill>
          <a:blip r:embed="rId8"/>
          <a:stretch>
            <a:fillRect/>
          </a:stretch>
        </p:blipFill>
        <p:spPr>
          <a:xfrm>
            <a:off x="454026" y="4152218"/>
            <a:ext cx="3009900" cy="1993900"/>
          </a:xfrm>
          <a:prstGeom prst="rect">
            <a:avLst/>
          </a:prstGeom>
        </p:spPr>
      </p:pic>
    </p:spTree>
    <p:extLst>
      <p:ext uri="{BB962C8B-B14F-4D97-AF65-F5344CB8AC3E}">
        <p14:creationId xmlns:p14="http://schemas.microsoft.com/office/powerpoint/2010/main" val="25626610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52CB9-E03D-727E-2EC2-5A9BEE1CAECF}"/>
              </a:ext>
            </a:extLst>
          </p:cNvPr>
          <p:cNvSpPr>
            <a:spLocks noGrp="1"/>
          </p:cNvSpPr>
          <p:nvPr>
            <p:ph type="title"/>
          </p:nvPr>
        </p:nvSpPr>
        <p:spPr/>
        <p:txBody>
          <a:bodyPr/>
          <a:lstStyle/>
          <a:p>
            <a:r>
              <a:rPr lang="en-US" dirty="0"/>
              <a:t>Custom Features</a:t>
            </a:r>
          </a:p>
        </p:txBody>
      </p:sp>
      <p:sp>
        <p:nvSpPr>
          <p:cNvPr id="3" name="Content Placeholder 2">
            <a:extLst>
              <a:ext uri="{FF2B5EF4-FFF2-40B4-BE49-F238E27FC236}">
                <a16:creationId xmlns:a16="http://schemas.microsoft.com/office/drawing/2014/main" id="{7059A522-5C7C-FD77-4D77-DE010134A7EC}"/>
              </a:ext>
            </a:extLst>
          </p:cNvPr>
          <p:cNvSpPr>
            <a:spLocks noGrp="1"/>
          </p:cNvSpPr>
          <p:nvPr>
            <p:ph idx="1"/>
          </p:nvPr>
        </p:nvSpPr>
        <p:spPr/>
        <p:txBody>
          <a:bodyPr>
            <a:normAutofit fontScale="92500" lnSpcReduction="20000"/>
          </a:bodyPr>
          <a:lstStyle/>
          <a:p>
            <a:r>
              <a:rPr lang="en-US" dirty="0"/>
              <a:t>ETL and Import scripts</a:t>
            </a:r>
          </a:p>
          <a:p>
            <a:r>
              <a:rPr lang="en-US" dirty="0"/>
              <a:t>Metadata customizations</a:t>
            </a:r>
          </a:p>
          <a:p>
            <a:pPr lvl="1"/>
            <a:r>
              <a:rPr lang="en-US" dirty="0"/>
              <a:t>project dates</a:t>
            </a:r>
          </a:p>
          <a:p>
            <a:pPr lvl="1"/>
            <a:r>
              <a:rPr lang="en-US" dirty="0"/>
              <a:t>chain of custody</a:t>
            </a:r>
          </a:p>
          <a:p>
            <a:pPr lvl="1"/>
            <a:r>
              <a:rPr lang="en-US" dirty="0"/>
              <a:t>others relevant to research</a:t>
            </a:r>
          </a:p>
          <a:p>
            <a:r>
              <a:rPr lang="en-US" dirty="0"/>
              <a:t>UI niceties</a:t>
            </a:r>
          </a:p>
          <a:p>
            <a:pPr lvl="1"/>
            <a:r>
              <a:rPr lang="en-US" dirty="0"/>
              <a:t>link to dataset</a:t>
            </a:r>
          </a:p>
          <a:p>
            <a:pPr lvl="1"/>
            <a:r>
              <a:rPr lang="en-US" dirty="0"/>
              <a:t>link to scholarly profile</a:t>
            </a:r>
          </a:p>
          <a:p>
            <a:r>
              <a:rPr lang="en-US" dirty="0"/>
              <a:t>Tracking chain of custody – keeping a record when the PDAC changes</a:t>
            </a:r>
          </a:p>
          <a:p>
            <a:r>
              <a:rPr lang="en-US" dirty="0"/>
              <a:t>Entity model</a:t>
            </a:r>
          </a:p>
          <a:p>
            <a:endParaRPr lang="en-US" dirty="0"/>
          </a:p>
          <a:p>
            <a:endParaRPr lang="en-US" dirty="0"/>
          </a:p>
        </p:txBody>
      </p:sp>
    </p:spTree>
    <p:extLst>
      <p:ext uri="{BB962C8B-B14F-4D97-AF65-F5344CB8AC3E}">
        <p14:creationId xmlns:p14="http://schemas.microsoft.com/office/powerpoint/2010/main" val="1487943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DAAA45-DF90-2852-B7DC-57B96D69FB70}"/>
              </a:ext>
            </a:extLst>
          </p:cNvPr>
          <p:cNvSpPr>
            <a:spLocks noGrp="1"/>
          </p:cNvSpPr>
          <p:nvPr>
            <p:ph type="title"/>
          </p:nvPr>
        </p:nvSpPr>
        <p:spPr/>
        <p:txBody>
          <a:bodyPr/>
          <a:lstStyle/>
          <a:p>
            <a:r>
              <a:rPr lang="en-US" dirty="0"/>
              <a:t>Record Ingest and Cataloging</a:t>
            </a:r>
          </a:p>
        </p:txBody>
      </p:sp>
      <p:sp>
        <p:nvSpPr>
          <p:cNvPr id="3" name="Content Placeholder 2">
            <a:extLst>
              <a:ext uri="{FF2B5EF4-FFF2-40B4-BE49-F238E27FC236}">
                <a16:creationId xmlns:a16="http://schemas.microsoft.com/office/drawing/2014/main" id="{80A7D8F8-53D2-7586-D0C3-D588EA0347E4}"/>
              </a:ext>
            </a:extLst>
          </p:cNvPr>
          <p:cNvSpPr>
            <a:spLocks noGrp="1"/>
          </p:cNvSpPr>
          <p:nvPr>
            <p:ph idx="1"/>
          </p:nvPr>
        </p:nvSpPr>
        <p:spPr/>
        <p:txBody>
          <a:bodyPr/>
          <a:lstStyle/>
          <a:p>
            <a:r>
              <a:rPr lang="en-US" dirty="0"/>
              <a:t>Using a custom DSpace repository as the data catalog: </a:t>
            </a:r>
            <a:r>
              <a:rPr lang="en-US" dirty="0" err="1"/>
              <a:t>Data@TAMU</a:t>
            </a:r>
            <a:r>
              <a:rPr lang="en-US" dirty="0"/>
              <a:t>.</a:t>
            </a:r>
          </a:p>
          <a:p>
            <a:r>
              <a:rPr lang="en-US" dirty="0" err="1">
                <a:latin typeface="Andale Mono" panose="020B0509000000000004" pitchFamily="49" charset="0"/>
              </a:rPr>
              <a:t>Extract,Transform,Load</a:t>
            </a:r>
            <a:r>
              <a:rPr lang="en-US" dirty="0"/>
              <a:t> of information from Maestro and other research information sources</a:t>
            </a:r>
          </a:p>
          <a:p>
            <a:r>
              <a:rPr lang="en-US" dirty="0"/>
              <a:t>Using DSpace SAF (Simple Archive Format) to populate records.</a:t>
            </a:r>
          </a:p>
          <a:p>
            <a:endParaRPr lang="en-US" dirty="0"/>
          </a:p>
        </p:txBody>
      </p:sp>
      <p:pic>
        <p:nvPicPr>
          <p:cNvPr id="5" name="Picture 4" descr="A blue and grey logo&#10;&#10;Description automatically generated">
            <a:extLst>
              <a:ext uri="{FF2B5EF4-FFF2-40B4-BE49-F238E27FC236}">
                <a16:creationId xmlns:a16="http://schemas.microsoft.com/office/drawing/2014/main" id="{17851D15-2941-B049-5E5C-9DB9632CE71C}"/>
              </a:ext>
            </a:extLst>
          </p:cNvPr>
          <p:cNvPicPr>
            <a:picLocks noChangeAspect="1"/>
          </p:cNvPicPr>
          <p:nvPr/>
        </p:nvPicPr>
        <p:blipFill>
          <a:blip r:embed="rId3"/>
          <a:stretch>
            <a:fillRect/>
          </a:stretch>
        </p:blipFill>
        <p:spPr>
          <a:xfrm>
            <a:off x="2006060" y="5218332"/>
            <a:ext cx="1701800" cy="520700"/>
          </a:xfrm>
          <a:prstGeom prst="rect">
            <a:avLst/>
          </a:prstGeom>
        </p:spPr>
      </p:pic>
      <p:sp>
        <p:nvSpPr>
          <p:cNvPr id="8" name="Right Arrow 7">
            <a:extLst>
              <a:ext uri="{FF2B5EF4-FFF2-40B4-BE49-F238E27FC236}">
                <a16:creationId xmlns:a16="http://schemas.microsoft.com/office/drawing/2014/main" id="{565AE19A-FD8C-D104-B5EE-F455DCA7667D}"/>
              </a:ext>
            </a:extLst>
          </p:cNvPr>
          <p:cNvSpPr/>
          <p:nvPr/>
        </p:nvSpPr>
        <p:spPr>
          <a:xfrm>
            <a:off x="4104168" y="5236366"/>
            <a:ext cx="935665" cy="484632"/>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a:p>
        </p:txBody>
      </p:sp>
      <p:pic>
        <p:nvPicPr>
          <p:cNvPr id="11" name="Picture 10" descr="A black background with green and grey letters&#10;&#10;Description automatically generated">
            <a:extLst>
              <a:ext uri="{FF2B5EF4-FFF2-40B4-BE49-F238E27FC236}">
                <a16:creationId xmlns:a16="http://schemas.microsoft.com/office/drawing/2014/main" id="{0143CCD4-4548-1DB1-819A-0C2B1DC71040}"/>
              </a:ext>
            </a:extLst>
          </p:cNvPr>
          <p:cNvPicPr>
            <a:picLocks noChangeAspect="1"/>
          </p:cNvPicPr>
          <p:nvPr/>
        </p:nvPicPr>
        <p:blipFill>
          <a:blip r:embed="rId4"/>
          <a:stretch>
            <a:fillRect/>
          </a:stretch>
        </p:blipFill>
        <p:spPr>
          <a:xfrm>
            <a:off x="5436142" y="5149180"/>
            <a:ext cx="2264276" cy="679283"/>
          </a:xfrm>
          <a:prstGeom prst="rect">
            <a:avLst/>
          </a:prstGeom>
        </p:spPr>
      </p:pic>
    </p:spTree>
    <p:extLst>
      <p:ext uri="{BB962C8B-B14F-4D97-AF65-F5344CB8AC3E}">
        <p14:creationId xmlns:p14="http://schemas.microsoft.com/office/powerpoint/2010/main" val="29024540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632F41-46C2-E243-B095-18E57A265E5F}"/>
              </a:ext>
            </a:extLst>
          </p:cNvPr>
          <p:cNvSpPr>
            <a:spLocks noGrp="1"/>
          </p:cNvSpPr>
          <p:nvPr>
            <p:ph type="title"/>
          </p:nvPr>
        </p:nvSpPr>
        <p:spPr/>
        <p:txBody>
          <a:bodyPr/>
          <a:lstStyle/>
          <a:p>
            <a:r>
              <a:rPr lang="en-US" dirty="0"/>
              <a:t>Entity Model</a:t>
            </a:r>
          </a:p>
        </p:txBody>
      </p:sp>
      <p:sp>
        <p:nvSpPr>
          <p:cNvPr id="3" name="Content Placeholder 2">
            <a:extLst>
              <a:ext uri="{FF2B5EF4-FFF2-40B4-BE49-F238E27FC236}">
                <a16:creationId xmlns:a16="http://schemas.microsoft.com/office/drawing/2014/main" id="{3A44E21E-AC35-0E52-3642-0F0126C62F77}"/>
              </a:ext>
            </a:extLst>
          </p:cNvPr>
          <p:cNvSpPr>
            <a:spLocks noGrp="1"/>
          </p:cNvSpPr>
          <p:nvPr>
            <p:ph idx="1"/>
          </p:nvPr>
        </p:nvSpPr>
        <p:spPr/>
        <p:txBody>
          <a:bodyPr/>
          <a:lstStyle/>
          <a:p>
            <a:r>
              <a:rPr lang="en-US" dirty="0"/>
              <a:t>Research Project</a:t>
            </a:r>
          </a:p>
          <a:p>
            <a:r>
              <a:rPr lang="en-US" dirty="0"/>
              <a:t>Dataset</a:t>
            </a:r>
          </a:p>
          <a:p>
            <a:r>
              <a:rPr lang="en-US" dirty="0"/>
              <a:t>PDAC</a:t>
            </a:r>
          </a:p>
        </p:txBody>
      </p:sp>
      <p:sp>
        <p:nvSpPr>
          <p:cNvPr id="4" name="Folded Corner 3">
            <a:extLst>
              <a:ext uri="{FF2B5EF4-FFF2-40B4-BE49-F238E27FC236}">
                <a16:creationId xmlns:a16="http://schemas.microsoft.com/office/drawing/2014/main" id="{F64F713A-C271-85EC-D4C8-A30A334DD381}"/>
              </a:ext>
            </a:extLst>
          </p:cNvPr>
          <p:cNvSpPr/>
          <p:nvPr/>
        </p:nvSpPr>
        <p:spPr>
          <a:xfrm>
            <a:off x="1127254" y="3665588"/>
            <a:ext cx="1992226" cy="2236291"/>
          </a:xfrm>
          <a:prstGeom prst="foldedCorne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Research</a:t>
            </a:r>
          </a:p>
          <a:p>
            <a:pPr algn="ctr"/>
            <a:r>
              <a:rPr lang="en-US" dirty="0"/>
              <a:t>Project</a:t>
            </a:r>
          </a:p>
        </p:txBody>
      </p:sp>
      <p:sp>
        <p:nvSpPr>
          <p:cNvPr id="5" name="Can 4">
            <a:extLst>
              <a:ext uri="{FF2B5EF4-FFF2-40B4-BE49-F238E27FC236}">
                <a16:creationId xmlns:a16="http://schemas.microsoft.com/office/drawing/2014/main" id="{C5AA5D53-CDB3-57C8-7538-D0630AE77E62}"/>
              </a:ext>
            </a:extLst>
          </p:cNvPr>
          <p:cNvSpPr/>
          <p:nvPr/>
        </p:nvSpPr>
        <p:spPr>
          <a:xfrm>
            <a:off x="6365166" y="3665589"/>
            <a:ext cx="1765300" cy="2236291"/>
          </a:xfrm>
          <a:prstGeom prst="can">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a:t>Dataset</a:t>
            </a:r>
          </a:p>
        </p:txBody>
      </p:sp>
      <p:sp>
        <p:nvSpPr>
          <p:cNvPr id="6" name="Smiley Face 5">
            <a:extLst>
              <a:ext uri="{FF2B5EF4-FFF2-40B4-BE49-F238E27FC236}">
                <a16:creationId xmlns:a16="http://schemas.microsoft.com/office/drawing/2014/main" id="{36A86F66-6F0C-8477-259C-5E272424BAB9}"/>
              </a:ext>
            </a:extLst>
          </p:cNvPr>
          <p:cNvSpPr/>
          <p:nvPr/>
        </p:nvSpPr>
        <p:spPr>
          <a:xfrm>
            <a:off x="4176358" y="1646238"/>
            <a:ext cx="1587500" cy="1782762"/>
          </a:xfrm>
          <a:prstGeom prst="smileyFac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a:p>
            <a:pPr algn="ctr"/>
            <a:endParaRPr lang="en-US" dirty="0"/>
          </a:p>
          <a:p>
            <a:pPr algn="ctr"/>
            <a:endParaRPr lang="en-US" dirty="0"/>
          </a:p>
          <a:p>
            <a:pPr algn="ctr"/>
            <a:endParaRPr lang="en-US" dirty="0"/>
          </a:p>
          <a:p>
            <a:pPr algn="ctr"/>
            <a:endParaRPr lang="en-US" dirty="0"/>
          </a:p>
          <a:p>
            <a:pPr algn="ctr"/>
            <a:r>
              <a:rPr lang="en-US" dirty="0"/>
              <a:t>PDAC</a:t>
            </a:r>
          </a:p>
        </p:txBody>
      </p:sp>
      <p:cxnSp>
        <p:nvCxnSpPr>
          <p:cNvPr id="12" name="Straight Arrow Connector 11">
            <a:extLst>
              <a:ext uri="{FF2B5EF4-FFF2-40B4-BE49-F238E27FC236}">
                <a16:creationId xmlns:a16="http://schemas.microsoft.com/office/drawing/2014/main" id="{9241C8F8-E1A7-DDAF-70E7-081999748CB5}"/>
              </a:ext>
            </a:extLst>
          </p:cNvPr>
          <p:cNvCxnSpPr>
            <a:cxnSpLocks/>
            <a:stCxn id="4" idx="3"/>
            <a:endCxn id="5" idx="2"/>
          </p:cNvCxnSpPr>
          <p:nvPr/>
        </p:nvCxnSpPr>
        <p:spPr>
          <a:xfrm>
            <a:off x="3119480" y="4783734"/>
            <a:ext cx="3245686" cy="1"/>
          </a:xfrm>
          <a:prstGeom prst="straightConnector1">
            <a:avLst/>
          </a:prstGeom>
          <a:ln>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E871988D-F934-90A7-7A0E-C0A433204DDB}"/>
              </a:ext>
            </a:extLst>
          </p:cNvPr>
          <p:cNvCxnSpPr>
            <a:cxnSpLocks/>
            <a:endCxn id="6" idx="3"/>
          </p:cNvCxnSpPr>
          <p:nvPr/>
        </p:nvCxnSpPr>
        <p:spPr>
          <a:xfrm flipV="1">
            <a:off x="3135483" y="3167921"/>
            <a:ext cx="1273359" cy="1398456"/>
          </a:xfrm>
          <a:prstGeom prst="straightConnector1">
            <a:avLst/>
          </a:prstGeom>
          <a:ln>
            <a:headEnd type="none"/>
            <a:tailEnd type="stealth" w="lg" len="lg"/>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5C01CDC9-6339-43A0-AF8C-64D0AFC146F4}"/>
              </a:ext>
            </a:extLst>
          </p:cNvPr>
          <p:cNvCxnSpPr>
            <a:cxnSpLocks/>
            <a:stCxn id="6" idx="5"/>
          </p:cNvCxnSpPr>
          <p:nvPr/>
        </p:nvCxnSpPr>
        <p:spPr>
          <a:xfrm>
            <a:off x="5531374" y="3167921"/>
            <a:ext cx="833792" cy="1379224"/>
          </a:xfrm>
          <a:prstGeom prst="straightConnector1">
            <a:avLst/>
          </a:prstGeom>
          <a:ln>
            <a:headEnd type="triangle" w="lg" len="lg"/>
            <a:tailEnd type="non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90166724-9AB8-0BC9-2546-62AC8718DB9F}"/>
              </a:ext>
            </a:extLst>
          </p:cNvPr>
          <p:cNvSpPr txBox="1"/>
          <p:nvPr/>
        </p:nvSpPr>
        <p:spPr>
          <a:xfrm>
            <a:off x="3209741" y="3497817"/>
            <a:ext cx="1505540" cy="369332"/>
          </a:xfrm>
          <a:prstGeom prst="rect">
            <a:avLst/>
          </a:prstGeom>
          <a:noFill/>
        </p:spPr>
        <p:txBody>
          <a:bodyPr wrap="none" rtlCol="0">
            <a:spAutoFit/>
          </a:bodyPr>
          <a:lstStyle/>
          <a:p>
            <a:r>
              <a:rPr lang="en-US" dirty="0"/>
              <a:t>Many to One</a:t>
            </a:r>
          </a:p>
        </p:txBody>
      </p:sp>
      <p:sp>
        <p:nvSpPr>
          <p:cNvPr id="25" name="TextBox 24">
            <a:extLst>
              <a:ext uri="{FF2B5EF4-FFF2-40B4-BE49-F238E27FC236}">
                <a16:creationId xmlns:a16="http://schemas.microsoft.com/office/drawing/2014/main" id="{0F4C82E2-C7E4-AFA0-899C-8B0C8CE40789}"/>
              </a:ext>
            </a:extLst>
          </p:cNvPr>
          <p:cNvSpPr txBox="1"/>
          <p:nvPr/>
        </p:nvSpPr>
        <p:spPr>
          <a:xfrm>
            <a:off x="4859626" y="3490376"/>
            <a:ext cx="1505540" cy="369332"/>
          </a:xfrm>
          <a:prstGeom prst="rect">
            <a:avLst/>
          </a:prstGeom>
          <a:noFill/>
        </p:spPr>
        <p:txBody>
          <a:bodyPr wrap="none" rtlCol="0">
            <a:spAutoFit/>
          </a:bodyPr>
          <a:lstStyle/>
          <a:p>
            <a:r>
              <a:rPr lang="en-US" dirty="0"/>
              <a:t>Many to One</a:t>
            </a:r>
          </a:p>
        </p:txBody>
      </p:sp>
      <p:sp>
        <p:nvSpPr>
          <p:cNvPr id="26" name="TextBox 25">
            <a:extLst>
              <a:ext uri="{FF2B5EF4-FFF2-40B4-BE49-F238E27FC236}">
                <a16:creationId xmlns:a16="http://schemas.microsoft.com/office/drawing/2014/main" id="{39722FDB-6B24-298C-2165-3EC7FCDDED98}"/>
              </a:ext>
            </a:extLst>
          </p:cNvPr>
          <p:cNvSpPr txBox="1"/>
          <p:nvPr/>
        </p:nvSpPr>
        <p:spPr>
          <a:xfrm>
            <a:off x="3953272" y="4800629"/>
            <a:ext cx="1505540" cy="369332"/>
          </a:xfrm>
          <a:prstGeom prst="rect">
            <a:avLst/>
          </a:prstGeom>
          <a:noFill/>
        </p:spPr>
        <p:txBody>
          <a:bodyPr wrap="none" rtlCol="0">
            <a:spAutoFit/>
          </a:bodyPr>
          <a:lstStyle/>
          <a:p>
            <a:r>
              <a:rPr lang="en-US" dirty="0"/>
              <a:t>One to Many</a:t>
            </a:r>
          </a:p>
        </p:txBody>
      </p:sp>
    </p:spTree>
    <p:extLst>
      <p:ext uri="{BB962C8B-B14F-4D97-AF65-F5344CB8AC3E}">
        <p14:creationId xmlns:p14="http://schemas.microsoft.com/office/powerpoint/2010/main" val="18584084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3F4550-E9CF-4BEF-3C54-7064E8E1CD80}"/>
              </a:ext>
            </a:extLst>
          </p:cNvPr>
          <p:cNvSpPr>
            <a:spLocks noGrp="1"/>
          </p:cNvSpPr>
          <p:nvPr>
            <p:ph type="title"/>
          </p:nvPr>
        </p:nvSpPr>
        <p:spPr/>
        <p:txBody>
          <a:bodyPr/>
          <a:lstStyle/>
          <a:p>
            <a:r>
              <a:rPr lang="en-US" dirty="0"/>
              <a:t>Evolution of Entity Model</a:t>
            </a:r>
          </a:p>
        </p:txBody>
      </p:sp>
      <p:sp>
        <p:nvSpPr>
          <p:cNvPr id="3" name="Content Placeholder 2">
            <a:extLst>
              <a:ext uri="{FF2B5EF4-FFF2-40B4-BE49-F238E27FC236}">
                <a16:creationId xmlns:a16="http://schemas.microsoft.com/office/drawing/2014/main" id="{9B127742-ACC2-2185-B9F5-FE3357178E68}"/>
              </a:ext>
            </a:extLst>
          </p:cNvPr>
          <p:cNvSpPr>
            <a:spLocks noGrp="1"/>
          </p:cNvSpPr>
          <p:nvPr>
            <p:ph idx="1"/>
          </p:nvPr>
        </p:nvSpPr>
        <p:spPr/>
        <p:txBody>
          <a:bodyPr>
            <a:normAutofit lnSpcReduction="10000"/>
          </a:bodyPr>
          <a:lstStyle/>
          <a:p>
            <a:r>
              <a:rPr lang="en-US" dirty="0"/>
              <a:t>Started with Dataset and PDAC only</a:t>
            </a:r>
          </a:p>
          <a:p>
            <a:r>
              <a:rPr lang="en-US" dirty="0"/>
              <a:t>Realized, after some months, that when librarians said “dataset” we were referring to catalogable assets – but when VPR’s office and faculty said “dataset” they referred to research data that might not be packaged for reposit.</a:t>
            </a:r>
          </a:p>
          <a:p>
            <a:r>
              <a:rPr lang="en-US" dirty="0"/>
              <a:t>We must track all research data, understanding that almost all projects produce research data, but relatively few produce research datasets</a:t>
            </a:r>
          </a:p>
          <a:p>
            <a:pPr marL="0" indent="0">
              <a:buNone/>
            </a:pPr>
            <a:endParaRPr lang="en-US" dirty="0"/>
          </a:p>
        </p:txBody>
      </p:sp>
    </p:spTree>
    <p:extLst>
      <p:ext uri="{BB962C8B-B14F-4D97-AF65-F5344CB8AC3E}">
        <p14:creationId xmlns:p14="http://schemas.microsoft.com/office/powerpoint/2010/main" val="31085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208F6-B5DD-9FB1-D456-903D46C338E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983CD440-99C2-1C1A-8BB0-78EF2F029620}"/>
              </a:ext>
            </a:extLst>
          </p:cNvPr>
          <p:cNvSpPr>
            <a:spLocks noGrp="1"/>
          </p:cNvSpPr>
          <p:nvPr>
            <p:ph idx="1"/>
          </p:nvPr>
        </p:nvSpPr>
        <p:spPr/>
        <p:txBody>
          <a:bodyPr>
            <a:normAutofit/>
          </a:bodyPr>
          <a:lstStyle/>
          <a:p>
            <a:r>
              <a:rPr lang="en-US" dirty="0"/>
              <a:t>Origins and Motivations</a:t>
            </a:r>
          </a:p>
          <a:p>
            <a:r>
              <a:rPr lang="en-US" dirty="0"/>
              <a:t>Requirements Gathering</a:t>
            </a:r>
          </a:p>
          <a:p>
            <a:r>
              <a:rPr lang="en-US" dirty="0"/>
              <a:t>Initial Prototyping</a:t>
            </a:r>
          </a:p>
          <a:p>
            <a:r>
              <a:rPr lang="en-US" dirty="0"/>
              <a:t>Custom Features Development</a:t>
            </a:r>
          </a:p>
          <a:p>
            <a:r>
              <a:rPr lang="en-US" dirty="0"/>
              <a:t>Evolution of Entity Model</a:t>
            </a:r>
          </a:p>
          <a:p>
            <a:r>
              <a:rPr lang="en-US" dirty="0"/>
              <a:t>Finalizing a Production Pilot</a:t>
            </a:r>
          </a:p>
        </p:txBody>
      </p:sp>
    </p:spTree>
    <p:extLst>
      <p:ext uri="{BB962C8B-B14F-4D97-AF65-F5344CB8AC3E}">
        <p14:creationId xmlns:p14="http://schemas.microsoft.com/office/powerpoint/2010/main" val="6682559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7FF87-DBBC-58A7-6AFD-32A10230137F}"/>
              </a:ext>
            </a:extLst>
          </p:cNvPr>
          <p:cNvSpPr>
            <a:spLocks noGrp="1"/>
          </p:cNvSpPr>
          <p:nvPr>
            <p:ph type="title"/>
          </p:nvPr>
        </p:nvSpPr>
        <p:spPr/>
        <p:txBody>
          <a:bodyPr>
            <a:normAutofit fontScale="90000"/>
          </a:bodyPr>
          <a:lstStyle/>
          <a:p>
            <a:r>
              <a:rPr lang="en-US" dirty="0"/>
              <a:t>Scripted Imports from Data Sources to produce SAF</a:t>
            </a:r>
          </a:p>
        </p:txBody>
      </p:sp>
      <p:sp>
        <p:nvSpPr>
          <p:cNvPr id="3" name="Content Placeholder 2">
            <a:extLst>
              <a:ext uri="{FF2B5EF4-FFF2-40B4-BE49-F238E27FC236}">
                <a16:creationId xmlns:a16="http://schemas.microsoft.com/office/drawing/2014/main" id="{51BB01ED-558C-1CA5-30A5-08654036C411}"/>
              </a:ext>
            </a:extLst>
          </p:cNvPr>
          <p:cNvSpPr>
            <a:spLocks noGrp="1"/>
          </p:cNvSpPr>
          <p:nvPr>
            <p:ph idx="1"/>
          </p:nvPr>
        </p:nvSpPr>
        <p:spPr/>
        <p:txBody>
          <a:bodyPr/>
          <a:lstStyle/>
          <a:p>
            <a:r>
              <a:rPr lang="en-US" dirty="0"/>
              <a:t>Maestro → PDACs and Research Projects</a:t>
            </a:r>
          </a:p>
          <a:p>
            <a:r>
              <a:rPr lang="en-US" dirty="0"/>
              <a:t>Dimensions → Datasets</a:t>
            </a:r>
          </a:p>
          <a:p>
            <a:r>
              <a:rPr lang="en-US" dirty="0" err="1"/>
              <a:t>Dataverse</a:t>
            </a:r>
            <a:r>
              <a:rPr lang="en-US" dirty="0"/>
              <a:t> → Datasets?</a:t>
            </a:r>
          </a:p>
          <a:p>
            <a:r>
              <a:rPr lang="en-US" dirty="0"/>
              <a:t>Other data repositories… → Datasets?</a:t>
            </a:r>
          </a:p>
        </p:txBody>
      </p:sp>
    </p:spTree>
    <p:extLst>
      <p:ext uri="{BB962C8B-B14F-4D97-AF65-F5344CB8AC3E}">
        <p14:creationId xmlns:p14="http://schemas.microsoft.com/office/powerpoint/2010/main" val="20079190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874AC-C61C-A28F-99DA-288B9E51FE0F}"/>
              </a:ext>
            </a:extLst>
          </p:cNvPr>
          <p:cNvSpPr>
            <a:spLocks noGrp="1"/>
          </p:cNvSpPr>
          <p:nvPr>
            <p:ph type="title"/>
          </p:nvPr>
        </p:nvSpPr>
        <p:spPr/>
        <p:txBody>
          <a:bodyPr/>
          <a:lstStyle/>
          <a:p>
            <a:r>
              <a:rPr lang="en-US" dirty="0"/>
              <a:t>Custom Metadata</a:t>
            </a:r>
          </a:p>
        </p:txBody>
      </p:sp>
      <p:sp>
        <p:nvSpPr>
          <p:cNvPr id="3" name="Content Placeholder 2">
            <a:extLst>
              <a:ext uri="{FF2B5EF4-FFF2-40B4-BE49-F238E27FC236}">
                <a16:creationId xmlns:a16="http://schemas.microsoft.com/office/drawing/2014/main" id="{F5A0CBDE-7FD5-568B-5E50-29EC42F42BB4}"/>
              </a:ext>
            </a:extLst>
          </p:cNvPr>
          <p:cNvSpPr>
            <a:spLocks noGrp="1"/>
          </p:cNvSpPr>
          <p:nvPr>
            <p:ph idx="1"/>
          </p:nvPr>
        </p:nvSpPr>
        <p:spPr/>
        <p:txBody>
          <a:bodyPr>
            <a:normAutofit lnSpcReduction="10000"/>
          </a:bodyPr>
          <a:lstStyle/>
          <a:p>
            <a:r>
              <a:rPr lang="en-US" dirty="0"/>
              <a:t>Project termination date</a:t>
            </a:r>
          </a:p>
          <a:p>
            <a:r>
              <a:rPr lang="en-US" dirty="0"/>
              <a:t>Finding aids</a:t>
            </a:r>
          </a:p>
          <a:p>
            <a:pPr lvl="1"/>
            <a:r>
              <a:rPr lang="en-US" dirty="0"/>
              <a:t>A single-level description of extent, scope, and content of the research data associated with a research project</a:t>
            </a:r>
          </a:p>
          <a:p>
            <a:r>
              <a:rPr lang="en-US" dirty="0"/>
              <a:t>Link to dataset in data repository</a:t>
            </a:r>
          </a:p>
          <a:p>
            <a:r>
              <a:rPr lang="en-US" dirty="0"/>
              <a:t>Link to scholar’s profile</a:t>
            </a:r>
          </a:p>
          <a:p>
            <a:r>
              <a:rPr lang="en-US" dirty="0"/>
              <a:t>Other research related fields</a:t>
            </a:r>
          </a:p>
          <a:p>
            <a:r>
              <a:rPr lang="en-US" dirty="0"/>
              <a:t>Chain of custody</a:t>
            </a:r>
          </a:p>
          <a:p>
            <a:endParaRPr lang="en-US" dirty="0"/>
          </a:p>
        </p:txBody>
      </p:sp>
    </p:spTree>
    <p:extLst>
      <p:ext uri="{BB962C8B-B14F-4D97-AF65-F5344CB8AC3E}">
        <p14:creationId xmlns:p14="http://schemas.microsoft.com/office/powerpoint/2010/main" val="16395878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FB6755-55B0-D6B6-9712-F80249ED5DB4}"/>
              </a:ext>
            </a:extLst>
          </p:cNvPr>
          <p:cNvSpPr>
            <a:spLocks noGrp="1"/>
          </p:cNvSpPr>
          <p:nvPr>
            <p:ph type="title"/>
          </p:nvPr>
        </p:nvSpPr>
        <p:spPr/>
        <p:txBody>
          <a:bodyPr/>
          <a:lstStyle/>
          <a:p>
            <a:r>
              <a:rPr lang="en-US" dirty="0"/>
              <a:t>UI Improvements</a:t>
            </a:r>
          </a:p>
        </p:txBody>
      </p:sp>
      <p:sp>
        <p:nvSpPr>
          <p:cNvPr id="3" name="Content Placeholder 2">
            <a:extLst>
              <a:ext uri="{FF2B5EF4-FFF2-40B4-BE49-F238E27FC236}">
                <a16:creationId xmlns:a16="http://schemas.microsoft.com/office/drawing/2014/main" id="{F7BBE780-3DFF-F818-B589-7FAB8528F923}"/>
              </a:ext>
            </a:extLst>
          </p:cNvPr>
          <p:cNvSpPr>
            <a:spLocks noGrp="1"/>
          </p:cNvSpPr>
          <p:nvPr>
            <p:ph idx="1"/>
          </p:nvPr>
        </p:nvSpPr>
        <p:spPr/>
        <p:txBody>
          <a:bodyPr/>
          <a:lstStyle/>
          <a:p>
            <a:r>
              <a:rPr lang="en-US" dirty="0"/>
              <a:t>Theming</a:t>
            </a:r>
          </a:p>
          <a:p>
            <a:r>
              <a:rPr lang="en-US" dirty="0"/>
              <a:t>Hiding sensitive metadata</a:t>
            </a:r>
          </a:p>
          <a:p>
            <a:r>
              <a:rPr lang="en-US" dirty="0"/>
              <a:t>Links to scholarly profiles</a:t>
            </a:r>
          </a:p>
          <a:p>
            <a:r>
              <a:rPr lang="en-US" dirty="0"/>
              <a:t>Links to dataset in data repository</a:t>
            </a:r>
          </a:p>
          <a:p>
            <a:r>
              <a:rPr lang="en-US" dirty="0"/>
              <a:t>PIs and Co-PI listing</a:t>
            </a:r>
          </a:p>
        </p:txBody>
      </p:sp>
    </p:spTree>
    <p:extLst>
      <p:ext uri="{BB962C8B-B14F-4D97-AF65-F5344CB8AC3E}">
        <p14:creationId xmlns:p14="http://schemas.microsoft.com/office/powerpoint/2010/main" val="12503370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46EF5-3B28-C2FD-34DF-EEA848AD80BB}"/>
              </a:ext>
            </a:extLst>
          </p:cNvPr>
          <p:cNvSpPr>
            <a:spLocks noGrp="1"/>
          </p:cNvSpPr>
          <p:nvPr>
            <p:ph type="title"/>
          </p:nvPr>
        </p:nvSpPr>
        <p:spPr>
          <a:xfrm>
            <a:off x="457200" y="274638"/>
            <a:ext cx="8229600" cy="1143000"/>
          </a:xfrm>
        </p:spPr>
        <p:txBody>
          <a:bodyPr anchor="ctr">
            <a:normAutofit/>
          </a:bodyPr>
          <a:lstStyle/>
          <a:p>
            <a:r>
              <a:rPr lang="en-US" dirty="0"/>
              <a:t>Concluding Work for Pilot</a:t>
            </a:r>
          </a:p>
        </p:txBody>
      </p:sp>
      <p:graphicFrame>
        <p:nvGraphicFramePr>
          <p:cNvPr id="5" name="Content Placeholder 2">
            <a:extLst>
              <a:ext uri="{FF2B5EF4-FFF2-40B4-BE49-F238E27FC236}">
                <a16:creationId xmlns:a16="http://schemas.microsoft.com/office/drawing/2014/main" id="{601A031F-704F-91DC-D805-9BC9943382BD}"/>
              </a:ext>
            </a:extLst>
          </p:cNvPr>
          <p:cNvGraphicFramePr>
            <a:graphicFrameLocks noGrp="1"/>
          </p:cNvGraphicFramePr>
          <p:nvPr>
            <p:ph idx="1"/>
            <p:extLst>
              <p:ext uri="{D42A27DB-BD31-4B8C-83A1-F6EECF244321}">
                <p14:modId xmlns:p14="http://schemas.microsoft.com/office/powerpoint/2010/main" val="31594604"/>
              </p:ext>
            </p:extLst>
          </p:nvPr>
        </p:nvGraphicFramePr>
        <p:xfrm>
          <a:off x="687474" y="1817537"/>
          <a:ext cx="7999325" cy="4084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087736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7830" y="585305"/>
            <a:ext cx="5157305" cy="2996460"/>
          </a:xfrm>
        </p:spPr>
        <p:txBody>
          <a:bodyPr>
            <a:normAutofit/>
          </a:bodyPr>
          <a:lstStyle/>
          <a:p>
            <a:r>
              <a:rPr lang="en-US" sz="2800" dirty="0">
                <a:cs typeface="Frutiger LT Std 55 Roman"/>
              </a:rPr>
              <a:t>Click to add your credits</a:t>
            </a:r>
          </a:p>
        </p:txBody>
      </p:sp>
      <p:sp>
        <p:nvSpPr>
          <p:cNvPr id="6" name="Title 1"/>
          <p:cNvSpPr txBox="1">
            <a:spLocks/>
          </p:cNvSpPr>
          <p:nvPr/>
        </p:nvSpPr>
        <p:spPr>
          <a:xfrm>
            <a:off x="1987829" y="3683849"/>
            <a:ext cx="5157306" cy="53652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600" dirty="0">
                <a:solidFill>
                  <a:srgbClr val="000000"/>
                </a:solidFill>
                <a:cs typeface="Frutiger LT Std 55 Roman"/>
              </a:rPr>
              <a:t>Subtitle</a:t>
            </a:r>
          </a:p>
        </p:txBody>
      </p:sp>
      <p:pic>
        <p:nvPicPr>
          <p:cNvPr id="3" name="Picture 2" descr="Leather_End_librari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6051"/>
            <a:ext cx="9144000" cy="6858000"/>
          </a:xfrm>
          <a:prstGeom prst="rect">
            <a:avLst/>
          </a:prstGeom>
        </p:spPr>
      </p:pic>
      <p:sp>
        <p:nvSpPr>
          <p:cNvPr id="4" name="TextBox 3"/>
          <p:cNvSpPr txBox="1"/>
          <p:nvPr/>
        </p:nvSpPr>
        <p:spPr>
          <a:xfrm>
            <a:off x="2424173" y="1293449"/>
            <a:ext cx="4284617" cy="523220"/>
          </a:xfrm>
          <a:prstGeom prst="rect">
            <a:avLst/>
          </a:prstGeom>
          <a:noFill/>
        </p:spPr>
        <p:txBody>
          <a:bodyPr wrap="square" rtlCol="0">
            <a:spAutoFit/>
          </a:bodyPr>
          <a:lstStyle/>
          <a:p>
            <a:pPr algn="ctr"/>
            <a:r>
              <a:rPr lang="en-US" sz="2800" dirty="0"/>
              <a:t>DEMO</a:t>
            </a:r>
          </a:p>
        </p:txBody>
      </p:sp>
    </p:spTree>
    <p:extLst>
      <p:ext uri="{BB962C8B-B14F-4D97-AF65-F5344CB8AC3E}">
        <p14:creationId xmlns:p14="http://schemas.microsoft.com/office/powerpoint/2010/main" val="151426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DAD69-5A5A-478F-B326-9450A83F0A3B}"/>
              </a:ext>
            </a:extLst>
          </p:cNvPr>
          <p:cNvSpPr>
            <a:spLocks noGrp="1"/>
          </p:cNvSpPr>
          <p:nvPr>
            <p:ph type="title"/>
          </p:nvPr>
        </p:nvSpPr>
        <p:spPr>
          <a:xfrm>
            <a:off x="457200" y="273050"/>
            <a:ext cx="3008313" cy="1162050"/>
          </a:xfrm>
        </p:spPr>
        <p:txBody>
          <a:bodyPr anchor="b">
            <a:normAutofit/>
          </a:bodyPr>
          <a:lstStyle/>
          <a:p>
            <a:r>
              <a:rPr lang="en-US" sz="3600" dirty="0"/>
              <a:t>Origins</a:t>
            </a:r>
          </a:p>
        </p:txBody>
      </p:sp>
      <p:graphicFrame>
        <p:nvGraphicFramePr>
          <p:cNvPr id="5" name="Content Placeholder 2">
            <a:extLst>
              <a:ext uri="{FF2B5EF4-FFF2-40B4-BE49-F238E27FC236}">
                <a16:creationId xmlns:a16="http://schemas.microsoft.com/office/drawing/2014/main" id="{93EE5453-9510-DD41-5899-4D9C97B05668}"/>
              </a:ext>
            </a:extLst>
          </p:cNvPr>
          <p:cNvGraphicFramePr>
            <a:graphicFrameLocks noGrp="1"/>
          </p:cNvGraphicFramePr>
          <p:nvPr>
            <p:ph idx="1"/>
            <p:extLst>
              <p:ext uri="{D42A27DB-BD31-4B8C-83A1-F6EECF244321}">
                <p14:modId xmlns:p14="http://schemas.microsoft.com/office/powerpoint/2010/main" val="1020623747"/>
              </p:ext>
            </p:extLst>
          </p:nvPr>
        </p:nvGraphicFramePr>
        <p:xfrm>
          <a:off x="1660590" y="854075"/>
          <a:ext cx="6303196" cy="56288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835043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22B2A-F0A0-69BD-3DD7-6ACA90FE055C}"/>
              </a:ext>
            </a:extLst>
          </p:cNvPr>
          <p:cNvSpPr>
            <a:spLocks noGrp="1"/>
          </p:cNvSpPr>
          <p:nvPr>
            <p:ph type="title"/>
          </p:nvPr>
        </p:nvSpPr>
        <p:spPr>
          <a:xfrm>
            <a:off x="457200" y="274638"/>
            <a:ext cx="8229600" cy="1143000"/>
          </a:xfrm>
        </p:spPr>
        <p:txBody>
          <a:bodyPr anchor="ctr">
            <a:normAutofit/>
          </a:bodyPr>
          <a:lstStyle/>
          <a:p>
            <a:r>
              <a:rPr lang="en-US" dirty="0"/>
              <a:t>Motivations</a:t>
            </a:r>
          </a:p>
        </p:txBody>
      </p:sp>
      <p:graphicFrame>
        <p:nvGraphicFramePr>
          <p:cNvPr id="5" name="Content Placeholder 2">
            <a:extLst>
              <a:ext uri="{FF2B5EF4-FFF2-40B4-BE49-F238E27FC236}">
                <a16:creationId xmlns:a16="http://schemas.microsoft.com/office/drawing/2014/main" id="{32D494AA-B7D3-FE6C-0EF2-BC417F2E2F10}"/>
              </a:ext>
            </a:extLst>
          </p:cNvPr>
          <p:cNvGraphicFramePr>
            <a:graphicFrameLocks noGrp="1"/>
          </p:cNvGraphicFramePr>
          <p:nvPr>
            <p:ph idx="1"/>
            <p:extLst>
              <p:ext uri="{D42A27DB-BD31-4B8C-83A1-F6EECF244321}">
                <p14:modId xmlns:p14="http://schemas.microsoft.com/office/powerpoint/2010/main" val="2325500797"/>
              </p:ext>
            </p:extLst>
          </p:nvPr>
        </p:nvGraphicFramePr>
        <p:xfrm>
          <a:off x="687474" y="1817537"/>
          <a:ext cx="7999325" cy="40843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88560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8871F-3F39-19BB-9368-CD00CC53E787}"/>
              </a:ext>
            </a:extLst>
          </p:cNvPr>
          <p:cNvSpPr>
            <a:spLocks noGrp="1"/>
          </p:cNvSpPr>
          <p:nvPr>
            <p:ph type="title"/>
          </p:nvPr>
        </p:nvSpPr>
        <p:spPr>
          <a:xfrm>
            <a:off x="457200" y="274638"/>
            <a:ext cx="8229600" cy="1143000"/>
          </a:xfrm>
        </p:spPr>
        <p:txBody>
          <a:bodyPr anchor="ctr">
            <a:normAutofit/>
          </a:bodyPr>
          <a:lstStyle/>
          <a:p>
            <a:r>
              <a:rPr lang="en-US" dirty="0"/>
              <a:t>Discoverability</a:t>
            </a:r>
          </a:p>
        </p:txBody>
      </p:sp>
      <p:graphicFrame>
        <p:nvGraphicFramePr>
          <p:cNvPr id="5" name="Content Placeholder 2">
            <a:extLst>
              <a:ext uri="{FF2B5EF4-FFF2-40B4-BE49-F238E27FC236}">
                <a16:creationId xmlns:a16="http://schemas.microsoft.com/office/drawing/2014/main" id="{C86121BF-792B-1F58-EDDC-E8884359628F}"/>
              </a:ext>
            </a:extLst>
          </p:cNvPr>
          <p:cNvGraphicFramePr>
            <a:graphicFrameLocks noGrp="1"/>
          </p:cNvGraphicFramePr>
          <p:nvPr>
            <p:ph idx="1"/>
            <p:extLst>
              <p:ext uri="{D42A27DB-BD31-4B8C-83A1-F6EECF244321}">
                <p14:modId xmlns:p14="http://schemas.microsoft.com/office/powerpoint/2010/main" val="573335725"/>
              </p:ext>
            </p:extLst>
          </p:nvPr>
        </p:nvGraphicFramePr>
        <p:xfrm>
          <a:off x="687474" y="1817537"/>
          <a:ext cx="7999325" cy="40843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15587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04630-B935-CBAA-D99E-71CAD56370D8}"/>
              </a:ext>
            </a:extLst>
          </p:cNvPr>
          <p:cNvSpPr>
            <a:spLocks noGrp="1"/>
          </p:cNvSpPr>
          <p:nvPr>
            <p:ph type="title"/>
          </p:nvPr>
        </p:nvSpPr>
        <p:spPr/>
        <p:txBody>
          <a:bodyPr/>
          <a:lstStyle/>
          <a:p>
            <a:r>
              <a:rPr lang="en-US" dirty="0"/>
              <a:t>Research Impact</a:t>
            </a:r>
          </a:p>
        </p:txBody>
      </p:sp>
      <p:sp>
        <p:nvSpPr>
          <p:cNvPr id="3" name="Content Placeholder 2">
            <a:extLst>
              <a:ext uri="{FF2B5EF4-FFF2-40B4-BE49-F238E27FC236}">
                <a16:creationId xmlns:a16="http://schemas.microsoft.com/office/drawing/2014/main" id="{BC17BBBC-784A-3000-71BB-CEA72CDC5D3E}"/>
              </a:ext>
            </a:extLst>
          </p:cNvPr>
          <p:cNvSpPr>
            <a:spLocks noGrp="1"/>
          </p:cNvSpPr>
          <p:nvPr>
            <p:ph idx="1"/>
          </p:nvPr>
        </p:nvSpPr>
        <p:spPr/>
        <p:txBody>
          <a:bodyPr>
            <a:normAutofit/>
          </a:bodyPr>
          <a:lstStyle/>
          <a:p>
            <a:r>
              <a:rPr lang="en-US" dirty="0"/>
              <a:t>Wider dissemination of research</a:t>
            </a:r>
          </a:p>
          <a:p>
            <a:r>
              <a:rPr lang="en-US" dirty="0"/>
              <a:t>Ability to find collaborators in other fields</a:t>
            </a:r>
          </a:p>
          <a:p>
            <a:r>
              <a:rPr lang="en-US" dirty="0"/>
              <a:t>Promotion and Tenure considerations</a:t>
            </a:r>
          </a:p>
          <a:p>
            <a:pPr marL="0" indent="0">
              <a:buNone/>
            </a:pPr>
            <a:endParaRPr lang="en-US" dirty="0"/>
          </a:p>
          <a:p>
            <a:pPr marL="0" indent="0">
              <a:buNone/>
            </a:pPr>
            <a:r>
              <a:rPr lang="en-US" dirty="0"/>
              <a:t>Note that wider discovery and dissemination of the research will enable more parties to attempt the reproduction of experimental results.</a:t>
            </a:r>
          </a:p>
        </p:txBody>
      </p:sp>
    </p:spTree>
    <p:extLst>
      <p:ext uri="{BB962C8B-B14F-4D97-AF65-F5344CB8AC3E}">
        <p14:creationId xmlns:p14="http://schemas.microsoft.com/office/powerpoint/2010/main" val="378312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F35F8-EB40-9BEF-8D94-C70A13586D16}"/>
              </a:ext>
            </a:extLst>
          </p:cNvPr>
          <p:cNvSpPr>
            <a:spLocks noGrp="1"/>
          </p:cNvSpPr>
          <p:nvPr>
            <p:ph type="title"/>
          </p:nvPr>
        </p:nvSpPr>
        <p:spPr>
          <a:xfrm>
            <a:off x="457200" y="273050"/>
            <a:ext cx="3008313" cy="1162050"/>
          </a:xfrm>
        </p:spPr>
        <p:txBody>
          <a:bodyPr anchor="b">
            <a:normAutofit/>
          </a:bodyPr>
          <a:lstStyle/>
          <a:p>
            <a:r>
              <a:rPr lang="en-US" dirty="0"/>
              <a:t>Experimental Reproducibility</a:t>
            </a:r>
          </a:p>
        </p:txBody>
      </p:sp>
      <p:graphicFrame>
        <p:nvGraphicFramePr>
          <p:cNvPr id="5" name="Content Placeholder 2">
            <a:extLst>
              <a:ext uri="{FF2B5EF4-FFF2-40B4-BE49-F238E27FC236}">
                <a16:creationId xmlns:a16="http://schemas.microsoft.com/office/drawing/2014/main" id="{D1039549-3AB4-A66D-FA16-D2ED2FA097ED}"/>
              </a:ext>
            </a:extLst>
          </p:cNvPr>
          <p:cNvGraphicFramePr>
            <a:graphicFrameLocks noGrp="1"/>
          </p:cNvGraphicFramePr>
          <p:nvPr>
            <p:ph idx="1"/>
            <p:extLst>
              <p:ext uri="{D42A27DB-BD31-4B8C-83A1-F6EECF244321}">
                <p14:modId xmlns:p14="http://schemas.microsoft.com/office/powerpoint/2010/main" val="864662482"/>
              </p:ext>
            </p:extLst>
          </p:nvPr>
        </p:nvGraphicFramePr>
        <p:xfrm>
          <a:off x="3575050" y="273050"/>
          <a:ext cx="5111750" cy="56288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AutoShape 6" descr="Generated from prompt">
            <a:extLst>
              <a:ext uri="{FF2B5EF4-FFF2-40B4-BE49-F238E27FC236}">
                <a16:creationId xmlns:a16="http://schemas.microsoft.com/office/drawing/2014/main" id="{7C5E3AC2-D6BE-2B9D-639D-C50068B2A561}"/>
              </a:ext>
            </a:extLst>
          </p:cNvPr>
          <p:cNvSpPr>
            <a:spLocks noChangeAspect="1" noChangeArrowheads="1"/>
          </p:cNvSpPr>
          <p:nvPr/>
        </p:nvSpPr>
        <p:spPr bwMode="auto">
          <a:xfrm>
            <a:off x="1233377" y="3276599"/>
            <a:ext cx="3491023" cy="262528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 name="Picture 10" descr="A person in a lab coat writing on a whiteboard&#10;&#10;Description automatically generated">
            <a:extLst>
              <a:ext uri="{FF2B5EF4-FFF2-40B4-BE49-F238E27FC236}">
                <a16:creationId xmlns:a16="http://schemas.microsoft.com/office/drawing/2014/main" id="{AF5225F3-322D-9EE0-2427-1E6AC6334F49}"/>
              </a:ext>
            </a:extLst>
          </p:cNvPr>
          <p:cNvPicPr>
            <a:picLocks noChangeAspect="1"/>
          </p:cNvPicPr>
          <p:nvPr/>
        </p:nvPicPr>
        <p:blipFill>
          <a:blip r:embed="rId8"/>
          <a:stretch>
            <a:fillRect/>
          </a:stretch>
        </p:blipFill>
        <p:spPr>
          <a:xfrm>
            <a:off x="457200" y="1638299"/>
            <a:ext cx="2713333" cy="3581402"/>
          </a:xfrm>
          <a:prstGeom prst="rect">
            <a:avLst/>
          </a:prstGeom>
        </p:spPr>
      </p:pic>
    </p:spTree>
    <p:extLst>
      <p:ext uri="{BB962C8B-B14F-4D97-AF65-F5344CB8AC3E}">
        <p14:creationId xmlns:p14="http://schemas.microsoft.com/office/powerpoint/2010/main" val="3846085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BC5C8-1F8E-BA1D-559F-5E2D11DB1BCB}"/>
              </a:ext>
            </a:extLst>
          </p:cNvPr>
          <p:cNvSpPr>
            <a:spLocks noGrp="1"/>
          </p:cNvSpPr>
          <p:nvPr>
            <p:ph type="title"/>
          </p:nvPr>
        </p:nvSpPr>
        <p:spPr>
          <a:xfrm>
            <a:off x="457200" y="273050"/>
            <a:ext cx="3008313" cy="1162050"/>
          </a:xfrm>
        </p:spPr>
        <p:txBody>
          <a:bodyPr anchor="b">
            <a:normAutofit/>
          </a:bodyPr>
          <a:lstStyle/>
          <a:p>
            <a:r>
              <a:rPr lang="en-US" dirty="0"/>
              <a:t>Compliance</a:t>
            </a:r>
          </a:p>
        </p:txBody>
      </p:sp>
      <p:graphicFrame>
        <p:nvGraphicFramePr>
          <p:cNvPr id="5" name="Content Placeholder 2">
            <a:extLst>
              <a:ext uri="{FF2B5EF4-FFF2-40B4-BE49-F238E27FC236}">
                <a16:creationId xmlns:a16="http://schemas.microsoft.com/office/drawing/2014/main" id="{13B66DC2-CF88-A460-B994-8C0366207FD3}"/>
              </a:ext>
            </a:extLst>
          </p:cNvPr>
          <p:cNvGraphicFramePr>
            <a:graphicFrameLocks noGrp="1"/>
          </p:cNvGraphicFramePr>
          <p:nvPr>
            <p:ph idx="1"/>
            <p:extLst>
              <p:ext uri="{D42A27DB-BD31-4B8C-83A1-F6EECF244321}">
                <p14:modId xmlns:p14="http://schemas.microsoft.com/office/powerpoint/2010/main" val="514149814"/>
              </p:ext>
            </p:extLst>
          </p:nvPr>
        </p:nvGraphicFramePr>
        <p:xfrm>
          <a:off x="3575050" y="379376"/>
          <a:ext cx="5111750" cy="56288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7" descr="A person looking at a file&#10;&#10;Description automatically generated">
            <a:extLst>
              <a:ext uri="{FF2B5EF4-FFF2-40B4-BE49-F238E27FC236}">
                <a16:creationId xmlns:a16="http://schemas.microsoft.com/office/drawing/2014/main" id="{C08616D3-7A7D-EEE9-9CF0-FD8AFFD30E3F}"/>
              </a:ext>
            </a:extLst>
          </p:cNvPr>
          <p:cNvPicPr>
            <a:picLocks noChangeAspect="1"/>
          </p:cNvPicPr>
          <p:nvPr/>
        </p:nvPicPr>
        <p:blipFill>
          <a:blip r:embed="rId8"/>
          <a:stretch>
            <a:fillRect/>
          </a:stretch>
        </p:blipFill>
        <p:spPr>
          <a:xfrm>
            <a:off x="457200" y="1816026"/>
            <a:ext cx="2602911" cy="3225948"/>
          </a:xfrm>
          <a:prstGeom prst="rect">
            <a:avLst/>
          </a:prstGeom>
        </p:spPr>
      </p:pic>
    </p:spTree>
    <p:extLst>
      <p:ext uri="{BB962C8B-B14F-4D97-AF65-F5344CB8AC3E}">
        <p14:creationId xmlns:p14="http://schemas.microsoft.com/office/powerpoint/2010/main" val="39262458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DB9BE-4C27-A257-F559-A6F57385C150}"/>
              </a:ext>
            </a:extLst>
          </p:cNvPr>
          <p:cNvSpPr>
            <a:spLocks noGrp="1"/>
          </p:cNvSpPr>
          <p:nvPr>
            <p:ph type="title"/>
          </p:nvPr>
        </p:nvSpPr>
        <p:spPr/>
        <p:txBody>
          <a:bodyPr/>
          <a:lstStyle/>
          <a:p>
            <a:r>
              <a:rPr lang="en-US" dirty="0"/>
              <a:t>Requirements Gathering</a:t>
            </a:r>
          </a:p>
        </p:txBody>
      </p:sp>
      <p:sp>
        <p:nvSpPr>
          <p:cNvPr id="3" name="Content Placeholder 2">
            <a:extLst>
              <a:ext uri="{FF2B5EF4-FFF2-40B4-BE49-F238E27FC236}">
                <a16:creationId xmlns:a16="http://schemas.microsoft.com/office/drawing/2014/main" id="{DA0DE644-171C-F17A-E71D-918C621BCAF6}"/>
              </a:ext>
            </a:extLst>
          </p:cNvPr>
          <p:cNvSpPr>
            <a:spLocks noGrp="1"/>
          </p:cNvSpPr>
          <p:nvPr>
            <p:ph idx="1"/>
          </p:nvPr>
        </p:nvSpPr>
        <p:spPr/>
        <p:txBody>
          <a:bodyPr>
            <a:normAutofit/>
          </a:bodyPr>
          <a:lstStyle/>
          <a:p>
            <a:pPr marL="0" indent="0">
              <a:buNone/>
            </a:pPr>
            <a:r>
              <a:rPr lang="en-US" dirty="0"/>
              <a:t>The service must:</a:t>
            </a:r>
          </a:p>
          <a:p>
            <a:r>
              <a:rPr lang="en-US" dirty="0"/>
              <a:t>satisfy all the motivations for managing research data, especially unmet compliance requirements</a:t>
            </a:r>
          </a:p>
          <a:p>
            <a:r>
              <a:rPr lang="en-US" dirty="0"/>
              <a:t>engage faculty in the collection of their research data with minimal impact on their existing workflows</a:t>
            </a:r>
          </a:p>
          <a:p>
            <a:r>
              <a:rPr lang="en-US" dirty="0"/>
              <a:t>integrate with existing systems that are tracking research activity and outputs</a:t>
            </a:r>
          </a:p>
        </p:txBody>
      </p:sp>
    </p:spTree>
    <p:extLst>
      <p:ext uri="{BB962C8B-B14F-4D97-AF65-F5344CB8AC3E}">
        <p14:creationId xmlns:p14="http://schemas.microsoft.com/office/powerpoint/2010/main" val="1520257960"/>
      </p:ext>
    </p:extLst>
  </p:cSld>
  <p:clrMapOvr>
    <a:masterClrMapping/>
  </p:clrMapOvr>
</p:sld>
</file>

<file path=ppt/theme/theme1.xml><?xml version="1.0" encoding="utf-8"?>
<a:theme xmlns:a="http://schemas.openxmlformats.org/drawingml/2006/main" name="Office Theme">
  <a:themeElements>
    <a:clrScheme name="TAMU Palette">
      <a:dk1>
        <a:srgbClr val="332C2C"/>
      </a:dk1>
      <a:lt1>
        <a:sysClr val="window" lastClr="FFFFFF"/>
      </a:lt1>
      <a:dk2>
        <a:srgbClr val="565252"/>
      </a:dk2>
      <a:lt2>
        <a:srgbClr val="D9D9D9"/>
      </a:lt2>
      <a:accent1>
        <a:srgbClr val="500000"/>
      </a:accent1>
      <a:accent2>
        <a:srgbClr val="1D3362"/>
      </a:accent2>
      <a:accent3>
        <a:srgbClr val="FFFFFF"/>
      </a:accent3>
      <a:accent4>
        <a:srgbClr val="D0D0D0"/>
      </a:accent4>
      <a:accent5>
        <a:srgbClr val="444040"/>
      </a:accent5>
      <a:accent6>
        <a:srgbClr val="000000"/>
      </a:accent6>
      <a:hlink>
        <a:srgbClr val="500000"/>
      </a:hlink>
      <a:folHlink>
        <a:srgbClr val="B0AFA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1DD6978F62E3B4BA85E7EE239DBF99F" ma:contentTypeVersion="0" ma:contentTypeDescription="Create a new document." ma:contentTypeScope="" ma:versionID="02ad48c962042ba31df52dd6fa150c31">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32381FB-F26E-4B82-B3D7-32DCDE84EF94}">
  <ds:schemaRefs>
    <ds:schemaRef ds:uri="http://schemas.microsoft.com/sharepoint/v3/contenttype/forms"/>
  </ds:schemaRefs>
</ds:datastoreItem>
</file>

<file path=customXml/itemProps2.xml><?xml version="1.0" encoding="utf-8"?>
<ds:datastoreItem xmlns:ds="http://schemas.openxmlformats.org/officeDocument/2006/customXml" ds:itemID="{72488C6F-07E9-41B3-ADE8-533BC7B99A17}">
  <ds:schemaRefs>
    <ds:schemaRef ds:uri="http://purl.org/dc/elements/1.1/"/>
    <ds:schemaRef ds:uri="http://purl.org/dc/dcmitype/"/>
    <ds:schemaRef ds:uri="http://schemas.microsoft.com/office/2006/documentManagement/types"/>
    <ds:schemaRef ds:uri="http://schemas.microsoft.com/office/2006/metadata/properties"/>
    <ds:schemaRef ds:uri="http://schemas.openxmlformats.org/package/2006/metadata/core-properties"/>
    <ds:schemaRef ds:uri="http://www.w3.org/XML/1998/namespace"/>
    <ds:schemaRef ds:uri="http://purl.org/dc/terms/"/>
    <ds:schemaRef ds:uri="http://schemas.microsoft.com/office/infopath/2007/PartnerControls"/>
  </ds:schemaRefs>
</ds:datastoreItem>
</file>

<file path=customXml/itemProps3.xml><?xml version="1.0" encoding="utf-8"?>
<ds:datastoreItem xmlns:ds="http://schemas.openxmlformats.org/officeDocument/2006/customXml" ds:itemID="{1E38BE8A-C2DC-4897-B286-7D212B3E71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27003</TotalTime>
  <Words>1426</Words>
  <Application>Microsoft Macintosh PowerPoint</Application>
  <PresentationFormat>On-screen Show (4:3)</PresentationFormat>
  <Paragraphs>170</Paragraphs>
  <Slides>24</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Andale Mono</vt:lpstr>
      <vt:lpstr>Arial</vt:lpstr>
      <vt:lpstr>Calibri</vt:lpstr>
      <vt:lpstr>Wingdings</vt:lpstr>
      <vt:lpstr>Office Theme</vt:lpstr>
      <vt:lpstr>Deploying a Research Dataset Catalog at Texas A&amp;M University</vt:lpstr>
      <vt:lpstr>Outline</vt:lpstr>
      <vt:lpstr>Origins</vt:lpstr>
      <vt:lpstr>Motivations</vt:lpstr>
      <vt:lpstr>Discoverability</vt:lpstr>
      <vt:lpstr>Research Impact</vt:lpstr>
      <vt:lpstr>Experimental Reproducibility</vt:lpstr>
      <vt:lpstr>Compliance</vt:lpstr>
      <vt:lpstr>Requirements Gathering</vt:lpstr>
      <vt:lpstr>Considerations of the Status Quo</vt:lpstr>
      <vt:lpstr>Research Information  Management System (Maestro)</vt:lpstr>
      <vt:lpstr>Dealing with the Status Quo</vt:lpstr>
      <vt:lpstr>Workflow</vt:lpstr>
      <vt:lpstr>Research Data Lifecycle</vt:lpstr>
      <vt:lpstr>Initial Prototyping</vt:lpstr>
      <vt:lpstr>Custom Features</vt:lpstr>
      <vt:lpstr>Record Ingest and Cataloging</vt:lpstr>
      <vt:lpstr>Entity Model</vt:lpstr>
      <vt:lpstr>Evolution of Entity Model</vt:lpstr>
      <vt:lpstr>Scripted Imports from Data Sources to produce SAF</vt:lpstr>
      <vt:lpstr>Custom Metadata</vt:lpstr>
      <vt:lpstr>UI Improvements</vt:lpstr>
      <vt:lpstr>Concluding Work for Pilot</vt:lpstr>
      <vt:lpstr>Click to add your credits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dc:creator>
  <cp:lastModifiedBy>Creel, James S</cp:lastModifiedBy>
  <cp:revision>171</cp:revision>
  <dcterms:created xsi:type="dcterms:W3CDTF">2013-01-30T18:40:09Z</dcterms:created>
  <dcterms:modified xsi:type="dcterms:W3CDTF">2024-09-24T19:00:03Z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0x01010071DD6978F62E3B4BA85E7EE239DBF99F</vt:lpwstr>
  </property>
</Properties>
</file>