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4"/>
  </p:notesMasterIdLst>
  <p:sldIdLst>
    <p:sldId id="256" r:id="rId5"/>
    <p:sldId id="259" r:id="rId6"/>
    <p:sldId id="321" r:id="rId7"/>
    <p:sldId id="266" r:id="rId8"/>
    <p:sldId id="268" r:id="rId9"/>
    <p:sldId id="322" r:id="rId10"/>
    <p:sldId id="320" r:id="rId11"/>
    <p:sldId id="269" r:id="rId12"/>
    <p:sldId id="300" r:id="rId13"/>
    <p:sldId id="273" r:id="rId14"/>
    <p:sldId id="274" r:id="rId15"/>
    <p:sldId id="270" r:id="rId16"/>
    <p:sldId id="271" r:id="rId17"/>
    <p:sldId id="324" r:id="rId18"/>
    <p:sldId id="296" r:id="rId19"/>
    <p:sldId id="297" r:id="rId20"/>
    <p:sldId id="298" r:id="rId21"/>
    <p:sldId id="299" r:id="rId22"/>
    <p:sldId id="258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6899" autoAdjust="0"/>
    <p:restoredTop sz="84720" autoAdjust="0"/>
  </p:normalViewPr>
  <p:slideViewPr>
    <p:cSldViewPr snapToGrid="0" snapToObjects="1">
      <p:cViewPr varScale="1">
        <p:scale>
          <a:sx n="79" d="100"/>
          <a:sy n="79" d="100"/>
        </p:scale>
        <p:origin x="696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6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66" d="100"/>
          <a:sy n="66" d="100"/>
        </p:scale>
        <p:origin x="3096" y="1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857878-1CAD-9843-B53B-19CBA0FE9EA3}" type="datetimeFigureOut">
              <a:rPr lang="en-US" smtClean="0"/>
              <a:t>9/20/24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5828F6-DC7A-1B4B-8162-57FF656E08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750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828F6-DC7A-1B4B-8162-57FF656E082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2437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828F6-DC7A-1B4B-8162-57FF656E082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0665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828F6-DC7A-1B4B-8162-57FF656E082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6049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828F6-DC7A-1B4B-8162-57FF656E082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881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828F6-DC7A-1B4B-8162-57FF656E082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1248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828F6-DC7A-1B4B-8162-57FF656E082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7347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828F6-DC7A-1B4B-8162-57FF656E082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500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828F6-DC7A-1B4B-8162-57FF656E082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609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828F6-DC7A-1B4B-8162-57FF656E082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533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2867-4B84-3044-819A-BDD5809F0F3B}" type="datetimeFigureOut">
              <a:rPr lang="en-US" smtClean="0"/>
              <a:pPr/>
              <a:t>9/20/24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A5241-12CB-C64D-AE38-6540AC6C64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127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2867-4B84-3044-819A-BDD5809F0F3B}" type="datetimeFigureOut">
              <a:rPr lang="en-US" smtClean="0"/>
              <a:pPr/>
              <a:t>9/20/24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A5241-12CB-C64D-AE38-6540AC6C64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35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2867-4B84-3044-819A-BDD5809F0F3B}" type="datetimeFigureOut">
              <a:rPr lang="en-US" smtClean="0"/>
              <a:pPr/>
              <a:t>9/20/24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A5241-12CB-C64D-AE38-6540AC6C64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367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30902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30902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2867-4B84-3044-819A-BDD5809F0F3B}" type="datetimeFigureOut">
              <a:rPr lang="en-US" smtClean="0"/>
              <a:pPr/>
              <a:t>9/20/24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A5241-12CB-C64D-AE38-6540AC6C64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718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72700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72700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2867-4B84-3044-819A-BDD5809F0F3B}" type="datetimeFigureOut">
              <a:rPr lang="en-US" smtClean="0"/>
              <a:pPr/>
              <a:t>9/20/24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A5241-12CB-C64D-AE38-6540AC6C64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378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2867-4B84-3044-819A-BDD5809F0F3B}" type="datetimeFigureOut">
              <a:rPr lang="en-US" smtClean="0"/>
              <a:pPr/>
              <a:t>9/20/24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A5241-12CB-C64D-AE38-6540AC6C64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573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2867-4B84-3044-819A-BDD5809F0F3B}" type="datetimeFigureOut">
              <a:rPr lang="en-US" smtClean="0"/>
              <a:pPr/>
              <a:t>9/20/24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A5241-12CB-C64D-AE38-6540AC6C64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064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62883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46678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2867-4B84-3044-819A-BDD5809F0F3B}" type="datetimeFigureOut">
              <a:rPr lang="en-US" smtClean="0"/>
              <a:pPr/>
              <a:t>9/20/24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A5241-12CB-C64D-AE38-6540AC6C64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141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2867-4B84-3044-819A-BDD5809F0F3B}" type="datetimeFigureOut">
              <a:rPr lang="en-US" smtClean="0"/>
              <a:pPr/>
              <a:t>9/20/24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A5241-12CB-C64D-AE38-6540AC6C64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025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RevisedInteriorLeaterPPT.jpg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74" y="1817537"/>
            <a:ext cx="7999325" cy="40843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69880"/>
            <a:ext cx="2133600" cy="2250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672867-4B84-3044-819A-BDD5809F0F3B}" type="datetimeFigureOut">
              <a:rPr lang="en-US" smtClean="0"/>
              <a:pPr/>
              <a:t>9/20/24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69880"/>
            <a:ext cx="2895600" cy="2250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69880"/>
            <a:ext cx="2133600" cy="2250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6A5241-12CB-C64D-AE38-6540AC6C64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957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4572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4625" indent="-174625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30188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amescreel.net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jdk.java.net/23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jcreel/SAFCreator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  <a:cs typeface="Frutiger LT Std 55 Roman"/>
              </a:rPr>
              <a:t>Presentation Title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5800" y="3857148"/>
            <a:ext cx="7772400" cy="5365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solidFill>
                  <a:schemeClr val="bg1"/>
                </a:solidFill>
                <a:cs typeface="Frutiger LT Std 55 Roman"/>
              </a:rPr>
              <a:t>Subtitle</a:t>
            </a:r>
          </a:p>
        </p:txBody>
      </p:sp>
      <p:pic>
        <p:nvPicPr>
          <p:cNvPr id="4" name="Picture 3" descr="Leather_Cover_Librari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98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5309" y="1563173"/>
            <a:ext cx="85730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err="1">
                <a:solidFill>
                  <a:schemeClr val="bg1"/>
                </a:solidFill>
              </a:rPr>
              <a:t>SAFCreator</a:t>
            </a:r>
            <a:r>
              <a:rPr lang="en-US" sz="4800" b="1" dirty="0">
                <a:solidFill>
                  <a:schemeClr val="bg1"/>
                </a:solidFill>
              </a:rPr>
              <a:t> Mini Workshop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04163" y="3164650"/>
            <a:ext cx="85730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Presented by James Creel at the </a:t>
            </a:r>
            <a:r>
              <a:rPr lang="en-US" sz="2800" dirty="0" err="1">
                <a:solidFill>
                  <a:schemeClr val="bg1"/>
                </a:solidFill>
              </a:rPr>
              <a:t>DSpace</a:t>
            </a:r>
            <a:r>
              <a:rPr lang="en-US" sz="2800" dirty="0">
                <a:solidFill>
                  <a:schemeClr val="bg1"/>
                </a:solidFill>
              </a:rPr>
              <a:t> North American Users Group Meeting 2024, University of Minneapolis, Elmer Andersen Library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05309" y="5139652"/>
            <a:ext cx="6482950" cy="602565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These training materials by </a:t>
            </a:r>
            <a:r>
              <a:rPr lang="en-US" dirty="0">
                <a:solidFill>
                  <a:schemeClr val="accent1">
                    <a:lumMod val="25000"/>
                    <a:lumOff val="75000"/>
                  </a:schemeClr>
                </a:solidFill>
                <a:latin typeface="Helvetica Neue"/>
                <a:ea typeface="Helvetica Neue"/>
                <a:cs typeface="Helvetica Neue"/>
                <a:hlinkClick r:id="rId3"/>
              </a:rPr>
              <a:t>James Creel </a:t>
            </a:r>
            <a:r>
              <a:rPr lang="en-US" dirty="0"/>
              <a:t>are licensed under a Creative Commons Attribution 4.0 International License.  Some of these materials are adapted from previous </a:t>
            </a:r>
            <a:r>
              <a:rPr lang="en-US" dirty="0" err="1"/>
              <a:t>DSpace</a:t>
            </a:r>
            <a:r>
              <a:rPr lang="en-US" dirty="0"/>
              <a:t> training licensed by the author.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0727" y="5312341"/>
            <a:ext cx="11176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6205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Using </a:t>
            </a:r>
            <a:r>
              <a:rPr lang="en-US" sz="3200" dirty="0" err="1"/>
              <a:t>SAFCreator</a:t>
            </a:r>
            <a:r>
              <a:rPr lang="en-US" sz="3200" dirty="0"/>
              <a:t> (2/5)</a:t>
            </a:r>
            <a:br>
              <a:rPr lang="en-US" sz="3200" dirty="0"/>
            </a:br>
            <a:r>
              <a:rPr lang="en-US" sz="3200" dirty="0"/>
              <a:t>Loading Batch Data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7475" y="1848534"/>
            <a:ext cx="7999325" cy="408434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Select three filesystem locations:</a:t>
            </a:r>
          </a:p>
          <a:p>
            <a:pPr marL="968375" lvl="1" indent="-514350"/>
            <a:r>
              <a:rPr lang="en-US" dirty="0"/>
              <a:t>Source metadata spreadsheet</a:t>
            </a:r>
          </a:p>
          <a:p>
            <a:pPr marL="968375" lvl="1" indent="-514350"/>
            <a:r>
              <a:rPr lang="en-US" dirty="0"/>
              <a:t>Source file directory</a:t>
            </a:r>
          </a:p>
          <a:p>
            <a:pPr marL="968375" lvl="1" indent="-514350"/>
            <a:r>
              <a:rPr lang="en-US" dirty="0"/>
              <a:t>Output directory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Click “Load specified batch now!”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Check the console for feedback</a:t>
            </a:r>
          </a:p>
        </p:txBody>
      </p:sp>
    </p:spTree>
    <p:extLst>
      <p:ext uri="{BB962C8B-B14F-4D97-AF65-F5344CB8AC3E}">
        <p14:creationId xmlns:p14="http://schemas.microsoft.com/office/powerpoint/2010/main" val="15243033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Using </a:t>
            </a:r>
            <a:r>
              <a:rPr lang="en-US" sz="3200" dirty="0" err="1"/>
              <a:t>SAFCreator</a:t>
            </a:r>
            <a:r>
              <a:rPr lang="en-US" sz="3200" dirty="0"/>
              <a:t> (3/5)</a:t>
            </a:r>
            <a:br>
              <a:rPr lang="en-US" sz="3200" dirty="0"/>
            </a:br>
            <a:r>
              <a:rPr lang="en-US" sz="3200" dirty="0"/>
              <a:t>Licensing and Authorization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7475" y="1848534"/>
            <a:ext cx="7999325" cy="4084344"/>
          </a:xfrm>
        </p:spPr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On the second tab, you can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defTabSz="914400">
              <a:spcBef>
                <a:spcPts val="0"/>
              </a:spcBef>
            </a:pPr>
            <a:r>
              <a:rPr lang="en-US" dirty="0"/>
              <a:t>Attach custom license text</a:t>
            </a:r>
          </a:p>
          <a:p>
            <a:pPr defTabSz="914400">
              <a:spcBef>
                <a:spcPts val="0"/>
              </a:spcBef>
            </a:pPr>
            <a:endParaRPr lang="en-US" dirty="0"/>
          </a:p>
          <a:p>
            <a:pPr defTabSz="914400">
              <a:spcBef>
                <a:spcPts val="0"/>
              </a:spcBef>
            </a:pPr>
            <a:r>
              <a:rPr lang="en-US" dirty="0"/>
              <a:t>Restrict read access on the item’s content to a specific </a:t>
            </a:r>
            <a:r>
              <a:rPr lang="en-US" dirty="0" err="1"/>
              <a:t>eperson</a:t>
            </a:r>
            <a:r>
              <a:rPr lang="en-US" dirty="0"/>
              <a:t> group</a:t>
            </a:r>
          </a:p>
        </p:txBody>
      </p:sp>
    </p:spTree>
    <p:extLst>
      <p:ext uri="{BB962C8B-B14F-4D97-AF65-F5344CB8AC3E}">
        <p14:creationId xmlns:p14="http://schemas.microsoft.com/office/powerpoint/2010/main" val="15207752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Using </a:t>
            </a:r>
            <a:r>
              <a:rPr lang="en-US" sz="3200" dirty="0" err="1"/>
              <a:t>SAFCreator</a:t>
            </a:r>
            <a:r>
              <a:rPr lang="en-US" sz="3200" dirty="0"/>
              <a:t> (4/5)</a:t>
            </a:r>
            <a:br>
              <a:rPr lang="en-US" sz="3200" dirty="0"/>
            </a:br>
            <a:r>
              <a:rPr lang="en-US" sz="3200" dirty="0"/>
              <a:t>Validating Metadata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7475" y="1848534"/>
            <a:ext cx="7999325" cy="4084344"/>
          </a:xfrm>
        </p:spPr>
        <p:txBody>
          <a:bodyPr>
            <a:normAutofit/>
          </a:bodyPr>
          <a:lstStyle/>
          <a:p>
            <a:pPr marL="514350" indent="-514350" defTabSz="914400">
              <a:spcBef>
                <a:spcPts val="0"/>
              </a:spcBef>
              <a:buFont typeface="+mj-lt"/>
              <a:buNone/>
            </a:pPr>
            <a:r>
              <a:rPr lang="en-US" dirty="0"/>
              <a:t>	The third tab provides access to the validators, which must pass prior to writing the batch.</a:t>
            </a:r>
          </a:p>
          <a:p>
            <a:pPr marL="514350" indent="-514350" defTabSz="914400">
              <a:spcBef>
                <a:spcPts val="0"/>
              </a:spcBef>
              <a:buFont typeface="+mj-lt"/>
              <a:buNone/>
            </a:pPr>
            <a:endParaRPr lang="en-US" dirty="0"/>
          </a:p>
          <a:p>
            <a:pPr marL="514350" indent="-514350" defTabSz="914400">
              <a:spcBef>
                <a:spcPts val="0"/>
              </a:spcBef>
              <a:buFont typeface="+mj-lt"/>
              <a:buNone/>
            </a:pPr>
            <a:r>
              <a:rPr lang="en-US" dirty="0"/>
              <a:t>Validators provided in the stock distribution:</a:t>
            </a:r>
          </a:p>
          <a:p>
            <a:pPr lvl="1" defTabSz="914400">
              <a:spcBef>
                <a:spcPts val="0"/>
              </a:spcBef>
            </a:pPr>
            <a:r>
              <a:rPr lang="en-US" dirty="0"/>
              <a:t>Local files exist</a:t>
            </a:r>
          </a:p>
          <a:p>
            <a:pPr lvl="1" defTabSz="914400">
              <a:spcBef>
                <a:spcPts val="0"/>
              </a:spcBef>
            </a:pPr>
            <a:r>
              <a:rPr lang="en-US" dirty="0"/>
              <a:t>Labels are schematically correct</a:t>
            </a:r>
          </a:p>
          <a:p>
            <a:pPr lvl="1" defTabSz="914400">
              <a:spcBef>
                <a:spcPts val="0"/>
              </a:spcBef>
            </a:pPr>
            <a:r>
              <a:rPr lang="en-US" dirty="0"/>
              <a:t>Remote files exist</a:t>
            </a:r>
          </a:p>
        </p:txBody>
      </p:sp>
    </p:spTree>
    <p:extLst>
      <p:ext uri="{BB962C8B-B14F-4D97-AF65-F5344CB8AC3E}">
        <p14:creationId xmlns:p14="http://schemas.microsoft.com/office/powerpoint/2010/main" val="19843203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Using </a:t>
            </a:r>
            <a:r>
              <a:rPr lang="en-US" sz="3200" dirty="0" err="1"/>
              <a:t>SAFCreator</a:t>
            </a:r>
            <a:r>
              <a:rPr lang="en-US" sz="3200" dirty="0"/>
              <a:t> (5/5)</a:t>
            </a:r>
            <a:br>
              <a:rPr lang="en-US" sz="3200" dirty="0"/>
            </a:br>
            <a:r>
              <a:rPr lang="en-US" sz="3200" dirty="0"/>
              <a:t>Writing SAF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7475" y="1848534"/>
            <a:ext cx="7999325" cy="408434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Return to the first tab after validating.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Click “Write SAF data now!”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Check the console for feedback</a:t>
            </a:r>
          </a:p>
        </p:txBody>
      </p:sp>
    </p:spTree>
    <p:extLst>
      <p:ext uri="{BB962C8B-B14F-4D97-AF65-F5344CB8AC3E}">
        <p14:creationId xmlns:p14="http://schemas.microsoft.com/office/powerpoint/2010/main" val="15705632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27B6DC-F9D3-99B5-E453-DFAC8B9D9D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Functions of additional tabs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C8E6C8-551C-0994-09C5-52F22828AA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Advanced tab has settings that allow for configuration of network settings for remote downloads, as well as tweaks on the writing of the SAF</a:t>
            </a:r>
          </a:p>
          <a:p>
            <a:r>
              <a:rPr lang="en-US" dirty="0"/>
              <a:t>Flags tab will display “flagged” events on attempting to resolve remote files during batch verification</a:t>
            </a:r>
          </a:p>
        </p:txBody>
      </p:sp>
    </p:spTree>
    <p:extLst>
      <p:ext uri="{BB962C8B-B14F-4D97-AF65-F5344CB8AC3E}">
        <p14:creationId xmlns:p14="http://schemas.microsoft.com/office/powerpoint/2010/main" val="10657132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DSpace</a:t>
            </a:r>
            <a:r>
              <a:rPr lang="en-US" dirty="0"/>
              <a:t> SAF</a:t>
            </a:r>
            <a:br>
              <a:rPr lang="en-US" dirty="0"/>
            </a:br>
            <a:r>
              <a:rPr lang="en-US" dirty="0"/>
              <a:t>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The top-level directory contains one directory for each item in the batch.</a:t>
            </a:r>
          </a:p>
          <a:p>
            <a:r>
              <a:rPr lang="en-US" dirty="0"/>
              <a:t>Each item directory must contain:</a:t>
            </a:r>
          </a:p>
          <a:p>
            <a:pPr lvl="1"/>
            <a:r>
              <a:rPr lang="en-US" dirty="0"/>
              <a:t>The </a:t>
            </a:r>
            <a:r>
              <a:rPr lang="en-US" dirty="0" err="1"/>
              <a:t>bitstream</a:t>
            </a:r>
            <a:r>
              <a:rPr lang="en-US" dirty="0"/>
              <a:t> files</a:t>
            </a:r>
          </a:p>
          <a:p>
            <a:pPr lvl="1"/>
            <a:r>
              <a:rPr lang="en-US" dirty="0"/>
              <a:t>A contents manifest </a:t>
            </a:r>
            <a:r>
              <a:rPr lang="en-US" dirty="0">
                <a:latin typeface="Lucida Console" panose="020B0609040504020204" pitchFamily="49" charset="0"/>
              </a:rPr>
              <a:t>contents</a:t>
            </a:r>
          </a:p>
          <a:p>
            <a:pPr lvl="1"/>
            <a:r>
              <a:rPr lang="en-US" dirty="0"/>
              <a:t>Optionally, a </a:t>
            </a:r>
            <a:r>
              <a:rPr lang="en-US" dirty="0">
                <a:latin typeface="Lucida Console" panose="020B0609040504020204" pitchFamily="49" charset="0"/>
              </a:rPr>
              <a:t>handle </a:t>
            </a:r>
            <a:r>
              <a:rPr lang="en-US" dirty="0"/>
              <a:t>that contains handle for new item</a:t>
            </a:r>
            <a:endParaRPr lang="en-US" dirty="0">
              <a:latin typeface="Lucida Console" panose="020B0609040504020204" pitchFamily="49" charset="0"/>
            </a:endParaRPr>
          </a:p>
          <a:p>
            <a:pPr lvl="1"/>
            <a:r>
              <a:rPr lang="en-US" dirty="0"/>
              <a:t>Optionally, a </a:t>
            </a:r>
            <a:r>
              <a:rPr lang="en-US" dirty="0">
                <a:latin typeface="Lucida Console" panose="020B0609040504020204" pitchFamily="49" charset="0"/>
              </a:rPr>
              <a:t>collections</a:t>
            </a:r>
            <a:r>
              <a:rPr lang="en-US" dirty="0"/>
              <a:t> (not handled in current </a:t>
            </a:r>
            <a:r>
              <a:rPr lang="en-US" dirty="0" err="1"/>
              <a:t>SAFCreator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A metadata file </a:t>
            </a:r>
            <a:r>
              <a:rPr lang="en-US" dirty="0">
                <a:latin typeface="Lucida Console" panose="020B0609040504020204" pitchFamily="49" charset="0"/>
              </a:rPr>
              <a:t>dublin_core.xml</a:t>
            </a:r>
          </a:p>
          <a:p>
            <a:pPr lvl="1"/>
            <a:r>
              <a:rPr lang="en-US" dirty="0"/>
              <a:t>Optionally, other metadata files with names like </a:t>
            </a:r>
            <a:r>
              <a:rPr lang="en-US" dirty="0">
                <a:latin typeface="Lucida Console" panose="020B0609040504020204" pitchFamily="49" charset="0"/>
              </a:rPr>
              <a:t>metadata_[schema].xm</a:t>
            </a:r>
            <a:r>
              <a:rPr lang="en-US" dirty="0"/>
              <a:t>l where </a:t>
            </a:r>
            <a:r>
              <a:rPr lang="en-US" dirty="0">
                <a:latin typeface="Lucida Console" panose="020B0609040504020204" pitchFamily="49" charset="0"/>
              </a:rPr>
              <a:t>[schema]</a:t>
            </a:r>
            <a:r>
              <a:rPr lang="en-US" dirty="0"/>
              <a:t> is the schema’s name.</a:t>
            </a:r>
          </a:p>
          <a:p>
            <a:pPr lvl="1"/>
            <a:endParaRPr lang="en-US" dirty="0">
              <a:latin typeface="Lucida Console" panose="020B0609040504020204" pitchFamily="49" charset="0"/>
            </a:endParaRPr>
          </a:p>
          <a:p>
            <a:pPr marL="411480" lvl="1" indent="0">
              <a:buNone/>
            </a:pPr>
            <a:r>
              <a:rPr lang="en-US" dirty="0"/>
              <a:t>Scott Phillips provides a fine guide at http://www.scottphillips.com/2009/05/howto-dspace-batch-ingest/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7738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DSpace</a:t>
            </a:r>
            <a:r>
              <a:rPr lang="en-US" dirty="0"/>
              <a:t> SAF</a:t>
            </a:r>
            <a:br>
              <a:rPr lang="en-US" dirty="0"/>
            </a:br>
            <a:r>
              <a:rPr lang="en-US" dirty="0"/>
              <a:t>Contents Manifest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contents manifest </a:t>
            </a:r>
            <a:r>
              <a:rPr lang="en-US" dirty="0">
                <a:latin typeface="Lucida Console" panose="020B0609040504020204" pitchFamily="49" charset="0"/>
              </a:rPr>
              <a:t>contents </a:t>
            </a:r>
            <a:r>
              <a:rPr lang="en-US" dirty="0"/>
              <a:t>names each </a:t>
            </a:r>
            <a:r>
              <a:rPr lang="en-US" dirty="0" err="1"/>
              <a:t>bitstream</a:t>
            </a:r>
            <a:r>
              <a:rPr lang="en-US" dirty="0"/>
              <a:t> that will be in the item as well as it’s disposition:</a:t>
            </a:r>
          </a:p>
          <a:p>
            <a:pPr lvl="1"/>
            <a:r>
              <a:rPr lang="en-US" dirty="0"/>
              <a:t>Bundle</a:t>
            </a:r>
          </a:p>
          <a:p>
            <a:pPr lvl="1"/>
            <a:r>
              <a:rPr lang="en-US" dirty="0"/>
              <a:t>Permissions</a:t>
            </a:r>
          </a:p>
          <a:p>
            <a:pPr lvl="1"/>
            <a:r>
              <a:rPr lang="en-US" dirty="0"/>
              <a:t>Primacy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969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DSpace</a:t>
            </a:r>
            <a:r>
              <a:rPr lang="en-US" dirty="0"/>
              <a:t> SAF</a:t>
            </a:r>
            <a:br>
              <a:rPr lang="en-US" dirty="0"/>
            </a:br>
            <a:r>
              <a:rPr lang="en-US" dirty="0"/>
              <a:t>Metadata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SAF uses a specific XML format for the encoding of Dublin Core style metadata.</a:t>
            </a:r>
          </a:p>
          <a:p>
            <a:pPr lvl="1"/>
            <a:r>
              <a:rPr lang="en-US" dirty="0">
                <a:latin typeface="Lucida Console" panose="020B0609040504020204" pitchFamily="49" charset="0"/>
              </a:rPr>
              <a:t>dublin_core.xml</a:t>
            </a:r>
          </a:p>
          <a:p>
            <a:pPr lvl="1"/>
            <a:r>
              <a:rPr lang="en-US" dirty="0">
                <a:latin typeface="Lucida Console" panose="020B0609040504020204" pitchFamily="49" charset="0"/>
              </a:rPr>
              <a:t>metadata_[schema].xml </a:t>
            </a:r>
            <a:r>
              <a:rPr lang="en-US" dirty="0"/>
              <a:t>where </a:t>
            </a:r>
            <a:r>
              <a:rPr lang="en-US" dirty="0">
                <a:latin typeface="Lucida Console" panose="020B0609040504020204" pitchFamily="49" charset="0"/>
              </a:rPr>
              <a:t>[schema] </a:t>
            </a:r>
            <a:r>
              <a:rPr lang="en-US" dirty="0"/>
              <a:t>is another metadata schema in your repository’s registry</a:t>
            </a:r>
          </a:p>
          <a:p>
            <a:r>
              <a:rPr lang="en-US" dirty="0"/>
              <a:t>The containing element is </a:t>
            </a:r>
            <a:r>
              <a:rPr lang="en-US" sz="2000" dirty="0" err="1">
                <a:latin typeface="Lucida Console" panose="020B0609040504020204" pitchFamily="49" charset="0"/>
              </a:rPr>
              <a:t>dublin_core</a:t>
            </a:r>
            <a:r>
              <a:rPr lang="en-US" sz="2000" dirty="0">
                <a:latin typeface="Lucida Console" panose="020B0609040504020204" pitchFamily="49" charset="0"/>
              </a:rPr>
              <a:t> </a:t>
            </a:r>
            <a:r>
              <a:rPr lang="en-US" dirty="0"/>
              <a:t>with a </a:t>
            </a:r>
            <a:r>
              <a:rPr lang="en-US" sz="2000" dirty="0">
                <a:latin typeface="Lucida Console" panose="020B0609040504020204" pitchFamily="49" charset="0"/>
              </a:rPr>
              <a:t>schema</a:t>
            </a:r>
            <a:r>
              <a:rPr lang="en-US" sz="2000" dirty="0"/>
              <a:t> </a:t>
            </a:r>
            <a:r>
              <a:rPr lang="en-US" dirty="0"/>
              <a:t>attribute.</a:t>
            </a:r>
          </a:p>
          <a:p>
            <a:r>
              <a:rPr lang="en-US" dirty="0"/>
              <a:t>The field elements are </a:t>
            </a:r>
            <a:r>
              <a:rPr lang="en-US" sz="2000" dirty="0" err="1">
                <a:latin typeface="Lucida Console" panose="020B0609040504020204" pitchFamily="49" charset="0"/>
              </a:rPr>
              <a:t>dcvalue</a:t>
            </a:r>
            <a:r>
              <a:rPr lang="en-US" sz="2000" dirty="0"/>
              <a:t> </a:t>
            </a:r>
            <a:r>
              <a:rPr lang="en-US" dirty="0"/>
              <a:t>with </a:t>
            </a:r>
            <a:r>
              <a:rPr lang="en-US" sz="2000" dirty="0">
                <a:latin typeface="Lucida Console" panose="020B0609040504020204" pitchFamily="49" charset="0"/>
              </a:rPr>
              <a:t>schema</a:t>
            </a:r>
            <a:r>
              <a:rPr lang="en-US" dirty="0"/>
              <a:t>, </a:t>
            </a:r>
            <a:r>
              <a:rPr lang="en-US" dirty="0">
                <a:latin typeface="Lucida Console" panose="020B0609040504020204" pitchFamily="49" charset="0"/>
              </a:rPr>
              <a:t>element</a:t>
            </a:r>
            <a:r>
              <a:rPr lang="en-US" dirty="0"/>
              <a:t>, and qualifier attributes.</a:t>
            </a:r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885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DSpace</a:t>
            </a:r>
            <a:r>
              <a:rPr lang="en-US" dirty="0"/>
              <a:t> SAF</a:t>
            </a:r>
            <a:br>
              <a:rPr lang="en-US" dirty="0"/>
            </a:br>
            <a:r>
              <a:rPr lang="en-US" dirty="0"/>
              <a:t>Import Script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[</a:t>
            </a:r>
            <a:r>
              <a:rPr lang="en-US" dirty="0" err="1"/>
              <a:t>dspace</a:t>
            </a:r>
            <a:r>
              <a:rPr lang="en-US" dirty="0"/>
              <a:t>-install-</a:t>
            </a:r>
            <a:r>
              <a:rPr lang="en-US" dirty="0" err="1"/>
              <a:t>dir</a:t>
            </a:r>
            <a:r>
              <a:rPr lang="en-US" dirty="0"/>
              <a:t>]/bin/</a:t>
            </a:r>
            <a:r>
              <a:rPr lang="en-US" dirty="0" err="1"/>
              <a:t>dspace</a:t>
            </a:r>
            <a:r>
              <a:rPr lang="en-US" dirty="0"/>
              <a:t> import takes a number of arguments, many required</a:t>
            </a:r>
          </a:p>
          <a:p>
            <a:pPr lvl="1">
              <a:buFont typeface="Wingdings" charset="2"/>
              <a:buChar char="Ø"/>
            </a:pPr>
            <a:r>
              <a:rPr lang="en-US" dirty="0"/>
              <a:t>-a: to add items (-d deletes and -r replaces)</a:t>
            </a:r>
          </a:p>
          <a:p>
            <a:pPr lvl="1">
              <a:buFont typeface="Wingdings" charset="2"/>
              <a:buChar char="Ø"/>
            </a:pPr>
            <a:r>
              <a:rPr lang="en-US" dirty="0"/>
              <a:t>-e: </a:t>
            </a:r>
            <a:r>
              <a:rPr lang="en-US" dirty="0" err="1"/>
              <a:t>eperson</a:t>
            </a:r>
            <a:r>
              <a:rPr lang="en-US" dirty="0"/>
              <a:t> email</a:t>
            </a:r>
          </a:p>
          <a:p>
            <a:pPr lvl="1">
              <a:buFont typeface="Wingdings" charset="2"/>
              <a:buChar char="Ø"/>
            </a:pPr>
            <a:r>
              <a:rPr lang="en-US" dirty="0"/>
              <a:t>-s: source directory</a:t>
            </a:r>
          </a:p>
          <a:p>
            <a:pPr lvl="1">
              <a:buFont typeface="Wingdings" charset="2"/>
              <a:buChar char="Ø"/>
            </a:pPr>
            <a:r>
              <a:rPr lang="en-US" dirty="0"/>
              <a:t>-c: collection handle</a:t>
            </a:r>
          </a:p>
          <a:p>
            <a:pPr lvl="1">
              <a:buFont typeface="Wingdings" charset="2"/>
              <a:buChar char="Ø"/>
            </a:pPr>
            <a:r>
              <a:rPr lang="en-US" dirty="0"/>
              <a:t>-m: </a:t>
            </a:r>
            <a:r>
              <a:rPr lang="en-US" dirty="0" err="1"/>
              <a:t>mapfile</a:t>
            </a:r>
            <a:endParaRPr lang="en-US" dirty="0"/>
          </a:p>
          <a:p>
            <a:pPr lvl="1">
              <a:buFont typeface="Wingdings" charset="2"/>
              <a:buChar char="Ø"/>
            </a:pPr>
            <a:r>
              <a:rPr lang="en-US" dirty="0"/>
              <a:t>-t test mode</a:t>
            </a:r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7780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7830" y="585305"/>
            <a:ext cx="5157305" cy="2996460"/>
          </a:xfrm>
        </p:spPr>
        <p:txBody>
          <a:bodyPr>
            <a:normAutofit/>
          </a:bodyPr>
          <a:lstStyle/>
          <a:p>
            <a:r>
              <a:rPr lang="en-US" sz="2800" dirty="0">
                <a:cs typeface="Frutiger LT Std 55 Roman"/>
              </a:rPr>
              <a:t>Click to add your credits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987829" y="3683849"/>
            <a:ext cx="5157306" cy="5365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>
                <a:solidFill>
                  <a:srgbClr val="000000"/>
                </a:solidFill>
                <a:cs typeface="Frutiger LT Std 55 Roman"/>
              </a:rPr>
              <a:t>Subtitle</a:t>
            </a:r>
          </a:p>
        </p:txBody>
      </p:sp>
      <p:pic>
        <p:nvPicPr>
          <p:cNvPr id="3" name="Picture 2" descr="Leather_End_librari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18" y="523113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76468" y="1844298"/>
            <a:ext cx="29768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Thanks for your kind </a:t>
            </a:r>
            <a:r>
              <a:rPr lang="en-US" sz="3200"/>
              <a:t>attention!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1426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Workshop Outline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Prerequisites</a:t>
            </a:r>
          </a:p>
          <a:p>
            <a:r>
              <a:rPr lang="en-US" dirty="0"/>
              <a:t>Setting Up </a:t>
            </a:r>
            <a:r>
              <a:rPr lang="en-US" dirty="0" err="1"/>
              <a:t>SAFCreator</a:t>
            </a:r>
            <a:endParaRPr lang="en-US" dirty="0"/>
          </a:p>
          <a:p>
            <a:r>
              <a:rPr lang="en-US" dirty="0"/>
              <a:t>Overview of </a:t>
            </a:r>
            <a:r>
              <a:rPr lang="en-US" dirty="0" err="1"/>
              <a:t>DSpace</a:t>
            </a:r>
            <a:r>
              <a:rPr lang="en-US" dirty="0"/>
              <a:t> Metadata</a:t>
            </a:r>
          </a:p>
          <a:p>
            <a:r>
              <a:rPr lang="en-US" dirty="0"/>
              <a:t>Using </a:t>
            </a:r>
            <a:r>
              <a:rPr lang="en-US" dirty="0" err="1"/>
              <a:t>SAFCreator</a:t>
            </a:r>
            <a:endParaRPr lang="en-US" dirty="0"/>
          </a:p>
          <a:p>
            <a:pPr lvl="1"/>
            <a:r>
              <a:rPr lang="en-US" dirty="0"/>
              <a:t>Formatting Content and Metadata</a:t>
            </a:r>
          </a:p>
          <a:p>
            <a:pPr lvl="1"/>
            <a:r>
              <a:rPr lang="en-US" dirty="0"/>
              <a:t>Validation</a:t>
            </a:r>
          </a:p>
          <a:p>
            <a:pPr lvl="1"/>
            <a:r>
              <a:rPr lang="en-US" dirty="0"/>
              <a:t>Writing SAF</a:t>
            </a:r>
          </a:p>
          <a:p>
            <a:r>
              <a:rPr lang="en-US" dirty="0"/>
              <a:t>Importing/Exporting Content with </a:t>
            </a:r>
            <a:r>
              <a:rPr lang="en-US" dirty="0" err="1"/>
              <a:t>DSpace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8389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B181B6-B70C-C1CB-F8CB-47B605ABB3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Prerequisites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333517-2FC2-9B6B-B0F1-3EEB85710D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Java Runtime Environment: https://jdk.java.net/23/</a:t>
            </a:r>
            <a:endParaRPr lang="en-US" dirty="0"/>
          </a:p>
          <a:p>
            <a:r>
              <a:rPr lang="en-US" dirty="0"/>
              <a:t>CSV Spreadsheet editor (e.g. Excel)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Optionally, for more advanced use:</a:t>
            </a:r>
          </a:p>
          <a:p>
            <a:r>
              <a:rPr lang="en-US" dirty="0"/>
              <a:t>Apache Maven</a:t>
            </a:r>
          </a:p>
          <a:p>
            <a:r>
              <a:rPr lang="en-US" dirty="0"/>
              <a:t>GitHub client</a:t>
            </a:r>
          </a:p>
          <a:p>
            <a:r>
              <a:rPr lang="en-US" dirty="0" err="1"/>
              <a:t>ssh</a:t>
            </a:r>
            <a:r>
              <a:rPr lang="en-US" dirty="0"/>
              <a:t> client (e.g. PuTTY)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167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Setting Up </a:t>
            </a:r>
            <a:r>
              <a:rPr lang="en-US" sz="3200" dirty="0" err="1"/>
              <a:t>SAFCreator</a:t>
            </a:r>
            <a:r>
              <a:rPr lang="en-US" sz="3200" dirty="0"/>
              <a:t> -</a:t>
            </a:r>
            <a:br>
              <a:rPr lang="en-US" sz="3200" dirty="0"/>
            </a:br>
            <a:r>
              <a:rPr lang="en-US" sz="3200" dirty="0"/>
              <a:t>Get </a:t>
            </a:r>
            <a:r>
              <a:rPr lang="en-US" sz="3200" dirty="0" err="1"/>
              <a:t>SAFCreator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7475" y="1848534"/>
            <a:ext cx="7999325" cy="40843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Use a git client to clone, or download the zip from </a:t>
            </a:r>
            <a:r>
              <a:rPr lang="en-US" dirty="0">
                <a:hlinkClick r:id="rId3"/>
              </a:rPr>
              <a:t>https://github.com/jcreel/SAFCreator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365" y="2873673"/>
            <a:ext cx="6923867" cy="3195632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V="1">
            <a:off x="8037805" y="3890706"/>
            <a:ext cx="220854" cy="536942"/>
          </a:xfrm>
          <a:prstGeom prst="line">
            <a:avLst/>
          </a:prstGeom>
          <a:ln w="31750">
            <a:solidFill>
              <a:schemeClr val="accent1">
                <a:lumMod val="50000"/>
                <a:lumOff val="50000"/>
              </a:schemeClr>
            </a:solidFill>
            <a:headEnd type="triangle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9719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Setting Up </a:t>
            </a:r>
            <a:r>
              <a:rPr lang="en-US" sz="3200" dirty="0" err="1"/>
              <a:t>SAFCreator</a:t>
            </a:r>
            <a:r>
              <a:rPr lang="en-US" sz="3200" dirty="0"/>
              <a:t> –</a:t>
            </a:r>
            <a:br>
              <a:rPr lang="en-US" sz="3200" dirty="0"/>
            </a:br>
            <a:r>
              <a:rPr lang="en-US" sz="3200" dirty="0"/>
              <a:t>Run </a:t>
            </a:r>
            <a:r>
              <a:rPr lang="en-US" sz="3200" dirty="0" err="1"/>
              <a:t>SAFCreator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7475" y="1848534"/>
            <a:ext cx="7999325" cy="40843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You are in possession of a runnable .jar file.</a:t>
            </a:r>
          </a:p>
          <a:p>
            <a:pPr marL="0" indent="0">
              <a:buNone/>
            </a:pPr>
            <a:r>
              <a:rPr lang="en-US" dirty="0"/>
              <a:t>Run it from command line with:</a:t>
            </a:r>
          </a:p>
          <a:p>
            <a:pPr marL="0" indent="0">
              <a:buNone/>
            </a:pP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java -jar SAFCreator-0.0.2-SNAPSHOT.one-jar.jar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(Or, double-</a:t>
            </a:r>
          </a:p>
          <a:p>
            <a:pPr marL="0" indent="0">
              <a:buNone/>
            </a:pPr>
            <a:r>
              <a:rPr lang="en-US" dirty="0"/>
              <a:t>click it?)</a:t>
            </a:r>
            <a:endParaRPr lang="en-US" dirty="0">
              <a:latin typeface="Andale Mono" charset="0"/>
              <a:ea typeface="Andale Mono" charset="0"/>
              <a:cs typeface="Andale Mono" charset="0"/>
            </a:endParaRPr>
          </a:p>
          <a:p>
            <a:pPr marL="0" indent="0">
              <a:buNone/>
            </a:pPr>
            <a:endParaRPr lang="en-US" dirty="0">
              <a:latin typeface="Andale Mono" charset="0"/>
              <a:ea typeface="Andale Mono" charset="0"/>
              <a:cs typeface="Andale Mono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8008" y="3890706"/>
            <a:ext cx="2618258" cy="2098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155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9D8C4-AC05-B443-35A6-4DBB3CD05F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Caveats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E1AE29-258E-5C48-4936-481EBC65D6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If you’re on Windows and care about special characters, you will need to run java with some special parameters to enforce UTF-8 (notes on the GitHub repo)</a:t>
            </a:r>
          </a:p>
          <a:p>
            <a:r>
              <a:rPr lang="en-US" dirty="0"/>
              <a:t>If your archive contains dc fields that are not in your metadata registry, you will get cryptic error messages on import.</a:t>
            </a:r>
          </a:p>
          <a:p>
            <a:r>
              <a:rPr lang="en-US" dirty="0"/>
              <a:t>On Mac?  When you compress your archive to .zip, your .zip will contain a __MACOS directory.  Remove it with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>
                <a:latin typeface="Andale Mono" panose="020B0509000000000004" pitchFamily="49" charset="0"/>
              </a:rPr>
              <a:t>zip -d your-</a:t>
            </a:r>
            <a:r>
              <a:rPr lang="en-US" dirty="0" err="1">
                <a:latin typeface="Andale Mono" panose="020B0509000000000004" pitchFamily="49" charset="0"/>
              </a:rPr>
              <a:t>archive.zip</a:t>
            </a:r>
            <a:r>
              <a:rPr lang="en-US" dirty="0">
                <a:latin typeface="Andale Mono" panose="020B0509000000000004" pitchFamily="49" charset="0"/>
              </a:rPr>
              <a:t> "__MACOSX*"</a:t>
            </a:r>
          </a:p>
        </p:txBody>
      </p:sp>
    </p:spTree>
    <p:extLst>
      <p:ext uri="{BB962C8B-B14F-4D97-AF65-F5344CB8AC3E}">
        <p14:creationId xmlns:p14="http://schemas.microsoft.com/office/powerpoint/2010/main" val="31146466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3F6C08-3D34-16C7-5FBE-FF351F650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Excel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B4D819-57A5-22B4-42A2-3C050EB12A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Import and export as UTF-8</a:t>
            </a:r>
          </a:p>
          <a:p>
            <a:r>
              <a:rPr lang="en-US" dirty="0"/>
              <a:t>Beware of Leading BOM character which will result in cryptic error message about </a:t>
            </a:r>
            <a:r>
              <a:rPr lang="en-US" dirty="0" err="1"/>
              <a:t>dc.field</a:t>
            </a:r>
            <a:r>
              <a:rPr lang="en-US" dirty="0"/>
              <a:t> not being found</a:t>
            </a:r>
          </a:p>
        </p:txBody>
      </p:sp>
    </p:spTree>
    <p:extLst>
      <p:ext uri="{BB962C8B-B14F-4D97-AF65-F5344CB8AC3E}">
        <p14:creationId xmlns:p14="http://schemas.microsoft.com/office/powerpoint/2010/main" val="29772438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Using </a:t>
            </a:r>
            <a:r>
              <a:rPr lang="en-US" sz="3200" dirty="0" err="1"/>
              <a:t>SAFCreator</a:t>
            </a:r>
            <a:br>
              <a:rPr lang="en-US" sz="3200" dirty="0"/>
            </a:br>
            <a:r>
              <a:rPr lang="en-US" sz="3200" dirty="0"/>
              <a:t>Overview of Interactions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7475" y="1848534"/>
            <a:ext cx="7999325" cy="408434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Loading Batch Data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Licensing and Authorization of Batch Content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Verifying Batch Data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Writing SAF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What about those other tabs?</a:t>
            </a:r>
          </a:p>
        </p:txBody>
      </p:sp>
    </p:spTree>
    <p:extLst>
      <p:ext uri="{BB962C8B-B14F-4D97-AF65-F5344CB8AC3E}">
        <p14:creationId xmlns:p14="http://schemas.microsoft.com/office/powerpoint/2010/main" val="20736405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Using </a:t>
            </a:r>
            <a:r>
              <a:rPr lang="en-US" sz="3200" dirty="0" err="1"/>
              <a:t>SAFCreator</a:t>
            </a:r>
            <a:r>
              <a:rPr lang="en-US" sz="3200" dirty="0"/>
              <a:t> (1/5)</a:t>
            </a:r>
            <a:br>
              <a:rPr lang="en-US" sz="3200" dirty="0"/>
            </a:br>
            <a:r>
              <a:rPr lang="en-US" sz="3200" dirty="0"/>
              <a:t>Formatting Content and Metadata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7475" y="1848534"/>
            <a:ext cx="7999325" cy="4084344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Find the example source data in [</a:t>
            </a:r>
            <a:r>
              <a:rPr lang="en-US" dirty="0" err="1"/>
              <a:t>SAFCreator</a:t>
            </a:r>
            <a:r>
              <a:rPr lang="en-US" dirty="0"/>
              <a:t>-install-</a:t>
            </a:r>
            <a:r>
              <a:rPr lang="en-US" dirty="0" err="1"/>
              <a:t>dir</a:t>
            </a:r>
            <a:r>
              <a:rPr lang="en-US" dirty="0"/>
              <a:t>]/</a:t>
            </a:r>
            <a:r>
              <a:rPr lang="en-US" dirty="0" err="1"/>
              <a:t>src</a:t>
            </a:r>
            <a:r>
              <a:rPr lang="en-US" dirty="0"/>
              <a:t>/main/resources/SAF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Open up the CSV</a:t>
            </a:r>
          </a:p>
          <a:p>
            <a:pPr marL="968375" lvl="1" indent="-514350">
              <a:buFont typeface="+mj-lt"/>
              <a:buAutoNum type="arabicPeriod"/>
            </a:pPr>
            <a:r>
              <a:rPr lang="en-US" dirty="0"/>
              <a:t>“filename” or “GROUP:BUNDLENAME” or “BUNDLE:BUNDLENAME” are column headers for file designations</a:t>
            </a:r>
          </a:p>
          <a:p>
            <a:pPr marL="968375" lvl="1" indent="-514350">
              <a:buFont typeface="+mj-lt"/>
              <a:buAutoNum type="arabicPeriod"/>
            </a:pPr>
            <a:r>
              <a:rPr lang="en-US" dirty="0" err="1"/>
              <a:t>schema.element.qualifier</a:t>
            </a:r>
            <a:r>
              <a:rPr lang="en-US" dirty="0"/>
              <a:t> are column headers for </a:t>
            </a:r>
            <a:r>
              <a:rPr lang="en-US" dirty="0" err="1"/>
              <a:t>dublin</a:t>
            </a:r>
            <a:r>
              <a:rPr lang="en-US" dirty="0"/>
              <a:t>-core-style metadata</a:t>
            </a:r>
          </a:p>
          <a:p>
            <a:pPr marL="968375" lvl="1" indent="-514350">
              <a:buFont typeface="+mj-lt"/>
              <a:buAutoNum type="arabicPeriod"/>
            </a:pPr>
            <a:r>
              <a:rPr lang="en-US" dirty="0"/>
              <a:t>Multiple field values are delimited with the double bar ||</a:t>
            </a:r>
          </a:p>
        </p:txBody>
      </p:sp>
    </p:spTree>
    <p:extLst>
      <p:ext uri="{BB962C8B-B14F-4D97-AF65-F5344CB8AC3E}">
        <p14:creationId xmlns:p14="http://schemas.microsoft.com/office/powerpoint/2010/main" val="14593638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AMU Palette">
      <a:dk1>
        <a:srgbClr val="332C2C"/>
      </a:dk1>
      <a:lt1>
        <a:sysClr val="window" lastClr="FFFFFF"/>
      </a:lt1>
      <a:dk2>
        <a:srgbClr val="565252"/>
      </a:dk2>
      <a:lt2>
        <a:srgbClr val="D9D9D9"/>
      </a:lt2>
      <a:accent1>
        <a:srgbClr val="500000"/>
      </a:accent1>
      <a:accent2>
        <a:srgbClr val="1D3362"/>
      </a:accent2>
      <a:accent3>
        <a:srgbClr val="FFFFFF"/>
      </a:accent3>
      <a:accent4>
        <a:srgbClr val="D0D0D0"/>
      </a:accent4>
      <a:accent5>
        <a:srgbClr val="444040"/>
      </a:accent5>
      <a:accent6>
        <a:srgbClr val="000000"/>
      </a:accent6>
      <a:hlink>
        <a:srgbClr val="500000"/>
      </a:hlink>
      <a:folHlink>
        <a:srgbClr val="B0AFA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1DD6978F62E3B4BA85E7EE239DBF99F" ma:contentTypeVersion="0" ma:contentTypeDescription="Create a new document." ma:contentTypeScope="" ma:versionID="02ad48c962042ba31df52dd6fa150c3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E38BE8A-C2DC-4897-B286-7D212B3E716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2488C6F-07E9-41B3-ADE8-533BC7B99A17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32381FB-F26E-4B82-B3D7-32DCDE84EF9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14298</TotalTime>
  <Words>866</Words>
  <Application>Microsoft Macintosh PowerPoint</Application>
  <PresentationFormat>On-screen Show (4:3)</PresentationFormat>
  <Paragraphs>122</Paragraphs>
  <Slides>19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Andale Mono</vt:lpstr>
      <vt:lpstr>Arial</vt:lpstr>
      <vt:lpstr>Calibri</vt:lpstr>
      <vt:lpstr>Helvetica Neue</vt:lpstr>
      <vt:lpstr>Lucida Console</vt:lpstr>
      <vt:lpstr>Wingdings</vt:lpstr>
      <vt:lpstr>Office Theme</vt:lpstr>
      <vt:lpstr>Presentation Title</vt:lpstr>
      <vt:lpstr>Workshop Outline</vt:lpstr>
      <vt:lpstr>Prerequisites</vt:lpstr>
      <vt:lpstr>Setting Up SAFCreator - Get SAFCreator</vt:lpstr>
      <vt:lpstr>Setting Up SAFCreator – Run SAFCreator</vt:lpstr>
      <vt:lpstr>Caveats</vt:lpstr>
      <vt:lpstr>Excel</vt:lpstr>
      <vt:lpstr>Using SAFCreator Overview of Interactions</vt:lpstr>
      <vt:lpstr>Using SAFCreator (1/5) Formatting Content and Metadata</vt:lpstr>
      <vt:lpstr>Using SAFCreator (2/5) Loading Batch Data</vt:lpstr>
      <vt:lpstr>Using SAFCreator (3/5) Licensing and Authorization</vt:lpstr>
      <vt:lpstr>Using SAFCreator (4/5) Validating Metadata</vt:lpstr>
      <vt:lpstr>Using SAFCreator (5/5) Writing SAF</vt:lpstr>
      <vt:lpstr>Functions of additional tabs</vt:lpstr>
      <vt:lpstr>DSpace SAF Overview</vt:lpstr>
      <vt:lpstr>DSpace SAF Contents Manifest</vt:lpstr>
      <vt:lpstr>DSpace SAF Metadata</vt:lpstr>
      <vt:lpstr>DSpace SAF Import Script</vt:lpstr>
      <vt:lpstr>Click to add your credits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</dc:creator>
  <cp:lastModifiedBy>Creel, James S</cp:lastModifiedBy>
  <cp:revision>67</cp:revision>
  <dcterms:created xsi:type="dcterms:W3CDTF">2013-01-30T18:40:09Z</dcterms:created>
  <dcterms:modified xsi:type="dcterms:W3CDTF">2024-09-25T13:49:33Z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0x01010071DD6978F62E3B4BA85E7EE239DBF99F</vt:lpwstr>
  </property>
</Properties>
</file>