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20"/>
  </p:notesMasterIdLst>
  <p:handoutMasterIdLst>
    <p:handoutMasterId r:id="rId21"/>
  </p:handoutMasterIdLst>
  <p:sldIdLst>
    <p:sldId id="256" r:id="rId2"/>
    <p:sldId id="276" r:id="rId3"/>
    <p:sldId id="264" r:id="rId4"/>
    <p:sldId id="265" r:id="rId5"/>
    <p:sldId id="267" r:id="rId6"/>
    <p:sldId id="280" r:id="rId7"/>
    <p:sldId id="268" r:id="rId8"/>
    <p:sldId id="281" r:id="rId9"/>
    <p:sldId id="283" r:id="rId10"/>
    <p:sldId id="284" r:id="rId11"/>
    <p:sldId id="285" r:id="rId12"/>
    <p:sldId id="292" r:id="rId13"/>
    <p:sldId id="279" r:id="rId14"/>
    <p:sldId id="291" r:id="rId15"/>
    <p:sldId id="271" r:id="rId16"/>
    <p:sldId id="275" r:id="rId17"/>
    <p:sldId id="293" r:id="rId18"/>
    <p:sldId id="274" r:id="rId19"/>
  </p:sldIdLst>
  <p:sldSz cx="9904413" cy="5562600"/>
  <p:notesSz cx="6858000" cy="9144000"/>
  <p:defaultTextStyle>
    <a:defPPr>
      <a:defRPr lang="de-DE"/>
    </a:defPPr>
    <a:lvl1pPr algn="l" rtl="0" fontAlgn="base">
      <a:lnSpc>
        <a:spcPts val="2939"/>
      </a:lnSpc>
      <a:spcBef>
        <a:spcPct val="0"/>
      </a:spcBef>
      <a:spcAft>
        <a:spcPts val="1469"/>
      </a:spcAft>
      <a:defRPr sz="2600" b="1" kern="1200">
        <a:solidFill>
          <a:schemeClr val="tx2"/>
        </a:solidFill>
        <a:latin typeface="Arial" charset="0"/>
        <a:ea typeface="+mn-ea"/>
        <a:cs typeface="+mn-cs"/>
      </a:defRPr>
    </a:lvl1pPr>
    <a:lvl2pPr marL="419847" algn="l" rtl="0" fontAlgn="base">
      <a:lnSpc>
        <a:spcPts val="2939"/>
      </a:lnSpc>
      <a:spcBef>
        <a:spcPct val="0"/>
      </a:spcBef>
      <a:spcAft>
        <a:spcPts val="1469"/>
      </a:spcAft>
      <a:defRPr sz="2600" b="1" kern="1200">
        <a:solidFill>
          <a:schemeClr val="tx2"/>
        </a:solidFill>
        <a:latin typeface="Arial" charset="0"/>
        <a:ea typeface="+mn-ea"/>
        <a:cs typeface="+mn-cs"/>
      </a:defRPr>
    </a:lvl2pPr>
    <a:lvl3pPr marL="839694" algn="l" rtl="0" fontAlgn="base">
      <a:lnSpc>
        <a:spcPts val="2939"/>
      </a:lnSpc>
      <a:spcBef>
        <a:spcPct val="0"/>
      </a:spcBef>
      <a:spcAft>
        <a:spcPts val="1469"/>
      </a:spcAft>
      <a:defRPr sz="2600" b="1" kern="1200">
        <a:solidFill>
          <a:schemeClr val="tx2"/>
        </a:solidFill>
        <a:latin typeface="Arial" charset="0"/>
        <a:ea typeface="+mn-ea"/>
        <a:cs typeface="+mn-cs"/>
      </a:defRPr>
    </a:lvl3pPr>
    <a:lvl4pPr marL="1259540" algn="l" rtl="0" fontAlgn="base">
      <a:lnSpc>
        <a:spcPts val="2939"/>
      </a:lnSpc>
      <a:spcBef>
        <a:spcPct val="0"/>
      </a:spcBef>
      <a:spcAft>
        <a:spcPts val="1469"/>
      </a:spcAft>
      <a:defRPr sz="2600" b="1" kern="1200">
        <a:solidFill>
          <a:schemeClr val="tx2"/>
        </a:solidFill>
        <a:latin typeface="Arial" charset="0"/>
        <a:ea typeface="+mn-ea"/>
        <a:cs typeface="+mn-cs"/>
      </a:defRPr>
    </a:lvl4pPr>
    <a:lvl5pPr marL="1679387" algn="l" rtl="0" fontAlgn="base">
      <a:lnSpc>
        <a:spcPts val="2939"/>
      </a:lnSpc>
      <a:spcBef>
        <a:spcPct val="0"/>
      </a:spcBef>
      <a:spcAft>
        <a:spcPts val="1469"/>
      </a:spcAft>
      <a:defRPr sz="2600" b="1" kern="1200">
        <a:solidFill>
          <a:schemeClr val="tx2"/>
        </a:solidFill>
        <a:latin typeface="Arial" charset="0"/>
        <a:ea typeface="+mn-ea"/>
        <a:cs typeface="+mn-cs"/>
      </a:defRPr>
    </a:lvl5pPr>
    <a:lvl6pPr marL="2099234" algn="l" defTabSz="839694" rtl="0" eaLnBrk="1" latinLnBrk="0" hangingPunct="1">
      <a:defRPr sz="2600" b="1" kern="1200">
        <a:solidFill>
          <a:schemeClr val="tx2"/>
        </a:solidFill>
        <a:latin typeface="Arial" charset="0"/>
        <a:ea typeface="+mn-ea"/>
        <a:cs typeface="+mn-cs"/>
      </a:defRPr>
    </a:lvl6pPr>
    <a:lvl7pPr marL="2519081" algn="l" defTabSz="839694" rtl="0" eaLnBrk="1" latinLnBrk="0" hangingPunct="1">
      <a:defRPr sz="2600" b="1" kern="1200">
        <a:solidFill>
          <a:schemeClr val="tx2"/>
        </a:solidFill>
        <a:latin typeface="Arial" charset="0"/>
        <a:ea typeface="+mn-ea"/>
        <a:cs typeface="+mn-cs"/>
      </a:defRPr>
    </a:lvl7pPr>
    <a:lvl8pPr marL="2938927" algn="l" defTabSz="839694" rtl="0" eaLnBrk="1" latinLnBrk="0" hangingPunct="1">
      <a:defRPr sz="2600" b="1" kern="1200">
        <a:solidFill>
          <a:schemeClr val="tx2"/>
        </a:solidFill>
        <a:latin typeface="Arial" charset="0"/>
        <a:ea typeface="+mn-ea"/>
        <a:cs typeface="+mn-cs"/>
      </a:defRPr>
    </a:lvl8pPr>
    <a:lvl9pPr marL="3358774" algn="l" defTabSz="839694" rtl="0" eaLnBrk="1" latinLnBrk="0" hangingPunct="1">
      <a:defRPr sz="2600" b="1" kern="1200">
        <a:solidFill>
          <a:schemeClr val="tx2"/>
        </a:solidFill>
        <a:latin typeface="Arial" charset="0"/>
        <a:ea typeface="+mn-ea"/>
        <a:cs typeface="+mn-cs"/>
      </a:defRPr>
    </a:lvl9pPr>
  </p:defaultTextStyle>
  <p:extLst>
    <p:ext uri="{EFAFB233-063F-42B5-8137-9DF3F51BA10A}">
      <p15:sldGuideLst xmlns:p15="http://schemas.microsoft.com/office/powerpoint/2012/main">
        <p15:guide id="1" orient="horz" pos="3112">
          <p15:clr>
            <a:srgbClr val="A4A3A4"/>
          </p15:clr>
        </p15:guide>
        <p15:guide id="2" orient="horz" pos="210">
          <p15:clr>
            <a:srgbClr val="A4A3A4"/>
          </p15:clr>
        </p15:guide>
        <p15:guide id="3" orient="horz" pos="936">
          <p15:clr>
            <a:srgbClr val="A4A3A4"/>
          </p15:clr>
        </p15:guide>
        <p15:guide id="4" orient="horz" pos="754">
          <p15:clr>
            <a:srgbClr val="A4A3A4"/>
          </p15:clr>
        </p15:guide>
        <p15:guide id="5" orient="horz" pos="1117">
          <p15:clr>
            <a:srgbClr val="A4A3A4"/>
          </p15:clr>
        </p15:guide>
        <p15:guide id="6" pos="3028">
          <p15:clr>
            <a:srgbClr val="A4A3A4"/>
          </p15:clr>
        </p15:guide>
        <p15:guide id="7" pos="443">
          <p15:clr>
            <a:srgbClr val="A4A3A4"/>
          </p15:clr>
        </p15:guide>
        <p15:guide id="8" pos="5795">
          <p15:clr>
            <a:srgbClr val="A4A3A4"/>
          </p15:clr>
        </p15:guide>
        <p15:guide id="9" pos="321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4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45" autoAdjust="0"/>
    <p:restoredTop sz="67809" autoAdjust="0"/>
  </p:normalViewPr>
  <p:slideViewPr>
    <p:cSldViewPr>
      <p:cViewPr varScale="1">
        <p:scale>
          <a:sx n="135" d="100"/>
          <a:sy n="135" d="100"/>
        </p:scale>
        <p:origin x="2094" y="96"/>
      </p:cViewPr>
      <p:guideLst>
        <p:guide orient="horz" pos="3112"/>
        <p:guide orient="horz" pos="210"/>
        <p:guide orient="horz" pos="936"/>
        <p:guide orient="horz" pos="754"/>
        <p:guide orient="horz" pos="1117"/>
        <p:guide pos="3028"/>
        <p:guide pos="443"/>
        <p:guide pos="5795"/>
        <p:guide pos="321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758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nSpc>
                <a:spcPct val="100000"/>
              </a:lnSpc>
              <a:spcAft>
                <a:spcPct val="0"/>
              </a:spcAft>
              <a:defRPr sz="1200" b="0">
                <a:solidFill>
                  <a:schemeClr val="tx1"/>
                </a:solidFill>
              </a:defRPr>
            </a:lvl1pPr>
          </a:lstStyle>
          <a:p>
            <a:endParaRPr lang="de-CH"/>
          </a:p>
        </p:txBody>
      </p:sp>
      <p:sp>
        <p:nvSpPr>
          <p:cNvPr id="67587"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Aft>
                <a:spcPct val="0"/>
              </a:spcAft>
              <a:defRPr sz="1200" b="0">
                <a:solidFill>
                  <a:schemeClr val="tx1"/>
                </a:solidFill>
              </a:defRPr>
            </a:lvl1pPr>
          </a:lstStyle>
          <a:p>
            <a:endParaRPr lang="de-CH"/>
          </a:p>
        </p:txBody>
      </p:sp>
      <p:sp>
        <p:nvSpPr>
          <p:cNvPr id="67588"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nSpc>
                <a:spcPct val="100000"/>
              </a:lnSpc>
              <a:spcAft>
                <a:spcPct val="0"/>
              </a:spcAft>
              <a:defRPr sz="1200" b="0">
                <a:solidFill>
                  <a:schemeClr val="tx1"/>
                </a:solidFill>
              </a:defRPr>
            </a:lvl1pPr>
          </a:lstStyle>
          <a:p>
            <a:endParaRPr lang="de-CH"/>
          </a:p>
        </p:txBody>
      </p:sp>
      <p:sp>
        <p:nvSpPr>
          <p:cNvPr id="67589"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lnSpc>
                <a:spcPct val="100000"/>
              </a:lnSpc>
              <a:spcAft>
                <a:spcPct val="0"/>
              </a:spcAft>
              <a:defRPr sz="1200" b="0">
                <a:solidFill>
                  <a:schemeClr val="tx1"/>
                </a:solidFill>
              </a:defRPr>
            </a:lvl1pPr>
          </a:lstStyle>
          <a:p>
            <a:fld id="{ECBBE573-2055-42DD-81AE-DB6B82D7CCEB}" type="slidenum">
              <a:rPr lang="de-CH"/>
              <a:pPr/>
              <a:t>‹Nr.›</a:t>
            </a:fld>
            <a:endParaRPr lang="de-CH"/>
          </a:p>
        </p:txBody>
      </p:sp>
    </p:spTree>
    <p:extLst>
      <p:ext uri="{BB962C8B-B14F-4D97-AF65-F5344CB8AC3E}">
        <p14:creationId xmlns:p14="http://schemas.microsoft.com/office/powerpoint/2010/main" val="18495056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nSpc>
                <a:spcPct val="100000"/>
              </a:lnSpc>
              <a:spcAft>
                <a:spcPct val="0"/>
              </a:spcAft>
              <a:defRPr sz="1200" b="0">
                <a:solidFill>
                  <a:schemeClr val="tx1"/>
                </a:solidFill>
              </a:defRPr>
            </a:lvl1pPr>
          </a:lstStyle>
          <a:p>
            <a:endParaRPr lang="de-DE"/>
          </a:p>
        </p:txBody>
      </p:sp>
      <p:sp>
        <p:nvSpPr>
          <p:cNvPr id="51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Aft>
                <a:spcPct val="0"/>
              </a:spcAft>
              <a:defRPr sz="1200" b="0">
                <a:solidFill>
                  <a:schemeClr val="tx1"/>
                </a:solidFill>
              </a:defRPr>
            </a:lvl1pPr>
          </a:lstStyle>
          <a:p>
            <a:endParaRPr lang="de-DE"/>
          </a:p>
        </p:txBody>
      </p:sp>
      <p:sp>
        <p:nvSpPr>
          <p:cNvPr id="5124" name="Rectangle 4"/>
          <p:cNvSpPr>
            <a:spLocks noGrp="1" noRot="1" noChangeAspect="1" noChangeArrowheads="1" noTextEdit="1"/>
          </p:cNvSpPr>
          <p:nvPr>
            <p:ph type="sldImg" idx="2"/>
          </p:nvPr>
        </p:nvSpPr>
        <p:spPr bwMode="auto">
          <a:xfrm>
            <a:off x="377825" y="685800"/>
            <a:ext cx="610235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nSpc>
                <a:spcPct val="100000"/>
              </a:lnSpc>
              <a:spcAft>
                <a:spcPct val="0"/>
              </a:spcAft>
              <a:defRPr sz="1200" b="0">
                <a:solidFill>
                  <a:schemeClr val="tx1"/>
                </a:solidFill>
              </a:defRPr>
            </a:lvl1pPr>
          </a:lstStyle>
          <a:p>
            <a:endParaRPr lang="de-DE"/>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lnSpc>
                <a:spcPct val="100000"/>
              </a:lnSpc>
              <a:spcAft>
                <a:spcPct val="0"/>
              </a:spcAft>
              <a:defRPr sz="1200" b="0">
                <a:solidFill>
                  <a:schemeClr val="tx1"/>
                </a:solidFill>
              </a:defRPr>
            </a:lvl1pPr>
          </a:lstStyle>
          <a:p>
            <a:fld id="{6F1F3729-FB41-41FE-8222-A46DA02A6FBF}" type="slidenum">
              <a:rPr lang="de-DE"/>
              <a:pPr/>
              <a:t>‹Nr.›</a:t>
            </a:fld>
            <a:endParaRPr lang="de-DE"/>
          </a:p>
        </p:txBody>
      </p:sp>
    </p:spTree>
    <p:extLst>
      <p:ext uri="{BB962C8B-B14F-4D97-AF65-F5344CB8AC3E}">
        <p14:creationId xmlns:p14="http://schemas.microsoft.com/office/powerpoint/2010/main" val="269520865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100" kern="1200">
        <a:solidFill>
          <a:schemeClr val="tx1"/>
        </a:solidFill>
        <a:latin typeface="Arial" charset="0"/>
        <a:ea typeface="+mn-ea"/>
        <a:cs typeface="+mn-cs"/>
      </a:defRPr>
    </a:lvl1pPr>
    <a:lvl2pPr marL="419847" algn="l" rtl="0" fontAlgn="base">
      <a:spcBef>
        <a:spcPct val="30000"/>
      </a:spcBef>
      <a:spcAft>
        <a:spcPct val="0"/>
      </a:spcAft>
      <a:defRPr sz="1100" kern="1200">
        <a:solidFill>
          <a:schemeClr val="tx1"/>
        </a:solidFill>
        <a:latin typeface="Arial" charset="0"/>
        <a:ea typeface="+mn-ea"/>
        <a:cs typeface="+mn-cs"/>
      </a:defRPr>
    </a:lvl2pPr>
    <a:lvl3pPr marL="839694" algn="l" rtl="0" fontAlgn="base">
      <a:spcBef>
        <a:spcPct val="30000"/>
      </a:spcBef>
      <a:spcAft>
        <a:spcPct val="0"/>
      </a:spcAft>
      <a:defRPr sz="1100" kern="1200">
        <a:solidFill>
          <a:schemeClr val="tx1"/>
        </a:solidFill>
        <a:latin typeface="Arial" charset="0"/>
        <a:ea typeface="+mn-ea"/>
        <a:cs typeface="+mn-cs"/>
      </a:defRPr>
    </a:lvl3pPr>
    <a:lvl4pPr marL="1259540" algn="l" rtl="0" fontAlgn="base">
      <a:spcBef>
        <a:spcPct val="30000"/>
      </a:spcBef>
      <a:spcAft>
        <a:spcPct val="0"/>
      </a:spcAft>
      <a:defRPr sz="1100" kern="1200">
        <a:solidFill>
          <a:schemeClr val="tx1"/>
        </a:solidFill>
        <a:latin typeface="Arial" charset="0"/>
        <a:ea typeface="+mn-ea"/>
        <a:cs typeface="+mn-cs"/>
      </a:defRPr>
    </a:lvl4pPr>
    <a:lvl5pPr marL="1679387" algn="l" rtl="0" fontAlgn="base">
      <a:spcBef>
        <a:spcPct val="30000"/>
      </a:spcBef>
      <a:spcAft>
        <a:spcPct val="0"/>
      </a:spcAft>
      <a:defRPr sz="1100" kern="1200">
        <a:solidFill>
          <a:schemeClr val="tx1"/>
        </a:solidFill>
        <a:latin typeface="Arial" charset="0"/>
        <a:ea typeface="+mn-ea"/>
        <a:cs typeface="+mn-cs"/>
      </a:defRPr>
    </a:lvl5pPr>
    <a:lvl6pPr marL="2099234" algn="l" defTabSz="839694" rtl="0" eaLnBrk="1" latinLnBrk="0" hangingPunct="1">
      <a:defRPr sz="1100" kern="1200">
        <a:solidFill>
          <a:schemeClr val="tx1"/>
        </a:solidFill>
        <a:latin typeface="+mn-lt"/>
        <a:ea typeface="+mn-ea"/>
        <a:cs typeface="+mn-cs"/>
      </a:defRPr>
    </a:lvl6pPr>
    <a:lvl7pPr marL="2519081" algn="l" defTabSz="839694" rtl="0" eaLnBrk="1" latinLnBrk="0" hangingPunct="1">
      <a:defRPr sz="1100" kern="1200">
        <a:solidFill>
          <a:schemeClr val="tx1"/>
        </a:solidFill>
        <a:latin typeface="+mn-lt"/>
        <a:ea typeface="+mn-ea"/>
        <a:cs typeface="+mn-cs"/>
      </a:defRPr>
    </a:lvl7pPr>
    <a:lvl8pPr marL="2938927" algn="l" defTabSz="839694" rtl="0" eaLnBrk="1" latinLnBrk="0" hangingPunct="1">
      <a:defRPr sz="1100" kern="1200">
        <a:solidFill>
          <a:schemeClr val="tx1"/>
        </a:solidFill>
        <a:latin typeface="+mn-lt"/>
        <a:ea typeface="+mn-ea"/>
        <a:cs typeface="+mn-cs"/>
      </a:defRPr>
    </a:lvl8pPr>
    <a:lvl9pPr marL="3358774" algn="l" defTabSz="839694"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777499-AB88-43FE-B9C2-074A4D1448B7}" type="slidenum">
              <a:rPr lang="de-DE"/>
              <a:pPr/>
              <a:t>1</a:t>
            </a:fld>
            <a:endParaRPr lang="de-DE"/>
          </a:p>
        </p:txBody>
      </p:sp>
      <p:sp>
        <p:nvSpPr>
          <p:cNvPr id="68610" name="Rectangle 2"/>
          <p:cNvSpPr>
            <a:spLocks noGrp="1" noRot="1" noChangeAspect="1" noChangeArrowheads="1" noTextEdit="1"/>
          </p:cNvSpPr>
          <p:nvPr>
            <p:ph type="sldImg"/>
          </p:nvPr>
        </p:nvSpPr>
        <p:spPr>
          <a:xfrm>
            <a:off x="377825" y="685800"/>
            <a:ext cx="6102350" cy="3429000"/>
          </a:xfrm>
          <a:ln/>
        </p:spPr>
      </p:sp>
      <p:sp>
        <p:nvSpPr>
          <p:cNvPr id="68611" name="Rectangle 3"/>
          <p:cNvSpPr>
            <a:spLocks noGrp="1" noChangeArrowheads="1"/>
          </p:cNvSpPr>
          <p:nvPr>
            <p:ph type="body" idx="1"/>
          </p:nvPr>
        </p:nvSpPr>
        <p:spPr/>
        <p:txBody>
          <a:bodyPr/>
          <a:lstStyle/>
          <a:p>
            <a:endParaRPr lang="de-CH"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t>Möglichkeit beide zu verknüpfen.</a:t>
            </a:r>
          </a:p>
        </p:txBody>
      </p:sp>
      <p:sp>
        <p:nvSpPr>
          <p:cNvPr id="4" name="Foliennummernplatzhalter 3"/>
          <p:cNvSpPr>
            <a:spLocks noGrp="1"/>
          </p:cNvSpPr>
          <p:nvPr>
            <p:ph type="sldNum" sz="quarter" idx="5"/>
          </p:nvPr>
        </p:nvSpPr>
        <p:spPr/>
        <p:txBody>
          <a:bodyPr/>
          <a:lstStyle/>
          <a:p>
            <a:fld id="{6F1F3729-FB41-41FE-8222-A46DA02A6FBF}" type="slidenum">
              <a:rPr lang="de-DE" smtClean="0"/>
              <a:pPr/>
              <a:t>11</a:t>
            </a:fld>
            <a:endParaRPr lang="de-DE"/>
          </a:p>
        </p:txBody>
      </p:sp>
    </p:spTree>
    <p:extLst>
      <p:ext uri="{BB962C8B-B14F-4D97-AF65-F5344CB8AC3E}">
        <p14:creationId xmlns:p14="http://schemas.microsoft.com/office/powerpoint/2010/main" val="24634540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z="1100" dirty="0"/>
              <a:t>= was erwartet die Repository-Anwender? </a:t>
            </a:r>
          </a:p>
          <a:p>
            <a:endParaRPr lang="de-CH" sz="1100" dirty="0"/>
          </a:p>
          <a:p>
            <a:pPr>
              <a:lnSpc>
                <a:spcPct val="107000"/>
              </a:lnSpc>
              <a:spcAft>
                <a:spcPts val="800"/>
              </a:spcAft>
            </a:pP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Um Ihnen die Ansicht für die Benutzer näher zu bringen, sehen Sie hier eine Kurzansicht einer Policy. Im oberen Teil werden wichtige Informationen angezeigt und unten links die Verlinkungen zum Journal bzw. zu den Dateien gemacht. Die Policy soll den Usern Informationen zu den Zweitveröffentlichungsrechten geben, wie man z.B. unter «Self-</a:t>
            </a:r>
            <a:r>
              <a:rPr lang="de-CH" sz="1800" kern="100" dirty="0" err="1">
                <a:effectLst/>
                <a:latin typeface="Calibri" panose="020F0502020204030204" pitchFamily="34" charset="0"/>
                <a:ea typeface="Calibri" panose="020F0502020204030204" pitchFamily="34" charset="0"/>
                <a:cs typeface="Times New Roman" panose="02020603050405020304" pitchFamily="18" charset="0"/>
              </a:rPr>
              <a:t>archiving</a:t>
            </a: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&gt;. Beim </a:t>
            </a:r>
            <a:r>
              <a:rPr lang="de-CH" sz="1800" kern="100" dirty="0" err="1">
                <a:effectLst/>
                <a:latin typeface="Calibri" panose="020F0502020204030204" pitchFamily="34" charset="0"/>
                <a:ea typeface="Calibri" panose="020F0502020204030204" pitchFamily="34" charset="0"/>
                <a:cs typeface="Times New Roman" panose="02020603050405020304" pitchFamily="18" charset="0"/>
              </a:rPr>
              <a:t>content</a:t>
            </a: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 wurde ein Textfeld verwendet, welches noch nicht optimal ist. Dies liegt daran, dass es keine Verknüpfungen auf Felder ebene gibt.</a:t>
            </a:r>
          </a:p>
          <a:p>
            <a:endParaRPr lang="de-CH" sz="1100" dirty="0"/>
          </a:p>
          <a:p>
            <a:endParaRPr lang="de-CH" dirty="0"/>
          </a:p>
        </p:txBody>
      </p:sp>
      <p:sp>
        <p:nvSpPr>
          <p:cNvPr id="4" name="Foliennummernplatzhalter 3"/>
          <p:cNvSpPr>
            <a:spLocks noGrp="1"/>
          </p:cNvSpPr>
          <p:nvPr>
            <p:ph type="sldNum" sz="quarter" idx="5"/>
          </p:nvPr>
        </p:nvSpPr>
        <p:spPr/>
        <p:txBody>
          <a:bodyPr/>
          <a:lstStyle/>
          <a:p>
            <a:fld id="{6F1F3729-FB41-41FE-8222-A46DA02A6FBF}" type="slidenum">
              <a:rPr lang="de-DE" smtClean="0"/>
              <a:pPr/>
              <a:t>12</a:t>
            </a:fld>
            <a:endParaRPr lang="de-DE"/>
          </a:p>
        </p:txBody>
      </p:sp>
    </p:spTree>
    <p:extLst>
      <p:ext uri="{BB962C8B-B14F-4D97-AF65-F5344CB8AC3E}">
        <p14:creationId xmlns:p14="http://schemas.microsoft.com/office/powerpoint/2010/main" val="4505695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7000"/>
              </a:lnSpc>
              <a:spcAft>
                <a:spcPts val="800"/>
              </a:spcAft>
            </a:pP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Dies sind unsere </a:t>
            </a:r>
            <a:r>
              <a:rPr lang="de-CH" sz="1800" kern="100" dirty="0" err="1">
                <a:effectLst/>
                <a:latin typeface="Calibri" panose="020F0502020204030204" pitchFamily="34" charset="0"/>
                <a:ea typeface="Calibri" panose="020F0502020204030204" pitchFamily="34" charset="0"/>
                <a:cs typeface="Times New Roman" panose="02020603050405020304" pitchFamily="18" charset="0"/>
              </a:rPr>
              <a:t>Lessons</a:t>
            </a: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de-CH" sz="1800" kern="100" dirty="0" err="1">
                <a:effectLst/>
                <a:latin typeface="Calibri" panose="020F0502020204030204" pitchFamily="34" charset="0"/>
                <a:ea typeface="Calibri" panose="020F0502020204030204" pitchFamily="34" charset="0"/>
                <a:cs typeface="Times New Roman" panose="02020603050405020304" pitchFamily="18" charset="0"/>
              </a:rPr>
              <a:t>Learned</a:t>
            </a: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 nach der Umsetzung. Der Übersetzungsaufwand für die Mehrsprachigkeit ist grösser als anfangs gedacht, Wartungsarbeiten bei Updates sind nicht zu unterschätzen, Designanpassungen sind zeitaufwendig. </a:t>
            </a:r>
          </a:p>
          <a:p>
            <a:pPr>
              <a:lnSpc>
                <a:spcPct val="107000"/>
              </a:lnSpc>
              <a:spcAft>
                <a:spcPts val="800"/>
              </a:spcAft>
            </a:pP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Die Möglichkeit Entitäten zu verwenden war sehr hilfreich um die Verknüpfungen herzustellen. Trotzdem ziemlich viel Komplexität beim Zusammenspiel der Entitäten. Es könnten noch mehr Entitäten erstellt werden um z.B. Container der Policy zu vereinfachen.</a:t>
            </a:r>
          </a:p>
          <a:p>
            <a:pPr>
              <a:lnSpc>
                <a:spcPct val="107000"/>
              </a:lnSpc>
              <a:spcAft>
                <a:spcPts val="800"/>
              </a:spcAft>
            </a:pP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Bugs gab es beim Lookup der Submission und die Verlinkung der Entitäten bei der Kurzanzeige, da die Items nun zu einer Entität gehören und nicht mehr </a:t>
            </a:r>
            <a:r>
              <a:rPr lang="de-CH" sz="1800" kern="100" dirty="0" err="1">
                <a:effectLst/>
                <a:latin typeface="Calibri" panose="020F0502020204030204" pitchFamily="34" charset="0"/>
                <a:ea typeface="Calibri" panose="020F0502020204030204" pitchFamily="34" charset="0"/>
                <a:cs typeface="Times New Roman" panose="02020603050405020304" pitchFamily="18" charset="0"/>
              </a:rPr>
              <a:t>untyped</a:t>
            </a: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 sind.</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de-CH" dirty="0"/>
          </a:p>
          <a:p>
            <a:endParaRPr lang="de-CH" dirty="0"/>
          </a:p>
        </p:txBody>
      </p:sp>
      <p:sp>
        <p:nvSpPr>
          <p:cNvPr id="4" name="Foliennummernplatzhalter 3"/>
          <p:cNvSpPr>
            <a:spLocks noGrp="1"/>
          </p:cNvSpPr>
          <p:nvPr>
            <p:ph type="sldNum" sz="quarter" idx="5"/>
          </p:nvPr>
        </p:nvSpPr>
        <p:spPr/>
        <p:txBody>
          <a:bodyPr/>
          <a:lstStyle/>
          <a:p>
            <a:fld id="{6F1F3729-FB41-41FE-8222-A46DA02A6FBF}" type="slidenum">
              <a:rPr lang="de-DE" smtClean="0"/>
              <a:pPr/>
              <a:t>13</a:t>
            </a:fld>
            <a:endParaRPr lang="de-DE"/>
          </a:p>
        </p:txBody>
      </p:sp>
    </p:spTree>
    <p:extLst>
      <p:ext uri="{BB962C8B-B14F-4D97-AF65-F5344CB8AC3E}">
        <p14:creationId xmlns:p14="http://schemas.microsoft.com/office/powerpoint/2010/main" val="24880683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7000"/>
              </a:lnSpc>
              <a:spcAft>
                <a:spcPts val="800"/>
              </a:spcAft>
            </a:pP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Von den unmittelbar geplanten Anpassungen ist die Übersetzung der Oberfläche in weitere Sprachen bedingt durch die Mehrsprachigkeit der Schweiz das wichtigste Anliegen. Unsere «Wunschliste» enthält aber auch:</a:t>
            </a:r>
          </a:p>
          <a:p>
            <a:pPr marL="342900" lvl="0" indent="-342900">
              <a:lnSpc>
                <a:spcPct val="107000"/>
              </a:lnSpc>
              <a:buFont typeface="Calibri" panose="020F0502020204030204" pitchFamily="34" charset="0"/>
              <a:buChar char="-"/>
            </a:pP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Die Definition einer Schnittstelle zu Sherpa Romeo, um solche Daten zu exportieren, welche die Aufnahmebedingungen dort erfüllen (für Zeitschriften, die erst später die Bedingungen und übertragen werden sollen – Zusammenarbeit und Austausch mit Sherpa Romeo)</a:t>
            </a:r>
          </a:p>
          <a:p>
            <a:pPr marL="342900" lvl="0" indent="-342900">
              <a:lnSpc>
                <a:spcPct val="107000"/>
              </a:lnSpc>
              <a:buFont typeface="Calibri" panose="020F0502020204030204" pitchFamily="34" charset="0"/>
              <a:buChar char="-"/>
            </a:pP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Wir wollen eine Lookup-Funktionalität auf Sherpa Romeo implementieren, damit bei der Eingabe einer Zeitschrift zuerst das Vorhandensein in Sherpa Romeo geprüft werden kann. Wir erhoffen uns so, eine doppelte Erfassung zu vermeiden.</a:t>
            </a:r>
          </a:p>
          <a:p>
            <a:pPr marL="342900" lvl="0" indent="-342900">
              <a:lnSpc>
                <a:spcPct val="107000"/>
              </a:lnSpc>
              <a:spcAft>
                <a:spcPts val="800"/>
              </a:spcAft>
              <a:buFont typeface="Calibri" panose="020F0502020204030204" pitchFamily="34" charset="0"/>
              <a:buChar char="-"/>
            </a:pP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Ein solcher Lookup ist auch für unser institutionelles Repositorium interessant. Neben Sherpa Romeo können wir aber hier auch zusätzlich die GOAL-Datenbank als «Data Provider» anbinden und Informationen beziehen.</a:t>
            </a:r>
          </a:p>
          <a:p>
            <a:endParaRPr lang="de-CH" dirty="0"/>
          </a:p>
        </p:txBody>
      </p:sp>
      <p:sp>
        <p:nvSpPr>
          <p:cNvPr id="4" name="Foliennummernplatzhalter 3"/>
          <p:cNvSpPr>
            <a:spLocks noGrp="1"/>
          </p:cNvSpPr>
          <p:nvPr>
            <p:ph type="sldNum" sz="quarter" idx="5"/>
          </p:nvPr>
        </p:nvSpPr>
        <p:spPr/>
        <p:txBody>
          <a:bodyPr/>
          <a:lstStyle/>
          <a:p>
            <a:fld id="{6F1F3729-FB41-41FE-8222-A46DA02A6FBF}" type="slidenum">
              <a:rPr lang="de-DE" smtClean="0"/>
              <a:pPr/>
              <a:t>14</a:t>
            </a:fld>
            <a:endParaRPr lang="de-DE"/>
          </a:p>
        </p:txBody>
      </p:sp>
    </p:spTree>
    <p:extLst>
      <p:ext uri="{BB962C8B-B14F-4D97-AF65-F5344CB8AC3E}">
        <p14:creationId xmlns:p14="http://schemas.microsoft.com/office/powerpoint/2010/main" val="11004883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7000"/>
              </a:lnSpc>
              <a:spcAft>
                <a:spcPts val="800"/>
              </a:spcAft>
            </a:pP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Das erfolgreiche Verhandeln von </a:t>
            </a:r>
            <a:r>
              <a:rPr lang="de-CH" sz="1800" kern="100" dirty="0" err="1">
                <a:effectLst/>
                <a:latin typeface="Calibri" panose="020F0502020204030204" pitchFamily="34" charset="0"/>
                <a:ea typeface="Calibri" panose="020F0502020204030204" pitchFamily="34" charset="0"/>
                <a:cs typeface="Times New Roman" panose="02020603050405020304" pitchFamily="18" charset="0"/>
              </a:rPr>
              <a:t>Policies</a:t>
            </a: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 steckt den Rahmen einer Zweitveröffentlichung ab. Bis zum Volltext im Repositorium gibt es aber noch viel zu tun. Im Projekt soll deshalb auch geprüft werden, wie der weitere Prozess optimiert werden könnte. Eine Hilfe könnte dabei sein, auch die Publikationsdaten der einzelnen Zeitschriftenbeiträge zentral anzubieten – kuratieret Metadaten und fertige Dateien. </a:t>
            </a:r>
          </a:p>
          <a:p>
            <a:pPr>
              <a:lnSpc>
                <a:spcPct val="107000"/>
              </a:lnSpc>
              <a:spcAft>
                <a:spcPts val="800"/>
              </a:spcAft>
            </a:pP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Eine Voraussetzung dafür ist, dass Verlage mindestens rudimentäre Informationen zu den einzelnen Beiträgen von Autoren beteiligter Hochschulen bereitstellen und die Ausgaben auf einer öffentlichen Webseite zugänglich machen. Durch eine zentrale Stelle können die Metadaten dann noch angereichert und am Ende intellektuell geprüft werden. Auch die Dateien der Einzelbeiträge können bereits skriptbasiert vorverarbeitet werden. Repositorien könnten anschliessend die mit ihrer Hochschule affiliierten Publikationen bei sich aufnehmen. </a:t>
            </a:r>
          </a:p>
          <a:p>
            <a:endParaRPr lang="de-CH" dirty="0"/>
          </a:p>
        </p:txBody>
      </p:sp>
      <p:sp>
        <p:nvSpPr>
          <p:cNvPr id="4" name="Foliennummernplatzhalter 3"/>
          <p:cNvSpPr>
            <a:spLocks noGrp="1"/>
          </p:cNvSpPr>
          <p:nvPr>
            <p:ph type="sldNum" sz="quarter" idx="5"/>
          </p:nvPr>
        </p:nvSpPr>
        <p:spPr/>
        <p:txBody>
          <a:bodyPr/>
          <a:lstStyle/>
          <a:p>
            <a:fld id="{6F1F3729-FB41-41FE-8222-A46DA02A6FBF}" type="slidenum">
              <a:rPr lang="de-DE" smtClean="0"/>
              <a:pPr/>
              <a:t>15</a:t>
            </a:fld>
            <a:endParaRPr lang="de-DE"/>
          </a:p>
        </p:txBody>
      </p:sp>
    </p:spTree>
    <p:extLst>
      <p:ext uri="{BB962C8B-B14F-4D97-AF65-F5344CB8AC3E}">
        <p14:creationId xmlns:p14="http://schemas.microsoft.com/office/powerpoint/2010/main" val="32939859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7000"/>
              </a:lnSpc>
              <a:spcAft>
                <a:spcPts val="800"/>
              </a:spcAft>
            </a:pP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Nun haben wir bereits das DSpace für die Verwaltung der </a:t>
            </a:r>
            <a:r>
              <a:rPr lang="de-CH" sz="1800" kern="100" dirty="0" err="1">
                <a:effectLst/>
                <a:latin typeface="Calibri" panose="020F0502020204030204" pitchFamily="34" charset="0"/>
                <a:ea typeface="Calibri" panose="020F0502020204030204" pitchFamily="34" charset="0"/>
                <a:cs typeface="Times New Roman" panose="02020603050405020304" pitchFamily="18" charset="0"/>
              </a:rPr>
              <a:t>Policies</a:t>
            </a: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 aufgebaut. Wieso nicht zusätzlich auch für die Verwaltung der Publikationsdaten? Technisch steht dem nichts im Weg – wir können eine vierte Entität für die Publikationen anlegen und entsprechende Prozesse definieren. Das Projektteam hat sich dennoch aus mehreren Gründen – zumindest vorerst – dagegen entschieden.</a:t>
            </a:r>
          </a:p>
          <a:p>
            <a:pPr>
              <a:lnSpc>
                <a:spcPct val="107000"/>
              </a:lnSpc>
              <a:spcAft>
                <a:spcPts val="800"/>
              </a:spcAft>
            </a:pP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Für Verlage stellt die zusätzliche Bereitstellung von Metadaten einen erheblichen Mehraufwand dar. Auch wenn wir diesen semi-automatisierten Prozess aktuell mit zwei Zeitschriften erfolgreich testen, muss erst evaluiert werden, wie die Aussichten hinsichtlich einer Erweiterung auf weitere Partner stehen. Was mich direkt zum nächsten Vorbehalt bringt: die Datenmenge pro Verlag ist nicht sehr hoch, die Zahl der Artikel pro Hochschule nochmals geringer. Wir sprechen hier von einer niedrigen zweistelligen Zahl von Artikeln pro Zeitschrift und einer Handvoll Beiträgen pro Hochschule im Jahr. Hinzu kommt, dass die Repositorien vieler kleiner Hochschulen über sehr beschränkte Ressourcen verfügen und technische Schnittstellen zur Abholung der Daten fehlen. Eine aufwändige technische Realisierung des Prozesses in DSpace steht deshalb aktuell in einem schlechten Kosten-Nutzen-Verhältnis. </a:t>
            </a:r>
          </a:p>
          <a:p>
            <a:pPr>
              <a:lnSpc>
                <a:spcPct val="107000"/>
              </a:lnSpc>
              <a:spcAft>
                <a:spcPts val="800"/>
              </a:spcAft>
            </a:pP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Das Projektteam arbeitet deshalb provisorisch mit einfachen Tabellen. Die Metadaten und Dateien werden zentral, aber lokal aufbereitet und für interessierte Hochschulen und ihre Repository Manager in der Zenodo Community des Projekts abgelegt. Dort wird bald auch eine ausführlichere Beschreibung des Prozesses als Data Paper publiziert. </a:t>
            </a:r>
          </a:p>
          <a:p>
            <a:pPr>
              <a:lnSpc>
                <a:spcPct val="107000"/>
              </a:lnSpc>
              <a:spcAft>
                <a:spcPts val="800"/>
              </a:spcAft>
            </a:pP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Wir warten gerade noch Feedback der Repository Manager beteiligter Hochschulen ab, um die Nützlichkeit dieser Idee zu diskutieren und Anpassungen am Prozess vorzunehmen.  </a:t>
            </a:r>
          </a:p>
          <a:p>
            <a:endParaRPr lang="de-CH" dirty="0"/>
          </a:p>
        </p:txBody>
      </p:sp>
      <p:sp>
        <p:nvSpPr>
          <p:cNvPr id="4" name="Foliennummernplatzhalter 3"/>
          <p:cNvSpPr>
            <a:spLocks noGrp="1"/>
          </p:cNvSpPr>
          <p:nvPr>
            <p:ph type="sldNum" sz="quarter" idx="5"/>
          </p:nvPr>
        </p:nvSpPr>
        <p:spPr/>
        <p:txBody>
          <a:bodyPr/>
          <a:lstStyle/>
          <a:p>
            <a:fld id="{6F1F3729-FB41-41FE-8222-A46DA02A6FBF}" type="slidenum">
              <a:rPr lang="de-DE" smtClean="0"/>
              <a:pPr/>
              <a:t>16</a:t>
            </a:fld>
            <a:endParaRPr lang="de-DE"/>
          </a:p>
        </p:txBody>
      </p:sp>
    </p:spTree>
    <p:extLst>
      <p:ext uri="{BB962C8B-B14F-4D97-AF65-F5344CB8AC3E}">
        <p14:creationId xmlns:p14="http://schemas.microsoft.com/office/powerpoint/2010/main" val="13936202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7000"/>
              </a:lnSpc>
              <a:spcAft>
                <a:spcPts val="800"/>
              </a:spcAft>
            </a:pPr>
            <a:r>
              <a:rPr lang="de-CH"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Aktuell ist die Arbeit mit der Datenbank noch auf den Projektkreis beschränkt. Perspektivisch soll es aber für alle Interessierten möglich sein, Informationen in der GOAL-Datenbank nicht nur abzurufen, sondern auch selbst </a:t>
            </a:r>
            <a:r>
              <a:rPr lang="de-CH" sz="1800" kern="1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Policies</a:t>
            </a:r>
            <a:r>
              <a:rPr lang="de-CH"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zu verzeichnen. Das Projektteam freut sich immer über Feedback und zukünftige Kooperationen.</a:t>
            </a:r>
          </a:p>
          <a:p>
            <a:pPr>
              <a:lnSpc>
                <a:spcPct val="107000"/>
              </a:lnSpc>
              <a:spcAft>
                <a:spcPts val="800"/>
              </a:spcAft>
            </a:pPr>
            <a:endParaRPr lang="de-CH"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Dieser Ausblick bringt mich zu Ende unseres Vortrags. Wir freuen uns gern über Rückmeldungen und Fragen – direkt hier oder auch in einem späteren Austausch. Herzlichen Dank für Ihre Aufmerksamkeit!</a:t>
            </a:r>
          </a:p>
          <a:p>
            <a:endParaRPr lang="de-CH" dirty="0"/>
          </a:p>
        </p:txBody>
      </p:sp>
      <p:sp>
        <p:nvSpPr>
          <p:cNvPr id="4" name="Foliennummernplatzhalter 3"/>
          <p:cNvSpPr>
            <a:spLocks noGrp="1"/>
          </p:cNvSpPr>
          <p:nvPr>
            <p:ph type="sldNum" sz="quarter" idx="5"/>
          </p:nvPr>
        </p:nvSpPr>
        <p:spPr/>
        <p:txBody>
          <a:bodyPr/>
          <a:lstStyle/>
          <a:p>
            <a:fld id="{6F1F3729-FB41-41FE-8222-A46DA02A6FBF}" type="slidenum">
              <a:rPr lang="de-DE" smtClean="0"/>
              <a:pPr/>
              <a:t>17</a:t>
            </a:fld>
            <a:endParaRPr lang="de-DE"/>
          </a:p>
        </p:txBody>
      </p:sp>
    </p:spTree>
    <p:extLst>
      <p:ext uri="{BB962C8B-B14F-4D97-AF65-F5344CB8AC3E}">
        <p14:creationId xmlns:p14="http://schemas.microsoft.com/office/powerpoint/2010/main" val="39328498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5"/>
          </p:nvPr>
        </p:nvSpPr>
        <p:spPr/>
        <p:txBody>
          <a:bodyPr/>
          <a:lstStyle/>
          <a:p>
            <a:fld id="{6F1F3729-FB41-41FE-8222-A46DA02A6FBF}" type="slidenum">
              <a:rPr lang="de-DE" smtClean="0"/>
              <a:pPr/>
              <a:t>18</a:t>
            </a:fld>
            <a:endParaRPr lang="de-DE"/>
          </a:p>
        </p:txBody>
      </p:sp>
    </p:spTree>
    <p:extLst>
      <p:ext uri="{BB962C8B-B14F-4D97-AF65-F5344CB8AC3E}">
        <p14:creationId xmlns:p14="http://schemas.microsoft.com/office/powerpoint/2010/main" val="14684559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7000"/>
              </a:lnSpc>
              <a:spcAft>
                <a:spcPts val="800"/>
              </a:spcAft>
            </a:pP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Bereits seit einiger Zeit hat der grüne Weg für uns stark an Bedeutung gewonnen, um einen gleichberechtigten Zugang zu Forschungsergebnissen sicherzustellen. Eine Gruppe Schweizer Fachhochschulen und Pädagogischer Hochschulen will dabei insbesondere die besondere Publikationskultur an anwendungsorientierteren Hochschulen adressieren. Im Vergleich zu universitären Hochschulen spielen praxisorientierte Fach- und Verbandszeitschriften eine grössere Rolle in der Kommunikation von Ergebnissen als internationale wissenschaftliche Journals. Bei den kleinen Verlagen oder herausgebenden Institutionen hat man aber von «Open Access» meist noch nicht viel gehört. Das betrifft auch das Konzept der Zweitveröffentlichung aus Perspektive der Forschungswelt und die Rolle sowie Vorteile von Repositorien. Das ist sehr bedauernswert, weil sich in Artikeln für ein praxisorientiertes Publikum – ausserhalb der Forschung – der Nutzen von freier Zugänglichkeit besonders stark entfaltet. Viele Adressaten haben keinen individuellen Zugriff auf die Inhalte. Gleichzeitig sind die Beiträge auch für eine interessierte Öffentlichkeit deutlich einfacher zu rezipieren als Artikel in einem wissenschaftlichen Journal. </a:t>
            </a:r>
          </a:p>
          <a:p>
            <a:pPr>
              <a:lnSpc>
                <a:spcPct val="107000"/>
              </a:lnSpc>
              <a:spcAft>
                <a:spcPts val="800"/>
              </a:spcAft>
            </a:pPr>
            <a:endParaRPr lang="de-CH"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Kern des Projekts ist die Etablierung von klaren, öffentlichen </a:t>
            </a:r>
            <a:r>
              <a:rPr lang="de-CH" sz="1800" kern="100" dirty="0" err="1">
                <a:effectLst/>
                <a:latin typeface="Calibri" panose="020F0502020204030204" pitchFamily="34" charset="0"/>
                <a:ea typeface="Calibri" panose="020F0502020204030204" pitchFamily="34" charset="0"/>
                <a:cs typeface="Times New Roman" panose="02020603050405020304" pitchFamily="18" charset="0"/>
              </a:rPr>
              <a:t>Policies</a:t>
            </a: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 mit den Verlagen. Damit soll es den Publizierenden und Hochschulen einfacher möglich sein, ihre Artikel in Repositorien frei zugänglich zu machen. Dies sorgt für eine Steigerung der Sichtbarkeit und Zugänglichkeit für Ergebnisse öffentlich unterstützter Forschung. Gleichzeitig wollen wir lokale Verlage und Herausgeberschaften stärker in Open-Access-Aktivitäten einbeziehen. Damit schliessen wir eine Lücke in der OA-Landschaft und adressieren unausgeschöpftes Potential gezielt.</a:t>
            </a:r>
          </a:p>
          <a:p>
            <a:endParaRPr lang="de-CH" dirty="0"/>
          </a:p>
        </p:txBody>
      </p:sp>
      <p:sp>
        <p:nvSpPr>
          <p:cNvPr id="4" name="Foliennummernplatzhalter 3"/>
          <p:cNvSpPr>
            <a:spLocks noGrp="1"/>
          </p:cNvSpPr>
          <p:nvPr>
            <p:ph type="sldNum" sz="quarter" idx="5"/>
          </p:nvPr>
        </p:nvSpPr>
        <p:spPr/>
        <p:txBody>
          <a:bodyPr/>
          <a:lstStyle/>
          <a:p>
            <a:fld id="{6F1F3729-FB41-41FE-8222-A46DA02A6FBF}" type="slidenum">
              <a:rPr lang="de-DE" smtClean="0"/>
              <a:pPr/>
              <a:t>3</a:t>
            </a:fld>
            <a:endParaRPr lang="de-DE"/>
          </a:p>
        </p:txBody>
      </p:sp>
    </p:spTree>
    <p:extLst>
      <p:ext uri="{BB962C8B-B14F-4D97-AF65-F5344CB8AC3E}">
        <p14:creationId xmlns:p14="http://schemas.microsoft.com/office/powerpoint/2010/main" val="38422652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7000"/>
              </a:lnSpc>
              <a:spcAft>
                <a:spcPts val="800"/>
              </a:spcAft>
            </a:pP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Das Projektteam hat in einem ersten Schritt die Publikationstätigkeit ihrer Forschenden untersucht – unter Zuhilfenahme der Repositorien und Hochschulbibliografien. Das Ergebnis ist eine Liste der 100 wichtigsten Fachzeitschriften, mit welchen versucht werden soll, eine Policy für eine Zweitveröffentlichung zu definieren. Gearbeitet wird dabei mit einer </a:t>
            </a:r>
            <a:r>
              <a:rPr lang="de-CH" sz="1800" kern="100" dirty="0" err="1">
                <a:effectLst/>
                <a:latin typeface="Calibri" panose="020F0502020204030204" pitchFamily="34" charset="0"/>
                <a:ea typeface="Calibri" panose="020F0502020204030204" pitchFamily="34" charset="0"/>
                <a:cs typeface="Times New Roman" panose="02020603050405020304" pitchFamily="18" charset="0"/>
              </a:rPr>
              <a:t>Musterpolicy</a:t>
            </a: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 im Baukastenprinzip, bei der verschiedene Rahmenbedingungen (z.B. Dateiversion, Lizenz, Verweis auf die Originalpublikation oder Embargo)  individuell bestimmt werden können. </a:t>
            </a:r>
            <a:r>
              <a:rPr lang="de-CH" sz="1800" i="1" kern="100" dirty="0">
                <a:effectLst/>
                <a:latin typeface="Calibri" panose="020F0502020204030204" pitchFamily="34" charset="0"/>
                <a:ea typeface="Calibri" panose="020F0502020204030204" pitchFamily="34" charset="0"/>
                <a:cs typeface="Times New Roman" panose="02020603050405020304" pitchFamily="18" charset="0"/>
              </a:rPr>
              <a:t>Die Kontaktarbeit ist sehr herausfordernd und langwierig. Ressourcen bei den Verlage sind stark limitiert und unser Anliegen kommt oftmals einem Kulturwandel gleich. Viele offene Fragen wie die Rechteklärung bei verwendeten Drittmaterialien müssen gemeinsam geklärt werden. Auch Bedenken gegenüber der neuen «Offenheit» - rechtlicher und finanzieller Natur – müssen ausgeräumt werden.</a:t>
            </a:r>
            <a:endParaRPr lang="de-CH"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de-CH"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Nach dem erfolgreichen Abschluss einer Policy ist der Wissenstransfer mit weiteren betroffenen Stakeholdern wichtig. Die Publizierende wollen über ihre neuen Möglichkeiten informiert werden, und auch die Repository Manager sollten einen Überblick der relevanten Zeitschriften haben. </a:t>
            </a:r>
          </a:p>
          <a:p>
            <a:pPr>
              <a:lnSpc>
                <a:spcPct val="107000"/>
              </a:lnSpc>
              <a:spcAft>
                <a:spcPts val="800"/>
              </a:spcAft>
            </a:pP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Was mich direkt zum nächsten Punkt bringt: die nachhaltige Dokumentation der Verhandlungsergebnisse. Mit Sherpa Romeo gibt es ein umfassendes Referenzinstrument für Open Access </a:t>
            </a:r>
            <a:r>
              <a:rPr lang="de-CH" sz="1800" kern="100" dirty="0" err="1">
                <a:effectLst/>
                <a:latin typeface="Calibri" panose="020F0502020204030204" pitchFamily="34" charset="0"/>
                <a:ea typeface="Calibri" panose="020F0502020204030204" pitchFamily="34" charset="0"/>
                <a:cs typeface="Times New Roman" panose="02020603050405020304" pitchFamily="18" charset="0"/>
              </a:rPr>
              <a:t>Policies</a:t>
            </a: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 Wenn immer möglich versuchen wir, neue Vereinbarungen dort hinterlegen. Doch in vielen Fällen ist eine Aufnahme nicht möglich, weil die Voraussetzungen von den Zeitschriften oder Verlagen nicht erfüllt werden können. Das einfachste und ein häufiges Beispiel ist das Fehlen einer ISSN. Es braucht demnach eine Alternative – ein eigenes Verzeichnis, welches die Informationen und erforderliche Prozesse geeignet abbilden kann. </a:t>
            </a:r>
          </a:p>
          <a:p>
            <a:pPr marL="0" indent="0">
              <a:spcBef>
                <a:spcPts val="600"/>
              </a:spcBef>
              <a:buFont typeface="Wingdings" panose="05000000000000000000" pitchFamily="2" charset="2"/>
              <a:buNone/>
            </a:pPr>
            <a:endParaRPr lang="de-CH" sz="1100" dirty="0">
              <a:sym typeface="Wingdings" panose="05000000000000000000" pitchFamily="2" charset="2"/>
            </a:endParaRPr>
          </a:p>
          <a:p>
            <a:pPr marL="0" indent="0">
              <a:spcBef>
                <a:spcPts val="600"/>
              </a:spcBef>
              <a:buFont typeface="Wingdings" panose="05000000000000000000" pitchFamily="2" charset="2"/>
              <a:buNone/>
            </a:pPr>
            <a:r>
              <a:rPr lang="de-CH" sz="1100" dirty="0">
                <a:sym typeface="Wingdings" panose="05000000000000000000" pitchFamily="2" charset="2"/>
              </a:rPr>
              <a:t>-----</a:t>
            </a:r>
          </a:p>
          <a:p>
            <a:pPr marL="0" indent="0">
              <a:spcBef>
                <a:spcPts val="600"/>
              </a:spcBef>
              <a:buFont typeface="Wingdings" panose="05000000000000000000" pitchFamily="2" charset="2"/>
              <a:buNone/>
            </a:pPr>
            <a:r>
              <a:rPr lang="de-CH" sz="1100" dirty="0">
                <a:sym typeface="Wingdings" panose="05000000000000000000" pitchFamily="2" charset="2"/>
              </a:rPr>
              <a:t>Aktuell: etwa 21 </a:t>
            </a:r>
            <a:r>
              <a:rPr lang="de-CH" sz="1100" dirty="0" err="1">
                <a:sym typeface="Wingdings" panose="05000000000000000000" pitchFamily="2" charset="2"/>
              </a:rPr>
              <a:t>Policies</a:t>
            </a:r>
            <a:r>
              <a:rPr lang="de-CH" sz="1100" dirty="0">
                <a:sym typeface="Wingdings" panose="05000000000000000000" pitchFamily="2" charset="2"/>
              </a:rPr>
              <a:t>, 8 Zusagen, 50 offene Verhandlungen, 17 Ablehnungen</a:t>
            </a:r>
            <a:endParaRPr lang="de-CH" sz="1100" dirty="0"/>
          </a:p>
          <a:p>
            <a:pPr>
              <a:spcBef>
                <a:spcPts val="600"/>
              </a:spcBef>
            </a:pPr>
            <a:r>
              <a:rPr lang="de-CH" sz="1100" dirty="0"/>
              <a:t>Positivbeispiele: Gerontologie.ch, </a:t>
            </a:r>
            <a:r>
              <a:rPr lang="de-CH" sz="1100" dirty="0" err="1"/>
              <a:t>fmpro</a:t>
            </a:r>
            <a:endParaRPr lang="de-CH" sz="1100" dirty="0"/>
          </a:p>
          <a:p>
            <a:pPr>
              <a:spcBef>
                <a:spcPts val="600"/>
              </a:spcBef>
            </a:pPr>
            <a:endParaRPr lang="de-CH" sz="1100" dirty="0"/>
          </a:p>
          <a:p>
            <a:pPr>
              <a:spcBef>
                <a:spcPts val="600"/>
              </a:spcBef>
            </a:pPr>
            <a:r>
              <a:rPr lang="de-CH" sz="1100" dirty="0"/>
              <a:t>Bedingungen für die Aufnahme in Sherpa Romeo</a:t>
            </a:r>
          </a:p>
          <a:p>
            <a:pPr>
              <a:spcBef>
                <a:spcPts val="600"/>
              </a:spcBef>
            </a:pPr>
            <a:r>
              <a:rPr lang="en-US" sz="1800" dirty="0"/>
              <a:t>Journals:</a:t>
            </a:r>
          </a:p>
          <a:p>
            <a:pPr marL="808038" lvl="2" indent="-179388"/>
            <a:r>
              <a:rPr lang="en-US" sz="1300" dirty="0"/>
              <a:t>Journals must have a valid ISSN listed on their website — to be valid it must appear on the ISSN portal.</a:t>
            </a:r>
          </a:p>
          <a:p>
            <a:pPr marL="808038" lvl="2" indent="-179388"/>
            <a:r>
              <a:rPr lang="en-US" sz="1300" dirty="0"/>
              <a:t>Each website must clearly state its editorial board.</a:t>
            </a:r>
          </a:p>
          <a:p>
            <a:pPr marL="808038" lvl="2" indent="-179388"/>
            <a:r>
              <a:rPr lang="en-US" sz="1300" dirty="0"/>
              <a:t>All </a:t>
            </a:r>
            <a:r>
              <a:rPr lang="en-US" sz="1300" dirty="0" err="1"/>
              <a:t>licences</a:t>
            </a:r>
            <a:r>
              <a:rPr lang="en-US" sz="1300" dirty="0"/>
              <a:t>, open access policies and copyright statements must be readily available online</a:t>
            </a:r>
          </a:p>
          <a:p>
            <a:pPr marL="808038" lvl="3" indent="-179388"/>
            <a:r>
              <a:rPr lang="en-US" sz="1300" dirty="0"/>
              <a:t>open </a:t>
            </a:r>
            <a:r>
              <a:rPr lang="en-US" sz="1200" dirty="0"/>
              <a:t>access policy should include at least one way that an article (any version – Published/Accepted/Submitted) can be made open access</a:t>
            </a:r>
          </a:p>
          <a:p>
            <a:pPr marL="0" marR="0" lvl="1" indent="-211043" algn="l" defTabSz="914400" rtl="0" eaLnBrk="1" fontAlgn="base" latinLnBrk="0" hangingPunct="1">
              <a:lnSpc>
                <a:spcPct val="100000"/>
              </a:lnSpc>
              <a:spcBef>
                <a:spcPct val="30000"/>
              </a:spcBef>
              <a:spcAft>
                <a:spcPct val="0"/>
              </a:spcAft>
              <a:buClrTx/>
              <a:buSzTx/>
              <a:buFontTx/>
              <a:buNone/>
              <a:tabLst/>
              <a:defRPr/>
            </a:pPr>
            <a:r>
              <a:rPr lang="en-US" sz="1200" dirty="0"/>
              <a:t>Publishers:</a:t>
            </a:r>
          </a:p>
          <a:p>
            <a:pPr marL="0" marR="0" lvl="1" indent="-211043" algn="l" defTabSz="914400" rtl="0" eaLnBrk="1" fontAlgn="base" latinLnBrk="0" hangingPunct="1">
              <a:lnSpc>
                <a:spcPct val="100000"/>
              </a:lnSpc>
              <a:spcBef>
                <a:spcPct val="30000"/>
              </a:spcBef>
              <a:spcAft>
                <a:spcPct val="0"/>
              </a:spcAft>
              <a:buClrTx/>
              <a:buSzTx/>
              <a:buFontTx/>
              <a:buNone/>
              <a:tabLst/>
              <a:defRPr/>
            </a:pPr>
            <a:r>
              <a:rPr lang="en-US" sz="1300" dirty="0"/>
              <a:t>               Contact details must be readily available</a:t>
            </a:r>
          </a:p>
          <a:p>
            <a:pPr lvl="1"/>
            <a:r>
              <a:rPr lang="en-US" sz="1300" dirty="0"/>
              <a:t>    Publication ethics policies must be clearly stated on the website</a:t>
            </a:r>
          </a:p>
          <a:p>
            <a:pPr>
              <a:spcBef>
                <a:spcPts val="600"/>
              </a:spcBef>
            </a:pPr>
            <a:endParaRPr lang="de-CH" sz="1100" dirty="0"/>
          </a:p>
          <a:p>
            <a:endParaRPr lang="de-CH" dirty="0"/>
          </a:p>
          <a:p>
            <a:endParaRPr lang="de-CH" dirty="0"/>
          </a:p>
        </p:txBody>
      </p:sp>
      <p:sp>
        <p:nvSpPr>
          <p:cNvPr id="4" name="Foliennummernplatzhalter 3"/>
          <p:cNvSpPr>
            <a:spLocks noGrp="1"/>
          </p:cNvSpPr>
          <p:nvPr>
            <p:ph type="sldNum" sz="quarter" idx="5"/>
          </p:nvPr>
        </p:nvSpPr>
        <p:spPr/>
        <p:txBody>
          <a:bodyPr/>
          <a:lstStyle/>
          <a:p>
            <a:fld id="{6F1F3729-FB41-41FE-8222-A46DA02A6FBF}" type="slidenum">
              <a:rPr lang="de-DE" smtClean="0"/>
              <a:pPr/>
              <a:t>4</a:t>
            </a:fld>
            <a:endParaRPr lang="de-DE"/>
          </a:p>
        </p:txBody>
      </p:sp>
    </p:spTree>
    <p:extLst>
      <p:ext uri="{BB962C8B-B14F-4D97-AF65-F5344CB8AC3E}">
        <p14:creationId xmlns:p14="http://schemas.microsoft.com/office/powerpoint/2010/main" val="7909456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t>Danke Nicolai.</a:t>
            </a:r>
          </a:p>
          <a:p>
            <a:pPr marL="0" marR="0" lvl="0" indent="0" algn="l" defTabSz="914400" rtl="0" eaLnBrk="1" fontAlgn="base" latinLnBrk="0" hangingPunct="1">
              <a:lnSpc>
                <a:spcPct val="100000"/>
              </a:lnSpc>
              <a:spcBef>
                <a:spcPct val="30000"/>
              </a:spcBef>
              <a:spcAft>
                <a:spcPct val="0"/>
              </a:spcAft>
              <a:buClrTx/>
              <a:buSzTx/>
              <a:buFontTx/>
              <a:buNone/>
              <a:tabLst/>
              <a:defRPr/>
            </a:pP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Bei der Entscheidung der Software, hatte man verschiedene Anforderungen, welche erfüllt sein sollen. Die wichtigsten haben wir hier aufgelistet. Nach den Verhandlungen mit den Verlagen sollen die Ergebnisse erfasst und die </a:t>
            </a:r>
            <a:r>
              <a:rPr lang="de-CH" sz="1800" kern="100" dirty="0" err="1">
                <a:effectLst/>
                <a:latin typeface="Calibri" panose="020F0502020204030204" pitchFamily="34" charset="0"/>
                <a:ea typeface="Calibri" panose="020F0502020204030204" pitchFamily="34" charset="0"/>
                <a:cs typeface="Times New Roman" panose="02020603050405020304" pitchFamily="18" charset="0"/>
              </a:rPr>
              <a:t>Policies</a:t>
            </a: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 abgelegt werden können. Um korrekte Eingaben zu erstellen, wird viel Wert auf das Vier-Augen-Prinzip gelegt. Des Weiteren ist die Mehrsprachigkeit für die Hochschulen aus den verschiedenen Sprachregionen sehr wichtig. Eine weitere Anforderung ist die Schnittstelle für Datenaustausch (z.B. zu </a:t>
            </a:r>
            <a:r>
              <a:rPr lang="de-CH" sz="1800" kern="100" dirty="0" err="1">
                <a:effectLst/>
                <a:latin typeface="Calibri" panose="020F0502020204030204" pitchFamily="34" charset="0"/>
                <a:ea typeface="Calibri" panose="020F0502020204030204" pitchFamily="34" charset="0"/>
                <a:cs typeface="Times New Roman" panose="02020603050405020304" pitchFamily="18" charset="0"/>
              </a:rPr>
              <a:t>SherpaRomeo</a:t>
            </a: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 die Möglichkeit </a:t>
            </a:r>
            <a:r>
              <a:rPr lang="de-CH" sz="1800" kern="100" dirty="0" err="1">
                <a:effectLst/>
                <a:latin typeface="Calibri" panose="020F0502020204030204" pitchFamily="34" charset="0"/>
                <a:ea typeface="Calibri" panose="020F0502020204030204" pitchFamily="34" charset="0"/>
                <a:cs typeface="Times New Roman" panose="02020603050405020304" pitchFamily="18" charset="0"/>
              </a:rPr>
              <a:t>Policies</a:t>
            </a: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 versionieren zu können und auf dem neusten Stand zu halten. Zu guter Letzt war es wichtig, dass die Lösung open source ist.</a:t>
            </a:r>
          </a:p>
          <a:p>
            <a:endParaRPr lang="de-CH" dirty="0"/>
          </a:p>
        </p:txBody>
      </p:sp>
      <p:sp>
        <p:nvSpPr>
          <p:cNvPr id="4" name="Foliennummernplatzhalter 3"/>
          <p:cNvSpPr>
            <a:spLocks noGrp="1"/>
          </p:cNvSpPr>
          <p:nvPr>
            <p:ph type="sldNum" sz="quarter" idx="5"/>
          </p:nvPr>
        </p:nvSpPr>
        <p:spPr/>
        <p:txBody>
          <a:bodyPr/>
          <a:lstStyle/>
          <a:p>
            <a:fld id="{6F1F3729-FB41-41FE-8222-A46DA02A6FBF}" type="slidenum">
              <a:rPr lang="de-DE" smtClean="0"/>
              <a:pPr/>
              <a:t>5</a:t>
            </a:fld>
            <a:endParaRPr lang="de-DE"/>
          </a:p>
        </p:txBody>
      </p:sp>
    </p:spTree>
    <p:extLst>
      <p:ext uri="{BB962C8B-B14F-4D97-AF65-F5344CB8AC3E}">
        <p14:creationId xmlns:p14="http://schemas.microsoft.com/office/powerpoint/2010/main" val="21052760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Weshalb wurde nun </a:t>
            </a:r>
            <a:r>
              <a:rPr lang="de-CH" sz="1800" kern="100" dirty="0" err="1">
                <a:effectLst/>
                <a:latin typeface="Calibri" panose="020F0502020204030204" pitchFamily="34" charset="0"/>
                <a:ea typeface="Calibri" panose="020F0502020204030204" pitchFamily="34" charset="0"/>
                <a:cs typeface="Times New Roman" panose="02020603050405020304" pitchFamily="18" charset="0"/>
              </a:rPr>
              <a:t>DSpace</a:t>
            </a: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 gewählt? Die Anforderungen konnten durch </a:t>
            </a:r>
            <a:r>
              <a:rPr lang="de-CH" sz="1800" kern="100" dirty="0" err="1">
                <a:effectLst/>
                <a:latin typeface="Calibri" panose="020F0502020204030204" pitchFamily="34" charset="0"/>
                <a:ea typeface="Calibri" panose="020F0502020204030204" pitchFamily="34" charset="0"/>
                <a:cs typeface="Times New Roman" panose="02020603050405020304" pitchFamily="18" charset="0"/>
              </a:rPr>
              <a:t>DSpace</a:t>
            </a: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 abgedeckt werden und es gab weitere Punkte, die dafürsprachen. Sich an Sherpa Romeo orientieren zu können, dass </a:t>
            </a:r>
            <a:r>
              <a:rPr lang="de-CH" sz="1800" kern="100" dirty="0" err="1">
                <a:effectLst/>
                <a:latin typeface="Calibri" panose="020F0502020204030204" pitchFamily="34" charset="0"/>
                <a:ea typeface="Calibri" panose="020F0502020204030204" pitchFamily="34" charset="0"/>
                <a:cs typeface="Times New Roman" panose="02020603050405020304" pitchFamily="18" charset="0"/>
              </a:rPr>
              <a:t>Dspace</a:t>
            </a: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 schon an unserer Fachschule gebraucht wird, es eine Opportunität war sich auf den Versionswechsel </a:t>
            </a:r>
            <a:r>
              <a:rPr lang="de-CH" sz="1800" kern="100" dirty="0" err="1">
                <a:effectLst/>
                <a:latin typeface="Calibri" panose="020F0502020204030204" pitchFamily="34" charset="0"/>
                <a:ea typeface="Calibri" panose="020F0502020204030204" pitchFamily="34" charset="0"/>
                <a:cs typeface="Times New Roman" panose="02020603050405020304" pitchFamily="18" charset="0"/>
              </a:rPr>
              <a:t>DSpace</a:t>
            </a: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 7 vorzubereiten und die Verknüpfungen zwischen Entitäten.</a:t>
            </a:r>
          </a:p>
          <a:p>
            <a:endParaRPr lang="de-CH" dirty="0"/>
          </a:p>
        </p:txBody>
      </p:sp>
      <p:sp>
        <p:nvSpPr>
          <p:cNvPr id="4" name="Foliennummernplatzhalter 3"/>
          <p:cNvSpPr>
            <a:spLocks noGrp="1"/>
          </p:cNvSpPr>
          <p:nvPr>
            <p:ph type="sldNum" sz="quarter" idx="5"/>
          </p:nvPr>
        </p:nvSpPr>
        <p:spPr/>
        <p:txBody>
          <a:bodyPr/>
          <a:lstStyle/>
          <a:p>
            <a:fld id="{6F1F3729-FB41-41FE-8222-A46DA02A6FBF}" type="slidenum">
              <a:rPr lang="de-DE" smtClean="0"/>
              <a:pPr/>
              <a:t>6</a:t>
            </a:fld>
            <a:endParaRPr lang="de-DE"/>
          </a:p>
        </p:txBody>
      </p:sp>
    </p:spTree>
    <p:extLst>
      <p:ext uri="{BB962C8B-B14F-4D97-AF65-F5344CB8AC3E}">
        <p14:creationId xmlns:p14="http://schemas.microsoft.com/office/powerpoint/2010/main" val="9734607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7000"/>
              </a:lnSpc>
              <a:spcAft>
                <a:spcPts val="800"/>
              </a:spcAft>
            </a:pP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Die Applikation wurde in zwei Phasen erstellt. Die Konfiguration wurde von </a:t>
            </a:r>
            <a:r>
              <a:rPr lang="de-CH" sz="1800" kern="100" dirty="0" err="1">
                <a:effectLst/>
                <a:latin typeface="Calibri" panose="020F0502020204030204" pitchFamily="34" charset="0"/>
                <a:ea typeface="Calibri" panose="020F0502020204030204" pitchFamily="34" charset="0"/>
                <a:cs typeface="Times New Roman" panose="02020603050405020304" pitchFamily="18" charset="0"/>
              </a:rPr>
              <a:t>TheLibraryCode</a:t>
            </a: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 übernommen. Dies beinhaltet die Erstellung der drei Entitäten (Publisher, Journal und Policy) mit den jeweiligen Metadatenfelder. In der Graphik können Sie die drei Entitäten sehen. Die Abhängigkeiten untereinander sind verschieden. Eine Policy kann einem Journal und einem Publisher angehören, das Journal einem Publisher und der Publisher hat an sich keine Verknüpfung von seiner Seite.</a:t>
            </a:r>
          </a:p>
          <a:p>
            <a:pPr>
              <a:lnSpc>
                <a:spcPct val="107000"/>
              </a:lnSpc>
              <a:spcAft>
                <a:spcPts val="800"/>
              </a:spcAft>
            </a:pP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In der zweiten Phase wurde </a:t>
            </a:r>
            <a:r>
              <a:rPr lang="de-CH" sz="1800" kern="100" dirty="0" err="1">
                <a:effectLst/>
                <a:latin typeface="Calibri" panose="020F0502020204030204" pitchFamily="34" charset="0"/>
                <a:ea typeface="Calibri" panose="020F0502020204030204" pitchFamily="34" charset="0"/>
                <a:cs typeface="Times New Roman" panose="02020603050405020304" pitchFamily="18" charset="0"/>
              </a:rPr>
              <a:t>DSpace</a:t>
            </a: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 auf einem einzigen Server installiert. Es wurden Anpassungen im Design gemacht und die Kurzanzeige wurde auf die Entitäten angepasst. Das Login wurde auf das GOAL-Team eingeschränkt, da es keine Eingaben seitens Besucher gibt.</a:t>
            </a:r>
          </a:p>
          <a:p>
            <a:endParaRPr lang="de-CH" dirty="0"/>
          </a:p>
        </p:txBody>
      </p:sp>
      <p:sp>
        <p:nvSpPr>
          <p:cNvPr id="4" name="Foliennummernplatzhalter 3"/>
          <p:cNvSpPr>
            <a:spLocks noGrp="1"/>
          </p:cNvSpPr>
          <p:nvPr>
            <p:ph type="sldNum" sz="quarter" idx="5"/>
          </p:nvPr>
        </p:nvSpPr>
        <p:spPr/>
        <p:txBody>
          <a:bodyPr/>
          <a:lstStyle/>
          <a:p>
            <a:fld id="{6F1F3729-FB41-41FE-8222-A46DA02A6FBF}" type="slidenum">
              <a:rPr lang="de-DE" smtClean="0"/>
              <a:pPr/>
              <a:t>7</a:t>
            </a:fld>
            <a:endParaRPr lang="de-DE"/>
          </a:p>
        </p:txBody>
      </p:sp>
    </p:spTree>
    <p:extLst>
      <p:ext uri="{BB962C8B-B14F-4D97-AF65-F5344CB8AC3E}">
        <p14:creationId xmlns:p14="http://schemas.microsoft.com/office/powerpoint/2010/main" val="3051682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7000"/>
              </a:lnSpc>
              <a:spcAft>
                <a:spcPts val="800"/>
              </a:spcAft>
            </a:pP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Die Eingaben werden allein vom Team GOAL durchgeführt und sind auf die verschiedenen Hochschulen verteilt.</a:t>
            </a:r>
          </a:p>
          <a:p>
            <a:pPr>
              <a:lnSpc>
                <a:spcPct val="107000"/>
              </a:lnSpc>
              <a:spcAft>
                <a:spcPts val="800"/>
              </a:spcAft>
            </a:pP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Damit Items der drei Entitäten veröffentlicht werden können, durchgehen sie einen Workflow. Es wird empfohlen bei der Eingabe zuerst den Publisher, dann das Journal und zum Schluss die Policy zu erstellen aufgrund der Verknüpfungen, welche in der Submission Form erwartet werden. Bevor Eingaben dann veröffentlicht werden, wird ein 4 Augen Prinzip angewandt – in der Qualitätskontrolle. </a:t>
            </a:r>
          </a:p>
          <a:p>
            <a:pPr>
              <a:lnSpc>
                <a:spcPct val="107000"/>
              </a:lnSpc>
              <a:spcAft>
                <a:spcPts val="800"/>
              </a:spcAft>
            </a:pP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Bei Veränderungen in den </a:t>
            </a:r>
            <a:r>
              <a:rPr lang="de-CH" sz="1800" kern="100" dirty="0" err="1">
                <a:effectLst/>
                <a:latin typeface="Calibri" panose="020F0502020204030204" pitchFamily="34" charset="0"/>
                <a:ea typeface="Calibri" panose="020F0502020204030204" pitchFamily="34" charset="0"/>
                <a:cs typeface="Times New Roman" panose="02020603050405020304" pitchFamily="18" charset="0"/>
              </a:rPr>
              <a:t>Policies</a:t>
            </a: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 kann eine Versionierung gestartet werden. Diese neue Version durchgeht den gleichen Workflow wie ein neuer Eintrag.</a:t>
            </a:r>
          </a:p>
          <a:p>
            <a:pPr>
              <a:lnSpc>
                <a:spcPct val="107000"/>
              </a:lnSpc>
              <a:spcAft>
                <a:spcPts val="800"/>
              </a:spcAft>
            </a:pP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Bis Projektende sind ca. 100 Einträge geplant.</a:t>
            </a:r>
          </a:p>
          <a:p>
            <a:endParaRPr lang="de-CH" dirty="0"/>
          </a:p>
        </p:txBody>
      </p:sp>
      <p:sp>
        <p:nvSpPr>
          <p:cNvPr id="4" name="Foliennummernplatzhalter 3"/>
          <p:cNvSpPr>
            <a:spLocks noGrp="1"/>
          </p:cNvSpPr>
          <p:nvPr>
            <p:ph type="sldNum" sz="quarter" idx="5"/>
          </p:nvPr>
        </p:nvSpPr>
        <p:spPr/>
        <p:txBody>
          <a:bodyPr/>
          <a:lstStyle/>
          <a:p>
            <a:fld id="{6F1F3729-FB41-41FE-8222-A46DA02A6FBF}" type="slidenum">
              <a:rPr lang="de-DE" smtClean="0"/>
              <a:pPr/>
              <a:t>8</a:t>
            </a:fld>
            <a:endParaRPr lang="de-DE"/>
          </a:p>
        </p:txBody>
      </p:sp>
    </p:spTree>
    <p:extLst>
      <p:ext uri="{BB962C8B-B14F-4D97-AF65-F5344CB8AC3E}">
        <p14:creationId xmlns:p14="http://schemas.microsoft.com/office/powerpoint/2010/main" val="35342143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7000"/>
              </a:lnSpc>
              <a:spcAft>
                <a:spcPts val="800"/>
              </a:spcAft>
            </a:pP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Um sich ein Bild von den Entitäten machen zu können werden wir euch nun eine Demo zeigen. </a:t>
            </a:r>
          </a:p>
          <a:p>
            <a:pPr>
              <a:lnSpc>
                <a:spcPct val="107000"/>
              </a:lnSpc>
              <a:spcAft>
                <a:spcPts val="800"/>
              </a:spcAft>
            </a:pP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In der Publisher Submission werden die wichtigsten Informationen gesammelt, wie der Name des Verlags und das dazugehörige Land.</a:t>
            </a:r>
          </a:p>
          <a:p>
            <a:endParaRPr lang="de-CH" dirty="0"/>
          </a:p>
        </p:txBody>
      </p:sp>
      <p:sp>
        <p:nvSpPr>
          <p:cNvPr id="4" name="Foliennummernplatzhalter 3"/>
          <p:cNvSpPr>
            <a:spLocks noGrp="1"/>
          </p:cNvSpPr>
          <p:nvPr>
            <p:ph type="sldNum" sz="quarter" idx="5"/>
          </p:nvPr>
        </p:nvSpPr>
        <p:spPr/>
        <p:txBody>
          <a:bodyPr/>
          <a:lstStyle/>
          <a:p>
            <a:fld id="{6F1F3729-FB41-41FE-8222-A46DA02A6FBF}" type="slidenum">
              <a:rPr lang="de-DE" smtClean="0"/>
              <a:pPr/>
              <a:t>9</a:t>
            </a:fld>
            <a:endParaRPr lang="de-DE"/>
          </a:p>
        </p:txBody>
      </p:sp>
    </p:spTree>
    <p:extLst>
      <p:ext uri="{BB962C8B-B14F-4D97-AF65-F5344CB8AC3E}">
        <p14:creationId xmlns:p14="http://schemas.microsoft.com/office/powerpoint/2010/main" val="9851883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de-CH" sz="1800" kern="100" dirty="0">
                <a:effectLst/>
                <a:latin typeface="Calibri" panose="020F0502020204030204" pitchFamily="34" charset="0"/>
                <a:ea typeface="Calibri" panose="020F0502020204030204" pitchFamily="34" charset="0"/>
                <a:cs typeface="Times New Roman" panose="02020603050405020304" pitchFamily="18" charset="0"/>
              </a:rPr>
              <a:t>Zum Journal zeigen wir Ihnen ein kurzes Video, in welchem die Verknüpfung von Publisher gezeigt wird. Das Lookup wird gemacht und der Publisher ausgewählt. In der Submission Form gibt es noch den Fehler, dass der Name des Publishers nicht angezeigt wird. Wie beim Publisher wird man aufgefordert wichtige Informationen einzugeben.</a:t>
            </a:r>
          </a:p>
          <a:p>
            <a:endParaRPr lang="de-CH" dirty="0"/>
          </a:p>
        </p:txBody>
      </p:sp>
      <p:sp>
        <p:nvSpPr>
          <p:cNvPr id="4" name="Foliennummernplatzhalter 3"/>
          <p:cNvSpPr>
            <a:spLocks noGrp="1"/>
          </p:cNvSpPr>
          <p:nvPr>
            <p:ph type="sldNum" sz="quarter" idx="5"/>
          </p:nvPr>
        </p:nvSpPr>
        <p:spPr/>
        <p:txBody>
          <a:bodyPr/>
          <a:lstStyle/>
          <a:p>
            <a:fld id="{6F1F3729-FB41-41FE-8222-A46DA02A6FBF}" type="slidenum">
              <a:rPr lang="de-DE" smtClean="0"/>
              <a:pPr/>
              <a:t>10</a:t>
            </a:fld>
            <a:endParaRPr lang="de-DE"/>
          </a:p>
        </p:txBody>
      </p:sp>
    </p:spTree>
    <p:extLst>
      <p:ext uri="{BB962C8B-B14F-4D97-AF65-F5344CB8AC3E}">
        <p14:creationId xmlns:p14="http://schemas.microsoft.com/office/powerpoint/2010/main" val="6417426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60418" name="Rectangle 2"/>
          <p:cNvSpPr>
            <a:spLocks noGrp="1" noChangeArrowheads="1"/>
          </p:cNvSpPr>
          <p:nvPr>
            <p:ph type="ctrTitle" hasCustomPrompt="1"/>
          </p:nvPr>
        </p:nvSpPr>
        <p:spPr>
          <a:xfrm>
            <a:off x="703266" y="333376"/>
            <a:ext cx="7127872" cy="863600"/>
          </a:xfrm>
        </p:spPr>
        <p:txBody>
          <a:bodyPr/>
          <a:lstStyle>
            <a:lvl1pPr>
              <a:lnSpc>
                <a:spcPct val="100000"/>
              </a:lnSpc>
              <a:spcAft>
                <a:spcPts val="0"/>
              </a:spcAft>
              <a:defRPr>
                <a:solidFill>
                  <a:schemeClr val="bg2"/>
                </a:solidFill>
              </a:defRPr>
            </a:lvl1pPr>
          </a:lstStyle>
          <a:p>
            <a:pPr lvl="0"/>
            <a:r>
              <a:rPr lang="de-CH" dirty="0" err="1"/>
              <a:t>Departementsname</a:t>
            </a:r>
            <a:r>
              <a:rPr lang="de-CH" dirty="0"/>
              <a:t> oder Institutsname eintragen, </a:t>
            </a:r>
            <a:br>
              <a:rPr lang="de-CH" dirty="0"/>
            </a:br>
            <a:r>
              <a:rPr lang="de-CH" dirty="0"/>
              <a:t>max. 3 Zeilen</a:t>
            </a:r>
            <a:endParaRPr lang="de-CH" noProof="0" dirty="0"/>
          </a:p>
        </p:txBody>
      </p:sp>
      <p:sp>
        <p:nvSpPr>
          <p:cNvPr id="60419" name="Rectangle 3"/>
          <p:cNvSpPr>
            <a:spLocks noGrp="1" noChangeArrowheads="1"/>
          </p:cNvSpPr>
          <p:nvPr>
            <p:ph type="subTitle" idx="1" hasCustomPrompt="1"/>
          </p:nvPr>
        </p:nvSpPr>
        <p:spPr>
          <a:xfrm>
            <a:off x="703264" y="1485900"/>
            <a:ext cx="8496299" cy="3454400"/>
          </a:xfrm>
        </p:spPr>
        <p:txBody>
          <a:bodyPr tIns="0"/>
          <a:lstStyle>
            <a:lvl1pPr marL="0" indent="0">
              <a:buFontTx/>
              <a:buNone/>
              <a:defRPr sz="1900" cap="all" baseline="0"/>
            </a:lvl1pPr>
          </a:lstStyle>
          <a:p>
            <a:pPr lvl="0"/>
            <a:r>
              <a:rPr lang="de-CH" noProof="0" dirty="0"/>
              <a:t>Titel der Präsentation</a:t>
            </a:r>
          </a:p>
        </p:txBody>
      </p:sp>
      <p:sp>
        <p:nvSpPr>
          <p:cNvPr id="60420" name="Rectangle 4"/>
          <p:cNvSpPr>
            <a:spLocks noGrp="1" noChangeArrowheads="1"/>
          </p:cNvSpPr>
          <p:nvPr>
            <p:ph type="sldNum" sz="quarter" idx="4"/>
          </p:nvPr>
        </p:nvSpPr>
        <p:spPr>
          <a:xfrm>
            <a:off x="8088728" y="5175111"/>
            <a:ext cx="1095426" cy="142481"/>
          </a:xfrm>
        </p:spPr>
        <p:txBody>
          <a:bodyPr/>
          <a:lstStyle>
            <a:lvl1pPr>
              <a:defRPr/>
            </a:lvl1pPr>
          </a:lstStyle>
          <a:p>
            <a:fld id="{A93144A4-A6A9-493D-B2F9-AB16947E7099}" type="slidenum">
              <a:rPr lang="de-DE"/>
              <a:pPr/>
              <a:t>‹Nr.›</a:t>
            </a:fld>
            <a:endParaRPr lang="de-DE" dirty="0"/>
          </a:p>
        </p:txBody>
      </p:sp>
      <p:pic>
        <p:nvPicPr>
          <p:cNvPr id="7" name="Grafi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416188" y="331200"/>
            <a:ext cx="804762" cy="936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ter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de-CH"/>
          </a:p>
        </p:txBody>
      </p:sp>
      <p:sp>
        <p:nvSpPr>
          <p:cNvPr id="3" name="Foliennummernplatzhalter 2"/>
          <p:cNvSpPr>
            <a:spLocks noGrp="1"/>
          </p:cNvSpPr>
          <p:nvPr>
            <p:ph type="sldNum" sz="quarter" idx="10"/>
          </p:nvPr>
        </p:nvSpPr>
        <p:spPr/>
        <p:txBody>
          <a:bodyPr/>
          <a:lstStyle/>
          <a:p>
            <a:fld id="{3791453F-6806-4C51-BA69-51D2C9F2CC11}" type="slidenum">
              <a:rPr lang="de-DE" smtClean="0"/>
              <a:pPr/>
              <a:t>‹Nr.›</a:t>
            </a:fld>
            <a:endParaRPr lang="de-DE" dirty="0"/>
          </a:p>
        </p:txBody>
      </p:sp>
      <p:sp>
        <p:nvSpPr>
          <p:cNvPr id="5" name="Inhaltsplatzhalter 4"/>
          <p:cNvSpPr>
            <a:spLocks noGrp="1"/>
          </p:cNvSpPr>
          <p:nvPr>
            <p:ph sz="quarter" idx="11"/>
          </p:nvPr>
        </p:nvSpPr>
        <p:spPr>
          <a:xfrm>
            <a:off x="703263" y="1773238"/>
            <a:ext cx="8496300" cy="316757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
        <p:nvSpPr>
          <p:cNvPr id="6" name="Textplatzhalter 5"/>
          <p:cNvSpPr>
            <a:spLocks noGrp="1"/>
          </p:cNvSpPr>
          <p:nvPr>
            <p:ph type="body" sz="quarter" idx="12" hasCustomPrompt="1"/>
          </p:nvPr>
        </p:nvSpPr>
        <p:spPr>
          <a:xfrm>
            <a:off x="703263" y="1196975"/>
            <a:ext cx="8496300" cy="288925"/>
          </a:xfrm>
        </p:spPr>
        <p:txBody>
          <a:bodyPr/>
          <a:lstStyle>
            <a:lvl1pPr>
              <a:defRPr cap="all" baseline="0"/>
            </a:lvl1pPr>
          </a:lstStyle>
          <a:p>
            <a:pPr lvl="0"/>
            <a:r>
              <a:rPr lang="de-CH" dirty="0"/>
              <a:t>Untertitel</a:t>
            </a:r>
          </a:p>
        </p:txBody>
      </p:sp>
    </p:spTree>
    <p:extLst>
      <p:ext uri="{BB962C8B-B14F-4D97-AF65-F5344CB8AC3E}">
        <p14:creationId xmlns:p14="http://schemas.microsoft.com/office/powerpoint/2010/main" val="36332375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tertitel und Inhalt (2 Spal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de-CH"/>
          </a:p>
        </p:txBody>
      </p:sp>
      <p:sp>
        <p:nvSpPr>
          <p:cNvPr id="3" name="Foliennummernplatzhalter 2"/>
          <p:cNvSpPr>
            <a:spLocks noGrp="1"/>
          </p:cNvSpPr>
          <p:nvPr>
            <p:ph type="sldNum" sz="quarter" idx="10"/>
          </p:nvPr>
        </p:nvSpPr>
        <p:spPr/>
        <p:txBody>
          <a:bodyPr/>
          <a:lstStyle/>
          <a:p>
            <a:fld id="{3791453F-6806-4C51-BA69-51D2C9F2CC11}" type="slidenum">
              <a:rPr lang="de-DE" smtClean="0"/>
              <a:pPr/>
              <a:t>‹Nr.›</a:t>
            </a:fld>
            <a:endParaRPr lang="de-DE" dirty="0"/>
          </a:p>
        </p:txBody>
      </p:sp>
      <p:sp>
        <p:nvSpPr>
          <p:cNvPr id="5" name="Inhaltsplatzhalter 4"/>
          <p:cNvSpPr>
            <a:spLocks noGrp="1"/>
          </p:cNvSpPr>
          <p:nvPr>
            <p:ph sz="quarter" idx="11"/>
          </p:nvPr>
        </p:nvSpPr>
        <p:spPr>
          <a:xfrm>
            <a:off x="703266" y="1773238"/>
            <a:ext cx="4103687" cy="3167577"/>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
        <p:nvSpPr>
          <p:cNvPr id="6" name="Textplatzhalter 5"/>
          <p:cNvSpPr>
            <a:spLocks noGrp="1"/>
          </p:cNvSpPr>
          <p:nvPr>
            <p:ph type="body" sz="quarter" idx="12" hasCustomPrompt="1"/>
          </p:nvPr>
        </p:nvSpPr>
        <p:spPr>
          <a:xfrm>
            <a:off x="684052" y="1196975"/>
            <a:ext cx="4103687" cy="350632"/>
          </a:xfrm>
        </p:spPr>
        <p:txBody>
          <a:bodyPr/>
          <a:lstStyle>
            <a:lvl1pPr>
              <a:defRPr cap="all" baseline="0"/>
            </a:lvl1pPr>
          </a:lstStyle>
          <a:p>
            <a:pPr lvl="0"/>
            <a:r>
              <a:rPr lang="de-CH" dirty="0"/>
              <a:t>Untertitel</a:t>
            </a:r>
          </a:p>
        </p:txBody>
      </p:sp>
      <p:sp>
        <p:nvSpPr>
          <p:cNvPr id="7" name="Textplatzhalter 5"/>
          <p:cNvSpPr>
            <a:spLocks noGrp="1"/>
          </p:cNvSpPr>
          <p:nvPr>
            <p:ph type="body" sz="quarter" idx="13" hasCustomPrompt="1"/>
          </p:nvPr>
        </p:nvSpPr>
        <p:spPr>
          <a:xfrm>
            <a:off x="5076665" y="1196974"/>
            <a:ext cx="4103687" cy="350632"/>
          </a:xfrm>
        </p:spPr>
        <p:txBody>
          <a:bodyPr/>
          <a:lstStyle>
            <a:lvl1pPr>
              <a:defRPr cap="all" baseline="0"/>
            </a:lvl1pPr>
          </a:lstStyle>
          <a:p>
            <a:pPr lvl="0"/>
            <a:r>
              <a:rPr lang="de-CH" dirty="0"/>
              <a:t>Untertitel</a:t>
            </a:r>
          </a:p>
        </p:txBody>
      </p:sp>
      <p:sp>
        <p:nvSpPr>
          <p:cNvPr id="8" name="Inhaltsplatzhalter 4"/>
          <p:cNvSpPr>
            <a:spLocks noGrp="1"/>
          </p:cNvSpPr>
          <p:nvPr>
            <p:ph sz="quarter" idx="14"/>
          </p:nvPr>
        </p:nvSpPr>
        <p:spPr>
          <a:xfrm>
            <a:off x="5095879" y="1773238"/>
            <a:ext cx="4103687" cy="3167577"/>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Tree>
    <p:extLst>
      <p:ext uri="{BB962C8B-B14F-4D97-AF65-F5344CB8AC3E}">
        <p14:creationId xmlns:p14="http://schemas.microsoft.com/office/powerpoint/2010/main" val="848601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de-CH"/>
          </a:p>
        </p:txBody>
      </p:sp>
      <p:sp>
        <p:nvSpPr>
          <p:cNvPr id="3" name="Foliennummernplatzhalter 2"/>
          <p:cNvSpPr>
            <a:spLocks noGrp="1"/>
          </p:cNvSpPr>
          <p:nvPr>
            <p:ph type="sldNum" sz="quarter" idx="10"/>
          </p:nvPr>
        </p:nvSpPr>
        <p:spPr/>
        <p:txBody>
          <a:bodyPr/>
          <a:lstStyle/>
          <a:p>
            <a:fld id="{3791453F-6806-4C51-BA69-51D2C9F2CC11}" type="slidenum">
              <a:rPr lang="de-DE" smtClean="0"/>
              <a:pPr/>
              <a:t>‹Nr.›</a:t>
            </a:fld>
            <a:endParaRPr lang="de-DE" dirty="0"/>
          </a:p>
        </p:txBody>
      </p:sp>
      <p:sp>
        <p:nvSpPr>
          <p:cNvPr id="5" name="Inhaltsplatzhalter 4"/>
          <p:cNvSpPr>
            <a:spLocks noGrp="1"/>
          </p:cNvSpPr>
          <p:nvPr>
            <p:ph sz="quarter" idx="1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Tree>
    <p:extLst>
      <p:ext uri="{BB962C8B-B14F-4D97-AF65-F5344CB8AC3E}">
        <p14:creationId xmlns:p14="http://schemas.microsoft.com/office/powerpoint/2010/main" val="2882527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Inhalt (2 Spal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de-CH"/>
          </a:p>
        </p:txBody>
      </p:sp>
      <p:sp>
        <p:nvSpPr>
          <p:cNvPr id="3" name="Foliennummernplatzhalter 2"/>
          <p:cNvSpPr>
            <a:spLocks noGrp="1"/>
          </p:cNvSpPr>
          <p:nvPr>
            <p:ph type="sldNum" sz="quarter" idx="10"/>
          </p:nvPr>
        </p:nvSpPr>
        <p:spPr/>
        <p:txBody>
          <a:bodyPr/>
          <a:lstStyle/>
          <a:p>
            <a:fld id="{3791453F-6806-4C51-BA69-51D2C9F2CC11}" type="slidenum">
              <a:rPr lang="de-DE" smtClean="0"/>
              <a:pPr/>
              <a:t>‹Nr.›</a:t>
            </a:fld>
            <a:endParaRPr lang="de-DE" dirty="0"/>
          </a:p>
        </p:txBody>
      </p:sp>
      <p:sp>
        <p:nvSpPr>
          <p:cNvPr id="5" name="Inhaltsplatzhalter 4"/>
          <p:cNvSpPr>
            <a:spLocks noGrp="1"/>
          </p:cNvSpPr>
          <p:nvPr>
            <p:ph sz="quarter" idx="11"/>
          </p:nvPr>
        </p:nvSpPr>
        <p:spPr>
          <a:xfrm>
            <a:off x="703266" y="1485900"/>
            <a:ext cx="4103687" cy="3454914"/>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
        <p:nvSpPr>
          <p:cNvPr id="6" name="Inhaltsplatzhalter 4"/>
          <p:cNvSpPr>
            <a:spLocks noGrp="1"/>
          </p:cNvSpPr>
          <p:nvPr>
            <p:ph sz="quarter" idx="12"/>
          </p:nvPr>
        </p:nvSpPr>
        <p:spPr>
          <a:xfrm>
            <a:off x="5095879" y="1485900"/>
            <a:ext cx="4103687" cy="3454914"/>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Tree>
    <p:extLst>
      <p:ext uri="{BB962C8B-B14F-4D97-AF65-F5344CB8AC3E}">
        <p14:creationId xmlns:p14="http://schemas.microsoft.com/office/powerpoint/2010/main" val="2927806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de-CH"/>
          </a:p>
        </p:txBody>
      </p:sp>
      <p:sp>
        <p:nvSpPr>
          <p:cNvPr id="3" name="Foliennummernplatzhalter 2"/>
          <p:cNvSpPr>
            <a:spLocks noGrp="1"/>
          </p:cNvSpPr>
          <p:nvPr>
            <p:ph type="sldNum" sz="quarter" idx="10"/>
          </p:nvPr>
        </p:nvSpPr>
        <p:spPr/>
        <p:txBody>
          <a:bodyPr/>
          <a:lstStyle/>
          <a:p>
            <a:fld id="{3791453F-6806-4C51-BA69-51D2C9F2CC11}" type="slidenum">
              <a:rPr lang="de-DE" smtClean="0"/>
              <a:pPr/>
              <a:t>‹Nr.›</a:t>
            </a:fld>
            <a:endParaRPr lang="de-DE" dirty="0"/>
          </a:p>
        </p:txBody>
      </p:sp>
    </p:spTree>
    <p:extLst>
      <p:ext uri="{BB962C8B-B14F-4D97-AF65-F5344CB8AC3E}">
        <p14:creationId xmlns:p14="http://schemas.microsoft.com/office/powerpoint/2010/main" val="37961647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3" name="Foliennummernplatzhalter 2"/>
          <p:cNvSpPr>
            <a:spLocks noGrp="1"/>
          </p:cNvSpPr>
          <p:nvPr>
            <p:ph type="sldNum" sz="quarter" idx="10"/>
          </p:nvPr>
        </p:nvSpPr>
        <p:spPr/>
        <p:txBody>
          <a:bodyPr/>
          <a:lstStyle/>
          <a:p>
            <a:fld id="{3791453F-6806-4C51-BA69-51D2C9F2CC11}" type="slidenum">
              <a:rPr lang="de-DE" smtClean="0"/>
              <a:pPr/>
              <a:t>‹Nr.›</a:t>
            </a:fld>
            <a:endParaRPr lang="de-DE" dirty="0"/>
          </a:p>
        </p:txBody>
      </p:sp>
    </p:spTree>
    <p:extLst>
      <p:ext uri="{BB962C8B-B14F-4D97-AF65-F5344CB8AC3E}">
        <p14:creationId xmlns:p14="http://schemas.microsoft.com/office/powerpoint/2010/main" val="5341305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tif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bwMode="auto">
          <a:xfrm>
            <a:off x="703262" y="331200"/>
            <a:ext cx="7129343" cy="649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CH" dirty="0"/>
              <a:t>Titelmasterformat durch Klicken bearbeiten</a:t>
            </a:r>
          </a:p>
        </p:txBody>
      </p:sp>
      <p:sp>
        <p:nvSpPr>
          <p:cNvPr id="59395" name="Rectangle 3"/>
          <p:cNvSpPr>
            <a:spLocks noGrp="1" noChangeArrowheads="1"/>
          </p:cNvSpPr>
          <p:nvPr>
            <p:ph type="body" idx="1"/>
          </p:nvPr>
        </p:nvSpPr>
        <p:spPr bwMode="auto">
          <a:xfrm>
            <a:off x="703263" y="1196975"/>
            <a:ext cx="8496300" cy="3743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CH" dirty="0"/>
              <a:t>Textmasterformate durch Klicken bearbeiten</a:t>
            </a:r>
          </a:p>
          <a:p>
            <a:pPr lvl="1"/>
            <a:r>
              <a:rPr lang="de-CH" dirty="0"/>
              <a:t>Zweite Ebene</a:t>
            </a:r>
          </a:p>
          <a:p>
            <a:pPr lvl="2"/>
            <a:r>
              <a:rPr lang="de-CH" dirty="0"/>
              <a:t>Dritte Ebene</a:t>
            </a:r>
          </a:p>
          <a:p>
            <a:pPr lvl="3"/>
            <a:r>
              <a:rPr lang="de-CH" dirty="0"/>
              <a:t>Vierte Ebene</a:t>
            </a:r>
          </a:p>
          <a:p>
            <a:pPr lvl="4"/>
            <a:r>
              <a:rPr lang="de-CH" dirty="0"/>
              <a:t>Fünfte Ebene</a:t>
            </a:r>
          </a:p>
        </p:txBody>
      </p:sp>
      <p:sp>
        <p:nvSpPr>
          <p:cNvPr id="59397" name="Rectangle 5"/>
          <p:cNvSpPr>
            <a:spLocks noGrp="1" noChangeArrowheads="1"/>
          </p:cNvSpPr>
          <p:nvPr>
            <p:ph type="sldNum" sz="quarter" idx="4"/>
          </p:nvPr>
        </p:nvSpPr>
        <p:spPr bwMode="auto">
          <a:xfrm>
            <a:off x="8525209" y="5175111"/>
            <a:ext cx="674357" cy="146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defTabSz="957776">
              <a:lnSpc>
                <a:spcPct val="100000"/>
              </a:lnSpc>
              <a:spcAft>
                <a:spcPct val="0"/>
              </a:spcAft>
              <a:defRPr sz="600" b="0">
                <a:solidFill>
                  <a:schemeClr val="tx1"/>
                </a:solidFill>
              </a:defRPr>
            </a:lvl1pPr>
          </a:lstStyle>
          <a:p>
            <a:fld id="{3791453F-6806-4C51-BA69-51D2C9F2CC11}" type="slidenum">
              <a:rPr lang="de-DE" smtClean="0"/>
              <a:pPr/>
              <a:t>‹Nr.›</a:t>
            </a:fld>
            <a:endParaRPr lang="de-DE" dirty="0"/>
          </a:p>
        </p:txBody>
      </p:sp>
      <p:pic>
        <p:nvPicPr>
          <p:cNvPr id="2" name="Grafik 1"/>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8416188" y="331200"/>
            <a:ext cx="804762" cy="936000"/>
          </a:xfrm>
          <a:prstGeom prst="rect">
            <a:avLst/>
          </a:prstGeom>
        </p:spPr>
      </p:pic>
    </p:spTree>
  </p:cSld>
  <p:clrMap bg1="lt1" tx1="dk1" bg2="lt2" tx2="dk2" accent1="accent1" accent2="accent2" accent3="accent3" accent4="accent4" accent5="accent5" accent6="accent6" hlink="hlink" folHlink="folHlink"/>
  <p:sldLayoutIdLst>
    <p:sldLayoutId id="2147483653" r:id="rId1"/>
    <p:sldLayoutId id="2147483657" r:id="rId2"/>
    <p:sldLayoutId id="2147483659" r:id="rId3"/>
    <p:sldLayoutId id="2147483654" r:id="rId4"/>
    <p:sldLayoutId id="2147483658" r:id="rId5"/>
    <p:sldLayoutId id="2147483655" r:id="rId6"/>
    <p:sldLayoutId id="2147483656" r:id="rId7"/>
  </p:sldLayoutIdLst>
  <p:hf hdr="0" ftr="0" dt="0"/>
  <p:txStyles>
    <p:titleStyle>
      <a:lvl1pPr algn="l" defTabSz="957776" rtl="0" eaLnBrk="1" fontAlgn="base" hangingPunct="1">
        <a:lnSpc>
          <a:spcPct val="100000"/>
        </a:lnSpc>
        <a:spcBef>
          <a:spcPct val="0"/>
        </a:spcBef>
        <a:spcAft>
          <a:spcPct val="0"/>
        </a:spcAft>
        <a:defRPr sz="1900" b="1">
          <a:solidFill>
            <a:schemeClr val="tx1"/>
          </a:solidFill>
          <a:latin typeface="+mj-lt"/>
          <a:ea typeface="+mj-ea"/>
          <a:cs typeface="+mj-cs"/>
        </a:defRPr>
      </a:lvl1pPr>
      <a:lvl2pPr algn="l" defTabSz="957776" rtl="0" eaLnBrk="1" fontAlgn="base" hangingPunct="1">
        <a:lnSpc>
          <a:spcPts val="2939"/>
        </a:lnSpc>
        <a:spcBef>
          <a:spcPct val="0"/>
        </a:spcBef>
        <a:spcAft>
          <a:spcPct val="0"/>
        </a:spcAft>
        <a:defRPr sz="2600" b="1">
          <a:solidFill>
            <a:schemeClr val="tx2"/>
          </a:solidFill>
          <a:latin typeface="Arial" charset="0"/>
        </a:defRPr>
      </a:lvl2pPr>
      <a:lvl3pPr algn="l" defTabSz="957776" rtl="0" eaLnBrk="1" fontAlgn="base" hangingPunct="1">
        <a:lnSpc>
          <a:spcPts val="2939"/>
        </a:lnSpc>
        <a:spcBef>
          <a:spcPct val="0"/>
        </a:spcBef>
        <a:spcAft>
          <a:spcPct val="0"/>
        </a:spcAft>
        <a:defRPr sz="2600" b="1">
          <a:solidFill>
            <a:schemeClr val="tx2"/>
          </a:solidFill>
          <a:latin typeface="Arial" charset="0"/>
        </a:defRPr>
      </a:lvl3pPr>
      <a:lvl4pPr algn="l" defTabSz="957776" rtl="0" eaLnBrk="1" fontAlgn="base" hangingPunct="1">
        <a:lnSpc>
          <a:spcPts val="2939"/>
        </a:lnSpc>
        <a:spcBef>
          <a:spcPct val="0"/>
        </a:spcBef>
        <a:spcAft>
          <a:spcPct val="0"/>
        </a:spcAft>
        <a:defRPr sz="2600" b="1">
          <a:solidFill>
            <a:schemeClr val="tx2"/>
          </a:solidFill>
          <a:latin typeface="Arial" charset="0"/>
        </a:defRPr>
      </a:lvl4pPr>
      <a:lvl5pPr algn="l" defTabSz="957776" rtl="0" eaLnBrk="1" fontAlgn="base" hangingPunct="1">
        <a:lnSpc>
          <a:spcPts val="2939"/>
        </a:lnSpc>
        <a:spcBef>
          <a:spcPct val="0"/>
        </a:spcBef>
        <a:spcAft>
          <a:spcPct val="0"/>
        </a:spcAft>
        <a:defRPr sz="2600" b="1">
          <a:solidFill>
            <a:schemeClr val="tx2"/>
          </a:solidFill>
          <a:latin typeface="Arial" charset="0"/>
        </a:defRPr>
      </a:lvl5pPr>
      <a:lvl6pPr marL="419847" algn="l" defTabSz="957776" rtl="0" eaLnBrk="1" fontAlgn="base" hangingPunct="1">
        <a:lnSpc>
          <a:spcPts val="2939"/>
        </a:lnSpc>
        <a:spcBef>
          <a:spcPct val="0"/>
        </a:spcBef>
        <a:spcAft>
          <a:spcPct val="0"/>
        </a:spcAft>
        <a:defRPr sz="2600" b="1">
          <a:solidFill>
            <a:schemeClr val="tx2"/>
          </a:solidFill>
          <a:latin typeface="Arial" charset="0"/>
        </a:defRPr>
      </a:lvl6pPr>
      <a:lvl7pPr marL="839694" algn="l" defTabSz="957776" rtl="0" eaLnBrk="1" fontAlgn="base" hangingPunct="1">
        <a:lnSpc>
          <a:spcPts val="2939"/>
        </a:lnSpc>
        <a:spcBef>
          <a:spcPct val="0"/>
        </a:spcBef>
        <a:spcAft>
          <a:spcPct val="0"/>
        </a:spcAft>
        <a:defRPr sz="2600" b="1">
          <a:solidFill>
            <a:schemeClr val="tx2"/>
          </a:solidFill>
          <a:latin typeface="Arial" charset="0"/>
        </a:defRPr>
      </a:lvl7pPr>
      <a:lvl8pPr marL="1259540" algn="l" defTabSz="957776" rtl="0" eaLnBrk="1" fontAlgn="base" hangingPunct="1">
        <a:lnSpc>
          <a:spcPts val="2939"/>
        </a:lnSpc>
        <a:spcBef>
          <a:spcPct val="0"/>
        </a:spcBef>
        <a:spcAft>
          <a:spcPct val="0"/>
        </a:spcAft>
        <a:defRPr sz="2600" b="1">
          <a:solidFill>
            <a:schemeClr val="tx2"/>
          </a:solidFill>
          <a:latin typeface="Arial" charset="0"/>
        </a:defRPr>
      </a:lvl8pPr>
      <a:lvl9pPr marL="1679387" algn="l" defTabSz="957776" rtl="0" eaLnBrk="1" fontAlgn="base" hangingPunct="1">
        <a:lnSpc>
          <a:spcPts val="2939"/>
        </a:lnSpc>
        <a:spcBef>
          <a:spcPct val="0"/>
        </a:spcBef>
        <a:spcAft>
          <a:spcPct val="0"/>
        </a:spcAft>
        <a:defRPr sz="2600" b="1">
          <a:solidFill>
            <a:schemeClr val="tx2"/>
          </a:solidFill>
          <a:latin typeface="Arial" charset="0"/>
        </a:defRPr>
      </a:lvl9pPr>
    </p:titleStyle>
    <p:bodyStyle>
      <a:lvl1pPr marL="0" indent="0" algn="l" defTabSz="957776" rtl="0" eaLnBrk="1" fontAlgn="base" hangingPunct="1">
        <a:lnSpc>
          <a:spcPct val="100000"/>
        </a:lnSpc>
        <a:spcBef>
          <a:spcPct val="0"/>
        </a:spcBef>
        <a:spcAft>
          <a:spcPts val="0"/>
        </a:spcAft>
        <a:buNone/>
        <a:defRPr sz="1900">
          <a:solidFill>
            <a:schemeClr val="tx1"/>
          </a:solidFill>
          <a:latin typeface="+mn-lt"/>
          <a:ea typeface="+mn-ea"/>
          <a:cs typeface="+mn-cs"/>
        </a:defRPr>
      </a:lvl1pPr>
      <a:lvl2pPr marL="252000" indent="-252000" algn="l" defTabSz="957776" rtl="0" eaLnBrk="1" fontAlgn="base" hangingPunct="1">
        <a:lnSpc>
          <a:spcPct val="100000"/>
        </a:lnSpc>
        <a:spcBef>
          <a:spcPct val="0"/>
        </a:spcBef>
        <a:spcAft>
          <a:spcPts val="0"/>
        </a:spcAft>
        <a:buFont typeface="Arial" pitchFamily="34" charset="0"/>
        <a:buChar char="•"/>
        <a:defRPr sz="1900">
          <a:solidFill>
            <a:schemeClr val="tx1"/>
          </a:solidFill>
          <a:latin typeface="+mn-lt"/>
        </a:defRPr>
      </a:lvl2pPr>
      <a:lvl3pPr marL="504000" indent="-252000" algn="l" defTabSz="957776" rtl="0" eaLnBrk="1" fontAlgn="base" hangingPunct="1">
        <a:lnSpc>
          <a:spcPct val="100000"/>
        </a:lnSpc>
        <a:spcBef>
          <a:spcPts val="0"/>
        </a:spcBef>
        <a:spcAft>
          <a:spcPct val="0"/>
        </a:spcAft>
        <a:buFont typeface="Arial" pitchFamily="34" charset="0"/>
        <a:buChar char="•"/>
        <a:defRPr sz="1900">
          <a:solidFill>
            <a:schemeClr val="tx1"/>
          </a:solidFill>
          <a:latin typeface="+mn-lt"/>
        </a:defRPr>
      </a:lvl3pPr>
      <a:lvl4pPr marL="756000" indent="-252000" algn="l" defTabSz="957776" rtl="0" eaLnBrk="1" fontAlgn="base" hangingPunct="1">
        <a:lnSpc>
          <a:spcPct val="100000"/>
        </a:lnSpc>
        <a:spcBef>
          <a:spcPts val="0"/>
        </a:spcBef>
        <a:spcAft>
          <a:spcPct val="0"/>
        </a:spcAft>
        <a:buFont typeface="Arial" pitchFamily="34" charset="0"/>
        <a:buChar char="•"/>
        <a:defRPr sz="1900">
          <a:solidFill>
            <a:schemeClr val="tx1"/>
          </a:solidFill>
          <a:latin typeface="+mn-lt"/>
        </a:defRPr>
      </a:lvl4pPr>
      <a:lvl5pPr marL="1008000" indent="-252000" algn="l" defTabSz="957776" rtl="0" eaLnBrk="1" fontAlgn="base" hangingPunct="1">
        <a:lnSpc>
          <a:spcPct val="100000"/>
        </a:lnSpc>
        <a:spcBef>
          <a:spcPts val="0"/>
        </a:spcBef>
        <a:spcAft>
          <a:spcPct val="0"/>
        </a:spcAft>
        <a:buFont typeface="Arial" pitchFamily="34" charset="0"/>
        <a:buChar char="•"/>
        <a:defRPr sz="1900">
          <a:solidFill>
            <a:schemeClr val="tx1"/>
          </a:solidFill>
          <a:latin typeface="+mn-lt"/>
        </a:defRPr>
      </a:lvl5pPr>
      <a:lvl6pPr marL="2573020" indent="-237622" algn="l" defTabSz="957776" rtl="0" eaLnBrk="1" fontAlgn="base" hangingPunct="1">
        <a:spcBef>
          <a:spcPct val="20000"/>
        </a:spcBef>
        <a:spcAft>
          <a:spcPct val="0"/>
        </a:spcAft>
        <a:buChar char="-"/>
        <a:defRPr sz="2200">
          <a:solidFill>
            <a:schemeClr val="tx1"/>
          </a:solidFill>
          <a:latin typeface="+mn-lt"/>
        </a:defRPr>
      </a:lvl6pPr>
      <a:lvl7pPr marL="2992866" indent="-237622" algn="l" defTabSz="957776" rtl="0" eaLnBrk="1" fontAlgn="base" hangingPunct="1">
        <a:spcBef>
          <a:spcPct val="20000"/>
        </a:spcBef>
        <a:spcAft>
          <a:spcPct val="0"/>
        </a:spcAft>
        <a:buChar char="-"/>
        <a:defRPr sz="2200">
          <a:solidFill>
            <a:schemeClr val="tx1"/>
          </a:solidFill>
          <a:latin typeface="+mn-lt"/>
        </a:defRPr>
      </a:lvl7pPr>
      <a:lvl8pPr marL="3412713" indent="-237622" algn="l" defTabSz="957776" rtl="0" eaLnBrk="1" fontAlgn="base" hangingPunct="1">
        <a:spcBef>
          <a:spcPct val="20000"/>
        </a:spcBef>
        <a:spcAft>
          <a:spcPct val="0"/>
        </a:spcAft>
        <a:buChar char="-"/>
        <a:defRPr sz="2200">
          <a:solidFill>
            <a:schemeClr val="tx1"/>
          </a:solidFill>
          <a:latin typeface="+mn-lt"/>
        </a:defRPr>
      </a:lvl8pPr>
      <a:lvl9pPr marL="3832560" indent="-237622" algn="l" defTabSz="957776" rtl="0" eaLnBrk="1" fontAlgn="base" hangingPunct="1">
        <a:spcBef>
          <a:spcPct val="20000"/>
        </a:spcBef>
        <a:spcAft>
          <a:spcPct val="0"/>
        </a:spcAft>
        <a:buChar char="-"/>
        <a:defRPr sz="2200">
          <a:solidFill>
            <a:schemeClr val="tx1"/>
          </a:solidFill>
          <a:latin typeface="+mn-lt"/>
        </a:defRPr>
      </a:lvl9pPr>
    </p:bodyStyle>
    <p:otherStyle>
      <a:defPPr>
        <a:defRPr lang="de-DE"/>
      </a:defPPr>
      <a:lvl1pPr marL="0" algn="l" defTabSz="839694" rtl="0" eaLnBrk="1" latinLnBrk="0" hangingPunct="1">
        <a:defRPr sz="1700" kern="1200">
          <a:solidFill>
            <a:schemeClr val="tx1"/>
          </a:solidFill>
          <a:latin typeface="+mn-lt"/>
          <a:ea typeface="+mn-ea"/>
          <a:cs typeface="+mn-cs"/>
        </a:defRPr>
      </a:lvl1pPr>
      <a:lvl2pPr marL="419847" algn="l" defTabSz="839694" rtl="0" eaLnBrk="1" latinLnBrk="0" hangingPunct="1">
        <a:defRPr sz="1700" kern="1200">
          <a:solidFill>
            <a:schemeClr val="tx1"/>
          </a:solidFill>
          <a:latin typeface="+mn-lt"/>
          <a:ea typeface="+mn-ea"/>
          <a:cs typeface="+mn-cs"/>
        </a:defRPr>
      </a:lvl2pPr>
      <a:lvl3pPr marL="839694" algn="l" defTabSz="839694" rtl="0" eaLnBrk="1" latinLnBrk="0" hangingPunct="1">
        <a:defRPr sz="1700" kern="1200">
          <a:solidFill>
            <a:schemeClr val="tx1"/>
          </a:solidFill>
          <a:latin typeface="+mn-lt"/>
          <a:ea typeface="+mn-ea"/>
          <a:cs typeface="+mn-cs"/>
        </a:defRPr>
      </a:lvl3pPr>
      <a:lvl4pPr marL="1259540" algn="l" defTabSz="839694" rtl="0" eaLnBrk="1" latinLnBrk="0" hangingPunct="1">
        <a:defRPr sz="1700" kern="1200">
          <a:solidFill>
            <a:schemeClr val="tx1"/>
          </a:solidFill>
          <a:latin typeface="+mn-lt"/>
          <a:ea typeface="+mn-ea"/>
          <a:cs typeface="+mn-cs"/>
        </a:defRPr>
      </a:lvl4pPr>
      <a:lvl5pPr marL="1679387" algn="l" defTabSz="839694" rtl="0" eaLnBrk="1" latinLnBrk="0" hangingPunct="1">
        <a:defRPr sz="1700" kern="1200">
          <a:solidFill>
            <a:schemeClr val="tx1"/>
          </a:solidFill>
          <a:latin typeface="+mn-lt"/>
          <a:ea typeface="+mn-ea"/>
          <a:cs typeface="+mn-cs"/>
        </a:defRPr>
      </a:lvl5pPr>
      <a:lvl6pPr marL="2099234" algn="l" defTabSz="839694" rtl="0" eaLnBrk="1" latinLnBrk="0" hangingPunct="1">
        <a:defRPr sz="1700" kern="1200">
          <a:solidFill>
            <a:schemeClr val="tx1"/>
          </a:solidFill>
          <a:latin typeface="+mn-lt"/>
          <a:ea typeface="+mn-ea"/>
          <a:cs typeface="+mn-cs"/>
        </a:defRPr>
      </a:lvl6pPr>
      <a:lvl7pPr marL="2519081" algn="l" defTabSz="839694" rtl="0" eaLnBrk="1" latinLnBrk="0" hangingPunct="1">
        <a:defRPr sz="1700" kern="1200">
          <a:solidFill>
            <a:schemeClr val="tx1"/>
          </a:solidFill>
          <a:latin typeface="+mn-lt"/>
          <a:ea typeface="+mn-ea"/>
          <a:cs typeface="+mn-cs"/>
        </a:defRPr>
      </a:lvl7pPr>
      <a:lvl8pPr marL="2938927" algn="l" defTabSz="839694" rtl="0" eaLnBrk="1" latinLnBrk="0" hangingPunct="1">
        <a:defRPr sz="1700" kern="1200">
          <a:solidFill>
            <a:schemeClr val="tx1"/>
          </a:solidFill>
          <a:latin typeface="+mn-lt"/>
          <a:ea typeface="+mn-ea"/>
          <a:cs typeface="+mn-cs"/>
        </a:defRPr>
      </a:lvl8pPr>
      <a:lvl9pPr marL="3358774" algn="l" defTabSz="839694"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ww.zhaw.ch/de/hochschulbibliothek" TargetMode="External"/><Relationship Id="rId3" Type="http://schemas.openxmlformats.org/officeDocument/2006/relationships/hyperlink" Target="https://www.opengoal.ch/" TargetMode="External"/><Relationship Id="rId7" Type="http://schemas.openxmlformats.org/officeDocument/2006/relationships/hyperlink" Target="https://creativecommons.org/licenses/by/4.0/"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hyperlink" Target="http://creativecommons.org/licenses/by/4.0/deed.de" TargetMode="Externa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jpeg"/><Relationship Id="rId2" Type="http://schemas.microsoft.com/office/2007/relationships/media" Target="../media/media1.mp4"/><Relationship Id="rId1" Type="http://schemas.openxmlformats.org/officeDocument/2006/relationships/video" Target="NULL" TargetMode="External"/><Relationship Id="rId6" Type="http://schemas.openxmlformats.org/officeDocument/2006/relationships/hyperlink" Target="https://www.opengoal.ch/" TargetMode="External"/><Relationship Id="rId5" Type="http://schemas.openxmlformats.org/officeDocument/2006/relationships/image" Target="../media/image12.png"/><Relationship Id="rId4"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hyperlink" Target="https://www.opengoal.ch/"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opengoal.ch/"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hyperlink" Target="https://www.opengoal.ch/"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s://www.freepik.com/free-vector/set-three-light-bulb-represent-effective-business-idea-concept_37588597.htm#fromView=search&amp;page=1&amp;position=0&amp;uuid=6d280a4b-a62c-4016-b3c8-8111fd2a841d" TargetMode="External"/><Relationship Id="rId5" Type="http://schemas.openxmlformats.org/officeDocument/2006/relationships/image" Target="../media/image15.jpeg"/><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hyperlink" Target="https://www.opengoal.ch/"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hyperlink" Target="https://www.opengoal.ch/" TargetMode="External"/><Relationship Id="rId7"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2.jpeg"/><Relationship Id="rId9" Type="http://schemas.openxmlformats.org/officeDocument/2006/relationships/image" Target="../media/image19.svg"/></Relationships>
</file>

<file path=ppt/slides/_rels/slide1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hyperlink" Target="https://zenodo.org/communities/goal/" TargetMode="External"/><Relationship Id="rId7" Type="http://schemas.openxmlformats.org/officeDocument/2006/relationships/image" Target="../media/image17.sv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2.jpeg"/><Relationship Id="rId4" Type="http://schemas.openxmlformats.org/officeDocument/2006/relationships/hyperlink" Target="https://www.opengoal.ch/"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goal.zhaw.ch/" TargetMode="External"/><Relationship Id="rId7" Type="http://schemas.openxmlformats.org/officeDocument/2006/relationships/hyperlink" Target="https://www.pexels.com/de-de/foto/stift-zeitung-karte-aufsicht-11584529/"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jpeg"/><Relationship Id="rId4" Type="http://schemas.openxmlformats.org/officeDocument/2006/relationships/hyperlink" Target="https://www.opengoal.ch/"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mailto:ghou@zhaw.ch" TargetMode="External"/><Relationship Id="rId3" Type="http://schemas.openxmlformats.org/officeDocument/2006/relationships/hyperlink" Target="mailto:core@zhaw.ch" TargetMode="External"/><Relationship Id="rId7" Type="http://schemas.openxmlformats.org/officeDocument/2006/relationships/hyperlink" Target="https://goal.zhaw.ch/"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mailto:digitalcollection@zhaw.ch" TargetMode="External"/><Relationship Id="rId5" Type="http://schemas.openxmlformats.org/officeDocument/2006/relationships/hyperlink" Target="https://opengoal.ch/" TargetMode="External"/><Relationship Id="rId10" Type="http://schemas.openxmlformats.org/officeDocument/2006/relationships/image" Target="../media/image2.jpeg"/><Relationship Id="rId4" Type="http://schemas.openxmlformats.org/officeDocument/2006/relationships/hyperlink" Target="mailto:hauo@zhaw.ch" TargetMode="External"/><Relationship Id="rId9" Type="http://schemas.openxmlformats.org/officeDocument/2006/relationships/hyperlink" Target="https://www.opengoal.ch/"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www.opengoal.ch/"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4.png"/><Relationship Id="rId7"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2.jpeg"/><Relationship Id="rId10" Type="http://schemas.openxmlformats.org/officeDocument/2006/relationships/image" Target="../media/image9.png"/><Relationship Id="rId4" Type="http://schemas.openxmlformats.org/officeDocument/2006/relationships/hyperlink" Target="https://www.opengoal.ch/" TargetMode="External"/><Relationship Id="rId9"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hyperlink" Target="https://www.opengoal.ch/"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hyperlink" Target="https://www.opengoal.ch/"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hyperlink" Target="https://www.opengoal.ch/"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hyperlink" Target="https://www.opengoal.ch/"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hyperlink" Target="https://www.opengoal.ch/"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hyperlink" Target="https://www.opengoal.ch/"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BCA9AFA5-B55C-440C-84BE-997BEBADFB65}"/>
              </a:ext>
            </a:extLst>
          </p:cNvPr>
          <p:cNvSpPr>
            <a:spLocks noGrp="1"/>
          </p:cNvSpPr>
          <p:nvPr>
            <p:ph type="ctrTitle"/>
          </p:nvPr>
        </p:nvSpPr>
        <p:spPr>
          <a:xfrm>
            <a:off x="703266" y="333376"/>
            <a:ext cx="5977132" cy="863600"/>
          </a:xfrm>
        </p:spPr>
        <p:txBody>
          <a:bodyPr/>
          <a:lstStyle/>
          <a:p>
            <a:r>
              <a:rPr lang="de-CH" dirty="0"/>
              <a:t>ZHAW Hochschulbibliothek</a:t>
            </a:r>
          </a:p>
        </p:txBody>
      </p:sp>
      <p:sp>
        <p:nvSpPr>
          <p:cNvPr id="7" name="Untertitel 6">
            <a:extLst>
              <a:ext uri="{FF2B5EF4-FFF2-40B4-BE49-F238E27FC236}">
                <a16:creationId xmlns:a16="http://schemas.microsoft.com/office/drawing/2014/main" id="{83D1191B-EA7D-40F7-96EF-D5672B86838F}"/>
              </a:ext>
            </a:extLst>
          </p:cNvPr>
          <p:cNvSpPr>
            <a:spLocks noGrp="1"/>
          </p:cNvSpPr>
          <p:nvPr>
            <p:ph type="subTitle" idx="1"/>
          </p:nvPr>
        </p:nvSpPr>
        <p:spPr>
          <a:xfrm>
            <a:off x="703264" y="1485900"/>
            <a:ext cx="8496299" cy="3599656"/>
          </a:xfrm>
        </p:spPr>
        <p:txBody>
          <a:bodyPr/>
          <a:lstStyle/>
          <a:p>
            <a:r>
              <a:rPr lang="de-CH" b="1" i="0" dirty="0">
                <a:solidFill>
                  <a:srgbClr val="172B4D"/>
                </a:solidFill>
                <a:effectLst/>
                <a:latin typeface="-apple-system"/>
              </a:rPr>
              <a:t>Alternativer Anwendungsfall für DSpace : Verzeichnis für </a:t>
            </a:r>
            <a:r>
              <a:rPr lang="de-CH" b="1" i="0" dirty="0" err="1">
                <a:solidFill>
                  <a:srgbClr val="172B4D"/>
                </a:solidFill>
                <a:effectLst/>
                <a:latin typeface="-apple-system"/>
              </a:rPr>
              <a:t>Zweitveröffentlichungspolicies</a:t>
            </a:r>
            <a:r>
              <a:rPr lang="de-CH" b="1" i="0" dirty="0">
                <a:solidFill>
                  <a:srgbClr val="172B4D"/>
                </a:solidFill>
                <a:effectLst/>
                <a:latin typeface="-apple-system"/>
              </a:rPr>
              <a:t> kleiner Verlage</a:t>
            </a:r>
          </a:p>
          <a:p>
            <a:endParaRPr lang="de-CH" b="1" dirty="0">
              <a:solidFill>
                <a:srgbClr val="172B4D"/>
              </a:solidFill>
              <a:latin typeface="-apple-system"/>
            </a:endParaRPr>
          </a:p>
          <a:p>
            <a:r>
              <a:rPr lang="de-CH" b="0" i="1" dirty="0">
                <a:solidFill>
                  <a:srgbClr val="172B4D"/>
                </a:solidFill>
                <a:effectLst/>
                <a:latin typeface="-apple-system"/>
              </a:rPr>
              <a:t>Nicolai Hauf, Dana Ghousson</a:t>
            </a:r>
          </a:p>
          <a:p>
            <a:endParaRPr lang="de-CH" i="1" dirty="0">
              <a:solidFill>
                <a:srgbClr val="172B4D"/>
              </a:solidFill>
              <a:latin typeface="-apple-system"/>
            </a:endParaRPr>
          </a:p>
          <a:p>
            <a:endParaRPr lang="de-CH" i="1" dirty="0">
              <a:solidFill>
                <a:srgbClr val="172B4D"/>
              </a:solidFill>
              <a:latin typeface="-apple-system"/>
            </a:endParaRPr>
          </a:p>
          <a:p>
            <a:endParaRPr lang="de-CH" i="1" dirty="0">
              <a:solidFill>
                <a:srgbClr val="172B4D"/>
              </a:solidFill>
              <a:latin typeface="-apple-system"/>
            </a:endParaRPr>
          </a:p>
          <a:p>
            <a:r>
              <a:rPr lang="de-CH" i="1" dirty="0">
                <a:solidFill>
                  <a:srgbClr val="172B4D"/>
                </a:solidFill>
                <a:latin typeface="-apple-system"/>
              </a:rPr>
              <a:t>DSpace Praxistreffen 2024 – Mainz, 4. April 2024</a:t>
            </a:r>
          </a:p>
          <a:p>
            <a:endParaRPr lang="de-CH" i="1" dirty="0">
              <a:solidFill>
                <a:srgbClr val="172B4D"/>
              </a:solidFill>
              <a:latin typeface="-apple-system"/>
            </a:endParaRPr>
          </a:p>
          <a:p>
            <a:endParaRPr lang="de-CH" i="1" dirty="0">
              <a:solidFill>
                <a:srgbClr val="172B4D"/>
              </a:solidFill>
              <a:latin typeface="-apple-system"/>
            </a:endParaRPr>
          </a:p>
          <a:p>
            <a:endParaRPr lang="de-CH" i="1" dirty="0">
              <a:solidFill>
                <a:srgbClr val="172B4D"/>
              </a:solidFill>
              <a:latin typeface="-apple-system"/>
            </a:endParaRPr>
          </a:p>
          <a:p>
            <a:r>
              <a:rPr lang="de-CH" dirty="0"/>
              <a:t>                      </a:t>
            </a:r>
          </a:p>
        </p:txBody>
      </p:sp>
      <p:sp>
        <p:nvSpPr>
          <p:cNvPr id="4" name="Rectangle 4"/>
          <p:cNvSpPr>
            <a:spLocks noGrp="1" noChangeArrowheads="1"/>
          </p:cNvSpPr>
          <p:nvPr>
            <p:ph type="sldNum" sz="quarter" idx="4"/>
          </p:nvPr>
        </p:nvSpPr>
        <p:spPr/>
        <p:txBody>
          <a:bodyPr/>
          <a:lstStyle/>
          <a:p>
            <a:fld id="{2243986D-55E6-4359-8FDC-863B4FEB7C95}" type="slidenum">
              <a:rPr lang="de-DE"/>
              <a:pPr/>
              <a:t>1</a:t>
            </a:fld>
            <a:endParaRPr lang="de-DE"/>
          </a:p>
        </p:txBody>
      </p:sp>
      <p:pic>
        <p:nvPicPr>
          <p:cNvPr id="2" name="Inhaltsplatzhalter 6">
            <a:hlinkClick r:id="rId3"/>
            <a:extLst>
              <a:ext uri="{FF2B5EF4-FFF2-40B4-BE49-F238E27FC236}">
                <a16:creationId xmlns:a16="http://schemas.microsoft.com/office/drawing/2014/main" id="{4833AEC4-D6E2-2596-03F8-D0A83BFFC3F4}"/>
              </a:ext>
            </a:extLst>
          </p:cNvPr>
          <p:cNvPicPr>
            <a:picLocks noChangeAspect="1"/>
          </p:cNvPicPr>
          <p:nvPr/>
        </p:nvPicPr>
        <p:blipFill>
          <a:blip r:embed="rId4">
            <a:alphaModFix/>
          </a:blip>
          <a:stretch>
            <a:fillRect/>
          </a:stretch>
        </p:blipFill>
        <p:spPr bwMode="auto">
          <a:xfrm>
            <a:off x="6982150" y="419370"/>
            <a:ext cx="1106578" cy="691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0" name="Picture 16" descr="by">
            <a:hlinkClick r:id="rId5"/>
            <a:extLst>
              <a:ext uri="{FF2B5EF4-FFF2-40B4-BE49-F238E27FC236}">
                <a16:creationId xmlns:a16="http://schemas.microsoft.com/office/drawing/2014/main" id="{A5380862-52E5-323F-48A9-29328C88F391}"/>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3264" y="4599781"/>
            <a:ext cx="1381125" cy="485775"/>
          </a:xfrm>
          <a:prstGeom prst="rect">
            <a:avLst/>
          </a:prstGeom>
          <a:noFill/>
          <a:extLst>
            <a:ext uri="{909E8E84-426E-40DD-AFC4-6F175D3DCCD1}">
              <a14:hiddenFill xmlns:a14="http://schemas.microsoft.com/office/drawing/2010/main">
                <a:solidFill>
                  <a:srgbClr val="FFFFFF"/>
                </a:solidFill>
              </a14:hiddenFill>
            </a:ext>
          </a:extLst>
        </p:spPr>
      </p:pic>
      <p:sp>
        <p:nvSpPr>
          <p:cNvPr id="18" name="Textfeld 17">
            <a:extLst>
              <a:ext uri="{FF2B5EF4-FFF2-40B4-BE49-F238E27FC236}">
                <a16:creationId xmlns:a16="http://schemas.microsoft.com/office/drawing/2014/main" id="{BE3FCB64-A472-64B1-7B81-E1970D32DCAE}"/>
              </a:ext>
            </a:extLst>
          </p:cNvPr>
          <p:cNvSpPr txBox="1"/>
          <p:nvPr/>
        </p:nvSpPr>
        <p:spPr>
          <a:xfrm>
            <a:off x="2084389" y="4599781"/>
            <a:ext cx="7044281" cy="561692"/>
          </a:xfrm>
          <a:prstGeom prst="rect">
            <a:avLst/>
          </a:prstGeom>
          <a:noFill/>
        </p:spPr>
        <p:txBody>
          <a:bodyPr wrap="square" rtlCol="0">
            <a:spAutoFit/>
          </a:bodyPr>
          <a:lstStyle/>
          <a:p>
            <a:pPr>
              <a:lnSpc>
                <a:spcPct val="100000"/>
              </a:lnSpc>
              <a:spcAft>
                <a:spcPts val="300"/>
              </a:spcAft>
            </a:pPr>
            <a:r>
              <a:rPr lang="de-CH" sz="1200" b="0" dirty="0">
                <a:solidFill>
                  <a:schemeClr val="tx1"/>
                </a:solidFill>
              </a:rPr>
              <a:t>Diese Präsentation steht unter der Lizenz </a:t>
            </a:r>
            <a:r>
              <a:rPr lang="de-CH" sz="1200" b="0" dirty="0">
                <a:solidFill>
                  <a:schemeClr val="tx1"/>
                </a:solidFill>
                <a:hlinkClick r:id="rId7"/>
              </a:rPr>
              <a:t>CC BY 4.0</a:t>
            </a:r>
            <a:r>
              <a:rPr lang="de-CH" sz="1200" b="0" dirty="0">
                <a:solidFill>
                  <a:schemeClr val="tx1"/>
                </a:solidFill>
              </a:rPr>
              <a:t>. </a:t>
            </a:r>
            <a:r>
              <a:rPr lang="de-CH" sz="1200" b="0" dirty="0">
                <a:solidFill>
                  <a:schemeClr val="tx1"/>
                </a:solidFill>
                <a:hlinkClick r:id="rId8"/>
              </a:rPr>
              <a:t>ZHAW, Hochschulbibliothek </a:t>
            </a:r>
            <a:r>
              <a:rPr lang="de-CH" sz="1200" b="0" dirty="0">
                <a:solidFill>
                  <a:schemeClr val="tx1"/>
                </a:solidFill>
              </a:rPr>
              <a:t>(Stand 04.04.2024)</a:t>
            </a:r>
          </a:p>
          <a:p>
            <a:pPr>
              <a:lnSpc>
                <a:spcPct val="100000"/>
              </a:lnSpc>
              <a:spcAft>
                <a:spcPts val="0"/>
              </a:spcAft>
            </a:pPr>
            <a:r>
              <a:rPr lang="de-CH" sz="800" b="0" dirty="0">
                <a:solidFill>
                  <a:schemeClr val="tx1"/>
                </a:solidFill>
              </a:rPr>
              <a:t>Die Marke ZHAW ist von der vorliegenden Lizenz CC BY 4.0 unberührt. Gemäss Abschnitt 2.b.2 der Lizenz werden Patent- und Kennzeichenrechte durch die vorliegende Public License nicht lizenziert.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
            <a:extLst>
              <a:ext uri="{FF2B5EF4-FFF2-40B4-BE49-F238E27FC236}">
                <a16:creationId xmlns:a16="http://schemas.microsoft.com/office/drawing/2014/main" id="{C7C17794-6CEA-E0D8-4DDF-69E347A0D561}"/>
              </a:ext>
            </a:extLst>
          </p:cNvPr>
          <p:cNvSpPr>
            <a:spLocks noChangeArrowheads="1"/>
          </p:cNvSpPr>
          <p:nvPr/>
        </p:nvSpPr>
        <p:spPr bwMode="auto">
          <a:xfrm>
            <a:off x="703263" y="2925763"/>
            <a:ext cx="9904412"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de-DE" altLang="de-DE" sz="1800" b="0" i="0" u="none" strike="noStrike" cap="none" normalizeH="0" baseline="0">
                <a:ln>
                  <a:noFill/>
                </a:ln>
                <a:solidFill>
                  <a:schemeClr val="tx1"/>
                </a:solidFill>
                <a:effectLst/>
                <a:latin typeface="Arial" panose="020B0604020202020204" pitchFamily="34" charset="0"/>
              </a:rPr>
            </a:br>
            <a:endParaRPr kumimoji="0" lang="de-DE" altLang="de-DE" sz="1800" b="0" i="0" u="none" strike="noStrike" cap="none" normalizeH="0" baseline="0">
              <a:ln>
                <a:noFill/>
              </a:ln>
              <a:solidFill>
                <a:schemeClr val="tx1"/>
              </a:solidFill>
              <a:effectLst/>
              <a:latin typeface="Arial" panose="020B0604020202020204" pitchFamily="34" charset="0"/>
            </a:endParaRPr>
          </a:p>
        </p:txBody>
      </p:sp>
      <p:pic>
        <p:nvPicPr>
          <p:cNvPr id="13" name="GOAL __ Edit Submission und 2 weitere Seiten - Geschäftlich – Microsoft​ Edge 2024-03-19 12-59-33">
            <a:hlinkClick r:id="" action="ppaction://media"/>
            <a:extLst>
              <a:ext uri="{FF2B5EF4-FFF2-40B4-BE49-F238E27FC236}">
                <a16:creationId xmlns:a16="http://schemas.microsoft.com/office/drawing/2014/main" id="{06135743-F9A8-2471-2427-ACE995D93A20}"/>
              </a:ext>
            </a:extLst>
          </p:cNvPr>
          <p:cNvPicPr>
            <a:picLocks noChangeAspect="1"/>
          </p:cNvPicPr>
          <p:nvPr>
            <a:videoFile r:link="rId1"/>
            <p:extLst>
              <p:ext uri="{DAA4B4D4-6D71-4841-9C94-3DE7FCFB9230}">
                <p14:media xmlns:p14="http://schemas.microsoft.com/office/powerpoint/2010/main" r:embed="rId2">
                  <p14:trim st="8707" end="38002.9791"/>
                </p14:media>
              </p:ext>
            </p:extLst>
          </p:nvPr>
        </p:nvPicPr>
        <p:blipFill rotWithShape="1">
          <a:blip r:embed="rId5"/>
          <a:srcRect t="9524"/>
          <a:stretch/>
        </p:blipFill>
        <p:spPr>
          <a:xfrm>
            <a:off x="694125" y="1701826"/>
            <a:ext cx="5673784" cy="3080046"/>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3" name="Textplatzhalter 5">
            <a:extLst>
              <a:ext uri="{FF2B5EF4-FFF2-40B4-BE49-F238E27FC236}">
                <a16:creationId xmlns:a16="http://schemas.microsoft.com/office/drawing/2014/main" id="{23FC82A8-C7E6-7AB7-DC21-18EB752E0F81}"/>
              </a:ext>
            </a:extLst>
          </p:cNvPr>
          <p:cNvSpPr>
            <a:spLocks noGrp="1"/>
          </p:cNvSpPr>
          <p:nvPr>
            <p:ph type="body" sz="quarter" idx="12"/>
          </p:nvPr>
        </p:nvSpPr>
        <p:spPr>
          <a:xfrm>
            <a:off x="703263" y="1196975"/>
            <a:ext cx="8496300" cy="288925"/>
          </a:xfrm>
        </p:spPr>
        <p:txBody>
          <a:bodyPr/>
          <a:lstStyle/>
          <a:p>
            <a:r>
              <a:rPr lang="de-CH" dirty="0"/>
              <a:t>Journal</a:t>
            </a:r>
          </a:p>
        </p:txBody>
      </p:sp>
      <p:sp>
        <p:nvSpPr>
          <p:cNvPr id="4" name="Foliennummernplatzhalter 2">
            <a:extLst>
              <a:ext uri="{FF2B5EF4-FFF2-40B4-BE49-F238E27FC236}">
                <a16:creationId xmlns:a16="http://schemas.microsoft.com/office/drawing/2014/main" id="{E84E5CE5-A16A-B876-833C-7878CA5ED7BC}"/>
              </a:ext>
            </a:extLst>
          </p:cNvPr>
          <p:cNvSpPr>
            <a:spLocks noGrp="1"/>
          </p:cNvSpPr>
          <p:nvPr>
            <p:ph type="sldNum" sz="quarter" idx="10"/>
          </p:nvPr>
        </p:nvSpPr>
        <p:spPr>
          <a:xfrm>
            <a:off x="8525209" y="5175111"/>
            <a:ext cx="674357" cy="146115"/>
          </a:xfrm>
        </p:spPr>
        <p:txBody>
          <a:bodyPr/>
          <a:lstStyle/>
          <a:p>
            <a:fld id="{3791453F-6806-4C51-BA69-51D2C9F2CC11}" type="slidenum">
              <a:rPr lang="de-DE" smtClean="0"/>
              <a:pPr/>
              <a:t>10</a:t>
            </a:fld>
            <a:endParaRPr lang="de-DE" dirty="0"/>
          </a:p>
        </p:txBody>
      </p:sp>
      <p:sp>
        <p:nvSpPr>
          <p:cNvPr id="6" name="Titel 1">
            <a:extLst>
              <a:ext uri="{FF2B5EF4-FFF2-40B4-BE49-F238E27FC236}">
                <a16:creationId xmlns:a16="http://schemas.microsoft.com/office/drawing/2014/main" id="{67FB2172-D7F4-8368-D188-94B07B505BB5}"/>
              </a:ext>
            </a:extLst>
          </p:cNvPr>
          <p:cNvSpPr txBox="1">
            <a:spLocks/>
          </p:cNvSpPr>
          <p:nvPr/>
        </p:nvSpPr>
        <p:spPr bwMode="auto">
          <a:xfrm>
            <a:off x="703263" y="331200"/>
            <a:ext cx="5905127" cy="649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defTabSz="957776" rtl="0" eaLnBrk="1" fontAlgn="base" hangingPunct="1">
              <a:lnSpc>
                <a:spcPct val="100000"/>
              </a:lnSpc>
              <a:spcBef>
                <a:spcPct val="0"/>
              </a:spcBef>
              <a:spcAft>
                <a:spcPct val="0"/>
              </a:spcAft>
              <a:defRPr sz="1900" b="1">
                <a:solidFill>
                  <a:schemeClr val="tx1"/>
                </a:solidFill>
                <a:latin typeface="+mj-lt"/>
                <a:ea typeface="+mj-ea"/>
                <a:cs typeface="+mj-cs"/>
              </a:defRPr>
            </a:lvl1pPr>
            <a:lvl2pPr algn="l" defTabSz="957776" rtl="0" eaLnBrk="1" fontAlgn="base" hangingPunct="1">
              <a:lnSpc>
                <a:spcPts val="2939"/>
              </a:lnSpc>
              <a:spcBef>
                <a:spcPct val="0"/>
              </a:spcBef>
              <a:spcAft>
                <a:spcPct val="0"/>
              </a:spcAft>
              <a:defRPr sz="2600" b="1">
                <a:solidFill>
                  <a:schemeClr val="tx2"/>
                </a:solidFill>
                <a:latin typeface="Arial" charset="0"/>
              </a:defRPr>
            </a:lvl2pPr>
            <a:lvl3pPr algn="l" defTabSz="957776" rtl="0" eaLnBrk="1" fontAlgn="base" hangingPunct="1">
              <a:lnSpc>
                <a:spcPts val="2939"/>
              </a:lnSpc>
              <a:spcBef>
                <a:spcPct val="0"/>
              </a:spcBef>
              <a:spcAft>
                <a:spcPct val="0"/>
              </a:spcAft>
              <a:defRPr sz="2600" b="1">
                <a:solidFill>
                  <a:schemeClr val="tx2"/>
                </a:solidFill>
                <a:latin typeface="Arial" charset="0"/>
              </a:defRPr>
            </a:lvl3pPr>
            <a:lvl4pPr algn="l" defTabSz="957776" rtl="0" eaLnBrk="1" fontAlgn="base" hangingPunct="1">
              <a:lnSpc>
                <a:spcPts val="2939"/>
              </a:lnSpc>
              <a:spcBef>
                <a:spcPct val="0"/>
              </a:spcBef>
              <a:spcAft>
                <a:spcPct val="0"/>
              </a:spcAft>
              <a:defRPr sz="2600" b="1">
                <a:solidFill>
                  <a:schemeClr val="tx2"/>
                </a:solidFill>
                <a:latin typeface="Arial" charset="0"/>
              </a:defRPr>
            </a:lvl4pPr>
            <a:lvl5pPr algn="l" defTabSz="957776" rtl="0" eaLnBrk="1" fontAlgn="base" hangingPunct="1">
              <a:lnSpc>
                <a:spcPts val="2939"/>
              </a:lnSpc>
              <a:spcBef>
                <a:spcPct val="0"/>
              </a:spcBef>
              <a:spcAft>
                <a:spcPct val="0"/>
              </a:spcAft>
              <a:defRPr sz="2600" b="1">
                <a:solidFill>
                  <a:schemeClr val="tx2"/>
                </a:solidFill>
                <a:latin typeface="Arial" charset="0"/>
              </a:defRPr>
            </a:lvl5pPr>
            <a:lvl6pPr marL="419847" algn="l" defTabSz="957776" rtl="0" eaLnBrk="1" fontAlgn="base" hangingPunct="1">
              <a:lnSpc>
                <a:spcPts val="2939"/>
              </a:lnSpc>
              <a:spcBef>
                <a:spcPct val="0"/>
              </a:spcBef>
              <a:spcAft>
                <a:spcPct val="0"/>
              </a:spcAft>
              <a:defRPr sz="2600" b="1">
                <a:solidFill>
                  <a:schemeClr val="tx2"/>
                </a:solidFill>
                <a:latin typeface="Arial" charset="0"/>
              </a:defRPr>
            </a:lvl6pPr>
            <a:lvl7pPr marL="839694" algn="l" defTabSz="957776" rtl="0" eaLnBrk="1" fontAlgn="base" hangingPunct="1">
              <a:lnSpc>
                <a:spcPts val="2939"/>
              </a:lnSpc>
              <a:spcBef>
                <a:spcPct val="0"/>
              </a:spcBef>
              <a:spcAft>
                <a:spcPct val="0"/>
              </a:spcAft>
              <a:defRPr sz="2600" b="1">
                <a:solidFill>
                  <a:schemeClr val="tx2"/>
                </a:solidFill>
                <a:latin typeface="Arial" charset="0"/>
              </a:defRPr>
            </a:lvl7pPr>
            <a:lvl8pPr marL="1259540" algn="l" defTabSz="957776" rtl="0" eaLnBrk="1" fontAlgn="base" hangingPunct="1">
              <a:lnSpc>
                <a:spcPts val="2939"/>
              </a:lnSpc>
              <a:spcBef>
                <a:spcPct val="0"/>
              </a:spcBef>
              <a:spcAft>
                <a:spcPct val="0"/>
              </a:spcAft>
              <a:defRPr sz="2600" b="1">
                <a:solidFill>
                  <a:schemeClr val="tx2"/>
                </a:solidFill>
                <a:latin typeface="Arial" charset="0"/>
              </a:defRPr>
            </a:lvl8pPr>
            <a:lvl9pPr marL="1679387" algn="l" defTabSz="957776" rtl="0" eaLnBrk="1" fontAlgn="base" hangingPunct="1">
              <a:lnSpc>
                <a:spcPts val="2939"/>
              </a:lnSpc>
              <a:spcBef>
                <a:spcPct val="0"/>
              </a:spcBef>
              <a:spcAft>
                <a:spcPct val="0"/>
              </a:spcAft>
              <a:defRPr sz="2600" b="1">
                <a:solidFill>
                  <a:schemeClr val="tx2"/>
                </a:solidFill>
                <a:latin typeface="Arial" charset="0"/>
              </a:defRPr>
            </a:lvl9pPr>
          </a:lstStyle>
          <a:p>
            <a:pPr>
              <a:spcBef>
                <a:spcPts val="600"/>
              </a:spcBef>
              <a:spcAft>
                <a:spcPts val="600"/>
              </a:spcAft>
            </a:pPr>
            <a:r>
              <a:rPr lang="de-CH" kern="0" dirty="0"/>
              <a:t>GOAL-Datenbank</a:t>
            </a:r>
            <a:br>
              <a:rPr lang="de-CH" kern="0" dirty="0"/>
            </a:br>
            <a:r>
              <a:rPr lang="de-CH" sz="500" kern="0" dirty="0"/>
              <a:t>     </a:t>
            </a:r>
            <a:br>
              <a:rPr lang="en-US" sz="1050" b="0" kern="0" dirty="0">
                <a:latin typeface="+mn-lt"/>
                <a:cs typeface="Calibri" panose="020F0502020204030204" pitchFamily="34" charset="0"/>
              </a:rPr>
            </a:br>
            <a:br>
              <a:rPr lang="de-CH" sz="2400" b="0" kern="0" dirty="0"/>
            </a:br>
            <a:endParaRPr lang="de-CH" kern="0" dirty="0"/>
          </a:p>
        </p:txBody>
      </p:sp>
      <p:pic>
        <p:nvPicPr>
          <p:cNvPr id="7" name="Inhaltsplatzhalter 6">
            <a:hlinkClick r:id="rId6"/>
            <a:extLst>
              <a:ext uri="{FF2B5EF4-FFF2-40B4-BE49-F238E27FC236}">
                <a16:creationId xmlns:a16="http://schemas.microsoft.com/office/drawing/2014/main" id="{1910CC2F-4B11-D39A-3FCF-F21D6E27E24B}"/>
              </a:ext>
            </a:extLst>
          </p:cNvPr>
          <p:cNvPicPr>
            <a:picLocks noChangeAspect="1"/>
          </p:cNvPicPr>
          <p:nvPr/>
        </p:nvPicPr>
        <p:blipFill>
          <a:blip r:embed="rId7">
            <a:alphaModFix/>
          </a:blip>
          <a:stretch>
            <a:fillRect/>
          </a:stretch>
        </p:blipFill>
        <p:spPr bwMode="auto">
          <a:xfrm>
            <a:off x="6968431" y="505364"/>
            <a:ext cx="1106578" cy="691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2752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2106"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7" fill="hold" display="0">
                  <p:stCondLst>
                    <p:cond delay="indefinite"/>
                  </p:stCondLst>
                </p:cTn>
                <p:tgtEl>
                  <p:spTgt spid="13"/>
                </p:tgtEl>
              </p:cMediaNode>
            </p:video>
            <p:seq concurrent="1" nextAc="seek">
              <p:cTn id="8" restart="whenNotActive" fill="hold" evtFilter="cancelBubble" nodeType="interactiveSeq">
                <p:stCondLst>
                  <p:cond evt="onClick" delay="0">
                    <p:tgtEl>
                      <p:spTgt spid="1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3"/>
                                        </p:tgtEl>
                                      </p:cBhvr>
                                    </p:cmd>
                                  </p:childTnLst>
                                </p:cTn>
                              </p:par>
                            </p:childTnLst>
                          </p:cTn>
                        </p:par>
                      </p:childTnLst>
                    </p:cTn>
                  </p:par>
                </p:childTnLst>
              </p:cTn>
              <p:nextCondLst>
                <p:cond evt="onClick" delay="0">
                  <p:tgtEl>
                    <p:spTgt spid="13"/>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
            <a:extLst>
              <a:ext uri="{FF2B5EF4-FFF2-40B4-BE49-F238E27FC236}">
                <a16:creationId xmlns:a16="http://schemas.microsoft.com/office/drawing/2014/main" id="{C7C17794-6CEA-E0D8-4DDF-69E347A0D561}"/>
              </a:ext>
            </a:extLst>
          </p:cNvPr>
          <p:cNvSpPr>
            <a:spLocks noChangeArrowheads="1"/>
          </p:cNvSpPr>
          <p:nvPr/>
        </p:nvSpPr>
        <p:spPr bwMode="auto">
          <a:xfrm>
            <a:off x="703263" y="2925763"/>
            <a:ext cx="9904412"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de-DE" altLang="de-DE" sz="1800" b="0" i="0" u="none" strike="noStrike" cap="none" normalizeH="0" baseline="0">
                <a:ln>
                  <a:noFill/>
                </a:ln>
                <a:solidFill>
                  <a:schemeClr val="tx1"/>
                </a:solidFill>
                <a:effectLst/>
                <a:latin typeface="Arial" panose="020B0604020202020204" pitchFamily="34" charset="0"/>
              </a:rPr>
            </a:br>
            <a:endParaRPr kumimoji="0" lang="de-DE" altLang="de-DE" sz="1800" b="0" i="0" u="none" strike="noStrike" cap="none" normalizeH="0" baseline="0">
              <a:ln>
                <a:noFill/>
              </a:ln>
              <a:solidFill>
                <a:schemeClr val="tx1"/>
              </a:solidFill>
              <a:effectLst/>
              <a:latin typeface="Arial" panose="020B0604020202020204" pitchFamily="34" charset="0"/>
            </a:endParaRPr>
          </a:p>
        </p:txBody>
      </p:sp>
      <p:pic>
        <p:nvPicPr>
          <p:cNvPr id="5" name="Grafik 4">
            <a:extLst>
              <a:ext uri="{FF2B5EF4-FFF2-40B4-BE49-F238E27FC236}">
                <a16:creationId xmlns:a16="http://schemas.microsoft.com/office/drawing/2014/main" id="{2FB1D61D-7780-078C-0DDF-61BFBF6F0BE6}"/>
              </a:ext>
            </a:extLst>
          </p:cNvPr>
          <p:cNvPicPr>
            <a:picLocks noChangeAspect="1"/>
          </p:cNvPicPr>
          <p:nvPr/>
        </p:nvPicPr>
        <p:blipFill>
          <a:blip r:embed="rId3"/>
          <a:stretch>
            <a:fillRect/>
          </a:stretch>
        </p:blipFill>
        <p:spPr>
          <a:xfrm>
            <a:off x="676837" y="1688114"/>
            <a:ext cx="8549152" cy="2909501"/>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2" name="Textplatzhalter 5">
            <a:extLst>
              <a:ext uri="{FF2B5EF4-FFF2-40B4-BE49-F238E27FC236}">
                <a16:creationId xmlns:a16="http://schemas.microsoft.com/office/drawing/2014/main" id="{A18CDC61-91C0-E230-FE2D-66BE2892B0B3}"/>
              </a:ext>
            </a:extLst>
          </p:cNvPr>
          <p:cNvSpPr>
            <a:spLocks noGrp="1"/>
          </p:cNvSpPr>
          <p:nvPr>
            <p:ph type="body" sz="quarter" idx="12"/>
          </p:nvPr>
        </p:nvSpPr>
        <p:spPr>
          <a:xfrm>
            <a:off x="703263" y="1196975"/>
            <a:ext cx="8496300" cy="288925"/>
          </a:xfrm>
        </p:spPr>
        <p:txBody>
          <a:bodyPr/>
          <a:lstStyle/>
          <a:p>
            <a:r>
              <a:rPr lang="de-CH" dirty="0"/>
              <a:t>Policy</a:t>
            </a:r>
          </a:p>
        </p:txBody>
      </p:sp>
      <p:sp>
        <p:nvSpPr>
          <p:cNvPr id="4" name="Foliennummernplatzhalter 2">
            <a:extLst>
              <a:ext uri="{FF2B5EF4-FFF2-40B4-BE49-F238E27FC236}">
                <a16:creationId xmlns:a16="http://schemas.microsoft.com/office/drawing/2014/main" id="{BBC82B65-F03D-AF1F-7018-5CBED5F45C30}"/>
              </a:ext>
            </a:extLst>
          </p:cNvPr>
          <p:cNvSpPr>
            <a:spLocks noGrp="1"/>
          </p:cNvSpPr>
          <p:nvPr>
            <p:ph type="sldNum" sz="quarter" idx="10"/>
          </p:nvPr>
        </p:nvSpPr>
        <p:spPr>
          <a:xfrm>
            <a:off x="8525209" y="5175111"/>
            <a:ext cx="674357" cy="146115"/>
          </a:xfrm>
        </p:spPr>
        <p:txBody>
          <a:bodyPr/>
          <a:lstStyle/>
          <a:p>
            <a:fld id="{3791453F-6806-4C51-BA69-51D2C9F2CC11}" type="slidenum">
              <a:rPr lang="de-DE" smtClean="0"/>
              <a:pPr/>
              <a:t>11</a:t>
            </a:fld>
            <a:endParaRPr lang="de-DE" dirty="0"/>
          </a:p>
        </p:txBody>
      </p:sp>
      <p:sp>
        <p:nvSpPr>
          <p:cNvPr id="7" name="Titel 1">
            <a:extLst>
              <a:ext uri="{FF2B5EF4-FFF2-40B4-BE49-F238E27FC236}">
                <a16:creationId xmlns:a16="http://schemas.microsoft.com/office/drawing/2014/main" id="{CB3EF69C-F819-E9AF-31EB-4AA32C86CC66}"/>
              </a:ext>
            </a:extLst>
          </p:cNvPr>
          <p:cNvSpPr txBox="1">
            <a:spLocks/>
          </p:cNvSpPr>
          <p:nvPr/>
        </p:nvSpPr>
        <p:spPr bwMode="auto">
          <a:xfrm>
            <a:off x="703263" y="331200"/>
            <a:ext cx="5905127" cy="649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defTabSz="957776" rtl="0" eaLnBrk="1" fontAlgn="base" hangingPunct="1">
              <a:lnSpc>
                <a:spcPct val="100000"/>
              </a:lnSpc>
              <a:spcBef>
                <a:spcPct val="0"/>
              </a:spcBef>
              <a:spcAft>
                <a:spcPct val="0"/>
              </a:spcAft>
              <a:defRPr sz="1900" b="1">
                <a:solidFill>
                  <a:schemeClr val="tx1"/>
                </a:solidFill>
                <a:latin typeface="+mj-lt"/>
                <a:ea typeface="+mj-ea"/>
                <a:cs typeface="+mj-cs"/>
              </a:defRPr>
            </a:lvl1pPr>
            <a:lvl2pPr algn="l" defTabSz="957776" rtl="0" eaLnBrk="1" fontAlgn="base" hangingPunct="1">
              <a:lnSpc>
                <a:spcPts val="2939"/>
              </a:lnSpc>
              <a:spcBef>
                <a:spcPct val="0"/>
              </a:spcBef>
              <a:spcAft>
                <a:spcPct val="0"/>
              </a:spcAft>
              <a:defRPr sz="2600" b="1">
                <a:solidFill>
                  <a:schemeClr val="tx2"/>
                </a:solidFill>
                <a:latin typeface="Arial" charset="0"/>
              </a:defRPr>
            </a:lvl2pPr>
            <a:lvl3pPr algn="l" defTabSz="957776" rtl="0" eaLnBrk="1" fontAlgn="base" hangingPunct="1">
              <a:lnSpc>
                <a:spcPts val="2939"/>
              </a:lnSpc>
              <a:spcBef>
                <a:spcPct val="0"/>
              </a:spcBef>
              <a:spcAft>
                <a:spcPct val="0"/>
              </a:spcAft>
              <a:defRPr sz="2600" b="1">
                <a:solidFill>
                  <a:schemeClr val="tx2"/>
                </a:solidFill>
                <a:latin typeface="Arial" charset="0"/>
              </a:defRPr>
            </a:lvl3pPr>
            <a:lvl4pPr algn="l" defTabSz="957776" rtl="0" eaLnBrk="1" fontAlgn="base" hangingPunct="1">
              <a:lnSpc>
                <a:spcPts val="2939"/>
              </a:lnSpc>
              <a:spcBef>
                <a:spcPct val="0"/>
              </a:spcBef>
              <a:spcAft>
                <a:spcPct val="0"/>
              </a:spcAft>
              <a:defRPr sz="2600" b="1">
                <a:solidFill>
                  <a:schemeClr val="tx2"/>
                </a:solidFill>
                <a:latin typeface="Arial" charset="0"/>
              </a:defRPr>
            </a:lvl4pPr>
            <a:lvl5pPr algn="l" defTabSz="957776" rtl="0" eaLnBrk="1" fontAlgn="base" hangingPunct="1">
              <a:lnSpc>
                <a:spcPts val="2939"/>
              </a:lnSpc>
              <a:spcBef>
                <a:spcPct val="0"/>
              </a:spcBef>
              <a:spcAft>
                <a:spcPct val="0"/>
              </a:spcAft>
              <a:defRPr sz="2600" b="1">
                <a:solidFill>
                  <a:schemeClr val="tx2"/>
                </a:solidFill>
                <a:latin typeface="Arial" charset="0"/>
              </a:defRPr>
            </a:lvl5pPr>
            <a:lvl6pPr marL="419847" algn="l" defTabSz="957776" rtl="0" eaLnBrk="1" fontAlgn="base" hangingPunct="1">
              <a:lnSpc>
                <a:spcPts val="2939"/>
              </a:lnSpc>
              <a:spcBef>
                <a:spcPct val="0"/>
              </a:spcBef>
              <a:spcAft>
                <a:spcPct val="0"/>
              </a:spcAft>
              <a:defRPr sz="2600" b="1">
                <a:solidFill>
                  <a:schemeClr val="tx2"/>
                </a:solidFill>
                <a:latin typeface="Arial" charset="0"/>
              </a:defRPr>
            </a:lvl6pPr>
            <a:lvl7pPr marL="839694" algn="l" defTabSz="957776" rtl="0" eaLnBrk="1" fontAlgn="base" hangingPunct="1">
              <a:lnSpc>
                <a:spcPts val="2939"/>
              </a:lnSpc>
              <a:spcBef>
                <a:spcPct val="0"/>
              </a:spcBef>
              <a:spcAft>
                <a:spcPct val="0"/>
              </a:spcAft>
              <a:defRPr sz="2600" b="1">
                <a:solidFill>
                  <a:schemeClr val="tx2"/>
                </a:solidFill>
                <a:latin typeface="Arial" charset="0"/>
              </a:defRPr>
            </a:lvl7pPr>
            <a:lvl8pPr marL="1259540" algn="l" defTabSz="957776" rtl="0" eaLnBrk="1" fontAlgn="base" hangingPunct="1">
              <a:lnSpc>
                <a:spcPts val="2939"/>
              </a:lnSpc>
              <a:spcBef>
                <a:spcPct val="0"/>
              </a:spcBef>
              <a:spcAft>
                <a:spcPct val="0"/>
              </a:spcAft>
              <a:defRPr sz="2600" b="1">
                <a:solidFill>
                  <a:schemeClr val="tx2"/>
                </a:solidFill>
                <a:latin typeface="Arial" charset="0"/>
              </a:defRPr>
            </a:lvl8pPr>
            <a:lvl9pPr marL="1679387" algn="l" defTabSz="957776" rtl="0" eaLnBrk="1" fontAlgn="base" hangingPunct="1">
              <a:lnSpc>
                <a:spcPts val="2939"/>
              </a:lnSpc>
              <a:spcBef>
                <a:spcPct val="0"/>
              </a:spcBef>
              <a:spcAft>
                <a:spcPct val="0"/>
              </a:spcAft>
              <a:defRPr sz="2600" b="1">
                <a:solidFill>
                  <a:schemeClr val="tx2"/>
                </a:solidFill>
                <a:latin typeface="Arial" charset="0"/>
              </a:defRPr>
            </a:lvl9pPr>
          </a:lstStyle>
          <a:p>
            <a:pPr>
              <a:spcBef>
                <a:spcPts val="600"/>
              </a:spcBef>
              <a:spcAft>
                <a:spcPts val="600"/>
              </a:spcAft>
            </a:pPr>
            <a:r>
              <a:rPr lang="de-CH" kern="0" dirty="0"/>
              <a:t>GOAL-Datenbank</a:t>
            </a:r>
            <a:br>
              <a:rPr lang="de-CH" kern="0" dirty="0"/>
            </a:br>
            <a:r>
              <a:rPr lang="de-CH" sz="500" kern="0" dirty="0"/>
              <a:t>     </a:t>
            </a:r>
            <a:br>
              <a:rPr lang="en-US" sz="1050" b="0" kern="0" dirty="0">
                <a:latin typeface="+mn-lt"/>
                <a:cs typeface="Calibri" panose="020F0502020204030204" pitchFamily="34" charset="0"/>
              </a:rPr>
            </a:br>
            <a:br>
              <a:rPr lang="de-CH" sz="2400" b="0" kern="0" dirty="0"/>
            </a:br>
            <a:endParaRPr lang="de-CH" kern="0" dirty="0"/>
          </a:p>
        </p:txBody>
      </p:sp>
      <p:pic>
        <p:nvPicPr>
          <p:cNvPr id="8" name="Inhaltsplatzhalter 6">
            <a:hlinkClick r:id="rId4"/>
            <a:extLst>
              <a:ext uri="{FF2B5EF4-FFF2-40B4-BE49-F238E27FC236}">
                <a16:creationId xmlns:a16="http://schemas.microsoft.com/office/drawing/2014/main" id="{AE4C001E-AFC0-CD27-9B6E-05AC99855A9D}"/>
              </a:ext>
            </a:extLst>
          </p:cNvPr>
          <p:cNvPicPr>
            <a:picLocks noChangeAspect="1"/>
          </p:cNvPicPr>
          <p:nvPr/>
        </p:nvPicPr>
        <p:blipFill>
          <a:blip r:embed="rId5">
            <a:alphaModFix/>
          </a:blip>
          <a:stretch>
            <a:fillRect/>
          </a:stretch>
        </p:blipFill>
        <p:spPr bwMode="auto">
          <a:xfrm>
            <a:off x="6968431" y="505364"/>
            <a:ext cx="1106578" cy="691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749010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
            <a:extLst>
              <a:ext uri="{FF2B5EF4-FFF2-40B4-BE49-F238E27FC236}">
                <a16:creationId xmlns:a16="http://schemas.microsoft.com/office/drawing/2014/main" id="{C7C17794-6CEA-E0D8-4DDF-69E347A0D561}"/>
              </a:ext>
            </a:extLst>
          </p:cNvPr>
          <p:cNvSpPr>
            <a:spLocks noChangeArrowheads="1"/>
          </p:cNvSpPr>
          <p:nvPr/>
        </p:nvSpPr>
        <p:spPr bwMode="auto">
          <a:xfrm>
            <a:off x="703263" y="2925763"/>
            <a:ext cx="9904412"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de-DE" altLang="de-DE" sz="1800" b="0" i="0" u="none" strike="noStrike" cap="none" normalizeH="0" baseline="0">
                <a:ln>
                  <a:noFill/>
                </a:ln>
                <a:solidFill>
                  <a:schemeClr val="tx1"/>
                </a:solidFill>
                <a:effectLst/>
                <a:latin typeface="Arial" panose="020B0604020202020204" pitchFamily="34" charset="0"/>
              </a:rPr>
            </a:br>
            <a:endParaRPr kumimoji="0" lang="de-DE" altLang="de-DE" sz="1800" b="0" i="0" u="none" strike="noStrike" cap="none" normalizeH="0" baseline="0">
              <a:ln>
                <a:noFill/>
              </a:ln>
              <a:solidFill>
                <a:schemeClr val="tx1"/>
              </a:solidFill>
              <a:effectLst/>
              <a:latin typeface="Arial" panose="020B0604020202020204" pitchFamily="34" charset="0"/>
            </a:endParaRPr>
          </a:p>
        </p:txBody>
      </p:sp>
      <p:sp>
        <p:nvSpPr>
          <p:cNvPr id="2" name="Textplatzhalter 5">
            <a:extLst>
              <a:ext uri="{FF2B5EF4-FFF2-40B4-BE49-F238E27FC236}">
                <a16:creationId xmlns:a16="http://schemas.microsoft.com/office/drawing/2014/main" id="{A18CDC61-91C0-E230-FE2D-66BE2892B0B3}"/>
              </a:ext>
            </a:extLst>
          </p:cNvPr>
          <p:cNvSpPr>
            <a:spLocks noGrp="1"/>
          </p:cNvSpPr>
          <p:nvPr>
            <p:ph type="body" sz="quarter" idx="12"/>
          </p:nvPr>
        </p:nvSpPr>
        <p:spPr>
          <a:xfrm>
            <a:off x="703263" y="1196975"/>
            <a:ext cx="8496300" cy="288925"/>
          </a:xfrm>
        </p:spPr>
        <p:txBody>
          <a:bodyPr/>
          <a:lstStyle/>
          <a:p>
            <a:r>
              <a:rPr lang="de-CH" dirty="0"/>
              <a:t>Kurzansicht</a:t>
            </a:r>
          </a:p>
        </p:txBody>
      </p:sp>
      <p:sp>
        <p:nvSpPr>
          <p:cNvPr id="16" name="Flussdiagramm: Prozess 15">
            <a:extLst>
              <a:ext uri="{FF2B5EF4-FFF2-40B4-BE49-F238E27FC236}">
                <a16:creationId xmlns:a16="http://schemas.microsoft.com/office/drawing/2014/main" id="{9592B4DE-491B-D69D-5863-F8E6499F1BDB}"/>
              </a:ext>
            </a:extLst>
          </p:cNvPr>
          <p:cNvSpPr/>
          <p:nvPr/>
        </p:nvSpPr>
        <p:spPr bwMode="auto">
          <a:xfrm flipH="1">
            <a:off x="2791966" y="3471885"/>
            <a:ext cx="45719" cy="864096"/>
          </a:xfrm>
          <a:prstGeom prst="flowChartProcess">
            <a:avLst/>
          </a:prstGeom>
          <a:solidFill>
            <a:schemeClr val="accent3"/>
          </a:solidFill>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0" tIns="0" rIns="0" bIns="0" numCol="1" rtlCol="0" anchor="b" anchorCtr="0" compatLnSpc="1">
            <a:prstTxWarp prst="textNoShape">
              <a:avLst/>
            </a:prstTxWarp>
          </a:bodyPr>
          <a:lstStyle/>
          <a:p>
            <a:pPr marL="0" marR="0" indent="0" algn="l" defTabSz="1042988" rtl="0" eaLnBrk="1" fontAlgn="base" latinLnBrk="0" hangingPunct="1">
              <a:lnSpc>
                <a:spcPts val="3200"/>
              </a:lnSpc>
              <a:spcBef>
                <a:spcPct val="0"/>
              </a:spcBef>
              <a:spcAft>
                <a:spcPts val="1600"/>
              </a:spcAft>
              <a:buClrTx/>
              <a:buSzTx/>
              <a:buFontTx/>
              <a:buNone/>
              <a:tabLst/>
            </a:pPr>
            <a:endParaRPr kumimoji="0" lang="de-CH" sz="2800" b="1" i="0" u="none" strike="noStrike" cap="none" normalizeH="0" baseline="0">
              <a:ln>
                <a:noFill/>
              </a:ln>
              <a:solidFill>
                <a:schemeClr val="tx2"/>
              </a:solidFill>
              <a:effectLst/>
              <a:latin typeface="Arial" charset="0"/>
            </a:endParaRPr>
          </a:p>
        </p:txBody>
      </p:sp>
      <p:sp>
        <p:nvSpPr>
          <p:cNvPr id="17" name="Textfeld 16">
            <a:extLst>
              <a:ext uri="{FF2B5EF4-FFF2-40B4-BE49-F238E27FC236}">
                <a16:creationId xmlns:a16="http://schemas.microsoft.com/office/drawing/2014/main" id="{90CE315E-89B9-D242-0504-A3409FB5169B}"/>
              </a:ext>
            </a:extLst>
          </p:cNvPr>
          <p:cNvSpPr txBox="1"/>
          <p:nvPr/>
        </p:nvSpPr>
        <p:spPr>
          <a:xfrm>
            <a:off x="1279413" y="3645396"/>
            <a:ext cx="1471750" cy="417935"/>
          </a:xfrm>
          <a:prstGeom prst="rect">
            <a:avLst/>
          </a:prstGeom>
          <a:noFill/>
        </p:spPr>
        <p:txBody>
          <a:bodyPr wrap="none" rtlCol="0">
            <a:spAutoFit/>
          </a:bodyPr>
          <a:lstStyle/>
          <a:p>
            <a:r>
              <a:rPr lang="de-CH" sz="1600" dirty="0">
                <a:solidFill>
                  <a:schemeClr val="accent3"/>
                </a:solidFill>
              </a:rPr>
              <a:t>Verlinkungen</a:t>
            </a:r>
          </a:p>
        </p:txBody>
      </p:sp>
      <p:sp>
        <p:nvSpPr>
          <p:cNvPr id="4" name="Foliennummernplatzhalter 2">
            <a:extLst>
              <a:ext uri="{FF2B5EF4-FFF2-40B4-BE49-F238E27FC236}">
                <a16:creationId xmlns:a16="http://schemas.microsoft.com/office/drawing/2014/main" id="{FB5AD91A-E410-3D31-75FF-EB26E0ED8A1E}"/>
              </a:ext>
            </a:extLst>
          </p:cNvPr>
          <p:cNvSpPr>
            <a:spLocks noGrp="1"/>
          </p:cNvSpPr>
          <p:nvPr>
            <p:ph type="sldNum" sz="quarter" idx="10"/>
          </p:nvPr>
        </p:nvSpPr>
        <p:spPr>
          <a:xfrm>
            <a:off x="8525209" y="5175111"/>
            <a:ext cx="674357" cy="146115"/>
          </a:xfrm>
        </p:spPr>
        <p:txBody>
          <a:bodyPr/>
          <a:lstStyle/>
          <a:p>
            <a:fld id="{3791453F-6806-4C51-BA69-51D2C9F2CC11}" type="slidenum">
              <a:rPr lang="de-DE" smtClean="0"/>
              <a:pPr/>
              <a:t>12</a:t>
            </a:fld>
            <a:endParaRPr lang="de-DE" dirty="0"/>
          </a:p>
        </p:txBody>
      </p:sp>
      <p:sp>
        <p:nvSpPr>
          <p:cNvPr id="5" name="Titel 1">
            <a:extLst>
              <a:ext uri="{FF2B5EF4-FFF2-40B4-BE49-F238E27FC236}">
                <a16:creationId xmlns:a16="http://schemas.microsoft.com/office/drawing/2014/main" id="{53449925-1497-CF1F-2B20-C5503409E153}"/>
              </a:ext>
            </a:extLst>
          </p:cNvPr>
          <p:cNvSpPr txBox="1">
            <a:spLocks/>
          </p:cNvSpPr>
          <p:nvPr/>
        </p:nvSpPr>
        <p:spPr bwMode="auto">
          <a:xfrm>
            <a:off x="703263" y="331200"/>
            <a:ext cx="5905127" cy="649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defTabSz="957776" rtl="0" eaLnBrk="1" fontAlgn="base" hangingPunct="1">
              <a:lnSpc>
                <a:spcPct val="100000"/>
              </a:lnSpc>
              <a:spcBef>
                <a:spcPct val="0"/>
              </a:spcBef>
              <a:spcAft>
                <a:spcPct val="0"/>
              </a:spcAft>
              <a:defRPr sz="1900" b="1">
                <a:solidFill>
                  <a:schemeClr val="tx1"/>
                </a:solidFill>
                <a:latin typeface="+mj-lt"/>
                <a:ea typeface="+mj-ea"/>
                <a:cs typeface="+mj-cs"/>
              </a:defRPr>
            </a:lvl1pPr>
            <a:lvl2pPr algn="l" defTabSz="957776" rtl="0" eaLnBrk="1" fontAlgn="base" hangingPunct="1">
              <a:lnSpc>
                <a:spcPts val="2939"/>
              </a:lnSpc>
              <a:spcBef>
                <a:spcPct val="0"/>
              </a:spcBef>
              <a:spcAft>
                <a:spcPct val="0"/>
              </a:spcAft>
              <a:defRPr sz="2600" b="1">
                <a:solidFill>
                  <a:schemeClr val="tx2"/>
                </a:solidFill>
                <a:latin typeface="Arial" charset="0"/>
              </a:defRPr>
            </a:lvl2pPr>
            <a:lvl3pPr algn="l" defTabSz="957776" rtl="0" eaLnBrk="1" fontAlgn="base" hangingPunct="1">
              <a:lnSpc>
                <a:spcPts val="2939"/>
              </a:lnSpc>
              <a:spcBef>
                <a:spcPct val="0"/>
              </a:spcBef>
              <a:spcAft>
                <a:spcPct val="0"/>
              </a:spcAft>
              <a:defRPr sz="2600" b="1">
                <a:solidFill>
                  <a:schemeClr val="tx2"/>
                </a:solidFill>
                <a:latin typeface="Arial" charset="0"/>
              </a:defRPr>
            </a:lvl3pPr>
            <a:lvl4pPr algn="l" defTabSz="957776" rtl="0" eaLnBrk="1" fontAlgn="base" hangingPunct="1">
              <a:lnSpc>
                <a:spcPts val="2939"/>
              </a:lnSpc>
              <a:spcBef>
                <a:spcPct val="0"/>
              </a:spcBef>
              <a:spcAft>
                <a:spcPct val="0"/>
              </a:spcAft>
              <a:defRPr sz="2600" b="1">
                <a:solidFill>
                  <a:schemeClr val="tx2"/>
                </a:solidFill>
                <a:latin typeface="Arial" charset="0"/>
              </a:defRPr>
            </a:lvl4pPr>
            <a:lvl5pPr algn="l" defTabSz="957776" rtl="0" eaLnBrk="1" fontAlgn="base" hangingPunct="1">
              <a:lnSpc>
                <a:spcPts val="2939"/>
              </a:lnSpc>
              <a:spcBef>
                <a:spcPct val="0"/>
              </a:spcBef>
              <a:spcAft>
                <a:spcPct val="0"/>
              </a:spcAft>
              <a:defRPr sz="2600" b="1">
                <a:solidFill>
                  <a:schemeClr val="tx2"/>
                </a:solidFill>
                <a:latin typeface="Arial" charset="0"/>
              </a:defRPr>
            </a:lvl5pPr>
            <a:lvl6pPr marL="419847" algn="l" defTabSz="957776" rtl="0" eaLnBrk="1" fontAlgn="base" hangingPunct="1">
              <a:lnSpc>
                <a:spcPts val="2939"/>
              </a:lnSpc>
              <a:spcBef>
                <a:spcPct val="0"/>
              </a:spcBef>
              <a:spcAft>
                <a:spcPct val="0"/>
              </a:spcAft>
              <a:defRPr sz="2600" b="1">
                <a:solidFill>
                  <a:schemeClr val="tx2"/>
                </a:solidFill>
                <a:latin typeface="Arial" charset="0"/>
              </a:defRPr>
            </a:lvl6pPr>
            <a:lvl7pPr marL="839694" algn="l" defTabSz="957776" rtl="0" eaLnBrk="1" fontAlgn="base" hangingPunct="1">
              <a:lnSpc>
                <a:spcPts val="2939"/>
              </a:lnSpc>
              <a:spcBef>
                <a:spcPct val="0"/>
              </a:spcBef>
              <a:spcAft>
                <a:spcPct val="0"/>
              </a:spcAft>
              <a:defRPr sz="2600" b="1">
                <a:solidFill>
                  <a:schemeClr val="tx2"/>
                </a:solidFill>
                <a:latin typeface="Arial" charset="0"/>
              </a:defRPr>
            </a:lvl7pPr>
            <a:lvl8pPr marL="1259540" algn="l" defTabSz="957776" rtl="0" eaLnBrk="1" fontAlgn="base" hangingPunct="1">
              <a:lnSpc>
                <a:spcPts val="2939"/>
              </a:lnSpc>
              <a:spcBef>
                <a:spcPct val="0"/>
              </a:spcBef>
              <a:spcAft>
                <a:spcPct val="0"/>
              </a:spcAft>
              <a:defRPr sz="2600" b="1">
                <a:solidFill>
                  <a:schemeClr val="tx2"/>
                </a:solidFill>
                <a:latin typeface="Arial" charset="0"/>
              </a:defRPr>
            </a:lvl8pPr>
            <a:lvl9pPr marL="1679387" algn="l" defTabSz="957776" rtl="0" eaLnBrk="1" fontAlgn="base" hangingPunct="1">
              <a:lnSpc>
                <a:spcPts val="2939"/>
              </a:lnSpc>
              <a:spcBef>
                <a:spcPct val="0"/>
              </a:spcBef>
              <a:spcAft>
                <a:spcPct val="0"/>
              </a:spcAft>
              <a:defRPr sz="2600" b="1">
                <a:solidFill>
                  <a:schemeClr val="tx2"/>
                </a:solidFill>
                <a:latin typeface="Arial" charset="0"/>
              </a:defRPr>
            </a:lvl9pPr>
          </a:lstStyle>
          <a:p>
            <a:pPr>
              <a:spcBef>
                <a:spcPts val="600"/>
              </a:spcBef>
              <a:spcAft>
                <a:spcPts val="600"/>
              </a:spcAft>
            </a:pPr>
            <a:r>
              <a:rPr lang="de-CH" kern="0" dirty="0"/>
              <a:t>GOAL-Datenbank</a:t>
            </a:r>
            <a:br>
              <a:rPr lang="de-CH" kern="0" dirty="0"/>
            </a:br>
            <a:r>
              <a:rPr lang="de-CH" sz="500" kern="0" dirty="0"/>
              <a:t>     </a:t>
            </a:r>
            <a:br>
              <a:rPr lang="en-US" sz="1050" b="0" kern="0" dirty="0">
                <a:latin typeface="+mn-lt"/>
                <a:cs typeface="Calibri" panose="020F0502020204030204" pitchFamily="34" charset="0"/>
              </a:rPr>
            </a:br>
            <a:br>
              <a:rPr lang="de-CH" sz="2400" b="0" kern="0" dirty="0"/>
            </a:br>
            <a:endParaRPr lang="de-CH" kern="0" dirty="0"/>
          </a:p>
        </p:txBody>
      </p:sp>
      <p:pic>
        <p:nvPicPr>
          <p:cNvPr id="6" name="Inhaltsplatzhalter 6">
            <a:hlinkClick r:id="rId3"/>
            <a:extLst>
              <a:ext uri="{FF2B5EF4-FFF2-40B4-BE49-F238E27FC236}">
                <a16:creationId xmlns:a16="http://schemas.microsoft.com/office/drawing/2014/main" id="{D0EEF1BA-4629-F109-A4FE-A4E59E365815}"/>
              </a:ext>
            </a:extLst>
          </p:cNvPr>
          <p:cNvPicPr>
            <a:picLocks noChangeAspect="1"/>
          </p:cNvPicPr>
          <p:nvPr/>
        </p:nvPicPr>
        <p:blipFill>
          <a:blip r:embed="rId4">
            <a:alphaModFix/>
          </a:blip>
          <a:stretch>
            <a:fillRect/>
          </a:stretch>
        </p:blipFill>
        <p:spPr bwMode="auto">
          <a:xfrm>
            <a:off x="6968431" y="505364"/>
            <a:ext cx="1106578" cy="691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Grafik 20">
            <a:extLst>
              <a:ext uri="{FF2B5EF4-FFF2-40B4-BE49-F238E27FC236}">
                <a16:creationId xmlns:a16="http://schemas.microsoft.com/office/drawing/2014/main" id="{EA459DC0-94A2-69DF-5485-B14D63ED325D}"/>
              </a:ext>
            </a:extLst>
          </p:cNvPr>
          <p:cNvPicPr>
            <a:picLocks noChangeAspect="1"/>
          </p:cNvPicPr>
          <p:nvPr/>
        </p:nvPicPr>
        <p:blipFill>
          <a:blip r:embed="rId5"/>
          <a:stretch>
            <a:fillRect/>
          </a:stretch>
        </p:blipFill>
        <p:spPr>
          <a:xfrm>
            <a:off x="2935982" y="961913"/>
            <a:ext cx="4255330" cy="4463245"/>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7613488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a:extLst>
              <a:ext uri="{FF2B5EF4-FFF2-40B4-BE49-F238E27FC236}">
                <a16:creationId xmlns:a16="http://schemas.microsoft.com/office/drawing/2014/main" id="{6462EEE1-C6A6-59F3-940C-5C16AA78F63C}"/>
              </a:ext>
            </a:extLst>
          </p:cNvPr>
          <p:cNvSpPr>
            <a:spLocks noGrp="1"/>
          </p:cNvSpPr>
          <p:nvPr>
            <p:ph sz="quarter" idx="11"/>
          </p:nvPr>
        </p:nvSpPr>
        <p:spPr/>
        <p:txBody>
          <a:bodyPr/>
          <a:lstStyle/>
          <a:p>
            <a:pPr marL="342900" indent="-342900">
              <a:buFont typeface="Symbol" panose="05050102010706020507" pitchFamily="18" charset="2"/>
              <a:buChar char="-"/>
            </a:pPr>
            <a:r>
              <a:rPr lang="de-CH" dirty="0"/>
              <a:t>GOAL</a:t>
            </a:r>
          </a:p>
          <a:p>
            <a:pPr marL="594900" lvl="1" indent="-342900">
              <a:buFont typeface="Symbol" panose="05050102010706020507" pitchFamily="18" charset="2"/>
              <a:buChar char="-"/>
            </a:pPr>
            <a:r>
              <a:rPr lang="de-CH" dirty="0"/>
              <a:t>Mehrsprachigkeit und Übersetzungsaufwand</a:t>
            </a:r>
          </a:p>
          <a:p>
            <a:pPr marL="342900" indent="-342900">
              <a:buFont typeface="Symbol" panose="05050102010706020507" pitchFamily="18" charset="2"/>
              <a:buChar char="-"/>
            </a:pPr>
            <a:r>
              <a:rPr lang="de-CH" dirty="0"/>
              <a:t>DSPACE</a:t>
            </a:r>
          </a:p>
          <a:p>
            <a:pPr marL="594900" lvl="1" indent="-342900">
              <a:buFont typeface="Symbol" panose="05050102010706020507" pitchFamily="18" charset="2"/>
              <a:buChar char="-"/>
            </a:pPr>
            <a:r>
              <a:rPr lang="de-CH" dirty="0"/>
              <a:t>Wartungsaufwand beim Update</a:t>
            </a:r>
          </a:p>
          <a:p>
            <a:pPr marL="594900" lvl="1" indent="-342900">
              <a:buFont typeface="Symbol" panose="05050102010706020507" pitchFamily="18" charset="2"/>
              <a:buChar char="-"/>
            </a:pPr>
            <a:r>
              <a:rPr lang="de-CH" dirty="0"/>
              <a:t>Designanpassungen zeitaufwendig</a:t>
            </a:r>
          </a:p>
          <a:p>
            <a:pPr marL="342900" indent="-342900">
              <a:buFont typeface="Symbol" panose="05050102010706020507" pitchFamily="18" charset="2"/>
              <a:buChar char="-"/>
            </a:pPr>
            <a:r>
              <a:rPr lang="de-CH" dirty="0"/>
              <a:t>Entitäten</a:t>
            </a:r>
          </a:p>
          <a:p>
            <a:pPr marL="594900" lvl="1" indent="-342900">
              <a:buFont typeface="Symbol" panose="05050102010706020507" pitchFamily="18" charset="2"/>
              <a:buChar char="-"/>
            </a:pPr>
            <a:r>
              <a:rPr lang="de-CH" dirty="0"/>
              <a:t>Sehr hilfreich</a:t>
            </a:r>
          </a:p>
          <a:p>
            <a:pPr marL="594900" lvl="1" indent="-342900">
              <a:buFont typeface="Symbol" panose="05050102010706020507" pitchFamily="18" charset="2"/>
              <a:buChar char="-"/>
            </a:pPr>
            <a:r>
              <a:rPr lang="de-CH" dirty="0"/>
              <a:t>Komplexität des Zusammenspiels der einzelnen Entitäten</a:t>
            </a:r>
          </a:p>
          <a:p>
            <a:pPr marL="594900" lvl="1" indent="-342900">
              <a:buFont typeface="Symbol" panose="05050102010706020507" pitchFamily="18" charset="2"/>
              <a:buChar char="-"/>
            </a:pPr>
            <a:r>
              <a:rPr lang="de-CH" dirty="0"/>
              <a:t>Bugs</a:t>
            </a:r>
          </a:p>
          <a:p>
            <a:pPr marL="846900" lvl="2" indent="-342900">
              <a:buFont typeface="Symbol" panose="05050102010706020507" pitchFamily="18" charset="2"/>
              <a:buChar char="-"/>
            </a:pPr>
            <a:r>
              <a:rPr lang="de-CH" dirty="0"/>
              <a:t>Submission Form Look Up Entitäten</a:t>
            </a:r>
          </a:p>
          <a:p>
            <a:pPr marL="846900" lvl="2" indent="-342900">
              <a:buFont typeface="Symbol" panose="05050102010706020507" pitchFamily="18" charset="2"/>
              <a:buChar char="-"/>
            </a:pPr>
            <a:r>
              <a:rPr lang="de-CH" dirty="0"/>
              <a:t>Kurzanzeige Entitäten Verlinkung</a:t>
            </a:r>
          </a:p>
          <a:p>
            <a:pPr marL="594900" lvl="1" indent="-342900">
              <a:buFont typeface="Symbol" panose="05050102010706020507" pitchFamily="18" charset="2"/>
              <a:buChar char="-"/>
            </a:pPr>
            <a:endParaRPr lang="de-CH" dirty="0"/>
          </a:p>
        </p:txBody>
      </p:sp>
      <p:sp>
        <p:nvSpPr>
          <p:cNvPr id="5" name="Textplatzhalter 4">
            <a:extLst>
              <a:ext uri="{FF2B5EF4-FFF2-40B4-BE49-F238E27FC236}">
                <a16:creationId xmlns:a16="http://schemas.microsoft.com/office/drawing/2014/main" id="{CEBB1375-438A-9E8E-70CF-5AB193E23B84}"/>
              </a:ext>
            </a:extLst>
          </p:cNvPr>
          <p:cNvSpPr>
            <a:spLocks noGrp="1"/>
          </p:cNvSpPr>
          <p:nvPr>
            <p:ph type="body" sz="quarter" idx="12"/>
          </p:nvPr>
        </p:nvSpPr>
        <p:spPr>
          <a:xfrm>
            <a:off x="703263" y="1196975"/>
            <a:ext cx="5905127" cy="288925"/>
          </a:xfrm>
        </p:spPr>
        <p:txBody>
          <a:bodyPr/>
          <a:lstStyle/>
          <a:p>
            <a:r>
              <a:rPr lang="de-CH" dirty="0" err="1"/>
              <a:t>Lessons</a:t>
            </a:r>
            <a:r>
              <a:rPr lang="de-CH" dirty="0"/>
              <a:t> </a:t>
            </a:r>
            <a:r>
              <a:rPr lang="de-CH" dirty="0" err="1"/>
              <a:t>learned</a:t>
            </a:r>
            <a:endParaRPr lang="de-CH" dirty="0"/>
          </a:p>
        </p:txBody>
      </p:sp>
      <p:pic>
        <p:nvPicPr>
          <p:cNvPr id="6" name="Inhaltsplatzhalter 6">
            <a:hlinkClick r:id="rId3"/>
            <a:extLst>
              <a:ext uri="{FF2B5EF4-FFF2-40B4-BE49-F238E27FC236}">
                <a16:creationId xmlns:a16="http://schemas.microsoft.com/office/drawing/2014/main" id="{D4C3E849-36D0-64AA-26E7-0EB5814EFC64}"/>
              </a:ext>
            </a:extLst>
          </p:cNvPr>
          <p:cNvPicPr>
            <a:picLocks noChangeAspect="1"/>
          </p:cNvPicPr>
          <p:nvPr/>
        </p:nvPicPr>
        <p:blipFill>
          <a:blip r:embed="rId4">
            <a:alphaModFix/>
          </a:blip>
          <a:stretch>
            <a:fillRect/>
          </a:stretch>
        </p:blipFill>
        <p:spPr bwMode="auto">
          <a:xfrm>
            <a:off x="6968431" y="505364"/>
            <a:ext cx="1106578" cy="691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Grafik 14" descr="Ein Bild, das Grafiken, Zeichnung, Clipart, Entwurf enthält.&#10;&#10;Automatisch generierte Beschreibung">
            <a:extLst>
              <a:ext uri="{FF2B5EF4-FFF2-40B4-BE49-F238E27FC236}">
                <a16:creationId xmlns:a16="http://schemas.microsoft.com/office/drawing/2014/main" id="{0103E3DF-C361-1B50-DEEE-2441BFF9441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46588" y="1683198"/>
            <a:ext cx="3056841" cy="1746953"/>
          </a:xfrm>
          <a:prstGeom prst="rect">
            <a:avLst/>
          </a:prstGeom>
        </p:spPr>
      </p:pic>
      <p:sp>
        <p:nvSpPr>
          <p:cNvPr id="17" name="Textfeld 16">
            <a:extLst>
              <a:ext uri="{FF2B5EF4-FFF2-40B4-BE49-F238E27FC236}">
                <a16:creationId xmlns:a16="http://schemas.microsoft.com/office/drawing/2014/main" id="{134C2585-F9F1-3760-6D1A-BDFA1EBB131A}"/>
              </a:ext>
            </a:extLst>
          </p:cNvPr>
          <p:cNvSpPr txBox="1"/>
          <p:nvPr/>
        </p:nvSpPr>
        <p:spPr>
          <a:xfrm>
            <a:off x="7306567" y="2983966"/>
            <a:ext cx="4189858" cy="394595"/>
          </a:xfrm>
          <a:prstGeom prst="rect">
            <a:avLst/>
          </a:prstGeom>
          <a:noFill/>
        </p:spPr>
        <p:txBody>
          <a:bodyPr wrap="square" rtlCol="0">
            <a:spAutoFit/>
          </a:bodyPr>
          <a:lstStyle/>
          <a:p>
            <a:r>
              <a:rPr lang="en-US" sz="800" b="0" dirty="0">
                <a:solidFill>
                  <a:srgbClr val="583119"/>
                </a:solidFill>
                <a:hlinkClick r:id="rId6">
                  <a:extLst>
                    <a:ext uri="{A12FA001-AC4F-418D-AE19-62706E023703}">
                      <ahyp:hlinkClr xmlns:ahyp="http://schemas.microsoft.com/office/drawing/2018/hyperlinkcolor" val="tx"/>
                    </a:ext>
                  </a:extLst>
                </a:hlinkClick>
              </a:rPr>
              <a:t>Image by </a:t>
            </a:r>
            <a:r>
              <a:rPr lang="en-US" sz="800" b="0" dirty="0" err="1">
                <a:solidFill>
                  <a:srgbClr val="583119"/>
                </a:solidFill>
                <a:hlinkClick r:id="rId6">
                  <a:extLst>
                    <a:ext uri="{A12FA001-AC4F-418D-AE19-62706E023703}">
                      <ahyp:hlinkClr xmlns:ahyp="http://schemas.microsoft.com/office/drawing/2018/hyperlinkcolor" val="tx"/>
                    </a:ext>
                  </a:extLst>
                </a:hlinkClick>
              </a:rPr>
              <a:t>starline</a:t>
            </a:r>
            <a:r>
              <a:rPr lang="en-US" sz="800" b="0" dirty="0">
                <a:solidFill>
                  <a:srgbClr val="583119"/>
                </a:solidFill>
                <a:hlinkClick r:id="rId6">
                  <a:extLst>
                    <a:ext uri="{A12FA001-AC4F-418D-AE19-62706E023703}">
                      <ahyp:hlinkClr xmlns:ahyp="http://schemas.microsoft.com/office/drawing/2018/hyperlinkcolor" val="tx"/>
                    </a:ext>
                  </a:extLst>
                </a:hlinkClick>
              </a:rPr>
              <a:t> on </a:t>
            </a:r>
            <a:r>
              <a:rPr lang="en-US" sz="800" b="0" dirty="0" err="1">
                <a:solidFill>
                  <a:schemeClr val="tx1"/>
                </a:solidFill>
                <a:hlinkClick r:id="rId6">
                  <a:extLst>
                    <a:ext uri="{A12FA001-AC4F-418D-AE19-62706E023703}">
                      <ahyp:hlinkClr xmlns:ahyp="http://schemas.microsoft.com/office/drawing/2018/hyperlinkcolor" val="tx"/>
                    </a:ext>
                  </a:extLst>
                </a:hlinkClick>
              </a:rPr>
              <a:t>Freepik</a:t>
            </a:r>
            <a:endParaRPr lang="de-CH" sz="800" b="0" dirty="0">
              <a:solidFill>
                <a:schemeClr val="tx1"/>
              </a:solidFill>
            </a:endParaRPr>
          </a:p>
        </p:txBody>
      </p:sp>
      <p:sp>
        <p:nvSpPr>
          <p:cNvPr id="2" name="Foliennummernplatzhalter 2">
            <a:extLst>
              <a:ext uri="{FF2B5EF4-FFF2-40B4-BE49-F238E27FC236}">
                <a16:creationId xmlns:a16="http://schemas.microsoft.com/office/drawing/2014/main" id="{66356AC9-365D-0A6C-4B78-ABC6464EC029}"/>
              </a:ext>
            </a:extLst>
          </p:cNvPr>
          <p:cNvSpPr>
            <a:spLocks noGrp="1"/>
          </p:cNvSpPr>
          <p:nvPr>
            <p:ph type="sldNum" sz="quarter" idx="10"/>
          </p:nvPr>
        </p:nvSpPr>
        <p:spPr>
          <a:xfrm>
            <a:off x="8525209" y="5175111"/>
            <a:ext cx="674357" cy="146115"/>
          </a:xfrm>
        </p:spPr>
        <p:txBody>
          <a:bodyPr/>
          <a:lstStyle/>
          <a:p>
            <a:fld id="{3791453F-6806-4C51-BA69-51D2C9F2CC11}" type="slidenum">
              <a:rPr lang="de-DE" smtClean="0"/>
              <a:pPr/>
              <a:t>13</a:t>
            </a:fld>
            <a:endParaRPr lang="de-DE" dirty="0"/>
          </a:p>
        </p:txBody>
      </p:sp>
      <p:sp>
        <p:nvSpPr>
          <p:cNvPr id="7" name="Titel 1">
            <a:extLst>
              <a:ext uri="{FF2B5EF4-FFF2-40B4-BE49-F238E27FC236}">
                <a16:creationId xmlns:a16="http://schemas.microsoft.com/office/drawing/2014/main" id="{C901C523-8AE5-DC3C-0B33-299E4F52F670}"/>
              </a:ext>
            </a:extLst>
          </p:cNvPr>
          <p:cNvSpPr txBox="1">
            <a:spLocks/>
          </p:cNvSpPr>
          <p:nvPr/>
        </p:nvSpPr>
        <p:spPr bwMode="auto">
          <a:xfrm>
            <a:off x="703263" y="331200"/>
            <a:ext cx="5905127" cy="649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defTabSz="957776" rtl="0" eaLnBrk="1" fontAlgn="base" hangingPunct="1">
              <a:lnSpc>
                <a:spcPct val="100000"/>
              </a:lnSpc>
              <a:spcBef>
                <a:spcPct val="0"/>
              </a:spcBef>
              <a:spcAft>
                <a:spcPct val="0"/>
              </a:spcAft>
              <a:defRPr sz="1900" b="1">
                <a:solidFill>
                  <a:schemeClr val="tx1"/>
                </a:solidFill>
                <a:latin typeface="+mj-lt"/>
                <a:ea typeface="+mj-ea"/>
                <a:cs typeface="+mj-cs"/>
              </a:defRPr>
            </a:lvl1pPr>
            <a:lvl2pPr algn="l" defTabSz="957776" rtl="0" eaLnBrk="1" fontAlgn="base" hangingPunct="1">
              <a:lnSpc>
                <a:spcPts val="2939"/>
              </a:lnSpc>
              <a:spcBef>
                <a:spcPct val="0"/>
              </a:spcBef>
              <a:spcAft>
                <a:spcPct val="0"/>
              </a:spcAft>
              <a:defRPr sz="2600" b="1">
                <a:solidFill>
                  <a:schemeClr val="tx2"/>
                </a:solidFill>
                <a:latin typeface="Arial" charset="0"/>
              </a:defRPr>
            </a:lvl2pPr>
            <a:lvl3pPr algn="l" defTabSz="957776" rtl="0" eaLnBrk="1" fontAlgn="base" hangingPunct="1">
              <a:lnSpc>
                <a:spcPts val="2939"/>
              </a:lnSpc>
              <a:spcBef>
                <a:spcPct val="0"/>
              </a:spcBef>
              <a:spcAft>
                <a:spcPct val="0"/>
              </a:spcAft>
              <a:defRPr sz="2600" b="1">
                <a:solidFill>
                  <a:schemeClr val="tx2"/>
                </a:solidFill>
                <a:latin typeface="Arial" charset="0"/>
              </a:defRPr>
            </a:lvl3pPr>
            <a:lvl4pPr algn="l" defTabSz="957776" rtl="0" eaLnBrk="1" fontAlgn="base" hangingPunct="1">
              <a:lnSpc>
                <a:spcPts val="2939"/>
              </a:lnSpc>
              <a:spcBef>
                <a:spcPct val="0"/>
              </a:spcBef>
              <a:spcAft>
                <a:spcPct val="0"/>
              </a:spcAft>
              <a:defRPr sz="2600" b="1">
                <a:solidFill>
                  <a:schemeClr val="tx2"/>
                </a:solidFill>
                <a:latin typeface="Arial" charset="0"/>
              </a:defRPr>
            </a:lvl4pPr>
            <a:lvl5pPr algn="l" defTabSz="957776" rtl="0" eaLnBrk="1" fontAlgn="base" hangingPunct="1">
              <a:lnSpc>
                <a:spcPts val="2939"/>
              </a:lnSpc>
              <a:spcBef>
                <a:spcPct val="0"/>
              </a:spcBef>
              <a:spcAft>
                <a:spcPct val="0"/>
              </a:spcAft>
              <a:defRPr sz="2600" b="1">
                <a:solidFill>
                  <a:schemeClr val="tx2"/>
                </a:solidFill>
                <a:latin typeface="Arial" charset="0"/>
              </a:defRPr>
            </a:lvl5pPr>
            <a:lvl6pPr marL="419847" algn="l" defTabSz="957776" rtl="0" eaLnBrk="1" fontAlgn="base" hangingPunct="1">
              <a:lnSpc>
                <a:spcPts val="2939"/>
              </a:lnSpc>
              <a:spcBef>
                <a:spcPct val="0"/>
              </a:spcBef>
              <a:spcAft>
                <a:spcPct val="0"/>
              </a:spcAft>
              <a:defRPr sz="2600" b="1">
                <a:solidFill>
                  <a:schemeClr val="tx2"/>
                </a:solidFill>
                <a:latin typeface="Arial" charset="0"/>
              </a:defRPr>
            </a:lvl6pPr>
            <a:lvl7pPr marL="839694" algn="l" defTabSz="957776" rtl="0" eaLnBrk="1" fontAlgn="base" hangingPunct="1">
              <a:lnSpc>
                <a:spcPts val="2939"/>
              </a:lnSpc>
              <a:spcBef>
                <a:spcPct val="0"/>
              </a:spcBef>
              <a:spcAft>
                <a:spcPct val="0"/>
              </a:spcAft>
              <a:defRPr sz="2600" b="1">
                <a:solidFill>
                  <a:schemeClr val="tx2"/>
                </a:solidFill>
                <a:latin typeface="Arial" charset="0"/>
              </a:defRPr>
            </a:lvl7pPr>
            <a:lvl8pPr marL="1259540" algn="l" defTabSz="957776" rtl="0" eaLnBrk="1" fontAlgn="base" hangingPunct="1">
              <a:lnSpc>
                <a:spcPts val="2939"/>
              </a:lnSpc>
              <a:spcBef>
                <a:spcPct val="0"/>
              </a:spcBef>
              <a:spcAft>
                <a:spcPct val="0"/>
              </a:spcAft>
              <a:defRPr sz="2600" b="1">
                <a:solidFill>
                  <a:schemeClr val="tx2"/>
                </a:solidFill>
                <a:latin typeface="Arial" charset="0"/>
              </a:defRPr>
            </a:lvl8pPr>
            <a:lvl9pPr marL="1679387" algn="l" defTabSz="957776" rtl="0" eaLnBrk="1" fontAlgn="base" hangingPunct="1">
              <a:lnSpc>
                <a:spcPts val="2939"/>
              </a:lnSpc>
              <a:spcBef>
                <a:spcPct val="0"/>
              </a:spcBef>
              <a:spcAft>
                <a:spcPct val="0"/>
              </a:spcAft>
              <a:defRPr sz="2600" b="1">
                <a:solidFill>
                  <a:schemeClr val="tx2"/>
                </a:solidFill>
                <a:latin typeface="Arial" charset="0"/>
              </a:defRPr>
            </a:lvl9pPr>
          </a:lstStyle>
          <a:p>
            <a:pPr>
              <a:spcBef>
                <a:spcPts val="600"/>
              </a:spcBef>
              <a:spcAft>
                <a:spcPts val="600"/>
              </a:spcAft>
            </a:pPr>
            <a:r>
              <a:rPr lang="de-CH" kern="0" dirty="0"/>
              <a:t>GOAL-Datenbank</a:t>
            </a:r>
            <a:br>
              <a:rPr lang="de-CH" kern="0" dirty="0"/>
            </a:br>
            <a:r>
              <a:rPr lang="de-CH" sz="500" kern="0" dirty="0"/>
              <a:t>     </a:t>
            </a:r>
            <a:br>
              <a:rPr lang="en-US" sz="1050" b="0" kern="0" dirty="0">
                <a:latin typeface="+mn-lt"/>
                <a:cs typeface="Calibri" panose="020F0502020204030204" pitchFamily="34" charset="0"/>
              </a:rPr>
            </a:br>
            <a:br>
              <a:rPr lang="de-CH" sz="2400" b="0" kern="0" dirty="0"/>
            </a:br>
            <a:endParaRPr lang="de-CH" kern="0" dirty="0"/>
          </a:p>
        </p:txBody>
      </p:sp>
    </p:spTree>
    <p:extLst>
      <p:ext uri="{BB962C8B-B14F-4D97-AF65-F5344CB8AC3E}">
        <p14:creationId xmlns:p14="http://schemas.microsoft.com/office/powerpoint/2010/main" val="19192540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040E4D1-644A-0F25-1955-4DD9E78C8429}"/>
              </a:ext>
            </a:extLst>
          </p:cNvPr>
          <p:cNvSpPr>
            <a:spLocks noGrp="1"/>
          </p:cNvSpPr>
          <p:nvPr>
            <p:ph type="sldNum" sz="quarter" idx="10"/>
          </p:nvPr>
        </p:nvSpPr>
        <p:spPr/>
        <p:txBody>
          <a:bodyPr/>
          <a:lstStyle/>
          <a:p>
            <a:fld id="{3791453F-6806-4C51-BA69-51D2C9F2CC11}" type="slidenum">
              <a:rPr lang="de-DE" smtClean="0"/>
              <a:pPr/>
              <a:t>14</a:t>
            </a:fld>
            <a:endParaRPr lang="de-DE" dirty="0"/>
          </a:p>
        </p:txBody>
      </p:sp>
      <p:sp>
        <p:nvSpPr>
          <p:cNvPr id="4" name="Inhaltsplatzhalter 3">
            <a:extLst>
              <a:ext uri="{FF2B5EF4-FFF2-40B4-BE49-F238E27FC236}">
                <a16:creationId xmlns:a16="http://schemas.microsoft.com/office/drawing/2014/main" id="{6462EEE1-C6A6-59F3-940C-5C16AA78F63C}"/>
              </a:ext>
            </a:extLst>
          </p:cNvPr>
          <p:cNvSpPr>
            <a:spLocks noGrp="1"/>
          </p:cNvSpPr>
          <p:nvPr>
            <p:ph sz="quarter" idx="11"/>
          </p:nvPr>
        </p:nvSpPr>
        <p:spPr/>
        <p:txBody>
          <a:bodyPr/>
          <a:lstStyle/>
          <a:p>
            <a:pPr>
              <a:spcBef>
                <a:spcPts val="0"/>
              </a:spcBef>
              <a:spcAft>
                <a:spcPts val="600"/>
              </a:spcAft>
            </a:pPr>
            <a:r>
              <a:rPr lang="de-CH" b="1" dirty="0">
                <a:solidFill>
                  <a:schemeClr val="accent3">
                    <a:lumMod val="50000"/>
                  </a:schemeClr>
                </a:solidFill>
              </a:rPr>
              <a:t>Kurz – mittelfristig: </a:t>
            </a:r>
          </a:p>
          <a:p>
            <a:pPr marL="342900" indent="-342900">
              <a:buFont typeface="Symbol" panose="05050102010706020507" pitchFamily="18" charset="2"/>
              <a:buChar char="-"/>
            </a:pPr>
            <a:r>
              <a:rPr lang="de-CH" dirty="0"/>
              <a:t>Verbesserungen im Eingabeformular</a:t>
            </a:r>
          </a:p>
          <a:p>
            <a:pPr marL="342900" indent="-342900">
              <a:buFont typeface="Symbol" panose="05050102010706020507" pitchFamily="18" charset="2"/>
              <a:buChar char="-"/>
            </a:pPr>
            <a:r>
              <a:rPr lang="de-CH" dirty="0"/>
              <a:t>Mehrsprachigkeit umsetzen (Deutsch, Französisch, Italienisch)</a:t>
            </a:r>
          </a:p>
          <a:p>
            <a:pPr marL="342900" indent="-342900">
              <a:buFont typeface="Symbol" panose="05050102010706020507" pitchFamily="18" charset="2"/>
              <a:buChar char="-"/>
            </a:pPr>
            <a:r>
              <a:rPr lang="de-CH" dirty="0"/>
              <a:t>Behebung kleinerer Bugs</a:t>
            </a:r>
          </a:p>
          <a:p>
            <a:pPr marL="342900" indent="-342900">
              <a:buFont typeface="Symbol" panose="05050102010706020507" pitchFamily="18" charset="2"/>
              <a:buChar char="-"/>
            </a:pPr>
            <a:endParaRPr lang="de-CH" dirty="0"/>
          </a:p>
          <a:p>
            <a:pPr>
              <a:spcAft>
                <a:spcPts val="600"/>
              </a:spcAft>
            </a:pPr>
            <a:r>
              <a:rPr lang="de-CH" b="1" dirty="0">
                <a:solidFill>
                  <a:schemeClr val="accent3">
                    <a:lumMod val="50000"/>
                  </a:schemeClr>
                </a:solidFill>
              </a:rPr>
              <a:t>Mittel – langfristig:</a:t>
            </a:r>
          </a:p>
          <a:p>
            <a:pPr marL="342900" indent="-342900">
              <a:buFont typeface="Symbol" panose="05050102010706020507" pitchFamily="18" charset="2"/>
              <a:buChar char="-"/>
            </a:pPr>
            <a:r>
              <a:rPr lang="de-CH" dirty="0"/>
              <a:t>GOAL-Datenbank: Schnittstelle und Datenexport zu Sherpa Romeo</a:t>
            </a:r>
          </a:p>
          <a:p>
            <a:pPr marL="342900" indent="-342900">
              <a:buFont typeface="Symbol" panose="05050102010706020507" pitchFamily="18" charset="2"/>
              <a:buChar char="-"/>
            </a:pPr>
            <a:r>
              <a:rPr lang="de-CH" dirty="0"/>
              <a:t>GOAL-Datenbank: Lookup-Funktion auf Sherpa Romeo </a:t>
            </a:r>
          </a:p>
          <a:p>
            <a:pPr marL="342900" indent="-342900">
              <a:buFont typeface="Symbol" panose="05050102010706020507" pitchFamily="18" charset="2"/>
              <a:buChar char="-"/>
            </a:pPr>
            <a:r>
              <a:rPr lang="de-CH" dirty="0"/>
              <a:t>Repositorien: Lookup-Funktion auf GOAL-Datenbank</a:t>
            </a:r>
          </a:p>
        </p:txBody>
      </p:sp>
      <p:sp>
        <p:nvSpPr>
          <p:cNvPr id="5" name="Textplatzhalter 4">
            <a:extLst>
              <a:ext uri="{FF2B5EF4-FFF2-40B4-BE49-F238E27FC236}">
                <a16:creationId xmlns:a16="http://schemas.microsoft.com/office/drawing/2014/main" id="{CEBB1375-438A-9E8E-70CF-5AB193E23B84}"/>
              </a:ext>
            </a:extLst>
          </p:cNvPr>
          <p:cNvSpPr>
            <a:spLocks noGrp="1"/>
          </p:cNvSpPr>
          <p:nvPr>
            <p:ph type="body" sz="quarter" idx="12"/>
          </p:nvPr>
        </p:nvSpPr>
        <p:spPr>
          <a:xfrm>
            <a:off x="703263" y="1196975"/>
            <a:ext cx="5905127" cy="288925"/>
          </a:xfrm>
        </p:spPr>
        <p:txBody>
          <a:bodyPr/>
          <a:lstStyle/>
          <a:p>
            <a:r>
              <a:rPr lang="de-CH" dirty="0"/>
              <a:t>Nächste Entwicklungen GOAL-Datenbank</a:t>
            </a:r>
          </a:p>
        </p:txBody>
      </p:sp>
      <p:pic>
        <p:nvPicPr>
          <p:cNvPr id="6" name="Inhaltsplatzhalter 6">
            <a:hlinkClick r:id="rId3"/>
            <a:extLst>
              <a:ext uri="{FF2B5EF4-FFF2-40B4-BE49-F238E27FC236}">
                <a16:creationId xmlns:a16="http://schemas.microsoft.com/office/drawing/2014/main" id="{D4C3E849-36D0-64AA-26E7-0EB5814EFC64}"/>
              </a:ext>
            </a:extLst>
          </p:cNvPr>
          <p:cNvPicPr>
            <a:picLocks noChangeAspect="1"/>
          </p:cNvPicPr>
          <p:nvPr/>
        </p:nvPicPr>
        <p:blipFill>
          <a:blip r:embed="rId4">
            <a:alphaModFix/>
          </a:blip>
          <a:stretch>
            <a:fillRect/>
          </a:stretch>
        </p:blipFill>
        <p:spPr bwMode="auto">
          <a:xfrm>
            <a:off x="6968431" y="505364"/>
            <a:ext cx="1106578" cy="691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el 1">
            <a:extLst>
              <a:ext uri="{FF2B5EF4-FFF2-40B4-BE49-F238E27FC236}">
                <a16:creationId xmlns:a16="http://schemas.microsoft.com/office/drawing/2014/main" id="{5008A70F-DF2A-2179-5ED9-904DE0E8FF3B}"/>
              </a:ext>
            </a:extLst>
          </p:cNvPr>
          <p:cNvSpPr txBox="1">
            <a:spLocks/>
          </p:cNvSpPr>
          <p:nvPr/>
        </p:nvSpPr>
        <p:spPr bwMode="auto">
          <a:xfrm>
            <a:off x="703263" y="331200"/>
            <a:ext cx="5905127" cy="649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defTabSz="957776" rtl="0" eaLnBrk="1" fontAlgn="base" hangingPunct="1">
              <a:lnSpc>
                <a:spcPct val="100000"/>
              </a:lnSpc>
              <a:spcBef>
                <a:spcPct val="0"/>
              </a:spcBef>
              <a:spcAft>
                <a:spcPct val="0"/>
              </a:spcAft>
              <a:defRPr sz="1900" b="1">
                <a:solidFill>
                  <a:schemeClr val="tx1"/>
                </a:solidFill>
                <a:latin typeface="+mj-lt"/>
                <a:ea typeface="+mj-ea"/>
                <a:cs typeface="+mj-cs"/>
              </a:defRPr>
            </a:lvl1pPr>
            <a:lvl2pPr algn="l" defTabSz="957776" rtl="0" eaLnBrk="1" fontAlgn="base" hangingPunct="1">
              <a:lnSpc>
                <a:spcPts val="2939"/>
              </a:lnSpc>
              <a:spcBef>
                <a:spcPct val="0"/>
              </a:spcBef>
              <a:spcAft>
                <a:spcPct val="0"/>
              </a:spcAft>
              <a:defRPr sz="2600" b="1">
                <a:solidFill>
                  <a:schemeClr val="tx2"/>
                </a:solidFill>
                <a:latin typeface="Arial" charset="0"/>
              </a:defRPr>
            </a:lvl2pPr>
            <a:lvl3pPr algn="l" defTabSz="957776" rtl="0" eaLnBrk="1" fontAlgn="base" hangingPunct="1">
              <a:lnSpc>
                <a:spcPts val="2939"/>
              </a:lnSpc>
              <a:spcBef>
                <a:spcPct val="0"/>
              </a:spcBef>
              <a:spcAft>
                <a:spcPct val="0"/>
              </a:spcAft>
              <a:defRPr sz="2600" b="1">
                <a:solidFill>
                  <a:schemeClr val="tx2"/>
                </a:solidFill>
                <a:latin typeface="Arial" charset="0"/>
              </a:defRPr>
            </a:lvl3pPr>
            <a:lvl4pPr algn="l" defTabSz="957776" rtl="0" eaLnBrk="1" fontAlgn="base" hangingPunct="1">
              <a:lnSpc>
                <a:spcPts val="2939"/>
              </a:lnSpc>
              <a:spcBef>
                <a:spcPct val="0"/>
              </a:spcBef>
              <a:spcAft>
                <a:spcPct val="0"/>
              </a:spcAft>
              <a:defRPr sz="2600" b="1">
                <a:solidFill>
                  <a:schemeClr val="tx2"/>
                </a:solidFill>
                <a:latin typeface="Arial" charset="0"/>
              </a:defRPr>
            </a:lvl4pPr>
            <a:lvl5pPr algn="l" defTabSz="957776" rtl="0" eaLnBrk="1" fontAlgn="base" hangingPunct="1">
              <a:lnSpc>
                <a:spcPts val="2939"/>
              </a:lnSpc>
              <a:spcBef>
                <a:spcPct val="0"/>
              </a:spcBef>
              <a:spcAft>
                <a:spcPct val="0"/>
              </a:spcAft>
              <a:defRPr sz="2600" b="1">
                <a:solidFill>
                  <a:schemeClr val="tx2"/>
                </a:solidFill>
                <a:latin typeface="Arial" charset="0"/>
              </a:defRPr>
            </a:lvl5pPr>
            <a:lvl6pPr marL="419847" algn="l" defTabSz="957776" rtl="0" eaLnBrk="1" fontAlgn="base" hangingPunct="1">
              <a:lnSpc>
                <a:spcPts val="2939"/>
              </a:lnSpc>
              <a:spcBef>
                <a:spcPct val="0"/>
              </a:spcBef>
              <a:spcAft>
                <a:spcPct val="0"/>
              </a:spcAft>
              <a:defRPr sz="2600" b="1">
                <a:solidFill>
                  <a:schemeClr val="tx2"/>
                </a:solidFill>
                <a:latin typeface="Arial" charset="0"/>
              </a:defRPr>
            </a:lvl6pPr>
            <a:lvl7pPr marL="839694" algn="l" defTabSz="957776" rtl="0" eaLnBrk="1" fontAlgn="base" hangingPunct="1">
              <a:lnSpc>
                <a:spcPts val="2939"/>
              </a:lnSpc>
              <a:spcBef>
                <a:spcPct val="0"/>
              </a:spcBef>
              <a:spcAft>
                <a:spcPct val="0"/>
              </a:spcAft>
              <a:defRPr sz="2600" b="1">
                <a:solidFill>
                  <a:schemeClr val="tx2"/>
                </a:solidFill>
                <a:latin typeface="Arial" charset="0"/>
              </a:defRPr>
            </a:lvl7pPr>
            <a:lvl8pPr marL="1259540" algn="l" defTabSz="957776" rtl="0" eaLnBrk="1" fontAlgn="base" hangingPunct="1">
              <a:lnSpc>
                <a:spcPts val="2939"/>
              </a:lnSpc>
              <a:spcBef>
                <a:spcPct val="0"/>
              </a:spcBef>
              <a:spcAft>
                <a:spcPct val="0"/>
              </a:spcAft>
              <a:defRPr sz="2600" b="1">
                <a:solidFill>
                  <a:schemeClr val="tx2"/>
                </a:solidFill>
                <a:latin typeface="Arial" charset="0"/>
              </a:defRPr>
            </a:lvl8pPr>
            <a:lvl9pPr marL="1679387" algn="l" defTabSz="957776" rtl="0" eaLnBrk="1" fontAlgn="base" hangingPunct="1">
              <a:lnSpc>
                <a:spcPts val="2939"/>
              </a:lnSpc>
              <a:spcBef>
                <a:spcPct val="0"/>
              </a:spcBef>
              <a:spcAft>
                <a:spcPct val="0"/>
              </a:spcAft>
              <a:defRPr sz="2600" b="1">
                <a:solidFill>
                  <a:schemeClr val="tx2"/>
                </a:solidFill>
                <a:latin typeface="Arial" charset="0"/>
              </a:defRPr>
            </a:lvl9pPr>
          </a:lstStyle>
          <a:p>
            <a:pPr>
              <a:spcBef>
                <a:spcPts val="600"/>
              </a:spcBef>
              <a:spcAft>
                <a:spcPts val="600"/>
              </a:spcAft>
            </a:pPr>
            <a:r>
              <a:rPr lang="de-CH" kern="0" dirty="0"/>
              <a:t>GOAL-Datenbank</a:t>
            </a:r>
            <a:br>
              <a:rPr lang="de-CH" kern="0" dirty="0"/>
            </a:br>
            <a:r>
              <a:rPr lang="de-CH" sz="500" kern="0" dirty="0"/>
              <a:t>     </a:t>
            </a:r>
            <a:br>
              <a:rPr lang="en-US" sz="1050" b="0" kern="0" dirty="0">
                <a:latin typeface="+mn-lt"/>
                <a:cs typeface="Calibri" panose="020F0502020204030204" pitchFamily="34" charset="0"/>
              </a:rPr>
            </a:br>
            <a:br>
              <a:rPr lang="de-CH" sz="2400" b="0" kern="0" dirty="0"/>
            </a:br>
            <a:endParaRPr lang="de-CH" kern="0" dirty="0"/>
          </a:p>
        </p:txBody>
      </p:sp>
    </p:spTree>
    <p:extLst>
      <p:ext uri="{BB962C8B-B14F-4D97-AF65-F5344CB8AC3E}">
        <p14:creationId xmlns:p14="http://schemas.microsoft.com/office/powerpoint/2010/main" val="3980114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040E4D1-644A-0F25-1955-4DD9E78C8429}"/>
              </a:ext>
            </a:extLst>
          </p:cNvPr>
          <p:cNvSpPr>
            <a:spLocks noGrp="1"/>
          </p:cNvSpPr>
          <p:nvPr>
            <p:ph type="sldNum" sz="quarter" idx="10"/>
          </p:nvPr>
        </p:nvSpPr>
        <p:spPr/>
        <p:txBody>
          <a:bodyPr/>
          <a:lstStyle/>
          <a:p>
            <a:fld id="{3791453F-6806-4C51-BA69-51D2C9F2CC11}" type="slidenum">
              <a:rPr lang="de-DE" smtClean="0"/>
              <a:pPr/>
              <a:t>15</a:t>
            </a:fld>
            <a:endParaRPr lang="de-DE" dirty="0"/>
          </a:p>
        </p:txBody>
      </p:sp>
      <p:sp>
        <p:nvSpPr>
          <p:cNvPr id="4" name="Inhaltsplatzhalter 3">
            <a:extLst>
              <a:ext uri="{FF2B5EF4-FFF2-40B4-BE49-F238E27FC236}">
                <a16:creationId xmlns:a16="http://schemas.microsoft.com/office/drawing/2014/main" id="{6462EEE1-C6A6-59F3-940C-5C16AA78F63C}"/>
              </a:ext>
            </a:extLst>
          </p:cNvPr>
          <p:cNvSpPr>
            <a:spLocks noGrp="1"/>
          </p:cNvSpPr>
          <p:nvPr>
            <p:ph sz="quarter" idx="11"/>
          </p:nvPr>
        </p:nvSpPr>
        <p:spPr/>
        <p:txBody>
          <a:bodyPr/>
          <a:lstStyle/>
          <a:p>
            <a:pPr>
              <a:spcAft>
                <a:spcPts val="600"/>
              </a:spcAft>
            </a:pPr>
            <a:r>
              <a:rPr lang="de-CH" dirty="0"/>
              <a:t>Verzeichnung der individuellen Publikationen zur Zweitveröffentlichung</a:t>
            </a:r>
          </a:p>
          <a:p>
            <a:pPr marL="342900" indent="-342900">
              <a:buFont typeface="Symbol" panose="05050102010706020507" pitchFamily="18" charset="2"/>
              <a:buChar char="-"/>
            </a:pPr>
            <a:r>
              <a:rPr lang="de-CH" dirty="0"/>
              <a:t>Datenvorverarbeitung von bibliografischen Metadaten und Volltexten</a:t>
            </a:r>
          </a:p>
          <a:p>
            <a:pPr marL="342900" indent="-342900">
              <a:buFont typeface="Symbol" panose="05050102010706020507" pitchFamily="18" charset="2"/>
              <a:buChar char="-"/>
            </a:pPr>
            <a:r>
              <a:rPr lang="de-CH" dirty="0"/>
              <a:t>Bereitstellung für Hochschulen zum </a:t>
            </a:r>
            <a:r>
              <a:rPr lang="de-CH" dirty="0" err="1"/>
              <a:t>Ingest</a:t>
            </a:r>
            <a:r>
              <a:rPr lang="de-CH" dirty="0"/>
              <a:t> in Repositorien</a:t>
            </a:r>
          </a:p>
          <a:p>
            <a:endParaRPr lang="de-CH" dirty="0"/>
          </a:p>
        </p:txBody>
      </p:sp>
      <p:sp>
        <p:nvSpPr>
          <p:cNvPr id="5" name="Textplatzhalter 4">
            <a:extLst>
              <a:ext uri="{FF2B5EF4-FFF2-40B4-BE49-F238E27FC236}">
                <a16:creationId xmlns:a16="http://schemas.microsoft.com/office/drawing/2014/main" id="{CEBB1375-438A-9E8E-70CF-5AB193E23B84}"/>
              </a:ext>
            </a:extLst>
          </p:cNvPr>
          <p:cNvSpPr>
            <a:spLocks noGrp="1"/>
          </p:cNvSpPr>
          <p:nvPr>
            <p:ph type="body" sz="quarter" idx="12"/>
          </p:nvPr>
        </p:nvSpPr>
        <p:spPr>
          <a:xfrm>
            <a:off x="703263" y="1196975"/>
            <a:ext cx="5905127" cy="288925"/>
          </a:xfrm>
        </p:spPr>
        <p:txBody>
          <a:bodyPr/>
          <a:lstStyle/>
          <a:p>
            <a:r>
              <a:rPr lang="de-CH" dirty="0"/>
              <a:t>Ausblick: semi-automatisierte Prozesse</a:t>
            </a:r>
          </a:p>
        </p:txBody>
      </p:sp>
      <p:pic>
        <p:nvPicPr>
          <p:cNvPr id="6" name="Inhaltsplatzhalter 6">
            <a:hlinkClick r:id="rId3"/>
            <a:extLst>
              <a:ext uri="{FF2B5EF4-FFF2-40B4-BE49-F238E27FC236}">
                <a16:creationId xmlns:a16="http://schemas.microsoft.com/office/drawing/2014/main" id="{D4C3E849-36D0-64AA-26E7-0EB5814EFC64}"/>
              </a:ext>
            </a:extLst>
          </p:cNvPr>
          <p:cNvPicPr>
            <a:picLocks noChangeAspect="1"/>
          </p:cNvPicPr>
          <p:nvPr/>
        </p:nvPicPr>
        <p:blipFill>
          <a:blip r:embed="rId4">
            <a:alphaModFix/>
          </a:blip>
          <a:stretch>
            <a:fillRect/>
          </a:stretch>
        </p:blipFill>
        <p:spPr bwMode="auto">
          <a:xfrm>
            <a:off x="6968431" y="505364"/>
            <a:ext cx="1106578" cy="691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el 1">
            <a:extLst>
              <a:ext uri="{FF2B5EF4-FFF2-40B4-BE49-F238E27FC236}">
                <a16:creationId xmlns:a16="http://schemas.microsoft.com/office/drawing/2014/main" id="{3D9CF413-187E-96DB-60FB-6F28192427B9}"/>
              </a:ext>
            </a:extLst>
          </p:cNvPr>
          <p:cNvSpPr txBox="1">
            <a:spLocks/>
          </p:cNvSpPr>
          <p:nvPr/>
        </p:nvSpPr>
        <p:spPr bwMode="auto">
          <a:xfrm>
            <a:off x="703263" y="331200"/>
            <a:ext cx="5905127" cy="649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defTabSz="957776" rtl="0" eaLnBrk="1" fontAlgn="base" hangingPunct="1">
              <a:lnSpc>
                <a:spcPct val="100000"/>
              </a:lnSpc>
              <a:spcBef>
                <a:spcPct val="0"/>
              </a:spcBef>
              <a:spcAft>
                <a:spcPct val="0"/>
              </a:spcAft>
              <a:defRPr sz="1900" b="1">
                <a:solidFill>
                  <a:schemeClr val="tx1"/>
                </a:solidFill>
                <a:latin typeface="+mj-lt"/>
                <a:ea typeface="+mj-ea"/>
                <a:cs typeface="+mj-cs"/>
              </a:defRPr>
            </a:lvl1pPr>
            <a:lvl2pPr algn="l" defTabSz="957776" rtl="0" eaLnBrk="1" fontAlgn="base" hangingPunct="1">
              <a:lnSpc>
                <a:spcPts val="2939"/>
              </a:lnSpc>
              <a:spcBef>
                <a:spcPct val="0"/>
              </a:spcBef>
              <a:spcAft>
                <a:spcPct val="0"/>
              </a:spcAft>
              <a:defRPr sz="2600" b="1">
                <a:solidFill>
                  <a:schemeClr val="tx2"/>
                </a:solidFill>
                <a:latin typeface="Arial" charset="0"/>
              </a:defRPr>
            </a:lvl2pPr>
            <a:lvl3pPr algn="l" defTabSz="957776" rtl="0" eaLnBrk="1" fontAlgn="base" hangingPunct="1">
              <a:lnSpc>
                <a:spcPts val="2939"/>
              </a:lnSpc>
              <a:spcBef>
                <a:spcPct val="0"/>
              </a:spcBef>
              <a:spcAft>
                <a:spcPct val="0"/>
              </a:spcAft>
              <a:defRPr sz="2600" b="1">
                <a:solidFill>
                  <a:schemeClr val="tx2"/>
                </a:solidFill>
                <a:latin typeface="Arial" charset="0"/>
              </a:defRPr>
            </a:lvl3pPr>
            <a:lvl4pPr algn="l" defTabSz="957776" rtl="0" eaLnBrk="1" fontAlgn="base" hangingPunct="1">
              <a:lnSpc>
                <a:spcPts val="2939"/>
              </a:lnSpc>
              <a:spcBef>
                <a:spcPct val="0"/>
              </a:spcBef>
              <a:spcAft>
                <a:spcPct val="0"/>
              </a:spcAft>
              <a:defRPr sz="2600" b="1">
                <a:solidFill>
                  <a:schemeClr val="tx2"/>
                </a:solidFill>
                <a:latin typeface="Arial" charset="0"/>
              </a:defRPr>
            </a:lvl4pPr>
            <a:lvl5pPr algn="l" defTabSz="957776" rtl="0" eaLnBrk="1" fontAlgn="base" hangingPunct="1">
              <a:lnSpc>
                <a:spcPts val="2939"/>
              </a:lnSpc>
              <a:spcBef>
                <a:spcPct val="0"/>
              </a:spcBef>
              <a:spcAft>
                <a:spcPct val="0"/>
              </a:spcAft>
              <a:defRPr sz="2600" b="1">
                <a:solidFill>
                  <a:schemeClr val="tx2"/>
                </a:solidFill>
                <a:latin typeface="Arial" charset="0"/>
              </a:defRPr>
            </a:lvl5pPr>
            <a:lvl6pPr marL="419847" algn="l" defTabSz="957776" rtl="0" eaLnBrk="1" fontAlgn="base" hangingPunct="1">
              <a:lnSpc>
                <a:spcPts val="2939"/>
              </a:lnSpc>
              <a:spcBef>
                <a:spcPct val="0"/>
              </a:spcBef>
              <a:spcAft>
                <a:spcPct val="0"/>
              </a:spcAft>
              <a:defRPr sz="2600" b="1">
                <a:solidFill>
                  <a:schemeClr val="tx2"/>
                </a:solidFill>
                <a:latin typeface="Arial" charset="0"/>
              </a:defRPr>
            </a:lvl6pPr>
            <a:lvl7pPr marL="839694" algn="l" defTabSz="957776" rtl="0" eaLnBrk="1" fontAlgn="base" hangingPunct="1">
              <a:lnSpc>
                <a:spcPts val="2939"/>
              </a:lnSpc>
              <a:spcBef>
                <a:spcPct val="0"/>
              </a:spcBef>
              <a:spcAft>
                <a:spcPct val="0"/>
              </a:spcAft>
              <a:defRPr sz="2600" b="1">
                <a:solidFill>
                  <a:schemeClr val="tx2"/>
                </a:solidFill>
                <a:latin typeface="Arial" charset="0"/>
              </a:defRPr>
            </a:lvl7pPr>
            <a:lvl8pPr marL="1259540" algn="l" defTabSz="957776" rtl="0" eaLnBrk="1" fontAlgn="base" hangingPunct="1">
              <a:lnSpc>
                <a:spcPts val="2939"/>
              </a:lnSpc>
              <a:spcBef>
                <a:spcPct val="0"/>
              </a:spcBef>
              <a:spcAft>
                <a:spcPct val="0"/>
              </a:spcAft>
              <a:defRPr sz="2600" b="1">
                <a:solidFill>
                  <a:schemeClr val="tx2"/>
                </a:solidFill>
                <a:latin typeface="Arial" charset="0"/>
              </a:defRPr>
            </a:lvl8pPr>
            <a:lvl9pPr marL="1679387" algn="l" defTabSz="957776" rtl="0" eaLnBrk="1" fontAlgn="base" hangingPunct="1">
              <a:lnSpc>
                <a:spcPts val="2939"/>
              </a:lnSpc>
              <a:spcBef>
                <a:spcPct val="0"/>
              </a:spcBef>
              <a:spcAft>
                <a:spcPct val="0"/>
              </a:spcAft>
              <a:defRPr sz="2600" b="1">
                <a:solidFill>
                  <a:schemeClr val="tx2"/>
                </a:solidFill>
                <a:latin typeface="Arial" charset="0"/>
              </a:defRPr>
            </a:lvl9pPr>
          </a:lstStyle>
          <a:p>
            <a:pPr>
              <a:spcBef>
                <a:spcPts val="600"/>
              </a:spcBef>
              <a:spcAft>
                <a:spcPts val="600"/>
              </a:spcAft>
            </a:pPr>
            <a:r>
              <a:rPr lang="de-CH" kern="0" dirty="0"/>
              <a:t>Projekt GOAL</a:t>
            </a:r>
            <a:br>
              <a:rPr lang="de-CH" kern="0" dirty="0"/>
            </a:br>
            <a:r>
              <a:rPr lang="de-CH" sz="500" kern="0" dirty="0"/>
              <a:t>     </a:t>
            </a:r>
            <a:br>
              <a:rPr lang="en-US" sz="1050" b="0" kern="0" dirty="0">
                <a:latin typeface="+mn-lt"/>
                <a:cs typeface="Calibri" panose="020F0502020204030204" pitchFamily="34" charset="0"/>
              </a:rPr>
            </a:br>
            <a:r>
              <a:rPr lang="en-US" sz="1050" b="0" kern="0" dirty="0">
                <a:latin typeface="+mn-lt"/>
                <a:cs typeface="Calibri" panose="020F0502020204030204" pitchFamily="34" charset="0"/>
              </a:rPr>
              <a:t>Unlocking the </a:t>
            </a:r>
            <a:r>
              <a:rPr lang="en-US" sz="1050" kern="0" dirty="0">
                <a:solidFill>
                  <a:schemeClr val="accent3">
                    <a:lumMod val="75000"/>
                  </a:schemeClr>
                </a:solidFill>
                <a:latin typeface="+mn-lt"/>
                <a:cs typeface="Calibri" panose="020F0502020204030204" pitchFamily="34" charset="0"/>
              </a:rPr>
              <a:t>G</a:t>
            </a:r>
            <a:r>
              <a:rPr lang="en-US" sz="1050" b="0" kern="0" dirty="0">
                <a:latin typeface="+mn-lt"/>
                <a:cs typeface="Calibri" panose="020F0502020204030204" pitchFamily="34" charset="0"/>
              </a:rPr>
              <a:t>reen </a:t>
            </a:r>
            <a:r>
              <a:rPr lang="en-US" sz="1050" kern="0" dirty="0">
                <a:solidFill>
                  <a:schemeClr val="accent3">
                    <a:lumMod val="75000"/>
                  </a:schemeClr>
                </a:solidFill>
                <a:latin typeface="+mn-lt"/>
                <a:cs typeface="Calibri" panose="020F0502020204030204" pitchFamily="34" charset="0"/>
              </a:rPr>
              <a:t>O</a:t>
            </a:r>
            <a:r>
              <a:rPr lang="en-US" sz="1050" b="0" kern="0" dirty="0">
                <a:latin typeface="+mn-lt"/>
                <a:cs typeface="Calibri" panose="020F0502020204030204" pitchFamily="34" charset="0"/>
              </a:rPr>
              <a:t>pen </a:t>
            </a:r>
            <a:r>
              <a:rPr lang="en-US" sz="1050" kern="0" dirty="0">
                <a:solidFill>
                  <a:schemeClr val="accent3">
                    <a:lumMod val="75000"/>
                  </a:schemeClr>
                </a:solidFill>
                <a:latin typeface="+mn-lt"/>
                <a:cs typeface="Calibri" panose="020F0502020204030204" pitchFamily="34" charset="0"/>
              </a:rPr>
              <a:t>A</a:t>
            </a:r>
            <a:r>
              <a:rPr lang="en-US" sz="1050" b="0" kern="0" dirty="0">
                <a:latin typeface="+mn-lt"/>
                <a:cs typeface="Calibri" panose="020F0502020204030204" pitchFamily="34" charset="0"/>
              </a:rPr>
              <a:t>ccess </a:t>
            </a:r>
            <a:r>
              <a:rPr lang="en-US" sz="1050" b="0" kern="0" dirty="0" err="1">
                <a:latin typeface="+mn-lt"/>
                <a:cs typeface="Calibri" panose="020F0502020204030204" pitchFamily="34" charset="0"/>
              </a:rPr>
              <a:t>potentia</a:t>
            </a:r>
            <a:r>
              <a:rPr lang="en-US" sz="1050" kern="0" dirty="0" err="1">
                <a:solidFill>
                  <a:schemeClr val="accent3">
                    <a:lumMod val="75000"/>
                  </a:schemeClr>
                </a:solidFill>
                <a:latin typeface="+mn-lt"/>
                <a:cs typeface="Calibri" panose="020F0502020204030204" pitchFamily="34" charset="0"/>
              </a:rPr>
              <a:t>L</a:t>
            </a:r>
            <a:r>
              <a:rPr lang="en-US" sz="1050" b="0" kern="0" dirty="0">
                <a:latin typeface="+mn-lt"/>
                <a:cs typeface="Calibri" panose="020F0502020204030204" pitchFamily="34" charset="0"/>
              </a:rPr>
              <a:t> in scholarly and professional journals in Switzerland</a:t>
            </a:r>
            <a:br>
              <a:rPr lang="de-CH" sz="2400" b="0" kern="0" dirty="0"/>
            </a:br>
            <a:endParaRPr lang="de-CH" kern="0" dirty="0"/>
          </a:p>
        </p:txBody>
      </p:sp>
      <p:pic>
        <p:nvPicPr>
          <p:cNvPr id="9" name="Grafik 8" descr="Datenbank Silhouette">
            <a:extLst>
              <a:ext uri="{FF2B5EF4-FFF2-40B4-BE49-F238E27FC236}">
                <a16:creationId xmlns:a16="http://schemas.microsoft.com/office/drawing/2014/main" id="{FC5AF0D0-4D85-F9EF-2775-CF87ECA59E7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87683" y="3200404"/>
            <a:ext cx="914400" cy="914400"/>
          </a:xfrm>
          <a:prstGeom prst="rect">
            <a:avLst/>
          </a:prstGeom>
        </p:spPr>
      </p:pic>
      <p:pic>
        <p:nvPicPr>
          <p:cNvPr id="10" name="Inhaltsplatzhalter 13" descr="Ein Bild, das Schrift, Text, Grafiken, Screenshot enthält.&#10;&#10;Automatisch generierte Beschreibung">
            <a:extLst>
              <a:ext uri="{FF2B5EF4-FFF2-40B4-BE49-F238E27FC236}">
                <a16:creationId xmlns:a16="http://schemas.microsoft.com/office/drawing/2014/main" id="{F5E5F2A8-59D1-53F7-CBD6-3B6E4E5C6B6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bwMode="auto">
          <a:xfrm>
            <a:off x="5088107" y="3385650"/>
            <a:ext cx="479299" cy="558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feld 10">
            <a:extLst>
              <a:ext uri="{FF2B5EF4-FFF2-40B4-BE49-F238E27FC236}">
                <a16:creationId xmlns:a16="http://schemas.microsoft.com/office/drawing/2014/main" id="{F26AFFDA-141A-E220-39F4-E94F8BD55C84}"/>
              </a:ext>
            </a:extLst>
          </p:cNvPr>
          <p:cNvSpPr txBox="1"/>
          <p:nvPr/>
        </p:nvSpPr>
        <p:spPr>
          <a:xfrm>
            <a:off x="4088152" y="4337709"/>
            <a:ext cx="1999909" cy="830997"/>
          </a:xfrm>
          <a:prstGeom prst="rect">
            <a:avLst/>
          </a:prstGeom>
          <a:noFill/>
        </p:spPr>
        <p:txBody>
          <a:bodyPr wrap="square" rtlCol="0">
            <a:spAutoFit/>
          </a:bodyPr>
          <a:lstStyle/>
          <a:p>
            <a:pPr>
              <a:lnSpc>
                <a:spcPct val="100000"/>
              </a:lnSpc>
              <a:spcAft>
                <a:spcPts val="0"/>
              </a:spcAft>
            </a:pPr>
            <a:r>
              <a:rPr lang="de-CH" sz="1200" b="0" dirty="0">
                <a:solidFill>
                  <a:schemeClr val="tx1"/>
                </a:solidFill>
              </a:rPr>
              <a:t>Metadatenprüfung und –</a:t>
            </a:r>
            <a:r>
              <a:rPr lang="de-CH" sz="1200" b="0" dirty="0" err="1">
                <a:solidFill>
                  <a:schemeClr val="tx1"/>
                </a:solidFill>
              </a:rPr>
              <a:t>anreicherung</a:t>
            </a:r>
            <a:endParaRPr lang="de-CH" sz="1200" b="0" dirty="0">
              <a:solidFill>
                <a:schemeClr val="tx1"/>
              </a:solidFill>
            </a:endParaRPr>
          </a:p>
          <a:p>
            <a:pPr>
              <a:lnSpc>
                <a:spcPct val="100000"/>
              </a:lnSpc>
              <a:spcAft>
                <a:spcPts val="0"/>
              </a:spcAft>
            </a:pPr>
            <a:r>
              <a:rPr lang="de-CH" sz="1200" b="0" dirty="0">
                <a:solidFill>
                  <a:schemeClr val="tx1"/>
                </a:solidFill>
              </a:rPr>
              <a:t>Skriptbasierte Erstellung der Datei</a:t>
            </a:r>
          </a:p>
        </p:txBody>
      </p:sp>
      <p:pic>
        <p:nvPicPr>
          <p:cNvPr id="13" name="Grafik 12" descr="Benutzer Silhouette">
            <a:extLst>
              <a:ext uri="{FF2B5EF4-FFF2-40B4-BE49-F238E27FC236}">
                <a16:creationId xmlns:a16="http://schemas.microsoft.com/office/drawing/2014/main" id="{673F9C2F-86D2-8B66-4F82-9B8D273EDFE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004715" y="2932492"/>
            <a:ext cx="457200" cy="457200"/>
          </a:xfrm>
          <a:prstGeom prst="rect">
            <a:avLst/>
          </a:prstGeom>
        </p:spPr>
      </p:pic>
      <p:pic>
        <p:nvPicPr>
          <p:cNvPr id="14" name="Grafik 13" descr="Benutzer Silhouette">
            <a:extLst>
              <a:ext uri="{FF2B5EF4-FFF2-40B4-BE49-F238E27FC236}">
                <a16:creationId xmlns:a16="http://schemas.microsoft.com/office/drawing/2014/main" id="{909562FB-E14F-4DC2-5493-22E8EAB0A3C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004715" y="3420795"/>
            <a:ext cx="457200" cy="457200"/>
          </a:xfrm>
          <a:prstGeom prst="rect">
            <a:avLst/>
          </a:prstGeom>
        </p:spPr>
      </p:pic>
      <p:pic>
        <p:nvPicPr>
          <p:cNvPr id="15" name="Grafik 14" descr="Benutzer Silhouette">
            <a:extLst>
              <a:ext uri="{FF2B5EF4-FFF2-40B4-BE49-F238E27FC236}">
                <a16:creationId xmlns:a16="http://schemas.microsoft.com/office/drawing/2014/main" id="{3437D5B1-3D3A-CA74-F41A-34AFAA654F3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004715" y="3932047"/>
            <a:ext cx="457200" cy="457200"/>
          </a:xfrm>
          <a:prstGeom prst="rect">
            <a:avLst/>
          </a:prstGeom>
        </p:spPr>
      </p:pic>
      <p:cxnSp>
        <p:nvCxnSpPr>
          <p:cNvPr id="24" name="Verbinder: gewinkelt 23">
            <a:extLst>
              <a:ext uri="{FF2B5EF4-FFF2-40B4-BE49-F238E27FC236}">
                <a16:creationId xmlns:a16="http://schemas.microsoft.com/office/drawing/2014/main" id="{8354EEC3-C7CC-8A62-BB09-6AD6ABF932CE}"/>
              </a:ext>
            </a:extLst>
          </p:cNvPr>
          <p:cNvCxnSpPr>
            <a:stCxn id="13" idx="3"/>
            <a:endCxn id="9" idx="1"/>
          </p:cNvCxnSpPr>
          <p:nvPr/>
        </p:nvCxnSpPr>
        <p:spPr bwMode="auto">
          <a:xfrm>
            <a:off x="2461915" y="3161092"/>
            <a:ext cx="1825768" cy="496512"/>
          </a:xfrm>
          <a:prstGeom prst="bentConnector3">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Verbinder: gewinkelt 29">
            <a:extLst>
              <a:ext uri="{FF2B5EF4-FFF2-40B4-BE49-F238E27FC236}">
                <a16:creationId xmlns:a16="http://schemas.microsoft.com/office/drawing/2014/main" id="{07E4D06D-5D5E-770D-E7E0-2DE6919EC5E7}"/>
              </a:ext>
            </a:extLst>
          </p:cNvPr>
          <p:cNvCxnSpPr>
            <a:stCxn id="15" idx="3"/>
            <a:endCxn id="9" idx="1"/>
          </p:cNvCxnSpPr>
          <p:nvPr/>
        </p:nvCxnSpPr>
        <p:spPr bwMode="auto">
          <a:xfrm flipV="1">
            <a:off x="2461915" y="3657604"/>
            <a:ext cx="1825768" cy="503043"/>
          </a:xfrm>
          <a:prstGeom prst="bentConnector3">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40" name="Grafik 39" descr="Benutzer Silhouette">
            <a:extLst>
              <a:ext uri="{FF2B5EF4-FFF2-40B4-BE49-F238E27FC236}">
                <a16:creationId xmlns:a16="http://schemas.microsoft.com/office/drawing/2014/main" id="{6BCD399A-975F-DE9E-86A3-D4330CD1271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039404" y="2984748"/>
            <a:ext cx="457200" cy="457200"/>
          </a:xfrm>
          <a:prstGeom prst="rect">
            <a:avLst/>
          </a:prstGeom>
        </p:spPr>
      </p:pic>
      <p:pic>
        <p:nvPicPr>
          <p:cNvPr id="41" name="Grafik 40" descr="Benutzer Silhouette">
            <a:extLst>
              <a:ext uri="{FF2B5EF4-FFF2-40B4-BE49-F238E27FC236}">
                <a16:creationId xmlns:a16="http://schemas.microsoft.com/office/drawing/2014/main" id="{6DFA6982-204C-B973-FEC3-B4D8E0E41CA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039404" y="3721151"/>
            <a:ext cx="457200" cy="457200"/>
          </a:xfrm>
          <a:prstGeom prst="rect">
            <a:avLst/>
          </a:prstGeom>
        </p:spPr>
      </p:pic>
      <p:sp>
        <p:nvSpPr>
          <p:cNvPr id="42" name="Textfeld 41">
            <a:extLst>
              <a:ext uri="{FF2B5EF4-FFF2-40B4-BE49-F238E27FC236}">
                <a16:creationId xmlns:a16="http://schemas.microsoft.com/office/drawing/2014/main" id="{AB6EB8CF-F787-79AF-C4EC-8DFFBA1D04D3}"/>
              </a:ext>
            </a:extLst>
          </p:cNvPr>
          <p:cNvSpPr txBox="1"/>
          <p:nvPr/>
        </p:nvSpPr>
        <p:spPr>
          <a:xfrm>
            <a:off x="7461386" y="3022593"/>
            <a:ext cx="1226558" cy="276999"/>
          </a:xfrm>
          <a:prstGeom prst="rect">
            <a:avLst/>
          </a:prstGeom>
          <a:noFill/>
        </p:spPr>
        <p:txBody>
          <a:bodyPr wrap="square" rtlCol="0">
            <a:spAutoFit/>
          </a:bodyPr>
          <a:lstStyle/>
          <a:p>
            <a:pPr>
              <a:lnSpc>
                <a:spcPct val="100000"/>
              </a:lnSpc>
              <a:spcAft>
                <a:spcPts val="0"/>
              </a:spcAft>
            </a:pPr>
            <a:r>
              <a:rPr lang="de-CH" sz="1200" b="0" dirty="0">
                <a:solidFill>
                  <a:schemeClr val="tx1"/>
                </a:solidFill>
              </a:rPr>
              <a:t>Repositorium A</a:t>
            </a:r>
          </a:p>
        </p:txBody>
      </p:sp>
      <p:sp>
        <p:nvSpPr>
          <p:cNvPr id="43" name="Textfeld 42">
            <a:extLst>
              <a:ext uri="{FF2B5EF4-FFF2-40B4-BE49-F238E27FC236}">
                <a16:creationId xmlns:a16="http://schemas.microsoft.com/office/drawing/2014/main" id="{29BFADBB-48B6-A30B-D8FA-529AADBE3A0E}"/>
              </a:ext>
            </a:extLst>
          </p:cNvPr>
          <p:cNvSpPr txBox="1"/>
          <p:nvPr/>
        </p:nvSpPr>
        <p:spPr>
          <a:xfrm>
            <a:off x="7496604" y="3837805"/>
            <a:ext cx="1226558" cy="276999"/>
          </a:xfrm>
          <a:prstGeom prst="rect">
            <a:avLst/>
          </a:prstGeom>
          <a:noFill/>
        </p:spPr>
        <p:txBody>
          <a:bodyPr wrap="square" rtlCol="0">
            <a:spAutoFit/>
          </a:bodyPr>
          <a:lstStyle/>
          <a:p>
            <a:pPr>
              <a:lnSpc>
                <a:spcPct val="100000"/>
              </a:lnSpc>
              <a:spcAft>
                <a:spcPts val="0"/>
              </a:spcAft>
            </a:pPr>
            <a:r>
              <a:rPr lang="de-CH" sz="1200" b="0" dirty="0">
                <a:solidFill>
                  <a:schemeClr val="tx1"/>
                </a:solidFill>
              </a:rPr>
              <a:t>Repositorium B</a:t>
            </a:r>
          </a:p>
        </p:txBody>
      </p:sp>
      <p:cxnSp>
        <p:nvCxnSpPr>
          <p:cNvPr id="49" name="Gerade Verbindung mit Pfeil 48">
            <a:extLst>
              <a:ext uri="{FF2B5EF4-FFF2-40B4-BE49-F238E27FC236}">
                <a16:creationId xmlns:a16="http://schemas.microsoft.com/office/drawing/2014/main" id="{ED48F96A-7917-8711-6A9F-077F41A7AD7D}"/>
              </a:ext>
            </a:extLst>
          </p:cNvPr>
          <p:cNvCxnSpPr>
            <a:stCxn id="10" idx="3"/>
            <a:endCxn id="40" idx="1"/>
          </p:cNvCxnSpPr>
          <p:nvPr/>
        </p:nvCxnSpPr>
        <p:spPr bwMode="auto">
          <a:xfrm flipV="1">
            <a:off x="5567406" y="3213348"/>
            <a:ext cx="1471998" cy="451505"/>
          </a:xfrm>
          <a:prstGeom prst="straightConnector1">
            <a:avLst/>
          </a:prstGeom>
          <a:solidFill>
            <a:schemeClr val="accent1"/>
          </a:solidFill>
          <a:ln w="9525"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 name="Gerade Verbindung mit Pfeil 50">
            <a:extLst>
              <a:ext uri="{FF2B5EF4-FFF2-40B4-BE49-F238E27FC236}">
                <a16:creationId xmlns:a16="http://schemas.microsoft.com/office/drawing/2014/main" id="{C685B798-69AC-89D9-39DF-22FB91DD6815}"/>
              </a:ext>
            </a:extLst>
          </p:cNvPr>
          <p:cNvCxnSpPr>
            <a:stCxn id="10" idx="3"/>
            <a:endCxn id="41" idx="1"/>
          </p:cNvCxnSpPr>
          <p:nvPr/>
        </p:nvCxnSpPr>
        <p:spPr bwMode="auto">
          <a:xfrm>
            <a:off x="5567406" y="3664853"/>
            <a:ext cx="1471998" cy="284898"/>
          </a:xfrm>
          <a:prstGeom prst="straightConnector1">
            <a:avLst/>
          </a:prstGeom>
          <a:solidFill>
            <a:schemeClr val="accent1"/>
          </a:solidFill>
          <a:ln w="9525"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2" name="Textfeld 51">
            <a:extLst>
              <a:ext uri="{FF2B5EF4-FFF2-40B4-BE49-F238E27FC236}">
                <a16:creationId xmlns:a16="http://schemas.microsoft.com/office/drawing/2014/main" id="{566F9EE3-BE00-FB2D-3435-15091EA52A85}"/>
              </a:ext>
            </a:extLst>
          </p:cNvPr>
          <p:cNvSpPr txBox="1"/>
          <p:nvPr/>
        </p:nvSpPr>
        <p:spPr>
          <a:xfrm>
            <a:off x="1326092" y="4596298"/>
            <a:ext cx="1999909" cy="461665"/>
          </a:xfrm>
          <a:prstGeom prst="rect">
            <a:avLst/>
          </a:prstGeom>
          <a:noFill/>
        </p:spPr>
        <p:txBody>
          <a:bodyPr wrap="square" rtlCol="0">
            <a:spAutoFit/>
          </a:bodyPr>
          <a:lstStyle/>
          <a:p>
            <a:pPr>
              <a:lnSpc>
                <a:spcPct val="100000"/>
              </a:lnSpc>
              <a:spcAft>
                <a:spcPts val="0"/>
              </a:spcAft>
            </a:pPr>
            <a:r>
              <a:rPr lang="de-CH" sz="1200" b="0" dirty="0">
                <a:solidFill>
                  <a:schemeClr val="tx1"/>
                </a:solidFill>
              </a:rPr>
              <a:t>Bereitstellung strukturierter Metadaten</a:t>
            </a:r>
          </a:p>
        </p:txBody>
      </p:sp>
      <p:cxnSp>
        <p:nvCxnSpPr>
          <p:cNvPr id="64" name="Gerade Verbindung mit Pfeil 63">
            <a:extLst>
              <a:ext uri="{FF2B5EF4-FFF2-40B4-BE49-F238E27FC236}">
                <a16:creationId xmlns:a16="http://schemas.microsoft.com/office/drawing/2014/main" id="{22D0A956-8244-92A2-1471-568A76653A29}"/>
              </a:ext>
            </a:extLst>
          </p:cNvPr>
          <p:cNvCxnSpPr>
            <a:stCxn id="14" idx="3"/>
            <a:endCxn id="9" idx="1"/>
          </p:cNvCxnSpPr>
          <p:nvPr/>
        </p:nvCxnSpPr>
        <p:spPr bwMode="auto">
          <a:xfrm>
            <a:off x="2461915" y="3649395"/>
            <a:ext cx="1825768" cy="8209"/>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5" name="Textfeld 64">
            <a:extLst>
              <a:ext uri="{FF2B5EF4-FFF2-40B4-BE49-F238E27FC236}">
                <a16:creationId xmlns:a16="http://schemas.microsoft.com/office/drawing/2014/main" id="{6CAC00C4-6D12-173C-E9DE-10443F73691F}"/>
              </a:ext>
            </a:extLst>
          </p:cNvPr>
          <p:cNvSpPr txBox="1"/>
          <p:nvPr/>
        </p:nvSpPr>
        <p:spPr>
          <a:xfrm>
            <a:off x="1191945" y="3004166"/>
            <a:ext cx="817561" cy="276999"/>
          </a:xfrm>
          <a:prstGeom prst="rect">
            <a:avLst/>
          </a:prstGeom>
          <a:noFill/>
        </p:spPr>
        <p:txBody>
          <a:bodyPr wrap="square" rtlCol="0">
            <a:spAutoFit/>
          </a:bodyPr>
          <a:lstStyle/>
          <a:p>
            <a:pPr>
              <a:lnSpc>
                <a:spcPct val="100000"/>
              </a:lnSpc>
              <a:spcAft>
                <a:spcPts val="0"/>
              </a:spcAft>
            </a:pPr>
            <a:r>
              <a:rPr lang="de-CH" sz="1200" b="0" dirty="0">
                <a:solidFill>
                  <a:schemeClr val="tx1"/>
                </a:solidFill>
              </a:rPr>
              <a:t>Verlag A</a:t>
            </a:r>
          </a:p>
        </p:txBody>
      </p:sp>
      <p:sp>
        <p:nvSpPr>
          <p:cNvPr id="66" name="Textfeld 65">
            <a:extLst>
              <a:ext uri="{FF2B5EF4-FFF2-40B4-BE49-F238E27FC236}">
                <a16:creationId xmlns:a16="http://schemas.microsoft.com/office/drawing/2014/main" id="{932DC8C3-7934-547D-F9D5-A155BAFBB853}"/>
              </a:ext>
            </a:extLst>
          </p:cNvPr>
          <p:cNvSpPr txBox="1"/>
          <p:nvPr/>
        </p:nvSpPr>
        <p:spPr>
          <a:xfrm>
            <a:off x="1167952" y="3531567"/>
            <a:ext cx="817561" cy="276999"/>
          </a:xfrm>
          <a:prstGeom prst="rect">
            <a:avLst/>
          </a:prstGeom>
          <a:noFill/>
        </p:spPr>
        <p:txBody>
          <a:bodyPr wrap="square" rtlCol="0">
            <a:spAutoFit/>
          </a:bodyPr>
          <a:lstStyle/>
          <a:p>
            <a:pPr>
              <a:lnSpc>
                <a:spcPct val="100000"/>
              </a:lnSpc>
              <a:spcAft>
                <a:spcPts val="0"/>
              </a:spcAft>
            </a:pPr>
            <a:r>
              <a:rPr lang="de-CH" sz="1200" b="0" dirty="0">
                <a:solidFill>
                  <a:schemeClr val="tx1"/>
                </a:solidFill>
              </a:rPr>
              <a:t>Verlag B</a:t>
            </a:r>
          </a:p>
        </p:txBody>
      </p:sp>
      <p:sp>
        <p:nvSpPr>
          <p:cNvPr id="67" name="Textfeld 66">
            <a:extLst>
              <a:ext uri="{FF2B5EF4-FFF2-40B4-BE49-F238E27FC236}">
                <a16:creationId xmlns:a16="http://schemas.microsoft.com/office/drawing/2014/main" id="{CFBD2509-E91D-B78D-4F2B-D388270D6EC9}"/>
              </a:ext>
            </a:extLst>
          </p:cNvPr>
          <p:cNvSpPr txBox="1"/>
          <p:nvPr/>
        </p:nvSpPr>
        <p:spPr>
          <a:xfrm>
            <a:off x="1167953" y="4028745"/>
            <a:ext cx="817561" cy="276999"/>
          </a:xfrm>
          <a:prstGeom prst="rect">
            <a:avLst/>
          </a:prstGeom>
          <a:noFill/>
        </p:spPr>
        <p:txBody>
          <a:bodyPr wrap="square" rtlCol="0">
            <a:spAutoFit/>
          </a:bodyPr>
          <a:lstStyle/>
          <a:p>
            <a:pPr>
              <a:lnSpc>
                <a:spcPct val="100000"/>
              </a:lnSpc>
              <a:spcAft>
                <a:spcPts val="0"/>
              </a:spcAft>
            </a:pPr>
            <a:r>
              <a:rPr lang="de-CH" sz="1200" b="0" dirty="0">
                <a:solidFill>
                  <a:schemeClr val="tx1"/>
                </a:solidFill>
              </a:rPr>
              <a:t>Verlag C</a:t>
            </a:r>
          </a:p>
        </p:txBody>
      </p:sp>
      <p:sp>
        <p:nvSpPr>
          <p:cNvPr id="68" name="Textfeld 67">
            <a:extLst>
              <a:ext uri="{FF2B5EF4-FFF2-40B4-BE49-F238E27FC236}">
                <a16:creationId xmlns:a16="http://schemas.microsoft.com/office/drawing/2014/main" id="{906E6698-4D61-EE41-B715-7AC7E5386A70}"/>
              </a:ext>
            </a:extLst>
          </p:cNvPr>
          <p:cNvSpPr txBox="1"/>
          <p:nvPr/>
        </p:nvSpPr>
        <p:spPr>
          <a:xfrm>
            <a:off x="6748754" y="4412098"/>
            <a:ext cx="1999909" cy="461665"/>
          </a:xfrm>
          <a:prstGeom prst="rect">
            <a:avLst/>
          </a:prstGeom>
          <a:noFill/>
        </p:spPr>
        <p:txBody>
          <a:bodyPr wrap="square" rtlCol="0">
            <a:spAutoFit/>
          </a:bodyPr>
          <a:lstStyle/>
          <a:p>
            <a:pPr>
              <a:lnSpc>
                <a:spcPct val="100000"/>
              </a:lnSpc>
              <a:spcAft>
                <a:spcPts val="0"/>
              </a:spcAft>
            </a:pPr>
            <a:r>
              <a:rPr lang="de-CH" sz="1200" b="0" dirty="0">
                <a:solidFill>
                  <a:schemeClr val="tx1"/>
                </a:solidFill>
              </a:rPr>
              <a:t>Bezug aufbereiteter Metadaten und Dateien</a:t>
            </a:r>
          </a:p>
        </p:txBody>
      </p:sp>
    </p:spTree>
    <p:extLst>
      <p:ext uri="{BB962C8B-B14F-4D97-AF65-F5344CB8AC3E}">
        <p14:creationId xmlns:p14="http://schemas.microsoft.com/office/powerpoint/2010/main" val="3794132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6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68"/>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
                                            <p:txEl>
                                              <p:pRg st="1" end="1"/>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
                                            <p:txEl>
                                              <p:pRg st="0" end="0"/>
                                            </p:tx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11" grpId="0"/>
      <p:bldP spid="42" grpId="0"/>
      <p:bldP spid="43" grpId="0"/>
      <p:bldP spid="52" grpId="0"/>
      <p:bldP spid="65" grpId="0"/>
      <p:bldP spid="66" grpId="0"/>
      <p:bldP spid="67" grpId="0"/>
      <p:bldP spid="6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040E4D1-644A-0F25-1955-4DD9E78C8429}"/>
              </a:ext>
            </a:extLst>
          </p:cNvPr>
          <p:cNvSpPr>
            <a:spLocks noGrp="1"/>
          </p:cNvSpPr>
          <p:nvPr>
            <p:ph type="sldNum" sz="quarter" idx="10"/>
          </p:nvPr>
        </p:nvSpPr>
        <p:spPr/>
        <p:txBody>
          <a:bodyPr/>
          <a:lstStyle/>
          <a:p>
            <a:fld id="{3791453F-6806-4C51-BA69-51D2C9F2CC11}" type="slidenum">
              <a:rPr lang="de-DE" smtClean="0"/>
              <a:pPr/>
              <a:t>16</a:t>
            </a:fld>
            <a:endParaRPr lang="de-DE" dirty="0"/>
          </a:p>
        </p:txBody>
      </p:sp>
      <p:sp>
        <p:nvSpPr>
          <p:cNvPr id="4" name="Inhaltsplatzhalter 3">
            <a:extLst>
              <a:ext uri="{FF2B5EF4-FFF2-40B4-BE49-F238E27FC236}">
                <a16:creationId xmlns:a16="http://schemas.microsoft.com/office/drawing/2014/main" id="{6462EEE1-C6A6-59F3-940C-5C16AA78F63C}"/>
              </a:ext>
            </a:extLst>
          </p:cNvPr>
          <p:cNvSpPr>
            <a:spLocks noGrp="1"/>
          </p:cNvSpPr>
          <p:nvPr>
            <p:ph sz="quarter" idx="11"/>
          </p:nvPr>
        </p:nvSpPr>
        <p:spPr>
          <a:xfrm>
            <a:off x="703262" y="1773238"/>
            <a:ext cx="8785447" cy="3547988"/>
          </a:xfrm>
        </p:spPr>
        <p:txBody>
          <a:bodyPr/>
          <a:lstStyle/>
          <a:p>
            <a:endParaRPr lang="de-CH" dirty="0"/>
          </a:p>
          <a:p>
            <a:r>
              <a:rPr lang="de-CH" b="1" dirty="0"/>
              <a:t>Nutzung der GOAL-Datenbank (DSpace)?</a:t>
            </a:r>
          </a:p>
          <a:p>
            <a:endParaRPr lang="de-CH" dirty="0"/>
          </a:p>
          <a:p>
            <a:pPr>
              <a:spcAft>
                <a:spcPts val="600"/>
              </a:spcAft>
            </a:pPr>
            <a:r>
              <a:rPr lang="de-CH" dirty="0"/>
              <a:t>Theoretisch möglich, als neue Entität und mit separaten Workflows, aber …</a:t>
            </a:r>
          </a:p>
          <a:p>
            <a:pPr marL="846900" lvl="2" indent="-342900">
              <a:buFont typeface="Symbol" panose="05050102010706020507" pitchFamily="18" charset="2"/>
              <a:buChar char="-"/>
            </a:pPr>
            <a:r>
              <a:rPr lang="de-CH" sz="1600" dirty="0"/>
              <a:t>Barrieren Verlage: Mehraufwand Bereitstellung von Metadaten auf Artikelebene</a:t>
            </a:r>
          </a:p>
          <a:p>
            <a:pPr marL="846900" lvl="2" indent="-342900">
              <a:buFont typeface="Symbol" panose="05050102010706020507" pitchFamily="18" charset="2"/>
              <a:buChar char="-"/>
            </a:pPr>
            <a:r>
              <a:rPr lang="de-CH" sz="1600" dirty="0"/>
              <a:t>Barrieren ZHAW: (Aktuell) geringe Datenmenge, Verhältnis Aufwand – Ertrag</a:t>
            </a:r>
          </a:p>
          <a:p>
            <a:pPr marL="846900" lvl="2" indent="-342900">
              <a:spcAft>
                <a:spcPts val="1200"/>
              </a:spcAft>
              <a:buFont typeface="Symbol" panose="05050102010706020507" pitchFamily="18" charset="2"/>
              <a:buChar char="-"/>
            </a:pPr>
            <a:r>
              <a:rPr lang="de-CH" sz="1600" dirty="0"/>
              <a:t>Barrieren Repositorien: Technische Schnittstelle / automatischer Import oft nicht eingerichtet, geringe Ressourcen</a:t>
            </a:r>
          </a:p>
          <a:p>
            <a:pPr>
              <a:spcAft>
                <a:spcPts val="1200"/>
              </a:spcAft>
            </a:pPr>
            <a:r>
              <a:rPr lang="de-CH" dirty="0"/>
              <a:t>Deshalb aktuell: einfacheres Verfahren mit Zusendung von CSV-Dateien, Aufbereitung der Metadaten und Dateien, </a:t>
            </a:r>
            <a:r>
              <a:rPr lang="de-CH" dirty="0">
                <a:hlinkClick r:id="rId3"/>
              </a:rPr>
              <a:t>Ablage auf Zenodo</a:t>
            </a:r>
            <a:r>
              <a:rPr lang="de-CH" dirty="0"/>
              <a:t> (Dateien </a:t>
            </a:r>
            <a:r>
              <a:rPr lang="de-CH" dirty="0" err="1"/>
              <a:t>restricted</a:t>
            </a:r>
            <a:r>
              <a:rPr lang="de-CH" dirty="0"/>
              <a:t>)</a:t>
            </a:r>
          </a:p>
          <a:p>
            <a:pPr marL="846900" lvl="2" indent="-342900">
              <a:buFont typeface="Symbol" panose="05050102010706020507" pitchFamily="18" charset="2"/>
              <a:buChar char="-"/>
            </a:pPr>
            <a:endParaRPr lang="de-CH" dirty="0"/>
          </a:p>
          <a:p>
            <a:pPr marL="846900" lvl="2" indent="-342900">
              <a:buFont typeface="Symbol" panose="05050102010706020507" pitchFamily="18" charset="2"/>
              <a:buChar char="-"/>
            </a:pPr>
            <a:endParaRPr lang="de-CH" dirty="0"/>
          </a:p>
          <a:p>
            <a:pPr marL="846900" lvl="2" indent="-342900">
              <a:buFont typeface="Symbol" panose="05050102010706020507" pitchFamily="18" charset="2"/>
              <a:buChar char="-"/>
            </a:pPr>
            <a:endParaRPr lang="de-CH" dirty="0"/>
          </a:p>
          <a:p>
            <a:endParaRPr lang="de-CH" dirty="0"/>
          </a:p>
          <a:p>
            <a:endParaRPr lang="de-CH" dirty="0"/>
          </a:p>
        </p:txBody>
      </p:sp>
      <p:sp>
        <p:nvSpPr>
          <p:cNvPr id="5" name="Textplatzhalter 4">
            <a:extLst>
              <a:ext uri="{FF2B5EF4-FFF2-40B4-BE49-F238E27FC236}">
                <a16:creationId xmlns:a16="http://schemas.microsoft.com/office/drawing/2014/main" id="{CEBB1375-438A-9E8E-70CF-5AB193E23B84}"/>
              </a:ext>
            </a:extLst>
          </p:cNvPr>
          <p:cNvSpPr>
            <a:spLocks noGrp="1"/>
          </p:cNvSpPr>
          <p:nvPr>
            <p:ph type="body" sz="quarter" idx="12"/>
          </p:nvPr>
        </p:nvSpPr>
        <p:spPr>
          <a:xfrm>
            <a:off x="703263" y="1196975"/>
            <a:ext cx="5905127" cy="288925"/>
          </a:xfrm>
        </p:spPr>
        <p:txBody>
          <a:bodyPr/>
          <a:lstStyle/>
          <a:p>
            <a:r>
              <a:rPr lang="de-CH" dirty="0"/>
              <a:t>Ausblick: semi-automatisierte Prozesse</a:t>
            </a:r>
          </a:p>
        </p:txBody>
      </p:sp>
      <p:pic>
        <p:nvPicPr>
          <p:cNvPr id="6" name="Inhaltsplatzhalter 6">
            <a:hlinkClick r:id="rId4"/>
            <a:extLst>
              <a:ext uri="{FF2B5EF4-FFF2-40B4-BE49-F238E27FC236}">
                <a16:creationId xmlns:a16="http://schemas.microsoft.com/office/drawing/2014/main" id="{D4C3E849-36D0-64AA-26E7-0EB5814EFC64}"/>
              </a:ext>
            </a:extLst>
          </p:cNvPr>
          <p:cNvPicPr>
            <a:picLocks noChangeAspect="1"/>
          </p:cNvPicPr>
          <p:nvPr/>
        </p:nvPicPr>
        <p:blipFill>
          <a:blip r:embed="rId5">
            <a:alphaModFix/>
          </a:blip>
          <a:stretch>
            <a:fillRect/>
          </a:stretch>
        </p:blipFill>
        <p:spPr bwMode="auto">
          <a:xfrm>
            <a:off x="6968431" y="505364"/>
            <a:ext cx="1106578" cy="691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el 1">
            <a:extLst>
              <a:ext uri="{FF2B5EF4-FFF2-40B4-BE49-F238E27FC236}">
                <a16:creationId xmlns:a16="http://schemas.microsoft.com/office/drawing/2014/main" id="{3D9CF413-187E-96DB-60FB-6F28192427B9}"/>
              </a:ext>
            </a:extLst>
          </p:cNvPr>
          <p:cNvSpPr txBox="1">
            <a:spLocks/>
          </p:cNvSpPr>
          <p:nvPr/>
        </p:nvSpPr>
        <p:spPr bwMode="auto">
          <a:xfrm>
            <a:off x="703263" y="331200"/>
            <a:ext cx="5905127" cy="649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defTabSz="957776" rtl="0" eaLnBrk="1" fontAlgn="base" hangingPunct="1">
              <a:lnSpc>
                <a:spcPct val="100000"/>
              </a:lnSpc>
              <a:spcBef>
                <a:spcPct val="0"/>
              </a:spcBef>
              <a:spcAft>
                <a:spcPct val="0"/>
              </a:spcAft>
              <a:defRPr sz="1900" b="1">
                <a:solidFill>
                  <a:schemeClr val="tx1"/>
                </a:solidFill>
                <a:latin typeface="+mj-lt"/>
                <a:ea typeface="+mj-ea"/>
                <a:cs typeface="+mj-cs"/>
              </a:defRPr>
            </a:lvl1pPr>
            <a:lvl2pPr algn="l" defTabSz="957776" rtl="0" eaLnBrk="1" fontAlgn="base" hangingPunct="1">
              <a:lnSpc>
                <a:spcPts val="2939"/>
              </a:lnSpc>
              <a:spcBef>
                <a:spcPct val="0"/>
              </a:spcBef>
              <a:spcAft>
                <a:spcPct val="0"/>
              </a:spcAft>
              <a:defRPr sz="2600" b="1">
                <a:solidFill>
                  <a:schemeClr val="tx2"/>
                </a:solidFill>
                <a:latin typeface="Arial" charset="0"/>
              </a:defRPr>
            </a:lvl2pPr>
            <a:lvl3pPr algn="l" defTabSz="957776" rtl="0" eaLnBrk="1" fontAlgn="base" hangingPunct="1">
              <a:lnSpc>
                <a:spcPts val="2939"/>
              </a:lnSpc>
              <a:spcBef>
                <a:spcPct val="0"/>
              </a:spcBef>
              <a:spcAft>
                <a:spcPct val="0"/>
              </a:spcAft>
              <a:defRPr sz="2600" b="1">
                <a:solidFill>
                  <a:schemeClr val="tx2"/>
                </a:solidFill>
                <a:latin typeface="Arial" charset="0"/>
              </a:defRPr>
            </a:lvl3pPr>
            <a:lvl4pPr algn="l" defTabSz="957776" rtl="0" eaLnBrk="1" fontAlgn="base" hangingPunct="1">
              <a:lnSpc>
                <a:spcPts val="2939"/>
              </a:lnSpc>
              <a:spcBef>
                <a:spcPct val="0"/>
              </a:spcBef>
              <a:spcAft>
                <a:spcPct val="0"/>
              </a:spcAft>
              <a:defRPr sz="2600" b="1">
                <a:solidFill>
                  <a:schemeClr val="tx2"/>
                </a:solidFill>
                <a:latin typeface="Arial" charset="0"/>
              </a:defRPr>
            </a:lvl4pPr>
            <a:lvl5pPr algn="l" defTabSz="957776" rtl="0" eaLnBrk="1" fontAlgn="base" hangingPunct="1">
              <a:lnSpc>
                <a:spcPts val="2939"/>
              </a:lnSpc>
              <a:spcBef>
                <a:spcPct val="0"/>
              </a:spcBef>
              <a:spcAft>
                <a:spcPct val="0"/>
              </a:spcAft>
              <a:defRPr sz="2600" b="1">
                <a:solidFill>
                  <a:schemeClr val="tx2"/>
                </a:solidFill>
                <a:latin typeface="Arial" charset="0"/>
              </a:defRPr>
            </a:lvl5pPr>
            <a:lvl6pPr marL="419847" algn="l" defTabSz="957776" rtl="0" eaLnBrk="1" fontAlgn="base" hangingPunct="1">
              <a:lnSpc>
                <a:spcPts val="2939"/>
              </a:lnSpc>
              <a:spcBef>
                <a:spcPct val="0"/>
              </a:spcBef>
              <a:spcAft>
                <a:spcPct val="0"/>
              </a:spcAft>
              <a:defRPr sz="2600" b="1">
                <a:solidFill>
                  <a:schemeClr val="tx2"/>
                </a:solidFill>
                <a:latin typeface="Arial" charset="0"/>
              </a:defRPr>
            </a:lvl6pPr>
            <a:lvl7pPr marL="839694" algn="l" defTabSz="957776" rtl="0" eaLnBrk="1" fontAlgn="base" hangingPunct="1">
              <a:lnSpc>
                <a:spcPts val="2939"/>
              </a:lnSpc>
              <a:spcBef>
                <a:spcPct val="0"/>
              </a:spcBef>
              <a:spcAft>
                <a:spcPct val="0"/>
              </a:spcAft>
              <a:defRPr sz="2600" b="1">
                <a:solidFill>
                  <a:schemeClr val="tx2"/>
                </a:solidFill>
                <a:latin typeface="Arial" charset="0"/>
              </a:defRPr>
            </a:lvl7pPr>
            <a:lvl8pPr marL="1259540" algn="l" defTabSz="957776" rtl="0" eaLnBrk="1" fontAlgn="base" hangingPunct="1">
              <a:lnSpc>
                <a:spcPts val="2939"/>
              </a:lnSpc>
              <a:spcBef>
                <a:spcPct val="0"/>
              </a:spcBef>
              <a:spcAft>
                <a:spcPct val="0"/>
              </a:spcAft>
              <a:defRPr sz="2600" b="1">
                <a:solidFill>
                  <a:schemeClr val="tx2"/>
                </a:solidFill>
                <a:latin typeface="Arial" charset="0"/>
              </a:defRPr>
            </a:lvl8pPr>
            <a:lvl9pPr marL="1679387" algn="l" defTabSz="957776" rtl="0" eaLnBrk="1" fontAlgn="base" hangingPunct="1">
              <a:lnSpc>
                <a:spcPts val="2939"/>
              </a:lnSpc>
              <a:spcBef>
                <a:spcPct val="0"/>
              </a:spcBef>
              <a:spcAft>
                <a:spcPct val="0"/>
              </a:spcAft>
              <a:defRPr sz="2600" b="1">
                <a:solidFill>
                  <a:schemeClr val="tx2"/>
                </a:solidFill>
                <a:latin typeface="Arial" charset="0"/>
              </a:defRPr>
            </a:lvl9pPr>
          </a:lstStyle>
          <a:p>
            <a:pPr>
              <a:spcBef>
                <a:spcPts val="600"/>
              </a:spcBef>
              <a:spcAft>
                <a:spcPts val="600"/>
              </a:spcAft>
            </a:pPr>
            <a:r>
              <a:rPr lang="de-CH" kern="0"/>
              <a:t>Projekt GOAL</a:t>
            </a:r>
            <a:br>
              <a:rPr lang="de-CH" kern="0"/>
            </a:br>
            <a:r>
              <a:rPr lang="de-CH" sz="500" kern="0"/>
              <a:t>     </a:t>
            </a:r>
            <a:br>
              <a:rPr lang="en-US" sz="1050" b="0" kern="0">
                <a:latin typeface="+mn-lt"/>
                <a:cs typeface="Calibri" panose="020F0502020204030204" pitchFamily="34" charset="0"/>
              </a:rPr>
            </a:br>
            <a:r>
              <a:rPr lang="en-US" sz="1050" b="0" kern="0">
                <a:latin typeface="+mn-lt"/>
                <a:cs typeface="Calibri" panose="020F0502020204030204" pitchFamily="34" charset="0"/>
              </a:rPr>
              <a:t>Unlocking the </a:t>
            </a:r>
            <a:r>
              <a:rPr lang="en-US" sz="1050" kern="0">
                <a:solidFill>
                  <a:schemeClr val="accent3">
                    <a:lumMod val="75000"/>
                  </a:schemeClr>
                </a:solidFill>
                <a:latin typeface="+mn-lt"/>
                <a:cs typeface="Calibri" panose="020F0502020204030204" pitchFamily="34" charset="0"/>
              </a:rPr>
              <a:t>G</a:t>
            </a:r>
            <a:r>
              <a:rPr lang="en-US" sz="1050" b="0" kern="0">
                <a:latin typeface="+mn-lt"/>
                <a:cs typeface="Calibri" panose="020F0502020204030204" pitchFamily="34" charset="0"/>
              </a:rPr>
              <a:t>reen </a:t>
            </a:r>
            <a:r>
              <a:rPr lang="en-US" sz="1050" kern="0">
                <a:solidFill>
                  <a:schemeClr val="accent3">
                    <a:lumMod val="75000"/>
                  </a:schemeClr>
                </a:solidFill>
                <a:latin typeface="+mn-lt"/>
                <a:cs typeface="Calibri" panose="020F0502020204030204" pitchFamily="34" charset="0"/>
              </a:rPr>
              <a:t>O</a:t>
            </a:r>
            <a:r>
              <a:rPr lang="en-US" sz="1050" b="0" kern="0">
                <a:latin typeface="+mn-lt"/>
                <a:cs typeface="Calibri" panose="020F0502020204030204" pitchFamily="34" charset="0"/>
              </a:rPr>
              <a:t>pen </a:t>
            </a:r>
            <a:r>
              <a:rPr lang="en-US" sz="1050" kern="0">
                <a:solidFill>
                  <a:schemeClr val="accent3">
                    <a:lumMod val="75000"/>
                  </a:schemeClr>
                </a:solidFill>
                <a:latin typeface="+mn-lt"/>
                <a:cs typeface="Calibri" panose="020F0502020204030204" pitchFamily="34" charset="0"/>
              </a:rPr>
              <a:t>A</a:t>
            </a:r>
            <a:r>
              <a:rPr lang="en-US" sz="1050" b="0" kern="0">
                <a:latin typeface="+mn-lt"/>
                <a:cs typeface="Calibri" panose="020F0502020204030204" pitchFamily="34" charset="0"/>
              </a:rPr>
              <a:t>ccess potentia</a:t>
            </a:r>
            <a:r>
              <a:rPr lang="en-US" sz="1050" kern="0">
                <a:solidFill>
                  <a:schemeClr val="accent3">
                    <a:lumMod val="75000"/>
                  </a:schemeClr>
                </a:solidFill>
                <a:latin typeface="+mn-lt"/>
                <a:cs typeface="Calibri" panose="020F0502020204030204" pitchFamily="34" charset="0"/>
              </a:rPr>
              <a:t>L</a:t>
            </a:r>
            <a:r>
              <a:rPr lang="en-US" sz="1050" b="0" kern="0">
                <a:latin typeface="+mn-lt"/>
                <a:cs typeface="Calibri" panose="020F0502020204030204" pitchFamily="34" charset="0"/>
              </a:rPr>
              <a:t> in scholarly and professional journals in Switzerland</a:t>
            </a:r>
            <a:br>
              <a:rPr lang="de-CH" sz="2400" b="0" kern="0"/>
            </a:br>
            <a:endParaRPr lang="de-CH" kern="0" dirty="0"/>
          </a:p>
        </p:txBody>
      </p:sp>
      <p:pic>
        <p:nvPicPr>
          <p:cNvPr id="35" name="Grafik 34" descr="Datenbank Silhouette">
            <a:extLst>
              <a:ext uri="{FF2B5EF4-FFF2-40B4-BE49-F238E27FC236}">
                <a16:creationId xmlns:a16="http://schemas.microsoft.com/office/drawing/2014/main" id="{8A821434-A255-8350-B430-1EC6A6394EA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600278" y="1902303"/>
            <a:ext cx="667939" cy="667939"/>
          </a:xfrm>
          <a:prstGeom prst="rect">
            <a:avLst/>
          </a:prstGeom>
        </p:spPr>
      </p:pic>
      <p:pic>
        <p:nvPicPr>
          <p:cNvPr id="36" name="Inhaltsplatzhalter 13" descr="Ein Bild, das Schrift, Text, Grafiken, Screenshot enthält.&#10;&#10;Automatisch generierte Beschreibung">
            <a:extLst>
              <a:ext uri="{FF2B5EF4-FFF2-40B4-BE49-F238E27FC236}">
                <a16:creationId xmlns:a16="http://schemas.microsoft.com/office/drawing/2014/main" id="{0C2E3DF4-3DBB-8CBC-328B-39567F1A352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bwMode="auto">
          <a:xfrm>
            <a:off x="6237752" y="2020366"/>
            <a:ext cx="370638" cy="431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6480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040E4D1-644A-0F25-1955-4DD9E78C8429}"/>
              </a:ext>
            </a:extLst>
          </p:cNvPr>
          <p:cNvSpPr>
            <a:spLocks noGrp="1"/>
          </p:cNvSpPr>
          <p:nvPr>
            <p:ph type="sldNum" sz="quarter" idx="10"/>
          </p:nvPr>
        </p:nvSpPr>
        <p:spPr/>
        <p:txBody>
          <a:bodyPr/>
          <a:lstStyle/>
          <a:p>
            <a:fld id="{3791453F-6806-4C51-BA69-51D2C9F2CC11}" type="slidenum">
              <a:rPr lang="de-DE" smtClean="0"/>
              <a:pPr/>
              <a:t>17</a:t>
            </a:fld>
            <a:endParaRPr lang="de-DE" dirty="0"/>
          </a:p>
        </p:txBody>
      </p:sp>
      <p:sp>
        <p:nvSpPr>
          <p:cNvPr id="4" name="Inhaltsplatzhalter 3">
            <a:extLst>
              <a:ext uri="{FF2B5EF4-FFF2-40B4-BE49-F238E27FC236}">
                <a16:creationId xmlns:a16="http://schemas.microsoft.com/office/drawing/2014/main" id="{6462EEE1-C6A6-59F3-940C-5C16AA78F63C}"/>
              </a:ext>
            </a:extLst>
          </p:cNvPr>
          <p:cNvSpPr>
            <a:spLocks noGrp="1"/>
          </p:cNvSpPr>
          <p:nvPr>
            <p:ph sz="quarter" idx="11"/>
          </p:nvPr>
        </p:nvSpPr>
        <p:spPr>
          <a:xfrm>
            <a:off x="703262" y="1773238"/>
            <a:ext cx="5761112" cy="3547988"/>
          </a:xfrm>
        </p:spPr>
        <p:txBody>
          <a:bodyPr/>
          <a:lstStyle/>
          <a:p>
            <a:endParaRPr lang="de-CH" dirty="0"/>
          </a:p>
          <a:p>
            <a:r>
              <a:rPr lang="de-CH" dirty="0"/>
              <a:t>«Öffnung» der </a:t>
            </a:r>
            <a:r>
              <a:rPr lang="de-CH" dirty="0">
                <a:hlinkClick r:id="rId3"/>
              </a:rPr>
              <a:t>Datenbank</a:t>
            </a:r>
            <a:r>
              <a:rPr lang="de-CH" dirty="0"/>
              <a:t> für Interessenten aus dem D-A-CH-Raum</a:t>
            </a:r>
          </a:p>
          <a:p>
            <a:endParaRPr lang="de-CH" dirty="0"/>
          </a:p>
          <a:p>
            <a:pPr marL="342900" indent="-342900">
              <a:buFont typeface="Wingdings" panose="05000000000000000000" pitchFamily="2" charset="2"/>
              <a:buChar char="à"/>
            </a:pPr>
            <a:r>
              <a:rPr lang="de-CH" dirty="0"/>
              <a:t>Einladung zum Anschauen und Ausprobieren.     </a:t>
            </a:r>
          </a:p>
          <a:p>
            <a:r>
              <a:rPr lang="de-CH" dirty="0"/>
              <a:t>     Feedback und künftige Kooperationen sind</a:t>
            </a:r>
          </a:p>
          <a:p>
            <a:r>
              <a:rPr lang="de-CH" dirty="0"/>
              <a:t>     herzlich willkommen.</a:t>
            </a:r>
          </a:p>
          <a:p>
            <a:endParaRPr lang="de-CH" dirty="0"/>
          </a:p>
          <a:p>
            <a:endParaRPr lang="de-CH" dirty="0"/>
          </a:p>
          <a:p>
            <a:pPr marL="252000" lvl="2" indent="0">
              <a:buNone/>
            </a:pPr>
            <a:r>
              <a:rPr lang="de-CH" b="1" dirty="0"/>
              <a:t>	</a:t>
            </a:r>
            <a:r>
              <a:rPr lang="de-CH" b="1" dirty="0">
                <a:solidFill>
                  <a:schemeClr val="accent3">
                    <a:lumMod val="50000"/>
                  </a:schemeClr>
                </a:solidFill>
              </a:rPr>
              <a:t>Vielen Dank für Ihre Aufmerksamkeit!</a:t>
            </a:r>
          </a:p>
        </p:txBody>
      </p:sp>
      <p:sp>
        <p:nvSpPr>
          <p:cNvPr id="5" name="Textplatzhalter 4">
            <a:extLst>
              <a:ext uri="{FF2B5EF4-FFF2-40B4-BE49-F238E27FC236}">
                <a16:creationId xmlns:a16="http://schemas.microsoft.com/office/drawing/2014/main" id="{CEBB1375-438A-9E8E-70CF-5AB193E23B84}"/>
              </a:ext>
            </a:extLst>
          </p:cNvPr>
          <p:cNvSpPr>
            <a:spLocks noGrp="1"/>
          </p:cNvSpPr>
          <p:nvPr>
            <p:ph type="body" sz="quarter" idx="12"/>
          </p:nvPr>
        </p:nvSpPr>
        <p:spPr>
          <a:xfrm>
            <a:off x="703263" y="1196975"/>
            <a:ext cx="5905127" cy="288925"/>
          </a:xfrm>
        </p:spPr>
        <p:txBody>
          <a:bodyPr/>
          <a:lstStyle/>
          <a:p>
            <a:r>
              <a:rPr lang="de-CH" dirty="0"/>
              <a:t>Ausblick</a:t>
            </a:r>
          </a:p>
        </p:txBody>
      </p:sp>
      <p:pic>
        <p:nvPicPr>
          <p:cNvPr id="6" name="Inhaltsplatzhalter 6">
            <a:hlinkClick r:id="rId4"/>
            <a:extLst>
              <a:ext uri="{FF2B5EF4-FFF2-40B4-BE49-F238E27FC236}">
                <a16:creationId xmlns:a16="http://schemas.microsoft.com/office/drawing/2014/main" id="{D4C3E849-36D0-64AA-26E7-0EB5814EFC64}"/>
              </a:ext>
            </a:extLst>
          </p:cNvPr>
          <p:cNvPicPr>
            <a:picLocks noChangeAspect="1"/>
          </p:cNvPicPr>
          <p:nvPr/>
        </p:nvPicPr>
        <p:blipFill>
          <a:blip r:embed="rId5">
            <a:alphaModFix/>
          </a:blip>
          <a:stretch>
            <a:fillRect/>
          </a:stretch>
        </p:blipFill>
        <p:spPr bwMode="auto">
          <a:xfrm>
            <a:off x="6968431" y="505364"/>
            <a:ext cx="1106578" cy="691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el 1">
            <a:extLst>
              <a:ext uri="{FF2B5EF4-FFF2-40B4-BE49-F238E27FC236}">
                <a16:creationId xmlns:a16="http://schemas.microsoft.com/office/drawing/2014/main" id="{3D9CF413-187E-96DB-60FB-6F28192427B9}"/>
              </a:ext>
            </a:extLst>
          </p:cNvPr>
          <p:cNvSpPr txBox="1">
            <a:spLocks/>
          </p:cNvSpPr>
          <p:nvPr/>
        </p:nvSpPr>
        <p:spPr bwMode="auto">
          <a:xfrm>
            <a:off x="703263" y="331200"/>
            <a:ext cx="5905127" cy="649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defTabSz="957776" rtl="0" eaLnBrk="1" fontAlgn="base" hangingPunct="1">
              <a:lnSpc>
                <a:spcPct val="100000"/>
              </a:lnSpc>
              <a:spcBef>
                <a:spcPct val="0"/>
              </a:spcBef>
              <a:spcAft>
                <a:spcPct val="0"/>
              </a:spcAft>
              <a:defRPr sz="1900" b="1">
                <a:solidFill>
                  <a:schemeClr val="tx1"/>
                </a:solidFill>
                <a:latin typeface="+mj-lt"/>
                <a:ea typeface="+mj-ea"/>
                <a:cs typeface="+mj-cs"/>
              </a:defRPr>
            </a:lvl1pPr>
            <a:lvl2pPr algn="l" defTabSz="957776" rtl="0" eaLnBrk="1" fontAlgn="base" hangingPunct="1">
              <a:lnSpc>
                <a:spcPts val="2939"/>
              </a:lnSpc>
              <a:spcBef>
                <a:spcPct val="0"/>
              </a:spcBef>
              <a:spcAft>
                <a:spcPct val="0"/>
              </a:spcAft>
              <a:defRPr sz="2600" b="1">
                <a:solidFill>
                  <a:schemeClr val="tx2"/>
                </a:solidFill>
                <a:latin typeface="Arial" charset="0"/>
              </a:defRPr>
            </a:lvl2pPr>
            <a:lvl3pPr algn="l" defTabSz="957776" rtl="0" eaLnBrk="1" fontAlgn="base" hangingPunct="1">
              <a:lnSpc>
                <a:spcPts val="2939"/>
              </a:lnSpc>
              <a:spcBef>
                <a:spcPct val="0"/>
              </a:spcBef>
              <a:spcAft>
                <a:spcPct val="0"/>
              </a:spcAft>
              <a:defRPr sz="2600" b="1">
                <a:solidFill>
                  <a:schemeClr val="tx2"/>
                </a:solidFill>
                <a:latin typeface="Arial" charset="0"/>
              </a:defRPr>
            </a:lvl3pPr>
            <a:lvl4pPr algn="l" defTabSz="957776" rtl="0" eaLnBrk="1" fontAlgn="base" hangingPunct="1">
              <a:lnSpc>
                <a:spcPts val="2939"/>
              </a:lnSpc>
              <a:spcBef>
                <a:spcPct val="0"/>
              </a:spcBef>
              <a:spcAft>
                <a:spcPct val="0"/>
              </a:spcAft>
              <a:defRPr sz="2600" b="1">
                <a:solidFill>
                  <a:schemeClr val="tx2"/>
                </a:solidFill>
                <a:latin typeface="Arial" charset="0"/>
              </a:defRPr>
            </a:lvl4pPr>
            <a:lvl5pPr algn="l" defTabSz="957776" rtl="0" eaLnBrk="1" fontAlgn="base" hangingPunct="1">
              <a:lnSpc>
                <a:spcPts val="2939"/>
              </a:lnSpc>
              <a:spcBef>
                <a:spcPct val="0"/>
              </a:spcBef>
              <a:spcAft>
                <a:spcPct val="0"/>
              </a:spcAft>
              <a:defRPr sz="2600" b="1">
                <a:solidFill>
                  <a:schemeClr val="tx2"/>
                </a:solidFill>
                <a:latin typeface="Arial" charset="0"/>
              </a:defRPr>
            </a:lvl5pPr>
            <a:lvl6pPr marL="419847" algn="l" defTabSz="957776" rtl="0" eaLnBrk="1" fontAlgn="base" hangingPunct="1">
              <a:lnSpc>
                <a:spcPts val="2939"/>
              </a:lnSpc>
              <a:spcBef>
                <a:spcPct val="0"/>
              </a:spcBef>
              <a:spcAft>
                <a:spcPct val="0"/>
              </a:spcAft>
              <a:defRPr sz="2600" b="1">
                <a:solidFill>
                  <a:schemeClr val="tx2"/>
                </a:solidFill>
                <a:latin typeface="Arial" charset="0"/>
              </a:defRPr>
            </a:lvl6pPr>
            <a:lvl7pPr marL="839694" algn="l" defTabSz="957776" rtl="0" eaLnBrk="1" fontAlgn="base" hangingPunct="1">
              <a:lnSpc>
                <a:spcPts val="2939"/>
              </a:lnSpc>
              <a:spcBef>
                <a:spcPct val="0"/>
              </a:spcBef>
              <a:spcAft>
                <a:spcPct val="0"/>
              </a:spcAft>
              <a:defRPr sz="2600" b="1">
                <a:solidFill>
                  <a:schemeClr val="tx2"/>
                </a:solidFill>
                <a:latin typeface="Arial" charset="0"/>
              </a:defRPr>
            </a:lvl7pPr>
            <a:lvl8pPr marL="1259540" algn="l" defTabSz="957776" rtl="0" eaLnBrk="1" fontAlgn="base" hangingPunct="1">
              <a:lnSpc>
                <a:spcPts val="2939"/>
              </a:lnSpc>
              <a:spcBef>
                <a:spcPct val="0"/>
              </a:spcBef>
              <a:spcAft>
                <a:spcPct val="0"/>
              </a:spcAft>
              <a:defRPr sz="2600" b="1">
                <a:solidFill>
                  <a:schemeClr val="tx2"/>
                </a:solidFill>
                <a:latin typeface="Arial" charset="0"/>
              </a:defRPr>
            </a:lvl8pPr>
            <a:lvl9pPr marL="1679387" algn="l" defTabSz="957776" rtl="0" eaLnBrk="1" fontAlgn="base" hangingPunct="1">
              <a:lnSpc>
                <a:spcPts val="2939"/>
              </a:lnSpc>
              <a:spcBef>
                <a:spcPct val="0"/>
              </a:spcBef>
              <a:spcAft>
                <a:spcPct val="0"/>
              </a:spcAft>
              <a:defRPr sz="2600" b="1">
                <a:solidFill>
                  <a:schemeClr val="tx2"/>
                </a:solidFill>
                <a:latin typeface="Arial" charset="0"/>
              </a:defRPr>
            </a:lvl9pPr>
          </a:lstStyle>
          <a:p>
            <a:pPr>
              <a:spcBef>
                <a:spcPts val="600"/>
              </a:spcBef>
              <a:spcAft>
                <a:spcPts val="600"/>
              </a:spcAft>
            </a:pPr>
            <a:r>
              <a:rPr lang="de-CH" kern="0"/>
              <a:t>Projekt GOAL</a:t>
            </a:r>
            <a:br>
              <a:rPr lang="de-CH" kern="0"/>
            </a:br>
            <a:r>
              <a:rPr lang="de-CH" sz="500" kern="0"/>
              <a:t>     </a:t>
            </a:r>
            <a:br>
              <a:rPr lang="en-US" sz="1050" b="0" kern="0">
                <a:latin typeface="+mn-lt"/>
                <a:cs typeface="Calibri" panose="020F0502020204030204" pitchFamily="34" charset="0"/>
              </a:rPr>
            </a:br>
            <a:r>
              <a:rPr lang="en-US" sz="1050" b="0" kern="0">
                <a:latin typeface="+mn-lt"/>
                <a:cs typeface="Calibri" panose="020F0502020204030204" pitchFamily="34" charset="0"/>
              </a:rPr>
              <a:t>Unlocking the </a:t>
            </a:r>
            <a:r>
              <a:rPr lang="en-US" sz="1050" kern="0">
                <a:solidFill>
                  <a:schemeClr val="accent3">
                    <a:lumMod val="75000"/>
                  </a:schemeClr>
                </a:solidFill>
                <a:latin typeface="+mn-lt"/>
                <a:cs typeface="Calibri" panose="020F0502020204030204" pitchFamily="34" charset="0"/>
              </a:rPr>
              <a:t>G</a:t>
            </a:r>
            <a:r>
              <a:rPr lang="en-US" sz="1050" b="0" kern="0">
                <a:latin typeface="+mn-lt"/>
                <a:cs typeface="Calibri" panose="020F0502020204030204" pitchFamily="34" charset="0"/>
              </a:rPr>
              <a:t>reen </a:t>
            </a:r>
            <a:r>
              <a:rPr lang="en-US" sz="1050" kern="0">
                <a:solidFill>
                  <a:schemeClr val="accent3">
                    <a:lumMod val="75000"/>
                  </a:schemeClr>
                </a:solidFill>
                <a:latin typeface="+mn-lt"/>
                <a:cs typeface="Calibri" panose="020F0502020204030204" pitchFamily="34" charset="0"/>
              </a:rPr>
              <a:t>O</a:t>
            </a:r>
            <a:r>
              <a:rPr lang="en-US" sz="1050" b="0" kern="0">
                <a:latin typeface="+mn-lt"/>
                <a:cs typeface="Calibri" panose="020F0502020204030204" pitchFamily="34" charset="0"/>
              </a:rPr>
              <a:t>pen </a:t>
            </a:r>
            <a:r>
              <a:rPr lang="en-US" sz="1050" kern="0">
                <a:solidFill>
                  <a:schemeClr val="accent3">
                    <a:lumMod val="75000"/>
                  </a:schemeClr>
                </a:solidFill>
                <a:latin typeface="+mn-lt"/>
                <a:cs typeface="Calibri" panose="020F0502020204030204" pitchFamily="34" charset="0"/>
              </a:rPr>
              <a:t>A</a:t>
            </a:r>
            <a:r>
              <a:rPr lang="en-US" sz="1050" b="0" kern="0">
                <a:latin typeface="+mn-lt"/>
                <a:cs typeface="Calibri" panose="020F0502020204030204" pitchFamily="34" charset="0"/>
              </a:rPr>
              <a:t>ccess potentia</a:t>
            </a:r>
            <a:r>
              <a:rPr lang="en-US" sz="1050" kern="0">
                <a:solidFill>
                  <a:schemeClr val="accent3">
                    <a:lumMod val="75000"/>
                  </a:schemeClr>
                </a:solidFill>
                <a:latin typeface="+mn-lt"/>
                <a:cs typeface="Calibri" panose="020F0502020204030204" pitchFamily="34" charset="0"/>
              </a:rPr>
              <a:t>L</a:t>
            </a:r>
            <a:r>
              <a:rPr lang="en-US" sz="1050" b="0" kern="0">
                <a:latin typeface="+mn-lt"/>
                <a:cs typeface="Calibri" panose="020F0502020204030204" pitchFamily="34" charset="0"/>
              </a:rPr>
              <a:t> in scholarly and professional journals in Switzerland</a:t>
            </a:r>
            <a:br>
              <a:rPr lang="de-CH" sz="2400" b="0" kern="0"/>
            </a:br>
            <a:endParaRPr lang="de-CH" kern="0" dirty="0"/>
          </a:p>
        </p:txBody>
      </p:sp>
      <p:pic>
        <p:nvPicPr>
          <p:cNvPr id="8" name="Grafik 7" descr="Ein Bild, das Büroausstattung, Text, Schreibwaren, Bürobedarf enthält.&#10;&#10;Automatisch generierte Beschreibung">
            <a:extLst>
              <a:ext uri="{FF2B5EF4-FFF2-40B4-BE49-F238E27FC236}">
                <a16:creationId xmlns:a16="http://schemas.microsoft.com/office/drawing/2014/main" id="{10131140-1F94-2934-F2FA-972EF553794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60275" y="1703021"/>
            <a:ext cx="1722889" cy="306367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Textfeld 9">
            <a:extLst>
              <a:ext uri="{FF2B5EF4-FFF2-40B4-BE49-F238E27FC236}">
                <a16:creationId xmlns:a16="http://schemas.microsoft.com/office/drawing/2014/main" id="{2692C726-E701-1668-337C-F281AC4DAC73}"/>
              </a:ext>
            </a:extLst>
          </p:cNvPr>
          <p:cNvSpPr txBox="1"/>
          <p:nvPr/>
        </p:nvSpPr>
        <p:spPr>
          <a:xfrm>
            <a:off x="6629174" y="4741134"/>
            <a:ext cx="2067448" cy="215444"/>
          </a:xfrm>
          <a:prstGeom prst="rect">
            <a:avLst/>
          </a:prstGeom>
          <a:noFill/>
        </p:spPr>
        <p:txBody>
          <a:bodyPr wrap="square" rtlCol="0">
            <a:spAutoFit/>
          </a:bodyPr>
          <a:lstStyle/>
          <a:p>
            <a:pPr>
              <a:lnSpc>
                <a:spcPct val="100000"/>
              </a:lnSpc>
              <a:spcAft>
                <a:spcPts val="0"/>
              </a:spcAft>
            </a:pPr>
            <a:r>
              <a:rPr lang="de-CH" sz="800" b="0" dirty="0">
                <a:hlinkClick r:id="rId7"/>
              </a:rPr>
              <a:t>Image </a:t>
            </a:r>
            <a:r>
              <a:rPr lang="de-CH" sz="800" b="0" dirty="0" err="1">
                <a:hlinkClick r:id="rId7"/>
              </a:rPr>
              <a:t>by</a:t>
            </a:r>
            <a:r>
              <a:rPr lang="de-CH" sz="800" b="0" dirty="0">
                <a:hlinkClick r:id="rId7"/>
              </a:rPr>
              <a:t> </a:t>
            </a:r>
            <a:r>
              <a:rPr lang="de-CH" sz="800" b="0" dirty="0" err="1">
                <a:hlinkClick r:id="rId7"/>
              </a:rPr>
              <a:t>Moein</a:t>
            </a:r>
            <a:r>
              <a:rPr lang="de-CH" sz="800" b="0" dirty="0">
                <a:hlinkClick r:id="rId7"/>
              </a:rPr>
              <a:t> Moradi on </a:t>
            </a:r>
            <a:r>
              <a:rPr lang="de-CH" sz="800" b="0" dirty="0" err="1">
                <a:hlinkClick r:id="rId7"/>
              </a:rPr>
              <a:t>pexels</a:t>
            </a:r>
            <a:endParaRPr lang="de-CH" sz="800" b="0" dirty="0"/>
          </a:p>
        </p:txBody>
      </p:sp>
    </p:spTree>
    <p:extLst>
      <p:ext uri="{BB962C8B-B14F-4D97-AF65-F5344CB8AC3E}">
        <p14:creationId xmlns:p14="http://schemas.microsoft.com/office/powerpoint/2010/main" val="13888732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BC8235-DD31-FB65-3C3D-AF00C0DF0381}"/>
              </a:ext>
            </a:extLst>
          </p:cNvPr>
          <p:cNvSpPr>
            <a:spLocks noGrp="1"/>
          </p:cNvSpPr>
          <p:nvPr>
            <p:ph type="title"/>
          </p:nvPr>
        </p:nvSpPr>
        <p:spPr>
          <a:xfrm>
            <a:off x="703263" y="331200"/>
            <a:ext cx="5905127" cy="649849"/>
          </a:xfrm>
        </p:spPr>
        <p:txBody>
          <a:bodyPr/>
          <a:lstStyle/>
          <a:p>
            <a:r>
              <a:rPr lang="de-CH" dirty="0"/>
              <a:t>Kontakt</a:t>
            </a:r>
          </a:p>
        </p:txBody>
      </p:sp>
      <p:sp>
        <p:nvSpPr>
          <p:cNvPr id="3" name="Foliennummernplatzhalter 2">
            <a:extLst>
              <a:ext uri="{FF2B5EF4-FFF2-40B4-BE49-F238E27FC236}">
                <a16:creationId xmlns:a16="http://schemas.microsoft.com/office/drawing/2014/main" id="{2040E4D1-644A-0F25-1955-4DD9E78C8429}"/>
              </a:ext>
            </a:extLst>
          </p:cNvPr>
          <p:cNvSpPr>
            <a:spLocks noGrp="1"/>
          </p:cNvSpPr>
          <p:nvPr>
            <p:ph type="sldNum" sz="quarter" idx="10"/>
          </p:nvPr>
        </p:nvSpPr>
        <p:spPr/>
        <p:txBody>
          <a:bodyPr/>
          <a:lstStyle/>
          <a:p>
            <a:fld id="{3791453F-6806-4C51-BA69-51D2C9F2CC11}" type="slidenum">
              <a:rPr lang="de-DE" smtClean="0"/>
              <a:pPr/>
              <a:t>18</a:t>
            </a:fld>
            <a:endParaRPr lang="de-DE" dirty="0"/>
          </a:p>
        </p:txBody>
      </p:sp>
      <p:sp>
        <p:nvSpPr>
          <p:cNvPr id="4" name="Inhaltsplatzhalter 3">
            <a:extLst>
              <a:ext uri="{FF2B5EF4-FFF2-40B4-BE49-F238E27FC236}">
                <a16:creationId xmlns:a16="http://schemas.microsoft.com/office/drawing/2014/main" id="{6462EEE1-C6A6-59F3-940C-5C16AA78F63C}"/>
              </a:ext>
            </a:extLst>
          </p:cNvPr>
          <p:cNvSpPr>
            <a:spLocks noGrp="1"/>
          </p:cNvSpPr>
          <p:nvPr>
            <p:ph sz="quarter" idx="11"/>
          </p:nvPr>
        </p:nvSpPr>
        <p:spPr>
          <a:xfrm>
            <a:off x="704056" y="1539505"/>
            <a:ext cx="8496300" cy="3330027"/>
          </a:xfrm>
        </p:spPr>
        <p:txBody>
          <a:bodyPr/>
          <a:lstStyle/>
          <a:p>
            <a:r>
              <a:rPr lang="de-CH" b="1" dirty="0"/>
              <a:t>Projekt GOAL				ZHAW digitalcollection</a:t>
            </a:r>
          </a:p>
          <a:p>
            <a:endParaRPr lang="de-CH" dirty="0"/>
          </a:p>
          <a:p>
            <a:pPr>
              <a:spcAft>
                <a:spcPts val="600"/>
              </a:spcAft>
            </a:pPr>
            <a:r>
              <a:rPr lang="de-CH" b="1" dirty="0">
                <a:solidFill>
                  <a:schemeClr val="accent3">
                    <a:lumMod val="50000"/>
                  </a:schemeClr>
                </a:solidFill>
              </a:rPr>
              <a:t>Projektleitung:</a:t>
            </a:r>
            <a:r>
              <a:rPr lang="de-CH" dirty="0">
                <a:solidFill>
                  <a:schemeClr val="accent3">
                    <a:lumMod val="50000"/>
                  </a:schemeClr>
                </a:solidFill>
              </a:rPr>
              <a:t>	</a:t>
            </a:r>
            <a:r>
              <a:rPr lang="de-CH" dirty="0"/>
              <a:t>			</a:t>
            </a:r>
            <a:r>
              <a:rPr lang="de-CH" b="1" dirty="0">
                <a:solidFill>
                  <a:schemeClr val="accent3">
                    <a:lumMod val="50000"/>
                  </a:schemeClr>
                </a:solidFill>
              </a:rPr>
              <a:t>Repository Manager:</a:t>
            </a:r>
          </a:p>
          <a:p>
            <a:r>
              <a:rPr lang="de-CH" dirty="0"/>
              <a:t>Enrique Corredera			Nicolai Hauf</a:t>
            </a:r>
          </a:p>
          <a:p>
            <a:r>
              <a:rPr lang="de-CH" dirty="0">
                <a:hlinkClick r:id="rId3"/>
              </a:rPr>
              <a:t>core@zhaw.ch</a:t>
            </a:r>
            <a:r>
              <a:rPr lang="de-CH" dirty="0"/>
              <a:t>				</a:t>
            </a:r>
            <a:r>
              <a:rPr lang="de-CH" dirty="0">
                <a:hlinkClick r:id="rId4"/>
              </a:rPr>
              <a:t>hauo@zhaw.ch</a:t>
            </a:r>
            <a:r>
              <a:rPr lang="de-CH" dirty="0"/>
              <a:t> / 		 Webseite: </a:t>
            </a:r>
            <a:r>
              <a:rPr lang="de-CH" dirty="0">
                <a:hlinkClick r:id="rId5"/>
              </a:rPr>
              <a:t>https://opengoal.ch/</a:t>
            </a:r>
            <a:r>
              <a:rPr lang="de-CH" dirty="0"/>
              <a:t>		</a:t>
            </a:r>
            <a:r>
              <a:rPr lang="de-CH" dirty="0">
                <a:hlinkClick r:id="rId6"/>
              </a:rPr>
              <a:t>digitalcollection@zhaw.ch</a:t>
            </a:r>
            <a:r>
              <a:rPr lang="de-CH" dirty="0"/>
              <a:t> </a:t>
            </a:r>
          </a:p>
          <a:p>
            <a:r>
              <a:rPr lang="de-CH" dirty="0"/>
              <a:t>Datenbank: </a:t>
            </a:r>
            <a:r>
              <a:rPr lang="de-CH" dirty="0">
                <a:hlinkClick r:id="rId7"/>
              </a:rPr>
              <a:t>https://goal.zhaw.ch/</a:t>
            </a:r>
            <a:r>
              <a:rPr lang="de-CH" dirty="0"/>
              <a:t> 		</a:t>
            </a:r>
          </a:p>
          <a:p>
            <a:r>
              <a:rPr lang="de-CH" dirty="0"/>
              <a:t>	</a:t>
            </a:r>
          </a:p>
          <a:p>
            <a:pPr>
              <a:spcAft>
                <a:spcPts val="600"/>
              </a:spcAft>
            </a:pPr>
            <a:r>
              <a:rPr lang="de-CH" b="1" dirty="0">
                <a:solidFill>
                  <a:schemeClr val="accent3">
                    <a:lumMod val="50000"/>
                  </a:schemeClr>
                </a:solidFill>
              </a:rPr>
              <a:t>Applikationsentwicklerin:</a:t>
            </a:r>
          </a:p>
          <a:p>
            <a:r>
              <a:rPr lang="de-CH" dirty="0"/>
              <a:t>Dana Ghousson</a:t>
            </a:r>
          </a:p>
          <a:p>
            <a:r>
              <a:rPr lang="de-CH" dirty="0">
                <a:hlinkClick r:id="rId8"/>
              </a:rPr>
              <a:t>ghou@zhaw.ch</a:t>
            </a:r>
            <a:endParaRPr lang="de-CH" dirty="0"/>
          </a:p>
        </p:txBody>
      </p:sp>
      <p:pic>
        <p:nvPicPr>
          <p:cNvPr id="6" name="Inhaltsplatzhalter 6">
            <a:hlinkClick r:id="rId9"/>
            <a:extLst>
              <a:ext uri="{FF2B5EF4-FFF2-40B4-BE49-F238E27FC236}">
                <a16:creationId xmlns:a16="http://schemas.microsoft.com/office/drawing/2014/main" id="{D4C3E849-36D0-64AA-26E7-0EB5814EFC64}"/>
              </a:ext>
            </a:extLst>
          </p:cNvPr>
          <p:cNvPicPr>
            <a:picLocks noChangeAspect="1"/>
          </p:cNvPicPr>
          <p:nvPr/>
        </p:nvPicPr>
        <p:blipFill>
          <a:blip r:embed="rId10">
            <a:alphaModFix/>
          </a:blip>
          <a:stretch>
            <a:fillRect/>
          </a:stretch>
        </p:blipFill>
        <p:spPr bwMode="auto">
          <a:xfrm>
            <a:off x="6968431" y="505364"/>
            <a:ext cx="1106578" cy="691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33430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BC8235-DD31-FB65-3C3D-AF00C0DF0381}"/>
              </a:ext>
            </a:extLst>
          </p:cNvPr>
          <p:cNvSpPr>
            <a:spLocks noGrp="1"/>
          </p:cNvSpPr>
          <p:nvPr>
            <p:ph type="title"/>
          </p:nvPr>
        </p:nvSpPr>
        <p:spPr>
          <a:xfrm>
            <a:off x="703263" y="331200"/>
            <a:ext cx="5905127" cy="649849"/>
          </a:xfrm>
        </p:spPr>
        <p:txBody>
          <a:bodyPr/>
          <a:lstStyle/>
          <a:p>
            <a:endParaRPr lang="de-CH" dirty="0"/>
          </a:p>
        </p:txBody>
      </p:sp>
      <p:sp>
        <p:nvSpPr>
          <p:cNvPr id="3" name="Foliennummernplatzhalter 2">
            <a:extLst>
              <a:ext uri="{FF2B5EF4-FFF2-40B4-BE49-F238E27FC236}">
                <a16:creationId xmlns:a16="http://schemas.microsoft.com/office/drawing/2014/main" id="{2040E4D1-644A-0F25-1955-4DD9E78C8429}"/>
              </a:ext>
            </a:extLst>
          </p:cNvPr>
          <p:cNvSpPr>
            <a:spLocks noGrp="1"/>
          </p:cNvSpPr>
          <p:nvPr>
            <p:ph type="sldNum" sz="quarter" idx="10"/>
          </p:nvPr>
        </p:nvSpPr>
        <p:spPr/>
        <p:txBody>
          <a:bodyPr/>
          <a:lstStyle/>
          <a:p>
            <a:fld id="{3791453F-6806-4C51-BA69-51D2C9F2CC11}" type="slidenum">
              <a:rPr lang="de-DE" smtClean="0"/>
              <a:pPr/>
              <a:t>2</a:t>
            </a:fld>
            <a:endParaRPr lang="de-DE" dirty="0"/>
          </a:p>
        </p:txBody>
      </p:sp>
      <p:sp>
        <p:nvSpPr>
          <p:cNvPr id="4" name="Inhaltsplatzhalter 3">
            <a:extLst>
              <a:ext uri="{FF2B5EF4-FFF2-40B4-BE49-F238E27FC236}">
                <a16:creationId xmlns:a16="http://schemas.microsoft.com/office/drawing/2014/main" id="{6462EEE1-C6A6-59F3-940C-5C16AA78F63C}"/>
              </a:ext>
            </a:extLst>
          </p:cNvPr>
          <p:cNvSpPr>
            <a:spLocks noGrp="1"/>
          </p:cNvSpPr>
          <p:nvPr>
            <p:ph sz="quarter" idx="11"/>
          </p:nvPr>
        </p:nvSpPr>
        <p:spPr>
          <a:xfrm>
            <a:off x="703263" y="2007533"/>
            <a:ext cx="8496300" cy="3167578"/>
          </a:xfrm>
        </p:spPr>
        <p:txBody>
          <a:bodyPr/>
          <a:lstStyle/>
          <a:p>
            <a:pPr marL="457200" indent="-457200">
              <a:spcAft>
                <a:spcPts val="600"/>
              </a:spcAft>
              <a:buFont typeface="+mj-lt"/>
              <a:buAutoNum type="arabicPeriod"/>
            </a:pPr>
            <a:r>
              <a:rPr lang="de-CH" dirty="0"/>
              <a:t>Hintergründe und Ziele</a:t>
            </a:r>
          </a:p>
          <a:p>
            <a:pPr marL="457200" indent="-457200">
              <a:spcAft>
                <a:spcPts val="600"/>
              </a:spcAft>
              <a:buFont typeface="+mj-lt"/>
              <a:buAutoNum type="arabicPeriod"/>
            </a:pPr>
            <a:r>
              <a:rPr lang="de-CH" dirty="0"/>
              <a:t>Vorgehen</a:t>
            </a:r>
          </a:p>
          <a:p>
            <a:pPr marL="457200" indent="-457200">
              <a:spcAft>
                <a:spcPts val="600"/>
              </a:spcAft>
              <a:buFont typeface="+mj-lt"/>
              <a:buAutoNum type="arabicPeriod"/>
            </a:pPr>
            <a:r>
              <a:rPr lang="de-CH" dirty="0"/>
              <a:t>Anforderungen an die Datenbank</a:t>
            </a:r>
          </a:p>
          <a:p>
            <a:pPr marL="457200" indent="-457200">
              <a:spcAft>
                <a:spcPts val="600"/>
              </a:spcAft>
              <a:buFont typeface="+mj-lt"/>
              <a:buAutoNum type="arabicPeriod"/>
            </a:pPr>
            <a:r>
              <a:rPr lang="de-CH" dirty="0"/>
              <a:t>Umsetzung</a:t>
            </a:r>
          </a:p>
          <a:p>
            <a:pPr marL="457200" indent="-457200">
              <a:spcAft>
                <a:spcPts val="600"/>
              </a:spcAft>
              <a:buFont typeface="+mj-lt"/>
              <a:buAutoNum type="arabicPeriod"/>
            </a:pPr>
            <a:r>
              <a:rPr lang="de-CH" dirty="0" err="1"/>
              <a:t>Lessons</a:t>
            </a:r>
            <a:r>
              <a:rPr lang="de-CH" dirty="0"/>
              <a:t> </a:t>
            </a:r>
            <a:r>
              <a:rPr lang="de-CH" dirty="0" err="1"/>
              <a:t>learned</a:t>
            </a:r>
            <a:endParaRPr lang="de-CH" dirty="0"/>
          </a:p>
          <a:p>
            <a:pPr marL="457200" indent="-457200">
              <a:spcAft>
                <a:spcPts val="600"/>
              </a:spcAft>
              <a:buFont typeface="+mj-lt"/>
              <a:buAutoNum type="arabicPeriod"/>
            </a:pPr>
            <a:r>
              <a:rPr lang="de-CH" dirty="0"/>
              <a:t>Nächste Entwicklungen &amp; Ausblick</a:t>
            </a:r>
          </a:p>
          <a:p>
            <a:endParaRPr lang="de-CH" dirty="0"/>
          </a:p>
        </p:txBody>
      </p:sp>
      <p:sp>
        <p:nvSpPr>
          <p:cNvPr id="5" name="Textplatzhalter 4">
            <a:extLst>
              <a:ext uri="{FF2B5EF4-FFF2-40B4-BE49-F238E27FC236}">
                <a16:creationId xmlns:a16="http://schemas.microsoft.com/office/drawing/2014/main" id="{CEBB1375-438A-9E8E-70CF-5AB193E23B84}"/>
              </a:ext>
            </a:extLst>
          </p:cNvPr>
          <p:cNvSpPr>
            <a:spLocks noGrp="1"/>
          </p:cNvSpPr>
          <p:nvPr>
            <p:ph type="body" sz="quarter" idx="12"/>
          </p:nvPr>
        </p:nvSpPr>
        <p:spPr>
          <a:xfrm>
            <a:off x="703263" y="1196975"/>
            <a:ext cx="5905127" cy="288925"/>
          </a:xfrm>
        </p:spPr>
        <p:txBody>
          <a:bodyPr/>
          <a:lstStyle/>
          <a:p>
            <a:r>
              <a:rPr lang="de-CH" dirty="0"/>
              <a:t>Inhaltsverzeichnis</a:t>
            </a:r>
          </a:p>
          <a:p>
            <a:endParaRPr lang="de-CH" dirty="0"/>
          </a:p>
        </p:txBody>
      </p:sp>
      <p:pic>
        <p:nvPicPr>
          <p:cNvPr id="6" name="Inhaltsplatzhalter 6">
            <a:hlinkClick r:id="rId2"/>
            <a:extLst>
              <a:ext uri="{FF2B5EF4-FFF2-40B4-BE49-F238E27FC236}">
                <a16:creationId xmlns:a16="http://schemas.microsoft.com/office/drawing/2014/main" id="{D4C3E849-36D0-64AA-26E7-0EB5814EFC64}"/>
              </a:ext>
            </a:extLst>
          </p:cNvPr>
          <p:cNvPicPr>
            <a:picLocks noChangeAspect="1"/>
          </p:cNvPicPr>
          <p:nvPr/>
        </p:nvPicPr>
        <p:blipFill>
          <a:blip r:embed="rId3">
            <a:alphaModFix/>
          </a:blip>
          <a:stretch>
            <a:fillRect/>
          </a:stretch>
        </p:blipFill>
        <p:spPr bwMode="auto">
          <a:xfrm>
            <a:off x="6968431" y="505364"/>
            <a:ext cx="1106578" cy="691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773341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BC8235-DD31-FB65-3C3D-AF00C0DF0381}"/>
              </a:ext>
            </a:extLst>
          </p:cNvPr>
          <p:cNvSpPr>
            <a:spLocks noGrp="1"/>
          </p:cNvSpPr>
          <p:nvPr>
            <p:ph type="title"/>
          </p:nvPr>
        </p:nvSpPr>
        <p:spPr>
          <a:xfrm>
            <a:off x="703263" y="331200"/>
            <a:ext cx="5905127" cy="649849"/>
          </a:xfrm>
        </p:spPr>
        <p:txBody>
          <a:bodyPr/>
          <a:lstStyle/>
          <a:p>
            <a:pPr>
              <a:spcBef>
                <a:spcPts val="600"/>
              </a:spcBef>
              <a:spcAft>
                <a:spcPts val="600"/>
              </a:spcAft>
            </a:pPr>
            <a:r>
              <a:rPr lang="de-CH" dirty="0"/>
              <a:t>Projekt GOAL</a:t>
            </a:r>
            <a:br>
              <a:rPr lang="de-CH" dirty="0"/>
            </a:br>
            <a:r>
              <a:rPr lang="de-CH" sz="500" dirty="0"/>
              <a:t>     </a:t>
            </a:r>
            <a:br>
              <a:rPr lang="en-US" sz="1050" b="0" dirty="0">
                <a:latin typeface="+mn-lt"/>
                <a:cs typeface="Calibri" panose="020F0502020204030204" pitchFamily="34" charset="0"/>
              </a:rPr>
            </a:br>
            <a:r>
              <a:rPr lang="en-US" sz="1050" b="0" dirty="0">
                <a:latin typeface="+mn-lt"/>
                <a:cs typeface="Calibri" panose="020F0502020204030204" pitchFamily="34" charset="0"/>
              </a:rPr>
              <a:t>Unlocking the </a:t>
            </a:r>
            <a:r>
              <a:rPr lang="en-US" sz="1050" dirty="0">
                <a:solidFill>
                  <a:schemeClr val="accent3">
                    <a:lumMod val="75000"/>
                  </a:schemeClr>
                </a:solidFill>
                <a:latin typeface="+mn-lt"/>
                <a:cs typeface="Calibri" panose="020F0502020204030204" pitchFamily="34" charset="0"/>
              </a:rPr>
              <a:t>G</a:t>
            </a:r>
            <a:r>
              <a:rPr lang="en-US" sz="1050" b="0" dirty="0">
                <a:latin typeface="+mn-lt"/>
                <a:cs typeface="Calibri" panose="020F0502020204030204" pitchFamily="34" charset="0"/>
              </a:rPr>
              <a:t>reen </a:t>
            </a:r>
            <a:r>
              <a:rPr lang="en-US" sz="1050" dirty="0">
                <a:solidFill>
                  <a:schemeClr val="accent3">
                    <a:lumMod val="75000"/>
                  </a:schemeClr>
                </a:solidFill>
                <a:latin typeface="+mn-lt"/>
                <a:cs typeface="Calibri" panose="020F0502020204030204" pitchFamily="34" charset="0"/>
              </a:rPr>
              <a:t>O</a:t>
            </a:r>
            <a:r>
              <a:rPr lang="en-US" sz="1050" b="0" dirty="0">
                <a:latin typeface="+mn-lt"/>
                <a:cs typeface="Calibri" panose="020F0502020204030204" pitchFamily="34" charset="0"/>
              </a:rPr>
              <a:t>pen </a:t>
            </a:r>
            <a:r>
              <a:rPr lang="en-US" sz="1050" dirty="0">
                <a:solidFill>
                  <a:schemeClr val="accent3">
                    <a:lumMod val="75000"/>
                  </a:schemeClr>
                </a:solidFill>
                <a:latin typeface="+mn-lt"/>
                <a:cs typeface="Calibri" panose="020F0502020204030204" pitchFamily="34" charset="0"/>
              </a:rPr>
              <a:t>A</a:t>
            </a:r>
            <a:r>
              <a:rPr lang="en-US" sz="1050" b="0" dirty="0">
                <a:latin typeface="+mn-lt"/>
                <a:cs typeface="Calibri" panose="020F0502020204030204" pitchFamily="34" charset="0"/>
              </a:rPr>
              <a:t>ccess </a:t>
            </a:r>
            <a:r>
              <a:rPr lang="en-US" sz="1050" b="0" dirty="0" err="1">
                <a:latin typeface="+mn-lt"/>
                <a:cs typeface="Calibri" panose="020F0502020204030204" pitchFamily="34" charset="0"/>
              </a:rPr>
              <a:t>potentia</a:t>
            </a:r>
            <a:r>
              <a:rPr lang="en-US" sz="1050" dirty="0" err="1">
                <a:solidFill>
                  <a:schemeClr val="accent3">
                    <a:lumMod val="75000"/>
                  </a:schemeClr>
                </a:solidFill>
                <a:latin typeface="+mn-lt"/>
                <a:cs typeface="Calibri" panose="020F0502020204030204" pitchFamily="34" charset="0"/>
              </a:rPr>
              <a:t>L</a:t>
            </a:r>
            <a:r>
              <a:rPr lang="en-US" sz="1050" b="0" dirty="0">
                <a:latin typeface="+mn-lt"/>
                <a:cs typeface="Calibri" panose="020F0502020204030204" pitchFamily="34" charset="0"/>
              </a:rPr>
              <a:t> in scholarly and professional journals in Switzerland</a:t>
            </a:r>
            <a:br>
              <a:rPr lang="de-CH" sz="2400" b="0" dirty="0">
                <a:solidFill>
                  <a:schemeClr val="tx1"/>
                </a:solidFill>
              </a:rPr>
            </a:br>
            <a:endParaRPr lang="de-CH" dirty="0"/>
          </a:p>
        </p:txBody>
      </p:sp>
      <p:sp>
        <p:nvSpPr>
          <p:cNvPr id="3" name="Foliennummernplatzhalter 2">
            <a:extLst>
              <a:ext uri="{FF2B5EF4-FFF2-40B4-BE49-F238E27FC236}">
                <a16:creationId xmlns:a16="http://schemas.microsoft.com/office/drawing/2014/main" id="{2040E4D1-644A-0F25-1955-4DD9E78C8429}"/>
              </a:ext>
            </a:extLst>
          </p:cNvPr>
          <p:cNvSpPr>
            <a:spLocks noGrp="1"/>
          </p:cNvSpPr>
          <p:nvPr>
            <p:ph type="sldNum" sz="quarter" idx="10"/>
          </p:nvPr>
        </p:nvSpPr>
        <p:spPr/>
        <p:txBody>
          <a:bodyPr/>
          <a:lstStyle/>
          <a:p>
            <a:fld id="{3791453F-6806-4C51-BA69-51D2C9F2CC11}" type="slidenum">
              <a:rPr lang="de-DE" smtClean="0"/>
              <a:pPr/>
              <a:t>3</a:t>
            </a:fld>
            <a:endParaRPr lang="de-DE" dirty="0"/>
          </a:p>
        </p:txBody>
      </p:sp>
      <p:pic>
        <p:nvPicPr>
          <p:cNvPr id="14" name="Inhaltsplatzhalter 13" descr="Ein Bild, das Schrift, Text, Grafiken, Screenshot enthält.&#10;&#10;Automatisch generierte Beschreibung">
            <a:extLst>
              <a:ext uri="{FF2B5EF4-FFF2-40B4-BE49-F238E27FC236}">
                <a16:creationId xmlns:a16="http://schemas.microsoft.com/office/drawing/2014/main" id="{BC8EFE53-D8C8-5BD8-1DFF-0C20A0A45B31}"/>
              </a:ext>
            </a:extLst>
          </p:cNvPr>
          <p:cNvPicPr>
            <a:picLocks noGrp="1" noChangeAspect="1"/>
          </p:cNvPicPr>
          <p:nvPr>
            <p:ph sz="quarter" idx="11"/>
          </p:nvPr>
        </p:nvPicPr>
        <p:blipFill>
          <a:blip r:embed="rId3" cstate="print">
            <a:extLst>
              <a:ext uri="{28A0092B-C50C-407E-A947-70E740481C1C}">
                <a14:useLocalDpi xmlns:a14="http://schemas.microsoft.com/office/drawing/2010/main" val="0"/>
              </a:ext>
            </a:extLst>
          </a:blip>
          <a:stretch>
            <a:fillRect/>
          </a:stretch>
        </p:blipFill>
        <p:spPr>
          <a:xfrm>
            <a:off x="1508085" y="4685147"/>
            <a:ext cx="479299" cy="558406"/>
          </a:xfrm>
        </p:spPr>
      </p:pic>
      <p:sp>
        <p:nvSpPr>
          <p:cNvPr id="5" name="Textplatzhalter 4">
            <a:extLst>
              <a:ext uri="{FF2B5EF4-FFF2-40B4-BE49-F238E27FC236}">
                <a16:creationId xmlns:a16="http://schemas.microsoft.com/office/drawing/2014/main" id="{CEBB1375-438A-9E8E-70CF-5AB193E23B84}"/>
              </a:ext>
            </a:extLst>
          </p:cNvPr>
          <p:cNvSpPr>
            <a:spLocks noGrp="1"/>
          </p:cNvSpPr>
          <p:nvPr>
            <p:ph type="body" sz="quarter" idx="12"/>
          </p:nvPr>
        </p:nvSpPr>
        <p:spPr>
          <a:xfrm>
            <a:off x="703263" y="1196975"/>
            <a:ext cx="5905127" cy="288925"/>
          </a:xfrm>
        </p:spPr>
        <p:txBody>
          <a:bodyPr/>
          <a:lstStyle/>
          <a:p>
            <a:r>
              <a:rPr lang="de-CH" dirty="0"/>
              <a:t>Hintergründe und Ziele</a:t>
            </a:r>
          </a:p>
        </p:txBody>
      </p:sp>
      <p:pic>
        <p:nvPicPr>
          <p:cNvPr id="6" name="Inhaltsplatzhalter 6">
            <a:hlinkClick r:id="rId4"/>
            <a:extLst>
              <a:ext uri="{FF2B5EF4-FFF2-40B4-BE49-F238E27FC236}">
                <a16:creationId xmlns:a16="http://schemas.microsoft.com/office/drawing/2014/main" id="{D4C3E849-36D0-64AA-26E7-0EB5814EFC64}"/>
              </a:ext>
            </a:extLst>
          </p:cNvPr>
          <p:cNvPicPr>
            <a:picLocks noChangeAspect="1"/>
          </p:cNvPicPr>
          <p:nvPr/>
        </p:nvPicPr>
        <p:blipFill>
          <a:blip r:embed="rId5">
            <a:alphaModFix/>
          </a:blip>
          <a:stretch>
            <a:fillRect/>
          </a:stretch>
        </p:blipFill>
        <p:spPr bwMode="auto">
          <a:xfrm>
            <a:off x="6968431" y="505364"/>
            <a:ext cx="1106578" cy="691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feld 6">
            <a:extLst>
              <a:ext uri="{FF2B5EF4-FFF2-40B4-BE49-F238E27FC236}">
                <a16:creationId xmlns:a16="http://schemas.microsoft.com/office/drawing/2014/main" id="{03E54445-C63B-1C02-22C6-3AC0F9E0C744}"/>
              </a:ext>
            </a:extLst>
          </p:cNvPr>
          <p:cNvSpPr txBox="1"/>
          <p:nvPr/>
        </p:nvSpPr>
        <p:spPr>
          <a:xfrm>
            <a:off x="703263" y="1701826"/>
            <a:ext cx="2520751" cy="2749471"/>
          </a:xfrm>
          <a:prstGeom prst="rect">
            <a:avLst/>
          </a:prstGeom>
          <a:noFill/>
        </p:spPr>
        <p:txBody>
          <a:bodyPr wrap="square" rtlCol="0">
            <a:spAutoFit/>
          </a:bodyPr>
          <a:lstStyle/>
          <a:p>
            <a:pPr algn="just">
              <a:lnSpc>
                <a:spcPct val="100000"/>
              </a:lnSpc>
              <a:spcAft>
                <a:spcPts val="600"/>
              </a:spcAft>
            </a:pPr>
            <a:endParaRPr lang="de-DE" sz="400" dirty="0">
              <a:solidFill>
                <a:schemeClr val="tx1"/>
              </a:solidFill>
              <a:latin typeface="Calibri" panose="020F0502020204030204" pitchFamily="34" charset="0"/>
              <a:cs typeface="Calibri" panose="020F0502020204030204" pitchFamily="34" charset="0"/>
            </a:endParaRPr>
          </a:p>
          <a:p>
            <a:pPr>
              <a:lnSpc>
                <a:spcPct val="100000"/>
              </a:lnSpc>
              <a:spcAft>
                <a:spcPts val="600"/>
              </a:spcAft>
            </a:pPr>
            <a:r>
              <a:rPr lang="de-DE" sz="1200" u="sng" dirty="0">
                <a:solidFill>
                  <a:schemeClr val="bg1">
                    <a:lumMod val="50000"/>
                  </a:schemeClr>
                </a:solidFill>
                <a:latin typeface="Calibri" panose="020F0502020204030204" pitchFamily="34" charset="0"/>
                <a:cs typeface="Calibri" panose="020F0502020204030204" pitchFamily="34" charset="0"/>
              </a:rPr>
              <a:t>Fakten über GOAL</a:t>
            </a:r>
          </a:p>
          <a:p>
            <a:pPr>
              <a:lnSpc>
                <a:spcPct val="100000"/>
              </a:lnSpc>
              <a:spcAft>
                <a:spcPts val="200"/>
              </a:spcAft>
            </a:pPr>
            <a:r>
              <a:rPr lang="de-DE" sz="1000" dirty="0">
                <a:solidFill>
                  <a:schemeClr val="bg1">
                    <a:lumMod val="50000"/>
                  </a:schemeClr>
                </a:solidFill>
                <a:latin typeface="Calibri" panose="020F0502020204030204" pitchFamily="34" charset="0"/>
                <a:cs typeface="Calibri" panose="020F0502020204030204" pitchFamily="34" charset="0"/>
              </a:rPr>
              <a:t>Führende Institution</a:t>
            </a:r>
            <a:r>
              <a:rPr lang="de-DE" sz="1000" b="0" dirty="0">
                <a:solidFill>
                  <a:schemeClr val="bg1">
                    <a:lumMod val="50000"/>
                  </a:schemeClr>
                </a:solidFill>
                <a:latin typeface="Calibri" panose="020F0502020204030204" pitchFamily="34" charset="0"/>
                <a:cs typeface="Calibri" panose="020F0502020204030204" pitchFamily="34" charset="0"/>
              </a:rPr>
              <a:t>: ZHAW</a:t>
            </a:r>
          </a:p>
          <a:p>
            <a:pPr>
              <a:lnSpc>
                <a:spcPct val="100000"/>
              </a:lnSpc>
              <a:spcAft>
                <a:spcPts val="200"/>
              </a:spcAft>
            </a:pPr>
            <a:r>
              <a:rPr lang="de-DE" sz="1000" dirty="0">
                <a:solidFill>
                  <a:schemeClr val="bg1">
                    <a:lumMod val="50000"/>
                  </a:schemeClr>
                </a:solidFill>
                <a:latin typeface="Calibri" panose="020F0502020204030204" pitchFamily="34" charset="0"/>
                <a:cs typeface="Calibri" panose="020F0502020204030204" pitchFamily="34" charset="0"/>
              </a:rPr>
              <a:t>Laufzeit: </a:t>
            </a:r>
            <a:r>
              <a:rPr lang="de-DE" sz="1000" b="0" dirty="0">
                <a:solidFill>
                  <a:schemeClr val="bg1">
                    <a:lumMod val="50000"/>
                  </a:schemeClr>
                </a:solidFill>
                <a:latin typeface="Calibri" panose="020F0502020204030204" pitchFamily="34" charset="0"/>
                <a:cs typeface="Calibri" panose="020F0502020204030204" pitchFamily="34" charset="0"/>
              </a:rPr>
              <a:t>Jan. 2022 – Dez. 2024</a:t>
            </a:r>
          </a:p>
          <a:p>
            <a:pPr>
              <a:lnSpc>
                <a:spcPct val="100000"/>
              </a:lnSpc>
              <a:spcAft>
                <a:spcPts val="200"/>
              </a:spcAft>
            </a:pPr>
            <a:r>
              <a:rPr lang="de-DE" sz="1000" dirty="0">
                <a:solidFill>
                  <a:schemeClr val="bg1">
                    <a:lumMod val="50000"/>
                  </a:schemeClr>
                </a:solidFill>
                <a:latin typeface="Calibri" panose="020F0502020204030204" pitchFamily="34" charset="0"/>
                <a:cs typeface="Calibri" panose="020F0502020204030204" pitchFamily="34" charset="0"/>
              </a:rPr>
              <a:t>Projektvolumen: </a:t>
            </a:r>
            <a:r>
              <a:rPr lang="de-DE" sz="1000" b="0" dirty="0">
                <a:solidFill>
                  <a:schemeClr val="bg1">
                    <a:lumMod val="50000"/>
                  </a:schemeClr>
                </a:solidFill>
                <a:latin typeface="Calibri" panose="020F0502020204030204" pitchFamily="34" charset="0"/>
                <a:cs typeface="Calibri" panose="020F0502020204030204" pitchFamily="34" charset="0"/>
              </a:rPr>
              <a:t>CHF 782‘600</a:t>
            </a:r>
          </a:p>
          <a:p>
            <a:pPr>
              <a:lnSpc>
                <a:spcPct val="100000"/>
              </a:lnSpc>
              <a:spcAft>
                <a:spcPts val="200"/>
              </a:spcAft>
            </a:pPr>
            <a:r>
              <a:rPr lang="de-DE" sz="1000" dirty="0">
                <a:solidFill>
                  <a:schemeClr val="bg1">
                    <a:lumMod val="50000"/>
                  </a:schemeClr>
                </a:solidFill>
                <a:latin typeface="Calibri" panose="020F0502020204030204" pitchFamily="34" charset="0"/>
                <a:cs typeface="Calibri" panose="020F0502020204030204" pitchFamily="34" charset="0"/>
              </a:rPr>
              <a:t>Drittmittelgeber: </a:t>
            </a:r>
            <a:r>
              <a:rPr lang="de-DE" sz="1000" b="0" dirty="0">
                <a:solidFill>
                  <a:schemeClr val="bg1">
                    <a:lumMod val="50000"/>
                  </a:schemeClr>
                </a:solidFill>
                <a:latin typeface="Calibri" panose="020F0502020204030204" pitchFamily="34" charset="0"/>
                <a:cs typeface="Calibri" panose="020F0502020204030204" pitchFamily="34" charset="0"/>
              </a:rPr>
              <a:t>Bund</a:t>
            </a:r>
            <a:r>
              <a:rPr lang="de-DE" sz="1000" dirty="0">
                <a:solidFill>
                  <a:schemeClr val="bg1">
                    <a:lumMod val="50000"/>
                  </a:schemeClr>
                </a:solidFill>
                <a:latin typeface="Calibri" panose="020F0502020204030204" pitchFamily="34" charset="0"/>
                <a:cs typeface="Calibri" panose="020F0502020204030204" pitchFamily="34" charset="0"/>
              </a:rPr>
              <a:t> </a:t>
            </a:r>
          </a:p>
          <a:p>
            <a:pPr>
              <a:lnSpc>
                <a:spcPct val="100000"/>
              </a:lnSpc>
              <a:spcAft>
                <a:spcPts val="200"/>
              </a:spcAft>
            </a:pPr>
            <a:r>
              <a:rPr lang="de-DE" sz="1000" b="0" dirty="0">
                <a:solidFill>
                  <a:schemeClr val="bg1">
                    <a:lumMod val="50000"/>
                  </a:schemeClr>
                </a:solidFill>
                <a:latin typeface="Calibri" panose="020F0502020204030204" pitchFamily="34" charset="0"/>
                <a:cs typeface="Calibri" panose="020F0502020204030204" pitchFamily="34" charset="0"/>
              </a:rPr>
              <a:t>Projektgebundene Beiträge / P-5 Open Science (</a:t>
            </a:r>
            <a:r>
              <a:rPr lang="de-DE" sz="1000" b="0" spc="-20" dirty="0">
                <a:solidFill>
                  <a:schemeClr val="bg1">
                    <a:lumMod val="50000"/>
                  </a:schemeClr>
                </a:solidFill>
                <a:latin typeface="Calibri" panose="020F0502020204030204" pitchFamily="34" charset="0"/>
                <a:cs typeface="Calibri" panose="020F0502020204030204" pitchFamily="34" charset="0"/>
              </a:rPr>
              <a:t>kofinanziert von swissuniversities</a:t>
            </a:r>
            <a:r>
              <a:rPr lang="de-DE" sz="1000" b="0" dirty="0">
                <a:solidFill>
                  <a:schemeClr val="bg1">
                    <a:lumMod val="50000"/>
                  </a:schemeClr>
                </a:solidFill>
                <a:latin typeface="Calibri" panose="020F0502020204030204" pitchFamily="34" charset="0"/>
                <a:cs typeface="Calibri" panose="020F0502020204030204" pitchFamily="34" charset="0"/>
              </a:rPr>
              <a:t>)</a:t>
            </a:r>
          </a:p>
          <a:p>
            <a:pPr>
              <a:lnSpc>
                <a:spcPct val="100000"/>
              </a:lnSpc>
              <a:spcAft>
                <a:spcPts val="200"/>
              </a:spcAft>
            </a:pPr>
            <a:r>
              <a:rPr lang="de-DE" sz="1000" dirty="0">
                <a:solidFill>
                  <a:schemeClr val="bg1">
                    <a:lumMod val="50000"/>
                  </a:schemeClr>
                </a:solidFill>
                <a:latin typeface="Calibri" panose="020F0502020204030204" pitchFamily="34" charset="0"/>
                <a:cs typeface="Calibri" panose="020F0502020204030204" pitchFamily="34" charset="0"/>
              </a:rPr>
              <a:t>Projektpartner </a:t>
            </a:r>
          </a:p>
          <a:p>
            <a:pPr marL="171450" indent="-171450">
              <a:lnSpc>
                <a:spcPct val="100000"/>
              </a:lnSpc>
              <a:spcAft>
                <a:spcPts val="200"/>
              </a:spcAft>
              <a:buFont typeface="Arial" panose="020B0604020202020204" pitchFamily="34" charset="0"/>
              <a:buChar char="•"/>
            </a:pPr>
            <a:r>
              <a:rPr lang="de-DE" sz="1000" b="0" dirty="0">
                <a:solidFill>
                  <a:schemeClr val="bg1">
                    <a:lumMod val="50000"/>
                  </a:schemeClr>
                </a:solidFill>
                <a:latin typeface="Calibri" panose="020F0502020204030204" pitchFamily="34" charset="0"/>
                <a:cs typeface="Calibri" panose="020F0502020204030204" pitchFamily="34" charset="0"/>
              </a:rPr>
              <a:t>Hochschule Luzern HSLU</a:t>
            </a:r>
          </a:p>
          <a:p>
            <a:pPr marL="171450" indent="-171450">
              <a:lnSpc>
                <a:spcPct val="100000"/>
              </a:lnSpc>
              <a:spcAft>
                <a:spcPts val="200"/>
              </a:spcAft>
              <a:buFont typeface="Arial" panose="020B0604020202020204" pitchFamily="34" charset="0"/>
              <a:buChar char="•"/>
            </a:pPr>
            <a:r>
              <a:rPr lang="de-DE" sz="1000" b="0" dirty="0">
                <a:solidFill>
                  <a:schemeClr val="bg1">
                    <a:lumMod val="50000"/>
                  </a:schemeClr>
                </a:solidFill>
                <a:latin typeface="Calibri" panose="020F0502020204030204" pitchFamily="34" charset="0"/>
                <a:cs typeface="Calibri" panose="020F0502020204030204" pitchFamily="34" charset="0"/>
              </a:rPr>
              <a:t>Fachhochschule Nordwestschweiz FHNW</a:t>
            </a:r>
          </a:p>
          <a:p>
            <a:pPr marL="171450" indent="-171450">
              <a:lnSpc>
                <a:spcPct val="100000"/>
              </a:lnSpc>
              <a:spcAft>
                <a:spcPts val="200"/>
              </a:spcAft>
              <a:buFont typeface="Arial" panose="020B0604020202020204" pitchFamily="34" charset="0"/>
              <a:buChar char="•"/>
            </a:pPr>
            <a:r>
              <a:rPr lang="de-DE" sz="1000" b="0" dirty="0">
                <a:solidFill>
                  <a:schemeClr val="bg1">
                    <a:lumMod val="50000"/>
                  </a:schemeClr>
                </a:solidFill>
                <a:latin typeface="Calibri" panose="020F0502020204030204" pitchFamily="34" charset="0"/>
                <a:cs typeface="Calibri" panose="020F0502020204030204" pitchFamily="34" charset="0"/>
              </a:rPr>
              <a:t>Zürcher Hochschule der Künste ZHdK</a:t>
            </a:r>
          </a:p>
          <a:p>
            <a:pPr marL="171450" indent="-171450">
              <a:lnSpc>
                <a:spcPct val="100000"/>
              </a:lnSpc>
              <a:spcAft>
                <a:spcPts val="200"/>
              </a:spcAft>
              <a:buFont typeface="Arial" panose="020B0604020202020204" pitchFamily="34" charset="0"/>
              <a:buChar char="•"/>
            </a:pPr>
            <a:r>
              <a:rPr lang="de-DE" sz="1000" b="0" dirty="0">
                <a:solidFill>
                  <a:schemeClr val="bg1">
                    <a:lumMod val="50000"/>
                  </a:schemeClr>
                </a:solidFill>
                <a:latin typeface="Calibri" panose="020F0502020204030204" pitchFamily="34" charset="0"/>
                <a:cs typeface="Calibri" panose="020F0502020204030204" pitchFamily="34" charset="0"/>
              </a:rPr>
              <a:t>Pädagogische Hochschule Freiburg</a:t>
            </a:r>
          </a:p>
          <a:p>
            <a:pPr>
              <a:lnSpc>
                <a:spcPct val="100000"/>
              </a:lnSpc>
              <a:spcAft>
                <a:spcPts val="200"/>
              </a:spcAft>
            </a:pPr>
            <a:r>
              <a:rPr lang="de-DE" sz="1000" dirty="0" err="1">
                <a:solidFill>
                  <a:schemeClr val="bg1">
                    <a:lumMod val="50000"/>
                  </a:schemeClr>
                </a:solidFill>
                <a:latin typeface="Calibri" panose="020F0502020204030204" pitchFamily="34" charset="0"/>
                <a:cs typeface="Calibri" panose="020F0502020204030204" pitchFamily="34" charset="0"/>
              </a:rPr>
              <a:t>Sounding</a:t>
            </a:r>
            <a:r>
              <a:rPr lang="de-DE" sz="1000" dirty="0">
                <a:solidFill>
                  <a:schemeClr val="bg1">
                    <a:lumMod val="50000"/>
                  </a:schemeClr>
                </a:solidFill>
                <a:latin typeface="Calibri" panose="020F0502020204030204" pitchFamily="34" charset="0"/>
                <a:cs typeface="Calibri" panose="020F0502020204030204" pitchFamily="34" charset="0"/>
              </a:rPr>
              <a:t> Board: </a:t>
            </a:r>
            <a:r>
              <a:rPr lang="de-DE" sz="1000" b="0" dirty="0">
                <a:solidFill>
                  <a:schemeClr val="bg1">
                    <a:lumMod val="50000"/>
                  </a:schemeClr>
                </a:solidFill>
                <a:latin typeface="Calibri" panose="020F0502020204030204" pitchFamily="34" charset="0"/>
                <a:cs typeface="Calibri" panose="020F0502020204030204" pitchFamily="34" charset="0"/>
              </a:rPr>
              <a:t>12 weitere FHs &amp; PHs aus der Schweiz </a:t>
            </a:r>
          </a:p>
        </p:txBody>
      </p:sp>
      <p:pic>
        <p:nvPicPr>
          <p:cNvPr id="8" name="Grafik 7">
            <a:extLst>
              <a:ext uri="{FF2B5EF4-FFF2-40B4-BE49-F238E27FC236}">
                <a16:creationId xmlns:a16="http://schemas.microsoft.com/office/drawing/2014/main" id="{113FC384-840A-40C9-648E-F513FB2D6D1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84004" y="4821180"/>
            <a:ext cx="936575" cy="143170"/>
          </a:xfrm>
          <a:prstGeom prst="rect">
            <a:avLst/>
          </a:prstGeom>
        </p:spPr>
      </p:pic>
      <p:pic>
        <p:nvPicPr>
          <p:cNvPr id="9" name="Grafik 8" descr="Ein Bild, das Text enthält.&#10;&#10;Automatisch generierte Beschreibung">
            <a:extLst>
              <a:ext uri="{FF2B5EF4-FFF2-40B4-BE49-F238E27FC236}">
                <a16:creationId xmlns:a16="http://schemas.microsoft.com/office/drawing/2014/main" id="{107FEF1C-9507-956F-F2EB-02B2A2D8111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25258" y="4792584"/>
            <a:ext cx="874679" cy="200363"/>
          </a:xfrm>
          <a:prstGeom prst="rect">
            <a:avLst/>
          </a:prstGeom>
        </p:spPr>
      </p:pic>
      <p:pic>
        <p:nvPicPr>
          <p:cNvPr id="10" name="Grafik 9" descr="Ein Bild, das Text enthält.&#10;&#10;Automatisch generierte Beschreibung">
            <a:extLst>
              <a:ext uri="{FF2B5EF4-FFF2-40B4-BE49-F238E27FC236}">
                <a16:creationId xmlns:a16="http://schemas.microsoft.com/office/drawing/2014/main" id="{95DD9F61-4723-9B2E-0DF6-49B8D802593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004616" y="4762124"/>
            <a:ext cx="708849" cy="429740"/>
          </a:xfrm>
          <a:prstGeom prst="rect">
            <a:avLst/>
          </a:prstGeom>
        </p:spPr>
      </p:pic>
      <p:pic>
        <p:nvPicPr>
          <p:cNvPr id="11" name="Grafik 10" descr="Ein Bild, das Text enthält.&#10;&#10;Automatisch generierte Beschreibung">
            <a:extLst>
              <a:ext uri="{FF2B5EF4-FFF2-40B4-BE49-F238E27FC236}">
                <a16:creationId xmlns:a16="http://schemas.microsoft.com/office/drawing/2014/main" id="{9B7EFC4F-2C40-8600-CA50-D30492E2EE9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110085" y="4762124"/>
            <a:ext cx="913034" cy="508232"/>
          </a:xfrm>
          <a:prstGeom prst="rect">
            <a:avLst/>
          </a:prstGeom>
        </p:spPr>
      </p:pic>
      <p:pic>
        <p:nvPicPr>
          <p:cNvPr id="12" name="Grafik 11" descr="Ein Bild, das Text, ClipArt enthält.&#10;&#10;Automatisch generierte Beschreibung">
            <a:extLst>
              <a:ext uri="{FF2B5EF4-FFF2-40B4-BE49-F238E27FC236}">
                <a16:creationId xmlns:a16="http://schemas.microsoft.com/office/drawing/2014/main" id="{63B4AACD-1DB0-6733-AA53-AE1D5B855291}"/>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427798" y="4894663"/>
            <a:ext cx="871370" cy="100208"/>
          </a:xfrm>
          <a:prstGeom prst="rect">
            <a:avLst/>
          </a:prstGeom>
        </p:spPr>
      </p:pic>
      <p:sp>
        <p:nvSpPr>
          <p:cNvPr id="15" name="Textfeld 14">
            <a:extLst>
              <a:ext uri="{FF2B5EF4-FFF2-40B4-BE49-F238E27FC236}">
                <a16:creationId xmlns:a16="http://schemas.microsoft.com/office/drawing/2014/main" id="{647165E6-2D5E-B49E-54C4-4D45D03FA840}"/>
              </a:ext>
            </a:extLst>
          </p:cNvPr>
          <p:cNvSpPr txBox="1"/>
          <p:nvPr/>
        </p:nvSpPr>
        <p:spPr>
          <a:xfrm>
            <a:off x="3584054" y="1893428"/>
            <a:ext cx="5615512" cy="3239348"/>
          </a:xfrm>
          <a:prstGeom prst="rect">
            <a:avLst/>
          </a:prstGeom>
          <a:noFill/>
        </p:spPr>
        <p:txBody>
          <a:bodyPr wrap="square" rtlCol="0">
            <a:spAutoFit/>
          </a:bodyPr>
          <a:lstStyle/>
          <a:p>
            <a:pPr marL="342900" indent="-342900">
              <a:lnSpc>
                <a:spcPct val="100000"/>
              </a:lnSpc>
              <a:spcAft>
                <a:spcPts val="600"/>
              </a:spcAft>
              <a:buFont typeface="Symbol" panose="05050102010706020507" pitchFamily="18" charset="2"/>
              <a:buChar char="-"/>
            </a:pPr>
            <a:r>
              <a:rPr lang="de-CH" sz="1900" b="0" dirty="0">
                <a:solidFill>
                  <a:schemeClr val="tx1"/>
                </a:solidFill>
              </a:rPr>
              <a:t>Hohe Relevanz von praxisorientierten Fach- und Verbandzeitschriften für Fachhochschulen</a:t>
            </a:r>
          </a:p>
          <a:p>
            <a:pPr marL="342900" indent="-342900">
              <a:lnSpc>
                <a:spcPct val="100000"/>
              </a:lnSpc>
              <a:buFont typeface="Symbol" panose="05050102010706020507" pitchFamily="18" charset="2"/>
              <a:buChar char="-"/>
            </a:pPr>
            <a:r>
              <a:rPr lang="de-CH" sz="1900" b="0" dirty="0">
                <a:solidFill>
                  <a:schemeClr val="tx1"/>
                </a:solidFill>
              </a:rPr>
              <a:t>Geringe Verbreitung von Open Access</a:t>
            </a:r>
          </a:p>
          <a:p>
            <a:pPr>
              <a:lnSpc>
                <a:spcPct val="100000"/>
              </a:lnSpc>
              <a:spcAft>
                <a:spcPts val="1200"/>
              </a:spcAft>
            </a:pPr>
            <a:r>
              <a:rPr lang="de-CH" sz="1900" b="0" dirty="0">
                <a:solidFill>
                  <a:schemeClr val="tx1"/>
                </a:solidFill>
              </a:rPr>
              <a:t>Ziele:</a:t>
            </a:r>
          </a:p>
          <a:p>
            <a:pPr marL="342900" indent="-342900">
              <a:lnSpc>
                <a:spcPct val="100000"/>
              </a:lnSpc>
              <a:spcAft>
                <a:spcPts val="600"/>
              </a:spcAft>
              <a:buFont typeface="Symbol" panose="05050102010706020507" pitchFamily="18" charset="2"/>
              <a:buChar char="-"/>
            </a:pPr>
            <a:r>
              <a:rPr lang="de-CH" sz="1900" b="0" dirty="0">
                <a:solidFill>
                  <a:schemeClr val="tx1"/>
                </a:solidFill>
              </a:rPr>
              <a:t>Zweitveröffentlichung durch </a:t>
            </a:r>
            <a:r>
              <a:rPr lang="de-CH" sz="1900" b="0" dirty="0" err="1">
                <a:solidFill>
                  <a:schemeClr val="tx1"/>
                </a:solidFill>
              </a:rPr>
              <a:t>Policies</a:t>
            </a:r>
            <a:r>
              <a:rPr lang="de-CH" sz="1900" b="0" dirty="0">
                <a:solidFill>
                  <a:schemeClr val="tx1"/>
                </a:solidFill>
              </a:rPr>
              <a:t> erleichtern </a:t>
            </a:r>
          </a:p>
          <a:p>
            <a:pPr marL="342900" indent="-342900">
              <a:lnSpc>
                <a:spcPct val="100000"/>
              </a:lnSpc>
              <a:buFont typeface="Symbol" panose="05050102010706020507" pitchFamily="18" charset="2"/>
              <a:buChar char="-"/>
            </a:pPr>
            <a:r>
              <a:rPr lang="de-CH" sz="1900" b="0" dirty="0">
                <a:solidFill>
                  <a:schemeClr val="tx1"/>
                </a:solidFill>
              </a:rPr>
              <a:t>Erhöhte Sichtbarkeit und Zugänglichkeit von Forschungsergebnissen in Repositorien</a:t>
            </a:r>
          </a:p>
          <a:p>
            <a:pPr marL="342900" indent="-342900">
              <a:lnSpc>
                <a:spcPct val="100000"/>
              </a:lnSpc>
              <a:buFont typeface="Symbol" panose="05050102010706020507" pitchFamily="18" charset="2"/>
              <a:buChar char="-"/>
            </a:pPr>
            <a:endParaRPr lang="de-CH" sz="1900" b="0" dirty="0">
              <a:solidFill>
                <a:schemeClr val="tx1"/>
              </a:solidFill>
            </a:endParaRPr>
          </a:p>
        </p:txBody>
      </p:sp>
    </p:spTree>
    <p:extLst>
      <p:ext uri="{BB962C8B-B14F-4D97-AF65-F5344CB8AC3E}">
        <p14:creationId xmlns:p14="http://schemas.microsoft.com/office/powerpoint/2010/main" val="2984467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040E4D1-644A-0F25-1955-4DD9E78C8429}"/>
              </a:ext>
            </a:extLst>
          </p:cNvPr>
          <p:cNvSpPr>
            <a:spLocks noGrp="1"/>
          </p:cNvSpPr>
          <p:nvPr>
            <p:ph type="sldNum" sz="quarter" idx="10"/>
          </p:nvPr>
        </p:nvSpPr>
        <p:spPr/>
        <p:txBody>
          <a:bodyPr/>
          <a:lstStyle/>
          <a:p>
            <a:fld id="{3791453F-6806-4C51-BA69-51D2C9F2CC11}" type="slidenum">
              <a:rPr lang="de-DE" smtClean="0"/>
              <a:pPr/>
              <a:t>4</a:t>
            </a:fld>
            <a:endParaRPr lang="de-DE" dirty="0"/>
          </a:p>
        </p:txBody>
      </p:sp>
      <p:sp>
        <p:nvSpPr>
          <p:cNvPr id="4" name="Inhaltsplatzhalter 3">
            <a:extLst>
              <a:ext uri="{FF2B5EF4-FFF2-40B4-BE49-F238E27FC236}">
                <a16:creationId xmlns:a16="http://schemas.microsoft.com/office/drawing/2014/main" id="{6462EEE1-C6A6-59F3-940C-5C16AA78F63C}"/>
              </a:ext>
            </a:extLst>
          </p:cNvPr>
          <p:cNvSpPr>
            <a:spLocks noGrp="1"/>
          </p:cNvSpPr>
          <p:nvPr>
            <p:ph sz="quarter" idx="11"/>
          </p:nvPr>
        </p:nvSpPr>
        <p:spPr/>
        <p:txBody>
          <a:bodyPr/>
          <a:lstStyle/>
          <a:p>
            <a:pPr marL="342900" indent="-342900">
              <a:spcAft>
                <a:spcPts val="600"/>
              </a:spcAft>
              <a:buFont typeface="Symbol" panose="05050102010706020507" pitchFamily="18" charset="2"/>
              <a:buChar char="-"/>
            </a:pPr>
            <a:r>
              <a:rPr lang="de-CH" dirty="0"/>
              <a:t>Identifikation und Prüfung relevanter Fachzeitschriften</a:t>
            </a:r>
          </a:p>
          <a:p>
            <a:pPr marL="342900" indent="-342900">
              <a:spcAft>
                <a:spcPts val="600"/>
              </a:spcAft>
              <a:buFont typeface="Symbol" panose="05050102010706020507" pitchFamily="18" charset="2"/>
              <a:buChar char="-"/>
            </a:pPr>
            <a:r>
              <a:rPr lang="de-CH" dirty="0"/>
              <a:t>Kontaktaufnahme mit herausgebenden Institutionen zur gemeinsamen Erarbeitung einer Policy</a:t>
            </a:r>
          </a:p>
          <a:p>
            <a:pPr marL="342900" indent="-342900">
              <a:spcAft>
                <a:spcPts val="600"/>
              </a:spcAft>
              <a:buFont typeface="Symbol" panose="05050102010706020507" pitchFamily="18" charset="2"/>
              <a:buChar char="-"/>
            </a:pPr>
            <a:r>
              <a:rPr lang="de-CH" dirty="0"/>
              <a:t>Wissenstransfer (Herausgebende, Publizierende, Repositorien)</a:t>
            </a:r>
          </a:p>
          <a:p>
            <a:pPr marL="342900" indent="-342900">
              <a:spcAft>
                <a:spcPts val="1200"/>
              </a:spcAft>
              <a:buFont typeface="Symbol" panose="05050102010706020507" pitchFamily="18" charset="2"/>
              <a:buChar char="-"/>
            </a:pPr>
            <a:r>
              <a:rPr lang="de-CH" dirty="0"/>
              <a:t>Ergebnisdokumentation</a:t>
            </a:r>
          </a:p>
          <a:p>
            <a:pPr>
              <a:spcAft>
                <a:spcPts val="600"/>
              </a:spcAft>
            </a:pPr>
            <a:r>
              <a:rPr lang="de-CH" b="1" dirty="0">
                <a:solidFill>
                  <a:schemeClr val="accent3">
                    <a:lumMod val="75000"/>
                  </a:schemeClr>
                </a:solidFill>
              </a:rPr>
              <a:t>     1. Sherpa Romeo</a:t>
            </a:r>
          </a:p>
          <a:p>
            <a:pPr>
              <a:spcBef>
                <a:spcPts val="600"/>
              </a:spcBef>
              <a:spcAft>
                <a:spcPts val="600"/>
              </a:spcAft>
            </a:pPr>
            <a:r>
              <a:rPr lang="de-CH" dirty="0"/>
              <a:t>     </a:t>
            </a:r>
            <a:r>
              <a:rPr lang="de-CH" sz="1600" dirty="0"/>
              <a:t>… aber nicht immer möglich, deshalb:</a:t>
            </a:r>
          </a:p>
          <a:p>
            <a:pPr>
              <a:spcBef>
                <a:spcPts val="600"/>
              </a:spcBef>
            </a:pPr>
            <a:r>
              <a:rPr lang="de-CH" b="1" dirty="0">
                <a:solidFill>
                  <a:schemeClr val="accent3">
                    <a:lumMod val="75000"/>
                  </a:schemeClr>
                </a:solidFill>
              </a:rPr>
              <a:t>     2. GOAL-Datenbank auf Basis von DSpace</a:t>
            </a:r>
          </a:p>
        </p:txBody>
      </p:sp>
      <p:sp>
        <p:nvSpPr>
          <p:cNvPr id="5" name="Textplatzhalter 4">
            <a:extLst>
              <a:ext uri="{FF2B5EF4-FFF2-40B4-BE49-F238E27FC236}">
                <a16:creationId xmlns:a16="http://schemas.microsoft.com/office/drawing/2014/main" id="{CEBB1375-438A-9E8E-70CF-5AB193E23B84}"/>
              </a:ext>
            </a:extLst>
          </p:cNvPr>
          <p:cNvSpPr>
            <a:spLocks noGrp="1"/>
          </p:cNvSpPr>
          <p:nvPr>
            <p:ph type="body" sz="quarter" idx="12"/>
          </p:nvPr>
        </p:nvSpPr>
        <p:spPr>
          <a:xfrm>
            <a:off x="703263" y="1196975"/>
            <a:ext cx="5905127" cy="288925"/>
          </a:xfrm>
        </p:spPr>
        <p:txBody>
          <a:bodyPr/>
          <a:lstStyle/>
          <a:p>
            <a:r>
              <a:rPr lang="de-CH" dirty="0"/>
              <a:t>Vorgehen</a:t>
            </a:r>
          </a:p>
        </p:txBody>
      </p:sp>
      <p:pic>
        <p:nvPicPr>
          <p:cNvPr id="6" name="Inhaltsplatzhalter 6">
            <a:hlinkClick r:id="rId3"/>
            <a:extLst>
              <a:ext uri="{FF2B5EF4-FFF2-40B4-BE49-F238E27FC236}">
                <a16:creationId xmlns:a16="http://schemas.microsoft.com/office/drawing/2014/main" id="{D4C3E849-36D0-64AA-26E7-0EB5814EFC64}"/>
              </a:ext>
            </a:extLst>
          </p:cNvPr>
          <p:cNvPicPr>
            <a:picLocks noChangeAspect="1"/>
          </p:cNvPicPr>
          <p:nvPr/>
        </p:nvPicPr>
        <p:blipFill>
          <a:blip r:embed="rId4">
            <a:alphaModFix/>
          </a:blip>
          <a:stretch>
            <a:fillRect/>
          </a:stretch>
        </p:blipFill>
        <p:spPr bwMode="auto">
          <a:xfrm>
            <a:off x="6968431" y="505364"/>
            <a:ext cx="1106578" cy="691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itel 1">
            <a:extLst>
              <a:ext uri="{FF2B5EF4-FFF2-40B4-BE49-F238E27FC236}">
                <a16:creationId xmlns:a16="http://schemas.microsoft.com/office/drawing/2014/main" id="{F362FB1C-35BC-F15B-6474-88F8340D8455}"/>
              </a:ext>
            </a:extLst>
          </p:cNvPr>
          <p:cNvSpPr txBox="1">
            <a:spLocks/>
          </p:cNvSpPr>
          <p:nvPr/>
        </p:nvSpPr>
        <p:spPr bwMode="auto">
          <a:xfrm>
            <a:off x="703263" y="331200"/>
            <a:ext cx="5905127" cy="649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defTabSz="957776" rtl="0" eaLnBrk="1" fontAlgn="base" hangingPunct="1">
              <a:lnSpc>
                <a:spcPct val="100000"/>
              </a:lnSpc>
              <a:spcBef>
                <a:spcPct val="0"/>
              </a:spcBef>
              <a:spcAft>
                <a:spcPct val="0"/>
              </a:spcAft>
              <a:defRPr sz="1900" b="1">
                <a:solidFill>
                  <a:schemeClr val="tx1"/>
                </a:solidFill>
                <a:latin typeface="+mj-lt"/>
                <a:ea typeface="+mj-ea"/>
                <a:cs typeface="+mj-cs"/>
              </a:defRPr>
            </a:lvl1pPr>
            <a:lvl2pPr algn="l" defTabSz="957776" rtl="0" eaLnBrk="1" fontAlgn="base" hangingPunct="1">
              <a:lnSpc>
                <a:spcPts val="2939"/>
              </a:lnSpc>
              <a:spcBef>
                <a:spcPct val="0"/>
              </a:spcBef>
              <a:spcAft>
                <a:spcPct val="0"/>
              </a:spcAft>
              <a:defRPr sz="2600" b="1">
                <a:solidFill>
                  <a:schemeClr val="tx2"/>
                </a:solidFill>
                <a:latin typeface="Arial" charset="0"/>
              </a:defRPr>
            </a:lvl2pPr>
            <a:lvl3pPr algn="l" defTabSz="957776" rtl="0" eaLnBrk="1" fontAlgn="base" hangingPunct="1">
              <a:lnSpc>
                <a:spcPts val="2939"/>
              </a:lnSpc>
              <a:spcBef>
                <a:spcPct val="0"/>
              </a:spcBef>
              <a:spcAft>
                <a:spcPct val="0"/>
              </a:spcAft>
              <a:defRPr sz="2600" b="1">
                <a:solidFill>
                  <a:schemeClr val="tx2"/>
                </a:solidFill>
                <a:latin typeface="Arial" charset="0"/>
              </a:defRPr>
            </a:lvl3pPr>
            <a:lvl4pPr algn="l" defTabSz="957776" rtl="0" eaLnBrk="1" fontAlgn="base" hangingPunct="1">
              <a:lnSpc>
                <a:spcPts val="2939"/>
              </a:lnSpc>
              <a:spcBef>
                <a:spcPct val="0"/>
              </a:spcBef>
              <a:spcAft>
                <a:spcPct val="0"/>
              </a:spcAft>
              <a:defRPr sz="2600" b="1">
                <a:solidFill>
                  <a:schemeClr val="tx2"/>
                </a:solidFill>
                <a:latin typeface="Arial" charset="0"/>
              </a:defRPr>
            </a:lvl4pPr>
            <a:lvl5pPr algn="l" defTabSz="957776" rtl="0" eaLnBrk="1" fontAlgn="base" hangingPunct="1">
              <a:lnSpc>
                <a:spcPts val="2939"/>
              </a:lnSpc>
              <a:spcBef>
                <a:spcPct val="0"/>
              </a:spcBef>
              <a:spcAft>
                <a:spcPct val="0"/>
              </a:spcAft>
              <a:defRPr sz="2600" b="1">
                <a:solidFill>
                  <a:schemeClr val="tx2"/>
                </a:solidFill>
                <a:latin typeface="Arial" charset="0"/>
              </a:defRPr>
            </a:lvl5pPr>
            <a:lvl6pPr marL="419847" algn="l" defTabSz="957776" rtl="0" eaLnBrk="1" fontAlgn="base" hangingPunct="1">
              <a:lnSpc>
                <a:spcPts val="2939"/>
              </a:lnSpc>
              <a:spcBef>
                <a:spcPct val="0"/>
              </a:spcBef>
              <a:spcAft>
                <a:spcPct val="0"/>
              </a:spcAft>
              <a:defRPr sz="2600" b="1">
                <a:solidFill>
                  <a:schemeClr val="tx2"/>
                </a:solidFill>
                <a:latin typeface="Arial" charset="0"/>
              </a:defRPr>
            </a:lvl6pPr>
            <a:lvl7pPr marL="839694" algn="l" defTabSz="957776" rtl="0" eaLnBrk="1" fontAlgn="base" hangingPunct="1">
              <a:lnSpc>
                <a:spcPts val="2939"/>
              </a:lnSpc>
              <a:spcBef>
                <a:spcPct val="0"/>
              </a:spcBef>
              <a:spcAft>
                <a:spcPct val="0"/>
              </a:spcAft>
              <a:defRPr sz="2600" b="1">
                <a:solidFill>
                  <a:schemeClr val="tx2"/>
                </a:solidFill>
                <a:latin typeface="Arial" charset="0"/>
              </a:defRPr>
            </a:lvl7pPr>
            <a:lvl8pPr marL="1259540" algn="l" defTabSz="957776" rtl="0" eaLnBrk="1" fontAlgn="base" hangingPunct="1">
              <a:lnSpc>
                <a:spcPts val="2939"/>
              </a:lnSpc>
              <a:spcBef>
                <a:spcPct val="0"/>
              </a:spcBef>
              <a:spcAft>
                <a:spcPct val="0"/>
              </a:spcAft>
              <a:defRPr sz="2600" b="1">
                <a:solidFill>
                  <a:schemeClr val="tx2"/>
                </a:solidFill>
                <a:latin typeface="Arial" charset="0"/>
              </a:defRPr>
            </a:lvl8pPr>
            <a:lvl9pPr marL="1679387" algn="l" defTabSz="957776" rtl="0" eaLnBrk="1" fontAlgn="base" hangingPunct="1">
              <a:lnSpc>
                <a:spcPts val="2939"/>
              </a:lnSpc>
              <a:spcBef>
                <a:spcPct val="0"/>
              </a:spcBef>
              <a:spcAft>
                <a:spcPct val="0"/>
              </a:spcAft>
              <a:defRPr sz="2600" b="1">
                <a:solidFill>
                  <a:schemeClr val="tx2"/>
                </a:solidFill>
                <a:latin typeface="Arial" charset="0"/>
              </a:defRPr>
            </a:lvl9pPr>
          </a:lstStyle>
          <a:p>
            <a:pPr>
              <a:spcBef>
                <a:spcPts val="600"/>
              </a:spcBef>
              <a:spcAft>
                <a:spcPts val="600"/>
              </a:spcAft>
            </a:pPr>
            <a:r>
              <a:rPr lang="de-CH" kern="0" dirty="0"/>
              <a:t>Projekt GOAL</a:t>
            </a:r>
            <a:br>
              <a:rPr lang="de-CH" kern="0" dirty="0"/>
            </a:br>
            <a:r>
              <a:rPr lang="de-CH" sz="500" kern="0" dirty="0"/>
              <a:t>     </a:t>
            </a:r>
            <a:br>
              <a:rPr lang="en-US" sz="1050" b="0" kern="0" dirty="0">
                <a:latin typeface="+mn-lt"/>
                <a:cs typeface="Calibri" panose="020F0502020204030204" pitchFamily="34" charset="0"/>
              </a:rPr>
            </a:br>
            <a:r>
              <a:rPr lang="en-US" sz="1050" b="0" kern="0" dirty="0">
                <a:latin typeface="+mn-lt"/>
                <a:cs typeface="Calibri" panose="020F0502020204030204" pitchFamily="34" charset="0"/>
              </a:rPr>
              <a:t>Unlocking the </a:t>
            </a:r>
            <a:r>
              <a:rPr lang="en-US" sz="1050" kern="0" dirty="0">
                <a:solidFill>
                  <a:schemeClr val="accent3">
                    <a:lumMod val="75000"/>
                  </a:schemeClr>
                </a:solidFill>
                <a:latin typeface="+mn-lt"/>
                <a:cs typeface="Calibri" panose="020F0502020204030204" pitchFamily="34" charset="0"/>
              </a:rPr>
              <a:t>G</a:t>
            </a:r>
            <a:r>
              <a:rPr lang="en-US" sz="1050" b="0" kern="0" dirty="0">
                <a:latin typeface="+mn-lt"/>
                <a:cs typeface="Calibri" panose="020F0502020204030204" pitchFamily="34" charset="0"/>
              </a:rPr>
              <a:t>reen </a:t>
            </a:r>
            <a:r>
              <a:rPr lang="en-US" sz="1050" kern="0" dirty="0">
                <a:solidFill>
                  <a:schemeClr val="accent3">
                    <a:lumMod val="75000"/>
                  </a:schemeClr>
                </a:solidFill>
                <a:latin typeface="+mn-lt"/>
                <a:cs typeface="Calibri" panose="020F0502020204030204" pitchFamily="34" charset="0"/>
              </a:rPr>
              <a:t>O</a:t>
            </a:r>
            <a:r>
              <a:rPr lang="en-US" sz="1050" b="0" kern="0" dirty="0">
                <a:latin typeface="+mn-lt"/>
                <a:cs typeface="Calibri" panose="020F0502020204030204" pitchFamily="34" charset="0"/>
              </a:rPr>
              <a:t>pen </a:t>
            </a:r>
            <a:r>
              <a:rPr lang="en-US" sz="1050" kern="0" dirty="0">
                <a:solidFill>
                  <a:schemeClr val="accent3">
                    <a:lumMod val="75000"/>
                  </a:schemeClr>
                </a:solidFill>
                <a:latin typeface="+mn-lt"/>
                <a:cs typeface="Calibri" panose="020F0502020204030204" pitchFamily="34" charset="0"/>
              </a:rPr>
              <a:t>A</a:t>
            </a:r>
            <a:r>
              <a:rPr lang="en-US" sz="1050" b="0" kern="0" dirty="0">
                <a:latin typeface="+mn-lt"/>
                <a:cs typeface="Calibri" panose="020F0502020204030204" pitchFamily="34" charset="0"/>
              </a:rPr>
              <a:t>ccess </a:t>
            </a:r>
            <a:r>
              <a:rPr lang="en-US" sz="1050" b="0" kern="0" dirty="0" err="1">
                <a:latin typeface="+mn-lt"/>
                <a:cs typeface="Calibri" panose="020F0502020204030204" pitchFamily="34" charset="0"/>
              </a:rPr>
              <a:t>potentia</a:t>
            </a:r>
            <a:r>
              <a:rPr lang="en-US" sz="1050" kern="0" dirty="0" err="1">
                <a:solidFill>
                  <a:schemeClr val="accent3">
                    <a:lumMod val="75000"/>
                  </a:schemeClr>
                </a:solidFill>
                <a:latin typeface="+mn-lt"/>
                <a:cs typeface="Calibri" panose="020F0502020204030204" pitchFamily="34" charset="0"/>
              </a:rPr>
              <a:t>L</a:t>
            </a:r>
            <a:r>
              <a:rPr lang="en-US" sz="1050" b="0" kern="0" dirty="0">
                <a:latin typeface="+mn-lt"/>
                <a:cs typeface="Calibri" panose="020F0502020204030204" pitchFamily="34" charset="0"/>
              </a:rPr>
              <a:t> in scholarly and professional journals in Switzerland</a:t>
            </a:r>
            <a:br>
              <a:rPr lang="de-CH" sz="2400" b="0" kern="0" dirty="0"/>
            </a:br>
            <a:endParaRPr lang="de-CH" kern="0" dirty="0"/>
          </a:p>
        </p:txBody>
      </p:sp>
    </p:spTree>
    <p:extLst>
      <p:ext uri="{BB962C8B-B14F-4D97-AF65-F5344CB8AC3E}">
        <p14:creationId xmlns:p14="http://schemas.microsoft.com/office/powerpoint/2010/main" val="2821956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040E4D1-644A-0F25-1955-4DD9E78C8429}"/>
              </a:ext>
            </a:extLst>
          </p:cNvPr>
          <p:cNvSpPr>
            <a:spLocks noGrp="1"/>
          </p:cNvSpPr>
          <p:nvPr>
            <p:ph type="sldNum" sz="quarter" idx="10"/>
          </p:nvPr>
        </p:nvSpPr>
        <p:spPr/>
        <p:txBody>
          <a:bodyPr/>
          <a:lstStyle/>
          <a:p>
            <a:fld id="{3791453F-6806-4C51-BA69-51D2C9F2CC11}" type="slidenum">
              <a:rPr lang="de-DE" smtClean="0"/>
              <a:pPr/>
              <a:t>5</a:t>
            </a:fld>
            <a:endParaRPr lang="de-DE" dirty="0"/>
          </a:p>
        </p:txBody>
      </p:sp>
      <p:sp>
        <p:nvSpPr>
          <p:cNvPr id="4" name="Inhaltsplatzhalter 3">
            <a:extLst>
              <a:ext uri="{FF2B5EF4-FFF2-40B4-BE49-F238E27FC236}">
                <a16:creationId xmlns:a16="http://schemas.microsoft.com/office/drawing/2014/main" id="{6462EEE1-C6A6-59F3-940C-5C16AA78F63C}"/>
              </a:ext>
            </a:extLst>
          </p:cNvPr>
          <p:cNvSpPr>
            <a:spLocks noGrp="1"/>
          </p:cNvSpPr>
          <p:nvPr>
            <p:ph sz="quarter" idx="11"/>
          </p:nvPr>
        </p:nvSpPr>
        <p:spPr/>
        <p:txBody>
          <a:bodyPr/>
          <a:lstStyle/>
          <a:p>
            <a:pPr marL="342900" indent="-342900">
              <a:buFont typeface="Symbol" panose="05050102010706020507" pitchFamily="18" charset="2"/>
              <a:buChar char="-"/>
            </a:pPr>
            <a:r>
              <a:rPr lang="de-CH" dirty="0"/>
              <a:t>Erfassen der Verhandlungsergebnisse</a:t>
            </a:r>
          </a:p>
          <a:p>
            <a:pPr marL="342900" indent="-342900">
              <a:buFont typeface="Symbol" panose="05050102010706020507" pitchFamily="18" charset="2"/>
              <a:buChar char="-"/>
            </a:pPr>
            <a:r>
              <a:rPr lang="de-CH" dirty="0"/>
              <a:t>Ablage der </a:t>
            </a:r>
            <a:r>
              <a:rPr lang="de-CH" dirty="0" err="1"/>
              <a:t>Policies</a:t>
            </a:r>
            <a:endParaRPr lang="de-CH" dirty="0"/>
          </a:p>
          <a:p>
            <a:pPr marL="342900" indent="-342900">
              <a:buFont typeface="Symbol" panose="05050102010706020507" pitchFamily="18" charset="2"/>
              <a:buChar char="-"/>
            </a:pPr>
            <a:r>
              <a:rPr lang="de-CH" dirty="0"/>
              <a:t>Vier-Augen-Prinzip bei der Eingabe</a:t>
            </a:r>
          </a:p>
          <a:p>
            <a:pPr marL="342900" indent="-342900">
              <a:buFont typeface="Symbol" panose="05050102010706020507" pitchFamily="18" charset="2"/>
              <a:buChar char="-"/>
            </a:pPr>
            <a:r>
              <a:rPr lang="de-CH" dirty="0"/>
              <a:t>Mehrsprachigkeit</a:t>
            </a:r>
          </a:p>
          <a:p>
            <a:pPr marL="342900" indent="-342900">
              <a:buFont typeface="Symbol" panose="05050102010706020507" pitchFamily="18" charset="2"/>
              <a:buChar char="-"/>
            </a:pPr>
            <a:r>
              <a:rPr lang="de-CH" dirty="0"/>
              <a:t>Schnittstelle für Datenaustausch</a:t>
            </a:r>
          </a:p>
          <a:p>
            <a:pPr marL="342900" indent="-342900">
              <a:buFont typeface="Symbol" panose="05050102010706020507" pitchFamily="18" charset="2"/>
              <a:buChar char="-"/>
            </a:pPr>
            <a:r>
              <a:rPr lang="de-CH" dirty="0"/>
              <a:t>Versionierung der </a:t>
            </a:r>
            <a:r>
              <a:rPr lang="de-CH" dirty="0" err="1"/>
              <a:t>Policies</a:t>
            </a:r>
            <a:endParaRPr lang="de-CH" dirty="0"/>
          </a:p>
          <a:p>
            <a:pPr marL="342900" indent="-342900">
              <a:buFont typeface="Symbol" panose="05050102010706020507" pitchFamily="18" charset="2"/>
              <a:buChar char="-"/>
            </a:pPr>
            <a:r>
              <a:rPr lang="de-CH" dirty="0"/>
              <a:t>Open Source</a:t>
            </a:r>
          </a:p>
        </p:txBody>
      </p:sp>
      <p:sp>
        <p:nvSpPr>
          <p:cNvPr id="5" name="Textplatzhalter 4">
            <a:extLst>
              <a:ext uri="{FF2B5EF4-FFF2-40B4-BE49-F238E27FC236}">
                <a16:creationId xmlns:a16="http://schemas.microsoft.com/office/drawing/2014/main" id="{CEBB1375-438A-9E8E-70CF-5AB193E23B84}"/>
              </a:ext>
            </a:extLst>
          </p:cNvPr>
          <p:cNvSpPr>
            <a:spLocks noGrp="1"/>
          </p:cNvSpPr>
          <p:nvPr>
            <p:ph type="body" sz="quarter" idx="12"/>
          </p:nvPr>
        </p:nvSpPr>
        <p:spPr>
          <a:xfrm>
            <a:off x="703263" y="1196975"/>
            <a:ext cx="5905127" cy="288925"/>
          </a:xfrm>
        </p:spPr>
        <p:txBody>
          <a:bodyPr/>
          <a:lstStyle/>
          <a:p>
            <a:r>
              <a:rPr lang="de-CH" dirty="0"/>
              <a:t>Anforderungen an die Datenbank</a:t>
            </a:r>
          </a:p>
          <a:p>
            <a:endParaRPr lang="de-CH" dirty="0"/>
          </a:p>
        </p:txBody>
      </p:sp>
      <p:pic>
        <p:nvPicPr>
          <p:cNvPr id="6" name="Inhaltsplatzhalter 6">
            <a:hlinkClick r:id="rId3"/>
            <a:extLst>
              <a:ext uri="{FF2B5EF4-FFF2-40B4-BE49-F238E27FC236}">
                <a16:creationId xmlns:a16="http://schemas.microsoft.com/office/drawing/2014/main" id="{D4C3E849-36D0-64AA-26E7-0EB5814EFC64}"/>
              </a:ext>
            </a:extLst>
          </p:cNvPr>
          <p:cNvPicPr>
            <a:picLocks noChangeAspect="1"/>
          </p:cNvPicPr>
          <p:nvPr/>
        </p:nvPicPr>
        <p:blipFill>
          <a:blip r:embed="rId4">
            <a:alphaModFix/>
          </a:blip>
          <a:stretch>
            <a:fillRect/>
          </a:stretch>
        </p:blipFill>
        <p:spPr bwMode="auto">
          <a:xfrm>
            <a:off x="6968431" y="505364"/>
            <a:ext cx="1106578" cy="691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Grafik 10">
            <a:extLst>
              <a:ext uri="{FF2B5EF4-FFF2-40B4-BE49-F238E27FC236}">
                <a16:creationId xmlns:a16="http://schemas.microsoft.com/office/drawing/2014/main" id="{CA6DEE58-C666-2D16-1078-5A66134384A0}"/>
              </a:ext>
            </a:extLst>
          </p:cNvPr>
          <p:cNvPicPr>
            <a:picLocks noChangeAspect="1"/>
          </p:cNvPicPr>
          <p:nvPr/>
        </p:nvPicPr>
        <p:blipFill>
          <a:blip r:embed="rId5"/>
          <a:stretch>
            <a:fillRect/>
          </a:stretch>
        </p:blipFill>
        <p:spPr>
          <a:xfrm>
            <a:off x="6104334" y="3143439"/>
            <a:ext cx="3541378" cy="1626754"/>
          </a:xfrm>
          <a:prstGeom prst="rect">
            <a:avLst/>
          </a:prstGeom>
        </p:spPr>
      </p:pic>
      <p:sp>
        <p:nvSpPr>
          <p:cNvPr id="14" name="Titel 1">
            <a:extLst>
              <a:ext uri="{FF2B5EF4-FFF2-40B4-BE49-F238E27FC236}">
                <a16:creationId xmlns:a16="http://schemas.microsoft.com/office/drawing/2014/main" id="{4B46ED89-079C-150F-4853-21309981FF8D}"/>
              </a:ext>
            </a:extLst>
          </p:cNvPr>
          <p:cNvSpPr txBox="1">
            <a:spLocks/>
          </p:cNvSpPr>
          <p:nvPr/>
        </p:nvSpPr>
        <p:spPr bwMode="auto">
          <a:xfrm>
            <a:off x="703263" y="331200"/>
            <a:ext cx="5905127" cy="649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defTabSz="957776" rtl="0" eaLnBrk="1" fontAlgn="base" hangingPunct="1">
              <a:lnSpc>
                <a:spcPct val="100000"/>
              </a:lnSpc>
              <a:spcBef>
                <a:spcPct val="0"/>
              </a:spcBef>
              <a:spcAft>
                <a:spcPct val="0"/>
              </a:spcAft>
              <a:defRPr sz="1900" b="1">
                <a:solidFill>
                  <a:schemeClr val="tx1"/>
                </a:solidFill>
                <a:latin typeface="+mj-lt"/>
                <a:ea typeface="+mj-ea"/>
                <a:cs typeface="+mj-cs"/>
              </a:defRPr>
            </a:lvl1pPr>
            <a:lvl2pPr algn="l" defTabSz="957776" rtl="0" eaLnBrk="1" fontAlgn="base" hangingPunct="1">
              <a:lnSpc>
                <a:spcPts val="2939"/>
              </a:lnSpc>
              <a:spcBef>
                <a:spcPct val="0"/>
              </a:spcBef>
              <a:spcAft>
                <a:spcPct val="0"/>
              </a:spcAft>
              <a:defRPr sz="2600" b="1">
                <a:solidFill>
                  <a:schemeClr val="tx2"/>
                </a:solidFill>
                <a:latin typeface="Arial" charset="0"/>
              </a:defRPr>
            </a:lvl2pPr>
            <a:lvl3pPr algn="l" defTabSz="957776" rtl="0" eaLnBrk="1" fontAlgn="base" hangingPunct="1">
              <a:lnSpc>
                <a:spcPts val="2939"/>
              </a:lnSpc>
              <a:spcBef>
                <a:spcPct val="0"/>
              </a:spcBef>
              <a:spcAft>
                <a:spcPct val="0"/>
              </a:spcAft>
              <a:defRPr sz="2600" b="1">
                <a:solidFill>
                  <a:schemeClr val="tx2"/>
                </a:solidFill>
                <a:latin typeface="Arial" charset="0"/>
              </a:defRPr>
            </a:lvl3pPr>
            <a:lvl4pPr algn="l" defTabSz="957776" rtl="0" eaLnBrk="1" fontAlgn="base" hangingPunct="1">
              <a:lnSpc>
                <a:spcPts val="2939"/>
              </a:lnSpc>
              <a:spcBef>
                <a:spcPct val="0"/>
              </a:spcBef>
              <a:spcAft>
                <a:spcPct val="0"/>
              </a:spcAft>
              <a:defRPr sz="2600" b="1">
                <a:solidFill>
                  <a:schemeClr val="tx2"/>
                </a:solidFill>
                <a:latin typeface="Arial" charset="0"/>
              </a:defRPr>
            </a:lvl4pPr>
            <a:lvl5pPr algn="l" defTabSz="957776" rtl="0" eaLnBrk="1" fontAlgn="base" hangingPunct="1">
              <a:lnSpc>
                <a:spcPts val="2939"/>
              </a:lnSpc>
              <a:spcBef>
                <a:spcPct val="0"/>
              </a:spcBef>
              <a:spcAft>
                <a:spcPct val="0"/>
              </a:spcAft>
              <a:defRPr sz="2600" b="1">
                <a:solidFill>
                  <a:schemeClr val="tx2"/>
                </a:solidFill>
                <a:latin typeface="Arial" charset="0"/>
              </a:defRPr>
            </a:lvl5pPr>
            <a:lvl6pPr marL="419847" algn="l" defTabSz="957776" rtl="0" eaLnBrk="1" fontAlgn="base" hangingPunct="1">
              <a:lnSpc>
                <a:spcPts val="2939"/>
              </a:lnSpc>
              <a:spcBef>
                <a:spcPct val="0"/>
              </a:spcBef>
              <a:spcAft>
                <a:spcPct val="0"/>
              </a:spcAft>
              <a:defRPr sz="2600" b="1">
                <a:solidFill>
                  <a:schemeClr val="tx2"/>
                </a:solidFill>
                <a:latin typeface="Arial" charset="0"/>
              </a:defRPr>
            </a:lvl6pPr>
            <a:lvl7pPr marL="839694" algn="l" defTabSz="957776" rtl="0" eaLnBrk="1" fontAlgn="base" hangingPunct="1">
              <a:lnSpc>
                <a:spcPts val="2939"/>
              </a:lnSpc>
              <a:spcBef>
                <a:spcPct val="0"/>
              </a:spcBef>
              <a:spcAft>
                <a:spcPct val="0"/>
              </a:spcAft>
              <a:defRPr sz="2600" b="1">
                <a:solidFill>
                  <a:schemeClr val="tx2"/>
                </a:solidFill>
                <a:latin typeface="Arial" charset="0"/>
              </a:defRPr>
            </a:lvl7pPr>
            <a:lvl8pPr marL="1259540" algn="l" defTabSz="957776" rtl="0" eaLnBrk="1" fontAlgn="base" hangingPunct="1">
              <a:lnSpc>
                <a:spcPts val="2939"/>
              </a:lnSpc>
              <a:spcBef>
                <a:spcPct val="0"/>
              </a:spcBef>
              <a:spcAft>
                <a:spcPct val="0"/>
              </a:spcAft>
              <a:defRPr sz="2600" b="1">
                <a:solidFill>
                  <a:schemeClr val="tx2"/>
                </a:solidFill>
                <a:latin typeface="Arial" charset="0"/>
              </a:defRPr>
            </a:lvl8pPr>
            <a:lvl9pPr marL="1679387" algn="l" defTabSz="957776" rtl="0" eaLnBrk="1" fontAlgn="base" hangingPunct="1">
              <a:lnSpc>
                <a:spcPts val="2939"/>
              </a:lnSpc>
              <a:spcBef>
                <a:spcPct val="0"/>
              </a:spcBef>
              <a:spcAft>
                <a:spcPct val="0"/>
              </a:spcAft>
              <a:defRPr sz="2600" b="1">
                <a:solidFill>
                  <a:schemeClr val="tx2"/>
                </a:solidFill>
                <a:latin typeface="Arial" charset="0"/>
              </a:defRPr>
            </a:lvl9pPr>
          </a:lstStyle>
          <a:p>
            <a:pPr>
              <a:spcBef>
                <a:spcPts val="600"/>
              </a:spcBef>
              <a:spcAft>
                <a:spcPts val="600"/>
              </a:spcAft>
            </a:pPr>
            <a:r>
              <a:rPr lang="de-CH" kern="0" dirty="0"/>
              <a:t>GOAL-Datenbank</a:t>
            </a:r>
            <a:br>
              <a:rPr lang="de-CH" kern="0" dirty="0"/>
            </a:br>
            <a:r>
              <a:rPr lang="de-CH" sz="500" kern="0" dirty="0"/>
              <a:t>     </a:t>
            </a:r>
            <a:br>
              <a:rPr lang="en-US" sz="1050" b="0" kern="0" dirty="0">
                <a:latin typeface="+mn-lt"/>
                <a:cs typeface="Calibri" panose="020F0502020204030204" pitchFamily="34" charset="0"/>
              </a:rPr>
            </a:br>
            <a:br>
              <a:rPr lang="de-CH" sz="2400" b="0" kern="0" dirty="0"/>
            </a:br>
            <a:endParaRPr lang="de-CH" kern="0" dirty="0"/>
          </a:p>
        </p:txBody>
      </p:sp>
    </p:spTree>
    <p:extLst>
      <p:ext uri="{BB962C8B-B14F-4D97-AF65-F5344CB8AC3E}">
        <p14:creationId xmlns:p14="http://schemas.microsoft.com/office/powerpoint/2010/main" val="36050021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040E4D1-644A-0F25-1955-4DD9E78C8429}"/>
              </a:ext>
            </a:extLst>
          </p:cNvPr>
          <p:cNvSpPr>
            <a:spLocks noGrp="1"/>
          </p:cNvSpPr>
          <p:nvPr>
            <p:ph type="sldNum" sz="quarter" idx="10"/>
          </p:nvPr>
        </p:nvSpPr>
        <p:spPr/>
        <p:txBody>
          <a:bodyPr/>
          <a:lstStyle/>
          <a:p>
            <a:fld id="{3791453F-6806-4C51-BA69-51D2C9F2CC11}" type="slidenum">
              <a:rPr lang="de-DE" smtClean="0"/>
              <a:pPr/>
              <a:t>6</a:t>
            </a:fld>
            <a:endParaRPr lang="de-DE" dirty="0"/>
          </a:p>
        </p:txBody>
      </p:sp>
      <p:sp>
        <p:nvSpPr>
          <p:cNvPr id="4" name="Inhaltsplatzhalter 3">
            <a:extLst>
              <a:ext uri="{FF2B5EF4-FFF2-40B4-BE49-F238E27FC236}">
                <a16:creationId xmlns:a16="http://schemas.microsoft.com/office/drawing/2014/main" id="{6462EEE1-C6A6-59F3-940C-5C16AA78F63C}"/>
              </a:ext>
            </a:extLst>
          </p:cNvPr>
          <p:cNvSpPr>
            <a:spLocks noGrp="1"/>
          </p:cNvSpPr>
          <p:nvPr>
            <p:ph sz="quarter" idx="11"/>
          </p:nvPr>
        </p:nvSpPr>
        <p:spPr/>
        <p:txBody>
          <a:bodyPr/>
          <a:lstStyle/>
          <a:p>
            <a:pPr marL="342900" indent="-342900">
              <a:buFont typeface="Wingdings" panose="05000000000000000000" pitchFamily="2" charset="2"/>
              <a:buChar char="ü"/>
            </a:pPr>
            <a:r>
              <a:rPr lang="de-CH" dirty="0"/>
              <a:t>Erfassen der Verhandlungsergebnisse </a:t>
            </a:r>
          </a:p>
          <a:p>
            <a:pPr marL="342900" indent="-342900">
              <a:buFont typeface="Wingdings" panose="05000000000000000000" pitchFamily="2" charset="2"/>
              <a:buChar char="ü"/>
            </a:pPr>
            <a:r>
              <a:rPr lang="de-CH" dirty="0"/>
              <a:t>Ablage der </a:t>
            </a:r>
            <a:r>
              <a:rPr lang="de-CH" dirty="0" err="1"/>
              <a:t>Policies</a:t>
            </a:r>
            <a:endParaRPr lang="de-CH" dirty="0"/>
          </a:p>
          <a:p>
            <a:pPr marL="342900" indent="-342900">
              <a:buFont typeface="Wingdings" panose="05000000000000000000" pitchFamily="2" charset="2"/>
              <a:buChar char="ü"/>
            </a:pPr>
            <a:r>
              <a:rPr lang="de-CH" dirty="0"/>
              <a:t>Vier-Augen-Prinzip bei der Eingabe</a:t>
            </a:r>
          </a:p>
          <a:p>
            <a:pPr marL="342900" indent="-342900">
              <a:buFont typeface="Wingdings" panose="05000000000000000000" pitchFamily="2" charset="2"/>
              <a:buChar char="ü"/>
            </a:pPr>
            <a:r>
              <a:rPr lang="de-CH" dirty="0"/>
              <a:t>Mehrsprachigkeit</a:t>
            </a:r>
          </a:p>
          <a:p>
            <a:pPr marL="342900" indent="-342900">
              <a:buFont typeface="Wingdings" panose="05000000000000000000" pitchFamily="2" charset="2"/>
              <a:buChar char="ü"/>
            </a:pPr>
            <a:r>
              <a:rPr lang="de-CH" dirty="0"/>
              <a:t>Schnittstelle für Datenaustausch</a:t>
            </a:r>
          </a:p>
          <a:p>
            <a:pPr marL="342900" indent="-342900">
              <a:buFont typeface="Wingdings" panose="05000000000000000000" pitchFamily="2" charset="2"/>
              <a:buChar char="ü"/>
            </a:pPr>
            <a:r>
              <a:rPr lang="de-CH" dirty="0"/>
              <a:t>Versionierung der </a:t>
            </a:r>
            <a:r>
              <a:rPr lang="de-CH" dirty="0" err="1"/>
              <a:t>Policies</a:t>
            </a:r>
            <a:endParaRPr lang="de-CH" dirty="0"/>
          </a:p>
          <a:p>
            <a:pPr marL="342900" indent="-342900">
              <a:buFont typeface="Wingdings" panose="05000000000000000000" pitchFamily="2" charset="2"/>
              <a:buChar char="ü"/>
            </a:pPr>
            <a:r>
              <a:rPr lang="de-CH" dirty="0"/>
              <a:t>Open Source</a:t>
            </a:r>
          </a:p>
          <a:p>
            <a:pPr marL="342900" indent="-342900">
              <a:buFont typeface="Wingdings" panose="05000000000000000000" pitchFamily="2" charset="2"/>
              <a:buChar char="ü"/>
            </a:pPr>
            <a:r>
              <a:rPr lang="de-CH" dirty="0">
                <a:solidFill>
                  <a:srgbClr val="92D050"/>
                </a:solidFill>
              </a:rPr>
              <a:t>An Sherpa Romeo orientieren</a:t>
            </a:r>
          </a:p>
          <a:p>
            <a:pPr marL="342900" indent="-342900">
              <a:buFont typeface="Wingdings" panose="05000000000000000000" pitchFamily="2" charset="2"/>
              <a:buChar char="ü"/>
            </a:pPr>
            <a:r>
              <a:rPr lang="de-CH" dirty="0" err="1">
                <a:solidFill>
                  <a:srgbClr val="92D050"/>
                </a:solidFill>
              </a:rPr>
              <a:t>DSpace</a:t>
            </a:r>
            <a:r>
              <a:rPr lang="de-CH" dirty="0">
                <a:solidFill>
                  <a:srgbClr val="92D050"/>
                </a:solidFill>
              </a:rPr>
              <a:t> schon im Haus</a:t>
            </a:r>
          </a:p>
          <a:p>
            <a:pPr marL="342900" indent="-342900">
              <a:buFont typeface="Wingdings" panose="05000000000000000000" pitchFamily="2" charset="2"/>
              <a:buChar char="ü"/>
            </a:pPr>
            <a:r>
              <a:rPr lang="de-CH" dirty="0">
                <a:solidFill>
                  <a:srgbClr val="92D050"/>
                </a:solidFill>
              </a:rPr>
              <a:t>Vorbereitung auf Versionswechsel DSpace 7</a:t>
            </a:r>
          </a:p>
          <a:p>
            <a:pPr marL="342900" indent="-342900">
              <a:buFont typeface="Wingdings" panose="05000000000000000000" pitchFamily="2" charset="2"/>
              <a:buChar char="ü"/>
            </a:pPr>
            <a:r>
              <a:rPr lang="de-CH" dirty="0">
                <a:solidFill>
                  <a:srgbClr val="92D050"/>
                </a:solidFill>
              </a:rPr>
              <a:t>Entitäten</a:t>
            </a:r>
            <a:endParaRPr lang="de-CH" dirty="0"/>
          </a:p>
          <a:p>
            <a:pPr marL="342900" indent="-342900">
              <a:buFont typeface="Wingdings" panose="05000000000000000000" pitchFamily="2" charset="2"/>
              <a:buChar char="ü"/>
            </a:pPr>
            <a:endParaRPr lang="de-CH" dirty="0"/>
          </a:p>
          <a:p>
            <a:pPr marL="342900" indent="-342900">
              <a:buFont typeface="Wingdings" panose="05000000000000000000" pitchFamily="2" charset="2"/>
              <a:buChar char="ü"/>
            </a:pPr>
            <a:endParaRPr lang="de-CH" dirty="0"/>
          </a:p>
        </p:txBody>
      </p:sp>
      <p:sp>
        <p:nvSpPr>
          <p:cNvPr id="5" name="Textplatzhalter 4">
            <a:extLst>
              <a:ext uri="{FF2B5EF4-FFF2-40B4-BE49-F238E27FC236}">
                <a16:creationId xmlns:a16="http://schemas.microsoft.com/office/drawing/2014/main" id="{CEBB1375-438A-9E8E-70CF-5AB193E23B84}"/>
              </a:ext>
            </a:extLst>
          </p:cNvPr>
          <p:cNvSpPr>
            <a:spLocks noGrp="1"/>
          </p:cNvSpPr>
          <p:nvPr>
            <p:ph type="body" sz="quarter" idx="12"/>
          </p:nvPr>
        </p:nvSpPr>
        <p:spPr>
          <a:xfrm>
            <a:off x="703263" y="1196975"/>
            <a:ext cx="5905127" cy="288925"/>
          </a:xfrm>
        </p:spPr>
        <p:txBody>
          <a:bodyPr/>
          <a:lstStyle/>
          <a:p>
            <a:r>
              <a:rPr lang="de-CH" dirty="0"/>
              <a:t>Warum </a:t>
            </a:r>
            <a:r>
              <a:rPr lang="de-CH" dirty="0" err="1"/>
              <a:t>Dspace</a:t>
            </a:r>
            <a:r>
              <a:rPr lang="de-CH" dirty="0"/>
              <a:t>?</a:t>
            </a:r>
          </a:p>
          <a:p>
            <a:endParaRPr lang="de-CH" dirty="0"/>
          </a:p>
        </p:txBody>
      </p:sp>
      <p:pic>
        <p:nvPicPr>
          <p:cNvPr id="6" name="Inhaltsplatzhalter 6">
            <a:hlinkClick r:id="rId3"/>
            <a:extLst>
              <a:ext uri="{FF2B5EF4-FFF2-40B4-BE49-F238E27FC236}">
                <a16:creationId xmlns:a16="http://schemas.microsoft.com/office/drawing/2014/main" id="{D4C3E849-36D0-64AA-26E7-0EB5814EFC64}"/>
              </a:ext>
            </a:extLst>
          </p:cNvPr>
          <p:cNvPicPr>
            <a:picLocks noChangeAspect="1"/>
          </p:cNvPicPr>
          <p:nvPr/>
        </p:nvPicPr>
        <p:blipFill>
          <a:blip r:embed="rId4">
            <a:alphaModFix/>
          </a:blip>
          <a:stretch>
            <a:fillRect/>
          </a:stretch>
        </p:blipFill>
        <p:spPr bwMode="auto">
          <a:xfrm>
            <a:off x="6968431" y="505364"/>
            <a:ext cx="1106578" cy="691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Grafik 9">
            <a:extLst>
              <a:ext uri="{FF2B5EF4-FFF2-40B4-BE49-F238E27FC236}">
                <a16:creationId xmlns:a16="http://schemas.microsoft.com/office/drawing/2014/main" id="{B56EF00B-D314-BB91-15B2-A827F306A329}"/>
              </a:ext>
            </a:extLst>
          </p:cNvPr>
          <p:cNvPicPr>
            <a:picLocks noChangeAspect="1"/>
          </p:cNvPicPr>
          <p:nvPr/>
        </p:nvPicPr>
        <p:blipFill>
          <a:blip r:embed="rId5"/>
          <a:stretch>
            <a:fillRect/>
          </a:stretch>
        </p:blipFill>
        <p:spPr>
          <a:xfrm>
            <a:off x="6104334" y="3143439"/>
            <a:ext cx="3541378" cy="1626754"/>
          </a:xfrm>
          <a:prstGeom prst="rect">
            <a:avLst/>
          </a:prstGeom>
        </p:spPr>
      </p:pic>
      <p:sp>
        <p:nvSpPr>
          <p:cNvPr id="2" name="Titel 1">
            <a:extLst>
              <a:ext uri="{FF2B5EF4-FFF2-40B4-BE49-F238E27FC236}">
                <a16:creationId xmlns:a16="http://schemas.microsoft.com/office/drawing/2014/main" id="{E0E717E7-EB52-A95B-E4E4-1D6F0E48A1E8}"/>
              </a:ext>
            </a:extLst>
          </p:cNvPr>
          <p:cNvSpPr txBox="1">
            <a:spLocks/>
          </p:cNvSpPr>
          <p:nvPr/>
        </p:nvSpPr>
        <p:spPr bwMode="auto">
          <a:xfrm>
            <a:off x="703263" y="331200"/>
            <a:ext cx="5905127" cy="649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defTabSz="957776" rtl="0" eaLnBrk="1" fontAlgn="base" hangingPunct="1">
              <a:lnSpc>
                <a:spcPct val="100000"/>
              </a:lnSpc>
              <a:spcBef>
                <a:spcPct val="0"/>
              </a:spcBef>
              <a:spcAft>
                <a:spcPct val="0"/>
              </a:spcAft>
              <a:defRPr sz="1900" b="1">
                <a:solidFill>
                  <a:schemeClr val="tx1"/>
                </a:solidFill>
                <a:latin typeface="+mj-lt"/>
                <a:ea typeface="+mj-ea"/>
                <a:cs typeface="+mj-cs"/>
              </a:defRPr>
            </a:lvl1pPr>
            <a:lvl2pPr algn="l" defTabSz="957776" rtl="0" eaLnBrk="1" fontAlgn="base" hangingPunct="1">
              <a:lnSpc>
                <a:spcPts val="2939"/>
              </a:lnSpc>
              <a:spcBef>
                <a:spcPct val="0"/>
              </a:spcBef>
              <a:spcAft>
                <a:spcPct val="0"/>
              </a:spcAft>
              <a:defRPr sz="2600" b="1">
                <a:solidFill>
                  <a:schemeClr val="tx2"/>
                </a:solidFill>
                <a:latin typeface="Arial" charset="0"/>
              </a:defRPr>
            </a:lvl2pPr>
            <a:lvl3pPr algn="l" defTabSz="957776" rtl="0" eaLnBrk="1" fontAlgn="base" hangingPunct="1">
              <a:lnSpc>
                <a:spcPts val="2939"/>
              </a:lnSpc>
              <a:spcBef>
                <a:spcPct val="0"/>
              </a:spcBef>
              <a:spcAft>
                <a:spcPct val="0"/>
              </a:spcAft>
              <a:defRPr sz="2600" b="1">
                <a:solidFill>
                  <a:schemeClr val="tx2"/>
                </a:solidFill>
                <a:latin typeface="Arial" charset="0"/>
              </a:defRPr>
            </a:lvl3pPr>
            <a:lvl4pPr algn="l" defTabSz="957776" rtl="0" eaLnBrk="1" fontAlgn="base" hangingPunct="1">
              <a:lnSpc>
                <a:spcPts val="2939"/>
              </a:lnSpc>
              <a:spcBef>
                <a:spcPct val="0"/>
              </a:spcBef>
              <a:spcAft>
                <a:spcPct val="0"/>
              </a:spcAft>
              <a:defRPr sz="2600" b="1">
                <a:solidFill>
                  <a:schemeClr val="tx2"/>
                </a:solidFill>
                <a:latin typeface="Arial" charset="0"/>
              </a:defRPr>
            </a:lvl4pPr>
            <a:lvl5pPr algn="l" defTabSz="957776" rtl="0" eaLnBrk="1" fontAlgn="base" hangingPunct="1">
              <a:lnSpc>
                <a:spcPts val="2939"/>
              </a:lnSpc>
              <a:spcBef>
                <a:spcPct val="0"/>
              </a:spcBef>
              <a:spcAft>
                <a:spcPct val="0"/>
              </a:spcAft>
              <a:defRPr sz="2600" b="1">
                <a:solidFill>
                  <a:schemeClr val="tx2"/>
                </a:solidFill>
                <a:latin typeface="Arial" charset="0"/>
              </a:defRPr>
            </a:lvl5pPr>
            <a:lvl6pPr marL="419847" algn="l" defTabSz="957776" rtl="0" eaLnBrk="1" fontAlgn="base" hangingPunct="1">
              <a:lnSpc>
                <a:spcPts val="2939"/>
              </a:lnSpc>
              <a:spcBef>
                <a:spcPct val="0"/>
              </a:spcBef>
              <a:spcAft>
                <a:spcPct val="0"/>
              </a:spcAft>
              <a:defRPr sz="2600" b="1">
                <a:solidFill>
                  <a:schemeClr val="tx2"/>
                </a:solidFill>
                <a:latin typeface="Arial" charset="0"/>
              </a:defRPr>
            </a:lvl6pPr>
            <a:lvl7pPr marL="839694" algn="l" defTabSz="957776" rtl="0" eaLnBrk="1" fontAlgn="base" hangingPunct="1">
              <a:lnSpc>
                <a:spcPts val="2939"/>
              </a:lnSpc>
              <a:spcBef>
                <a:spcPct val="0"/>
              </a:spcBef>
              <a:spcAft>
                <a:spcPct val="0"/>
              </a:spcAft>
              <a:defRPr sz="2600" b="1">
                <a:solidFill>
                  <a:schemeClr val="tx2"/>
                </a:solidFill>
                <a:latin typeface="Arial" charset="0"/>
              </a:defRPr>
            </a:lvl7pPr>
            <a:lvl8pPr marL="1259540" algn="l" defTabSz="957776" rtl="0" eaLnBrk="1" fontAlgn="base" hangingPunct="1">
              <a:lnSpc>
                <a:spcPts val="2939"/>
              </a:lnSpc>
              <a:spcBef>
                <a:spcPct val="0"/>
              </a:spcBef>
              <a:spcAft>
                <a:spcPct val="0"/>
              </a:spcAft>
              <a:defRPr sz="2600" b="1">
                <a:solidFill>
                  <a:schemeClr val="tx2"/>
                </a:solidFill>
                <a:latin typeface="Arial" charset="0"/>
              </a:defRPr>
            </a:lvl8pPr>
            <a:lvl9pPr marL="1679387" algn="l" defTabSz="957776" rtl="0" eaLnBrk="1" fontAlgn="base" hangingPunct="1">
              <a:lnSpc>
                <a:spcPts val="2939"/>
              </a:lnSpc>
              <a:spcBef>
                <a:spcPct val="0"/>
              </a:spcBef>
              <a:spcAft>
                <a:spcPct val="0"/>
              </a:spcAft>
              <a:defRPr sz="2600" b="1">
                <a:solidFill>
                  <a:schemeClr val="tx2"/>
                </a:solidFill>
                <a:latin typeface="Arial" charset="0"/>
              </a:defRPr>
            </a:lvl9pPr>
          </a:lstStyle>
          <a:p>
            <a:pPr>
              <a:spcBef>
                <a:spcPts val="600"/>
              </a:spcBef>
              <a:spcAft>
                <a:spcPts val="600"/>
              </a:spcAft>
            </a:pPr>
            <a:r>
              <a:rPr lang="de-CH" kern="0" dirty="0"/>
              <a:t>GOAL-Datenbank</a:t>
            </a:r>
            <a:br>
              <a:rPr lang="de-CH" kern="0" dirty="0"/>
            </a:br>
            <a:r>
              <a:rPr lang="de-CH" sz="500" kern="0" dirty="0"/>
              <a:t>     </a:t>
            </a:r>
            <a:br>
              <a:rPr lang="en-US" sz="1050" b="0" kern="0" dirty="0">
                <a:latin typeface="+mn-lt"/>
                <a:cs typeface="Calibri" panose="020F0502020204030204" pitchFamily="34" charset="0"/>
              </a:rPr>
            </a:br>
            <a:br>
              <a:rPr lang="de-CH" sz="2400" b="0" kern="0" dirty="0"/>
            </a:br>
            <a:endParaRPr lang="de-CH" kern="0" dirty="0"/>
          </a:p>
        </p:txBody>
      </p:sp>
    </p:spTree>
    <p:extLst>
      <p:ext uri="{BB962C8B-B14F-4D97-AF65-F5344CB8AC3E}">
        <p14:creationId xmlns:p14="http://schemas.microsoft.com/office/powerpoint/2010/main" val="155439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040E4D1-644A-0F25-1955-4DD9E78C8429}"/>
              </a:ext>
            </a:extLst>
          </p:cNvPr>
          <p:cNvSpPr>
            <a:spLocks noGrp="1"/>
          </p:cNvSpPr>
          <p:nvPr>
            <p:ph type="sldNum" sz="quarter" idx="10"/>
          </p:nvPr>
        </p:nvSpPr>
        <p:spPr>
          <a:xfrm>
            <a:off x="8038819" y="4814944"/>
            <a:ext cx="674357" cy="146115"/>
          </a:xfrm>
        </p:spPr>
        <p:txBody>
          <a:bodyPr/>
          <a:lstStyle/>
          <a:p>
            <a:fld id="{3791453F-6806-4C51-BA69-51D2C9F2CC11}" type="slidenum">
              <a:rPr lang="de-DE" smtClean="0"/>
              <a:pPr/>
              <a:t>7</a:t>
            </a:fld>
            <a:endParaRPr lang="de-DE" dirty="0"/>
          </a:p>
        </p:txBody>
      </p:sp>
      <p:sp>
        <p:nvSpPr>
          <p:cNvPr id="4" name="Inhaltsplatzhalter 3">
            <a:extLst>
              <a:ext uri="{FF2B5EF4-FFF2-40B4-BE49-F238E27FC236}">
                <a16:creationId xmlns:a16="http://schemas.microsoft.com/office/drawing/2014/main" id="{6462EEE1-C6A6-59F3-940C-5C16AA78F63C}"/>
              </a:ext>
            </a:extLst>
          </p:cNvPr>
          <p:cNvSpPr>
            <a:spLocks noGrp="1"/>
          </p:cNvSpPr>
          <p:nvPr>
            <p:ph sz="quarter" idx="11"/>
          </p:nvPr>
        </p:nvSpPr>
        <p:spPr/>
        <p:txBody>
          <a:bodyPr/>
          <a:lstStyle/>
          <a:p>
            <a:pPr marL="342900" indent="-342900">
              <a:buFont typeface="Symbol" panose="05050102010706020507" pitchFamily="18" charset="2"/>
              <a:buChar char="-"/>
            </a:pPr>
            <a:r>
              <a:rPr lang="de-CH" dirty="0"/>
              <a:t>Konfiguration der Metadatenfelder, Entitäten und Submission von </a:t>
            </a:r>
            <a:r>
              <a:rPr lang="de-CH" dirty="0" err="1"/>
              <a:t>TheLibraryCode</a:t>
            </a:r>
            <a:endParaRPr lang="de-CH" dirty="0"/>
          </a:p>
          <a:p>
            <a:pPr marL="342900" indent="-342900">
              <a:buFont typeface="Symbol" panose="05050102010706020507" pitchFamily="18" charset="2"/>
              <a:buChar char="-"/>
            </a:pPr>
            <a:r>
              <a:rPr lang="de-CH" dirty="0"/>
              <a:t>Entitäten: Publisher, Journal, Policy</a:t>
            </a:r>
          </a:p>
          <a:p>
            <a:pPr marL="342900" indent="-342900">
              <a:buFont typeface="Symbol" panose="05050102010706020507" pitchFamily="18" charset="2"/>
              <a:buChar char="-"/>
            </a:pPr>
            <a:r>
              <a:rPr lang="de-CH" dirty="0"/>
              <a:t>Entitäten mit verschiedenen Metadatenschemata</a:t>
            </a:r>
          </a:p>
          <a:p>
            <a:pPr marL="342900" indent="-342900">
              <a:buFont typeface="Symbol" panose="05050102010706020507" pitchFamily="18" charset="2"/>
              <a:buChar char="-"/>
            </a:pPr>
            <a:r>
              <a:rPr lang="de-CH" dirty="0"/>
              <a:t>Upload für Policy-Files </a:t>
            </a:r>
          </a:p>
          <a:p>
            <a:pPr marL="342900" indent="-342900">
              <a:buFont typeface="Symbol" panose="05050102010706020507" pitchFamily="18" charset="2"/>
              <a:buChar char="-"/>
            </a:pPr>
            <a:endParaRPr lang="de-CH" dirty="0"/>
          </a:p>
          <a:p>
            <a:pPr marL="342900" indent="-342900">
              <a:buFont typeface="Symbol" panose="05050102010706020507" pitchFamily="18" charset="2"/>
              <a:buChar char="-"/>
            </a:pPr>
            <a:r>
              <a:rPr lang="de-CH" dirty="0"/>
              <a:t>Installation auf nur einem Server</a:t>
            </a:r>
          </a:p>
          <a:p>
            <a:pPr marL="342900" indent="-342900">
              <a:buFont typeface="Symbol" panose="05050102010706020507" pitchFamily="18" charset="2"/>
              <a:buChar char="-"/>
            </a:pPr>
            <a:r>
              <a:rPr lang="de-CH" dirty="0"/>
              <a:t>Anpassungen im Design</a:t>
            </a:r>
          </a:p>
          <a:p>
            <a:pPr marL="342900" indent="-342900">
              <a:buFont typeface="Symbol" panose="05050102010706020507" pitchFamily="18" charset="2"/>
              <a:buChar char="-"/>
            </a:pPr>
            <a:r>
              <a:rPr lang="de-CH" dirty="0"/>
              <a:t>Anpassungen in den Kurzanzeigen</a:t>
            </a:r>
          </a:p>
          <a:p>
            <a:pPr marL="342900" indent="-342900">
              <a:buFont typeface="Symbol" panose="05050102010706020507" pitchFamily="18" charset="2"/>
              <a:buChar char="-"/>
            </a:pPr>
            <a:r>
              <a:rPr lang="de-CH" dirty="0"/>
              <a:t>Login nur für GOAL-Team</a:t>
            </a:r>
          </a:p>
        </p:txBody>
      </p:sp>
      <p:sp>
        <p:nvSpPr>
          <p:cNvPr id="5" name="Textplatzhalter 4">
            <a:extLst>
              <a:ext uri="{FF2B5EF4-FFF2-40B4-BE49-F238E27FC236}">
                <a16:creationId xmlns:a16="http://schemas.microsoft.com/office/drawing/2014/main" id="{CEBB1375-438A-9E8E-70CF-5AB193E23B84}"/>
              </a:ext>
            </a:extLst>
          </p:cNvPr>
          <p:cNvSpPr>
            <a:spLocks noGrp="1"/>
          </p:cNvSpPr>
          <p:nvPr>
            <p:ph type="body" sz="quarter" idx="12"/>
          </p:nvPr>
        </p:nvSpPr>
        <p:spPr>
          <a:xfrm>
            <a:off x="703263" y="1196975"/>
            <a:ext cx="5905127" cy="288925"/>
          </a:xfrm>
        </p:spPr>
        <p:txBody>
          <a:bodyPr/>
          <a:lstStyle/>
          <a:p>
            <a:r>
              <a:rPr lang="de-CH" dirty="0"/>
              <a:t>Umsetzung</a:t>
            </a:r>
          </a:p>
        </p:txBody>
      </p:sp>
      <p:pic>
        <p:nvPicPr>
          <p:cNvPr id="6" name="Inhaltsplatzhalter 6">
            <a:hlinkClick r:id="rId3"/>
            <a:extLst>
              <a:ext uri="{FF2B5EF4-FFF2-40B4-BE49-F238E27FC236}">
                <a16:creationId xmlns:a16="http://schemas.microsoft.com/office/drawing/2014/main" id="{D4C3E849-36D0-64AA-26E7-0EB5814EFC64}"/>
              </a:ext>
            </a:extLst>
          </p:cNvPr>
          <p:cNvPicPr>
            <a:picLocks noChangeAspect="1"/>
          </p:cNvPicPr>
          <p:nvPr/>
        </p:nvPicPr>
        <p:blipFill>
          <a:blip r:embed="rId4">
            <a:alphaModFix/>
          </a:blip>
          <a:stretch>
            <a:fillRect/>
          </a:stretch>
        </p:blipFill>
        <p:spPr bwMode="auto">
          <a:xfrm>
            <a:off x="6968431" y="505364"/>
            <a:ext cx="1106578" cy="691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hteck 6">
            <a:extLst>
              <a:ext uri="{FF2B5EF4-FFF2-40B4-BE49-F238E27FC236}">
                <a16:creationId xmlns:a16="http://schemas.microsoft.com/office/drawing/2014/main" id="{6CDE8DB5-1687-E4FC-1DF1-AF9DE998E29E}"/>
              </a:ext>
            </a:extLst>
          </p:cNvPr>
          <p:cNvSpPr/>
          <p:nvPr/>
        </p:nvSpPr>
        <p:spPr bwMode="auto">
          <a:xfrm>
            <a:off x="5120819" y="4158155"/>
            <a:ext cx="1277445" cy="412100"/>
          </a:xfrm>
          <a:prstGeom prst="rect">
            <a:avLst/>
          </a:prstGeom>
          <a:solidFill>
            <a:srgbClr val="D5DFFF"/>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1042988" rtl="0" eaLnBrk="1" fontAlgn="base" latinLnBrk="0" hangingPunct="1">
              <a:lnSpc>
                <a:spcPts val="3200"/>
              </a:lnSpc>
              <a:spcBef>
                <a:spcPct val="0"/>
              </a:spcBef>
              <a:spcAft>
                <a:spcPts val="1600"/>
              </a:spcAft>
              <a:buClrTx/>
              <a:buSzTx/>
              <a:buFontTx/>
              <a:buNone/>
              <a:tabLst/>
            </a:pPr>
            <a:r>
              <a:rPr kumimoji="0" lang="de-CH" sz="1800" b="1" i="0" u="none" strike="noStrike" cap="none" normalizeH="0" baseline="0" dirty="0">
                <a:ln>
                  <a:noFill/>
                </a:ln>
                <a:solidFill>
                  <a:schemeClr val="tx1"/>
                </a:solidFill>
                <a:effectLst/>
                <a:latin typeface="Arial" charset="0"/>
              </a:rPr>
              <a:t>Publisher</a:t>
            </a:r>
            <a:endParaRPr kumimoji="0" lang="de-CH" sz="2800" b="1" i="0" u="none" strike="noStrike" cap="none" normalizeH="0" baseline="0" dirty="0">
              <a:ln>
                <a:noFill/>
              </a:ln>
              <a:solidFill>
                <a:schemeClr val="tx1"/>
              </a:solidFill>
              <a:effectLst/>
              <a:latin typeface="Arial" charset="0"/>
            </a:endParaRPr>
          </a:p>
        </p:txBody>
      </p:sp>
      <p:sp>
        <p:nvSpPr>
          <p:cNvPr id="8" name="Rechteck 7">
            <a:extLst>
              <a:ext uri="{FF2B5EF4-FFF2-40B4-BE49-F238E27FC236}">
                <a16:creationId xmlns:a16="http://schemas.microsoft.com/office/drawing/2014/main" id="{F6684D1D-67DA-9ECD-A62B-082A2B314393}"/>
              </a:ext>
            </a:extLst>
          </p:cNvPr>
          <p:cNvSpPr/>
          <p:nvPr/>
        </p:nvSpPr>
        <p:spPr bwMode="auto">
          <a:xfrm>
            <a:off x="7894803" y="4148179"/>
            <a:ext cx="1212368" cy="412101"/>
          </a:xfrm>
          <a:prstGeom prst="rect">
            <a:avLst/>
          </a:prstGeom>
          <a:solidFill>
            <a:srgbClr val="D5DFFF"/>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1042988" rtl="0" eaLnBrk="1" fontAlgn="base" latinLnBrk="0" hangingPunct="1">
              <a:lnSpc>
                <a:spcPts val="3200"/>
              </a:lnSpc>
              <a:spcBef>
                <a:spcPct val="0"/>
              </a:spcBef>
              <a:spcAft>
                <a:spcPts val="1600"/>
              </a:spcAft>
              <a:buClrTx/>
              <a:buSzTx/>
              <a:buFontTx/>
              <a:buNone/>
              <a:tabLst/>
            </a:pPr>
            <a:r>
              <a:rPr kumimoji="0" lang="de-CH" sz="1800" b="1" i="0" u="none" strike="noStrike" cap="none" normalizeH="0" baseline="0" dirty="0">
                <a:ln>
                  <a:noFill/>
                </a:ln>
                <a:solidFill>
                  <a:schemeClr val="tx1"/>
                </a:solidFill>
                <a:effectLst/>
                <a:latin typeface="Arial" charset="0"/>
              </a:rPr>
              <a:t>Policy</a:t>
            </a:r>
          </a:p>
        </p:txBody>
      </p:sp>
      <p:sp>
        <p:nvSpPr>
          <p:cNvPr id="9" name="Rechteck 8">
            <a:extLst>
              <a:ext uri="{FF2B5EF4-FFF2-40B4-BE49-F238E27FC236}">
                <a16:creationId xmlns:a16="http://schemas.microsoft.com/office/drawing/2014/main" id="{52E43944-23D4-E792-6CEA-467368B17932}"/>
              </a:ext>
            </a:extLst>
          </p:cNvPr>
          <p:cNvSpPr/>
          <p:nvPr/>
        </p:nvSpPr>
        <p:spPr bwMode="auto">
          <a:xfrm>
            <a:off x="6464374" y="3141340"/>
            <a:ext cx="1364317" cy="412101"/>
          </a:xfrm>
          <a:prstGeom prst="rect">
            <a:avLst/>
          </a:prstGeom>
          <a:solidFill>
            <a:srgbClr val="D5DFFF"/>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1042988" rtl="0" eaLnBrk="1" fontAlgn="base" latinLnBrk="0" hangingPunct="1">
              <a:lnSpc>
                <a:spcPts val="3200"/>
              </a:lnSpc>
              <a:spcBef>
                <a:spcPct val="0"/>
              </a:spcBef>
              <a:spcAft>
                <a:spcPts val="1600"/>
              </a:spcAft>
              <a:buClrTx/>
              <a:buSzTx/>
              <a:buFontTx/>
              <a:buNone/>
              <a:tabLst/>
            </a:pPr>
            <a:r>
              <a:rPr kumimoji="0" lang="de-CH" sz="1800" b="1" i="0" u="none" strike="noStrike" cap="none" normalizeH="0" baseline="0" dirty="0">
                <a:ln>
                  <a:noFill/>
                </a:ln>
                <a:solidFill>
                  <a:schemeClr val="tx1"/>
                </a:solidFill>
                <a:effectLst/>
                <a:latin typeface="Arial" charset="0"/>
              </a:rPr>
              <a:t>Journal</a:t>
            </a:r>
          </a:p>
        </p:txBody>
      </p:sp>
      <p:cxnSp>
        <p:nvCxnSpPr>
          <p:cNvPr id="10" name="Gerade Verbindung mit Pfeil 9">
            <a:extLst>
              <a:ext uri="{FF2B5EF4-FFF2-40B4-BE49-F238E27FC236}">
                <a16:creationId xmlns:a16="http://schemas.microsoft.com/office/drawing/2014/main" id="{5A8C0AC3-6457-192A-D1AE-F5CD5E4E66C3}"/>
              </a:ext>
            </a:extLst>
          </p:cNvPr>
          <p:cNvCxnSpPr>
            <a:cxnSpLocks/>
            <a:stCxn id="8" idx="1"/>
            <a:endCxn id="7" idx="3"/>
          </p:cNvCxnSpPr>
          <p:nvPr/>
        </p:nvCxnSpPr>
        <p:spPr bwMode="auto">
          <a:xfrm flipH="1">
            <a:off x="6398264" y="4354230"/>
            <a:ext cx="1496539" cy="9975"/>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Gerade Verbindung mit Pfeil 10">
            <a:extLst>
              <a:ext uri="{FF2B5EF4-FFF2-40B4-BE49-F238E27FC236}">
                <a16:creationId xmlns:a16="http://schemas.microsoft.com/office/drawing/2014/main" id="{723BEFE8-6FF4-6DD0-96B8-4F7727F95B66}"/>
              </a:ext>
            </a:extLst>
          </p:cNvPr>
          <p:cNvCxnSpPr>
            <a:cxnSpLocks/>
            <a:stCxn id="8" idx="0"/>
            <a:endCxn id="9" idx="3"/>
          </p:cNvCxnSpPr>
          <p:nvPr/>
        </p:nvCxnSpPr>
        <p:spPr bwMode="auto">
          <a:xfrm flipH="1" flipV="1">
            <a:off x="7828691" y="3347391"/>
            <a:ext cx="672296" cy="800788"/>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Gerade Verbindung mit Pfeil 11">
            <a:extLst>
              <a:ext uri="{FF2B5EF4-FFF2-40B4-BE49-F238E27FC236}">
                <a16:creationId xmlns:a16="http://schemas.microsoft.com/office/drawing/2014/main" id="{E7134030-8399-0047-9394-A8D84D8A11CA}"/>
              </a:ext>
            </a:extLst>
          </p:cNvPr>
          <p:cNvCxnSpPr>
            <a:cxnSpLocks/>
            <a:stCxn id="9" idx="1"/>
            <a:endCxn id="7" idx="0"/>
          </p:cNvCxnSpPr>
          <p:nvPr/>
        </p:nvCxnSpPr>
        <p:spPr bwMode="auto">
          <a:xfrm flipH="1">
            <a:off x="5759542" y="3347391"/>
            <a:ext cx="704832" cy="810764"/>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Titel 1">
            <a:extLst>
              <a:ext uri="{FF2B5EF4-FFF2-40B4-BE49-F238E27FC236}">
                <a16:creationId xmlns:a16="http://schemas.microsoft.com/office/drawing/2014/main" id="{FE3322B0-2C5E-D487-D955-740CCB522249}"/>
              </a:ext>
            </a:extLst>
          </p:cNvPr>
          <p:cNvSpPr txBox="1">
            <a:spLocks/>
          </p:cNvSpPr>
          <p:nvPr/>
        </p:nvSpPr>
        <p:spPr bwMode="auto">
          <a:xfrm>
            <a:off x="703263" y="331200"/>
            <a:ext cx="5905127" cy="649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defTabSz="957776" rtl="0" eaLnBrk="1" fontAlgn="base" hangingPunct="1">
              <a:lnSpc>
                <a:spcPct val="100000"/>
              </a:lnSpc>
              <a:spcBef>
                <a:spcPct val="0"/>
              </a:spcBef>
              <a:spcAft>
                <a:spcPct val="0"/>
              </a:spcAft>
              <a:defRPr sz="1900" b="1">
                <a:solidFill>
                  <a:schemeClr val="tx1"/>
                </a:solidFill>
                <a:latin typeface="+mj-lt"/>
                <a:ea typeface="+mj-ea"/>
                <a:cs typeface="+mj-cs"/>
              </a:defRPr>
            </a:lvl1pPr>
            <a:lvl2pPr algn="l" defTabSz="957776" rtl="0" eaLnBrk="1" fontAlgn="base" hangingPunct="1">
              <a:lnSpc>
                <a:spcPts val="2939"/>
              </a:lnSpc>
              <a:spcBef>
                <a:spcPct val="0"/>
              </a:spcBef>
              <a:spcAft>
                <a:spcPct val="0"/>
              </a:spcAft>
              <a:defRPr sz="2600" b="1">
                <a:solidFill>
                  <a:schemeClr val="tx2"/>
                </a:solidFill>
                <a:latin typeface="Arial" charset="0"/>
              </a:defRPr>
            </a:lvl2pPr>
            <a:lvl3pPr algn="l" defTabSz="957776" rtl="0" eaLnBrk="1" fontAlgn="base" hangingPunct="1">
              <a:lnSpc>
                <a:spcPts val="2939"/>
              </a:lnSpc>
              <a:spcBef>
                <a:spcPct val="0"/>
              </a:spcBef>
              <a:spcAft>
                <a:spcPct val="0"/>
              </a:spcAft>
              <a:defRPr sz="2600" b="1">
                <a:solidFill>
                  <a:schemeClr val="tx2"/>
                </a:solidFill>
                <a:latin typeface="Arial" charset="0"/>
              </a:defRPr>
            </a:lvl3pPr>
            <a:lvl4pPr algn="l" defTabSz="957776" rtl="0" eaLnBrk="1" fontAlgn="base" hangingPunct="1">
              <a:lnSpc>
                <a:spcPts val="2939"/>
              </a:lnSpc>
              <a:spcBef>
                <a:spcPct val="0"/>
              </a:spcBef>
              <a:spcAft>
                <a:spcPct val="0"/>
              </a:spcAft>
              <a:defRPr sz="2600" b="1">
                <a:solidFill>
                  <a:schemeClr val="tx2"/>
                </a:solidFill>
                <a:latin typeface="Arial" charset="0"/>
              </a:defRPr>
            </a:lvl4pPr>
            <a:lvl5pPr algn="l" defTabSz="957776" rtl="0" eaLnBrk="1" fontAlgn="base" hangingPunct="1">
              <a:lnSpc>
                <a:spcPts val="2939"/>
              </a:lnSpc>
              <a:spcBef>
                <a:spcPct val="0"/>
              </a:spcBef>
              <a:spcAft>
                <a:spcPct val="0"/>
              </a:spcAft>
              <a:defRPr sz="2600" b="1">
                <a:solidFill>
                  <a:schemeClr val="tx2"/>
                </a:solidFill>
                <a:latin typeface="Arial" charset="0"/>
              </a:defRPr>
            </a:lvl5pPr>
            <a:lvl6pPr marL="419847" algn="l" defTabSz="957776" rtl="0" eaLnBrk="1" fontAlgn="base" hangingPunct="1">
              <a:lnSpc>
                <a:spcPts val="2939"/>
              </a:lnSpc>
              <a:spcBef>
                <a:spcPct val="0"/>
              </a:spcBef>
              <a:spcAft>
                <a:spcPct val="0"/>
              </a:spcAft>
              <a:defRPr sz="2600" b="1">
                <a:solidFill>
                  <a:schemeClr val="tx2"/>
                </a:solidFill>
                <a:latin typeface="Arial" charset="0"/>
              </a:defRPr>
            </a:lvl6pPr>
            <a:lvl7pPr marL="839694" algn="l" defTabSz="957776" rtl="0" eaLnBrk="1" fontAlgn="base" hangingPunct="1">
              <a:lnSpc>
                <a:spcPts val="2939"/>
              </a:lnSpc>
              <a:spcBef>
                <a:spcPct val="0"/>
              </a:spcBef>
              <a:spcAft>
                <a:spcPct val="0"/>
              </a:spcAft>
              <a:defRPr sz="2600" b="1">
                <a:solidFill>
                  <a:schemeClr val="tx2"/>
                </a:solidFill>
                <a:latin typeface="Arial" charset="0"/>
              </a:defRPr>
            </a:lvl7pPr>
            <a:lvl8pPr marL="1259540" algn="l" defTabSz="957776" rtl="0" eaLnBrk="1" fontAlgn="base" hangingPunct="1">
              <a:lnSpc>
                <a:spcPts val="2939"/>
              </a:lnSpc>
              <a:spcBef>
                <a:spcPct val="0"/>
              </a:spcBef>
              <a:spcAft>
                <a:spcPct val="0"/>
              </a:spcAft>
              <a:defRPr sz="2600" b="1">
                <a:solidFill>
                  <a:schemeClr val="tx2"/>
                </a:solidFill>
                <a:latin typeface="Arial" charset="0"/>
              </a:defRPr>
            </a:lvl8pPr>
            <a:lvl9pPr marL="1679387" algn="l" defTabSz="957776" rtl="0" eaLnBrk="1" fontAlgn="base" hangingPunct="1">
              <a:lnSpc>
                <a:spcPts val="2939"/>
              </a:lnSpc>
              <a:spcBef>
                <a:spcPct val="0"/>
              </a:spcBef>
              <a:spcAft>
                <a:spcPct val="0"/>
              </a:spcAft>
              <a:defRPr sz="2600" b="1">
                <a:solidFill>
                  <a:schemeClr val="tx2"/>
                </a:solidFill>
                <a:latin typeface="Arial" charset="0"/>
              </a:defRPr>
            </a:lvl9pPr>
          </a:lstStyle>
          <a:p>
            <a:pPr>
              <a:spcBef>
                <a:spcPts val="600"/>
              </a:spcBef>
              <a:spcAft>
                <a:spcPts val="600"/>
              </a:spcAft>
            </a:pPr>
            <a:r>
              <a:rPr lang="de-CH" kern="0" dirty="0"/>
              <a:t>GOAL-Datenbank</a:t>
            </a:r>
            <a:br>
              <a:rPr lang="de-CH" kern="0" dirty="0"/>
            </a:br>
            <a:r>
              <a:rPr lang="de-CH" sz="500" kern="0" dirty="0"/>
              <a:t>     </a:t>
            </a:r>
            <a:br>
              <a:rPr lang="en-US" sz="1050" b="0" kern="0" dirty="0">
                <a:latin typeface="+mn-lt"/>
                <a:cs typeface="Calibri" panose="020F0502020204030204" pitchFamily="34" charset="0"/>
              </a:rPr>
            </a:br>
            <a:br>
              <a:rPr lang="de-CH" sz="2400" b="0" kern="0" dirty="0"/>
            </a:br>
            <a:endParaRPr lang="de-CH" kern="0" dirty="0"/>
          </a:p>
        </p:txBody>
      </p:sp>
    </p:spTree>
    <p:extLst>
      <p:ext uri="{BB962C8B-B14F-4D97-AF65-F5344CB8AC3E}">
        <p14:creationId xmlns:p14="http://schemas.microsoft.com/office/powerpoint/2010/main" val="40748186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a:extLst>
              <a:ext uri="{FF2B5EF4-FFF2-40B4-BE49-F238E27FC236}">
                <a16:creationId xmlns:a16="http://schemas.microsoft.com/office/drawing/2014/main" id="{6462EEE1-C6A6-59F3-940C-5C16AA78F63C}"/>
              </a:ext>
            </a:extLst>
          </p:cNvPr>
          <p:cNvSpPr>
            <a:spLocks noGrp="1"/>
          </p:cNvSpPr>
          <p:nvPr>
            <p:ph sz="quarter" idx="11"/>
          </p:nvPr>
        </p:nvSpPr>
        <p:spPr/>
        <p:txBody>
          <a:bodyPr/>
          <a:lstStyle/>
          <a:p>
            <a:pPr marL="342900" indent="-342900">
              <a:buFont typeface="Symbol" panose="05050102010706020507" pitchFamily="18" charset="2"/>
              <a:buChar char="-"/>
            </a:pPr>
            <a:r>
              <a:rPr lang="de-CH" dirty="0"/>
              <a:t>Eingaben und Qualitätskontrolle durch GOAL-Team</a:t>
            </a:r>
          </a:p>
          <a:p>
            <a:pPr marL="342900" indent="-342900">
              <a:buFont typeface="Symbol" panose="05050102010706020507" pitchFamily="18" charset="2"/>
              <a:buChar char="-"/>
            </a:pPr>
            <a:r>
              <a:rPr lang="de-CH" dirty="0"/>
              <a:t>4-Augen-Prinzip</a:t>
            </a:r>
          </a:p>
          <a:p>
            <a:pPr marL="342900" indent="-342900">
              <a:buFont typeface="Symbol" panose="05050102010706020507" pitchFamily="18" charset="2"/>
              <a:buChar char="-"/>
            </a:pPr>
            <a:r>
              <a:rPr lang="de-CH" dirty="0"/>
              <a:t>Versionierung</a:t>
            </a:r>
          </a:p>
          <a:p>
            <a:endParaRPr lang="de-CH" dirty="0"/>
          </a:p>
        </p:txBody>
      </p:sp>
      <p:sp>
        <p:nvSpPr>
          <p:cNvPr id="5" name="Textplatzhalter 4">
            <a:extLst>
              <a:ext uri="{FF2B5EF4-FFF2-40B4-BE49-F238E27FC236}">
                <a16:creationId xmlns:a16="http://schemas.microsoft.com/office/drawing/2014/main" id="{CEBB1375-438A-9E8E-70CF-5AB193E23B84}"/>
              </a:ext>
            </a:extLst>
          </p:cNvPr>
          <p:cNvSpPr>
            <a:spLocks noGrp="1"/>
          </p:cNvSpPr>
          <p:nvPr>
            <p:ph type="body" sz="quarter" idx="12"/>
          </p:nvPr>
        </p:nvSpPr>
        <p:spPr>
          <a:xfrm>
            <a:off x="703263" y="1196975"/>
            <a:ext cx="5905127" cy="288925"/>
          </a:xfrm>
        </p:spPr>
        <p:txBody>
          <a:bodyPr/>
          <a:lstStyle/>
          <a:p>
            <a:r>
              <a:rPr lang="de-CH" dirty="0"/>
              <a:t>Umgesetzter Workflow</a:t>
            </a:r>
          </a:p>
        </p:txBody>
      </p:sp>
      <p:pic>
        <p:nvPicPr>
          <p:cNvPr id="6" name="Inhaltsplatzhalter 6">
            <a:hlinkClick r:id="rId3"/>
            <a:extLst>
              <a:ext uri="{FF2B5EF4-FFF2-40B4-BE49-F238E27FC236}">
                <a16:creationId xmlns:a16="http://schemas.microsoft.com/office/drawing/2014/main" id="{D4C3E849-36D0-64AA-26E7-0EB5814EFC64}"/>
              </a:ext>
            </a:extLst>
          </p:cNvPr>
          <p:cNvPicPr>
            <a:picLocks noChangeAspect="1"/>
          </p:cNvPicPr>
          <p:nvPr/>
        </p:nvPicPr>
        <p:blipFill>
          <a:blip r:embed="rId4">
            <a:alphaModFix/>
          </a:blip>
          <a:stretch>
            <a:fillRect/>
          </a:stretch>
        </p:blipFill>
        <p:spPr bwMode="auto">
          <a:xfrm>
            <a:off x="6968431" y="505364"/>
            <a:ext cx="1106578" cy="691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hteck 6">
            <a:extLst>
              <a:ext uri="{FF2B5EF4-FFF2-40B4-BE49-F238E27FC236}">
                <a16:creationId xmlns:a16="http://schemas.microsoft.com/office/drawing/2014/main" id="{66AF0A38-C0CB-35FB-0A8E-833A1BF0E852}"/>
              </a:ext>
            </a:extLst>
          </p:cNvPr>
          <p:cNvSpPr/>
          <p:nvPr/>
        </p:nvSpPr>
        <p:spPr bwMode="auto">
          <a:xfrm>
            <a:off x="1003139" y="3141340"/>
            <a:ext cx="1284664" cy="438352"/>
          </a:xfrm>
          <a:prstGeom prst="rect">
            <a:avLst/>
          </a:prstGeom>
          <a:solidFill>
            <a:srgbClr val="FFC497"/>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1042988" rtl="0" eaLnBrk="1" fontAlgn="base" latinLnBrk="0" hangingPunct="1">
              <a:lnSpc>
                <a:spcPts val="3200"/>
              </a:lnSpc>
              <a:spcBef>
                <a:spcPct val="0"/>
              </a:spcBef>
              <a:spcAft>
                <a:spcPts val="1600"/>
              </a:spcAft>
              <a:buClrTx/>
              <a:buSzTx/>
              <a:buFontTx/>
              <a:buNone/>
              <a:tabLst/>
            </a:pPr>
            <a:r>
              <a:rPr kumimoji="0" lang="de-CH" sz="1800" b="1" i="0" u="none" strike="noStrike" cap="none" normalizeH="0" baseline="0" dirty="0">
                <a:ln>
                  <a:noFill/>
                </a:ln>
                <a:solidFill>
                  <a:schemeClr val="tx1"/>
                </a:solidFill>
                <a:effectLst/>
                <a:latin typeface="Arial" charset="0"/>
              </a:rPr>
              <a:t>Eingaben</a:t>
            </a:r>
            <a:endParaRPr kumimoji="0" lang="de-CH" sz="2000" b="1" i="0" u="none" strike="noStrike" cap="none" normalizeH="0" baseline="0" dirty="0">
              <a:ln>
                <a:noFill/>
              </a:ln>
              <a:solidFill>
                <a:schemeClr val="tx1"/>
              </a:solidFill>
              <a:effectLst/>
              <a:latin typeface="Arial" charset="0"/>
            </a:endParaRPr>
          </a:p>
        </p:txBody>
      </p:sp>
      <p:sp>
        <p:nvSpPr>
          <p:cNvPr id="8" name="Rechteck 7">
            <a:extLst>
              <a:ext uri="{FF2B5EF4-FFF2-40B4-BE49-F238E27FC236}">
                <a16:creationId xmlns:a16="http://schemas.microsoft.com/office/drawing/2014/main" id="{2589B72B-80CA-A8B5-7292-ED5D914A05AF}"/>
              </a:ext>
            </a:extLst>
          </p:cNvPr>
          <p:cNvSpPr/>
          <p:nvPr/>
        </p:nvSpPr>
        <p:spPr bwMode="auto">
          <a:xfrm>
            <a:off x="6706307" y="3152444"/>
            <a:ext cx="2183928" cy="438352"/>
          </a:xfrm>
          <a:prstGeom prst="rect">
            <a:avLst/>
          </a:prstGeom>
          <a:solidFill>
            <a:srgbClr val="FFC497"/>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1042988" rtl="0" eaLnBrk="1" fontAlgn="base" latinLnBrk="0" hangingPunct="1">
              <a:lnSpc>
                <a:spcPts val="3200"/>
              </a:lnSpc>
              <a:spcBef>
                <a:spcPct val="0"/>
              </a:spcBef>
              <a:spcAft>
                <a:spcPts val="1600"/>
              </a:spcAft>
              <a:buClrTx/>
              <a:buSzTx/>
              <a:buFontTx/>
              <a:buNone/>
              <a:tabLst/>
            </a:pPr>
            <a:r>
              <a:rPr kumimoji="0" lang="de-CH" sz="1800" b="1" i="0" u="none" strike="noStrike" cap="none" normalizeH="0" baseline="0" dirty="0">
                <a:ln>
                  <a:noFill/>
                </a:ln>
                <a:solidFill>
                  <a:schemeClr val="tx1"/>
                </a:solidFill>
                <a:effectLst/>
                <a:latin typeface="Arial" charset="0"/>
              </a:rPr>
              <a:t>Veröffentlichung</a:t>
            </a:r>
            <a:endParaRPr kumimoji="0" lang="de-CH" sz="2000" b="1" i="0" u="none" strike="noStrike" cap="none" normalizeH="0" baseline="0" dirty="0">
              <a:ln>
                <a:noFill/>
              </a:ln>
              <a:solidFill>
                <a:schemeClr val="tx1"/>
              </a:solidFill>
              <a:effectLst/>
              <a:latin typeface="Arial" charset="0"/>
            </a:endParaRPr>
          </a:p>
        </p:txBody>
      </p:sp>
      <p:sp>
        <p:nvSpPr>
          <p:cNvPr id="9" name="Rechteck 8">
            <a:extLst>
              <a:ext uri="{FF2B5EF4-FFF2-40B4-BE49-F238E27FC236}">
                <a16:creationId xmlns:a16="http://schemas.microsoft.com/office/drawing/2014/main" id="{D00DB9F5-C40A-C869-4DA4-52A230F854FB}"/>
              </a:ext>
            </a:extLst>
          </p:cNvPr>
          <p:cNvSpPr/>
          <p:nvPr/>
        </p:nvSpPr>
        <p:spPr bwMode="auto">
          <a:xfrm>
            <a:off x="3368030" y="3141340"/>
            <a:ext cx="2376629" cy="438352"/>
          </a:xfrm>
          <a:prstGeom prst="rect">
            <a:avLst/>
          </a:prstGeom>
          <a:solidFill>
            <a:srgbClr val="FFC497"/>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1042988" rtl="0" eaLnBrk="1" fontAlgn="base" latinLnBrk="0" hangingPunct="1">
              <a:lnSpc>
                <a:spcPts val="3200"/>
              </a:lnSpc>
              <a:spcBef>
                <a:spcPct val="0"/>
              </a:spcBef>
              <a:spcAft>
                <a:spcPts val="1600"/>
              </a:spcAft>
              <a:buClrTx/>
              <a:buSzTx/>
              <a:buFontTx/>
              <a:buNone/>
              <a:tabLst/>
            </a:pPr>
            <a:r>
              <a:rPr kumimoji="0" lang="de-CH" sz="1800" b="1" i="0" u="none" strike="noStrike" cap="none" normalizeH="0" baseline="0" dirty="0">
                <a:ln>
                  <a:noFill/>
                </a:ln>
                <a:solidFill>
                  <a:schemeClr val="tx1"/>
                </a:solidFill>
                <a:effectLst/>
                <a:latin typeface="Arial" charset="0"/>
              </a:rPr>
              <a:t>Qualitätskontrolle</a:t>
            </a:r>
            <a:endParaRPr kumimoji="0" lang="de-CH" sz="2000" b="1" i="0" u="none" strike="noStrike" cap="none" normalizeH="0" baseline="0" dirty="0">
              <a:ln>
                <a:noFill/>
              </a:ln>
              <a:solidFill>
                <a:schemeClr val="tx1"/>
              </a:solidFill>
              <a:effectLst/>
              <a:latin typeface="Arial" charset="0"/>
            </a:endParaRPr>
          </a:p>
        </p:txBody>
      </p:sp>
      <p:sp>
        <p:nvSpPr>
          <p:cNvPr id="10" name="Rechteck 9">
            <a:extLst>
              <a:ext uri="{FF2B5EF4-FFF2-40B4-BE49-F238E27FC236}">
                <a16:creationId xmlns:a16="http://schemas.microsoft.com/office/drawing/2014/main" id="{EE3CC41C-C93E-2A9A-5C80-6C6088210EAF}"/>
              </a:ext>
            </a:extLst>
          </p:cNvPr>
          <p:cNvSpPr/>
          <p:nvPr/>
        </p:nvSpPr>
        <p:spPr bwMode="auto">
          <a:xfrm>
            <a:off x="560189" y="4346223"/>
            <a:ext cx="1284664" cy="350476"/>
          </a:xfrm>
          <a:prstGeom prst="rect">
            <a:avLst/>
          </a:prstGeom>
          <a:solidFill>
            <a:srgbClr val="D5DFFF"/>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1042988" rtl="0" eaLnBrk="1" fontAlgn="base" latinLnBrk="0" hangingPunct="1">
              <a:lnSpc>
                <a:spcPts val="3200"/>
              </a:lnSpc>
              <a:spcBef>
                <a:spcPct val="0"/>
              </a:spcBef>
              <a:spcAft>
                <a:spcPts val="1600"/>
              </a:spcAft>
              <a:buClrTx/>
              <a:buSzTx/>
              <a:buFontTx/>
              <a:buNone/>
              <a:tabLst/>
            </a:pPr>
            <a:r>
              <a:rPr kumimoji="0" lang="de-CH" sz="1800" b="1" i="0" u="none" strike="noStrike" cap="none" normalizeH="0" baseline="0" dirty="0">
                <a:ln>
                  <a:noFill/>
                </a:ln>
                <a:solidFill>
                  <a:schemeClr val="tx1"/>
                </a:solidFill>
                <a:effectLst/>
                <a:latin typeface="Arial" charset="0"/>
              </a:rPr>
              <a:t>Publisher</a:t>
            </a:r>
            <a:endParaRPr kumimoji="0" lang="de-CH" sz="2000" b="1" i="0" u="none" strike="noStrike" cap="none" normalizeH="0" baseline="0" dirty="0">
              <a:ln>
                <a:noFill/>
              </a:ln>
              <a:solidFill>
                <a:schemeClr val="tx1"/>
              </a:solidFill>
              <a:effectLst/>
              <a:latin typeface="Arial" charset="0"/>
            </a:endParaRPr>
          </a:p>
        </p:txBody>
      </p:sp>
      <p:sp>
        <p:nvSpPr>
          <p:cNvPr id="11" name="Rechteck 10">
            <a:extLst>
              <a:ext uri="{FF2B5EF4-FFF2-40B4-BE49-F238E27FC236}">
                <a16:creationId xmlns:a16="http://schemas.microsoft.com/office/drawing/2014/main" id="{363551EE-097A-0A2D-BBC5-31D27704743A}"/>
              </a:ext>
            </a:extLst>
          </p:cNvPr>
          <p:cNvSpPr/>
          <p:nvPr/>
        </p:nvSpPr>
        <p:spPr bwMode="auto">
          <a:xfrm>
            <a:off x="2564656" y="4343684"/>
            <a:ext cx="1147029" cy="346529"/>
          </a:xfrm>
          <a:prstGeom prst="rect">
            <a:avLst/>
          </a:prstGeom>
          <a:solidFill>
            <a:srgbClr val="D5DFFF"/>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1042988" rtl="0" eaLnBrk="1" fontAlgn="base" latinLnBrk="0" hangingPunct="1">
              <a:lnSpc>
                <a:spcPts val="3200"/>
              </a:lnSpc>
              <a:spcBef>
                <a:spcPct val="0"/>
              </a:spcBef>
              <a:spcAft>
                <a:spcPts val="1600"/>
              </a:spcAft>
              <a:buClrTx/>
              <a:buSzTx/>
              <a:buFontTx/>
              <a:buNone/>
              <a:tabLst/>
            </a:pPr>
            <a:r>
              <a:rPr kumimoji="0" lang="de-CH" sz="1800" b="1" i="0" u="none" strike="noStrike" cap="none" normalizeH="0" baseline="0" dirty="0">
                <a:ln>
                  <a:noFill/>
                </a:ln>
                <a:solidFill>
                  <a:schemeClr val="tx1"/>
                </a:solidFill>
                <a:effectLst/>
                <a:latin typeface="Arial" charset="0"/>
              </a:rPr>
              <a:t>Journal</a:t>
            </a:r>
            <a:endParaRPr kumimoji="0" lang="de-CH" sz="2000" b="1" i="0" u="none" strike="noStrike" cap="none" normalizeH="0" baseline="0" dirty="0">
              <a:ln>
                <a:noFill/>
              </a:ln>
              <a:solidFill>
                <a:schemeClr val="tx1"/>
              </a:solidFill>
              <a:effectLst/>
              <a:latin typeface="Arial" charset="0"/>
            </a:endParaRPr>
          </a:p>
        </p:txBody>
      </p:sp>
      <p:sp>
        <p:nvSpPr>
          <p:cNvPr id="12" name="Rechteck 11">
            <a:extLst>
              <a:ext uri="{FF2B5EF4-FFF2-40B4-BE49-F238E27FC236}">
                <a16:creationId xmlns:a16="http://schemas.microsoft.com/office/drawing/2014/main" id="{40A00580-1ED0-4688-7517-0A7373BC7444}"/>
              </a:ext>
            </a:extLst>
          </p:cNvPr>
          <p:cNvSpPr/>
          <p:nvPr/>
        </p:nvSpPr>
        <p:spPr bwMode="auto">
          <a:xfrm>
            <a:off x="4372125" y="4346222"/>
            <a:ext cx="1147029" cy="350477"/>
          </a:xfrm>
          <a:prstGeom prst="rect">
            <a:avLst/>
          </a:prstGeom>
          <a:solidFill>
            <a:srgbClr val="D5DFFF"/>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1042988" rtl="0" eaLnBrk="1" fontAlgn="base" latinLnBrk="0" hangingPunct="1">
              <a:lnSpc>
                <a:spcPts val="3200"/>
              </a:lnSpc>
              <a:spcBef>
                <a:spcPct val="0"/>
              </a:spcBef>
              <a:spcAft>
                <a:spcPts val="1600"/>
              </a:spcAft>
              <a:buClrTx/>
              <a:buSzTx/>
              <a:buFontTx/>
              <a:buNone/>
              <a:tabLst/>
            </a:pPr>
            <a:r>
              <a:rPr lang="de-CH" sz="1800" dirty="0">
                <a:solidFill>
                  <a:schemeClr val="tx1"/>
                </a:solidFill>
              </a:rPr>
              <a:t>Policy</a:t>
            </a:r>
            <a:endParaRPr kumimoji="0" lang="de-CH" sz="2000" b="1" i="0" u="none" strike="noStrike" cap="none" normalizeH="0" baseline="0" dirty="0">
              <a:ln>
                <a:noFill/>
              </a:ln>
              <a:solidFill>
                <a:schemeClr val="tx1"/>
              </a:solidFill>
              <a:effectLst/>
              <a:latin typeface="Arial" charset="0"/>
            </a:endParaRPr>
          </a:p>
        </p:txBody>
      </p:sp>
      <p:cxnSp>
        <p:nvCxnSpPr>
          <p:cNvPr id="14" name="Gerade Verbindung mit Pfeil 13">
            <a:extLst>
              <a:ext uri="{FF2B5EF4-FFF2-40B4-BE49-F238E27FC236}">
                <a16:creationId xmlns:a16="http://schemas.microsoft.com/office/drawing/2014/main" id="{E40E235C-D962-A1BC-CB21-E95ACD43E329}"/>
              </a:ext>
            </a:extLst>
          </p:cNvPr>
          <p:cNvCxnSpPr>
            <a:stCxn id="7" idx="3"/>
            <a:endCxn id="9" idx="1"/>
          </p:cNvCxnSpPr>
          <p:nvPr/>
        </p:nvCxnSpPr>
        <p:spPr bwMode="auto">
          <a:xfrm>
            <a:off x="2287803" y="3360516"/>
            <a:ext cx="1080227" cy="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Gerade Verbindung mit Pfeil 15">
            <a:extLst>
              <a:ext uri="{FF2B5EF4-FFF2-40B4-BE49-F238E27FC236}">
                <a16:creationId xmlns:a16="http://schemas.microsoft.com/office/drawing/2014/main" id="{5C8A5B61-56E9-83F3-5A57-24CE685E020C}"/>
              </a:ext>
            </a:extLst>
          </p:cNvPr>
          <p:cNvCxnSpPr>
            <a:stCxn id="9" idx="3"/>
            <a:endCxn id="8" idx="1"/>
          </p:cNvCxnSpPr>
          <p:nvPr/>
        </p:nvCxnSpPr>
        <p:spPr bwMode="auto">
          <a:xfrm>
            <a:off x="5744659" y="3360516"/>
            <a:ext cx="961648" cy="11104"/>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Gerade Verbindung mit Pfeil 17">
            <a:extLst>
              <a:ext uri="{FF2B5EF4-FFF2-40B4-BE49-F238E27FC236}">
                <a16:creationId xmlns:a16="http://schemas.microsoft.com/office/drawing/2014/main" id="{67628A93-C9CB-8A3A-218D-65731AC546F5}"/>
              </a:ext>
            </a:extLst>
          </p:cNvPr>
          <p:cNvCxnSpPr>
            <a:cxnSpLocks/>
            <a:stCxn id="10" idx="3"/>
            <a:endCxn id="11" idx="1"/>
          </p:cNvCxnSpPr>
          <p:nvPr/>
        </p:nvCxnSpPr>
        <p:spPr bwMode="auto">
          <a:xfrm flipV="1">
            <a:off x="1844853" y="4516949"/>
            <a:ext cx="719803" cy="4512"/>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Gerade Verbindung mit Pfeil 19">
            <a:extLst>
              <a:ext uri="{FF2B5EF4-FFF2-40B4-BE49-F238E27FC236}">
                <a16:creationId xmlns:a16="http://schemas.microsoft.com/office/drawing/2014/main" id="{5BC1D51D-26FE-29BC-DE97-F56B89D9ACE2}"/>
              </a:ext>
            </a:extLst>
          </p:cNvPr>
          <p:cNvCxnSpPr>
            <a:stCxn id="11" idx="3"/>
            <a:endCxn id="12" idx="1"/>
          </p:cNvCxnSpPr>
          <p:nvPr/>
        </p:nvCxnSpPr>
        <p:spPr bwMode="auto">
          <a:xfrm>
            <a:off x="3711685" y="4516949"/>
            <a:ext cx="660440" cy="4512"/>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Gerader Verbinder 29">
            <a:extLst>
              <a:ext uri="{FF2B5EF4-FFF2-40B4-BE49-F238E27FC236}">
                <a16:creationId xmlns:a16="http://schemas.microsoft.com/office/drawing/2014/main" id="{F03AD6E1-03D6-20BF-C1EE-DF823E71B8BE}"/>
              </a:ext>
            </a:extLst>
          </p:cNvPr>
          <p:cNvCxnSpPr>
            <a:stCxn id="7" idx="2"/>
          </p:cNvCxnSpPr>
          <p:nvPr/>
        </p:nvCxnSpPr>
        <p:spPr bwMode="auto">
          <a:xfrm flipH="1">
            <a:off x="560189" y="3579692"/>
            <a:ext cx="1085282" cy="763992"/>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Gerader Verbinder 31">
            <a:extLst>
              <a:ext uri="{FF2B5EF4-FFF2-40B4-BE49-F238E27FC236}">
                <a16:creationId xmlns:a16="http://schemas.microsoft.com/office/drawing/2014/main" id="{73E2F689-247C-4222-3862-A4EB20519D61}"/>
              </a:ext>
            </a:extLst>
          </p:cNvPr>
          <p:cNvCxnSpPr>
            <a:stCxn id="7" idx="2"/>
          </p:cNvCxnSpPr>
          <p:nvPr/>
        </p:nvCxnSpPr>
        <p:spPr bwMode="auto">
          <a:xfrm>
            <a:off x="1645471" y="3579692"/>
            <a:ext cx="3873683" cy="763992"/>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Verbinder: gewinkelt 12">
            <a:extLst>
              <a:ext uri="{FF2B5EF4-FFF2-40B4-BE49-F238E27FC236}">
                <a16:creationId xmlns:a16="http://schemas.microsoft.com/office/drawing/2014/main" id="{FDBE11CC-9571-8EB0-6D6E-3F5C94CD2FB5}"/>
              </a:ext>
            </a:extLst>
          </p:cNvPr>
          <p:cNvCxnSpPr>
            <a:stCxn id="8" idx="3"/>
            <a:endCxn id="7" idx="1"/>
          </p:cNvCxnSpPr>
          <p:nvPr/>
        </p:nvCxnSpPr>
        <p:spPr bwMode="auto">
          <a:xfrm flipH="1" flipV="1">
            <a:off x="1003139" y="3360516"/>
            <a:ext cx="7887096" cy="11104"/>
          </a:xfrm>
          <a:prstGeom prst="bentConnector5">
            <a:avLst>
              <a:gd name="adj1" fmla="val -2898"/>
              <a:gd name="adj2" fmla="val 4132565"/>
              <a:gd name="adj3" fmla="val 102898"/>
            </a:avLst>
          </a:prstGeom>
          <a:solidFill>
            <a:schemeClr val="accent1"/>
          </a:solidFill>
          <a:ln w="9525" cap="flat" cmpd="sng" algn="ctr">
            <a:solidFill>
              <a:schemeClr val="tx1"/>
            </a:solidFill>
            <a:prstDash val="dash"/>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Textfeld 25">
            <a:extLst>
              <a:ext uri="{FF2B5EF4-FFF2-40B4-BE49-F238E27FC236}">
                <a16:creationId xmlns:a16="http://schemas.microsoft.com/office/drawing/2014/main" id="{BBB492B5-A1A5-932B-0BC7-6BCAF0DEBF5E}"/>
              </a:ext>
            </a:extLst>
          </p:cNvPr>
          <p:cNvSpPr txBox="1"/>
          <p:nvPr/>
        </p:nvSpPr>
        <p:spPr>
          <a:xfrm>
            <a:off x="6989914" y="2511819"/>
            <a:ext cx="2636330" cy="406330"/>
          </a:xfrm>
          <a:prstGeom prst="rect">
            <a:avLst/>
          </a:prstGeom>
          <a:noFill/>
        </p:spPr>
        <p:txBody>
          <a:bodyPr wrap="square" rtlCol="0">
            <a:spAutoFit/>
          </a:bodyPr>
          <a:lstStyle/>
          <a:p>
            <a:r>
              <a:rPr lang="de-CH" sz="1200" b="0" i="1" dirty="0"/>
              <a:t>Versionierung</a:t>
            </a:r>
          </a:p>
        </p:txBody>
      </p:sp>
      <p:sp>
        <p:nvSpPr>
          <p:cNvPr id="15" name="Foliennummernplatzhalter 2">
            <a:extLst>
              <a:ext uri="{FF2B5EF4-FFF2-40B4-BE49-F238E27FC236}">
                <a16:creationId xmlns:a16="http://schemas.microsoft.com/office/drawing/2014/main" id="{0334854B-4EAD-09A6-038A-9D4197A90C6B}"/>
              </a:ext>
            </a:extLst>
          </p:cNvPr>
          <p:cNvSpPr>
            <a:spLocks noGrp="1"/>
          </p:cNvSpPr>
          <p:nvPr>
            <p:ph type="sldNum" sz="quarter" idx="10"/>
          </p:nvPr>
        </p:nvSpPr>
        <p:spPr>
          <a:xfrm>
            <a:off x="8525209" y="5175111"/>
            <a:ext cx="674357" cy="146115"/>
          </a:xfrm>
        </p:spPr>
        <p:txBody>
          <a:bodyPr/>
          <a:lstStyle/>
          <a:p>
            <a:fld id="{3791453F-6806-4C51-BA69-51D2C9F2CC11}" type="slidenum">
              <a:rPr lang="de-DE" smtClean="0"/>
              <a:pPr/>
              <a:t>8</a:t>
            </a:fld>
            <a:endParaRPr lang="de-DE" dirty="0"/>
          </a:p>
        </p:txBody>
      </p:sp>
      <p:sp>
        <p:nvSpPr>
          <p:cNvPr id="21" name="Titel 1">
            <a:extLst>
              <a:ext uri="{FF2B5EF4-FFF2-40B4-BE49-F238E27FC236}">
                <a16:creationId xmlns:a16="http://schemas.microsoft.com/office/drawing/2014/main" id="{708B9743-1B00-950D-2F51-2EC8B0C6E28A}"/>
              </a:ext>
            </a:extLst>
          </p:cNvPr>
          <p:cNvSpPr txBox="1">
            <a:spLocks/>
          </p:cNvSpPr>
          <p:nvPr/>
        </p:nvSpPr>
        <p:spPr bwMode="auto">
          <a:xfrm>
            <a:off x="703263" y="331200"/>
            <a:ext cx="5905127" cy="649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defTabSz="957776" rtl="0" eaLnBrk="1" fontAlgn="base" hangingPunct="1">
              <a:lnSpc>
                <a:spcPct val="100000"/>
              </a:lnSpc>
              <a:spcBef>
                <a:spcPct val="0"/>
              </a:spcBef>
              <a:spcAft>
                <a:spcPct val="0"/>
              </a:spcAft>
              <a:defRPr sz="1900" b="1">
                <a:solidFill>
                  <a:schemeClr val="tx1"/>
                </a:solidFill>
                <a:latin typeface="+mj-lt"/>
                <a:ea typeface="+mj-ea"/>
                <a:cs typeface="+mj-cs"/>
              </a:defRPr>
            </a:lvl1pPr>
            <a:lvl2pPr algn="l" defTabSz="957776" rtl="0" eaLnBrk="1" fontAlgn="base" hangingPunct="1">
              <a:lnSpc>
                <a:spcPts val="2939"/>
              </a:lnSpc>
              <a:spcBef>
                <a:spcPct val="0"/>
              </a:spcBef>
              <a:spcAft>
                <a:spcPct val="0"/>
              </a:spcAft>
              <a:defRPr sz="2600" b="1">
                <a:solidFill>
                  <a:schemeClr val="tx2"/>
                </a:solidFill>
                <a:latin typeface="Arial" charset="0"/>
              </a:defRPr>
            </a:lvl2pPr>
            <a:lvl3pPr algn="l" defTabSz="957776" rtl="0" eaLnBrk="1" fontAlgn="base" hangingPunct="1">
              <a:lnSpc>
                <a:spcPts val="2939"/>
              </a:lnSpc>
              <a:spcBef>
                <a:spcPct val="0"/>
              </a:spcBef>
              <a:spcAft>
                <a:spcPct val="0"/>
              </a:spcAft>
              <a:defRPr sz="2600" b="1">
                <a:solidFill>
                  <a:schemeClr val="tx2"/>
                </a:solidFill>
                <a:latin typeface="Arial" charset="0"/>
              </a:defRPr>
            </a:lvl3pPr>
            <a:lvl4pPr algn="l" defTabSz="957776" rtl="0" eaLnBrk="1" fontAlgn="base" hangingPunct="1">
              <a:lnSpc>
                <a:spcPts val="2939"/>
              </a:lnSpc>
              <a:spcBef>
                <a:spcPct val="0"/>
              </a:spcBef>
              <a:spcAft>
                <a:spcPct val="0"/>
              </a:spcAft>
              <a:defRPr sz="2600" b="1">
                <a:solidFill>
                  <a:schemeClr val="tx2"/>
                </a:solidFill>
                <a:latin typeface="Arial" charset="0"/>
              </a:defRPr>
            </a:lvl4pPr>
            <a:lvl5pPr algn="l" defTabSz="957776" rtl="0" eaLnBrk="1" fontAlgn="base" hangingPunct="1">
              <a:lnSpc>
                <a:spcPts val="2939"/>
              </a:lnSpc>
              <a:spcBef>
                <a:spcPct val="0"/>
              </a:spcBef>
              <a:spcAft>
                <a:spcPct val="0"/>
              </a:spcAft>
              <a:defRPr sz="2600" b="1">
                <a:solidFill>
                  <a:schemeClr val="tx2"/>
                </a:solidFill>
                <a:latin typeface="Arial" charset="0"/>
              </a:defRPr>
            </a:lvl5pPr>
            <a:lvl6pPr marL="419847" algn="l" defTabSz="957776" rtl="0" eaLnBrk="1" fontAlgn="base" hangingPunct="1">
              <a:lnSpc>
                <a:spcPts val="2939"/>
              </a:lnSpc>
              <a:spcBef>
                <a:spcPct val="0"/>
              </a:spcBef>
              <a:spcAft>
                <a:spcPct val="0"/>
              </a:spcAft>
              <a:defRPr sz="2600" b="1">
                <a:solidFill>
                  <a:schemeClr val="tx2"/>
                </a:solidFill>
                <a:latin typeface="Arial" charset="0"/>
              </a:defRPr>
            </a:lvl6pPr>
            <a:lvl7pPr marL="839694" algn="l" defTabSz="957776" rtl="0" eaLnBrk="1" fontAlgn="base" hangingPunct="1">
              <a:lnSpc>
                <a:spcPts val="2939"/>
              </a:lnSpc>
              <a:spcBef>
                <a:spcPct val="0"/>
              </a:spcBef>
              <a:spcAft>
                <a:spcPct val="0"/>
              </a:spcAft>
              <a:defRPr sz="2600" b="1">
                <a:solidFill>
                  <a:schemeClr val="tx2"/>
                </a:solidFill>
                <a:latin typeface="Arial" charset="0"/>
              </a:defRPr>
            </a:lvl7pPr>
            <a:lvl8pPr marL="1259540" algn="l" defTabSz="957776" rtl="0" eaLnBrk="1" fontAlgn="base" hangingPunct="1">
              <a:lnSpc>
                <a:spcPts val="2939"/>
              </a:lnSpc>
              <a:spcBef>
                <a:spcPct val="0"/>
              </a:spcBef>
              <a:spcAft>
                <a:spcPct val="0"/>
              </a:spcAft>
              <a:defRPr sz="2600" b="1">
                <a:solidFill>
                  <a:schemeClr val="tx2"/>
                </a:solidFill>
                <a:latin typeface="Arial" charset="0"/>
              </a:defRPr>
            </a:lvl8pPr>
            <a:lvl9pPr marL="1679387" algn="l" defTabSz="957776" rtl="0" eaLnBrk="1" fontAlgn="base" hangingPunct="1">
              <a:lnSpc>
                <a:spcPts val="2939"/>
              </a:lnSpc>
              <a:spcBef>
                <a:spcPct val="0"/>
              </a:spcBef>
              <a:spcAft>
                <a:spcPct val="0"/>
              </a:spcAft>
              <a:defRPr sz="2600" b="1">
                <a:solidFill>
                  <a:schemeClr val="tx2"/>
                </a:solidFill>
                <a:latin typeface="Arial" charset="0"/>
              </a:defRPr>
            </a:lvl9pPr>
          </a:lstStyle>
          <a:p>
            <a:pPr>
              <a:spcBef>
                <a:spcPts val="600"/>
              </a:spcBef>
              <a:spcAft>
                <a:spcPts val="600"/>
              </a:spcAft>
            </a:pPr>
            <a:r>
              <a:rPr lang="de-CH" kern="0" dirty="0"/>
              <a:t>GOAL-Datenbank</a:t>
            </a:r>
            <a:br>
              <a:rPr lang="de-CH" kern="0" dirty="0"/>
            </a:br>
            <a:r>
              <a:rPr lang="de-CH" sz="500" kern="0" dirty="0"/>
              <a:t>     </a:t>
            </a:r>
            <a:br>
              <a:rPr lang="en-US" sz="1050" b="0" kern="0" dirty="0">
                <a:latin typeface="+mn-lt"/>
                <a:cs typeface="Calibri" panose="020F0502020204030204" pitchFamily="34" charset="0"/>
              </a:rPr>
            </a:br>
            <a:br>
              <a:rPr lang="de-CH" sz="2400" b="0" kern="0" dirty="0"/>
            </a:br>
            <a:endParaRPr lang="de-CH" kern="0" dirty="0"/>
          </a:p>
        </p:txBody>
      </p:sp>
    </p:spTree>
    <p:extLst>
      <p:ext uri="{BB962C8B-B14F-4D97-AF65-F5344CB8AC3E}">
        <p14:creationId xmlns:p14="http://schemas.microsoft.com/office/powerpoint/2010/main" val="25508391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
            <a:extLst>
              <a:ext uri="{FF2B5EF4-FFF2-40B4-BE49-F238E27FC236}">
                <a16:creationId xmlns:a16="http://schemas.microsoft.com/office/drawing/2014/main" id="{C7C17794-6CEA-E0D8-4DDF-69E347A0D561}"/>
              </a:ext>
            </a:extLst>
          </p:cNvPr>
          <p:cNvSpPr>
            <a:spLocks noChangeArrowheads="1"/>
          </p:cNvSpPr>
          <p:nvPr/>
        </p:nvSpPr>
        <p:spPr bwMode="auto">
          <a:xfrm>
            <a:off x="703263" y="2925763"/>
            <a:ext cx="9904412"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de-DE" altLang="de-DE" sz="1800" b="0" i="0" u="none" strike="noStrike" cap="none" normalizeH="0" baseline="0">
                <a:ln>
                  <a:noFill/>
                </a:ln>
                <a:solidFill>
                  <a:schemeClr val="tx1"/>
                </a:solidFill>
                <a:effectLst/>
                <a:latin typeface="Arial" panose="020B0604020202020204" pitchFamily="34" charset="0"/>
              </a:rPr>
            </a:br>
            <a:endParaRPr kumimoji="0" lang="de-DE" altLang="de-DE" sz="1800" b="0" i="0" u="none" strike="noStrike" cap="none" normalizeH="0" baseline="0">
              <a:ln>
                <a:noFill/>
              </a:ln>
              <a:solidFill>
                <a:schemeClr val="tx1"/>
              </a:solidFill>
              <a:effectLst/>
              <a:latin typeface="Arial" panose="020B0604020202020204" pitchFamily="34" charset="0"/>
            </a:endParaRPr>
          </a:p>
        </p:txBody>
      </p:sp>
      <p:pic>
        <p:nvPicPr>
          <p:cNvPr id="5" name="Grafik 4">
            <a:extLst>
              <a:ext uri="{FF2B5EF4-FFF2-40B4-BE49-F238E27FC236}">
                <a16:creationId xmlns:a16="http://schemas.microsoft.com/office/drawing/2014/main" id="{69C7EDC8-B83A-5E42-FADC-CBC0F0914AD4}"/>
              </a:ext>
            </a:extLst>
          </p:cNvPr>
          <p:cNvPicPr>
            <a:picLocks noChangeAspect="1"/>
          </p:cNvPicPr>
          <p:nvPr/>
        </p:nvPicPr>
        <p:blipFill>
          <a:blip r:embed="rId3"/>
          <a:stretch>
            <a:fillRect/>
          </a:stretch>
        </p:blipFill>
        <p:spPr>
          <a:xfrm>
            <a:off x="707093" y="1629172"/>
            <a:ext cx="8533601" cy="3088397"/>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6" name="Textplatzhalter 5">
            <a:extLst>
              <a:ext uri="{FF2B5EF4-FFF2-40B4-BE49-F238E27FC236}">
                <a16:creationId xmlns:a16="http://schemas.microsoft.com/office/drawing/2014/main" id="{FAA8F962-4AB4-4C69-941E-8CD7133D5370}"/>
              </a:ext>
            </a:extLst>
          </p:cNvPr>
          <p:cNvSpPr>
            <a:spLocks noGrp="1"/>
          </p:cNvSpPr>
          <p:nvPr>
            <p:ph type="body" sz="quarter" idx="12"/>
          </p:nvPr>
        </p:nvSpPr>
        <p:spPr/>
        <p:txBody>
          <a:bodyPr/>
          <a:lstStyle/>
          <a:p>
            <a:r>
              <a:rPr lang="de-CH" dirty="0"/>
              <a:t>Publisher</a:t>
            </a:r>
          </a:p>
        </p:txBody>
      </p:sp>
      <p:sp>
        <p:nvSpPr>
          <p:cNvPr id="2" name="Foliennummernplatzhalter 2">
            <a:extLst>
              <a:ext uri="{FF2B5EF4-FFF2-40B4-BE49-F238E27FC236}">
                <a16:creationId xmlns:a16="http://schemas.microsoft.com/office/drawing/2014/main" id="{C83A39D5-E16F-9F83-BD26-69F9214F330D}"/>
              </a:ext>
            </a:extLst>
          </p:cNvPr>
          <p:cNvSpPr>
            <a:spLocks noGrp="1"/>
          </p:cNvSpPr>
          <p:nvPr>
            <p:ph type="sldNum" sz="quarter" idx="10"/>
          </p:nvPr>
        </p:nvSpPr>
        <p:spPr>
          <a:xfrm>
            <a:off x="8525209" y="5175111"/>
            <a:ext cx="674357" cy="146115"/>
          </a:xfrm>
        </p:spPr>
        <p:txBody>
          <a:bodyPr/>
          <a:lstStyle/>
          <a:p>
            <a:fld id="{3791453F-6806-4C51-BA69-51D2C9F2CC11}" type="slidenum">
              <a:rPr lang="de-DE" smtClean="0"/>
              <a:pPr/>
              <a:t>9</a:t>
            </a:fld>
            <a:endParaRPr lang="de-DE" dirty="0"/>
          </a:p>
        </p:txBody>
      </p:sp>
      <p:sp>
        <p:nvSpPr>
          <p:cNvPr id="4" name="Titel 1">
            <a:extLst>
              <a:ext uri="{FF2B5EF4-FFF2-40B4-BE49-F238E27FC236}">
                <a16:creationId xmlns:a16="http://schemas.microsoft.com/office/drawing/2014/main" id="{FF42CB2C-901C-50FF-D58F-CDDAE532B7F3}"/>
              </a:ext>
            </a:extLst>
          </p:cNvPr>
          <p:cNvSpPr txBox="1">
            <a:spLocks/>
          </p:cNvSpPr>
          <p:nvPr/>
        </p:nvSpPr>
        <p:spPr bwMode="auto">
          <a:xfrm>
            <a:off x="703263" y="331200"/>
            <a:ext cx="5905127" cy="649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defTabSz="957776" rtl="0" eaLnBrk="1" fontAlgn="base" hangingPunct="1">
              <a:lnSpc>
                <a:spcPct val="100000"/>
              </a:lnSpc>
              <a:spcBef>
                <a:spcPct val="0"/>
              </a:spcBef>
              <a:spcAft>
                <a:spcPct val="0"/>
              </a:spcAft>
              <a:defRPr sz="1900" b="1">
                <a:solidFill>
                  <a:schemeClr val="tx1"/>
                </a:solidFill>
                <a:latin typeface="+mj-lt"/>
                <a:ea typeface="+mj-ea"/>
                <a:cs typeface="+mj-cs"/>
              </a:defRPr>
            </a:lvl1pPr>
            <a:lvl2pPr algn="l" defTabSz="957776" rtl="0" eaLnBrk="1" fontAlgn="base" hangingPunct="1">
              <a:lnSpc>
                <a:spcPts val="2939"/>
              </a:lnSpc>
              <a:spcBef>
                <a:spcPct val="0"/>
              </a:spcBef>
              <a:spcAft>
                <a:spcPct val="0"/>
              </a:spcAft>
              <a:defRPr sz="2600" b="1">
                <a:solidFill>
                  <a:schemeClr val="tx2"/>
                </a:solidFill>
                <a:latin typeface="Arial" charset="0"/>
              </a:defRPr>
            </a:lvl2pPr>
            <a:lvl3pPr algn="l" defTabSz="957776" rtl="0" eaLnBrk="1" fontAlgn="base" hangingPunct="1">
              <a:lnSpc>
                <a:spcPts val="2939"/>
              </a:lnSpc>
              <a:spcBef>
                <a:spcPct val="0"/>
              </a:spcBef>
              <a:spcAft>
                <a:spcPct val="0"/>
              </a:spcAft>
              <a:defRPr sz="2600" b="1">
                <a:solidFill>
                  <a:schemeClr val="tx2"/>
                </a:solidFill>
                <a:latin typeface="Arial" charset="0"/>
              </a:defRPr>
            </a:lvl3pPr>
            <a:lvl4pPr algn="l" defTabSz="957776" rtl="0" eaLnBrk="1" fontAlgn="base" hangingPunct="1">
              <a:lnSpc>
                <a:spcPts val="2939"/>
              </a:lnSpc>
              <a:spcBef>
                <a:spcPct val="0"/>
              </a:spcBef>
              <a:spcAft>
                <a:spcPct val="0"/>
              </a:spcAft>
              <a:defRPr sz="2600" b="1">
                <a:solidFill>
                  <a:schemeClr val="tx2"/>
                </a:solidFill>
                <a:latin typeface="Arial" charset="0"/>
              </a:defRPr>
            </a:lvl4pPr>
            <a:lvl5pPr algn="l" defTabSz="957776" rtl="0" eaLnBrk="1" fontAlgn="base" hangingPunct="1">
              <a:lnSpc>
                <a:spcPts val="2939"/>
              </a:lnSpc>
              <a:spcBef>
                <a:spcPct val="0"/>
              </a:spcBef>
              <a:spcAft>
                <a:spcPct val="0"/>
              </a:spcAft>
              <a:defRPr sz="2600" b="1">
                <a:solidFill>
                  <a:schemeClr val="tx2"/>
                </a:solidFill>
                <a:latin typeface="Arial" charset="0"/>
              </a:defRPr>
            </a:lvl5pPr>
            <a:lvl6pPr marL="419847" algn="l" defTabSz="957776" rtl="0" eaLnBrk="1" fontAlgn="base" hangingPunct="1">
              <a:lnSpc>
                <a:spcPts val="2939"/>
              </a:lnSpc>
              <a:spcBef>
                <a:spcPct val="0"/>
              </a:spcBef>
              <a:spcAft>
                <a:spcPct val="0"/>
              </a:spcAft>
              <a:defRPr sz="2600" b="1">
                <a:solidFill>
                  <a:schemeClr val="tx2"/>
                </a:solidFill>
                <a:latin typeface="Arial" charset="0"/>
              </a:defRPr>
            </a:lvl6pPr>
            <a:lvl7pPr marL="839694" algn="l" defTabSz="957776" rtl="0" eaLnBrk="1" fontAlgn="base" hangingPunct="1">
              <a:lnSpc>
                <a:spcPts val="2939"/>
              </a:lnSpc>
              <a:spcBef>
                <a:spcPct val="0"/>
              </a:spcBef>
              <a:spcAft>
                <a:spcPct val="0"/>
              </a:spcAft>
              <a:defRPr sz="2600" b="1">
                <a:solidFill>
                  <a:schemeClr val="tx2"/>
                </a:solidFill>
                <a:latin typeface="Arial" charset="0"/>
              </a:defRPr>
            </a:lvl7pPr>
            <a:lvl8pPr marL="1259540" algn="l" defTabSz="957776" rtl="0" eaLnBrk="1" fontAlgn="base" hangingPunct="1">
              <a:lnSpc>
                <a:spcPts val="2939"/>
              </a:lnSpc>
              <a:spcBef>
                <a:spcPct val="0"/>
              </a:spcBef>
              <a:spcAft>
                <a:spcPct val="0"/>
              </a:spcAft>
              <a:defRPr sz="2600" b="1">
                <a:solidFill>
                  <a:schemeClr val="tx2"/>
                </a:solidFill>
                <a:latin typeface="Arial" charset="0"/>
              </a:defRPr>
            </a:lvl8pPr>
            <a:lvl9pPr marL="1679387" algn="l" defTabSz="957776" rtl="0" eaLnBrk="1" fontAlgn="base" hangingPunct="1">
              <a:lnSpc>
                <a:spcPts val="2939"/>
              </a:lnSpc>
              <a:spcBef>
                <a:spcPct val="0"/>
              </a:spcBef>
              <a:spcAft>
                <a:spcPct val="0"/>
              </a:spcAft>
              <a:defRPr sz="2600" b="1">
                <a:solidFill>
                  <a:schemeClr val="tx2"/>
                </a:solidFill>
                <a:latin typeface="Arial" charset="0"/>
              </a:defRPr>
            </a:lvl9pPr>
          </a:lstStyle>
          <a:p>
            <a:pPr>
              <a:spcBef>
                <a:spcPts val="600"/>
              </a:spcBef>
              <a:spcAft>
                <a:spcPts val="600"/>
              </a:spcAft>
            </a:pPr>
            <a:r>
              <a:rPr lang="de-CH" kern="0" dirty="0"/>
              <a:t>GOAL-Datenbank</a:t>
            </a:r>
            <a:br>
              <a:rPr lang="de-CH" kern="0" dirty="0"/>
            </a:br>
            <a:r>
              <a:rPr lang="de-CH" sz="500" kern="0" dirty="0"/>
              <a:t>     </a:t>
            </a:r>
            <a:br>
              <a:rPr lang="en-US" sz="1050" b="0" kern="0" dirty="0">
                <a:latin typeface="+mn-lt"/>
                <a:cs typeface="Calibri" panose="020F0502020204030204" pitchFamily="34" charset="0"/>
              </a:rPr>
            </a:br>
            <a:br>
              <a:rPr lang="de-CH" sz="2400" b="0" kern="0" dirty="0"/>
            </a:br>
            <a:endParaRPr lang="de-CH" kern="0" dirty="0"/>
          </a:p>
        </p:txBody>
      </p:sp>
      <p:pic>
        <p:nvPicPr>
          <p:cNvPr id="7" name="Inhaltsplatzhalter 6">
            <a:hlinkClick r:id="rId4"/>
            <a:extLst>
              <a:ext uri="{FF2B5EF4-FFF2-40B4-BE49-F238E27FC236}">
                <a16:creationId xmlns:a16="http://schemas.microsoft.com/office/drawing/2014/main" id="{F28AD770-2B1F-44FC-0E6C-735549CE7C29}"/>
              </a:ext>
            </a:extLst>
          </p:cNvPr>
          <p:cNvPicPr>
            <a:picLocks noChangeAspect="1"/>
          </p:cNvPicPr>
          <p:nvPr/>
        </p:nvPicPr>
        <p:blipFill>
          <a:blip r:embed="rId5">
            <a:alphaModFix/>
          </a:blip>
          <a:stretch>
            <a:fillRect/>
          </a:stretch>
        </p:blipFill>
        <p:spPr bwMode="auto">
          <a:xfrm>
            <a:off x="6968431" y="505364"/>
            <a:ext cx="1106578" cy="691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231252"/>
      </p:ext>
    </p:extLst>
  </p:cSld>
  <p:clrMapOvr>
    <a:masterClrMapping/>
  </p:clrMapOvr>
</p:sld>
</file>

<file path=ppt/theme/theme1.xml><?xml version="1.0" encoding="utf-8"?>
<a:theme xmlns:a="http://schemas.openxmlformats.org/drawingml/2006/main" name="zhaw_Folien_deutsch">
  <a:themeElements>
    <a:clrScheme name="ZHAW">
      <a:dk1>
        <a:srgbClr val="000000"/>
      </a:dk1>
      <a:lt1>
        <a:srgbClr val="FFFFFF"/>
      </a:lt1>
      <a:dk2>
        <a:srgbClr val="9A9A9C"/>
      </a:dk2>
      <a:lt2>
        <a:srgbClr val="0064A6"/>
      </a:lt2>
      <a:accent1>
        <a:srgbClr val="80B2D3"/>
      </a:accent1>
      <a:accent2>
        <a:srgbClr val="D54E12"/>
      </a:accent2>
      <a:accent3>
        <a:srgbClr val="83B819"/>
      </a:accent3>
      <a:accent4>
        <a:srgbClr val="F0B600"/>
      </a:accent4>
      <a:accent5>
        <a:srgbClr val="6A205F"/>
      </a:accent5>
      <a:accent6>
        <a:srgbClr val="EDDBAB"/>
      </a:accent6>
      <a:hlink>
        <a:srgbClr val="583119"/>
      </a:hlink>
      <a:folHlink>
        <a:srgbClr val="9A9A9C"/>
      </a:folHlink>
    </a:clrScheme>
    <a:fontScheme name="zhaw_Folien_deutsch">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b" anchorCtr="0" compatLnSpc="1">
        <a:prstTxWarp prst="textNoShape">
          <a:avLst/>
        </a:prstTxWarp>
      </a:bodyPr>
      <a:lstStyle>
        <a:defPPr marL="0" marR="0" indent="0" algn="l" defTabSz="1042988" rtl="0" eaLnBrk="1" fontAlgn="base" latinLnBrk="0" hangingPunct="1">
          <a:lnSpc>
            <a:spcPts val="3200"/>
          </a:lnSpc>
          <a:spcBef>
            <a:spcPct val="0"/>
          </a:spcBef>
          <a:spcAft>
            <a:spcPts val="1600"/>
          </a:spcAft>
          <a:buClrTx/>
          <a:buSzTx/>
          <a:buFontTx/>
          <a:buNone/>
          <a:tabLst/>
          <a:defRPr kumimoji="0" lang="de-DE" sz="2800" b="1" i="0" u="none" strike="noStrike" cap="none" normalizeH="0" baseline="0" smtClean="0">
            <a:ln>
              <a:noFill/>
            </a:ln>
            <a:solidFill>
              <a:schemeClr val="tx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b" anchorCtr="0" compatLnSpc="1">
        <a:prstTxWarp prst="textNoShape">
          <a:avLst/>
        </a:prstTxWarp>
      </a:bodyPr>
      <a:lstStyle>
        <a:defPPr marL="0" marR="0" indent="0" algn="l" defTabSz="1042988" rtl="0" eaLnBrk="1" fontAlgn="base" latinLnBrk="0" hangingPunct="1">
          <a:lnSpc>
            <a:spcPts val="3200"/>
          </a:lnSpc>
          <a:spcBef>
            <a:spcPct val="0"/>
          </a:spcBef>
          <a:spcAft>
            <a:spcPts val="1600"/>
          </a:spcAft>
          <a:buClrTx/>
          <a:buSzTx/>
          <a:buFontTx/>
          <a:buNone/>
          <a:tabLst/>
          <a:defRPr kumimoji="0" lang="de-DE" sz="2800" b="1" i="0" u="none" strike="noStrike" cap="none" normalizeH="0" baseline="0" smtClean="0">
            <a:ln>
              <a:noFill/>
            </a:ln>
            <a:solidFill>
              <a:schemeClr val="tx2"/>
            </a:solidFill>
            <a:effectLst/>
            <a:latin typeface="Arial" charset="0"/>
          </a:defRPr>
        </a:defPPr>
      </a:lstStyle>
    </a:lnDef>
  </a:objectDefaults>
  <a:extraClrSchemeLst>
    <a:extraClrScheme>
      <a:clrScheme name="ZHAW">
        <a:dk1>
          <a:srgbClr val="000000"/>
        </a:dk1>
        <a:lt1>
          <a:srgbClr val="FFFFFF"/>
        </a:lt1>
        <a:dk2>
          <a:srgbClr val="9A9A9C"/>
        </a:dk2>
        <a:lt2>
          <a:srgbClr val="0064A6"/>
        </a:lt2>
        <a:accent1>
          <a:srgbClr val="80B2D3"/>
        </a:accent1>
        <a:accent2>
          <a:srgbClr val="D54E12"/>
        </a:accent2>
        <a:accent3>
          <a:srgbClr val="83B819"/>
        </a:accent3>
        <a:accent4>
          <a:srgbClr val="F0B600"/>
        </a:accent4>
        <a:accent5>
          <a:srgbClr val="6A205F"/>
        </a:accent5>
        <a:accent6>
          <a:srgbClr val="EDDBAB"/>
        </a:accent6>
        <a:hlink>
          <a:srgbClr val="583119"/>
        </a:hlink>
        <a:folHlink>
          <a:srgbClr val="9A9A9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ZHAW_16-9_D_2010.potx" id="{00566567-A0F2-4A86-8BAD-551E77207CAD}" vid="{B9C083FD-EB83-46AC-B5CE-852363223980}"/>
    </a:ext>
  </a:ext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ZHAW_16-9_D_2010</Template>
  <TotalTime>0</TotalTime>
  <Words>2807</Words>
  <Application>Microsoft Office PowerPoint</Application>
  <PresentationFormat>Benutzerdefiniert</PresentationFormat>
  <Paragraphs>276</Paragraphs>
  <Slides>18</Slides>
  <Notes>17</Notes>
  <HiddenSlides>0</HiddenSlides>
  <MMClips>1</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18</vt:i4>
      </vt:variant>
    </vt:vector>
  </HeadingPairs>
  <TitlesOfParts>
    <vt:vector size="24" baseType="lpstr">
      <vt:lpstr>-apple-system</vt:lpstr>
      <vt:lpstr>Arial</vt:lpstr>
      <vt:lpstr>Calibri</vt:lpstr>
      <vt:lpstr>Symbol</vt:lpstr>
      <vt:lpstr>Wingdings</vt:lpstr>
      <vt:lpstr>zhaw_Folien_deutsch</vt:lpstr>
      <vt:lpstr>ZHAW Hochschulbibliothek</vt:lpstr>
      <vt:lpstr>PowerPoint-Präsentation</vt:lpstr>
      <vt:lpstr>Projekt GOAL       Unlocking the Green Open Access potentiaL in scholarly and professional journals in Switzerland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Kontakt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Hauf Nicolai (hauo)</dc:creator>
  <dc:description>Version 1.1 neues Logo, pdf tauglich_x000d_
Version 1.0_x000d_
PowerPoint Präsentationsvorlage gem. Vorgaben aus _x000d_
TP 2 - 21.6.2007_x000d_
Position Logo geändert von Grafiker, Schirift Arial, bold ersetzt durch Arial, fett gesetzt,22.6.2007_x000d_
Darstellung Folienmaster geändert, da als Vorgabe S. 31 gültig 25.6.2007_x000d_
Textfeldplatzhalter angepasst 26.6.2007_x000d_
Logo korrigiert, da a abgeschnitten links 26.6.2007_x000d_
Neue Vorgabe des Grafikers übernommen, Titel der Titelfolie mit Text Departments/institutsangabe erfassen, 2 Masterpaar gelöscht</dc:description>
  <cp:lastModifiedBy>Nicolai Hauf</cp:lastModifiedBy>
  <cp:revision>78</cp:revision>
  <dcterms:created xsi:type="dcterms:W3CDTF">2024-03-12T13:40:34Z</dcterms:created>
  <dcterms:modified xsi:type="dcterms:W3CDTF">2024-04-02T14:47:33Z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10d9bad3-6dac-4e9a-89a3-89f3b8d247b2_Enabled">
    <vt:lpwstr>true</vt:lpwstr>
  </property>
  <property fmtid="{D5CDD505-2E9C-101B-9397-08002B2CF9AE}" pid="3" name="MSIP_Label_10d9bad3-6dac-4e9a-89a3-89f3b8d247b2_SetDate">
    <vt:lpwstr>2024-03-12T13:42:08Z</vt:lpwstr>
  </property>
  <property fmtid="{D5CDD505-2E9C-101B-9397-08002B2CF9AE}" pid="4" name="MSIP_Label_10d9bad3-6dac-4e9a-89a3-89f3b8d247b2_Method">
    <vt:lpwstr>Standard</vt:lpwstr>
  </property>
  <property fmtid="{D5CDD505-2E9C-101B-9397-08002B2CF9AE}" pid="5" name="MSIP_Label_10d9bad3-6dac-4e9a-89a3-89f3b8d247b2_Name">
    <vt:lpwstr>10d9bad3-6dac-4e9a-89a3-89f3b8d247b2</vt:lpwstr>
  </property>
  <property fmtid="{D5CDD505-2E9C-101B-9397-08002B2CF9AE}" pid="6" name="MSIP_Label_10d9bad3-6dac-4e9a-89a3-89f3b8d247b2_SiteId">
    <vt:lpwstr>5d1a9f9d-201f-4a10-b983-451cf65cbc1e</vt:lpwstr>
  </property>
  <property fmtid="{D5CDD505-2E9C-101B-9397-08002B2CF9AE}" pid="7" name="MSIP_Label_10d9bad3-6dac-4e9a-89a3-89f3b8d247b2_ActionId">
    <vt:lpwstr>4777ee09-2614-40fb-9072-24ca643f5a2a</vt:lpwstr>
  </property>
  <property fmtid="{D5CDD505-2E9C-101B-9397-08002B2CF9AE}" pid="8" name="MSIP_Label_10d9bad3-6dac-4e9a-89a3-89f3b8d247b2_ContentBits">
    <vt:lpwstr>0</vt:lpwstr>
  </property>
</Properties>
</file>