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Economica"/>
      <p:regular r:id="rId23"/>
      <p:bold r:id="rId24"/>
      <p:italic r:id="rId25"/>
      <p:boldItalic r:id="rId26"/>
    </p:embeddedFont>
    <p:embeddedFont>
      <p:font typeface="Average"/>
      <p:regular r:id="rId27"/>
    </p:embeddedFont>
    <p:embeddedFont>
      <p:font typeface="Oswald"/>
      <p:regular r:id="rId28"/>
      <p:bold r:id="rId29"/>
    </p:embeddedFont>
    <p:embeddedFont>
      <p:font typeface="Open Sans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Economica-bold.fntdata"/><Relationship Id="rId23" Type="http://schemas.openxmlformats.org/officeDocument/2006/relationships/font" Target="fonts/Economica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Economica-boldItalic.fntdata"/><Relationship Id="rId25" Type="http://schemas.openxmlformats.org/officeDocument/2006/relationships/font" Target="fonts/Economica-italic.fntdata"/><Relationship Id="rId28" Type="http://schemas.openxmlformats.org/officeDocument/2006/relationships/font" Target="fonts/Oswald-regular.fntdata"/><Relationship Id="rId27" Type="http://schemas.openxmlformats.org/officeDocument/2006/relationships/font" Target="fonts/Averag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swald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OpenSans-bold.fntdata"/><Relationship Id="rId30" Type="http://schemas.openxmlformats.org/officeDocument/2006/relationships/font" Target="fonts/OpenSans-regular.fntdata"/><Relationship Id="rId11" Type="http://schemas.openxmlformats.org/officeDocument/2006/relationships/slide" Target="slides/slide6.xml"/><Relationship Id="rId33" Type="http://schemas.openxmlformats.org/officeDocument/2006/relationships/font" Target="fonts/OpenSans-boldItalic.fntdata"/><Relationship Id="rId10" Type="http://schemas.openxmlformats.org/officeDocument/2006/relationships/slide" Target="slides/slide5.xml"/><Relationship Id="rId32" Type="http://schemas.openxmlformats.org/officeDocument/2006/relationships/font" Target="fonts/OpenSans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631677758e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631677758e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31677758e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631677758e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could be done in multiple ways. Goal here is to show variety of options.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Could capture events directly from the S3 SNS notifications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Could write audit log in DynamoDB or in another S3 bucket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Quantum Ledger - Provides immutable and cryptographically verifiable history of all changes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631677758e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631677758e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Format migrations are essentially the same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631677758e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631677758e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Each process would be its own function and could be deployed independently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631677758e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631677758e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631677758e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631677758e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62e7352c3f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62e7352c3f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631677758e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631677758e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62e35fbbfb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62e35fbbfb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62e35fbbfb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62e35fbbfb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are going to be talking today about performing preservation within cloud systems, and this always starts with storage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Show of hands, how many of your or your institution is using one of these platforms to store files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62e35fbbfb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62e35fbbfb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62e35fbbfb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62e35fbbfb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It depends, but in many cases NO.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If you are moving content out of a preservation-aware system (DuraCloud, LOCKSS, Chronopolis, APTrust, etc) and into cloud storage, you need to know that you are losing some of the preservation benefits of that system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62e35fbbfb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62e35fbbfb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list is not comprehensive, but instructive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S3 Inventory tells you what is in storage at the moment it is run, but how do you know what *should* be in storage?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Many of these features are supported by existing digital preservation systems (DuraCloud, LOCKSS, Chronopolis, APTrust) or tools (Archivematica), but can we do this work directly in the cloud?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631bfea07e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631bfea07e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62e35fbbfb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62e35fbbfb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Deployed with Terraform and Ansible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Serverless</a:t>
            </a:r>
            <a:r>
              <a:rPr lang="en"/>
              <a:t> - to limited maintenance, low operational cost, scalable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These tools are already being built, why not work together?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631677758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631677758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Function Examples: A starting point for the conversation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Could be done in multiple ways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Examples are in AWS: Would look different in other cloud providers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7" name="Google Shape;17;p3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8" name="Google Shape;18;p3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8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" name="Google Shape;44;p9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ctrTitle"/>
          </p:nvPr>
        </p:nvSpPr>
        <p:spPr>
          <a:xfrm>
            <a:off x="311700" y="1196375"/>
            <a:ext cx="8520600" cy="167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Cloud Native Preservation</a:t>
            </a:r>
            <a:endParaRPr sz="4800"/>
          </a:p>
        </p:txBody>
      </p:sp>
      <p:sp>
        <p:nvSpPr>
          <p:cNvPr id="63" name="Google Shape;63;p13"/>
          <p:cNvSpPr txBox="1"/>
          <p:nvPr>
            <p:ph idx="1" type="subTitle"/>
          </p:nvPr>
        </p:nvSpPr>
        <p:spPr>
          <a:xfrm>
            <a:off x="311700" y="29784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Digital Preservation 2019</a:t>
            </a:r>
            <a:endParaRPr sz="2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/>
          <p:nvPr>
            <p:ph type="title"/>
          </p:nvPr>
        </p:nvSpPr>
        <p:spPr>
          <a:xfrm>
            <a:off x="235500" y="216425"/>
            <a:ext cx="85206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Inventory</a:t>
            </a:r>
            <a:endParaRPr sz="3600"/>
          </a:p>
        </p:txBody>
      </p:sp>
      <p:pic>
        <p:nvPicPr>
          <p:cNvPr id="125" name="Google Shape;12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213" y="1352550"/>
            <a:ext cx="8791575" cy="243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3"/>
          <p:cNvSpPr txBox="1"/>
          <p:nvPr>
            <p:ph type="title"/>
          </p:nvPr>
        </p:nvSpPr>
        <p:spPr>
          <a:xfrm>
            <a:off x="235500" y="216425"/>
            <a:ext cx="85206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Audit Log</a:t>
            </a:r>
            <a:endParaRPr sz="3600"/>
          </a:p>
        </p:txBody>
      </p:sp>
      <p:pic>
        <p:nvPicPr>
          <p:cNvPr id="131" name="Google Shape;13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3413" y="1490663"/>
            <a:ext cx="7877175" cy="2162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4"/>
          <p:cNvSpPr txBox="1"/>
          <p:nvPr>
            <p:ph type="title"/>
          </p:nvPr>
        </p:nvSpPr>
        <p:spPr>
          <a:xfrm>
            <a:off x="235500" y="216425"/>
            <a:ext cx="85206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Integrity Checks</a:t>
            </a:r>
            <a:endParaRPr sz="3600"/>
          </a:p>
        </p:txBody>
      </p:sp>
      <p:pic>
        <p:nvPicPr>
          <p:cNvPr id="137" name="Google Shape;13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93925"/>
            <a:ext cx="8839199" cy="31593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/>
          <p:nvPr>
            <p:ph type="title"/>
          </p:nvPr>
        </p:nvSpPr>
        <p:spPr>
          <a:xfrm>
            <a:off x="235500" y="216425"/>
            <a:ext cx="85206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File Processing</a:t>
            </a:r>
            <a:endParaRPr sz="3600"/>
          </a:p>
        </p:txBody>
      </p:sp>
      <p:pic>
        <p:nvPicPr>
          <p:cNvPr id="143" name="Google Shape;14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1525" y="705625"/>
            <a:ext cx="8294570" cy="420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6"/>
          <p:cNvSpPr txBox="1"/>
          <p:nvPr>
            <p:ph type="title"/>
          </p:nvPr>
        </p:nvSpPr>
        <p:spPr>
          <a:xfrm>
            <a:off x="235500" y="216425"/>
            <a:ext cx="85206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Administrative UI</a:t>
            </a:r>
            <a:endParaRPr sz="3600"/>
          </a:p>
        </p:txBody>
      </p:sp>
      <p:pic>
        <p:nvPicPr>
          <p:cNvPr id="149" name="Google Shape;14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0450" y="757825"/>
            <a:ext cx="7703620" cy="420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"/>
          <p:cNvSpPr txBox="1"/>
          <p:nvPr>
            <p:ph type="title"/>
          </p:nvPr>
        </p:nvSpPr>
        <p:spPr>
          <a:xfrm>
            <a:off x="235500" y="216425"/>
            <a:ext cx="85206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Putting it all together</a:t>
            </a:r>
            <a:endParaRPr sz="3600"/>
          </a:p>
        </p:txBody>
      </p:sp>
      <p:pic>
        <p:nvPicPr>
          <p:cNvPr id="155" name="Google Shape;15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300" y="712925"/>
            <a:ext cx="7515408" cy="420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8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Benefits</a:t>
            </a:r>
            <a:endParaRPr/>
          </a:p>
        </p:txBody>
      </p:sp>
      <p:sp>
        <p:nvSpPr>
          <p:cNvPr id="161" name="Google Shape;161;p28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Convenient - Allows the continued use of cloud storage for high-value content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Efficient - Preservation actions occur within the cloud environment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Shared - Consistent set of tools used and maintained across institutions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Configurable - Use only the components that are relevant to you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Manageable</a:t>
            </a:r>
            <a:r>
              <a:rPr lang="en" sz="1700"/>
              <a:t> - Each function is limited in scope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Scalable - Serverless tools allow for broad scaling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Low cost - Serverless tools ensure charges only apply when work is done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Automated - Deployment and updates managed by CM tools</a:t>
            </a:r>
            <a:endParaRPr sz="1700"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300"/>
              <a:t>Confidence that data is preserved</a:t>
            </a:r>
            <a:r>
              <a:rPr lang="en" sz="2300"/>
              <a:t>!</a:t>
            </a:r>
            <a:endParaRPr sz="23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9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 this the future you want to see?</a:t>
            </a:r>
            <a:endParaRPr/>
          </a:p>
        </p:txBody>
      </p:sp>
      <p:sp>
        <p:nvSpPr>
          <p:cNvPr id="167" name="Google Shape;167;p29"/>
          <p:cNvSpPr txBox="1"/>
          <p:nvPr>
            <p:ph idx="1" type="body"/>
          </p:nvPr>
        </p:nvSpPr>
        <p:spPr>
          <a:xfrm>
            <a:off x="311688" y="4006900"/>
            <a:ext cx="8520600" cy="63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000">
                <a:latin typeface="Oswald"/>
                <a:ea typeface="Oswald"/>
                <a:cs typeface="Oswald"/>
                <a:sym typeface="Oswald"/>
              </a:rPr>
              <a:t>bill.branan@lyrasis.org</a:t>
            </a:r>
            <a:endParaRPr sz="30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68" name="Google Shape;16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89325" y="1329625"/>
            <a:ext cx="2365375" cy="2365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>
            <p:ph type="title"/>
          </p:nvPr>
        </p:nvSpPr>
        <p:spPr>
          <a:xfrm>
            <a:off x="3717475" y="1130825"/>
            <a:ext cx="6213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Bill Branan</a:t>
            </a:r>
            <a:endParaRPr/>
          </a:p>
        </p:txBody>
      </p:sp>
      <p:sp>
        <p:nvSpPr>
          <p:cNvPr id="69" name="Google Shape;69;p14"/>
          <p:cNvSpPr txBox="1"/>
          <p:nvPr>
            <p:ph idx="1" type="body"/>
          </p:nvPr>
        </p:nvSpPr>
        <p:spPr>
          <a:xfrm>
            <a:off x="3717400" y="1838275"/>
            <a:ext cx="6213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LYRASIS - Sr Engineering Lead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DuraCloud Technical Lead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Open Source project </a:t>
            </a:r>
            <a:r>
              <a:rPr lang="en"/>
              <a:t>- est 2009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Preservation utilizing cloud storage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Preservation utilizing academic DDPs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Hosted by DuraSpace, now LYRASIS</a:t>
            </a:r>
            <a:endParaRPr/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9800" y="1130825"/>
            <a:ext cx="2069550" cy="238975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1" name="Google Shape;71;p14"/>
          <p:cNvSpPr txBox="1"/>
          <p:nvPr/>
        </p:nvSpPr>
        <p:spPr>
          <a:xfrm>
            <a:off x="3141950" y="3929000"/>
            <a:ext cx="2724300" cy="4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Cloud object storage</a:t>
            </a:r>
            <a:endParaRPr/>
          </a:p>
        </p:txBody>
      </p:sp>
      <p:sp>
        <p:nvSpPr>
          <p:cNvPr id="77" name="Google Shape;77;p15"/>
          <p:cNvSpPr txBox="1"/>
          <p:nvPr>
            <p:ph idx="1" type="body"/>
          </p:nvPr>
        </p:nvSpPr>
        <p:spPr>
          <a:xfrm>
            <a:off x="503250" y="1296400"/>
            <a:ext cx="8137500" cy="185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A data storage architecture that manages data as objects that are free of hierarchy, allowing all data objects to exist at the same level in a storage pool. Each object includes the data, a unique identifying name, and metadata. Cloud providers offer object storage as a massively scalable and low cost storage solution.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5"/>
          <p:cNvSpPr txBox="1"/>
          <p:nvPr/>
        </p:nvSpPr>
        <p:spPr>
          <a:xfrm>
            <a:off x="986400" y="2980900"/>
            <a:ext cx="7171200" cy="11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Examples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Amazon S3, Microsoft Azure Blob Storage, Google Cloud Storage, Rackspace Cloud Files, Wasabi Cloud Storage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</a:t>
            </a:r>
            <a:r>
              <a:rPr lang="en"/>
              <a:t>loud object storage benefits</a:t>
            </a:r>
            <a:endParaRPr/>
          </a:p>
        </p:txBody>
      </p:sp>
      <p:sp>
        <p:nvSpPr>
          <p:cNvPr id="84" name="Google Shape;84;p16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Virtually unlimited capacity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Low cost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Greater institutional / departmental / individual control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Access to content for processing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Ability to use tools built against cloud APIs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Reduced maintenance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Access / availability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Security controls</a:t>
            </a:r>
            <a:endParaRPr sz="2000"/>
          </a:p>
        </p:txBody>
      </p:sp>
      <p:pic>
        <p:nvPicPr>
          <p:cNvPr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79325" y="2847300"/>
            <a:ext cx="3069424" cy="214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311700" y="1137775"/>
            <a:ext cx="8520600" cy="1480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Are cloud features sufficient for preservation?</a:t>
            </a:r>
            <a:endParaRPr sz="3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Features of a Digital Preservation solution</a:t>
            </a:r>
            <a:endParaRPr/>
          </a:p>
        </p:txBody>
      </p:sp>
      <p:sp>
        <p:nvSpPr>
          <p:cNvPr id="96" name="Google Shape;96;p18"/>
          <p:cNvSpPr txBox="1"/>
          <p:nvPr>
            <p:ph idx="1" type="body"/>
          </p:nvPr>
        </p:nvSpPr>
        <p:spPr>
          <a:xfrm>
            <a:off x="311700" y="1304875"/>
            <a:ext cx="8520600" cy="1634100"/>
          </a:xfrm>
          <a:prstGeom prst="rect">
            <a:avLst/>
          </a:prstGeom>
          <a:ln cap="flat" cmpd="sng" w="38100">
            <a:solidFill>
              <a:srgbClr val="F1C2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Create multiple distributed copies of content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Maintain inventory of all content and storage locations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Maintain audit log of all content stored and all changes made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Verify file fixity / integrity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Provide an administrative dashboard</a:t>
            </a:r>
            <a:endParaRPr sz="1700"/>
          </a:p>
        </p:txBody>
      </p:sp>
      <p:sp>
        <p:nvSpPr>
          <p:cNvPr id="97" name="Google Shape;97;p18"/>
          <p:cNvSpPr txBox="1"/>
          <p:nvPr/>
        </p:nvSpPr>
        <p:spPr>
          <a:xfrm>
            <a:off x="323600" y="3128975"/>
            <a:ext cx="8508600" cy="1345200"/>
          </a:xfrm>
          <a:prstGeom prst="rect">
            <a:avLst/>
          </a:prstGeom>
          <a:noFill/>
          <a:ln cap="flat" cmpd="sng" w="3810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Open Sans"/>
              <a:buChar char="●"/>
            </a:pPr>
            <a:r>
              <a:rPr lang="en" sz="1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Perform metadata extraction</a:t>
            </a:r>
            <a:endParaRPr sz="17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Open Sans"/>
              <a:buChar char="●"/>
            </a:pPr>
            <a:r>
              <a:rPr lang="en" sz="1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Perform format identification</a:t>
            </a:r>
            <a:endParaRPr sz="17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Open Sans"/>
              <a:buChar char="●"/>
            </a:pPr>
            <a:r>
              <a:rPr lang="en" sz="1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Perform virus scans</a:t>
            </a:r>
            <a:endParaRPr sz="17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Open Sans"/>
              <a:buChar char="●"/>
            </a:pPr>
            <a:r>
              <a:rPr lang="en" sz="1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Perform format migrations</a:t>
            </a:r>
            <a:endParaRPr sz="13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8" name="Google Shape;98;p18"/>
          <p:cNvSpPr/>
          <p:nvPr/>
        </p:nvSpPr>
        <p:spPr>
          <a:xfrm>
            <a:off x="7376775" y="1549675"/>
            <a:ext cx="1284000" cy="10821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68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Partial Support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99" name="Google Shape;99;p18"/>
          <p:cNvSpPr/>
          <p:nvPr/>
        </p:nvSpPr>
        <p:spPr>
          <a:xfrm>
            <a:off x="7376775" y="3243575"/>
            <a:ext cx="1284000" cy="10821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74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No Support</a:t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Future</a:t>
            </a:r>
            <a:endParaRPr/>
          </a:p>
        </p:txBody>
      </p:sp>
      <p:sp>
        <p:nvSpPr>
          <p:cNvPr id="105" name="Google Shape;105;p19"/>
          <p:cNvSpPr txBox="1"/>
          <p:nvPr>
            <p:ph idx="1" type="body"/>
          </p:nvPr>
        </p:nvSpPr>
        <p:spPr>
          <a:xfrm>
            <a:off x="311700" y="1152475"/>
            <a:ext cx="6907800" cy="299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Support all preservation functions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Work in a cloud environment</a:t>
            </a:r>
            <a:endParaRPr sz="23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To take advantage of cloud capabilities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To benefit from new cloud features and functions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To avoid egress charges</a:t>
            </a:r>
            <a:endParaRPr sz="19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Shared approach, tools, and best practices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Shared development overhead</a:t>
            </a:r>
            <a:endParaRPr sz="2300"/>
          </a:p>
        </p:txBody>
      </p:sp>
      <p:pic>
        <p:nvPicPr>
          <p:cNvPr id="106" name="Google Shape;10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6050" y="438575"/>
            <a:ext cx="2178300" cy="1356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Cloud Preservation Toolkit</a:t>
            </a:r>
            <a:endParaRPr/>
          </a:p>
        </p:txBody>
      </p:sp>
      <p:sp>
        <p:nvSpPr>
          <p:cNvPr id="112" name="Google Shape;112;p20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A set of tools to perform preservation functions</a:t>
            </a:r>
            <a:endParaRPr sz="21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Independent deployment - use only</a:t>
            </a:r>
            <a:r>
              <a:rPr lang="en" sz="1800"/>
              <a:t> what you need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Consistent, repeatable deployment using </a:t>
            </a:r>
            <a:r>
              <a:rPr lang="en" sz="1800"/>
              <a:t>configuration management tools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Primarily serverless</a:t>
            </a:r>
            <a:endParaRPr sz="18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A community of developers to maintain and improve tools</a:t>
            </a:r>
            <a:endParaRPr sz="21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Open source function code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Open source configuration management scripts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 community of practice</a:t>
            </a:r>
            <a:endParaRPr sz="1800"/>
          </a:p>
        </p:txBody>
      </p:sp>
      <p:pic>
        <p:nvPicPr>
          <p:cNvPr id="113" name="Google Shape;11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0625" y="3527450"/>
            <a:ext cx="1340800" cy="1325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1"/>
          <p:cNvSpPr txBox="1"/>
          <p:nvPr>
            <p:ph type="title"/>
          </p:nvPr>
        </p:nvSpPr>
        <p:spPr>
          <a:xfrm>
            <a:off x="235500" y="216425"/>
            <a:ext cx="85206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Multiple copies</a:t>
            </a:r>
            <a:endParaRPr sz="3600"/>
          </a:p>
        </p:txBody>
      </p:sp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2175" y="789125"/>
            <a:ext cx="6659641" cy="4125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