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346" r:id="rId2"/>
    <p:sldId id="256" r:id="rId3"/>
    <p:sldId id="341" r:id="rId4"/>
    <p:sldId id="347" r:id="rId5"/>
    <p:sldId id="342" r:id="rId6"/>
    <p:sldId id="349" r:id="rId7"/>
    <p:sldId id="348" r:id="rId8"/>
    <p:sldId id="343" r:id="rId9"/>
    <p:sldId id="344" r:id="rId10"/>
    <p:sldId id="351" r:id="rId11"/>
    <p:sldId id="345" r:id="rId12"/>
    <p:sldId id="350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075"/>
    <p:restoredTop sz="96327"/>
  </p:normalViewPr>
  <p:slideViewPr>
    <p:cSldViewPr snapToGrid="0" snapToObjects="1">
      <p:cViewPr varScale="1">
        <p:scale>
          <a:sx n="186" d="100"/>
          <a:sy n="186" d="100"/>
        </p:scale>
        <p:origin x="216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AF8C79-F048-A74C-AAAB-95D2A016AA9E}" type="datetimeFigureOut">
              <a:rPr lang="en-US" smtClean="0"/>
              <a:t>3/31/21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FA92FF-5351-E247-9631-D552937C48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2163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8BDE5B-5883-4640-A595-9F3E9F0E70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621B4D-35CF-6B4F-8A1D-FE81929985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9CCED0-47D1-6744-8156-85516F01F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FACA1-FCCD-0948-B898-F1A6FFBB915A}" type="datetimeFigureOut">
              <a:rPr lang="en-US" smtClean="0"/>
              <a:t>3/31/21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5944AA-2303-A84B-9C65-E0C81A334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E8B70D-FBFC-7B4C-982F-9BC5A027C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0B75-8D32-0147-A712-C9228F98DB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769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46D09-2165-8745-9035-BA11B413A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EB444F-C73B-1F4E-8547-A9565E4139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3A2194-3571-494F-8A9F-3EFB1C078F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FACA1-FCCD-0948-B898-F1A6FFBB915A}" type="datetimeFigureOut">
              <a:rPr lang="en-US" smtClean="0"/>
              <a:t>3/31/21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9AA89D-F99B-F842-8BCD-09455C3D6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D1D8A0-D724-1447-BDD5-B3CE8D6CD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0B75-8D32-0147-A712-C9228F98DB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667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ACC5CF7-6C8B-5440-89AC-E1D7D22D91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1A4D0E-BBE7-C549-884D-5FF9A6C0F3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9C7F86-B0C5-9246-AC6E-32C585837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FACA1-FCCD-0948-B898-F1A6FFBB915A}" type="datetimeFigureOut">
              <a:rPr lang="en-US" smtClean="0"/>
              <a:t>3/31/21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D30DA9-1625-A14D-A1BA-0C17A8F92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8C98AE-D606-9840-8E9C-CA4A4B398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0B75-8D32-0147-A712-C9228F98DB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347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51963-F54F-AB4A-B307-385B8CC51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A97058-349F-AE4E-9596-203667000F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2D8855-A68C-F745-80A5-871EFFA00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FACA1-FCCD-0948-B898-F1A6FFBB915A}" type="datetimeFigureOut">
              <a:rPr lang="en-US" smtClean="0"/>
              <a:t>3/31/21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BFED2C-C142-9245-9497-F4E3A9585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8E9785-57B0-FB4B-B258-92DD468BF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0B75-8D32-0147-A712-C9228F98DB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4429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2F22AE-5E74-294B-B35A-5C5400FE6D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010A5D-515A-E642-9BE2-E5EC985111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2691CC-6CBA-7245-9BC7-C262AAA17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FACA1-FCCD-0948-B898-F1A6FFBB915A}" type="datetimeFigureOut">
              <a:rPr lang="en-US" smtClean="0"/>
              <a:t>3/31/21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F46076-FE19-6F4C-96DE-DA8B26E20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5A9E97-C214-404F-9BFF-06014398B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0B75-8D32-0147-A712-C9228F98DB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09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1F14D-7963-3F4D-80E2-51BA65FDB3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222FCF-1C79-0643-826A-12EDACC995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B6C7D9-504E-594E-B44A-B5D4108AA9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664ADA-AA7A-7A4D-AEBC-4DAE10FF1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FACA1-FCCD-0948-B898-F1A6FFBB915A}" type="datetimeFigureOut">
              <a:rPr lang="en-US" smtClean="0"/>
              <a:t>3/31/21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E81865-86A4-BD41-BE18-573AA6909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165EC1-C2B9-9241-BA18-2CD2711D6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0B75-8D32-0147-A712-C9228F98DB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3026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D13B7B-3FF5-B349-AEC4-BC9C48EDD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2A2B95-1A41-7A41-9504-132309DD1A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AF9AB2-5C49-B24B-8BA3-9CD5537CC6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2C877A-87D5-A04F-9EF8-3D3381C5D6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BAA2AB9-8D0E-1341-9E60-155C6BE585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DDB3423-5DBE-F044-8E10-5DC88CC4F4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FACA1-FCCD-0948-B898-F1A6FFBB915A}" type="datetimeFigureOut">
              <a:rPr lang="en-US" smtClean="0"/>
              <a:t>3/31/21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2274BC-BF9C-5343-9083-D1C44BDC5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89C27B5-9343-564E-8E95-2AAC1CAC3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0B75-8D32-0147-A712-C9228F98DB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807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AD3ACA-C774-6C48-B1E3-2FEAFFD7F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FB549F-FCA7-9E4D-9A45-F3238A38A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FACA1-FCCD-0948-B898-F1A6FFBB915A}" type="datetimeFigureOut">
              <a:rPr lang="en-US" smtClean="0"/>
              <a:t>3/31/21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EDE0F2-C5C2-D74B-A49F-FBDF44907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7576A4-0B49-B84A-96EB-89CE7762D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0B75-8D32-0147-A712-C9228F98DB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4113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6C9417-D2CE-FE46-A486-BD941CBD0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FACA1-FCCD-0948-B898-F1A6FFBB915A}" type="datetimeFigureOut">
              <a:rPr lang="en-US" smtClean="0"/>
              <a:t>3/31/21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638A8B-D82F-144A-8739-3660D353D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AAAAA3-C503-CD48-BBAA-96E11FF6B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0B75-8D32-0147-A712-C9228F98DB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008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0E6C09-1916-CF41-88D8-2E43C4968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6FA0B-FA6F-4A47-8F26-B2FCB420E8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690A7F-9BC4-C748-B562-9A4A8BEF86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27D99F-C028-254D-BD37-4AAF98459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FACA1-FCCD-0948-B898-F1A6FFBB915A}" type="datetimeFigureOut">
              <a:rPr lang="en-US" smtClean="0"/>
              <a:t>3/31/21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49798A-33E6-7E40-BF60-6B7B405C4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B07D37-8744-1644-BCC0-F857702AF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0B75-8D32-0147-A712-C9228F98DB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746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4B0F38-237A-F249-99B0-9ED9B2C45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A2ACB0-E9F7-FC4E-852F-9AB4002B85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C0B217-B371-F54D-8E79-E965C2EE0B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4DC82C-A8C5-3C4C-95E1-C4B674962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FACA1-FCCD-0948-B898-F1A6FFBB915A}" type="datetimeFigureOut">
              <a:rPr lang="en-US" smtClean="0"/>
              <a:t>3/31/21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8139FA-59CC-DD45-8DB6-9E195FC71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C87A91-59F3-5B4C-8209-69853794B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0B75-8D32-0147-A712-C9228F98DB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728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728890-B24A-2941-863D-B778E10207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558200-B3DE-6240-9339-A2080339FF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0310BD-74FA-0243-AFE6-4E93B6E565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FACA1-FCCD-0948-B898-F1A6FFBB915A}" type="datetimeFigureOut">
              <a:rPr lang="en-US" smtClean="0"/>
              <a:t>3/31/21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E13ED3-E5C6-0945-B4D1-E26184E8C2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4827BD-B507-B741-902E-92F11B60A5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F0B75-8D32-0147-A712-C9228F98DB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158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BB412C1-30FB-6A4D-9146-E803B1017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VIVO Leadership Group: Mar 31, 2021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29A15F-0FB2-114D-B6CC-4B2E12E94EEF}"/>
              </a:ext>
            </a:extLst>
          </p:cNvPr>
          <p:cNvSpPr txBox="1"/>
          <p:nvPr/>
        </p:nvSpPr>
        <p:spPr>
          <a:xfrm>
            <a:off x="972030" y="1690688"/>
            <a:ext cx="9627283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Discussion</a:t>
            </a:r>
            <a:endParaRPr lang="en-US" sz="2400" dirty="0"/>
          </a:p>
          <a:p>
            <a:endParaRPr lang="en-US" sz="2400" dirty="0"/>
          </a:p>
          <a:p>
            <a:pPr lvl="0"/>
            <a:r>
              <a:rPr lang="en-US" dirty="0"/>
              <a:t>VIAB Use Cases and Features Discussion – Bruce (15)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Limited use cases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Simplified Profile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Simplified installation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Associated Services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Other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VIAB Process - Bruce (10)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Define features/system requirements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Hand off to task force groups or form a new group to define specific project plans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Officers develop a project plan based on input from TF groups – then leadership group votes by email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VIVO Community Town Hall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6849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DFEC2-1259-F74B-A074-1A7D36A7B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6749"/>
            <a:ext cx="10515600" cy="947692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Feedback from the Developers/Committers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88712F-2B0E-2E45-9E2C-53087D861FFD}"/>
              </a:ext>
            </a:extLst>
          </p:cNvPr>
          <p:cNvSpPr txBox="1"/>
          <p:nvPr/>
        </p:nvSpPr>
        <p:spPr>
          <a:xfrm>
            <a:off x="432370" y="1751617"/>
            <a:ext cx="11327259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>
                <a:latin typeface="Avenir Book" panose="02000503020000020003" pitchFamily="2" charset="0"/>
              </a:rPr>
              <a:t>From Andrew Wood: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>
                <a:latin typeface="Avenir Book" panose="02000503020000020003" pitchFamily="2" charset="0"/>
              </a:rPr>
              <a:t>In discussing the seed you planted regarding a re-envisioned, tightly-focused VIVO with the VIVO Committers, there was a fair amount of interest which evolved into blue-sky thinking on a VIVO 2.0. 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>
                <a:latin typeface="Avenir Book" panose="02000503020000020003" pitchFamily="2" charset="0"/>
              </a:rPr>
              <a:t>On the technical side, this is an opportunity </a:t>
            </a:r>
            <a:r>
              <a:rPr lang="en-US" sz="2800" dirty="0">
                <a:solidFill>
                  <a:srgbClr val="0070C0"/>
                </a:solidFill>
                <a:latin typeface="Avenir Book" panose="02000503020000020003" pitchFamily="2" charset="0"/>
              </a:rPr>
              <a:t>to decouple the application layers, embrace scalable architectural patterns, and support clear ingest patterns</a:t>
            </a:r>
            <a:r>
              <a:rPr lang="en-US" sz="2800" dirty="0">
                <a:latin typeface="Avenir Book" panose="02000503020000020003" pitchFamily="2" charset="0"/>
              </a:rPr>
              <a:t>. Additionally, a modern reboot of VIVO would likely draw broader development interest from the community.</a:t>
            </a:r>
          </a:p>
        </p:txBody>
      </p:sp>
    </p:spTree>
    <p:extLst>
      <p:ext uri="{BB962C8B-B14F-4D97-AF65-F5344CB8AC3E}">
        <p14:creationId xmlns:p14="http://schemas.microsoft.com/office/powerpoint/2010/main" val="1601152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DFEC2-1259-F74B-A074-1A7D36A7B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6749"/>
            <a:ext cx="10515600" cy="947692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Community Services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88712F-2B0E-2E45-9E2C-53087D861FFD}"/>
              </a:ext>
            </a:extLst>
          </p:cNvPr>
          <p:cNvSpPr txBox="1"/>
          <p:nvPr/>
        </p:nvSpPr>
        <p:spPr>
          <a:xfrm>
            <a:off x="1166116" y="1728991"/>
            <a:ext cx="10515600" cy="4078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venir Book" panose="02000503020000020003" pitchFamily="2" charset="0"/>
              </a:rPr>
              <a:t>Since we new VIVO implementations to be up and running as fast and easily as possible, we should also consider offering services:</a:t>
            </a:r>
          </a:p>
          <a:p>
            <a:endParaRPr lang="en-US" sz="2800" dirty="0">
              <a:latin typeface="Avenir Book" panose="02000503020000020003" pitchFamily="2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Avenir Book" panose="02000503020000020003" pitchFamily="2" charset="0"/>
              </a:rPr>
              <a:t>Training (tiered) built upon a freemium model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Avenir Book" panose="02000503020000020003" pitchFamily="2" charset="0"/>
              </a:rPr>
              <a:t>Pairing with mentors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Avenir Book" panose="02000503020000020003" pitchFamily="2" charset="0"/>
              </a:rPr>
              <a:t>Workshops at VIVO Conference (free registration)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Avenir Book" panose="02000503020000020003" pitchFamily="2" charset="0"/>
              </a:rPr>
              <a:t>VIVO as “software as a service"</a:t>
            </a:r>
          </a:p>
        </p:txBody>
      </p:sp>
    </p:spTree>
    <p:extLst>
      <p:ext uri="{BB962C8B-B14F-4D97-AF65-F5344CB8AC3E}">
        <p14:creationId xmlns:p14="http://schemas.microsoft.com/office/powerpoint/2010/main" val="28579799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DFEC2-1259-F74B-A074-1A7D36A7B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6749"/>
            <a:ext cx="10515600" cy="947692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Project Implementation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88712F-2B0E-2E45-9E2C-53087D861FFD}"/>
              </a:ext>
            </a:extLst>
          </p:cNvPr>
          <p:cNvSpPr txBox="1"/>
          <p:nvPr/>
        </p:nvSpPr>
        <p:spPr>
          <a:xfrm>
            <a:off x="1166116" y="1728991"/>
            <a:ext cx="10515600" cy="4078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venir Book" panose="02000503020000020003" pitchFamily="2" charset="0"/>
              </a:rPr>
              <a:t>What are the next steps?</a:t>
            </a:r>
          </a:p>
          <a:p>
            <a:endParaRPr lang="en-US" sz="2800" dirty="0">
              <a:latin typeface="Avenir Book" panose="02000503020000020003" pitchFamily="2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Avenir Book" panose="02000503020000020003" pitchFamily="2" charset="0"/>
              </a:rPr>
              <a:t>Finalize features/system requirements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Avenir Book" panose="02000503020000020003" pitchFamily="2" charset="0"/>
              </a:rPr>
              <a:t>Hand off to task force groups or form a new group to define specific project plans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Avenir Book" panose="02000503020000020003" pitchFamily="2" charset="0"/>
              </a:rPr>
              <a:t>Officers develop a project plan based on input from TF groups – then leadership group votes by email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Avenir Book" panose="02000503020000020003" pitchFamily="2" charset="0"/>
              </a:rPr>
              <a:t>VIVO Community Town Hall</a:t>
            </a:r>
          </a:p>
        </p:txBody>
      </p:sp>
    </p:spTree>
    <p:extLst>
      <p:ext uri="{BB962C8B-B14F-4D97-AF65-F5344CB8AC3E}">
        <p14:creationId xmlns:p14="http://schemas.microsoft.com/office/powerpoint/2010/main" val="3079559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7027C52-EAEF-417D-B99C-DBFD6D1345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9400" y="0"/>
            <a:ext cx="11912600" cy="6858000"/>
          </a:xfrm>
          <a:prstGeom prst="rect">
            <a:avLst/>
          </a:prstGeom>
          <a:gradFill>
            <a:gsLst>
              <a:gs pos="0">
                <a:schemeClr val="accent6"/>
              </a:gs>
              <a:gs pos="25000">
                <a:schemeClr val="accent6"/>
              </a:gs>
              <a:gs pos="94000">
                <a:schemeClr val="accent1"/>
              </a:gs>
              <a:gs pos="100000">
                <a:schemeClr val="accent1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0977BDD-F21B-4E52-8FAE-69AA18080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33" t="3964" b="3964"/>
          <a:stretch/>
        </p:blipFill>
        <p:spPr>
          <a:xfrm flipH="1">
            <a:off x="5562194" y="1"/>
            <a:ext cx="6629806" cy="6857999"/>
          </a:xfrm>
          <a:custGeom>
            <a:avLst/>
            <a:gdLst>
              <a:gd name="connsiteX0" fmla="*/ 0 w 7554138"/>
              <a:gd name="connsiteY0" fmla="*/ 0 h 6857999"/>
              <a:gd name="connsiteX1" fmla="*/ 7554138 w 7554138"/>
              <a:gd name="connsiteY1" fmla="*/ 0 h 6857999"/>
              <a:gd name="connsiteX2" fmla="*/ 7554138 w 7554138"/>
              <a:gd name="connsiteY2" fmla="*/ 6857999 h 6857999"/>
              <a:gd name="connsiteX3" fmla="*/ 0 w 7554138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54138" h="6857999">
                <a:moveTo>
                  <a:pt x="0" y="0"/>
                </a:moveTo>
                <a:lnTo>
                  <a:pt x="7554138" y="0"/>
                </a:lnTo>
                <a:lnTo>
                  <a:pt x="7554138" y="6857999"/>
                </a:lnTo>
                <a:lnTo>
                  <a:pt x="0" y="6857999"/>
                </a:lnTo>
                <a:close/>
              </a:path>
            </a:pathLst>
          </a:cu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FF39A25-DBCE-442D-A2E3-C0FE3312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900738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F6721C-0E2E-724A-BEC9-7D307274F1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0079" y="1055098"/>
            <a:ext cx="5760719" cy="4747805"/>
          </a:xfrm>
        </p:spPr>
        <p:txBody>
          <a:bodyPr anchor="ctr">
            <a:normAutofit/>
          </a:bodyPr>
          <a:lstStyle/>
          <a:p>
            <a:pPr algn="l"/>
            <a:r>
              <a:rPr lang="en-US" sz="6600" dirty="0">
                <a:solidFill>
                  <a:srgbClr val="000000"/>
                </a:solidFill>
              </a:rPr>
              <a:t>VIVO-In-A-Box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07241B-FDE7-D746-A6E4-C660E75A6B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04009" y="1638300"/>
            <a:ext cx="3660989" cy="3581400"/>
          </a:xfrm>
        </p:spPr>
        <p:txBody>
          <a:bodyPr anchor="ctr">
            <a:normAutofit/>
          </a:bodyPr>
          <a:lstStyle/>
          <a:p>
            <a:pPr algn="l"/>
            <a:r>
              <a:rPr lang="en-US" sz="4000" dirty="0">
                <a:solidFill>
                  <a:srgbClr val="FFFFFF"/>
                </a:solidFill>
              </a:rPr>
              <a:t>Defining the Project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33AD67-9254-544E-8338-D0B2A9986342}"/>
              </a:ext>
            </a:extLst>
          </p:cNvPr>
          <p:cNvSpPr txBox="1"/>
          <p:nvPr/>
        </p:nvSpPr>
        <p:spPr>
          <a:xfrm>
            <a:off x="370703" y="5802903"/>
            <a:ext cx="5191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Bruce Herbert, Director</a:t>
            </a:r>
          </a:p>
          <a:p>
            <a:r>
              <a:rPr lang="en-US" dirty="0"/>
              <a:t>Office of Scholarly Communications</a:t>
            </a:r>
          </a:p>
        </p:txBody>
      </p:sp>
    </p:spTree>
    <p:extLst>
      <p:ext uri="{BB962C8B-B14F-4D97-AF65-F5344CB8AC3E}">
        <p14:creationId xmlns:p14="http://schemas.microsoft.com/office/powerpoint/2010/main" val="4324186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DFEC2-1259-F74B-A074-1A7D36A7B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6749"/>
            <a:ext cx="10515600" cy="947692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Project Goals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88712F-2B0E-2E45-9E2C-53087D861FFD}"/>
              </a:ext>
            </a:extLst>
          </p:cNvPr>
          <p:cNvSpPr txBox="1"/>
          <p:nvPr/>
        </p:nvSpPr>
        <p:spPr>
          <a:xfrm>
            <a:off x="2096197" y="2391804"/>
            <a:ext cx="89279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3200" dirty="0">
                <a:latin typeface="Avenir Book" panose="02000503020000020003" pitchFamily="2" charset="0"/>
              </a:rPr>
              <a:t>Increase the number of VIVO Implementations</a:t>
            </a: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3200" dirty="0">
                <a:latin typeface="Avenir Book" panose="02000503020000020003" pitchFamily="2" charset="0"/>
              </a:rPr>
              <a:t>Recruit additional community members</a:t>
            </a:r>
          </a:p>
        </p:txBody>
      </p:sp>
    </p:spTree>
    <p:extLst>
      <p:ext uri="{BB962C8B-B14F-4D97-AF65-F5344CB8AC3E}">
        <p14:creationId xmlns:p14="http://schemas.microsoft.com/office/powerpoint/2010/main" val="37840708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DFEC2-1259-F74B-A074-1A7D36A7B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6749"/>
            <a:ext cx="10515600" cy="947692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Project Strategy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88712F-2B0E-2E45-9E2C-53087D861FFD}"/>
              </a:ext>
            </a:extLst>
          </p:cNvPr>
          <p:cNvSpPr txBox="1"/>
          <p:nvPr/>
        </p:nvSpPr>
        <p:spPr>
          <a:xfrm>
            <a:off x="2671550" y="2798058"/>
            <a:ext cx="81368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3200" dirty="0">
                <a:latin typeface="Avenir Book" panose="02000503020000020003" pitchFamily="2" charset="0"/>
              </a:rPr>
              <a:t> Is </a:t>
            </a:r>
            <a:r>
              <a:rPr lang="en-US" sz="3200" b="1" dirty="0">
                <a:latin typeface="Avenir Book" panose="02000503020000020003" pitchFamily="2" charset="0"/>
              </a:rPr>
              <a:t>easier</a:t>
            </a:r>
            <a:r>
              <a:rPr lang="en-US" sz="3200" dirty="0">
                <a:latin typeface="Avenir Book" panose="02000503020000020003" pitchFamily="2" charset="0"/>
              </a:rPr>
              <a:t> to install and sustain </a:t>
            </a: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3200" dirty="0">
                <a:latin typeface="Avenir Book" panose="02000503020000020003" pitchFamily="2" charset="0"/>
              </a:rPr>
              <a:t> </a:t>
            </a:r>
            <a:r>
              <a:rPr lang="en-US" sz="3200" b="1" dirty="0">
                <a:latin typeface="Avenir Book" panose="02000503020000020003" pitchFamily="2" charset="0"/>
              </a:rPr>
              <a:t>Reduces costs </a:t>
            </a:r>
            <a:r>
              <a:rPr lang="en-US" sz="3200" dirty="0">
                <a:latin typeface="Avenir Book" panose="02000503020000020003" pitchFamily="2" charset="0"/>
              </a:rPr>
              <a:t>of implementation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A14B736-7FE1-EF47-913A-E0AAB719306A}"/>
              </a:ext>
            </a:extLst>
          </p:cNvPr>
          <p:cNvSpPr txBox="1"/>
          <p:nvPr/>
        </p:nvSpPr>
        <p:spPr>
          <a:xfrm>
            <a:off x="1017142" y="1723862"/>
            <a:ext cx="8260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Avenir Book" panose="02000503020000020003" pitchFamily="2" charset="0"/>
              </a:rPr>
              <a:t>Create a version of VIVO that:</a:t>
            </a:r>
          </a:p>
        </p:txBody>
      </p:sp>
    </p:spTree>
    <p:extLst>
      <p:ext uri="{BB962C8B-B14F-4D97-AF65-F5344CB8AC3E}">
        <p14:creationId xmlns:p14="http://schemas.microsoft.com/office/powerpoint/2010/main" val="4118689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DFEC2-1259-F74B-A074-1A7D36A7B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6749"/>
            <a:ext cx="10515600" cy="947692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/>
              <a:t>Impacts of Reducing Barriers to Implementation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801C579-7676-8E43-8619-8B1C57A193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482107" y="1394550"/>
            <a:ext cx="9768095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>
                <a:latin typeface="Avenir Book" panose="02000503020000020003" pitchFamily="2" charset="0"/>
              </a:rPr>
              <a:t>Institutions</a:t>
            </a:r>
            <a:br>
              <a:rPr lang="en-US" dirty="0">
                <a:latin typeface="Avenir Book" panose="02000503020000020003" pitchFamily="2" charset="0"/>
              </a:rPr>
            </a:br>
            <a:endParaRPr lang="en-US" dirty="0">
              <a:latin typeface="Avenir Book" panose="02000503020000020003" pitchFamily="2" charset="0"/>
            </a:endParaRPr>
          </a:p>
          <a:p>
            <a:r>
              <a:rPr lang="en-US" dirty="0">
                <a:latin typeface="Avenir Book" panose="02000503020000020003" pitchFamily="2" charset="0"/>
              </a:rPr>
              <a:t>VIAB systems are up faster, giving earlier wins</a:t>
            </a:r>
          </a:p>
          <a:p>
            <a:r>
              <a:rPr lang="en-US" dirty="0">
                <a:latin typeface="Avenir Book" panose="02000503020000020003" pitchFamily="2" charset="0"/>
              </a:rPr>
              <a:t>VIAB systems act as bridge to full VIVO implementations</a:t>
            </a:r>
          </a:p>
          <a:p>
            <a:endParaRPr lang="en-US" dirty="0">
              <a:latin typeface="Avenir Book" panose="02000503020000020003" pitchFamily="2" charset="0"/>
            </a:endParaRPr>
          </a:p>
          <a:p>
            <a:pPr marL="0" indent="0">
              <a:buNone/>
            </a:pPr>
            <a:r>
              <a:rPr lang="en-US" dirty="0">
                <a:latin typeface="Avenir Book" panose="02000503020000020003" pitchFamily="2" charset="0"/>
              </a:rPr>
              <a:t>VIVO Community</a:t>
            </a:r>
            <a:br>
              <a:rPr lang="en-US" dirty="0">
                <a:latin typeface="Avenir Book" panose="02000503020000020003" pitchFamily="2" charset="0"/>
              </a:rPr>
            </a:br>
            <a:endParaRPr lang="en-US" dirty="0">
              <a:latin typeface="Avenir Book" panose="02000503020000020003" pitchFamily="2" charset="0"/>
            </a:endParaRPr>
          </a:p>
          <a:p>
            <a:r>
              <a:rPr lang="en-US" dirty="0">
                <a:latin typeface="Avenir Book" panose="02000503020000020003" pitchFamily="2" charset="0"/>
              </a:rPr>
              <a:t>More VIVO Implementations</a:t>
            </a:r>
          </a:p>
          <a:p>
            <a:r>
              <a:rPr lang="en-US" dirty="0">
                <a:latin typeface="Avenir Book" panose="02000503020000020003" pitchFamily="2" charset="0"/>
              </a:rPr>
              <a:t>Increase community members</a:t>
            </a:r>
          </a:p>
          <a:p>
            <a:r>
              <a:rPr lang="en-US" dirty="0">
                <a:latin typeface="Avenir Book" panose="02000503020000020003" pitchFamily="2" charset="0"/>
              </a:rPr>
              <a:t>New revenue streams</a:t>
            </a:r>
          </a:p>
        </p:txBody>
      </p:sp>
    </p:spTree>
    <p:extLst>
      <p:ext uri="{BB962C8B-B14F-4D97-AF65-F5344CB8AC3E}">
        <p14:creationId xmlns:p14="http://schemas.microsoft.com/office/powerpoint/2010/main" val="17851761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DFEC2-1259-F74B-A074-1A7D36A7B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6749"/>
            <a:ext cx="10515600" cy="947692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VIAB Use Cases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88712F-2B0E-2E45-9E2C-53087D861FFD}"/>
              </a:ext>
            </a:extLst>
          </p:cNvPr>
          <p:cNvSpPr txBox="1"/>
          <p:nvPr/>
        </p:nvSpPr>
        <p:spPr>
          <a:xfrm>
            <a:off x="1839073" y="2798058"/>
            <a:ext cx="933920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800" dirty="0">
                <a:latin typeface="Avenir Book" panose="02000503020000020003" pitchFamily="2" charset="0"/>
              </a:rPr>
              <a:t> Profile that enhances faculty reputation</a:t>
            </a: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800" dirty="0">
                <a:latin typeface="Avenir Book" panose="02000503020000020003" pitchFamily="2" charset="0"/>
              </a:rPr>
              <a:t> Supports discovery of organization’s expertise</a:t>
            </a: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800" dirty="0">
                <a:latin typeface="Avenir Book" panose="02000503020000020003" pitchFamily="2" charset="0"/>
              </a:rPr>
              <a:t> Represents a database of institutional data from a variety of sources (mainly publication and subject area/keywords) that serves data reuse and reporting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A14B736-7FE1-EF47-913A-E0AAB719306A}"/>
              </a:ext>
            </a:extLst>
          </p:cNvPr>
          <p:cNvSpPr txBox="1"/>
          <p:nvPr/>
        </p:nvSpPr>
        <p:spPr>
          <a:xfrm>
            <a:off x="1017142" y="1723862"/>
            <a:ext cx="10336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Avenir Book" panose="02000503020000020003" pitchFamily="2" charset="0"/>
              </a:rPr>
              <a:t>Create a version of VIVO that serves three use cases:</a:t>
            </a:r>
          </a:p>
        </p:txBody>
      </p:sp>
    </p:spTree>
    <p:extLst>
      <p:ext uri="{BB962C8B-B14F-4D97-AF65-F5344CB8AC3E}">
        <p14:creationId xmlns:p14="http://schemas.microsoft.com/office/powerpoint/2010/main" val="15921177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DFEC2-1259-F74B-A074-1A7D36A7B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6749"/>
            <a:ext cx="10515600" cy="947692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System Characteristics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88712F-2B0E-2E45-9E2C-53087D861FFD}"/>
              </a:ext>
            </a:extLst>
          </p:cNvPr>
          <p:cNvSpPr txBox="1"/>
          <p:nvPr/>
        </p:nvSpPr>
        <p:spPr>
          <a:xfrm>
            <a:off x="1407560" y="2459010"/>
            <a:ext cx="10299841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800" dirty="0">
                <a:latin typeface="Avenir Book" panose="02000503020000020003" pitchFamily="2" charset="0"/>
              </a:rPr>
              <a:t>All open-source components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800" dirty="0">
                <a:latin typeface="Avenir Book" panose="02000503020000020003" pitchFamily="2" charset="0"/>
              </a:rPr>
              <a:t>Easy installation and/or hosted (software as a service) solution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800" dirty="0">
                <a:latin typeface="Avenir Book" panose="02000503020000020003" pitchFamily="2" charset="0"/>
              </a:rPr>
              <a:t>Simplified profiles that harvest data from limited number of sources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800" dirty="0">
                <a:latin typeface="Avenir Book" panose="02000503020000020003" pitchFamily="2" charset="0"/>
              </a:rPr>
              <a:t>Limited customization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800" dirty="0">
                <a:latin typeface="Avenir Book" panose="02000503020000020003" pitchFamily="2" charset="0"/>
              </a:rPr>
              <a:t>Support data reuse and/or reporting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A14B736-7FE1-EF47-913A-E0AAB719306A}"/>
              </a:ext>
            </a:extLst>
          </p:cNvPr>
          <p:cNvSpPr txBox="1"/>
          <p:nvPr/>
        </p:nvSpPr>
        <p:spPr>
          <a:xfrm>
            <a:off x="976045" y="1554338"/>
            <a:ext cx="8260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Avenir Book" panose="02000503020000020003" pitchFamily="2" charset="0"/>
              </a:rPr>
              <a:t>Create a version of VIVO that:</a:t>
            </a:r>
          </a:p>
        </p:txBody>
      </p:sp>
    </p:spTree>
    <p:extLst>
      <p:ext uri="{BB962C8B-B14F-4D97-AF65-F5344CB8AC3E}">
        <p14:creationId xmlns:p14="http://schemas.microsoft.com/office/powerpoint/2010/main" val="1318842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DFEC2-1259-F74B-A074-1A7D36A7B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6749"/>
            <a:ext cx="10515600" cy="947692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Simplified Profiles of VIVO-In-A-Box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801C579-7676-8E43-8619-8B1C57A193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6708" y="2164503"/>
            <a:ext cx="5297369" cy="2816670"/>
          </a:xfrm>
        </p:spPr>
        <p:txBody>
          <a:bodyPr>
            <a:noAutofit/>
          </a:bodyPr>
          <a:lstStyle/>
          <a:p>
            <a:pPr marL="347663" indent="-34766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200" dirty="0">
                <a:latin typeface="Avenir Book" panose="02000503020000020003" pitchFamily="2" charset="0"/>
              </a:rPr>
              <a:t>Faculty name (and headshot)</a:t>
            </a:r>
          </a:p>
          <a:p>
            <a:pPr marL="347663" indent="-34766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200" dirty="0">
                <a:latin typeface="Avenir Book" panose="02000503020000020003" pitchFamily="2" charset="0"/>
              </a:rPr>
              <a:t>Affiliation &amp; contact information</a:t>
            </a:r>
          </a:p>
          <a:p>
            <a:pPr marL="347663" indent="-34766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200" dirty="0">
                <a:latin typeface="Avenir Book" panose="02000503020000020003" pitchFamily="2" charset="0"/>
              </a:rPr>
              <a:t>Position title</a:t>
            </a:r>
          </a:p>
          <a:p>
            <a:pPr marL="347663" indent="-34766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200" dirty="0">
                <a:latin typeface="Avenir Book" panose="02000503020000020003" pitchFamily="2" charset="0"/>
              </a:rPr>
              <a:t>Research overview</a:t>
            </a:r>
          </a:p>
          <a:p>
            <a:pPr marL="347663" indent="-34766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200" dirty="0">
                <a:latin typeface="Avenir Book" panose="02000503020000020003" pitchFamily="2" charset="0"/>
              </a:rPr>
              <a:t>Research areas/keywords (faculty input vs harvesting keywords from objects)</a:t>
            </a:r>
          </a:p>
          <a:p>
            <a:pPr marL="347663" indent="-34766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200" dirty="0">
                <a:latin typeface="Avenir Book" panose="02000503020000020003" pitchFamily="2" charset="0"/>
              </a:rPr>
              <a:t>Publications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6159C54-4F80-2545-80FC-D306E7A934AC}"/>
              </a:ext>
            </a:extLst>
          </p:cNvPr>
          <p:cNvSpPr txBox="1">
            <a:spLocks/>
          </p:cNvSpPr>
          <p:nvPr/>
        </p:nvSpPr>
        <p:spPr>
          <a:xfrm>
            <a:off x="6056431" y="2164503"/>
            <a:ext cx="5297369" cy="28166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7663" lvl="1" indent="-338138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200" dirty="0">
                <a:latin typeface="Avenir Book" panose="02000503020000020003" pitchFamily="2" charset="0"/>
              </a:rPr>
              <a:t>Teaching activities for instructional faculty (mainly support teaching faculty’s reputation only; no value as institutions’ data yet)</a:t>
            </a:r>
          </a:p>
          <a:p>
            <a:pPr marL="347663" lvl="1" indent="-338138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200" dirty="0">
                <a:latin typeface="Avenir Book" panose="02000503020000020003" pitchFamily="2" charset="0"/>
              </a:rPr>
              <a:t>Grants</a:t>
            </a:r>
          </a:p>
          <a:p>
            <a:pPr marL="347663" lvl="1" indent="-338138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200" dirty="0">
                <a:latin typeface="Avenir Book" panose="02000503020000020003" pitchFamily="2" charset="0"/>
              </a:rPr>
              <a:t>Instruments/facilities – for industry</a:t>
            </a:r>
          </a:p>
          <a:p>
            <a:pPr marL="347663" lvl="1" indent="-338138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200" dirty="0">
                <a:latin typeface="Avenir Book" panose="02000503020000020003" pitchFamily="2" charset="0"/>
              </a:rPr>
              <a:t>Patents</a:t>
            </a:r>
          </a:p>
          <a:p>
            <a:pPr marL="347663" lvl="1" indent="-338138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200" dirty="0">
                <a:latin typeface="Avenir Book" panose="02000503020000020003" pitchFamily="2" charset="0"/>
              </a:rPr>
              <a:t>Innovation work (Duke) – future work, research directions</a:t>
            </a:r>
          </a:p>
          <a:p>
            <a:pPr marL="347663" lvl="1" indent="-338138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200" dirty="0">
                <a:latin typeface="Avenir Book" panose="02000503020000020003" pitchFamily="2" charset="0"/>
              </a:rPr>
              <a:t>Repository documents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57B3F3-DC84-574C-A5D2-FD12E846BBCF}"/>
              </a:ext>
            </a:extLst>
          </p:cNvPr>
          <p:cNvSpPr txBox="1"/>
          <p:nvPr/>
        </p:nvSpPr>
        <p:spPr>
          <a:xfrm>
            <a:off x="476707" y="1464977"/>
            <a:ext cx="400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venir Book" panose="02000503020000020003" pitchFamily="2" charset="0"/>
              </a:rPr>
              <a:t>Minimal Information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B5DDF0-1687-7045-B78E-C0D3E7687DB6}"/>
              </a:ext>
            </a:extLst>
          </p:cNvPr>
          <p:cNvSpPr txBox="1"/>
          <p:nvPr/>
        </p:nvSpPr>
        <p:spPr>
          <a:xfrm>
            <a:off x="6056431" y="1437862"/>
            <a:ext cx="400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venir Book" panose="02000503020000020003" pitchFamily="2" charset="0"/>
              </a:rPr>
              <a:t>Additional Information</a:t>
            </a:r>
          </a:p>
        </p:txBody>
      </p:sp>
    </p:spTree>
    <p:extLst>
      <p:ext uri="{BB962C8B-B14F-4D97-AF65-F5344CB8AC3E}">
        <p14:creationId xmlns:p14="http://schemas.microsoft.com/office/powerpoint/2010/main" val="22343958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DFEC2-1259-F74B-A074-1A7D36A7B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6749"/>
            <a:ext cx="10515600" cy="947692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VIVO-In-A-Box Components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1D3FD15-A0D0-4841-A1DF-5F4AE0B2A9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161141" y="-636098"/>
            <a:ext cx="6726252" cy="8704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8884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922</TotalTime>
  <Words>532</Words>
  <Application>Microsoft Macintosh PowerPoint</Application>
  <PresentationFormat>Widescreen</PresentationFormat>
  <Paragraphs>81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Avenir Book</vt:lpstr>
      <vt:lpstr>Calibri</vt:lpstr>
      <vt:lpstr>Calibri Light</vt:lpstr>
      <vt:lpstr>Office Theme</vt:lpstr>
      <vt:lpstr>VIVO Leadership Group: Mar 31, 2021</vt:lpstr>
      <vt:lpstr>VIVO-In-A-Box</vt:lpstr>
      <vt:lpstr>Project Goals</vt:lpstr>
      <vt:lpstr>Project Strategy</vt:lpstr>
      <vt:lpstr>Impacts of Reducing Barriers to Implementation</vt:lpstr>
      <vt:lpstr>VIAB Use Cases</vt:lpstr>
      <vt:lpstr>System Characteristics</vt:lpstr>
      <vt:lpstr>Simplified Profiles of VIVO-In-A-Box</vt:lpstr>
      <vt:lpstr>VIVO-In-A-Box Components</vt:lpstr>
      <vt:lpstr>Feedback from the Developers/Committers</vt:lpstr>
      <vt:lpstr>Community Services</vt:lpstr>
      <vt:lpstr>Project Implementation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Texas A&amp;M’s Research Dashboard</dc:title>
  <dc:creator>Bruce E Herbert</dc:creator>
  <cp:lastModifiedBy>Herbert, Bruce E</cp:lastModifiedBy>
  <cp:revision>44</cp:revision>
  <dcterms:created xsi:type="dcterms:W3CDTF">2020-09-04T13:48:56Z</dcterms:created>
  <dcterms:modified xsi:type="dcterms:W3CDTF">2021-03-31T16:13:54Z</dcterms:modified>
</cp:coreProperties>
</file>