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86" r:id="rId2"/>
    <p:sldId id="324" r:id="rId3"/>
    <p:sldId id="264" r:id="rId4"/>
    <p:sldId id="791" r:id="rId5"/>
    <p:sldId id="291" r:id="rId6"/>
    <p:sldId id="326" r:id="rId7"/>
    <p:sldId id="295" r:id="rId8"/>
    <p:sldId id="373" r:id="rId9"/>
    <p:sldId id="792" r:id="rId10"/>
    <p:sldId id="2147480728" r:id="rId11"/>
    <p:sldId id="793" r:id="rId12"/>
    <p:sldId id="328" r:id="rId13"/>
    <p:sldId id="358" r:id="rId14"/>
    <p:sldId id="357" r:id="rId15"/>
    <p:sldId id="374" r:id="rId16"/>
    <p:sldId id="375" r:id="rId17"/>
    <p:sldId id="369" r:id="rId18"/>
    <p:sldId id="361" r:id="rId19"/>
    <p:sldId id="363" r:id="rId20"/>
    <p:sldId id="364" r:id="rId21"/>
    <p:sldId id="362" r:id="rId22"/>
    <p:sldId id="302" r:id="rId23"/>
    <p:sldId id="356" r:id="rId24"/>
    <p:sldId id="349" r:id="rId25"/>
    <p:sldId id="311" r:id="rId26"/>
    <p:sldId id="354" r:id="rId27"/>
    <p:sldId id="353" r:id="rId28"/>
    <p:sldId id="371" r:id="rId29"/>
    <p:sldId id="348" r:id="rId30"/>
    <p:sldId id="337" r:id="rId31"/>
    <p:sldId id="785" r:id="rId32"/>
    <p:sldId id="789" r:id="rId33"/>
    <p:sldId id="788" r:id="rId34"/>
    <p:sldId id="25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D8406F"/>
    <a:srgbClr val="CC0066"/>
    <a:srgbClr val="FF991D"/>
    <a:srgbClr val="CA10B4"/>
    <a:srgbClr val="E478CF"/>
    <a:srgbClr val="FFDD71"/>
    <a:srgbClr val="FBE7EE"/>
    <a:srgbClr val="F0C6CD"/>
    <a:srgbClr val="4D79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7" autoAdjust="0"/>
    <p:restoredTop sz="80295" autoAdjust="0"/>
  </p:normalViewPr>
  <p:slideViewPr>
    <p:cSldViewPr snapToGrid="0">
      <p:cViewPr varScale="1">
        <p:scale>
          <a:sx n="50" d="100"/>
          <a:sy n="50" d="100"/>
        </p:scale>
        <p:origin x="125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16A96A-A426-4D15-B5A0-C69B95012ECD}" type="doc">
      <dgm:prSet loTypeId="urn:microsoft.com/office/officeart/2005/8/layout/hList7" loCatId="list" qsTypeId="urn:microsoft.com/office/officeart/2005/8/quickstyle/simple1" qsCatId="simple" csTypeId="urn:microsoft.com/office/officeart/2005/8/colors/colorful4" csCatId="colorful" phldr="1"/>
      <dgm:spPr/>
      <dgm:t>
        <a:bodyPr/>
        <a:lstStyle/>
        <a:p>
          <a:endParaRPr lang="en-US"/>
        </a:p>
      </dgm:t>
    </dgm:pt>
    <dgm:pt modelId="{838AB4AA-43D4-4F44-BDB9-198304C249F3}">
      <dgm:prSet phldrT="[Text]"/>
      <dgm:spPr>
        <a:solidFill>
          <a:srgbClr val="D8406F"/>
        </a:solidFill>
      </dgm:spPr>
      <dgm:t>
        <a:bodyPr/>
        <a:lstStyle/>
        <a:p>
          <a:r>
            <a:rPr lang="en-US" altLang="en-US">
              <a:latin typeface="Cambria" panose="02040503050406030204" pitchFamily="18" charset="0"/>
              <a:ea typeface="Cambria" panose="02040503050406030204" pitchFamily="18" charset="0"/>
              <a:cs typeface="Times New Roman" panose="02020603050405020304" pitchFamily="18" charset="0"/>
            </a:rPr>
            <a:t>Có một công cụ tổ chức và l</a:t>
          </a:r>
          <a:r>
            <a:rPr lang="vi-VN" altLang="en-US">
              <a:latin typeface="Cambria" panose="02040503050406030204" pitchFamily="18" charset="0"/>
              <a:ea typeface="Cambria" panose="02040503050406030204" pitchFamily="18" charset="0"/>
              <a:cs typeface="Times New Roman" panose="02020603050405020304" pitchFamily="18" charset="0"/>
            </a:rPr>
            <a:t>ư</a:t>
          </a:r>
          <a:r>
            <a:rPr lang="en-US" altLang="en-US">
              <a:latin typeface="Cambria" panose="02040503050406030204" pitchFamily="18" charset="0"/>
              <a:ea typeface="Cambria" panose="02040503050406030204" pitchFamily="18" charset="0"/>
              <a:cs typeface="Times New Roman" panose="02020603050405020304" pitchFamily="18" charset="0"/>
            </a:rPr>
            <a:t>u trữ</a:t>
          </a:r>
        </a:p>
        <a:p>
          <a:r>
            <a:rPr lang="en-US" altLang="en-US">
              <a:latin typeface="Cambria" panose="02040503050406030204" pitchFamily="18" charset="0"/>
              <a:ea typeface="Cambria" panose="02040503050406030204" pitchFamily="18" charset="0"/>
              <a:cs typeface="Times New Roman" panose="02020603050405020304" pitchFamily="18" charset="0"/>
            </a:rPr>
            <a:t>tài nguyên số khoa học, lâu dài</a:t>
          </a:r>
          <a:endParaRPr lang="en-US"/>
        </a:p>
      </dgm:t>
    </dgm:pt>
    <dgm:pt modelId="{F1FF90EE-2C1E-4283-93BC-3A015196B677}" type="parTrans" cxnId="{40E322E3-446D-4F9F-8AD3-1C23308D3073}">
      <dgm:prSet/>
      <dgm:spPr/>
      <dgm:t>
        <a:bodyPr/>
        <a:lstStyle/>
        <a:p>
          <a:endParaRPr lang="en-US"/>
        </a:p>
      </dgm:t>
    </dgm:pt>
    <dgm:pt modelId="{286101C7-A3E3-4667-90C3-B47F811656B7}" type="sibTrans" cxnId="{40E322E3-446D-4F9F-8AD3-1C23308D3073}">
      <dgm:prSet/>
      <dgm:spPr/>
      <dgm:t>
        <a:bodyPr/>
        <a:lstStyle/>
        <a:p>
          <a:endParaRPr lang="en-US"/>
        </a:p>
      </dgm:t>
    </dgm:pt>
    <dgm:pt modelId="{7BF57134-7498-413F-910E-2A8E4F9C4298}">
      <dgm:prSet phldrT="[Text]"/>
      <dgm:spPr>
        <a:solidFill>
          <a:srgbClr val="00B0F0"/>
        </a:solidFill>
      </dgm:spPr>
      <dgm:t>
        <a:bodyPr/>
        <a:lstStyle/>
        <a:p>
          <a:pPr>
            <a:buClrTx/>
            <a:buSzTx/>
            <a:buFontTx/>
            <a:buNone/>
          </a:pPr>
          <a:r>
            <a:rPr lang="en-US">
              <a:latin typeface="Cambria" panose="02040503050406030204" pitchFamily="18" charset="0"/>
              <a:ea typeface="Cambria" panose="02040503050406030204" pitchFamily="18" charset="0"/>
              <a:cs typeface="Times New Roman" pitchFamily="18" charset="0"/>
            </a:rPr>
            <a:t>Cung cấp giao diện khai thác tài liệu số trực tuyến cho ng</a:t>
          </a:r>
          <a:r>
            <a:rPr lang="vi-VN">
              <a:latin typeface="Cambria" panose="02040503050406030204" pitchFamily="18" charset="0"/>
              <a:ea typeface="Cambria" panose="02040503050406030204" pitchFamily="18" charset="0"/>
              <a:cs typeface="Times New Roman" pitchFamily="18" charset="0"/>
            </a:rPr>
            <a:t>ư</a:t>
          </a:r>
          <a:r>
            <a:rPr lang="en-US">
              <a:latin typeface="Cambria" panose="02040503050406030204" pitchFamily="18" charset="0"/>
              <a:ea typeface="Cambria" panose="02040503050406030204" pitchFamily="18" charset="0"/>
              <a:cs typeface="Times New Roman" pitchFamily="18" charset="0"/>
            </a:rPr>
            <a:t>ời dùng</a:t>
          </a:r>
          <a:endParaRPr lang="en-US"/>
        </a:p>
      </dgm:t>
    </dgm:pt>
    <dgm:pt modelId="{AB5CB855-33ED-495D-90B2-48F8743FF7C6}" type="parTrans" cxnId="{90D0BF96-EA63-44B3-9851-18BCDEF8E8AB}">
      <dgm:prSet/>
      <dgm:spPr/>
      <dgm:t>
        <a:bodyPr/>
        <a:lstStyle/>
        <a:p>
          <a:endParaRPr lang="en-US"/>
        </a:p>
      </dgm:t>
    </dgm:pt>
    <dgm:pt modelId="{A4257293-4D2C-4D33-BD5C-E797C4EB7BAD}" type="sibTrans" cxnId="{90D0BF96-EA63-44B3-9851-18BCDEF8E8AB}">
      <dgm:prSet/>
      <dgm:spPr/>
      <dgm:t>
        <a:bodyPr/>
        <a:lstStyle/>
        <a:p>
          <a:endParaRPr lang="en-US"/>
        </a:p>
      </dgm:t>
    </dgm:pt>
    <dgm:pt modelId="{E83B08E4-62EA-4528-BB4B-3EA5DA340586}">
      <dgm:prSet phldrT="[Text]"/>
      <dgm:spPr>
        <a:solidFill>
          <a:srgbClr val="CA10B4"/>
        </a:solidFill>
      </dgm:spPr>
      <dgm:t>
        <a:bodyPr/>
        <a:lstStyle/>
        <a:p>
          <a:pPr>
            <a:buClrTx/>
            <a:buSzTx/>
            <a:buFontTx/>
            <a:buNone/>
          </a:pPr>
          <a:r>
            <a:rPr lang="en-US">
              <a:latin typeface="Cambria" panose="02040503050406030204" pitchFamily="18" charset="0"/>
              <a:ea typeface="Cambria" panose="02040503050406030204" pitchFamily="18" charset="0"/>
              <a:cs typeface="Times New Roman" pitchFamily="18" charset="0"/>
            </a:rPr>
            <a:t>Phân quyền bảo mật tài nguyên</a:t>
          </a:r>
          <a:endParaRPr lang="en-US"/>
        </a:p>
      </dgm:t>
    </dgm:pt>
    <dgm:pt modelId="{7E41C522-0F17-40AC-B6DF-2D4AB49FD050}" type="parTrans" cxnId="{FE9AF2F0-A306-45E3-B2FA-C7BE696C4A14}">
      <dgm:prSet/>
      <dgm:spPr/>
      <dgm:t>
        <a:bodyPr/>
        <a:lstStyle/>
        <a:p>
          <a:endParaRPr lang="en-US"/>
        </a:p>
      </dgm:t>
    </dgm:pt>
    <dgm:pt modelId="{7734ADB2-5578-47E4-A48F-2BFBF8BE5FF3}" type="sibTrans" cxnId="{FE9AF2F0-A306-45E3-B2FA-C7BE696C4A14}">
      <dgm:prSet/>
      <dgm:spPr/>
      <dgm:t>
        <a:bodyPr/>
        <a:lstStyle/>
        <a:p>
          <a:endParaRPr lang="en-US"/>
        </a:p>
      </dgm:t>
    </dgm:pt>
    <dgm:pt modelId="{518F4877-2E7B-4675-9F35-A59D02C16D2F}" type="pres">
      <dgm:prSet presAssocID="{C516A96A-A426-4D15-B5A0-C69B95012ECD}" presName="Name0" presStyleCnt="0">
        <dgm:presLayoutVars>
          <dgm:dir/>
          <dgm:resizeHandles val="exact"/>
        </dgm:presLayoutVars>
      </dgm:prSet>
      <dgm:spPr/>
    </dgm:pt>
    <dgm:pt modelId="{3B73199B-EF14-4D57-8033-770974A29D81}" type="pres">
      <dgm:prSet presAssocID="{C516A96A-A426-4D15-B5A0-C69B95012ECD}" presName="fgShape" presStyleLbl="fgShp" presStyleIdx="0" presStyleCnt="1"/>
      <dgm:spPr>
        <a:solidFill>
          <a:schemeClr val="bg1"/>
        </a:solidFill>
      </dgm:spPr>
    </dgm:pt>
    <dgm:pt modelId="{95B6D329-A7FC-4BD2-A01F-88D5BA47972F}" type="pres">
      <dgm:prSet presAssocID="{C516A96A-A426-4D15-B5A0-C69B95012ECD}" presName="linComp" presStyleCnt="0"/>
      <dgm:spPr/>
    </dgm:pt>
    <dgm:pt modelId="{8AB4A5F3-1B62-4F1B-AAED-79CD27FB2CE7}" type="pres">
      <dgm:prSet presAssocID="{838AB4AA-43D4-4F44-BDB9-198304C249F3}" presName="compNode" presStyleCnt="0"/>
      <dgm:spPr/>
    </dgm:pt>
    <dgm:pt modelId="{03D47B26-BACF-4388-8DF3-526C1CB0CC3D}" type="pres">
      <dgm:prSet presAssocID="{838AB4AA-43D4-4F44-BDB9-198304C249F3}" presName="bkgdShape" presStyleLbl="node1" presStyleIdx="0" presStyleCnt="3"/>
      <dgm:spPr/>
    </dgm:pt>
    <dgm:pt modelId="{01BCA082-499C-40FC-955A-F49DD011BB66}" type="pres">
      <dgm:prSet presAssocID="{838AB4AA-43D4-4F44-BDB9-198304C249F3}" presName="nodeTx" presStyleLbl="node1" presStyleIdx="0" presStyleCnt="3">
        <dgm:presLayoutVars>
          <dgm:bulletEnabled val="1"/>
        </dgm:presLayoutVars>
      </dgm:prSet>
      <dgm:spPr/>
    </dgm:pt>
    <dgm:pt modelId="{B7171AD6-55D4-4461-815C-732C2D9DF51A}" type="pres">
      <dgm:prSet presAssocID="{838AB4AA-43D4-4F44-BDB9-198304C249F3}" presName="invisiNode" presStyleLbl="node1" presStyleIdx="0" presStyleCnt="3"/>
      <dgm:spPr/>
    </dgm:pt>
    <dgm:pt modelId="{C519FA6A-6106-4662-80CD-54755E305F38}" type="pres">
      <dgm:prSet presAssocID="{838AB4AA-43D4-4F44-BDB9-198304C249F3}" presName="imagNode" presStyleLbl="fgImgPlace1" presStyleIdx="0" presStyleCnt="3" custScaleX="113811" custScaleY="94555"/>
      <dgm:spPr>
        <a:blipFill rotWithShape="1">
          <a:blip xmlns:r="http://schemas.openxmlformats.org/officeDocument/2006/relationships" r:embed="rId1"/>
          <a:srcRect/>
          <a:stretch>
            <a:fillRect l="-1000" r="-1000"/>
          </a:stretch>
        </a:blipFill>
      </dgm:spPr>
    </dgm:pt>
    <dgm:pt modelId="{57669DF8-F0A2-4DE6-941D-C71CE8CD09AB}" type="pres">
      <dgm:prSet presAssocID="{286101C7-A3E3-4667-90C3-B47F811656B7}" presName="sibTrans" presStyleLbl="sibTrans2D1" presStyleIdx="0" presStyleCnt="0"/>
      <dgm:spPr/>
    </dgm:pt>
    <dgm:pt modelId="{2B8778A2-F53A-4B25-9D4F-B1337FF362E4}" type="pres">
      <dgm:prSet presAssocID="{7BF57134-7498-413F-910E-2A8E4F9C4298}" presName="compNode" presStyleCnt="0"/>
      <dgm:spPr/>
    </dgm:pt>
    <dgm:pt modelId="{2686FD58-52DA-407A-B51D-9B16D14D6721}" type="pres">
      <dgm:prSet presAssocID="{7BF57134-7498-413F-910E-2A8E4F9C4298}" presName="bkgdShape" presStyleLbl="node1" presStyleIdx="1" presStyleCnt="3"/>
      <dgm:spPr/>
    </dgm:pt>
    <dgm:pt modelId="{D722A576-B105-4975-9A59-0BA121C7EE65}" type="pres">
      <dgm:prSet presAssocID="{7BF57134-7498-413F-910E-2A8E4F9C4298}" presName="nodeTx" presStyleLbl="node1" presStyleIdx="1" presStyleCnt="3">
        <dgm:presLayoutVars>
          <dgm:bulletEnabled val="1"/>
        </dgm:presLayoutVars>
      </dgm:prSet>
      <dgm:spPr/>
    </dgm:pt>
    <dgm:pt modelId="{87308EF4-2E1E-418E-98A4-6041B8DCEE65}" type="pres">
      <dgm:prSet presAssocID="{7BF57134-7498-413F-910E-2A8E4F9C4298}" presName="invisiNode" presStyleLbl="node1" presStyleIdx="1" presStyleCnt="3"/>
      <dgm:spPr/>
    </dgm:pt>
    <dgm:pt modelId="{3BF5083B-8779-4499-BADA-B2B40CB2F6B9}" type="pres">
      <dgm:prSet presAssocID="{7BF57134-7498-413F-910E-2A8E4F9C4298}" presName="imagNode" presStyleLbl="fgImgPlace1" presStyleIdx="1" presStyleCnt="3" custScaleX="113338" custScaleY="97077"/>
      <dgm:spPr>
        <a:blipFill rotWithShape="1">
          <a:blip xmlns:r="http://schemas.openxmlformats.org/officeDocument/2006/relationships" r:embed="rId2"/>
          <a:srcRect/>
          <a:stretch>
            <a:fillRect/>
          </a:stretch>
        </a:blipFill>
      </dgm:spPr>
    </dgm:pt>
    <dgm:pt modelId="{18056181-C1EC-4BAF-BD1C-7C0E78B1AA29}" type="pres">
      <dgm:prSet presAssocID="{A4257293-4D2C-4D33-BD5C-E797C4EB7BAD}" presName="sibTrans" presStyleLbl="sibTrans2D1" presStyleIdx="0" presStyleCnt="0"/>
      <dgm:spPr/>
    </dgm:pt>
    <dgm:pt modelId="{90CDFA29-C9D3-44AB-A684-11AE4EF8E394}" type="pres">
      <dgm:prSet presAssocID="{E83B08E4-62EA-4528-BB4B-3EA5DA340586}" presName="compNode" presStyleCnt="0"/>
      <dgm:spPr/>
    </dgm:pt>
    <dgm:pt modelId="{339F7B1C-BA4E-403D-923B-B7A779899D16}" type="pres">
      <dgm:prSet presAssocID="{E83B08E4-62EA-4528-BB4B-3EA5DA340586}" presName="bkgdShape" presStyleLbl="node1" presStyleIdx="2" presStyleCnt="3"/>
      <dgm:spPr/>
    </dgm:pt>
    <dgm:pt modelId="{8A835548-DFCE-4C1A-B538-1CC736180D00}" type="pres">
      <dgm:prSet presAssocID="{E83B08E4-62EA-4528-BB4B-3EA5DA340586}" presName="nodeTx" presStyleLbl="node1" presStyleIdx="2" presStyleCnt="3">
        <dgm:presLayoutVars>
          <dgm:bulletEnabled val="1"/>
        </dgm:presLayoutVars>
      </dgm:prSet>
      <dgm:spPr/>
    </dgm:pt>
    <dgm:pt modelId="{AE789121-E7C2-4E80-AEE9-952997890EEC}" type="pres">
      <dgm:prSet presAssocID="{E83B08E4-62EA-4528-BB4B-3EA5DA340586}" presName="invisiNode" presStyleLbl="node1" presStyleIdx="2" presStyleCnt="3"/>
      <dgm:spPr/>
    </dgm:pt>
    <dgm:pt modelId="{7827973F-40FB-4BF2-B444-735EDBB1B569}" type="pres">
      <dgm:prSet presAssocID="{E83B08E4-62EA-4528-BB4B-3EA5DA340586}" presName="imagNode" presStyleLbl="fgImgPlace1" presStyleIdx="2" presStyleCnt="3"/>
      <dgm:spPr/>
    </dgm:pt>
  </dgm:ptLst>
  <dgm:cxnLst>
    <dgm:cxn modelId="{838B732E-D3A6-4099-BC1E-68F4AF7E5F45}" type="presOf" srcId="{C516A96A-A426-4D15-B5A0-C69B95012ECD}" destId="{518F4877-2E7B-4675-9F35-A59D02C16D2F}" srcOrd="0" destOrd="0" presId="urn:microsoft.com/office/officeart/2005/8/layout/hList7"/>
    <dgm:cxn modelId="{43300366-4758-43A8-BE4B-BBED8B139F3E}" type="presOf" srcId="{A4257293-4D2C-4D33-BD5C-E797C4EB7BAD}" destId="{18056181-C1EC-4BAF-BD1C-7C0E78B1AA29}" srcOrd="0" destOrd="0" presId="urn:microsoft.com/office/officeart/2005/8/layout/hList7"/>
    <dgm:cxn modelId="{CBAB3466-4BE2-4F2B-AB7D-332C2DD43A02}" type="presOf" srcId="{E83B08E4-62EA-4528-BB4B-3EA5DA340586}" destId="{339F7B1C-BA4E-403D-923B-B7A779899D16}" srcOrd="0" destOrd="0" presId="urn:microsoft.com/office/officeart/2005/8/layout/hList7"/>
    <dgm:cxn modelId="{8642E96C-5170-4B8B-AA4D-7DE2807929B5}" type="presOf" srcId="{838AB4AA-43D4-4F44-BDB9-198304C249F3}" destId="{03D47B26-BACF-4388-8DF3-526C1CB0CC3D}" srcOrd="0" destOrd="0" presId="urn:microsoft.com/office/officeart/2005/8/layout/hList7"/>
    <dgm:cxn modelId="{B700D383-230B-49A6-85B8-37D2D19AE25D}" type="presOf" srcId="{286101C7-A3E3-4667-90C3-B47F811656B7}" destId="{57669DF8-F0A2-4DE6-941D-C71CE8CD09AB}" srcOrd="0" destOrd="0" presId="urn:microsoft.com/office/officeart/2005/8/layout/hList7"/>
    <dgm:cxn modelId="{863E9B8C-7344-4505-B710-BAFC4BC5C424}" type="presOf" srcId="{E83B08E4-62EA-4528-BB4B-3EA5DA340586}" destId="{8A835548-DFCE-4C1A-B538-1CC736180D00}" srcOrd="1" destOrd="0" presId="urn:microsoft.com/office/officeart/2005/8/layout/hList7"/>
    <dgm:cxn modelId="{2489648D-80D5-4294-9857-E194AC64D072}" type="presOf" srcId="{838AB4AA-43D4-4F44-BDB9-198304C249F3}" destId="{01BCA082-499C-40FC-955A-F49DD011BB66}" srcOrd="1" destOrd="0" presId="urn:microsoft.com/office/officeart/2005/8/layout/hList7"/>
    <dgm:cxn modelId="{90D0BF96-EA63-44B3-9851-18BCDEF8E8AB}" srcId="{C516A96A-A426-4D15-B5A0-C69B95012ECD}" destId="{7BF57134-7498-413F-910E-2A8E4F9C4298}" srcOrd="1" destOrd="0" parTransId="{AB5CB855-33ED-495D-90B2-48F8743FF7C6}" sibTransId="{A4257293-4D2C-4D33-BD5C-E797C4EB7BAD}"/>
    <dgm:cxn modelId="{D014D09A-0ED0-4D64-A7F6-4BD0BD3BA87A}" type="presOf" srcId="{7BF57134-7498-413F-910E-2A8E4F9C4298}" destId="{D722A576-B105-4975-9A59-0BA121C7EE65}" srcOrd="1" destOrd="0" presId="urn:microsoft.com/office/officeart/2005/8/layout/hList7"/>
    <dgm:cxn modelId="{CFF050DD-6ABF-4EC9-8E32-3DF98BAA7C13}" type="presOf" srcId="{7BF57134-7498-413F-910E-2A8E4F9C4298}" destId="{2686FD58-52DA-407A-B51D-9B16D14D6721}" srcOrd="0" destOrd="0" presId="urn:microsoft.com/office/officeart/2005/8/layout/hList7"/>
    <dgm:cxn modelId="{40E322E3-446D-4F9F-8AD3-1C23308D3073}" srcId="{C516A96A-A426-4D15-B5A0-C69B95012ECD}" destId="{838AB4AA-43D4-4F44-BDB9-198304C249F3}" srcOrd="0" destOrd="0" parTransId="{F1FF90EE-2C1E-4283-93BC-3A015196B677}" sibTransId="{286101C7-A3E3-4667-90C3-B47F811656B7}"/>
    <dgm:cxn modelId="{FE9AF2F0-A306-45E3-B2FA-C7BE696C4A14}" srcId="{C516A96A-A426-4D15-B5A0-C69B95012ECD}" destId="{E83B08E4-62EA-4528-BB4B-3EA5DA340586}" srcOrd="2" destOrd="0" parTransId="{7E41C522-0F17-40AC-B6DF-2D4AB49FD050}" sibTransId="{7734ADB2-5578-47E4-A48F-2BFBF8BE5FF3}"/>
    <dgm:cxn modelId="{FEDCA83A-3B3C-4BAC-9660-AA6E78737827}" type="presParOf" srcId="{518F4877-2E7B-4675-9F35-A59D02C16D2F}" destId="{3B73199B-EF14-4D57-8033-770974A29D81}" srcOrd="0" destOrd="0" presId="urn:microsoft.com/office/officeart/2005/8/layout/hList7"/>
    <dgm:cxn modelId="{388B179B-7F05-49E4-AB12-BC0E0C2076B1}" type="presParOf" srcId="{518F4877-2E7B-4675-9F35-A59D02C16D2F}" destId="{95B6D329-A7FC-4BD2-A01F-88D5BA47972F}" srcOrd="1" destOrd="0" presId="urn:microsoft.com/office/officeart/2005/8/layout/hList7"/>
    <dgm:cxn modelId="{36C52F18-885A-4135-BD0F-D3094BE3C1EB}" type="presParOf" srcId="{95B6D329-A7FC-4BD2-A01F-88D5BA47972F}" destId="{8AB4A5F3-1B62-4F1B-AAED-79CD27FB2CE7}" srcOrd="0" destOrd="0" presId="urn:microsoft.com/office/officeart/2005/8/layout/hList7"/>
    <dgm:cxn modelId="{117AC608-72CC-4113-BBF8-6A41BE4E9FEF}" type="presParOf" srcId="{8AB4A5F3-1B62-4F1B-AAED-79CD27FB2CE7}" destId="{03D47B26-BACF-4388-8DF3-526C1CB0CC3D}" srcOrd="0" destOrd="0" presId="urn:microsoft.com/office/officeart/2005/8/layout/hList7"/>
    <dgm:cxn modelId="{2CF60DAD-1993-41E6-8128-99BF9609CA7A}" type="presParOf" srcId="{8AB4A5F3-1B62-4F1B-AAED-79CD27FB2CE7}" destId="{01BCA082-499C-40FC-955A-F49DD011BB66}" srcOrd="1" destOrd="0" presId="urn:microsoft.com/office/officeart/2005/8/layout/hList7"/>
    <dgm:cxn modelId="{C4C709B1-803B-4592-8459-159B53D4633A}" type="presParOf" srcId="{8AB4A5F3-1B62-4F1B-AAED-79CD27FB2CE7}" destId="{B7171AD6-55D4-4461-815C-732C2D9DF51A}" srcOrd="2" destOrd="0" presId="urn:microsoft.com/office/officeart/2005/8/layout/hList7"/>
    <dgm:cxn modelId="{8A4AB7C2-9FD0-49B2-AC07-9A5CD8D9B331}" type="presParOf" srcId="{8AB4A5F3-1B62-4F1B-AAED-79CD27FB2CE7}" destId="{C519FA6A-6106-4662-80CD-54755E305F38}" srcOrd="3" destOrd="0" presId="urn:microsoft.com/office/officeart/2005/8/layout/hList7"/>
    <dgm:cxn modelId="{A746AD2E-E65E-4F74-B117-8D7E31A53A41}" type="presParOf" srcId="{95B6D329-A7FC-4BD2-A01F-88D5BA47972F}" destId="{57669DF8-F0A2-4DE6-941D-C71CE8CD09AB}" srcOrd="1" destOrd="0" presId="urn:microsoft.com/office/officeart/2005/8/layout/hList7"/>
    <dgm:cxn modelId="{F741C29C-11B4-4477-8B92-8512E7EA12EC}" type="presParOf" srcId="{95B6D329-A7FC-4BD2-A01F-88D5BA47972F}" destId="{2B8778A2-F53A-4B25-9D4F-B1337FF362E4}" srcOrd="2" destOrd="0" presId="urn:microsoft.com/office/officeart/2005/8/layout/hList7"/>
    <dgm:cxn modelId="{48A43791-13D4-41A7-8CAE-23D0846E978E}" type="presParOf" srcId="{2B8778A2-F53A-4B25-9D4F-B1337FF362E4}" destId="{2686FD58-52DA-407A-B51D-9B16D14D6721}" srcOrd="0" destOrd="0" presId="urn:microsoft.com/office/officeart/2005/8/layout/hList7"/>
    <dgm:cxn modelId="{CE6A3489-F9A5-49FE-8D6F-5427F750054C}" type="presParOf" srcId="{2B8778A2-F53A-4B25-9D4F-B1337FF362E4}" destId="{D722A576-B105-4975-9A59-0BA121C7EE65}" srcOrd="1" destOrd="0" presId="urn:microsoft.com/office/officeart/2005/8/layout/hList7"/>
    <dgm:cxn modelId="{DBDC2029-0311-4130-9235-14B78CF20D0B}" type="presParOf" srcId="{2B8778A2-F53A-4B25-9D4F-B1337FF362E4}" destId="{87308EF4-2E1E-418E-98A4-6041B8DCEE65}" srcOrd="2" destOrd="0" presId="urn:microsoft.com/office/officeart/2005/8/layout/hList7"/>
    <dgm:cxn modelId="{4DD02379-3B2B-476B-9050-215D97ECC400}" type="presParOf" srcId="{2B8778A2-F53A-4B25-9D4F-B1337FF362E4}" destId="{3BF5083B-8779-4499-BADA-B2B40CB2F6B9}" srcOrd="3" destOrd="0" presId="urn:microsoft.com/office/officeart/2005/8/layout/hList7"/>
    <dgm:cxn modelId="{D7D8AC82-5A2B-4987-A35D-2F9C8342067B}" type="presParOf" srcId="{95B6D329-A7FC-4BD2-A01F-88D5BA47972F}" destId="{18056181-C1EC-4BAF-BD1C-7C0E78B1AA29}" srcOrd="3" destOrd="0" presId="urn:microsoft.com/office/officeart/2005/8/layout/hList7"/>
    <dgm:cxn modelId="{F8D25E5C-4410-4B98-9936-C5B73CE60C1D}" type="presParOf" srcId="{95B6D329-A7FC-4BD2-A01F-88D5BA47972F}" destId="{90CDFA29-C9D3-44AB-A684-11AE4EF8E394}" srcOrd="4" destOrd="0" presId="urn:microsoft.com/office/officeart/2005/8/layout/hList7"/>
    <dgm:cxn modelId="{4B52CC67-EC9E-4692-BCF1-37D89ABE1AB2}" type="presParOf" srcId="{90CDFA29-C9D3-44AB-A684-11AE4EF8E394}" destId="{339F7B1C-BA4E-403D-923B-B7A779899D16}" srcOrd="0" destOrd="0" presId="urn:microsoft.com/office/officeart/2005/8/layout/hList7"/>
    <dgm:cxn modelId="{7CF3FD5B-0FF9-4785-A1A7-C3CCD2481B12}" type="presParOf" srcId="{90CDFA29-C9D3-44AB-A684-11AE4EF8E394}" destId="{8A835548-DFCE-4C1A-B538-1CC736180D00}" srcOrd="1" destOrd="0" presId="urn:microsoft.com/office/officeart/2005/8/layout/hList7"/>
    <dgm:cxn modelId="{AC12B7E4-26A6-4F64-911E-0F5707CB7BC8}" type="presParOf" srcId="{90CDFA29-C9D3-44AB-A684-11AE4EF8E394}" destId="{AE789121-E7C2-4E80-AEE9-952997890EEC}" srcOrd="2" destOrd="0" presId="urn:microsoft.com/office/officeart/2005/8/layout/hList7"/>
    <dgm:cxn modelId="{58FE4CC6-6D44-491B-9F9B-1736DD8AB14D}" type="presParOf" srcId="{90CDFA29-C9D3-44AB-A684-11AE4EF8E394}" destId="{7827973F-40FB-4BF2-B444-735EDBB1B569}"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47B26-BACF-4388-8DF3-526C1CB0CC3D}">
      <dsp:nvSpPr>
        <dsp:cNvPr id="0" name=""/>
        <dsp:cNvSpPr/>
      </dsp:nvSpPr>
      <dsp:spPr>
        <a:xfrm>
          <a:off x="1520" y="0"/>
          <a:ext cx="2365187" cy="4433978"/>
        </a:xfrm>
        <a:prstGeom prst="roundRect">
          <a:avLst>
            <a:gd name="adj" fmla="val 10000"/>
          </a:avLst>
        </a:prstGeom>
        <a:solidFill>
          <a:srgbClr val="D8406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altLang="en-US" sz="2100" kern="1200">
              <a:latin typeface="Cambria" panose="02040503050406030204" pitchFamily="18" charset="0"/>
              <a:ea typeface="Cambria" panose="02040503050406030204" pitchFamily="18" charset="0"/>
              <a:cs typeface="Times New Roman" panose="02020603050405020304" pitchFamily="18" charset="0"/>
            </a:rPr>
            <a:t>Có một công cụ tổ chức và l</a:t>
          </a:r>
          <a:r>
            <a:rPr lang="vi-VN" altLang="en-US" sz="2100" kern="1200">
              <a:latin typeface="Cambria" panose="02040503050406030204" pitchFamily="18" charset="0"/>
              <a:ea typeface="Cambria" panose="02040503050406030204" pitchFamily="18" charset="0"/>
              <a:cs typeface="Times New Roman" panose="02020603050405020304" pitchFamily="18" charset="0"/>
            </a:rPr>
            <a:t>ư</a:t>
          </a:r>
          <a:r>
            <a:rPr lang="en-US" altLang="en-US" sz="2100" kern="1200">
              <a:latin typeface="Cambria" panose="02040503050406030204" pitchFamily="18" charset="0"/>
              <a:ea typeface="Cambria" panose="02040503050406030204" pitchFamily="18" charset="0"/>
              <a:cs typeface="Times New Roman" panose="02020603050405020304" pitchFamily="18" charset="0"/>
            </a:rPr>
            <a:t>u trữ</a:t>
          </a:r>
        </a:p>
        <a:p>
          <a:pPr marL="0" lvl="0" indent="0" algn="ctr" defTabSz="933450">
            <a:lnSpc>
              <a:spcPct val="90000"/>
            </a:lnSpc>
            <a:spcBef>
              <a:spcPct val="0"/>
            </a:spcBef>
            <a:spcAft>
              <a:spcPct val="35000"/>
            </a:spcAft>
            <a:buNone/>
          </a:pPr>
          <a:r>
            <a:rPr lang="en-US" altLang="en-US" sz="2100" kern="1200">
              <a:latin typeface="Cambria" panose="02040503050406030204" pitchFamily="18" charset="0"/>
              <a:ea typeface="Cambria" panose="02040503050406030204" pitchFamily="18" charset="0"/>
              <a:cs typeface="Times New Roman" panose="02020603050405020304" pitchFamily="18" charset="0"/>
            </a:rPr>
            <a:t>tài nguyên số khoa học, lâu dài</a:t>
          </a:r>
          <a:endParaRPr lang="en-US" sz="2100" kern="1200"/>
        </a:p>
      </dsp:txBody>
      <dsp:txXfrm>
        <a:off x="1520" y="1773591"/>
        <a:ext cx="2365187" cy="1773591"/>
      </dsp:txXfrm>
    </dsp:sp>
    <dsp:sp modelId="{C519FA6A-6106-4662-80CD-54755E305F38}">
      <dsp:nvSpPr>
        <dsp:cNvPr id="0" name=""/>
        <dsp:cNvSpPr/>
      </dsp:nvSpPr>
      <dsp:spPr>
        <a:xfrm>
          <a:off x="343895" y="306236"/>
          <a:ext cx="1680436" cy="1396118"/>
        </a:xfrm>
        <a:prstGeom prst="ellipse">
          <a:avLst/>
        </a:prstGeom>
        <a:blipFill rotWithShape="1">
          <a:blip xmlns:r="http://schemas.openxmlformats.org/officeDocument/2006/relationships" r:embed="rId1"/>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686FD58-52DA-407A-B51D-9B16D14D6721}">
      <dsp:nvSpPr>
        <dsp:cNvPr id="0" name=""/>
        <dsp:cNvSpPr/>
      </dsp:nvSpPr>
      <dsp:spPr>
        <a:xfrm>
          <a:off x="2437663" y="0"/>
          <a:ext cx="2365187" cy="4433978"/>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ClrTx/>
            <a:buSzTx/>
            <a:buFontTx/>
            <a:buNone/>
          </a:pPr>
          <a:r>
            <a:rPr lang="en-US" sz="2100" kern="1200">
              <a:latin typeface="Cambria" panose="02040503050406030204" pitchFamily="18" charset="0"/>
              <a:ea typeface="Cambria" panose="02040503050406030204" pitchFamily="18" charset="0"/>
              <a:cs typeface="Times New Roman" pitchFamily="18" charset="0"/>
            </a:rPr>
            <a:t>Cung cấp giao diện khai thác tài liệu số trực tuyến cho ng</a:t>
          </a:r>
          <a:r>
            <a:rPr lang="vi-VN" sz="2100" kern="1200">
              <a:latin typeface="Cambria" panose="02040503050406030204" pitchFamily="18" charset="0"/>
              <a:ea typeface="Cambria" panose="02040503050406030204" pitchFamily="18" charset="0"/>
              <a:cs typeface="Times New Roman" pitchFamily="18" charset="0"/>
            </a:rPr>
            <a:t>ư</a:t>
          </a:r>
          <a:r>
            <a:rPr lang="en-US" sz="2100" kern="1200">
              <a:latin typeface="Cambria" panose="02040503050406030204" pitchFamily="18" charset="0"/>
              <a:ea typeface="Cambria" panose="02040503050406030204" pitchFamily="18" charset="0"/>
              <a:cs typeface="Times New Roman" pitchFamily="18" charset="0"/>
            </a:rPr>
            <a:t>ời dùng</a:t>
          </a:r>
          <a:endParaRPr lang="en-US" sz="2100" kern="1200"/>
        </a:p>
      </dsp:txBody>
      <dsp:txXfrm>
        <a:off x="2437663" y="1773591"/>
        <a:ext cx="2365187" cy="1773591"/>
      </dsp:txXfrm>
    </dsp:sp>
    <dsp:sp modelId="{3BF5083B-8779-4499-BADA-B2B40CB2F6B9}">
      <dsp:nvSpPr>
        <dsp:cNvPr id="0" name=""/>
        <dsp:cNvSpPr/>
      </dsp:nvSpPr>
      <dsp:spPr>
        <a:xfrm>
          <a:off x="2783530" y="287617"/>
          <a:ext cx="1673452" cy="1433356"/>
        </a:xfrm>
        <a:prstGeom prst="ellipse">
          <a:avLst/>
        </a:prstGeom>
        <a:blipFill rotWithShape="1">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9F7B1C-BA4E-403D-923B-B7A779899D16}">
      <dsp:nvSpPr>
        <dsp:cNvPr id="0" name=""/>
        <dsp:cNvSpPr/>
      </dsp:nvSpPr>
      <dsp:spPr>
        <a:xfrm>
          <a:off x="4873806" y="0"/>
          <a:ext cx="2365187" cy="4433978"/>
        </a:xfrm>
        <a:prstGeom prst="roundRect">
          <a:avLst>
            <a:gd name="adj" fmla="val 10000"/>
          </a:avLst>
        </a:prstGeom>
        <a:solidFill>
          <a:srgbClr val="CA10B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ClrTx/>
            <a:buSzTx/>
            <a:buFontTx/>
            <a:buNone/>
          </a:pPr>
          <a:r>
            <a:rPr lang="en-US" sz="2100" kern="1200">
              <a:latin typeface="Cambria" panose="02040503050406030204" pitchFamily="18" charset="0"/>
              <a:ea typeface="Cambria" panose="02040503050406030204" pitchFamily="18" charset="0"/>
              <a:cs typeface="Times New Roman" pitchFamily="18" charset="0"/>
            </a:rPr>
            <a:t>Phân quyền bảo mật tài nguyên</a:t>
          </a:r>
          <a:endParaRPr lang="en-US" sz="2100" kern="1200"/>
        </a:p>
      </dsp:txBody>
      <dsp:txXfrm>
        <a:off x="4873806" y="1773591"/>
        <a:ext cx="2365187" cy="1773591"/>
      </dsp:txXfrm>
    </dsp:sp>
    <dsp:sp modelId="{7827973F-40FB-4BF2-B444-735EDBB1B569}">
      <dsp:nvSpPr>
        <dsp:cNvPr id="0" name=""/>
        <dsp:cNvSpPr/>
      </dsp:nvSpPr>
      <dsp:spPr>
        <a:xfrm>
          <a:off x="5318142" y="266038"/>
          <a:ext cx="1476514" cy="1476514"/>
        </a:xfrm>
        <a:prstGeom prst="ellipse">
          <a:avLst/>
        </a:prstGeom>
        <a:solidFill>
          <a:schemeClr val="accent4">
            <a:tint val="50000"/>
            <a:hueOff val="10788194"/>
            <a:satOff val="-50206"/>
            <a:lumOff val="-22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73199B-EF14-4D57-8033-770974A29D81}">
      <dsp:nvSpPr>
        <dsp:cNvPr id="0" name=""/>
        <dsp:cNvSpPr/>
      </dsp:nvSpPr>
      <dsp:spPr>
        <a:xfrm>
          <a:off x="289620" y="3547182"/>
          <a:ext cx="6661272" cy="665096"/>
        </a:xfrm>
        <a:prstGeom prst="leftRightArrow">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47C4B-0DF2-4E88-95F6-D32F0AF73F9C}" type="datetimeFigureOut">
              <a:rPr lang="en-US" smtClean="0"/>
              <a:t>07/30/2025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374951-888D-42FD-BB3C-936F652E8B6C}" type="slidenum">
              <a:rPr lang="en-US" smtClean="0"/>
              <a:t>‹#›</a:t>
            </a:fld>
            <a:endParaRPr lang="en-US"/>
          </a:p>
        </p:txBody>
      </p:sp>
    </p:spTree>
    <p:extLst>
      <p:ext uri="{BB962C8B-B14F-4D97-AF65-F5344CB8AC3E}">
        <p14:creationId xmlns:p14="http://schemas.microsoft.com/office/powerpoint/2010/main" val="3300463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A27D15-CF02-4BFE-A33D-E9B513CB8945}" type="slidenum">
              <a:rPr lang="en-US" smtClean="0"/>
              <a:t>1</a:t>
            </a:fld>
            <a:endParaRPr lang="en-US" dirty="0"/>
          </a:p>
        </p:txBody>
      </p:sp>
    </p:spTree>
    <p:extLst>
      <p:ext uri="{BB962C8B-B14F-4D97-AF65-F5344CB8AC3E}">
        <p14:creationId xmlns:p14="http://schemas.microsoft.com/office/powerpoint/2010/main" val="384675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r>
              <a:rPr lang="vi-VN"/>
              <a:t>Google Scholar là một hệ thống phân tích trích dẫn (Citation Analysis) rất phổ biến hiện nay. Thông tin phân tích trên Google Scholar được các hệ thống như Webometrics sử dụng để đánh giá xếp hạng Website. Tính đến tháng 11/2019, với số lượng 42.300 tài liệu học thuật, trong đó có 18.200 tài liệu (không tính các sáng chế và trích dẫn) được đánh chỉ mục trong Google Scholar</a:t>
            </a:r>
            <a:endParaRPr lang="en-US"/>
          </a:p>
          <a:p>
            <a:pPr marL="0" indent="0">
              <a:buFontTx/>
              <a:buNone/>
            </a:pPr>
            <a:r>
              <a:rPr lang="en-US"/>
              <a:t>- </a:t>
            </a:r>
            <a:r>
              <a:rPr lang="vi-VN"/>
              <a:t>Việc kết nối tới Google Scholar giúp cho tài nguyên nội sinh của </a:t>
            </a:r>
            <a:r>
              <a:rPr lang="en-US"/>
              <a:t>Th</a:t>
            </a:r>
            <a:r>
              <a:rPr lang="vi-VN"/>
              <a:t>ư</a:t>
            </a:r>
            <a:r>
              <a:rPr lang="en-US"/>
              <a:t> viện</a:t>
            </a:r>
            <a:r>
              <a:rPr lang="vi-VN"/>
              <a:t> được quảng bá rộng khắp trên thế giới, giúp người dùng tin dễ dàng tiếp cận và khai thác từ đó tăng số lượng trích dẫn của các tác giả</a:t>
            </a:r>
            <a:r>
              <a:rPr lang="en-US"/>
              <a:t> thuộc c</a:t>
            </a:r>
            <a:r>
              <a:rPr lang="vi-VN"/>
              <a:t>ơ</a:t>
            </a:r>
            <a:r>
              <a:rPr lang="en-US"/>
              <a:t> quan, đ</a:t>
            </a:r>
            <a:r>
              <a:rPr lang="vi-VN"/>
              <a:t>ơ</a:t>
            </a:r>
            <a:r>
              <a:rPr lang="en-US"/>
              <a:t>n vị hay tr</a:t>
            </a:r>
            <a:r>
              <a:rPr lang="vi-VN"/>
              <a:t>ư</a:t>
            </a:r>
            <a:r>
              <a:rPr lang="en-US"/>
              <a:t>ờng đại học.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 Ở Việt Nam, </a:t>
            </a:r>
            <a:r>
              <a:rPr lang="en-US" sz="1200" kern="1200">
                <a:solidFill>
                  <a:schemeClr val="tx1"/>
                </a:solidFill>
                <a:effectLst/>
                <a:latin typeface="+mn-lt"/>
                <a:ea typeface="+mn-ea"/>
                <a:cs typeface="+mn-cs"/>
              </a:rPr>
              <a:t>Thư viện số tài liệu nội sinh đại học quốc gia hà nội đứng vị trí 64 trong bảng xếp hạng các thư viện số tài liệu nội sinh đại học, học viện toàn cầu (tính tới tháng 5/2021). Việc đánh giá xếp hạng đ</a:t>
            </a:r>
            <a:r>
              <a:rPr lang="vi-VN" sz="1200" kern="1200">
                <a:solidFill>
                  <a:schemeClr val="tx1"/>
                </a:solidFill>
                <a:effectLst/>
                <a:latin typeface="+mn-lt"/>
                <a:ea typeface="+mn-ea"/>
                <a:cs typeface="+mn-cs"/>
              </a:rPr>
              <a:t>ư</a:t>
            </a:r>
            <a:r>
              <a:rPr lang="en-US" sz="1200" kern="1200">
                <a:solidFill>
                  <a:schemeClr val="tx1"/>
                </a:solidFill>
                <a:effectLst/>
                <a:latin typeface="+mn-lt"/>
                <a:ea typeface="+mn-ea"/>
                <a:cs typeface="+mn-cs"/>
              </a:rPr>
              <a:t>ợc thực hiện thông qua việc đánh chỉ mục kho tài nguyên số từ Dspace lên Google Scholar.</a:t>
            </a:r>
          </a:p>
          <a:p>
            <a:pPr marL="0" indent="0">
              <a:buFontTx/>
              <a:buNone/>
            </a:pPr>
            <a:endParaRPr lang="en-US" b="0" dirty="0"/>
          </a:p>
        </p:txBody>
      </p:sp>
      <p:sp>
        <p:nvSpPr>
          <p:cNvPr id="4" name="Slide Number Placeholder 3"/>
          <p:cNvSpPr>
            <a:spLocks noGrp="1"/>
          </p:cNvSpPr>
          <p:nvPr>
            <p:ph type="sldNum" sz="quarter" idx="10"/>
          </p:nvPr>
        </p:nvSpPr>
        <p:spPr/>
        <p:txBody>
          <a:bodyPr/>
          <a:lstStyle/>
          <a:p>
            <a:fld id="{DE078EED-D37D-C841-BECF-7B1B8041AFBD}" type="slidenum">
              <a:rPr lang="en-US" smtClean="0"/>
              <a:t>13</a:t>
            </a:fld>
            <a:endParaRPr lang="en-US"/>
          </a:p>
        </p:txBody>
      </p:sp>
    </p:spTree>
    <p:extLst>
      <p:ext uri="{BB962C8B-B14F-4D97-AF65-F5344CB8AC3E}">
        <p14:creationId xmlns:p14="http://schemas.microsoft.com/office/powerpoint/2010/main" val="2428988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Dspace hỗ trợ chức năng kết nối chia sẻ tài nguyên qua giao thức OAI-PMH (</a:t>
            </a:r>
            <a:r>
              <a:rPr lang="en-US" sz="1200" b="1" i="0" kern="1200">
                <a:solidFill>
                  <a:schemeClr val="tx1"/>
                </a:solidFill>
                <a:effectLst/>
                <a:latin typeface="+mn-lt"/>
                <a:ea typeface="+mn-ea"/>
                <a:cs typeface="+mn-cs"/>
              </a:rPr>
              <a:t>Open Archives Initiative Protocol for Metadata Harvesting</a:t>
            </a:r>
            <a:r>
              <a:rPr lang="en-US" sz="1200" b="0" i="0" kern="1200">
                <a:solidFill>
                  <a:schemeClr val="tx1"/>
                </a:solidFill>
                <a:effectLst/>
                <a:latin typeface="+mn-lt"/>
                <a:ea typeface="+mn-ea"/>
                <a:cs typeface="+mn-cs"/>
              </a:rPr>
              <a:t>)</a:t>
            </a:r>
          </a:p>
          <a:p>
            <a:r>
              <a:rPr lang="en-US" sz="1200" b="0" i="0" kern="1200">
                <a:solidFill>
                  <a:schemeClr val="tx1"/>
                </a:solidFill>
                <a:effectLst/>
                <a:latin typeface="+mn-lt"/>
                <a:ea typeface="+mn-ea"/>
                <a:cs typeface="+mn-cs"/>
              </a:rPr>
              <a:t>&gt;&gt; Là nền tảng công nghệ, kỹ thuật quan trọng để th</a:t>
            </a:r>
            <a:r>
              <a:rPr lang="vi-VN" sz="1200" b="0" i="0" kern="1200">
                <a:solidFill>
                  <a:schemeClr val="tx1"/>
                </a:solidFill>
                <a:effectLst/>
                <a:latin typeface="+mn-lt"/>
                <a:ea typeface="+mn-ea"/>
                <a:cs typeface="+mn-cs"/>
              </a:rPr>
              <a:t>ư</a:t>
            </a:r>
            <a:r>
              <a:rPr lang="en-US" sz="1200" b="0" i="0" kern="1200">
                <a:solidFill>
                  <a:schemeClr val="tx1"/>
                </a:solidFill>
                <a:effectLst/>
                <a:latin typeface="+mn-lt"/>
                <a:ea typeface="+mn-ea"/>
                <a:cs typeface="+mn-cs"/>
              </a:rPr>
              <a:t> viện có thể kết nối, chia sẻ tài nguyên số &gt;&gt; tăng c</a:t>
            </a:r>
            <a:r>
              <a:rPr lang="vi-VN" sz="1200" b="0" i="0" kern="1200">
                <a:solidFill>
                  <a:schemeClr val="tx1"/>
                </a:solidFill>
                <a:effectLst/>
                <a:latin typeface="+mn-lt"/>
                <a:ea typeface="+mn-ea"/>
                <a:cs typeface="+mn-cs"/>
              </a:rPr>
              <a:t>ư</a:t>
            </a:r>
            <a:r>
              <a:rPr lang="en-US" sz="1200" b="0" i="0" kern="1200">
                <a:solidFill>
                  <a:schemeClr val="tx1"/>
                </a:solidFill>
                <a:effectLst/>
                <a:latin typeface="+mn-lt"/>
                <a:ea typeface="+mn-ea"/>
                <a:cs typeface="+mn-cs"/>
              </a:rPr>
              <a:t>ờng nguồn tài nguyên của th</a:t>
            </a:r>
            <a:r>
              <a:rPr lang="vi-VN" sz="1200" b="0" i="0" kern="1200">
                <a:solidFill>
                  <a:schemeClr val="tx1"/>
                </a:solidFill>
                <a:effectLst/>
                <a:latin typeface="+mn-lt"/>
                <a:ea typeface="+mn-ea"/>
                <a:cs typeface="+mn-cs"/>
              </a:rPr>
              <a:t>ư</a:t>
            </a:r>
            <a:r>
              <a:rPr lang="en-US" sz="1200" b="0" i="0" kern="1200">
                <a:solidFill>
                  <a:schemeClr val="tx1"/>
                </a:solidFill>
                <a:effectLst/>
                <a:latin typeface="+mn-lt"/>
                <a:ea typeface="+mn-ea"/>
                <a:cs typeface="+mn-cs"/>
              </a:rPr>
              <a:t> viện</a:t>
            </a:r>
          </a:p>
          <a:p>
            <a:r>
              <a:rPr lang="en-US" sz="1200" b="0" i="0" kern="1200">
                <a:solidFill>
                  <a:schemeClr val="tx1"/>
                </a:solidFill>
                <a:effectLst/>
                <a:latin typeface="+mn-lt"/>
                <a:ea typeface="+mn-ea"/>
                <a:cs typeface="+mn-cs"/>
              </a:rPr>
              <a:t>- Cho phép lấy tất cả dữ liệu/ 1 phần/ chỉ lấy metadata/ lấy cả metadata và file số tùy thuộc vào chính sách của th</a:t>
            </a:r>
            <a:r>
              <a:rPr lang="vi-VN" sz="1200" b="0" i="0" kern="1200">
                <a:solidFill>
                  <a:schemeClr val="tx1"/>
                </a:solidFill>
                <a:effectLst/>
                <a:latin typeface="+mn-lt"/>
                <a:ea typeface="+mn-ea"/>
                <a:cs typeface="+mn-cs"/>
              </a:rPr>
              <a:t>ư</a:t>
            </a:r>
            <a:r>
              <a:rPr lang="en-US" sz="1200" b="0" i="0" kern="1200">
                <a:solidFill>
                  <a:schemeClr val="tx1"/>
                </a:solidFill>
                <a:effectLst/>
                <a:latin typeface="+mn-lt"/>
                <a:ea typeface="+mn-ea"/>
                <a:cs typeface="+mn-cs"/>
              </a:rPr>
              <a:t> viện.</a:t>
            </a:r>
            <a:endParaRPr lang="en-US" b="0" dirty="0"/>
          </a:p>
        </p:txBody>
      </p:sp>
      <p:sp>
        <p:nvSpPr>
          <p:cNvPr id="4" name="Slide Number Placeholder 3"/>
          <p:cNvSpPr>
            <a:spLocks noGrp="1"/>
          </p:cNvSpPr>
          <p:nvPr>
            <p:ph type="sldNum" sz="quarter" idx="10"/>
          </p:nvPr>
        </p:nvSpPr>
        <p:spPr/>
        <p:txBody>
          <a:bodyPr/>
          <a:lstStyle/>
          <a:p>
            <a:fld id="{DE078EED-D37D-C841-BECF-7B1B8041AFBD}" type="slidenum">
              <a:rPr lang="en-US" smtClean="0"/>
              <a:t>14</a:t>
            </a:fld>
            <a:endParaRPr lang="en-US"/>
          </a:p>
        </p:txBody>
      </p:sp>
    </p:spTree>
    <p:extLst>
      <p:ext uri="{BB962C8B-B14F-4D97-AF65-F5344CB8AC3E}">
        <p14:creationId xmlns:p14="http://schemas.microsoft.com/office/powerpoint/2010/main" val="2090702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15</a:t>
            </a:fld>
            <a:endParaRPr lang="en-US"/>
          </a:p>
        </p:txBody>
      </p:sp>
    </p:spTree>
    <p:extLst>
      <p:ext uri="{BB962C8B-B14F-4D97-AF65-F5344CB8AC3E}">
        <p14:creationId xmlns:p14="http://schemas.microsoft.com/office/powerpoint/2010/main" val="2123616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16</a:t>
            </a:fld>
            <a:endParaRPr lang="en-US"/>
          </a:p>
        </p:txBody>
      </p:sp>
    </p:spTree>
    <p:extLst>
      <p:ext uri="{BB962C8B-B14F-4D97-AF65-F5344CB8AC3E}">
        <p14:creationId xmlns:p14="http://schemas.microsoft.com/office/powerpoint/2010/main" val="2473265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chemeClr val="accent1"/>
                </a:solidFill>
                <a:latin typeface="Cambria" panose="02040503050406030204" pitchFamily="18" charset="0"/>
                <a:ea typeface="Cambria" panose="02040503050406030204" pitchFamily="18" charset="0"/>
              </a:rPr>
              <a:t>TÌM KIẾM TÀI LIỆU MỚI CẬP NHẬT, TÀI LIỆU Đ</a:t>
            </a:r>
            <a:r>
              <a:rPr lang="vi-VN" b="1">
                <a:solidFill>
                  <a:schemeClr val="accent1"/>
                </a:solidFill>
                <a:latin typeface="Cambria" panose="02040503050406030204" pitchFamily="18" charset="0"/>
                <a:ea typeface="Cambria" panose="02040503050406030204" pitchFamily="18" charset="0"/>
              </a:rPr>
              <a:t>Ư</a:t>
            </a:r>
            <a:r>
              <a:rPr lang="en-US" b="1">
                <a:solidFill>
                  <a:schemeClr val="accent1"/>
                </a:solidFill>
                <a:latin typeface="Cambria" panose="02040503050406030204" pitchFamily="18" charset="0"/>
                <a:ea typeface="Cambria" panose="02040503050406030204" pitchFamily="18" charset="0"/>
              </a:rPr>
              <a:t>ỢC XEM NHIỀU NHẤT/ TẢI NHIỀU NHẤT</a:t>
            </a:r>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17</a:t>
            </a:fld>
            <a:endParaRPr lang="en-US"/>
          </a:p>
        </p:txBody>
      </p:sp>
    </p:spTree>
    <p:extLst>
      <p:ext uri="{BB962C8B-B14F-4D97-AF65-F5344CB8AC3E}">
        <p14:creationId xmlns:p14="http://schemas.microsoft.com/office/powerpoint/2010/main" val="268820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Hỗ trợ trình xem trực tuyến đối với tài liệu dạng hình ảnh nh</a:t>
            </a:r>
            <a:r>
              <a:rPr lang="vi-VN"/>
              <a:t>ư</a:t>
            </a:r>
            <a:r>
              <a:rPr lang="en-US"/>
              <a:t> PNG, JPG</a:t>
            </a:r>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18</a:t>
            </a:fld>
            <a:endParaRPr lang="en-US"/>
          </a:p>
        </p:txBody>
      </p:sp>
    </p:spTree>
    <p:extLst>
      <p:ext uri="{BB962C8B-B14F-4D97-AF65-F5344CB8AC3E}">
        <p14:creationId xmlns:p14="http://schemas.microsoft.com/office/powerpoint/2010/main" val="3517791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Hỗ trợ trình xem trực tuyến với tài liệu dạng video, audio nh</a:t>
            </a:r>
            <a:r>
              <a:rPr lang="vi-VN"/>
              <a:t>ư</a:t>
            </a:r>
            <a:r>
              <a:rPr lang="en-US"/>
              <a:t> mp4, mp3</a:t>
            </a:r>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19</a:t>
            </a:fld>
            <a:endParaRPr lang="en-US"/>
          </a:p>
        </p:txBody>
      </p:sp>
    </p:spTree>
    <p:extLst>
      <p:ext uri="{BB962C8B-B14F-4D97-AF65-F5344CB8AC3E}">
        <p14:creationId xmlns:p14="http://schemas.microsoft.com/office/powerpoint/2010/main" val="1795020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Hỗ trợ trình xem trực tuyến với tài liệu dạng văn bản PDF</a:t>
            </a:r>
          </a:p>
          <a:p>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20</a:t>
            </a:fld>
            <a:endParaRPr lang="en-US"/>
          </a:p>
        </p:txBody>
      </p:sp>
    </p:spTree>
    <p:extLst>
      <p:ext uri="{BB962C8B-B14F-4D97-AF65-F5344CB8AC3E}">
        <p14:creationId xmlns:p14="http://schemas.microsoft.com/office/powerpoint/2010/main" val="76651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lnSpc>
                <a:spcPct val="100000"/>
              </a:lnSpc>
              <a:buFontTx/>
              <a:buChar char="-"/>
            </a:pPr>
            <a:r>
              <a:rPr lang="en-US" sz="1200">
                <a:latin typeface="Cambria" panose="02040503050406030204" pitchFamily="18" charset="0"/>
                <a:ea typeface="Cambria" panose="02040503050406030204" pitchFamily="18" charset="0"/>
              </a:rPr>
              <a:t>Bạn đọc có thể gửi yêu cầu cung cấp file toàn văn ngay trên giao diện PM khi không có quyền xem/ tải tài liệu </a:t>
            </a:r>
          </a:p>
          <a:p>
            <a:pPr marL="285750" indent="-285750" algn="just">
              <a:lnSpc>
                <a:spcPct val="100000"/>
              </a:lnSpc>
              <a:buFontTx/>
              <a:buChar char="-"/>
            </a:pPr>
            <a:r>
              <a:rPr lang="en-US" sz="1200">
                <a:latin typeface="Cambria" panose="02040503050406030204" pitchFamily="18" charset="0"/>
                <a:ea typeface="Cambria" panose="02040503050406030204" pitchFamily="18" charset="0"/>
              </a:rPr>
              <a:t>Đăng ký nhận thông báo tài liệu mới qua email</a:t>
            </a:r>
          </a:p>
          <a:p>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21</a:t>
            </a:fld>
            <a:endParaRPr lang="en-US"/>
          </a:p>
        </p:txBody>
      </p:sp>
    </p:spTree>
    <p:extLst>
      <p:ext uri="{BB962C8B-B14F-4D97-AF65-F5344CB8AC3E}">
        <p14:creationId xmlns:p14="http://schemas.microsoft.com/office/powerpoint/2010/main" val="16113305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2"/>
                </a:solidFill>
                <a:cs typeface="Times New Roman" panose="02020603050405020304" pitchFamily="18" charset="0"/>
              </a:rPr>
              <a:t>Quy trình nhập liệu được kiểm soát chặt chẽ &gt;&gt; </a:t>
            </a:r>
            <a:r>
              <a:rPr lang="vi-VN" sz="1200">
                <a:solidFill>
                  <a:schemeClr val="tx2"/>
                </a:solidFill>
                <a:cs typeface="Times New Roman" panose="02020603050405020304" pitchFamily="18" charset="0"/>
              </a:rPr>
              <a:t>Thư</a:t>
            </a:r>
            <a:r>
              <a:rPr lang="en-US" sz="1200">
                <a:solidFill>
                  <a:schemeClr val="tx2"/>
                </a:solidFill>
                <a:cs typeface="Times New Roman" panose="02020603050405020304" pitchFamily="18" charset="0"/>
              </a:rPr>
              <a:t> viện có thể tạo ra các BST để cán bộ giảng viên, nhà nghiên cứu, sinh viên nộp đề tài, </a:t>
            </a:r>
            <a:r>
              <a:rPr lang="en-US"/>
              <a:t>nộp luận văn luận án trực tuyến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22</a:t>
            </a:fld>
            <a:endParaRPr lang="en-US"/>
          </a:p>
        </p:txBody>
      </p:sp>
    </p:spTree>
    <p:extLst>
      <p:ext uri="{BB962C8B-B14F-4D97-AF65-F5344CB8AC3E}">
        <p14:creationId xmlns:p14="http://schemas.microsoft.com/office/powerpoint/2010/main" val="202040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BF8AD3-AD51-6D80-9366-42DB90FEEA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DA737F-3C8C-95E7-FF01-C09113F620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38A59F-D576-8B5E-BE15-0B8A684B3C7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495DFEC-2343-57FA-F39B-F2602A41D09A}"/>
              </a:ext>
            </a:extLst>
          </p:cNvPr>
          <p:cNvSpPr>
            <a:spLocks noGrp="1"/>
          </p:cNvSpPr>
          <p:nvPr>
            <p:ph type="sldNum" sz="quarter" idx="10"/>
          </p:nvPr>
        </p:nvSpPr>
        <p:spPr/>
        <p:txBody>
          <a:bodyPr/>
          <a:lstStyle/>
          <a:p>
            <a:fld id="{A321BA48-CEE7-4C03-B35A-2D4ABED7E07F}" type="slidenum">
              <a:rPr lang="en-US" smtClean="0"/>
              <a:t>3</a:t>
            </a:fld>
            <a:endParaRPr lang="en-US"/>
          </a:p>
        </p:txBody>
      </p:sp>
    </p:spTree>
    <p:extLst>
      <p:ext uri="{BB962C8B-B14F-4D97-AF65-F5344CB8AC3E}">
        <p14:creationId xmlns:p14="http://schemas.microsoft.com/office/powerpoint/2010/main" val="3467063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lnSpc>
                <a:spcPct val="150000"/>
              </a:lnSpc>
              <a:buFont typeface="Calibri" panose="020F0502020204030204" pitchFamily="34" charset="0"/>
              <a:buChar char="-"/>
            </a:pPr>
            <a:r>
              <a:rPr lang="en-US" sz="1200">
                <a:solidFill>
                  <a:schemeClr val="tx2"/>
                </a:solidFill>
                <a:latin typeface="Roboto" panose="02000000000000000000"/>
                <a:cs typeface="Times New Roman" panose="02020603050405020304" pitchFamily="18" charset="0"/>
              </a:rPr>
              <a:t>Hỗ trợ lên tới 75 định dạng tệp tin số khác nhau</a:t>
            </a:r>
          </a:p>
          <a:p>
            <a:pPr marL="285750" indent="-285750" algn="just">
              <a:lnSpc>
                <a:spcPct val="150000"/>
              </a:lnSpc>
              <a:buFont typeface="Calibri" panose="020F0502020204030204" pitchFamily="34" charset="0"/>
              <a:buChar char="-"/>
            </a:pPr>
            <a:r>
              <a:rPr lang="en-US" sz="1200">
                <a:solidFill>
                  <a:schemeClr val="tx2"/>
                </a:solidFill>
                <a:latin typeface="Roboto" panose="02000000000000000000"/>
                <a:cs typeface="Times New Roman" panose="02020603050405020304" pitchFamily="18" charset="0"/>
              </a:rPr>
              <a:t>Cán bộ quản trị có thể khai báo thêm định dạng trong trang quản trị</a:t>
            </a:r>
          </a:p>
          <a:p>
            <a:pPr marL="0" indent="0" algn="just">
              <a:lnSpc>
                <a:spcPct val="150000"/>
              </a:lnSpc>
              <a:buFont typeface="Wingdings" pitchFamily="2" charset="2"/>
              <a:buNone/>
            </a:pPr>
            <a:endParaRPr lang="en-US" dirty="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E078EED-D37D-C841-BECF-7B1B8041AFBD}" type="slidenum">
              <a:rPr lang="en-US" smtClean="0"/>
              <a:t>23</a:t>
            </a:fld>
            <a:endParaRPr lang="en-US"/>
          </a:p>
        </p:txBody>
      </p:sp>
    </p:spTree>
    <p:extLst>
      <p:ext uri="{BB962C8B-B14F-4D97-AF65-F5344CB8AC3E}">
        <p14:creationId xmlns:p14="http://schemas.microsoft.com/office/powerpoint/2010/main" val="3222799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mbria" panose="02040503050406030204" pitchFamily="18" charset="0"/>
                <a:ea typeface="Cambria" panose="02040503050406030204" pitchFamily="18" charset="0"/>
              </a:rPr>
              <a:t>Thống kê l</a:t>
            </a:r>
            <a:r>
              <a:rPr lang="vi-VN">
                <a:latin typeface="Cambria" panose="02040503050406030204" pitchFamily="18" charset="0"/>
                <a:ea typeface="Cambria" panose="02040503050406030204" pitchFamily="18" charset="0"/>
              </a:rPr>
              <a:t>ư</a:t>
            </a:r>
            <a:r>
              <a:rPr lang="en-US">
                <a:latin typeface="Cambria" panose="02040503050406030204" pitchFamily="18" charset="0"/>
                <a:ea typeface="Cambria" panose="02040503050406030204" pitchFamily="18" charset="0"/>
              </a:rPr>
              <a:t>ợt xem/ tài tài liệu của tác giả</a:t>
            </a:r>
          </a:p>
          <a:p>
            <a:r>
              <a:rPr lang="en-US"/>
              <a:t>&gt;&gt; Là căn cứ đánh giá mức độ sử dụng, tầm ảnh h</a:t>
            </a:r>
            <a:r>
              <a:rPr lang="vi-VN"/>
              <a:t>ư</a:t>
            </a:r>
            <a:r>
              <a:rPr lang="en-US"/>
              <a:t>ởng của tác giả với ng</a:t>
            </a:r>
            <a:r>
              <a:rPr lang="vi-VN"/>
              <a:t>ư</a:t>
            </a:r>
            <a:r>
              <a:rPr lang="en-US"/>
              <a:t>ời dùng &gt;&gt; Công cụ giúp nhà tr</a:t>
            </a:r>
            <a:r>
              <a:rPr lang="vi-VN"/>
              <a:t>ư</a:t>
            </a:r>
            <a:r>
              <a:rPr lang="en-US"/>
              <a:t>ờng đánh giá xếp hạng giảng viên, nhà nghiên cứu</a:t>
            </a:r>
          </a:p>
          <a:p>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24</a:t>
            </a:fld>
            <a:endParaRPr lang="en-US"/>
          </a:p>
        </p:txBody>
      </p:sp>
    </p:spTree>
    <p:extLst>
      <p:ext uri="{BB962C8B-B14F-4D97-AF65-F5344CB8AC3E}">
        <p14:creationId xmlns:p14="http://schemas.microsoft.com/office/powerpoint/2010/main" val="3786602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a:solidFill>
                  <a:schemeClr val="accent1"/>
                </a:solidFill>
                <a:latin typeface="Cambria" panose="02040503050406030204" pitchFamily="18" charset="0"/>
                <a:ea typeface="Cambria" panose="02040503050406030204" pitchFamily="18" charset="0"/>
              </a:rPr>
              <a:t>Quản lý toàn bộ tài nguyên của th</a:t>
            </a:r>
            <a:r>
              <a:rPr lang="vi-VN" sz="1200" b="0">
                <a:solidFill>
                  <a:schemeClr val="accent1"/>
                </a:solidFill>
                <a:latin typeface="Cambria" panose="02040503050406030204" pitchFamily="18" charset="0"/>
                <a:ea typeface="Cambria" panose="02040503050406030204" pitchFamily="18" charset="0"/>
              </a:rPr>
              <a:t>ư</a:t>
            </a:r>
            <a:r>
              <a:rPr lang="en-US" sz="1200" b="0">
                <a:solidFill>
                  <a:schemeClr val="accent1"/>
                </a:solidFill>
                <a:latin typeface="Cambria" panose="02040503050406030204" pitchFamily="18" charset="0"/>
                <a:ea typeface="Cambria" panose="02040503050406030204" pitchFamily="18" charset="0"/>
              </a:rPr>
              <a:t> viện theo danh mục chủ đề đồng nhất, khoa học</a:t>
            </a:r>
          </a:p>
          <a:p>
            <a:pPr lvl="0"/>
            <a:r>
              <a:rPr lang="en-US" sz="1200" b="0">
                <a:solidFill>
                  <a:schemeClr val="accent1"/>
                </a:solidFill>
                <a:latin typeface="Cambria" panose="02040503050406030204" pitchFamily="18" charset="0"/>
                <a:ea typeface="Cambria" panose="02040503050406030204" pitchFamily="18" charset="0"/>
              </a:rPr>
              <a:t>Cung cấp công cụ duyệt tìm tài liệu theo topic</a:t>
            </a:r>
          </a:p>
          <a:p>
            <a:endParaRPr lang="en-US" dirty="0"/>
          </a:p>
        </p:txBody>
      </p:sp>
      <p:sp>
        <p:nvSpPr>
          <p:cNvPr id="4" name="Slide Number Placeholder 3"/>
          <p:cNvSpPr>
            <a:spLocks noGrp="1"/>
          </p:cNvSpPr>
          <p:nvPr>
            <p:ph type="sldNum" sz="quarter" idx="10"/>
          </p:nvPr>
        </p:nvSpPr>
        <p:spPr/>
        <p:txBody>
          <a:bodyPr/>
          <a:lstStyle/>
          <a:p>
            <a:fld id="{DE078EED-D37D-C841-BECF-7B1B8041AFBD}" type="slidenum">
              <a:rPr lang="en-US" smtClean="0"/>
              <a:t>25</a:t>
            </a:fld>
            <a:endParaRPr lang="en-US"/>
          </a:p>
        </p:txBody>
      </p:sp>
    </p:spTree>
    <p:extLst>
      <p:ext uri="{BB962C8B-B14F-4D97-AF65-F5344CB8AC3E}">
        <p14:creationId xmlns:p14="http://schemas.microsoft.com/office/powerpoint/2010/main" val="4282612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Báo cáo đa dạng, linh hoạt. Hỗ trợ nhiều loại báo cáo thống kê khác nhau nh</a:t>
            </a:r>
            <a:r>
              <a:rPr lang="vi-VN"/>
              <a:t>ư</a:t>
            </a:r>
            <a:r>
              <a:rPr lang="en-US"/>
              <a:t> báo cáo số liệu, báo cáo l</a:t>
            </a:r>
            <a:r>
              <a:rPr lang="vi-VN"/>
              <a:t>ư</a:t>
            </a:r>
            <a:r>
              <a:rPr lang="en-US"/>
              <a:t>ợt truy cập theo quốc gia/ tỉnh thành, báo cáo l</a:t>
            </a:r>
            <a:r>
              <a:rPr lang="vi-VN"/>
              <a:t>ư</a:t>
            </a:r>
            <a:r>
              <a:rPr lang="en-US"/>
              <a:t>ợt truy cập theo ngày, báo cáo xếp hạng…</a:t>
            </a:r>
          </a:p>
          <a:p>
            <a:r>
              <a:rPr lang="en-US"/>
              <a:t>- Hỗ trợ xuất báo cáo dạng file ảnh nh</a:t>
            </a:r>
            <a:r>
              <a:rPr lang="vi-VN"/>
              <a:t>ư</a:t>
            </a:r>
            <a:r>
              <a:rPr lang="en-US"/>
              <a:t> PNG, JPG; dạng file PDF, dạng véc t</a:t>
            </a:r>
            <a:r>
              <a:rPr lang="vi-VN"/>
              <a:t>ơ</a:t>
            </a:r>
            <a:endParaRPr lang="en-US"/>
          </a:p>
        </p:txBody>
      </p:sp>
      <p:sp>
        <p:nvSpPr>
          <p:cNvPr id="4" name="Slide Number Placeholder 3"/>
          <p:cNvSpPr>
            <a:spLocks noGrp="1"/>
          </p:cNvSpPr>
          <p:nvPr>
            <p:ph type="sldNum" sz="quarter" idx="10"/>
          </p:nvPr>
        </p:nvSpPr>
        <p:spPr/>
        <p:txBody>
          <a:bodyPr/>
          <a:lstStyle/>
          <a:p>
            <a:fld id="{DE078EED-D37D-C841-BECF-7B1B8041AFBD}" type="slidenum">
              <a:rPr lang="en-US" smtClean="0"/>
              <a:t>26</a:t>
            </a:fld>
            <a:endParaRPr lang="en-US"/>
          </a:p>
        </p:txBody>
      </p:sp>
    </p:spTree>
    <p:extLst>
      <p:ext uri="{BB962C8B-B14F-4D97-AF65-F5344CB8AC3E}">
        <p14:creationId xmlns:p14="http://schemas.microsoft.com/office/powerpoint/2010/main" val="4111695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Hỗ trợ chức năng phân quyền trên từng đối t</a:t>
            </a:r>
            <a:r>
              <a:rPr lang="vi-VN"/>
              <a:t>ư</a:t>
            </a:r>
            <a:r>
              <a:rPr lang="en-US"/>
              <a:t>ợng của Dspace gồm: Phân quyền trên đ</a:t>
            </a:r>
            <a:r>
              <a:rPr lang="vi-VN"/>
              <a:t>ơ</a:t>
            </a:r>
            <a:r>
              <a:rPr lang="en-US"/>
              <a:t>n vị/ bộ s</a:t>
            </a:r>
            <a:r>
              <a:rPr lang="vi-VN"/>
              <a:t>ư</a:t>
            </a:r>
            <a:r>
              <a:rPr lang="en-US"/>
              <a:t>u tập/ tài liệu/ chuỗi dữ liệu số</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&gt;&gt;</a:t>
            </a:r>
          </a:p>
        </p:txBody>
      </p:sp>
      <p:sp>
        <p:nvSpPr>
          <p:cNvPr id="4" name="Slide Number Placeholder 3"/>
          <p:cNvSpPr>
            <a:spLocks noGrp="1"/>
          </p:cNvSpPr>
          <p:nvPr>
            <p:ph type="sldNum" sz="quarter" idx="5"/>
          </p:nvPr>
        </p:nvSpPr>
        <p:spPr/>
        <p:txBody>
          <a:bodyPr/>
          <a:lstStyle/>
          <a:p>
            <a:fld id="{39374951-888D-42FD-BB3C-936F652E8B6C}" type="slidenum">
              <a:rPr lang="en-US" smtClean="0"/>
              <a:t>27</a:t>
            </a:fld>
            <a:endParaRPr lang="en-US"/>
          </a:p>
        </p:txBody>
      </p:sp>
    </p:spTree>
    <p:extLst>
      <p:ext uri="{BB962C8B-B14F-4D97-AF65-F5344CB8AC3E}">
        <p14:creationId xmlns:p14="http://schemas.microsoft.com/office/powerpoint/2010/main" val="28540673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solidFill>
                  <a:schemeClr val="accent1"/>
                </a:solidFill>
                <a:latin typeface="Cambria" panose="02040503050406030204" pitchFamily="18" charset="0"/>
                <a:ea typeface="Cambria" panose="02040503050406030204" pitchFamily="18" charset="0"/>
              </a:rPr>
              <a:t>DSpace chặn hoàn toàn khả năng in ấn và tải tài liệu trái phép khi ng</a:t>
            </a:r>
            <a:r>
              <a:rPr lang="vi-VN" sz="1200" b="1">
                <a:solidFill>
                  <a:schemeClr val="accent1"/>
                </a:solidFill>
                <a:latin typeface="Cambria" panose="02040503050406030204" pitchFamily="18" charset="0"/>
                <a:ea typeface="Cambria" panose="02040503050406030204" pitchFamily="18" charset="0"/>
              </a:rPr>
              <a:t>ư</a:t>
            </a:r>
            <a:r>
              <a:rPr lang="en-US" sz="1200" b="1">
                <a:solidFill>
                  <a:schemeClr val="accent1"/>
                </a:solidFill>
                <a:latin typeface="Cambria" panose="02040503050406030204" pitchFamily="18" charset="0"/>
                <a:ea typeface="Cambria" panose="02040503050406030204" pitchFamily="18" charset="0"/>
              </a:rPr>
              <a:t>ời dùng không có quyền tải, ngay cả khi ng</a:t>
            </a:r>
            <a:r>
              <a:rPr lang="vi-VN" sz="1200" b="1">
                <a:solidFill>
                  <a:schemeClr val="accent1"/>
                </a:solidFill>
                <a:latin typeface="Cambria" panose="02040503050406030204" pitchFamily="18" charset="0"/>
                <a:ea typeface="Cambria" panose="02040503050406030204" pitchFamily="18" charset="0"/>
              </a:rPr>
              <a:t>ư</a:t>
            </a:r>
            <a:r>
              <a:rPr lang="en-US" sz="1200" b="1">
                <a:solidFill>
                  <a:schemeClr val="accent1"/>
                </a:solidFill>
                <a:latin typeface="Cambria" panose="02040503050406030204" pitchFamily="18" charset="0"/>
                <a:ea typeface="Cambria" panose="02040503050406030204" pitchFamily="18" charset="0"/>
              </a:rPr>
              <a:t>ời dùng sử dụng công cụ bên thứ 3 nh</a:t>
            </a:r>
            <a:r>
              <a:rPr lang="vi-VN" sz="1200" b="1">
                <a:solidFill>
                  <a:schemeClr val="accent1"/>
                </a:solidFill>
                <a:latin typeface="Cambria" panose="02040503050406030204" pitchFamily="18" charset="0"/>
                <a:ea typeface="Cambria" panose="02040503050406030204" pitchFamily="18" charset="0"/>
              </a:rPr>
              <a:t>ư</a:t>
            </a:r>
            <a:r>
              <a:rPr lang="en-US" sz="1200" b="1">
                <a:solidFill>
                  <a:schemeClr val="accent1"/>
                </a:solidFill>
                <a:latin typeface="Cambria" panose="02040503050406030204" pitchFamily="18" charset="0"/>
                <a:ea typeface="Cambria" panose="02040503050406030204" pitchFamily="18" charset="0"/>
              </a:rPr>
              <a:t> IDM download</a:t>
            </a:r>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28</a:t>
            </a:fld>
            <a:endParaRPr lang="en-US"/>
          </a:p>
        </p:txBody>
      </p:sp>
    </p:spTree>
    <p:extLst>
      <p:ext uri="{BB962C8B-B14F-4D97-AF65-F5344CB8AC3E}">
        <p14:creationId xmlns:p14="http://schemas.microsoft.com/office/powerpoint/2010/main" val="151700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b="0">
                <a:solidFill>
                  <a:schemeClr val="tx1"/>
                </a:solidFill>
                <a:latin typeface="Cambria" panose="02040503050406030204" pitchFamily="18" charset="0"/>
                <a:ea typeface="Cambria" panose="02040503050406030204" pitchFamily="18" charset="0"/>
                <a:cs typeface="Times New Roman" panose="02020603050405020304" pitchFamily="18" charset="0"/>
              </a:rPr>
              <a:t>Hỗ trợ watermark để tăng c</a:t>
            </a:r>
            <a:r>
              <a:rPr lang="vi-VN" altLang="en-US" sz="1200" b="0">
                <a:solidFill>
                  <a:schemeClr val="tx1"/>
                </a:solidFill>
                <a:latin typeface="Cambria" panose="02040503050406030204" pitchFamily="18" charset="0"/>
                <a:ea typeface="Cambria" panose="02040503050406030204" pitchFamily="18" charset="0"/>
                <a:cs typeface="Times New Roman" panose="02020603050405020304" pitchFamily="18" charset="0"/>
              </a:rPr>
              <a:t>ư</a:t>
            </a:r>
            <a:r>
              <a:rPr lang="en-US" altLang="en-US" sz="1200" b="0">
                <a:solidFill>
                  <a:schemeClr val="tx1"/>
                </a:solidFill>
                <a:latin typeface="Cambria" panose="02040503050406030204" pitchFamily="18" charset="0"/>
                <a:ea typeface="Cambria" panose="02040503050406030204" pitchFamily="18" charset="0"/>
                <a:cs typeface="Times New Roman" panose="02020603050405020304" pitchFamily="18" charset="0"/>
              </a:rPr>
              <a:t>ờng bảo mật cho tài liệu dạng hình ảnh</a:t>
            </a:r>
          </a:p>
          <a:p>
            <a:endParaRPr lang="en-US" altLang="en-US" sz="1100" b="0">
              <a:solidFill>
                <a:schemeClr val="tx1"/>
              </a:solidFill>
              <a:latin typeface="Cambria" panose="02040503050406030204" pitchFamily="18" charset="0"/>
              <a:ea typeface="Cambria" panose="02040503050406030204" pitchFamily="18"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29</a:t>
            </a:fld>
            <a:endParaRPr lang="en-US"/>
          </a:p>
        </p:txBody>
      </p:sp>
    </p:spTree>
    <p:extLst>
      <p:ext uri="{BB962C8B-B14F-4D97-AF65-F5344CB8AC3E}">
        <p14:creationId xmlns:p14="http://schemas.microsoft.com/office/powerpoint/2010/main" val="2144347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30</a:t>
            </a:fld>
            <a:endParaRPr lang="en-US"/>
          </a:p>
        </p:txBody>
      </p:sp>
    </p:spTree>
    <p:extLst>
      <p:ext uri="{BB962C8B-B14F-4D97-AF65-F5344CB8AC3E}">
        <p14:creationId xmlns:p14="http://schemas.microsoft.com/office/powerpoint/2010/main" val="40657822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79D9F7-A4E9-CB4A-A48C-D1A29B16898E}" type="slidenum">
              <a:rPr lang="en-US" smtClean="0"/>
              <a:t>31</a:t>
            </a:fld>
            <a:endParaRPr lang="en-US"/>
          </a:p>
        </p:txBody>
      </p:sp>
    </p:spTree>
    <p:extLst>
      <p:ext uri="{BB962C8B-B14F-4D97-AF65-F5344CB8AC3E}">
        <p14:creationId xmlns:p14="http://schemas.microsoft.com/office/powerpoint/2010/main" val="15628479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79D9F7-A4E9-CB4A-A48C-D1A29B16898E}" type="slidenum">
              <a:rPr lang="en-US" smtClean="0"/>
              <a:t>32</a:t>
            </a:fld>
            <a:endParaRPr lang="en-US"/>
          </a:p>
        </p:txBody>
      </p:sp>
    </p:spTree>
    <p:extLst>
      <p:ext uri="{BB962C8B-B14F-4D97-AF65-F5344CB8AC3E}">
        <p14:creationId xmlns:p14="http://schemas.microsoft.com/office/powerpoint/2010/main" val="2665382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0000"/>
              </a:lnSpc>
              <a:defRPr/>
            </a:pPr>
            <a:r>
              <a:rPr lang="en-US" altLang="en-US" sz="1200">
                <a:solidFill>
                  <a:schemeClr val="tx1"/>
                </a:solidFill>
                <a:latin typeface="Cambria" panose="02040503050406030204" pitchFamily="18" charset="0"/>
                <a:ea typeface="Cambria" panose="02040503050406030204" pitchFamily="18" charset="0"/>
                <a:cs typeface="Times New Roman" panose="02020603050405020304" pitchFamily="18" charset="0"/>
              </a:rPr>
              <a:t>Có một công cụ tổ chức và l</a:t>
            </a:r>
            <a:r>
              <a:rPr lang="vi-VN" altLang="en-US" sz="1200">
                <a:solidFill>
                  <a:schemeClr val="tx1"/>
                </a:solidFill>
                <a:latin typeface="Cambria" panose="02040503050406030204" pitchFamily="18" charset="0"/>
                <a:ea typeface="Cambria" panose="02040503050406030204" pitchFamily="18" charset="0"/>
                <a:cs typeface="Times New Roman" panose="02020603050405020304" pitchFamily="18" charset="0"/>
              </a:rPr>
              <a:t>ư</a:t>
            </a:r>
            <a:r>
              <a:rPr lang="en-US" altLang="en-US" sz="1200">
                <a:solidFill>
                  <a:schemeClr val="tx1"/>
                </a:solidFill>
                <a:latin typeface="Cambria" panose="02040503050406030204" pitchFamily="18" charset="0"/>
                <a:ea typeface="Cambria" panose="02040503050406030204" pitchFamily="18" charset="0"/>
                <a:cs typeface="Times New Roman" panose="02020603050405020304" pitchFamily="18" charset="0"/>
              </a:rPr>
              <a:t>u trữ</a:t>
            </a:r>
          </a:p>
          <a:p>
            <a:pPr algn="just">
              <a:lnSpc>
                <a:spcPct val="100000"/>
              </a:lnSpc>
              <a:defRPr/>
            </a:pPr>
            <a:r>
              <a:rPr lang="en-US" altLang="en-US" sz="1200">
                <a:solidFill>
                  <a:schemeClr val="tx1"/>
                </a:solidFill>
                <a:latin typeface="Cambria" panose="02040503050406030204" pitchFamily="18" charset="0"/>
                <a:ea typeface="Cambria" panose="02040503050406030204" pitchFamily="18" charset="0"/>
                <a:cs typeface="Times New Roman" panose="02020603050405020304" pitchFamily="18" charset="0"/>
              </a:rPr>
              <a:t> tài nguyên số khoa học, lâu dài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latin typeface="Cambria" panose="02040503050406030204" pitchFamily="18" charset="0"/>
                <a:ea typeface="Cambria" panose="02040503050406030204" pitchFamily="18" charset="0"/>
                <a:cs typeface="Times New Roman" pitchFamily="18" charset="0"/>
              </a:rPr>
              <a:t>Cung cấp giao diện khai thác tài liệu số trực tuyến cho ng</a:t>
            </a:r>
            <a:r>
              <a:rPr lang="vi-VN" sz="1200">
                <a:solidFill>
                  <a:schemeClr val="tx1"/>
                </a:solidFill>
                <a:latin typeface="Cambria" panose="02040503050406030204" pitchFamily="18" charset="0"/>
                <a:ea typeface="Cambria" panose="02040503050406030204" pitchFamily="18" charset="0"/>
                <a:cs typeface="Times New Roman" pitchFamily="18" charset="0"/>
              </a:rPr>
              <a:t>ư</a:t>
            </a:r>
            <a:r>
              <a:rPr lang="en-US" sz="1200">
                <a:solidFill>
                  <a:schemeClr val="tx1"/>
                </a:solidFill>
                <a:latin typeface="Cambria" panose="02040503050406030204" pitchFamily="18" charset="0"/>
                <a:ea typeface="Cambria" panose="02040503050406030204" pitchFamily="18" charset="0"/>
                <a:cs typeface="Times New Roman" pitchFamily="18" charset="0"/>
              </a:rPr>
              <a:t>ời dùng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latin typeface="Cambria" panose="02040503050406030204" pitchFamily="18" charset="0"/>
                <a:ea typeface="Cambria" panose="02040503050406030204" pitchFamily="18" charset="0"/>
                <a:cs typeface="Times New Roman" pitchFamily="18" charset="0"/>
              </a:rPr>
              <a:t>Phân quyền bảo mật tài nguyên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E078EED-D37D-C841-BECF-7B1B8041AFBD}" type="slidenum">
              <a:rPr lang="en-US" smtClean="0"/>
              <a:t>4</a:t>
            </a:fld>
            <a:endParaRPr lang="en-US"/>
          </a:p>
        </p:txBody>
      </p:sp>
    </p:spTree>
    <p:extLst>
      <p:ext uri="{BB962C8B-B14F-4D97-AF65-F5344CB8AC3E}">
        <p14:creationId xmlns:p14="http://schemas.microsoft.com/office/powerpoint/2010/main" val="6933208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79D9F7-A4E9-CB4A-A48C-D1A29B16898E}" type="slidenum">
              <a:rPr lang="en-US" smtClean="0"/>
              <a:t>33</a:t>
            </a:fld>
            <a:endParaRPr lang="en-US"/>
          </a:p>
        </p:txBody>
      </p:sp>
    </p:spTree>
    <p:extLst>
      <p:ext uri="{BB962C8B-B14F-4D97-AF65-F5344CB8AC3E}">
        <p14:creationId xmlns:p14="http://schemas.microsoft.com/office/powerpoint/2010/main" val="3198072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34</a:t>
            </a:fld>
            <a:endParaRPr lang="en-US"/>
          </a:p>
        </p:txBody>
      </p:sp>
    </p:spTree>
    <p:extLst>
      <p:ext uri="{BB962C8B-B14F-4D97-AF65-F5344CB8AC3E}">
        <p14:creationId xmlns:p14="http://schemas.microsoft.com/office/powerpoint/2010/main" val="339418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a:latin typeface="Times New Roman" panose="02020603050405020304" pitchFamily="18" charset="0"/>
                <a:cs typeface="Times New Roman" panose="02020603050405020304" pitchFamily="18" charset="0"/>
              </a:rPr>
              <a:t>Nguồn tài nguyên số là sách, tạp chí, luận văn luận án, tài liệu nghiên cứu khoa học, hình ảnh, video… đ</a:t>
            </a:r>
            <a:r>
              <a:rPr lang="vi-VN" altLang="en-US" sz="1200">
                <a:latin typeface="Times New Roman" panose="02020603050405020304" pitchFamily="18" charset="0"/>
                <a:cs typeface="Times New Roman" panose="02020603050405020304" pitchFamily="18" charset="0"/>
              </a:rPr>
              <a:t>ư</a:t>
            </a:r>
            <a:r>
              <a:rPr lang="en-US" altLang="en-US" sz="1200">
                <a:latin typeface="Times New Roman" panose="02020603050405020304" pitchFamily="18" charset="0"/>
                <a:cs typeface="Times New Roman" panose="02020603050405020304" pitchFamily="18" charset="0"/>
              </a:rPr>
              <a:t>ợc l</a:t>
            </a:r>
            <a:r>
              <a:rPr lang="vi-VN" altLang="en-US" sz="1200">
                <a:latin typeface="Times New Roman" panose="02020603050405020304" pitchFamily="18" charset="0"/>
                <a:cs typeface="Times New Roman" panose="02020603050405020304" pitchFamily="18" charset="0"/>
              </a:rPr>
              <a:t>ư</a:t>
            </a:r>
            <a:r>
              <a:rPr lang="en-US" altLang="en-US" sz="1200">
                <a:latin typeface="Times New Roman" panose="02020603050405020304" pitchFamily="18" charset="0"/>
                <a:cs typeface="Times New Roman" panose="02020603050405020304" pitchFamily="18" charset="0"/>
              </a:rPr>
              <a:t>u trữ d</a:t>
            </a:r>
            <a:r>
              <a:rPr lang="vi-VN" altLang="en-US" sz="1200">
                <a:latin typeface="Times New Roman" panose="02020603050405020304" pitchFamily="18" charset="0"/>
                <a:cs typeface="Times New Roman" panose="02020603050405020304" pitchFamily="18" charset="0"/>
              </a:rPr>
              <a:t>ư</a:t>
            </a:r>
            <a:r>
              <a:rPr lang="en-US" altLang="en-US" sz="1200">
                <a:latin typeface="Times New Roman" panose="02020603050405020304" pitchFamily="18" charset="0"/>
                <a:cs typeface="Times New Roman" panose="02020603050405020304" pitchFamily="18" charset="0"/>
              </a:rPr>
              <a:t>ới định dạng số nh</a:t>
            </a:r>
            <a:r>
              <a:rPr lang="vi-VN" altLang="en-US" sz="1200">
                <a:latin typeface="Times New Roman" panose="02020603050405020304" pitchFamily="18" charset="0"/>
                <a:cs typeface="Times New Roman" panose="02020603050405020304" pitchFamily="18" charset="0"/>
              </a:rPr>
              <a:t>ư</a:t>
            </a:r>
            <a:r>
              <a:rPr lang="en-US" altLang="en-US" sz="1200">
                <a:latin typeface="Times New Roman" panose="02020603050405020304" pitchFamily="18" charset="0"/>
                <a:cs typeface="Times New Roman" panose="02020603050405020304" pitchFamily="18" charset="0"/>
              </a:rPr>
              <a:t> PDF, PNG, mp3, mp4…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E078EED-D37D-C841-BECF-7B1B8041AFBD}" type="slidenum">
              <a:rPr lang="en-US" smtClean="0"/>
              <a:t>5</a:t>
            </a:fld>
            <a:endParaRPr lang="en-US"/>
          </a:p>
        </p:txBody>
      </p:sp>
    </p:spTree>
    <p:extLst>
      <p:ext uri="{BB962C8B-B14F-4D97-AF65-F5344CB8AC3E}">
        <p14:creationId xmlns:p14="http://schemas.microsoft.com/office/powerpoint/2010/main" val="2694025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78EED-D37D-C841-BECF-7B1B8041AFBD}" type="slidenum">
              <a:rPr lang="en-US" smtClean="0"/>
              <a:t>6</a:t>
            </a:fld>
            <a:endParaRPr lang="en-US"/>
          </a:p>
        </p:txBody>
      </p:sp>
    </p:spTree>
    <p:extLst>
      <p:ext uri="{BB962C8B-B14F-4D97-AF65-F5344CB8AC3E}">
        <p14:creationId xmlns:p14="http://schemas.microsoft.com/office/powerpoint/2010/main" val="2694025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Cấu trúc đơn vị BST linh hoạt theo nhu cầu và cách thức quản lý của thư viện</a:t>
            </a:r>
          </a:p>
          <a:p>
            <a:endParaRPr lang="en-US"/>
          </a:p>
        </p:txBody>
      </p:sp>
      <p:sp>
        <p:nvSpPr>
          <p:cNvPr id="4" name="Slide Number Placeholder 3"/>
          <p:cNvSpPr>
            <a:spLocks noGrp="1"/>
          </p:cNvSpPr>
          <p:nvPr>
            <p:ph type="sldNum" sz="quarter" idx="5"/>
          </p:nvPr>
        </p:nvSpPr>
        <p:spPr/>
        <p:txBody>
          <a:bodyPr/>
          <a:lstStyle/>
          <a:p>
            <a:fld id="{DE078EED-D37D-C841-BECF-7B1B8041AFBD}" type="slidenum">
              <a:rPr lang="en-US" smtClean="0"/>
              <a:t>7</a:t>
            </a:fld>
            <a:endParaRPr lang="en-US"/>
          </a:p>
        </p:txBody>
      </p:sp>
    </p:spTree>
    <p:extLst>
      <p:ext uri="{BB962C8B-B14F-4D97-AF65-F5344CB8AC3E}">
        <p14:creationId xmlns:p14="http://schemas.microsoft.com/office/powerpoint/2010/main" val="2426566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r>
              <a:rPr lang="en-US" sz="1200" kern="1200">
                <a:solidFill>
                  <a:schemeClr val="tx1"/>
                </a:solidFill>
                <a:effectLst/>
                <a:latin typeface="+mn-lt"/>
                <a:ea typeface="+mn-ea"/>
                <a:cs typeface="+mn-cs"/>
              </a:rPr>
              <a:t>Đây cũng là lý do mà DLCorp lựa chọn phần mềm nguồn mở Dspace thay vì phát triển PM riêng của DLCorp.</a:t>
            </a:r>
          </a:p>
          <a:p>
            <a:pPr marL="171450" indent="-171450">
              <a:buFontTx/>
              <a:buChar char="-"/>
            </a:pPr>
            <a:r>
              <a:rPr lang="en-US" sz="1200" kern="1200">
                <a:solidFill>
                  <a:schemeClr val="tx1"/>
                </a:solidFill>
                <a:effectLst/>
                <a:latin typeface="+mn-lt"/>
                <a:ea typeface="+mn-ea"/>
                <a:cs typeface="+mn-cs"/>
              </a:rPr>
              <a:t>Dspace đáp ứng đầy đủ các tiêu chuẩn, các yêu cầu tổ chức, quản lý và khai thác tài nguyên số cho TV hiện đại, theo chuẩn quốc tế.</a:t>
            </a:r>
          </a:p>
          <a:p>
            <a:pPr marL="171450" indent="-171450">
              <a:buFontTx/>
              <a:buChar char="-"/>
            </a:pPr>
            <a:r>
              <a:rPr lang="en-US" sz="1200" kern="1200">
                <a:solidFill>
                  <a:schemeClr val="tx1"/>
                </a:solidFill>
                <a:effectLst/>
                <a:latin typeface="+mn-lt"/>
                <a:ea typeface="+mn-ea"/>
                <a:cs typeface="+mn-cs"/>
              </a:rPr>
              <a:t>Dspace đ</a:t>
            </a:r>
            <a:r>
              <a:rPr lang="vi-VN" sz="1200" kern="1200">
                <a:solidFill>
                  <a:schemeClr val="tx1"/>
                </a:solidFill>
                <a:effectLst/>
                <a:latin typeface="+mn-lt"/>
                <a:ea typeface="+mn-ea"/>
                <a:cs typeface="+mn-cs"/>
              </a:rPr>
              <a:t>ư</a:t>
            </a:r>
            <a:r>
              <a:rPr lang="en-US" sz="1200" kern="1200">
                <a:solidFill>
                  <a:schemeClr val="tx1"/>
                </a:solidFill>
                <a:effectLst/>
                <a:latin typeface="+mn-lt"/>
                <a:ea typeface="+mn-ea"/>
                <a:cs typeface="+mn-cs"/>
              </a:rPr>
              <a:t>ợc phát trên nền tảng mở… là 1 PM hoàn toàn phù hợp nhu cầu hiện tại và định h</a:t>
            </a:r>
            <a:r>
              <a:rPr lang="vi-VN" sz="1200" kern="1200">
                <a:solidFill>
                  <a:schemeClr val="tx1"/>
                </a:solidFill>
                <a:effectLst/>
                <a:latin typeface="+mn-lt"/>
                <a:ea typeface="+mn-ea"/>
                <a:cs typeface="+mn-cs"/>
              </a:rPr>
              <a:t>ư</a:t>
            </a:r>
            <a:r>
              <a:rPr lang="en-US" sz="1200" kern="1200">
                <a:solidFill>
                  <a:schemeClr val="tx1"/>
                </a:solidFill>
                <a:effectLst/>
                <a:latin typeface="+mn-lt"/>
                <a:ea typeface="+mn-ea"/>
                <a:cs typeface="+mn-cs"/>
              </a:rPr>
              <a:t>ớng phát triển của các TV trong t</a:t>
            </a:r>
            <a:r>
              <a:rPr lang="vi-VN" sz="1200" kern="1200">
                <a:solidFill>
                  <a:schemeClr val="tx1"/>
                </a:solidFill>
                <a:effectLst/>
                <a:latin typeface="+mn-lt"/>
                <a:ea typeface="+mn-ea"/>
                <a:cs typeface="+mn-cs"/>
              </a:rPr>
              <a:t>ư</a:t>
            </a:r>
            <a:r>
              <a:rPr lang="en-US" sz="1200" kern="1200">
                <a:solidFill>
                  <a:schemeClr val="tx1"/>
                </a:solidFill>
                <a:effectLst/>
                <a:latin typeface="+mn-lt"/>
                <a:ea typeface="+mn-ea"/>
                <a:cs typeface="+mn-cs"/>
              </a:rPr>
              <a:t>ơng lai </a:t>
            </a:r>
          </a:p>
          <a:p>
            <a:pPr marL="0" indent="0">
              <a:buFontTx/>
              <a:buNone/>
            </a:pPr>
            <a:r>
              <a:rPr lang="en-US" sz="1200" kern="1200">
                <a:solidFill>
                  <a:schemeClr val="tx1"/>
                </a:solidFill>
                <a:effectLst/>
                <a:latin typeface="+mn-lt"/>
                <a:ea typeface="+mn-ea"/>
                <a:cs typeface="+mn-cs"/>
              </a:rPr>
              <a:t>&gt;&gt; DLCorp ko xây dựng PM mới mà chú trọng phát triển PMNM, tiết kiệm thời gian công sức cũng nh</a:t>
            </a:r>
            <a:r>
              <a:rPr lang="vi-VN" sz="1200" kern="1200">
                <a:solidFill>
                  <a:schemeClr val="tx1"/>
                </a:solidFill>
                <a:effectLst/>
                <a:latin typeface="+mn-lt"/>
                <a:ea typeface="+mn-ea"/>
                <a:cs typeface="+mn-cs"/>
              </a:rPr>
              <a:t>ư</a:t>
            </a:r>
            <a:r>
              <a:rPr lang="en-US" sz="1200" kern="1200">
                <a:solidFill>
                  <a:schemeClr val="tx1"/>
                </a:solidFill>
                <a:effectLst/>
                <a:latin typeface="+mn-lt"/>
                <a:ea typeface="+mn-ea"/>
                <a:cs typeface="+mn-cs"/>
              </a:rPr>
              <a:t> giúp các TV tiết kiệm chi phí mua bản quyền PM.</a:t>
            </a:r>
          </a:p>
          <a:p>
            <a:endParaRPr lang="en-US" b="0" dirty="0"/>
          </a:p>
        </p:txBody>
      </p:sp>
      <p:sp>
        <p:nvSpPr>
          <p:cNvPr id="4" name="Slide Number Placeholder 3"/>
          <p:cNvSpPr>
            <a:spLocks noGrp="1"/>
          </p:cNvSpPr>
          <p:nvPr>
            <p:ph type="sldNum" sz="quarter" idx="10"/>
          </p:nvPr>
        </p:nvSpPr>
        <p:spPr/>
        <p:txBody>
          <a:bodyPr/>
          <a:lstStyle/>
          <a:p>
            <a:fld id="{DE078EED-D37D-C841-BECF-7B1B8041AFBD}" type="slidenum">
              <a:rPr lang="en-US" smtClean="0"/>
              <a:t>8</a:t>
            </a:fld>
            <a:endParaRPr lang="en-US"/>
          </a:p>
        </p:txBody>
      </p:sp>
    </p:spTree>
    <p:extLst>
      <p:ext uri="{BB962C8B-B14F-4D97-AF65-F5344CB8AC3E}">
        <p14:creationId xmlns:p14="http://schemas.microsoft.com/office/powerpoint/2010/main" val="4153683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cs typeface="Times New Roman" pitchFamily="18" charset="0"/>
              </a:rPr>
              <a:t>Hàng ngàn thư viện trên thế giới và ở VN đang sử dụng Dspace (nguồn https://duraspace.org/registry/?gv_search=&amp;filter_10=DSpace&amp;filter_4_6=&amp;filter_3=&amp;filter_20=&amp;filter_28=&amp;mode=all)</a:t>
            </a:r>
            <a:endParaRPr lang="en-US"/>
          </a:p>
          <a:p>
            <a:pPr marL="171450" indent="-171450">
              <a:buFontTx/>
              <a:buChar char="-"/>
            </a:pPr>
            <a:r>
              <a:rPr lang="en-US"/>
              <a:t>Hiện nay, theo thống kê từ trang </a:t>
            </a:r>
            <a:r>
              <a:rPr lang="en-US">
                <a:cs typeface="Times New Roman" pitchFamily="18" charset="0"/>
              </a:rPr>
              <a:t>duraspace.org</a:t>
            </a:r>
            <a:r>
              <a:rPr lang="en-US"/>
              <a:t>, trên thế giới có tổng số </a:t>
            </a:r>
            <a:r>
              <a:rPr lang="en-US" sz="1200" b="1" i="0" kern="1200">
                <a:solidFill>
                  <a:schemeClr val="tx1"/>
                </a:solidFill>
                <a:effectLst/>
                <a:highlight>
                  <a:srgbClr val="FFFF00"/>
                </a:highlight>
                <a:latin typeface="+mn-lt"/>
                <a:ea typeface="+mn-ea"/>
                <a:cs typeface="+mn-cs"/>
              </a:rPr>
              <a:t>3042</a:t>
            </a:r>
            <a:r>
              <a:rPr lang="en-US" b="1"/>
              <a:t> </a:t>
            </a:r>
            <a:r>
              <a:rPr lang="en-US"/>
              <a:t>Th</a:t>
            </a:r>
            <a:r>
              <a:rPr lang="vi-VN"/>
              <a:t>ư</a:t>
            </a:r>
            <a:r>
              <a:rPr lang="en-US"/>
              <a:t> viện đang sử dụng Dspace, trong đó có 2333 th</a:t>
            </a:r>
            <a:r>
              <a:rPr lang="vi-VN"/>
              <a:t>ư</a:t>
            </a:r>
            <a:r>
              <a:rPr lang="en-US"/>
              <a:t> viện đại học,168 th</a:t>
            </a:r>
            <a:r>
              <a:rPr lang="vi-VN"/>
              <a:t>ư</a:t>
            </a:r>
            <a:r>
              <a:rPr lang="en-US"/>
              <a:t> viện chính phủ…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mbria" panose="02040503050406030204" pitchFamily="18" charset="0"/>
                <a:ea typeface="Cambria" panose="02040503050406030204" pitchFamily="18" charset="0"/>
              </a:rPr>
              <a:t>-   Một số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tiêu biểu nh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MIT (Massachusetts Institute of Technology)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mbria" panose="02040503050406030204" pitchFamily="18" charset="0"/>
                <a:ea typeface="Cambria" panose="02040503050406030204" pitchFamily="18" charset="0"/>
              </a:rPr>
              <a:t>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Đại học Oxford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mbria" panose="02040503050406030204" pitchFamily="18" charset="0"/>
                <a:ea typeface="Cambria" panose="02040503050406030204" pitchFamily="18" charset="0"/>
              </a:rPr>
              <a:t>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Đại học Standford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mbria" panose="02040503050406030204" pitchFamily="18" charset="0"/>
                <a:ea typeface="Cambria" panose="02040503050406030204" pitchFamily="18" charset="0"/>
              </a:rPr>
              <a:t>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Đại học Cambridge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mbria" panose="02040503050406030204" pitchFamily="18" charset="0"/>
                <a:ea typeface="Cambria" panose="02040503050406030204" pitchFamily="18" charset="0"/>
              </a:rPr>
              <a:t>			Th</a:t>
            </a:r>
            <a:r>
              <a:rPr lang="vi-VN" sz="1200">
                <a:latin typeface="Cambria" panose="02040503050406030204" pitchFamily="18" charset="0"/>
                <a:ea typeface="Cambria" panose="02040503050406030204" pitchFamily="18" charset="0"/>
              </a:rPr>
              <a:t>ư</a:t>
            </a:r>
            <a:r>
              <a:rPr lang="en-US" sz="1200">
                <a:latin typeface="Cambria" panose="02040503050406030204" pitchFamily="18" charset="0"/>
                <a:ea typeface="Cambria" panose="02040503050406030204" pitchFamily="18" charset="0"/>
              </a:rPr>
              <a:t> viện Đại học Harvard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Cambria" panose="02040503050406030204" pitchFamily="18"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Cambria" panose="02040503050406030204" pitchFamily="18" charset="0"/>
              <a:ea typeface="Cambria" panose="02040503050406030204" pitchFamily="18" charset="0"/>
            </a:endParaRPr>
          </a:p>
          <a:p>
            <a:endParaRPr lang="en-US"/>
          </a:p>
        </p:txBody>
      </p:sp>
      <p:sp>
        <p:nvSpPr>
          <p:cNvPr id="4" name="Slide Number Placeholder 3"/>
          <p:cNvSpPr>
            <a:spLocks noGrp="1"/>
          </p:cNvSpPr>
          <p:nvPr>
            <p:ph type="sldNum" sz="quarter" idx="5"/>
          </p:nvPr>
        </p:nvSpPr>
        <p:spPr/>
        <p:txBody>
          <a:bodyPr/>
          <a:lstStyle/>
          <a:p>
            <a:fld id="{39374951-888D-42FD-BB3C-936F652E8B6C}" type="slidenum">
              <a:rPr lang="en-US" smtClean="0"/>
              <a:t>9</a:t>
            </a:fld>
            <a:endParaRPr lang="en-US"/>
          </a:p>
        </p:txBody>
      </p:sp>
    </p:spTree>
    <p:extLst>
      <p:ext uri="{BB962C8B-B14F-4D97-AF65-F5344CB8AC3E}">
        <p14:creationId xmlns:p14="http://schemas.microsoft.com/office/powerpoint/2010/main" val="4157968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Ở Việt Nam, có khoảng 30 đ</a:t>
            </a:r>
            <a:r>
              <a:rPr lang="vi-VN"/>
              <a:t>ơ</a:t>
            </a:r>
            <a:r>
              <a:rPr lang="en-US"/>
              <a:t>n vị sử dụng Dspace tiêu biểu nh</a:t>
            </a:r>
            <a:r>
              <a:rPr lang="vi-VN"/>
              <a:t>ư</a:t>
            </a:r>
            <a:r>
              <a:rPr lang="en-US"/>
              <a:t>: Th</a:t>
            </a:r>
            <a:r>
              <a:rPr lang="vi-VN"/>
              <a:t>ư</a:t>
            </a:r>
            <a:r>
              <a:rPr lang="en-US"/>
              <a:t> viện ĐH QGHN, ĐHQG HCM, TV tr</a:t>
            </a:r>
            <a:r>
              <a:rPr lang="vi-VN"/>
              <a:t>ư</a:t>
            </a:r>
            <a:r>
              <a:rPr lang="en-US"/>
              <a:t>ờng ĐH Kinh tế HCM, TV Quốc hội Việt Nam…</a:t>
            </a:r>
          </a:p>
        </p:txBody>
      </p:sp>
      <p:sp>
        <p:nvSpPr>
          <p:cNvPr id="4" name="Slide Number Placeholder 3"/>
          <p:cNvSpPr>
            <a:spLocks noGrp="1"/>
          </p:cNvSpPr>
          <p:nvPr>
            <p:ph type="sldNum" sz="quarter" idx="5"/>
          </p:nvPr>
        </p:nvSpPr>
        <p:spPr/>
        <p:txBody>
          <a:bodyPr/>
          <a:lstStyle/>
          <a:p>
            <a:fld id="{39374951-888D-42FD-BB3C-936F652E8B6C}" type="slidenum">
              <a:rPr lang="en-US" smtClean="0"/>
              <a:t>11</a:t>
            </a:fld>
            <a:endParaRPr lang="en-US"/>
          </a:p>
        </p:txBody>
      </p:sp>
    </p:spTree>
    <p:extLst>
      <p:ext uri="{BB962C8B-B14F-4D97-AF65-F5344CB8AC3E}">
        <p14:creationId xmlns:p14="http://schemas.microsoft.com/office/powerpoint/2010/main" val="299602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6F8-AE47-40FF-A44E-F7375887BC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24C8F7C-7738-4984-B9F2-024FD92A82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BB77EAC-1EF1-4870-A43C-B8AAF282573C}"/>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1F93DD36-FAB5-470C-8201-E3D9A0EBFD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947BE5-E44D-42E5-AD79-F3F48D77B5BA}"/>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329017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A7A60-7B27-42D6-92D1-2BD17730997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5428E9-411D-46C8-AF61-2C89C5E5DF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02E6CE-F60F-4E16-A889-B57B9A2646C5}"/>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E864A68B-6179-4560-8BDC-D4F10A91D5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14D1ED-7C4E-4D7B-B933-056882A96B62}"/>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153759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03E910-C7E0-4D29-BC81-7FF00A166C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861DD0-E68E-400F-A908-445C523D81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220DD3-7B41-45B9-9EAB-0AB98A0C849E}"/>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9CC9EF6B-6D4F-4E44-A0F2-B868401756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086C14-83A4-443D-B084-16EE45D622FC}"/>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1769997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_1">
    <p:spTree>
      <p:nvGrpSpPr>
        <p:cNvPr id="1" name=""/>
        <p:cNvGrpSpPr/>
        <p:nvPr/>
      </p:nvGrpSpPr>
      <p:grpSpPr>
        <a:xfrm>
          <a:off x="0" y="0"/>
          <a:ext cx="0" cy="0"/>
          <a:chOff x="0" y="0"/>
          <a:chExt cx="0" cy="0"/>
        </a:xfrm>
      </p:grpSpPr>
    </p:spTree>
    <p:extLst>
      <p:ext uri="{BB962C8B-B14F-4D97-AF65-F5344CB8AC3E}">
        <p14:creationId xmlns:p14="http://schemas.microsoft.com/office/powerpoint/2010/main" val="604536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_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0BC2A75-144F-8E45-A542-AF0846127AD2}"/>
              </a:ext>
            </a:extLst>
          </p:cNvPr>
          <p:cNvSpPr/>
          <p:nvPr userDrawn="1"/>
        </p:nvSpPr>
        <p:spPr>
          <a:xfrm>
            <a:off x="0" y="0"/>
            <a:ext cx="12232798" cy="6858000"/>
          </a:xfrm>
          <a:prstGeom prst="rect">
            <a:avLst/>
          </a:prstGeom>
          <a:solidFill>
            <a:srgbClr val="273C9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id="{71AE631B-A038-F449-A3C9-305552718B94}"/>
              </a:ext>
            </a:extLst>
          </p:cNvPr>
          <p:cNvSpPr>
            <a:spLocks noGrp="1"/>
          </p:cNvSpPr>
          <p:nvPr>
            <p:ph type="title" hasCustomPrompt="1"/>
          </p:nvPr>
        </p:nvSpPr>
        <p:spPr>
          <a:xfrm>
            <a:off x="623410" y="2021540"/>
            <a:ext cx="11110623" cy="1210434"/>
          </a:xfrm>
        </p:spPr>
        <p:txBody>
          <a:bodyPr>
            <a:normAutofit/>
          </a:bodyPr>
          <a:lstStyle>
            <a:lvl1pPr>
              <a:lnSpc>
                <a:spcPct val="130000"/>
              </a:lnSpc>
              <a:defRPr sz="4000">
                <a:solidFill>
                  <a:schemeClr val="bg1"/>
                </a:solidFill>
              </a:defRPr>
            </a:lvl1pPr>
          </a:lstStyle>
          <a:p>
            <a:r>
              <a:rPr lang="en-US" dirty="0"/>
              <a:t>Click to add Section title</a:t>
            </a:r>
          </a:p>
        </p:txBody>
      </p:sp>
      <p:sp>
        <p:nvSpPr>
          <p:cNvPr id="21" name="Content Placeholder 2">
            <a:extLst>
              <a:ext uri="{FF2B5EF4-FFF2-40B4-BE49-F238E27FC236}">
                <a16:creationId xmlns:a16="http://schemas.microsoft.com/office/drawing/2014/main" id="{4D81AEBF-A6D7-0244-A2C1-C115788AF356}"/>
              </a:ext>
            </a:extLst>
          </p:cNvPr>
          <p:cNvSpPr>
            <a:spLocks noGrp="1"/>
          </p:cNvSpPr>
          <p:nvPr>
            <p:ph idx="1" hasCustomPrompt="1"/>
          </p:nvPr>
        </p:nvSpPr>
        <p:spPr>
          <a:xfrm>
            <a:off x="605481" y="3741206"/>
            <a:ext cx="11110623" cy="1655550"/>
          </a:xfrm>
        </p:spPr>
        <p:txBody>
          <a:bodyPr>
            <a:noAutofit/>
          </a:bodyPr>
          <a:lstStyle>
            <a:lvl1pPr marL="0" indent="0">
              <a:lnSpc>
                <a:spcPct val="130000"/>
              </a:lnSpc>
              <a:buNone/>
              <a:defRPr sz="2400">
                <a:solidFill>
                  <a:schemeClr val="bg1">
                    <a:lumMod val="75000"/>
                  </a:schemeClr>
                </a:solidFill>
              </a:defRPr>
            </a:lvl1pPr>
            <a:lvl2pPr marL="457200" indent="0">
              <a:buNone/>
              <a:defRPr sz="2800"/>
            </a:lvl2pPr>
            <a:lvl3pPr>
              <a:defRPr sz="2800"/>
            </a:lvl3pPr>
            <a:lvl4pPr>
              <a:defRPr sz="2800"/>
            </a:lvl4pPr>
            <a:lvl5pPr>
              <a:defRPr sz="2800"/>
            </a:lvl5pPr>
          </a:lstStyle>
          <a:p>
            <a:pPr lvl="0"/>
            <a:r>
              <a:rPr lang="en-US" dirty="0"/>
              <a:t>Click to add section content</a:t>
            </a:r>
          </a:p>
        </p:txBody>
      </p:sp>
      <p:sp>
        <p:nvSpPr>
          <p:cNvPr id="8" name="Rounded Rectangle 7">
            <a:extLst>
              <a:ext uri="{FF2B5EF4-FFF2-40B4-BE49-F238E27FC236}">
                <a16:creationId xmlns:a16="http://schemas.microsoft.com/office/drawing/2014/main" id="{077555FD-75D4-DC45-915D-EC818340C362}"/>
              </a:ext>
            </a:extLst>
          </p:cNvPr>
          <p:cNvSpPr/>
          <p:nvPr/>
        </p:nvSpPr>
        <p:spPr>
          <a:xfrm>
            <a:off x="692148" y="3454586"/>
            <a:ext cx="1822450" cy="640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AE17562A-EBD0-D249-85B2-62BD42C0AA19}"/>
              </a:ext>
            </a:extLst>
          </p:cNvPr>
          <p:cNvSpPr/>
          <p:nvPr/>
        </p:nvSpPr>
        <p:spPr>
          <a:xfrm>
            <a:off x="2636543" y="3454586"/>
            <a:ext cx="1822450" cy="6400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AF6973E6-D810-C142-A84F-3964D5662C42}"/>
              </a:ext>
            </a:extLst>
          </p:cNvPr>
          <p:cNvSpPr/>
          <p:nvPr/>
        </p:nvSpPr>
        <p:spPr>
          <a:xfrm>
            <a:off x="4580938" y="3454586"/>
            <a:ext cx="1822450" cy="6400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FFFBEDF8-7CE0-F648-AB3D-998126E01F5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72800" y="182880"/>
            <a:ext cx="1110550" cy="310896"/>
          </a:xfrm>
          <a:prstGeom prst="rect">
            <a:avLst/>
          </a:prstGeom>
        </p:spPr>
      </p:pic>
    </p:spTree>
    <p:extLst>
      <p:ext uri="{BB962C8B-B14F-4D97-AF65-F5344CB8AC3E}">
        <p14:creationId xmlns:p14="http://schemas.microsoft.com/office/powerpoint/2010/main" val="1652608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ontent_Lef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296E0-5F86-2946-B753-4BB7CA09C3ED}"/>
              </a:ext>
            </a:extLst>
          </p:cNvPr>
          <p:cNvSpPr>
            <a:spLocks noGrp="1"/>
          </p:cNvSpPr>
          <p:nvPr>
            <p:ph type="ctrTitle" hasCustomPrompt="1"/>
          </p:nvPr>
        </p:nvSpPr>
        <p:spPr>
          <a:xfrm>
            <a:off x="609600" y="168045"/>
            <a:ext cx="11005751" cy="623598"/>
          </a:xfrm>
        </p:spPr>
        <p:txBody>
          <a:bodyPr anchor="ctr">
            <a:noAutofit/>
          </a:bodyPr>
          <a:lstStyle>
            <a:lvl1pPr algn="l">
              <a:lnSpc>
                <a:spcPct val="130000"/>
              </a:lnSpc>
              <a:defRPr sz="3600">
                <a:solidFill>
                  <a:schemeClr val="tx2"/>
                </a:solidFill>
              </a:defRPr>
            </a:lvl1pPr>
          </a:lstStyle>
          <a:p>
            <a:r>
              <a:rPr lang="en-US" dirty="0"/>
              <a:t>Click to add heading</a:t>
            </a:r>
          </a:p>
        </p:txBody>
      </p:sp>
      <p:sp>
        <p:nvSpPr>
          <p:cNvPr id="17" name="Content Placeholder 16">
            <a:extLst>
              <a:ext uri="{FF2B5EF4-FFF2-40B4-BE49-F238E27FC236}">
                <a16:creationId xmlns:a16="http://schemas.microsoft.com/office/drawing/2014/main" id="{59E3ECD5-5728-B648-BB72-FE9EF1DB1EE1}"/>
              </a:ext>
            </a:extLst>
          </p:cNvPr>
          <p:cNvSpPr>
            <a:spLocks noGrp="1"/>
          </p:cNvSpPr>
          <p:nvPr>
            <p:ph sz="quarter" idx="13" hasCustomPrompt="1"/>
          </p:nvPr>
        </p:nvSpPr>
        <p:spPr>
          <a:xfrm>
            <a:off x="609600" y="1519881"/>
            <a:ext cx="11005750" cy="4955059"/>
          </a:xfrm>
        </p:spPr>
        <p:txBody>
          <a:bodyPr>
            <a:normAutofit/>
          </a:bodyPr>
          <a:lstStyle>
            <a:lvl1pPr marL="0" indent="0">
              <a:lnSpc>
                <a:spcPct val="130000"/>
              </a:lnSpc>
              <a:buNone/>
              <a:defRPr sz="1800"/>
            </a:lvl1pPr>
            <a:lvl2pPr>
              <a:defRPr sz="1800"/>
            </a:lvl2pPr>
            <a:lvl3pPr>
              <a:defRPr sz="1800"/>
            </a:lvl3pPr>
            <a:lvl4pPr>
              <a:defRPr sz="1800"/>
            </a:lvl4pPr>
            <a:lvl5pPr>
              <a:defRPr sz="1800"/>
            </a:lvl5pPr>
          </a:lstStyle>
          <a:p>
            <a:pPr lvl="0"/>
            <a:r>
              <a:rPr lang="en-US" dirty="0"/>
              <a:t>Click to add Slide content</a:t>
            </a:r>
          </a:p>
        </p:txBody>
      </p:sp>
      <p:sp>
        <p:nvSpPr>
          <p:cNvPr id="25" name="Text Placeholder 24">
            <a:extLst>
              <a:ext uri="{FF2B5EF4-FFF2-40B4-BE49-F238E27FC236}">
                <a16:creationId xmlns:a16="http://schemas.microsoft.com/office/drawing/2014/main" id="{FD5988C0-04DD-BF41-9E75-67D55DE87CA7}"/>
              </a:ext>
            </a:extLst>
          </p:cNvPr>
          <p:cNvSpPr>
            <a:spLocks noGrp="1"/>
          </p:cNvSpPr>
          <p:nvPr>
            <p:ph type="body" sz="quarter" idx="14" hasCustomPrompt="1"/>
          </p:nvPr>
        </p:nvSpPr>
        <p:spPr>
          <a:xfrm>
            <a:off x="609600" y="798168"/>
            <a:ext cx="11005751" cy="357188"/>
          </a:xfrm>
        </p:spPr>
        <p:txBody>
          <a:bodyPr anchor="ctr">
            <a:noAutofit/>
          </a:bodyPr>
          <a:lstStyle>
            <a:lvl1pPr marL="0" indent="0">
              <a:lnSpc>
                <a:spcPct val="130000"/>
              </a:lnSpc>
              <a:buNone/>
              <a:defRPr sz="1800" b="1">
                <a:solidFill>
                  <a:schemeClr val="tx1">
                    <a:lumMod val="50000"/>
                    <a:lumOff val="50000"/>
                  </a:schemeClr>
                </a:solidFill>
              </a:defRPr>
            </a:lvl1pPr>
          </a:lstStyle>
          <a:p>
            <a:pPr lvl="0"/>
            <a:r>
              <a:rPr lang="en-US" dirty="0"/>
              <a:t>Click to add sub-heading</a:t>
            </a:r>
          </a:p>
        </p:txBody>
      </p:sp>
      <p:pic>
        <p:nvPicPr>
          <p:cNvPr id="26" name="Graphic 25">
            <a:extLst>
              <a:ext uri="{FF2B5EF4-FFF2-40B4-BE49-F238E27FC236}">
                <a16:creationId xmlns:a16="http://schemas.microsoft.com/office/drawing/2014/main" id="{99BC106C-1E92-794C-B9BC-8F1350366B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72800" y="6400800"/>
            <a:ext cx="1097280" cy="305753"/>
          </a:xfrm>
          <a:prstGeom prst="rect">
            <a:avLst/>
          </a:prstGeom>
        </p:spPr>
      </p:pic>
      <p:pic>
        <p:nvPicPr>
          <p:cNvPr id="6" name="Graphic 5">
            <a:extLst>
              <a:ext uri="{FF2B5EF4-FFF2-40B4-BE49-F238E27FC236}">
                <a16:creationId xmlns:a16="http://schemas.microsoft.com/office/drawing/2014/main" id="{4255FCF3-8348-4747-9BBC-974964214CE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759952" y="2743200"/>
            <a:ext cx="3474720" cy="3474720"/>
          </a:xfrm>
          <a:prstGeom prst="rect">
            <a:avLst/>
          </a:prstGeom>
        </p:spPr>
      </p:pic>
    </p:spTree>
    <p:extLst>
      <p:ext uri="{BB962C8B-B14F-4D97-AF65-F5344CB8AC3E}">
        <p14:creationId xmlns:p14="http://schemas.microsoft.com/office/powerpoint/2010/main" val="125810324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_Cent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296E0-5F86-2946-B753-4BB7CA09C3ED}"/>
              </a:ext>
            </a:extLst>
          </p:cNvPr>
          <p:cNvSpPr>
            <a:spLocks noGrp="1"/>
          </p:cNvSpPr>
          <p:nvPr>
            <p:ph type="ctrTitle" hasCustomPrompt="1"/>
          </p:nvPr>
        </p:nvSpPr>
        <p:spPr>
          <a:xfrm>
            <a:off x="609600" y="168045"/>
            <a:ext cx="11005751" cy="623598"/>
          </a:xfrm>
        </p:spPr>
        <p:txBody>
          <a:bodyPr anchor="ctr">
            <a:noAutofit/>
          </a:bodyPr>
          <a:lstStyle>
            <a:lvl1pPr algn="ctr">
              <a:lnSpc>
                <a:spcPct val="130000"/>
              </a:lnSpc>
              <a:defRPr sz="3600">
                <a:solidFill>
                  <a:schemeClr val="tx2"/>
                </a:solidFill>
              </a:defRPr>
            </a:lvl1pPr>
          </a:lstStyle>
          <a:p>
            <a:r>
              <a:rPr lang="en-US" dirty="0"/>
              <a:t>Click to add heading</a:t>
            </a:r>
          </a:p>
        </p:txBody>
      </p:sp>
      <p:sp>
        <p:nvSpPr>
          <p:cNvPr id="17" name="Content Placeholder 16">
            <a:extLst>
              <a:ext uri="{FF2B5EF4-FFF2-40B4-BE49-F238E27FC236}">
                <a16:creationId xmlns:a16="http://schemas.microsoft.com/office/drawing/2014/main" id="{59E3ECD5-5728-B648-BB72-FE9EF1DB1EE1}"/>
              </a:ext>
            </a:extLst>
          </p:cNvPr>
          <p:cNvSpPr>
            <a:spLocks noGrp="1"/>
          </p:cNvSpPr>
          <p:nvPr>
            <p:ph sz="quarter" idx="13" hasCustomPrompt="1"/>
          </p:nvPr>
        </p:nvSpPr>
        <p:spPr>
          <a:xfrm>
            <a:off x="609600" y="1519881"/>
            <a:ext cx="11005750" cy="4955059"/>
          </a:xfrm>
        </p:spPr>
        <p:txBody>
          <a:bodyPr>
            <a:normAutofit/>
          </a:bodyPr>
          <a:lstStyle>
            <a:lvl1pPr marL="0" indent="0">
              <a:lnSpc>
                <a:spcPct val="130000"/>
              </a:lnSpc>
              <a:buNone/>
              <a:defRPr sz="1800"/>
            </a:lvl1pPr>
            <a:lvl2pPr>
              <a:defRPr sz="1800"/>
            </a:lvl2pPr>
            <a:lvl3pPr>
              <a:defRPr sz="1800"/>
            </a:lvl3pPr>
            <a:lvl4pPr>
              <a:defRPr sz="1800"/>
            </a:lvl4pPr>
            <a:lvl5pPr>
              <a:defRPr sz="1800"/>
            </a:lvl5pPr>
          </a:lstStyle>
          <a:p>
            <a:pPr lvl="0"/>
            <a:r>
              <a:rPr lang="en-US" dirty="0"/>
              <a:t>Click to add Slide content</a:t>
            </a:r>
          </a:p>
        </p:txBody>
      </p:sp>
      <p:sp>
        <p:nvSpPr>
          <p:cNvPr id="25" name="Text Placeholder 24">
            <a:extLst>
              <a:ext uri="{FF2B5EF4-FFF2-40B4-BE49-F238E27FC236}">
                <a16:creationId xmlns:a16="http://schemas.microsoft.com/office/drawing/2014/main" id="{FD5988C0-04DD-BF41-9E75-67D55DE87CA7}"/>
              </a:ext>
            </a:extLst>
          </p:cNvPr>
          <p:cNvSpPr>
            <a:spLocks noGrp="1"/>
          </p:cNvSpPr>
          <p:nvPr>
            <p:ph type="body" sz="quarter" idx="14" hasCustomPrompt="1"/>
          </p:nvPr>
        </p:nvSpPr>
        <p:spPr>
          <a:xfrm>
            <a:off x="609600" y="798168"/>
            <a:ext cx="11005751" cy="357188"/>
          </a:xfrm>
        </p:spPr>
        <p:txBody>
          <a:bodyPr anchor="ctr">
            <a:noAutofit/>
          </a:bodyPr>
          <a:lstStyle>
            <a:lvl1pPr marL="0" indent="0" algn="ctr">
              <a:lnSpc>
                <a:spcPct val="130000"/>
              </a:lnSpc>
              <a:buNone/>
              <a:defRPr sz="1800" b="1">
                <a:solidFill>
                  <a:schemeClr val="tx1">
                    <a:lumMod val="50000"/>
                    <a:lumOff val="50000"/>
                  </a:schemeClr>
                </a:solidFill>
              </a:defRPr>
            </a:lvl1pPr>
          </a:lstStyle>
          <a:p>
            <a:pPr lvl="0"/>
            <a:r>
              <a:rPr lang="en-US" dirty="0"/>
              <a:t>Click to add sub-heading</a:t>
            </a:r>
          </a:p>
        </p:txBody>
      </p:sp>
      <p:pic>
        <p:nvPicPr>
          <p:cNvPr id="26" name="Graphic 25">
            <a:extLst>
              <a:ext uri="{FF2B5EF4-FFF2-40B4-BE49-F238E27FC236}">
                <a16:creationId xmlns:a16="http://schemas.microsoft.com/office/drawing/2014/main" id="{99BC106C-1E92-794C-B9BC-8F1350366B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72800" y="6400800"/>
            <a:ext cx="1097280" cy="305753"/>
          </a:xfrm>
          <a:prstGeom prst="rect">
            <a:avLst/>
          </a:prstGeom>
        </p:spPr>
      </p:pic>
    </p:spTree>
    <p:extLst>
      <p:ext uri="{BB962C8B-B14F-4D97-AF65-F5344CB8AC3E}">
        <p14:creationId xmlns:p14="http://schemas.microsoft.com/office/powerpoint/2010/main" val="396306000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_3">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E79F5548-195C-1740-876F-4D0405E5D10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78240" y="2743200"/>
            <a:ext cx="3474720" cy="3474720"/>
          </a:xfrm>
          <a:prstGeom prst="rect">
            <a:avLst/>
          </a:prstGeom>
        </p:spPr>
      </p:pic>
    </p:spTree>
    <p:extLst>
      <p:ext uri="{BB962C8B-B14F-4D97-AF65-F5344CB8AC3E}">
        <p14:creationId xmlns:p14="http://schemas.microsoft.com/office/powerpoint/2010/main" val="1524346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Head_Only_Lef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296E0-5F86-2946-B753-4BB7CA09C3ED}"/>
              </a:ext>
            </a:extLst>
          </p:cNvPr>
          <p:cNvSpPr>
            <a:spLocks noGrp="1"/>
          </p:cNvSpPr>
          <p:nvPr>
            <p:ph type="ctrTitle" hasCustomPrompt="1"/>
          </p:nvPr>
        </p:nvSpPr>
        <p:spPr>
          <a:xfrm>
            <a:off x="609600" y="168045"/>
            <a:ext cx="11005751" cy="623598"/>
          </a:xfrm>
        </p:spPr>
        <p:txBody>
          <a:bodyPr anchor="ctr">
            <a:noAutofit/>
          </a:bodyPr>
          <a:lstStyle>
            <a:lvl1pPr algn="l">
              <a:lnSpc>
                <a:spcPct val="130000"/>
              </a:lnSpc>
              <a:defRPr sz="3600">
                <a:solidFill>
                  <a:schemeClr val="tx2"/>
                </a:solidFill>
              </a:defRPr>
            </a:lvl1pPr>
          </a:lstStyle>
          <a:p>
            <a:r>
              <a:rPr lang="en-US" dirty="0"/>
              <a:t>Click to add heading</a:t>
            </a:r>
          </a:p>
        </p:txBody>
      </p:sp>
      <p:sp>
        <p:nvSpPr>
          <p:cNvPr id="25" name="Text Placeholder 24">
            <a:extLst>
              <a:ext uri="{FF2B5EF4-FFF2-40B4-BE49-F238E27FC236}">
                <a16:creationId xmlns:a16="http://schemas.microsoft.com/office/drawing/2014/main" id="{FD5988C0-04DD-BF41-9E75-67D55DE87CA7}"/>
              </a:ext>
            </a:extLst>
          </p:cNvPr>
          <p:cNvSpPr>
            <a:spLocks noGrp="1"/>
          </p:cNvSpPr>
          <p:nvPr>
            <p:ph type="body" sz="quarter" idx="14" hasCustomPrompt="1"/>
          </p:nvPr>
        </p:nvSpPr>
        <p:spPr>
          <a:xfrm>
            <a:off x="609600" y="798168"/>
            <a:ext cx="11005751" cy="357188"/>
          </a:xfrm>
        </p:spPr>
        <p:txBody>
          <a:bodyPr anchor="ctr">
            <a:noAutofit/>
          </a:bodyPr>
          <a:lstStyle>
            <a:lvl1pPr marL="0" indent="0">
              <a:lnSpc>
                <a:spcPct val="130000"/>
              </a:lnSpc>
              <a:buNone/>
              <a:defRPr sz="1800" b="1">
                <a:solidFill>
                  <a:schemeClr val="tx1">
                    <a:lumMod val="50000"/>
                    <a:lumOff val="50000"/>
                  </a:schemeClr>
                </a:solidFill>
              </a:defRPr>
            </a:lvl1pPr>
          </a:lstStyle>
          <a:p>
            <a:pPr lvl="0"/>
            <a:r>
              <a:rPr lang="en-US" dirty="0"/>
              <a:t>Click to add sub-heading</a:t>
            </a:r>
          </a:p>
        </p:txBody>
      </p:sp>
      <p:pic>
        <p:nvPicPr>
          <p:cNvPr id="26" name="Graphic 25">
            <a:extLst>
              <a:ext uri="{FF2B5EF4-FFF2-40B4-BE49-F238E27FC236}">
                <a16:creationId xmlns:a16="http://schemas.microsoft.com/office/drawing/2014/main" id="{99BC106C-1E92-794C-B9BC-8F1350366B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72800" y="6400800"/>
            <a:ext cx="1097280" cy="305753"/>
          </a:xfrm>
          <a:prstGeom prst="rect">
            <a:avLst/>
          </a:prstGeom>
        </p:spPr>
      </p:pic>
    </p:spTree>
    <p:extLst>
      <p:ext uri="{BB962C8B-B14F-4D97-AF65-F5344CB8AC3E}">
        <p14:creationId xmlns:p14="http://schemas.microsoft.com/office/powerpoint/2010/main" val="297668636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_4">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CCD29F4-9EA4-364D-BDD5-9174036653E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78240" y="914400"/>
            <a:ext cx="3474720" cy="3474720"/>
          </a:xfrm>
          <a:prstGeom prst="rect">
            <a:avLst/>
          </a:prstGeom>
        </p:spPr>
      </p:pic>
    </p:spTree>
    <p:extLst>
      <p:ext uri="{BB962C8B-B14F-4D97-AF65-F5344CB8AC3E}">
        <p14:creationId xmlns:p14="http://schemas.microsoft.com/office/powerpoint/2010/main" val="3397755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CB940-91C9-3044-B0F1-A26CA5326ABB}"/>
              </a:ext>
            </a:extLst>
          </p:cNvPr>
          <p:cNvSpPr>
            <a:spLocks noGrp="1"/>
          </p:cNvSpPr>
          <p:nvPr>
            <p:ph type="title" hasCustomPrompt="1"/>
          </p:nvPr>
        </p:nvSpPr>
        <p:spPr>
          <a:xfrm>
            <a:off x="601417" y="956796"/>
            <a:ext cx="5897354" cy="2001557"/>
          </a:xfrm>
        </p:spPr>
        <p:txBody>
          <a:bodyPr>
            <a:normAutofit/>
          </a:bodyPr>
          <a:lstStyle>
            <a:lvl1pPr>
              <a:lnSpc>
                <a:spcPct val="130000"/>
              </a:lnSpc>
              <a:defRPr sz="4000">
                <a:solidFill>
                  <a:schemeClr val="tx2"/>
                </a:solidFill>
              </a:defRPr>
            </a:lvl1pPr>
          </a:lstStyle>
          <a:p>
            <a:r>
              <a:rPr lang="en-US" dirty="0"/>
              <a:t>Click to add Heading</a:t>
            </a:r>
          </a:p>
        </p:txBody>
      </p:sp>
      <p:sp>
        <p:nvSpPr>
          <p:cNvPr id="8" name="Content Placeholder 7">
            <a:extLst>
              <a:ext uri="{FF2B5EF4-FFF2-40B4-BE49-F238E27FC236}">
                <a16:creationId xmlns:a16="http://schemas.microsoft.com/office/drawing/2014/main" id="{A049CBD6-061E-DA41-8102-66E534F4B7D4}"/>
              </a:ext>
            </a:extLst>
          </p:cNvPr>
          <p:cNvSpPr>
            <a:spLocks noGrp="1"/>
          </p:cNvSpPr>
          <p:nvPr>
            <p:ph sz="quarter" idx="10" hasCustomPrompt="1"/>
          </p:nvPr>
        </p:nvSpPr>
        <p:spPr>
          <a:xfrm>
            <a:off x="601884" y="3429000"/>
            <a:ext cx="5897354" cy="2524125"/>
          </a:xfrm>
        </p:spPr>
        <p:txBody>
          <a:bodyPr>
            <a:normAutofit/>
          </a:bodyPr>
          <a:lstStyle>
            <a:lvl1pPr marL="0" indent="0">
              <a:lnSpc>
                <a:spcPct val="130000"/>
              </a:lnSpc>
              <a:buNone/>
              <a:defRPr sz="2000"/>
            </a:lvl1pPr>
          </a:lstStyle>
          <a:p>
            <a:pPr lvl="0"/>
            <a:r>
              <a:rPr lang="en-US" dirty="0"/>
              <a:t>Click to add Content</a:t>
            </a:r>
          </a:p>
        </p:txBody>
      </p:sp>
      <p:pic>
        <p:nvPicPr>
          <p:cNvPr id="6" name="Picture 5">
            <a:extLst>
              <a:ext uri="{FF2B5EF4-FFF2-40B4-BE49-F238E27FC236}">
                <a16:creationId xmlns:a16="http://schemas.microsoft.com/office/drawing/2014/main" id="{FD347315-C37D-A746-BD56-DFED2FEE1EB4}"/>
              </a:ext>
            </a:extLst>
          </p:cNvPr>
          <p:cNvPicPr>
            <a:picLocks noChangeAspect="1"/>
          </p:cNvPicPr>
          <p:nvPr userDrawn="1"/>
        </p:nvPicPr>
        <p:blipFill>
          <a:blip r:embed="rId2"/>
          <a:stretch>
            <a:fillRect/>
          </a:stretch>
        </p:blipFill>
        <p:spPr>
          <a:xfrm>
            <a:off x="10972800" y="182880"/>
            <a:ext cx="1097280" cy="303314"/>
          </a:xfrm>
          <a:prstGeom prst="rect">
            <a:avLst/>
          </a:prstGeom>
        </p:spPr>
      </p:pic>
    </p:spTree>
    <p:extLst>
      <p:ext uri="{BB962C8B-B14F-4D97-AF65-F5344CB8AC3E}">
        <p14:creationId xmlns:p14="http://schemas.microsoft.com/office/powerpoint/2010/main" val="2909645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CB70-A512-465C-81DA-B64EFE438A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49332F-3279-4003-9112-131FEF71D94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58F960-1884-434F-B928-1F4C33397B8E}"/>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FE3477C7-F8F0-4CC9-BAE5-4720A79EF3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5CCB1C-DA21-4367-A02E-BD66BE34EC0F}"/>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493242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Content_Left">
  <p:cSld name="3_Content_Left">
    <p:bg>
      <p:bgPr>
        <a:solidFill>
          <a:schemeClr val="lt1"/>
        </a:solidFill>
        <a:effectLst/>
      </p:bgPr>
    </p:bg>
    <p:spTree>
      <p:nvGrpSpPr>
        <p:cNvPr id="1" name="Shape 52"/>
        <p:cNvGrpSpPr/>
        <p:nvPr/>
      </p:nvGrpSpPr>
      <p:grpSpPr>
        <a:xfrm>
          <a:off x="0" y="0"/>
          <a:ext cx="0" cy="0"/>
          <a:chOff x="0" y="0"/>
          <a:chExt cx="0" cy="0"/>
        </a:xfrm>
      </p:grpSpPr>
      <p:sp>
        <p:nvSpPr>
          <p:cNvPr id="53" name="Google Shape;53;p61"/>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dk2"/>
              </a:buClr>
              <a:buSzPts val="3600"/>
              <a:buFont typeface="Roboto"/>
              <a:buNone/>
              <a:defRPr sz="36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61"/>
          <p:cNvSpPr txBox="1">
            <a:spLocks noGrp="1"/>
          </p:cNvSpPr>
          <p:nvPr>
            <p:ph type="body" idx="1"/>
          </p:nvPr>
        </p:nvSpPr>
        <p:spPr>
          <a:xfrm>
            <a:off x="609600" y="1519881"/>
            <a:ext cx="1100575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61"/>
          <p:cNvSpPr txBox="1">
            <a:spLocks noGrp="1"/>
          </p:cNvSpPr>
          <p:nvPr>
            <p:ph type="body" idx="2"/>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6" name="Google Shape;56;p61"/>
          <p:cNvPicPr preferRelativeResize="0"/>
          <p:nvPr/>
        </p:nvPicPr>
        <p:blipFill rotWithShape="1">
          <a:blip r:embed="rId2">
            <a:alphaModFix/>
          </a:blip>
          <a:srcRect/>
          <a:stretch/>
        </p:blipFill>
        <p:spPr>
          <a:xfrm>
            <a:off x="10972800" y="6400800"/>
            <a:ext cx="1097280" cy="305753"/>
          </a:xfrm>
          <a:prstGeom prst="rect">
            <a:avLst/>
          </a:prstGeom>
          <a:noFill/>
          <a:ln>
            <a:noFill/>
          </a:ln>
        </p:spPr>
      </p:pic>
      <p:pic>
        <p:nvPicPr>
          <p:cNvPr id="57" name="Google Shape;57;p61"/>
          <p:cNvPicPr preferRelativeResize="0"/>
          <p:nvPr/>
        </p:nvPicPr>
        <p:blipFill rotWithShape="1">
          <a:blip r:embed="rId3">
            <a:alphaModFix/>
          </a:blip>
          <a:srcRect/>
          <a:stretch/>
        </p:blipFill>
        <p:spPr>
          <a:xfrm>
            <a:off x="8759952" y="2743200"/>
            <a:ext cx="3474720" cy="3474720"/>
          </a:xfrm>
          <a:prstGeom prst="rect">
            <a:avLst/>
          </a:prstGeom>
          <a:noFill/>
          <a:ln>
            <a:noFill/>
          </a:ln>
        </p:spPr>
      </p:pic>
    </p:spTree>
    <p:extLst>
      <p:ext uri="{BB962C8B-B14F-4D97-AF65-F5344CB8AC3E}">
        <p14:creationId xmlns:p14="http://schemas.microsoft.com/office/powerpoint/2010/main" val="169172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65857-E25A-475F-9EDE-6F5B570073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214602-9BF6-4A72-9541-E0816A6607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33AC6CC-9309-4E42-BFD7-C6E6FFF8E999}"/>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682434D8-F19D-43DB-A222-221C0C489A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141CE1-9B80-4D1F-9140-B126CEF37CA7}"/>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4006914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F5CFB-AABC-483B-AFB1-9B41FDFD82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E272A3-3173-4F07-B5CA-1D7E17DB655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B6AAEF-F984-4588-98E0-10A682485F4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557B2AD-3FDF-404B-928F-12365FDAD276}"/>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6" name="Footer Placeholder 5">
            <a:extLst>
              <a:ext uri="{FF2B5EF4-FFF2-40B4-BE49-F238E27FC236}">
                <a16:creationId xmlns:a16="http://schemas.microsoft.com/office/drawing/2014/main" id="{190F009E-41EC-4653-BE9D-FCD70A8DA2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AEA5F7-A054-4B87-A17C-242A7D5F1D20}"/>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3077067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046A-1BD1-434B-8C60-6085F297AA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E85B639-0336-4225-89A8-D41AF452B6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E7F2021-99EE-4E9F-B205-4513C13F71F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5770EE-F5EF-41E5-8B21-C919BA0544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00D326-A777-4DDC-AC39-B69AD27947A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BA14CE2-BFAD-4C63-8D18-38B4E81A8970}"/>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8" name="Footer Placeholder 7">
            <a:extLst>
              <a:ext uri="{FF2B5EF4-FFF2-40B4-BE49-F238E27FC236}">
                <a16:creationId xmlns:a16="http://schemas.microsoft.com/office/drawing/2014/main" id="{BC8FCFCE-9BEA-4552-85AF-49AD51A5584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D64CE74-1BF0-4EDA-86CB-E8CB2CF0106A}"/>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94617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312E8-9656-436D-942E-7C23FF53FE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F9F137-CB2F-4E81-9C34-80E67AC60C8B}"/>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4" name="Footer Placeholder 3">
            <a:extLst>
              <a:ext uri="{FF2B5EF4-FFF2-40B4-BE49-F238E27FC236}">
                <a16:creationId xmlns:a16="http://schemas.microsoft.com/office/drawing/2014/main" id="{31128896-A175-49F9-8F02-63F7D3261A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3E41D2B-7E40-44A8-88FF-32962CC0A604}"/>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1626421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0B1F65-F6E3-4EAF-A46C-8F5D8138DF36}"/>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3" name="Footer Placeholder 2">
            <a:extLst>
              <a:ext uri="{FF2B5EF4-FFF2-40B4-BE49-F238E27FC236}">
                <a16:creationId xmlns:a16="http://schemas.microsoft.com/office/drawing/2014/main" id="{4E623297-4D99-4130-9DC4-3E9405EA70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28AF97-7A90-481B-AECC-C9217A4A25F3}"/>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3970057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284B9-4377-4404-9049-1504E0F92B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9A0EEF-4DE8-41D9-AFB7-3E63FA7DCC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61ED7A-0C01-4459-927B-E770869678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F1CAE8E-5119-483F-8351-AE8B757A2E86}"/>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6" name="Footer Placeholder 5">
            <a:extLst>
              <a:ext uri="{FF2B5EF4-FFF2-40B4-BE49-F238E27FC236}">
                <a16:creationId xmlns:a16="http://schemas.microsoft.com/office/drawing/2014/main" id="{A2CC0AC4-B5DC-4477-92C0-428C9394CF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57D66F-18DE-4ADD-8361-708F6495546C}"/>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1063476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C222E-F6DA-4EFC-B139-A90821F9E8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BC1BE79-19BE-4C27-AC4D-4AE5B677C4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B6A009-083E-4A17-AF84-C4707AE041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0143D06-2611-4728-8590-AD9C37CD5A31}"/>
              </a:ext>
            </a:extLst>
          </p:cNvPr>
          <p:cNvSpPr>
            <a:spLocks noGrp="1"/>
          </p:cNvSpPr>
          <p:nvPr>
            <p:ph type="dt" sz="half" idx="10"/>
          </p:nvPr>
        </p:nvSpPr>
        <p:spPr/>
        <p:txBody>
          <a:bodyPr/>
          <a:lstStyle/>
          <a:p>
            <a:fld id="{B6922F6F-45B4-4ED3-9ECB-BA977CB7329E}" type="datetimeFigureOut">
              <a:rPr lang="en-US" smtClean="0"/>
              <a:t>07/30/2025</a:t>
            </a:fld>
            <a:endParaRPr lang="en-US"/>
          </a:p>
        </p:txBody>
      </p:sp>
      <p:sp>
        <p:nvSpPr>
          <p:cNvPr id="6" name="Footer Placeholder 5">
            <a:extLst>
              <a:ext uri="{FF2B5EF4-FFF2-40B4-BE49-F238E27FC236}">
                <a16:creationId xmlns:a16="http://schemas.microsoft.com/office/drawing/2014/main" id="{1EA2E709-4A2D-47FD-BC99-4480584616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5996C2-1078-4B4E-9AB1-A0C605CD10A1}"/>
              </a:ext>
            </a:extLst>
          </p:cNvPr>
          <p:cNvSpPr>
            <a:spLocks noGrp="1"/>
          </p:cNvSpPr>
          <p:nvPr>
            <p:ph type="sldNum" sz="quarter" idx="12"/>
          </p:nvPr>
        </p:nvSpPr>
        <p:spPr/>
        <p:txBody>
          <a:bodyPr/>
          <a:lstStyle/>
          <a:p>
            <a:fld id="{E7364B10-92CE-49AC-8A56-372A1AEA1CFC}" type="slidenum">
              <a:rPr lang="en-US" smtClean="0"/>
              <a:t>‹#›</a:t>
            </a:fld>
            <a:endParaRPr lang="en-US"/>
          </a:p>
        </p:txBody>
      </p:sp>
    </p:spTree>
    <p:extLst>
      <p:ext uri="{BB962C8B-B14F-4D97-AF65-F5344CB8AC3E}">
        <p14:creationId xmlns:p14="http://schemas.microsoft.com/office/powerpoint/2010/main" val="2713167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3B0255-FE47-4261-BDEC-17F8349E6F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E0F317E-5B3B-414D-AB80-F6A22BC15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8A2781-17AF-4386-A77F-CD82D459F3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922F6F-45B4-4ED3-9ECB-BA977CB7329E}" type="datetimeFigureOut">
              <a:rPr lang="en-US" smtClean="0"/>
              <a:t>07/30/2025</a:t>
            </a:fld>
            <a:endParaRPr lang="en-US"/>
          </a:p>
        </p:txBody>
      </p:sp>
      <p:sp>
        <p:nvSpPr>
          <p:cNvPr id="5" name="Footer Placeholder 4">
            <a:extLst>
              <a:ext uri="{FF2B5EF4-FFF2-40B4-BE49-F238E27FC236}">
                <a16:creationId xmlns:a16="http://schemas.microsoft.com/office/drawing/2014/main" id="{7F552B41-A1BC-4C62-B17B-ACCB0054BD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55B4AB-9CE7-4952-A430-2E3253D8D5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64B10-92CE-49AC-8A56-372A1AEA1CFC}" type="slidenum">
              <a:rPr lang="en-US" smtClean="0"/>
              <a:t>‹#›</a:t>
            </a:fld>
            <a:endParaRPr lang="en-US"/>
          </a:p>
        </p:txBody>
      </p:sp>
    </p:spTree>
    <p:extLst>
      <p:ext uri="{BB962C8B-B14F-4D97-AF65-F5344CB8AC3E}">
        <p14:creationId xmlns:p14="http://schemas.microsoft.com/office/powerpoint/2010/main" val="3071173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7" r:id="rId18"/>
    <p:sldLayoutId id="2147483668" r:id="rId19"/>
    <p:sldLayoutId id="214748366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hyperlink" Target="mailto:contact@dlcorp.com.vn"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TextBox 399">
            <a:extLst>
              <a:ext uri="{FF2B5EF4-FFF2-40B4-BE49-F238E27FC236}">
                <a16:creationId xmlns:a16="http://schemas.microsoft.com/office/drawing/2014/main" id="{FAAA0EA6-5196-4C82-A307-CCBCB54C2BF2}"/>
              </a:ext>
            </a:extLst>
          </p:cNvPr>
          <p:cNvSpPr txBox="1"/>
          <p:nvPr/>
        </p:nvSpPr>
        <p:spPr>
          <a:xfrm>
            <a:off x="624005" y="3950828"/>
            <a:ext cx="4803349" cy="215444"/>
          </a:xfrm>
          <a:prstGeom prst="rect">
            <a:avLst/>
          </a:prstGeom>
          <a:noFill/>
        </p:spPr>
        <p:txBody>
          <a:bodyPr wrap="square" lIns="0" tIns="0" rIns="0" bIns="0" rtlCol="0" anchor="ctr">
            <a:spAutoFit/>
          </a:bodyPr>
          <a:lstStyle/>
          <a:p>
            <a:endParaRPr lang="en-US" sz="1400" dirty="0">
              <a:latin typeface="+mj-lt"/>
              <a:cs typeface="Calibri" panose="020F0502020204030204" pitchFamily="34" charset="0"/>
            </a:endParaRPr>
          </a:p>
        </p:txBody>
      </p:sp>
      <p:pic>
        <p:nvPicPr>
          <p:cNvPr id="412" name="Graphic 411">
            <a:extLst>
              <a:ext uri="{FF2B5EF4-FFF2-40B4-BE49-F238E27FC236}">
                <a16:creationId xmlns:a16="http://schemas.microsoft.com/office/drawing/2014/main" id="{0FE903A2-5704-4AAE-8E5A-362DFD5BEC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3019" y="311188"/>
            <a:ext cx="2358506" cy="657188"/>
          </a:xfrm>
          <a:prstGeom prst="rect">
            <a:avLst/>
          </a:prstGeom>
        </p:spPr>
      </p:pic>
      <p:sp>
        <p:nvSpPr>
          <p:cNvPr id="406" name="Text Placeholder 2"/>
          <p:cNvSpPr txBox="1">
            <a:spLocks/>
          </p:cNvSpPr>
          <p:nvPr/>
        </p:nvSpPr>
        <p:spPr>
          <a:xfrm>
            <a:off x="815216" y="2492103"/>
            <a:ext cx="4190417" cy="72008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6600" b="1" dirty="0">
                <a:solidFill>
                  <a:srgbClr val="2F56D1"/>
                </a:solidFill>
              </a:rPr>
              <a:t>DSPACE</a:t>
            </a:r>
          </a:p>
          <a:p>
            <a:pPr>
              <a:lnSpc>
                <a:spcPct val="100000"/>
              </a:lnSpc>
            </a:pPr>
            <a:endParaRPr lang="en-US" altLang="ko-KR" sz="6000" b="1" dirty="0"/>
          </a:p>
        </p:txBody>
      </p:sp>
      <p:sp>
        <p:nvSpPr>
          <p:cNvPr id="407" name="Text Placeholder 3"/>
          <p:cNvSpPr txBox="1">
            <a:spLocks/>
          </p:cNvSpPr>
          <p:nvPr/>
        </p:nvSpPr>
        <p:spPr>
          <a:xfrm>
            <a:off x="815215" y="3590208"/>
            <a:ext cx="6838651" cy="94279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tLang="ko-KR" sz="3200" b="1" dirty="0"/>
              <a:t>PHẦN MỀM LÝ TÀI NGUYÊN SỐ</a:t>
            </a:r>
            <a:endParaRPr lang="en-US" altLang="ko-KR" sz="3200" dirty="0"/>
          </a:p>
        </p:txBody>
      </p:sp>
      <p:grpSp>
        <p:nvGrpSpPr>
          <p:cNvPr id="408" name="Group 407"/>
          <p:cNvGrpSpPr/>
          <p:nvPr/>
        </p:nvGrpSpPr>
        <p:grpSpPr>
          <a:xfrm>
            <a:off x="343019" y="2325000"/>
            <a:ext cx="184363" cy="2208000"/>
            <a:chOff x="0" y="1995686"/>
            <a:chExt cx="173576" cy="1368152"/>
          </a:xfrm>
        </p:grpSpPr>
        <p:sp>
          <p:nvSpPr>
            <p:cNvPr id="409" name="Rectangle 408"/>
            <p:cNvSpPr/>
            <p:nvPr/>
          </p:nvSpPr>
          <p:spPr>
            <a:xfrm>
              <a:off x="0" y="1995686"/>
              <a:ext cx="89756" cy="1368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0" name="Rectangle 409"/>
            <p:cNvSpPr/>
            <p:nvPr/>
          </p:nvSpPr>
          <p:spPr>
            <a:xfrm>
              <a:off x="83820" y="1995686"/>
              <a:ext cx="89756" cy="136815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pic>
        <p:nvPicPr>
          <p:cNvPr id="420" name="Graphic 18">
            <a:extLst>
              <a:ext uri="{FF2B5EF4-FFF2-40B4-BE49-F238E27FC236}">
                <a16:creationId xmlns:a16="http://schemas.microsoft.com/office/drawing/2014/main" id="{FFDF241B-D1A8-1249-8EB6-41F39AC354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03751" y="945344"/>
            <a:ext cx="3388249" cy="3388249"/>
          </a:xfrm>
          <a:prstGeom prst="rect">
            <a:avLst/>
          </a:prstGeom>
        </p:spPr>
      </p:pic>
    </p:spTree>
    <p:extLst>
      <p:ext uri="{BB962C8B-B14F-4D97-AF65-F5344CB8AC3E}">
        <p14:creationId xmlns:p14="http://schemas.microsoft.com/office/powerpoint/2010/main" val="255202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8A87C-1C9A-4BAD-8839-DDA3F5FEA374}"/>
              </a:ext>
            </a:extLst>
          </p:cNvPr>
          <p:cNvSpPr>
            <a:spLocks noGrp="1"/>
          </p:cNvSpPr>
          <p:nvPr>
            <p:ph type="ctrTitle"/>
          </p:nvPr>
        </p:nvSpPr>
        <p:spPr>
          <a:xfrm>
            <a:off x="760071" y="510236"/>
            <a:ext cx="11005751" cy="623598"/>
          </a:xfrm>
        </p:spPr>
        <p:txBody>
          <a:bodyPr/>
          <a:lstStyle/>
          <a:p>
            <a:r>
              <a:rPr lang="en-US"/>
              <a:t>Join the DSPACE Community</a:t>
            </a:r>
          </a:p>
        </p:txBody>
      </p:sp>
      <p:pic>
        <p:nvPicPr>
          <p:cNvPr id="5" name="Picture 4">
            <a:extLst>
              <a:ext uri="{FF2B5EF4-FFF2-40B4-BE49-F238E27FC236}">
                <a16:creationId xmlns:a16="http://schemas.microsoft.com/office/drawing/2014/main" id="{825A27AA-73EF-4759-BD54-5ADBA4DC5E01}"/>
              </a:ext>
            </a:extLst>
          </p:cNvPr>
          <p:cNvPicPr>
            <a:picLocks noChangeAspect="1"/>
          </p:cNvPicPr>
          <p:nvPr/>
        </p:nvPicPr>
        <p:blipFill>
          <a:blip r:embed="rId2"/>
          <a:stretch>
            <a:fillRect/>
          </a:stretch>
        </p:blipFill>
        <p:spPr>
          <a:xfrm>
            <a:off x="1026288" y="2372980"/>
            <a:ext cx="4464196" cy="2702477"/>
          </a:xfrm>
          <a:prstGeom prst="rect">
            <a:avLst/>
          </a:prstGeom>
        </p:spPr>
      </p:pic>
      <p:pic>
        <p:nvPicPr>
          <p:cNvPr id="1028" name="Picture 4" descr="MỞ RỘNG CỘNG ĐỒNG DSPACE USER GROUP - Công ty Cổ phần Tư vấn &amp; Tích hợp  Công nghệ D&amp;L">
            <a:extLst>
              <a:ext uri="{FF2B5EF4-FFF2-40B4-BE49-F238E27FC236}">
                <a16:creationId xmlns:a16="http://schemas.microsoft.com/office/drawing/2014/main" id="{7F69A47F-978B-4C9D-9561-96DE0BC35F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875269"/>
            <a:ext cx="5778523" cy="31074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rganizational Home - DSpace">
            <a:extLst>
              <a:ext uri="{FF2B5EF4-FFF2-40B4-BE49-F238E27FC236}">
                <a16:creationId xmlns:a16="http://schemas.microsoft.com/office/drawing/2014/main" id="{15836314-DBE5-49A7-8796-2C96F9D734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8565" y="1875269"/>
            <a:ext cx="1975172" cy="371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166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884" y="163165"/>
            <a:ext cx="5897354" cy="1307047"/>
          </a:xfrm>
        </p:spPr>
        <p:txBody>
          <a:bodyPr>
            <a:normAutofit/>
          </a:bodyPr>
          <a:lstStyle/>
          <a:p>
            <a:r>
              <a:rPr lang="en-US" sz="3600" b="1">
                <a:solidFill>
                  <a:srgbClr val="273C90"/>
                </a:solidFill>
                <a:latin typeface="Cambria" panose="02040503050406030204" pitchFamily="18" charset="0"/>
                <a:ea typeface="Cambria" panose="02040503050406030204" pitchFamily="18" charset="0"/>
              </a:rPr>
              <a:t>Dspace </a:t>
            </a:r>
            <a:r>
              <a:rPr lang="en-US" sz="3600" b="1" dirty="0" err="1">
                <a:solidFill>
                  <a:srgbClr val="273C90"/>
                </a:solidFill>
                <a:latin typeface="Cambria" panose="02040503050406030204" pitchFamily="18" charset="0"/>
                <a:ea typeface="Cambria" panose="02040503050406030204" pitchFamily="18" charset="0"/>
              </a:rPr>
              <a:t>tại</a:t>
            </a:r>
            <a:r>
              <a:rPr lang="en-US" sz="3600" b="1" dirty="0">
                <a:solidFill>
                  <a:srgbClr val="273C90"/>
                </a:solidFill>
                <a:latin typeface="Cambria" panose="02040503050406030204" pitchFamily="18" charset="0"/>
                <a:ea typeface="Cambria" panose="02040503050406030204" pitchFamily="18" charset="0"/>
              </a:rPr>
              <a:t> </a:t>
            </a:r>
            <a:r>
              <a:rPr lang="en-US" sz="3600" b="1" dirty="0" err="1">
                <a:solidFill>
                  <a:srgbClr val="273C90"/>
                </a:solidFill>
                <a:latin typeface="Cambria" panose="02040503050406030204" pitchFamily="18" charset="0"/>
                <a:ea typeface="Cambria" panose="02040503050406030204" pitchFamily="18" charset="0"/>
              </a:rPr>
              <a:t>Việt</a:t>
            </a:r>
            <a:r>
              <a:rPr lang="en-US" sz="3600" b="1" dirty="0">
                <a:solidFill>
                  <a:srgbClr val="273C90"/>
                </a:solidFill>
                <a:latin typeface="Cambria" panose="02040503050406030204" pitchFamily="18" charset="0"/>
                <a:ea typeface="Cambria" panose="02040503050406030204" pitchFamily="18" charset="0"/>
              </a:rPr>
              <a:t> Nam</a:t>
            </a:r>
            <a:endParaRPr lang="en-US" sz="3600" b="1" dirty="0">
              <a:latin typeface="Cambria" panose="02040503050406030204" pitchFamily="18" charset="0"/>
              <a:ea typeface="Cambria" panose="02040503050406030204" pitchFamily="18" charset="0"/>
            </a:endParaRPr>
          </a:p>
        </p:txBody>
      </p:sp>
      <p:sp>
        <p:nvSpPr>
          <p:cNvPr id="3" name="Text Placeholder 2"/>
          <p:cNvSpPr>
            <a:spLocks noGrp="1"/>
          </p:cNvSpPr>
          <p:nvPr>
            <p:ph sz="quarter" idx="10"/>
          </p:nvPr>
        </p:nvSpPr>
        <p:spPr>
          <a:xfrm>
            <a:off x="1569331" y="1877852"/>
            <a:ext cx="7177178" cy="3423397"/>
          </a:xfrm>
        </p:spPr>
        <p:txBody>
          <a:bodyPr>
            <a:noAutofit/>
          </a:bodyPr>
          <a:lstStyle/>
          <a:p>
            <a:r>
              <a:rPr lang="en-US" sz="3600" b="1" dirty="0">
                <a:latin typeface="Cambria" panose="02040503050406030204" pitchFamily="18" charset="0"/>
                <a:ea typeface="Cambria" panose="02040503050406030204" pitchFamily="18" charset="0"/>
              </a:rPr>
              <a:t>100 +</a:t>
            </a:r>
            <a:r>
              <a:rPr lang="en-US" b="1"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thư</a:t>
            </a:r>
            <a:r>
              <a:rPr lang="en-US" dirty="0">
                <a:latin typeface="Cambria" panose="02040503050406030204" pitchFamily="18" charset="0"/>
                <a:ea typeface="Cambria" panose="02040503050406030204" pitchFamily="18" charset="0"/>
              </a:rPr>
              <a:t> viện </a:t>
            </a:r>
            <a:r>
              <a:rPr lang="en-US" dirty="0" err="1">
                <a:latin typeface="Cambria" panose="02040503050406030204" pitchFamily="18" charset="0"/>
                <a:ea typeface="Cambria" panose="02040503050406030204" pitchFamily="18" charset="0"/>
              </a:rPr>
              <a:t>tại</a:t>
            </a:r>
            <a:r>
              <a:rPr lang="en-US" dirty="0">
                <a:latin typeface="Cambria" panose="02040503050406030204" pitchFamily="18" charset="0"/>
                <a:ea typeface="Cambria" panose="02040503050406030204" pitchFamily="18" charset="0"/>
              </a:rPr>
              <a:t> Việt Nam </a:t>
            </a:r>
            <a:r>
              <a:rPr lang="en-US" dirty="0" err="1">
                <a:latin typeface="Cambria" panose="02040503050406030204" pitchFamily="18" charset="0"/>
                <a:ea typeface="Cambria" panose="02040503050406030204" pitchFamily="18" charset="0"/>
              </a:rPr>
              <a:t>sử</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dụng</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Dspace</a:t>
            </a:r>
            <a:endParaRPr lang="en-US" dirty="0">
              <a:latin typeface="Cambria" panose="02040503050406030204" pitchFamily="18" charset="0"/>
              <a:ea typeface="Cambria" panose="02040503050406030204" pitchFamily="18" charset="0"/>
            </a:endParaRPr>
          </a:p>
          <a:p>
            <a:pPr marL="285750" indent="-285750">
              <a:buFontTx/>
              <a:buChar char="-"/>
            </a:pPr>
            <a:r>
              <a:rPr lang="en-US" dirty="0">
                <a:latin typeface="Cambria" panose="02040503050406030204" pitchFamily="18" charset="0"/>
                <a:ea typeface="Cambria" panose="02040503050406030204" pitchFamily="18" charset="0"/>
              </a:rPr>
              <a:t>Thư viện </a:t>
            </a:r>
            <a:r>
              <a:rPr lang="en-US" dirty="0" err="1">
                <a:latin typeface="Cambria" panose="02040503050406030204" pitchFamily="18" charset="0"/>
                <a:ea typeface="Cambria" panose="02040503050406030204" pitchFamily="18" charset="0"/>
              </a:rPr>
              <a:t>Đại</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học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Quốc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gia</a:t>
            </a:r>
            <a:r>
              <a:rPr lang="en-US" dirty="0">
                <a:latin typeface="Cambria" panose="02040503050406030204" pitchFamily="18" charset="0"/>
                <a:ea typeface="Cambria" panose="02040503050406030204" pitchFamily="18" charset="0"/>
              </a:rPr>
              <a:t> Hà </a:t>
            </a:r>
            <a:r>
              <a:rPr lang="en-US" dirty="0" err="1">
                <a:latin typeface="Cambria" panose="02040503050406030204" pitchFamily="18" charset="0"/>
                <a:ea typeface="Cambria" panose="02040503050406030204" pitchFamily="18" charset="0"/>
              </a:rPr>
              <a:t>Nội</a:t>
            </a:r>
            <a:endParaRPr lang="en-US" dirty="0">
              <a:latin typeface="Cambria" panose="02040503050406030204" pitchFamily="18" charset="0"/>
              <a:ea typeface="Cambria" panose="02040503050406030204" pitchFamily="18" charset="0"/>
            </a:endParaRPr>
          </a:p>
          <a:p>
            <a:pPr marL="285750" indent="-285750">
              <a:buFontTx/>
              <a:buChar char="-"/>
            </a:pPr>
            <a:r>
              <a:rPr lang="en-US" dirty="0">
                <a:latin typeface="Cambria" panose="02040503050406030204" pitchFamily="18" charset="0"/>
                <a:ea typeface="Cambria" panose="02040503050406030204" pitchFamily="18" charset="0"/>
              </a:rPr>
              <a:t>Thư viện </a:t>
            </a:r>
            <a:r>
              <a:rPr lang="en-US" dirty="0" err="1">
                <a:latin typeface="Cambria" panose="02040503050406030204" pitchFamily="18" charset="0"/>
                <a:ea typeface="Cambria" panose="02040503050406030204" pitchFamily="18" charset="0"/>
              </a:rPr>
              <a:t>Đại</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học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Quốc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gia</a:t>
            </a:r>
            <a:r>
              <a:rPr lang="en-US" dirty="0">
                <a:latin typeface="Cambria" panose="02040503050406030204" pitchFamily="18" charset="0"/>
                <a:ea typeface="Cambria" panose="02040503050406030204" pitchFamily="18" charset="0"/>
              </a:rPr>
              <a:t> TP Hồ Chí Minh</a:t>
            </a:r>
          </a:p>
          <a:p>
            <a:pPr marL="285750" indent="-285750">
              <a:buFontTx/>
              <a:buChar char="-"/>
            </a:pPr>
            <a:r>
              <a:rPr lang="en-US" dirty="0">
                <a:latin typeface="Cambria" panose="02040503050406030204" pitchFamily="18" charset="0"/>
                <a:ea typeface="Cambria" panose="02040503050406030204" pitchFamily="18" charset="0"/>
              </a:rPr>
              <a:t>Thư viện </a:t>
            </a:r>
            <a:r>
              <a:rPr lang="en-US" dirty="0" err="1">
                <a:latin typeface="Cambria" panose="02040503050406030204" pitchFamily="18" charset="0"/>
                <a:ea typeface="Cambria" panose="02040503050406030204" pitchFamily="18" charset="0"/>
              </a:rPr>
              <a:t>Đại</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học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Kinh</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tế</a:t>
            </a:r>
            <a:r>
              <a:rPr lang="en-US" dirty="0">
                <a:latin typeface="Cambria" panose="02040503050406030204" pitchFamily="18" charset="0"/>
                <a:ea typeface="Cambria" panose="02040503050406030204" pitchFamily="18" charset="0"/>
              </a:rPr>
              <a:t> TP Hồ Chí Minh</a:t>
            </a:r>
          </a:p>
          <a:p>
            <a:pPr marL="285750" indent="-285750">
              <a:buFontTx/>
              <a:buChar char="-"/>
            </a:pPr>
            <a:r>
              <a:rPr lang="en-US" dirty="0">
                <a:latin typeface="Cambria" panose="02040503050406030204" pitchFamily="18" charset="0"/>
                <a:ea typeface="Cambria" panose="02040503050406030204" pitchFamily="18" charset="0"/>
              </a:rPr>
              <a:t>Thư viện </a:t>
            </a:r>
            <a:r>
              <a:rPr lang="en-US" dirty="0" err="1">
                <a:latin typeface="Cambria" panose="02040503050406030204" pitchFamily="18" charset="0"/>
                <a:ea typeface="Cambria" panose="02040503050406030204" pitchFamily="18" charset="0"/>
              </a:rPr>
              <a:t>Đại</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học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Bách</a:t>
            </a:r>
            <a:r>
              <a:rPr lang="en-US" dirty="0">
                <a:latin typeface="Cambria" panose="02040503050406030204" pitchFamily="18" charset="0"/>
                <a:ea typeface="Cambria" panose="02040503050406030204" pitchFamily="18" charset="0"/>
              </a:rPr>
              <a:t> khoa Hà </a:t>
            </a:r>
            <a:r>
              <a:rPr lang="en-US" dirty="0" err="1">
                <a:latin typeface="Cambria" panose="02040503050406030204" pitchFamily="18" charset="0"/>
                <a:ea typeface="Cambria" panose="02040503050406030204" pitchFamily="18" charset="0"/>
              </a:rPr>
              <a:t>Nội</a:t>
            </a:r>
            <a:endParaRPr lang="en-US" dirty="0">
              <a:latin typeface="Cambria" panose="02040503050406030204" pitchFamily="18" charset="0"/>
              <a:ea typeface="Cambria" panose="02040503050406030204" pitchFamily="18" charset="0"/>
            </a:endParaRPr>
          </a:p>
          <a:p>
            <a:pPr marL="285750" indent="-285750">
              <a:buFontTx/>
              <a:buChar char="-"/>
            </a:pPr>
            <a:r>
              <a:rPr lang="en-US" dirty="0">
                <a:latin typeface="Cambria" panose="02040503050406030204" pitchFamily="18" charset="0"/>
                <a:ea typeface="Cambria" panose="02040503050406030204" pitchFamily="18" charset="0"/>
              </a:rPr>
              <a:t>Thư viện </a:t>
            </a:r>
            <a:r>
              <a:rPr lang="en-US" dirty="0" err="1">
                <a:latin typeface="Cambria" panose="02040503050406030204" pitchFamily="18" charset="0"/>
                <a:ea typeface="Cambria" panose="02040503050406030204" pitchFamily="18" charset="0"/>
              </a:rPr>
              <a:t>Đại</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học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Quốc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tế</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miền</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Đông</a:t>
            </a:r>
            <a:endParaRPr lang="en-US" dirty="0">
              <a:latin typeface="Cambria" panose="02040503050406030204" pitchFamily="18" charset="0"/>
              <a:ea typeface="Cambria" panose="02040503050406030204" pitchFamily="18" charset="0"/>
            </a:endParaRPr>
          </a:p>
          <a:p>
            <a:pPr marL="285750" indent="-285750">
              <a:buFontTx/>
              <a:buChar char="-"/>
            </a:pPr>
            <a:r>
              <a:rPr lang="en-US" dirty="0" err="1">
                <a:latin typeface="Cambria" panose="02040503050406030204" pitchFamily="18" charset="0"/>
                <a:ea typeface="Cambria" panose="02040503050406030204" pitchFamily="18" charset="0"/>
              </a:rPr>
              <a:t>Quốc</a:t>
            </a:r>
            <a:r>
              <a:rPr lang="en-US" dirty="0">
                <a:latin typeface="Cambria" panose="02040503050406030204" pitchFamily="18" charset="0"/>
                <a:ea typeface="Cambria" panose="02040503050406030204" pitchFamily="18" charset="0"/>
              </a:rPr>
              <a:t> </a:t>
            </a:r>
            <a:r>
              <a:rPr lang="en-US" dirty="0" err="1">
                <a:latin typeface="Cambria" panose="02040503050406030204" pitchFamily="18" charset="0"/>
                <a:ea typeface="Cambria" panose="02040503050406030204" pitchFamily="18" charset="0"/>
              </a:rPr>
              <a:t>hội</a:t>
            </a:r>
            <a:r>
              <a:rPr lang="en-US" dirty="0">
                <a:latin typeface="Cambria" panose="02040503050406030204" pitchFamily="18" charset="0"/>
                <a:ea typeface="Cambria" panose="02040503050406030204" pitchFamily="18" charset="0"/>
              </a:rPr>
              <a:t> Việt Nam</a:t>
            </a:r>
          </a:p>
        </p:txBody>
      </p:sp>
      <p:pic>
        <p:nvPicPr>
          <p:cNvPr id="5" name="Picture 2" descr="Tuyển Tập Thơ Mặc Giang - Quyển 1 : (bài số 02 đến 100)">
            <a:extLst>
              <a:ext uri="{FF2B5EF4-FFF2-40B4-BE49-F238E27FC236}">
                <a16:creationId xmlns:a16="http://schemas.microsoft.com/office/drawing/2014/main" id="{7D967066-C49F-464E-9F06-E33A9D2BD6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2328" y="33571"/>
            <a:ext cx="3269672" cy="6790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042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3F2CC99-D247-AA49-B5D6-04A30A4BE017}"/>
              </a:ext>
            </a:extLst>
          </p:cNvPr>
          <p:cNvSpPr>
            <a:spLocks noGrp="1"/>
          </p:cNvSpPr>
          <p:nvPr>
            <p:ph type="title"/>
          </p:nvPr>
        </p:nvSpPr>
        <p:spPr>
          <a:xfrm>
            <a:off x="623410" y="2210138"/>
            <a:ext cx="11391806" cy="1210434"/>
          </a:xfrm>
        </p:spPr>
        <p:txBody>
          <a:bodyPr>
            <a:noAutofit/>
          </a:bodyPr>
          <a:lstStyle/>
          <a:p>
            <a:pPr>
              <a:lnSpc>
                <a:spcPct val="100000"/>
              </a:lnSpc>
            </a:pPr>
            <a:r>
              <a:rPr lang="en-US" b="1">
                <a:latin typeface="Cambria" panose="02040503050406030204" pitchFamily="18" charset="0"/>
                <a:ea typeface="Cambria" panose="02040503050406030204" pitchFamily="18" charset="0"/>
              </a:rPr>
              <a:t>CHỨC NĂNG NỔI BẬT CỦA DSPACE</a:t>
            </a:r>
            <a:endParaRPr lang="en-US"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41509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91" y="197160"/>
            <a:ext cx="11253818" cy="623598"/>
          </a:xfrm>
        </p:spPr>
        <p:txBody>
          <a:bodyPr/>
          <a:lstStyle/>
          <a:p>
            <a:r>
              <a:rPr lang="en-US" sz="3200" b="1">
                <a:solidFill>
                  <a:schemeClr val="accent1"/>
                </a:solidFill>
                <a:latin typeface="Cambria" panose="02040503050406030204" pitchFamily="18" charset="0"/>
                <a:ea typeface="Cambria" panose="02040503050406030204" pitchFamily="18" charset="0"/>
              </a:rPr>
              <a:t>ĐÁNH CHỈ MỤC TÀI LIỆU TRÊN GOOGLE SCHOLAR</a:t>
            </a:r>
            <a:endParaRPr lang="en-US" sz="3200" b="1" dirty="0">
              <a:solidFill>
                <a:schemeClr val="accent1"/>
              </a:solidFill>
              <a:latin typeface="Cambria" panose="02040503050406030204" pitchFamily="18" charset="0"/>
              <a:ea typeface="Cambria" panose="02040503050406030204" pitchFamily="18" charset="0"/>
            </a:endParaRPr>
          </a:p>
        </p:txBody>
      </p:sp>
      <p:pic>
        <p:nvPicPr>
          <p:cNvPr id="3" name="Picture 2">
            <a:extLst>
              <a:ext uri="{FF2B5EF4-FFF2-40B4-BE49-F238E27FC236}">
                <a16:creationId xmlns:a16="http://schemas.microsoft.com/office/drawing/2014/main" id="{E2FA7D03-63F1-4AF3-855F-CED2E0C468AA}"/>
              </a:ext>
            </a:extLst>
          </p:cNvPr>
          <p:cNvPicPr>
            <a:picLocks noChangeAspect="1"/>
          </p:cNvPicPr>
          <p:nvPr/>
        </p:nvPicPr>
        <p:blipFill>
          <a:blip r:embed="rId3"/>
          <a:stretch>
            <a:fillRect/>
          </a:stretch>
        </p:blipFill>
        <p:spPr>
          <a:xfrm>
            <a:off x="1827540" y="1109572"/>
            <a:ext cx="8805953" cy="5320693"/>
          </a:xfrm>
          <a:prstGeom prst="rect">
            <a:avLst/>
          </a:prstGeom>
          <a:ln>
            <a:solidFill>
              <a:schemeClr val="tx2"/>
            </a:solidFill>
          </a:ln>
        </p:spPr>
      </p:pic>
    </p:spTree>
    <p:extLst>
      <p:ext uri="{BB962C8B-B14F-4D97-AF65-F5344CB8AC3E}">
        <p14:creationId xmlns:p14="http://schemas.microsoft.com/office/powerpoint/2010/main" val="887668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b="1">
                <a:solidFill>
                  <a:schemeClr val="accent1"/>
                </a:solidFill>
                <a:latin typeface="Cambria" panose="02040503050406030204" pitchFamily="18" charset="0"/>
                <a:ea typeface="Cambria" panose="02040503050406030204" pitchFamily="18" charset="0"/>
              </a:rPr>
              <a:t>HỖ TRỢ LIÊN KẾT CHIA SẺ TÀI NGUYÊN</a:t>
            </a:r>
            <a:endParaRPr lang="en-US" sz="3200" b="1" dirty="0">
              <a:solidFill>
                <a:schemeClr val="accent1"/>
              </a:solidFill>
              <a:latin typeface="Cambria" panose="02040503050406030204" pitchFamily="18" charset="0"/>
              <a:ea typeface="Cambria" panose="02040503050406030204" pitchFamily="18" charset="0"/>
            </a:endParaRPr>
          </a:p>
        </p:txBody>
      </p:sp>
      <p:pic>
        <p:nvPicPr>
          <p:cNvPr id="1026" name="Picture 2" descr="Data Sharing - Chia sẻ dữ liệu là gì ? 10 điều các nhà sản xuất cần biết về  Data Sharing – Smart Factory &amp;amp; Industrial IoT Vietnam">
            <a:extLst>
              <a:ext uri="{FF2B5EF4-FFF2-40B4-BE49-F238E27FC236}">
                <a16:creationId xmlns:a16="http://schemas.microsoft.com/office/drawing/2014/main" id="{01322B2F-7555-4082-89CD-BE3FB49B0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153" y="1055412"/>
            <a:ext cx="9268202" cy="5213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94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3124" y="370116"/>
            <a:ext cx="11005751" cy="623598"/>
          </a:xfrm>
        </p:spPr>
        <p:txBody>
          <a:bodyPr/>
          <a:lstStyle/>
          <a:p>
            <a:r>
              <a:rPr lang="en-US" b="1">
                <a:solidFill>
                  <a:schemeClr val="accent1"/>
                </a:solidFill>
                <a:latin typeface="Cambria" panose="02040503050406030204" pitchFamily="18" charset="0"/>
                <a:ea typeface="Cambria" panose="02040503050406030204" pitchFamily="18" charset="0"/>
              </a:rPr>
              <a:t>CHỨC NĂNG TÌM KIẾM LINH HOẠT</a:t>
            </a:r>
            <a:endParaRPr lang="en-US" b="1" dirty="0">
              <a:solidFill>
                <a:schemeClr val="accent1"/>
              </a:solidFill>
              <a:latin typeface="Cambria" panose="02040503050406030204" pitchFamily="18" charset="0"/>
              <a:ea typeface="Cambria" panose="02040503050406030204" pitchFamily="18" charset="0"/>
            </a:endParaRPr>
          </a:p>
        </p:txBody>
      </p:sp>
      <p:sp>
        <p:nvSpPr>
          <p:cNvPr id="6" name="Content Placeholder 4">
            <a:extLst>
              <a:ext uri="{FF2B5EF4-FFF2-40B4-BE49-F238E27FC236}">
                <a16:creationId xmlns:a16="http://schemas.microsoft.com/office/drawing/2014/main" id="{A7C1C7BE-6E55-4254-AFEE-55B86690F420}"/>
              </a:ext>
            </a:extLst>
          </p:cNvPr>
          <p:cNvSpPr txBox="1">
            <a:spLocks/>
          </p:cNvSpPr>
          <p:nvPr/>
        </p:nvSpPr>
        <p:spPr>
          <a:xfrm>
            <a:off x="506448" y="681915"/>
            <a:ext cx="11896725" cy="3509319"/>
          </a:xfrm>
          <a:prstGeom prst="rect">
            <a:avLst/>
          </a:prstGeom>
        </p:spPr>
        <p:txBody>
          <a:bodyPr vert="horz" lIns="91440" tIns="45720" rIns="91440" bIns="45720" rtlCol="0">
            <a:normAutofit/>
          </a:bodyPr>
          <a:lstStyle>
            <a:lvl1pPr marL="0" indent="0" algn="l" defTabSz="914400" rtl="0" eaLnBrk="1" latinLnBrk="0" hangingPunct="1">
              <a:lnSpc>
                <a:spcPct val="130000"/>
              </a:lnSpc>
              <a:spcBef>
                <a:spcPts val="1000"/>
              </a:spcBef>
              <a:buFont typeface="Arial" panose="020B0604020202020204" pitchFamily="34" charset="0"/>
              <a:buNone/>
              <a:defRPr sz="1800" b="0" i="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buFontTx/>
              <a:buChar char="-"/>
            </a:pPr>
            <a:endParaRPr lang="en-US"/>
          </a:p>
          <a:p>
            <a:pPr marL="285750" indent="-285750" algn="just">
              <a:lnSpc>
                <a:spcPct val="100000"/>
              </a:lnSpc>
              <a:buFontTx/>
              <a:buChar char="-"/>
            </a:pPr>
            <a:r>
              <a:rPr lang="en-US" sz="2000">
                <a:latin typeface="Cambria" panose="02040503050406030204" pitchFamily="18" charset="0"/>
                <a:ea typeface="Cambria" panose="02040503050406030204" pitchFamily="18" charset="0"/>
              </a:rPr>
              <a:t>Tìm kiếm trên toàn bộ hệ thống</a:t>
            </a:r>
          </a:p>
          <a:p>
            <a:pPr marL="285750" indent="-285750" algn="just">
              <a:lnSpc>
                <a:spcPct val="100000"/>
              </a:lnSpc>
              <a:buFontTx/>
              <a:buChar char="-"/>
            </a:pPr>
            <a:r>
              <a:rPr lang="en-US" sz="2000">
                <a:latin typeface="Cambria" panose="02040503050406030204" pitchFamily="18" charset="0"/>
                <a:ea typeface="Cambria" panose="02040503050406030204" pitchFamily="18" charset="0"/>
              </a:rPr>
              <a:t>Cho phép giới hạn phạm vi tìm kiếm</a:t>
            </a:r>
          </a:p>
          <a:p>
            <a:pPr marL="285750" indent="-285750" algn="just">
              <a:lnSpc>
                <a:spcPct val="100000"/>
              </a:lnSpc>
              <a:buFontTx/>
              <a:buChar char="-"/>
            </a:pPr>
            <a:r>
              <a:rPr lang="en-US" sz="2000">
                <a:latin typeface="Cambria" panose="02040503050406030204" pitchFamily="18" charset="0"/>
                <a:ea typeface="Cambria" panose="02040503050406030204" pitchFamily="18" charset="0"/>
              </a:rPr>
              <a:t>Hỗ trợ nhiều ph</a:t>
            </a:r>
            <a:r>
              <a:rPr lang="vi-VN" sz="2000">
                <a:latin typeface="Cambria" panose="02040503050406030204" pitchFamily="18" charset="0"/>
                <a:ea typeface="Cambria" panose="02040503050406030204" pitchFamily="18" charset="0"/>
              </a:rPr>
              <a:t>ư</a:t>
            </a:r>
            <a:r>
              <a:rPr lang="en-US" sz="2000">
                <a:latin typeface="Cambria" panose="02040503050406030204" pitchFamily="18" charset="0"/>
                <a:ea typeface="Cambria" panose="02040503050406030204" pitchFamily="18" charset="0"/>
              </a:rPr>
              <a:t>ơng thức tìm khác nhau,</a:t>
            </a:r>
          </a:p>
          <a:p>
            <a:pPr marL="285750" indent="-285750" algn="just">
              <a:lnSpc>
                <a:spcPct val="100000"/>
              </a:lnSpc>
              <a:buFontTx/>
              <a:buChar char="-"/>
            </a:pPr>
            <a:r>
              <a:rPr lang="en-US" sz="2000">
                <a:latin typeface="Cambria" panose="02040503050406030204" pitchFamily="18" charset="0"/>
                <a:ea typeface="Cambria" panose="02040503050406030204" pitchFamily="18" charset="0"/>
              </a:rPr>
              <a:t>Hỗ trợ tìm kiếm toàn văn</a:t>
            </a:r>
          </a:p>
          <a:p>
            <a:pPr marL="285750" indent="-285750" algn="just">
              <a:lnSpc>
                <a:spcPct val="100000"/>
              </a:lnSpc>
              <a:buFontTx/>
              <a:buChar char="-"/>
            </a:pPr>
            <a:endParaRPr lang="en-US" sz="2000">
              <a:latin typeface="Cambria" panose="02040503050406030204" pitchFamily="18" charset="0"/>
              <a:ea typeface="Cambria" panose="02040503050406030204" pitchFamily="18" charset="0"/>
            </a:endParaRPr>
          </a:p>
        </p:txBody>
      </p:sp>
      <p:pic>
        <p:nvPicPr>
          <p:cNvPr id="4" name="Picture 3">
            <a:extLst>
              <a:ext uri="{FF2B5EF4-FFF2-40B4-BE49-F238E27FC236}">
                <a16:creationId xmlns:a16="http://schemas.microsoft.com/office/drawing/2014/main" id="{4075B2D7-79CC-4675-904A-C93F29DF82D0}"/>
              </a:ext>
            </a:extLst>
          </p:cNvPr>
          <p:cNvPicPr>
            <a:picLocks noChangeAspect="1"/>
          </p:cNvPicPr>
          <p:nvPr/>
        </p:nvPicPr>
        <p:blipFill>
          <a:blip r:embed="rId3"/>
          <a:stretch>
            <a:fillRect/>
          </a:stretch>
        </p:blipFill>
        <p:spPr>
          <a:xfrm>
            <a:off x="1831945" y="3035808"/>
            <a:ext cx="10360055" cy="3763875"/>
          </a:xfrm>
          <a:prstGeom prst="rect">
            <a:avLst/>
          </a:prstGeom>
        </p:spPr>
      </p:pic>
    </p:spTree>
    <p:extLst>
      <p:ext uri="{BB962C8B-B14F-4D97-AF65-F5344CB8AC3E}">
        <p14:creationId xmlns:p14="http://schemas.microsoft.com/office/powerpoint/2010/main" val="4156350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a:solidFill>
                  <a:schemeClr val="accent1"/>
                </a:solidFill>
                <a:latin typeface="Cambria" panose="02040503050406030204" pitchFamily="18" charset="0"/>
                <a:ea typeface="Cambria" panose="02040503050406030204" pitchFamily="18" charset="0"/>
              </a:rPr>
              <a:t>CHỨC NĂNG TÌM KIẾM LINH HOẠT</a:t>
            </a:r>
            <a:endParaRPr lang="en-US" b="1" dirty="0">
              <a:solidFill>
                <a:schemeClr val="accent1"/>
              </a:solidFill>
              <a:latin typeface="Cambria" panose="02040503050406030204" pitchFamily="18" charset="0"/>
              <a:ea typeface="Cambria" panose="02040503050406030204" pitchFamily="18" charset="0"/>
            </a:endParaRPr>
          </a:p>
        </p:txBody>
      </p:sp>
      <p:pic>
        <p:nvPicPr>
          <p:cNvPr id="5" name="Picture 4">
            <a:extLst>
              <a:ext uri="{FF2B5EF4-FFF2-40B4-BE49-F238E27FC236}">
                <a16:creationId xmlns:a16="http://schemas.microsoft.com/office/drawing/2014/main" id="{4D2B81BD-9550-4B7C-B392-5378DA8F560D}"/>
              </a:ext>
            </a:extLst>
          </p:cNvPr>
          <p:cNvPicPr>
            <a:picLocks noChangeAspect="1"/>
          </p:cNvPicPr>
          <p:nvPr/>
        </p:nvPicPr>
        <p:blipFill>
          <a:blip r:embed="rId3"/>
          <a:stretch>
            <a:fillRect/>
          </a:stretch>
        </p:blipFill>
        <p:spPr>
          <a:xfrm>
            <a:off x="4352939" y="993126"/>
            <a:ext cx="7839061" cy="5864874"/>
          </a:xfrm>
          <a:prstGeom prst="rect">
            <a:avLst/>
          </a:prstGeom>
          <a:ln>
            <a:solidFill>
              <a:schemeClr val="tx2"/>
            </a:solidFill>
          </a:ln>
        </p:spPr>
      </p:pic>
      <p:sp>
        <p:nvSpPr>
          <p:cNvPr id="3" name="Rectangle 2">
            <a:extLst>
              <a:ext uri="{FF2B5EF4-FFF2-40B4-BE49-F238E27FC236}">
                <a16:creationId xmlns:a16="http://schemas.microsoft.com/office/drawing/2014/main" id="{DAB1A729-53E4-4931-B0D0-345A4C6873DB}"/>
              </a:ext>
            </a:extLst>
          </p:cNvPr>
          <p:cNvSpPr/>
          <p:nvPr/>
        </p:nvSpPr>
        <p:spPr>
          <a:xfrm>
            <a:off x="177179" y="2136338"/>
            <a:ext cx="3736453" cy="1292662"/>
          </a:xfrm>
          <a:prstGeom prst="rect">
            <a:avLst/>
          </a:prstGeom>
        </p:spPr>
        <p:txBody>
          <a:bodyPr wrap="square">
            <a:spAutoFit/>
          </a:bodyPr>
          <a:lstStyle/>
          <a:p>
            <a:pPr marL="0" lvl="2" algn="just">
              <a:spcBef>
                <a:spcPts val="650"/>
              </a:spcBef>
            </a:pPr>
            <a:r>
              <a:rPr lang="en-US" altLang="en-US" sz="2600">
                <a:latin typeface="Times New Roman" panose="02020603050405020304" pitchFamily="18" charset="0"/>
                <a:cs typeface="Times New Roman" panose="02020603050405020304" pitchFamily="18" charset="0"/>
              </a:rPr>
              <a:t>Hỗ trợ bộ lọc cho phép người dùng giới hạn kết quả tìm kiếm theo nhu cầu</a:t>
            </a:r>
          </a:p>
        </p:txBody>
      </p:sp>
    </p:spTree>
    <p:extLst>
      <p:ext uri="{BB962C8B-B14F-4D97-AF65-F5344CB8AC3E}">
        <p14:creationId xmlns:p14="http://schemas.microsoft.com/office/powerpoint/2010/main" val="3880577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14349"/>
            <a:ext cx="11005751" cy="623598"/>
          </a:xfrm>
        </p:spPr>
        <p:txBody>
          <a:bodyPr/>
          <a:lstStyle/>
          <a:p>
            <a:r>
              <a:rPr lang="en-US" b="1">
                <a:solidFill>
                  <a:schemeClr val="accent1"/>
                </a:solidFill>
                <a:latin typeface="Cambria" panose="02040503050406030204" pitchFamily="18" charset="0"/>
                <a:ea typeface="Cambria" panose="02040503050406030204" pitchFamily="18" charset="0"/>
              </a:rPr>
              <a:t>CHỨC NĂNG TÌM KIẾM LINH HOẠT</a:t>
            </a:r>
            <a:endParaRPr lang="en-US" b="1" dirty="0">
              <a:solidFill>
                <a:schemeClr val="accent1"/>
              </a:solidFill>
              <a:latin typeface="Cambria" panose="02040503050406030204" pitchFamily="18" charset="0"/>
              <a:ea typeface="Cambria" panose="02040503050406030204" pitchFamily="18" charset="0"/>
            </a:endParaRPr>
          </a:p>
        </p:txBody>
      </p:sp>
      <p:pic>
        <p:nvPicPr>
          <p:cNvPr id="3" name="Picture 2">
            <a:extLst>
              <a:ext uri="{FF2B5EF4-FFF2-40B4-BE49-F238E27FC236}">
                <a16:creationId xmlns:a16="http://schemas.microsoft.com/office/drawing/2014/main" id="{2731D8AC-F30F-4F22-BF80-EB23EA1601A1}"/>
              </a:ext>
            </a:extLst>
          </p:cNvPr>
          <p:cNvPicPr>
            <a:picLocks noChangeAspect="1"/>
          </p:cNvPicPr>
          <p:nvPr/>
        </p:nvPicPr>
        <p:blipFill>
          <a:blip r:embed="rId3"/>
          <a:stretch>
            <a:fillRect/>
          </a:stretch>
        </p:blipFill>
        <p:spPr>
          <a:xfrm>
            <a:off x="2012427" y="1483760"/>
            <a:ext cx="8167146" cy="3890480"/>
          </a:xfrm>
          <a:prstGeom prst="rect">
            <a:avLst/>
          </a:prstGeom>
        </p:spPr>
      </p:pic>
    </p:spTree>
    <p:extLst>
      <p:ext uri="{BB962C8B-B14F-4D97-AF65-F5344CB8AC3E}">
        <p14:creationId xmlns:p14="http://schemas.microsoft.com/office/powerpoint/2010/main" val="1874542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992" y="168045"/>
            <a:ext cx="11005751" cy="623598"/>
          </a:xfrm>
        </p:spPr>
        <p:txBody>
          <a:bodyPr/>
          <a:lstStyle/>
          <a:p>
            <a:r>
              <a:rPr lang="en-US" sz="2800" b="1">
                <a:solidFill>
                  <a:schemeClr val="accent1"/>
                </a:solidFill>
                <a:latin typeface="Cambria" panose="02040503050406030204" pitchFamily="18" charset="0"/>
                <a:ea typeface="Cambria" panose="02040503050406030204" pitchFamily="18" charset="0"/>
              </a:rPr>
              <a:t>HỖ TRỢ XEM TRỰC TUYẾN CHO NHIỀU ĐỊNH DẠNG TÀI LIỆU</a:t>
            </a:r>
            <a:endParaRPr lang="en-US" sz="2800" b="1" dirty="0">
              <a:solidFill>
                <a:schemeClr val="accent1"/>
              </a:solidFill>
              <a:latin typeface="Cambria" panose="02040503050406030204" pitchFamily="18" charset="0"/>
              <a:ea typeface="Cambria" panose="02040503050406030204" pitchFamily="18" charset="0"/>
            </a:endParaRPr>
          </a:p>
        </p:txBody>
      </p:sp>
      <p:pic>
        <p:nvPicPr>
          <p:cNvPr id="8" name="Picture 4">
            <a:extLst>
              <a:ext uri="{FF2B5EF4-FFF2-40B4-BE49-F238E27FC236}">
                <a16:creationId xmlns:a16="http://schemas.microsoft.com/office/drawing/2014/main" id="{63C18B33-8B5D-4DE6-9A59-5ECE7C0B3F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50" y="1156767"/>
            <a:ext cx="12159049" cy="570123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 Box 2">
            <a:extLst>
              <a:ext uri="{FF2B5EF4-FFF2-40B4-BE49-F238E27FC236}">
                <a16:creationId xmlns:a16="http://schemas.microsoft.com/office/drawing/2014/main" id="{BBC9F503-6B12-4A91-9C7F-9D4EE975B8C5}"/>
              </a:ext>
            </a:extLst>
          </p:cNvPr>
          <p:cNvSpPr txBox="1">
            <a:spLocks noChangeArrowheads="1"/>
          </p:cNvSpPr>
          <p:nvPr/>
        </p:nvSpPr>
        <p:spPr bwMode="auto">
          <a:xfrm>
            <a:off x="9943844" y="707505"/>
            <a:ext cx="237649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en-US" altLang="en-US" sz="2400" b="1">
                <a:solidFill>
                  <a:schemeClr val="accent1"/>
                </a:solidFill>
                <a:latin typeface="Cambria" panose="02040503050406030204" pitchFamily="18" charset="0"/>
                <a:ea typeface="Cambria" panose="02040503050406030204" pitchFamily="18" charset="0"/>
                <a:cs typeface="Times New Roman" panose="02020603050405020304" pitchFamily="18" charset="0"/>
              </a:rPr>
              <a:t>Image Viewer</a:t>
            </a:r>
          </a:p>
        </p:txBody>
      </p:sp>
    </p:spTree>
    <p:extLst>
      <p:ext uri="{BB962C8B-B14F-4D97-AF65-F5344CB8AC3E}">
        <p14:creationId xmlns:p14="http://schemas.microsoft.com/office/powerpoint/2010/main" val="78580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a:extLst>
              <a:ext uri="{FF2B5EF4-FFF2-40B4-BE49-F238E27FC236}">
                <a16:creationId xmlns:a16="http://schemas.microsoft.com/office/drawing/2014/main" id="{0B725FA6-D758-4519-AE8D-367D97AE455C}"/>
              </a:ext>
            </a:extLst>
          </p:cNvPr>
          <p:cNvSpPr txBox="1">
            <a:spLocks noChangeArrowheads="1"/>
          </p:cNvSpPr>
          <p:nvPr/>
        </p:nvSpPr>
        <p:spPr bwMode="auto">
          <a:xfrm>
            <a:off x="9642893" y="752322"/>
            <a:ext cx="269348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en-US" altLang="en-US" sz="2400" b="1">
                <a:solidFill>
                  <a:schemeClr val="accent1"/>
                </a:solidFill>
                <a:latin typeface="Cambria" panose="02040503050406030204" pitchFamily="18" charset="0"/>
                <a:ea typeface="Cambria" panose="02040503050406030204" pitchFamily="18" charset="0"/>
                <a:cs typeface="Times New Roman" panose="02020603050405020304" pitchFamily="18" charset="0"/>
              </a:rPr>
              <a:t>Video streaming</a:t>
            </a:r>
          </a:p>
        </p:txBody>
      </p:sp>
      <p:pic>
        <p:nvPicPr>
          <p:cNvPr id="5" name="Picture 4">
            <a:extLst>
              <a:ext uri="{FF2B5EF4-FFF2-40B4-BE49-F238E27FC236}">
                <a16:creationId xmlns:a16="http://schemas.microsoft.com/office/drawing/2014/main" id="{4F60B7A1-0080-451F-9F2E-2F753A6FCFC5}"/>
              </a:ext>
            </a:extLst>
          </p:cNvPr>
          <p:cNvPicPr/>
          <p:nvPr/>
        </p:nvPicPr>
        <p:blipFill>
          <a:blip r:embed="rId3">
            <a:extLst>
              <a:ext uri="{28A0092B-C50C-407E-A947-70E740481C1C}">
                <a14:useLocalDpi xmlns:a14="http://schemas.microsoft.com/office/drawing/2010/main" val="0"/>
              </a:ext>
            </a:extLst>
          </a:blip>
          <a:stretch>
            <a:fillRect/>
          </a:stretch>
        </p:blipFill>
        <p:spPr>
          <a:xfrm>
            <a:off x="0" y="1215974"/>
            <a:ext cx="12191999" cy="5642026"/>
          </a:xfrm>
          <a:prstGeom prst="rect">
            <a:avLst/>
          </a:prstGeom>
        </p:spPr>
      </p:pic>
      <p:sp>
        <p:nvSpPr>
          <p:cNvPr id="9" name="Title 1">
            <a:extLst>
              <a:ext uri="{FF2B5EF4-FFF2-40B4-BE49-F238E27FC236}">
                <a16:creationId xmlns:a16="http://schemas.microsoft.com/office/drawing/2014/main" id="{82FEAA7E-78CE-4B96-916E-F47D048363E6}"/>
              </a:ext>
            </a:extLst>
          </p:cNvPr>
          <p:cNvSpPr>
            <a:spLocks noGrp="1"/>
          </p:cNvSpPr>
          <p:nvPr>
            <p:ph type="ctrTitle"/>
          </p:nvPr>
        </p:nvSpPr>
        <p:spPr>
          <a:xfrm>
            <a:off x="316992" y="168045"/>
            <a:ext cx="11005751" cy="623598"/>
          </a:xfrm>
        </p:spPr>
        <p:txBody>
          <a:bodyPr/>
          <a:lstStyle/>
          <a:p>
            <a:r>
              <a:rPr lang="en-US" sz="2800" b="1">
                <a:solidFill>
                  <a:schemeClr val="accent1"/>
                </a:solidFill>
                <a:latin typeface="Cambria" panose="02040503050406030204" pitchFamily="18" charset="0"/>
                <a:ea typeface="Cambria" panose="02040503050406030204" pitchFamily="18" charset="0"/>
              </a:rPr>
              <a:t>HỖ TRỢ XEM TRỰC TUYẾN CHO NHIỀU ĐỊNH DẠNG TÀI LIỆU</a:t>
            </a:r>
            <a:endParaRPr lang="en-US" sz="2800" b="1" dirty="0">
              <a:solidFill>
                <a:schemeClr val="accent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16880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3F2CC99-D247-AA49-B5D6-04A30A4BE017}"/>
              </a:ext>
            </a:extLst>
          </p:cNvPr>
          <p:cNvSpPr>
            <a:spLocks noGrp="1"/>
          </p:cNvSpPr>
          <p:nvPr>
            <p:ph type="title"/>
          </p:nvPr>
        </p:nvSpPr>
        <p:spPr/>
        <p:txBody>
          <a:bodyPr>
            <a:normAutofit/>
          </a:bodyPr>
          <a:lstStyle/>
          <a:p>
            <a:r>
              <a:rPr lang="en-US" sz="4400" b="1">
                <a:latin typeface="Cambria" panose="02040503050406030204" pitchFamily="18" charset="0"/>
                <a:ea typeface="Cambria" panose="02040503050406030204" pitchFamily="18" charset="0"/>
              </a:rPr>
              <a:t>TỔNG QUAN VỀ DSPACE</a:t>
            </a:r>
            <a:endParaRPr lang="en-US" sz="44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426855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a:extLst>
              <a:ext uri="{FF2B5EF4-FFF2-40B4-BE49-F238E27FC236}">
                <a16:creationId xmlns:a16="http://schemas.microsoft.com/office/drawing/2014/main" id="{A9B4CD54-8FEB-4D09-9034-B6B1767C5C95}"/>
              </a:ext>
            </a:extLst>
          </p:cNvPr>
          <p:cNvSpPr txBox="1">
            <a:spLocks noChangeArrowheads="1"/>
          </p:cNvSpPr>
          <p:nvPr/>
        </p:nvSpPr>
        <p:spPr bwMode="auto">
          <a:xfrm>
            <a:off x="9498515" y="684934"/>
            <a:ext cx="269348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en-US" altLang="en-US" sz="2400" b="1">
                <a:solidFill>
                  <a:schemeClr val="accent1"/>
                </a:solidFill>
                <a:latin typeface="Cambria" panose="02040503050406030204" pitchFamily="18" charset="0"/>
                <a:ea typeface="Cambria" panose="02040503050406030204" pitchFamily="18" charset="0"/>
                <a:cs typeface="Times New Roman" panose="02020603050405020304" pitchFamily="18" charset="0"/>
              </a:rPr>
              <a:t>Document Viewer</a:t>
            </a:r>
          </a:p>
        </p:txBody>
      </p:sp>
      <p:sp>
        <p:nvSpPr>
          <p:cNvPr id="7" name="Title 1">
            <a:extLst>
              <a:ext uri="{FF2B5EF4-FFF2-40B4-BE49-F238E27FC236}">
                <a16:creationId xmlns:a16="http://schemas.microsoft.com/office/drawing/2014/main" id="{9CBFA0C3-B978-43A2-8157-B0E7FE90526C}"/>
              </a:ext>
            </a:extLst>
          </p:cNvPr>
          <p:cNvSpPr>
            <a:spLocks noGrp="1"/>
          </p:cNvSpPr>
          <p:nvPr>
            <p:ph type="ctrTitle"/>
          </p:nvPr>
        </p:nvSpPr>
        <p:spPr>
          <a:xfrm>
            <a:off x="316992" y="168045"/>
            <a:ext cx="11005751" cy="623598"/>
          </a:xfrm>
        </p:spPr>
        <p:txBody>
          <a:bodyPr/>
          <a:lstStyle/>
          <a:p>
            <a:r>
              <a:rPr lang="en-US" sz="2800" b="1">
                <a:solidFill>
                  <a:schemeClr val="accent1"/>
                </a:solidFill>
                <a:latin typeface="Cambria" panose="02040503050406030204" pitchFamily="18" charset="0"/>
                <a:ea typeface="Cambria" panose="02040503050406030204" pitchFamily="18" charset="0"/>
              </a:rPr>
              <a:t>HỖ TRỢ XEM TRỰC TUYẾN CHO NHIỀU ĐỊNH DẠNG TÀI LIỆU</a:t>
            </a:r>
            <a:endParaRPr lang="en-US" sz="2800" b="1" dirty="0">
              <a:solidFill>
                <a:schemeClr val="accent1"/>
              </a:solidFill>
              <a:latin typeface="Cambria" panose="02040503050406030204" pitchFamily="18" charset="0"/>
              <a:ea typeface="Cambria" panose="02040503050406030204" pitchFamily="18" charset="0"/>
            </a:endParaRPr>
          </a:p>
        </p:txBody>
      </p:sp>
      <p:pic>
        <p:nvPicPr>
          <p:cNvPr id="2" name="Picture 1">
            <a:extLst>
              <a:ext uri="{FF2B5EF4-FFF2-40B4-BE49-F238E27FC236}">
                <a16:creationId xmlns:a16="http://schemas.microsoft.com/office/drawing/2014/main" id="{AB52C605-B0EF-4F95-8652-3B5A70987BE7}"/>
              </a:ext>
            </a:extLst>
          </p:cNvPr>
          <p:cNvPicPr>
            <a:picLocks noChangeAspect="1"/>
          </p:cNvPicPr>
          <p:nvPr/>
        </p:nvPicPr>
        <p:blipFill>
          <a:blip r:embed="rId3"/>
          <a:stretch>
            <a:fillRect/>
          </a:stretch>
        </p:blipFill>
        <p:spPr>
          <a:xfrm>
            <a:off x="0" y="1111624"/>
            <a:ext cx="12192000" cy="5773533"/>
          </a:xfrm>
          <a:prstGeom prst="rect">
            <a:avLst/>
          </a:prstGeom>
        </p:spPr>
      </p:pic>
    </p:spTree>
    <p:extLst>
      <p:ext uri="{BB962C8B-B14F-4D97-AF65-F5344CB8AC3E}">
        <p14:creationId xmlns:p14="http://schemas.microsoft.com/office/powerpoint/2010/main" val="1786288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b="1">
                <a:solidFill>
                  <a:schemeClr val="accent1"/>
                </a:solidFill>
                <a:latin typeface="Cambria" panose="02040503050406030204" pitchFamily="18" charset="0"/>
                <a:ea typeface="Cambria" panose="02040503050406030204" pitchFamily="18" charset="0"/>
              </a:rPr>
              <a:t>CUNG CẤP CÁC CHỨC NĂNG T</a:t>
            </a:r>
            <a:r>
              <a:rPr lang="vi-VN" sz="3200" b="1">
                <a:solidFill>
                  <a:schemeClr val="accent1"/>
                </a:solidFill>
                <a:latin typeface="Cambria" panose="02040503050406030204" pitchFamily="18" charset="0"/>
                <a:ea typeface="Cambria" panose="02040503050406030204" pitchFamily="18" charset="0"/>
              </a:rPr>
              <a:t>Ư</a:t>
            </a:r>
            <a:r>
              <a:rPr lang="en-US" sz="3200" b="1">
                <a:solidFill>
                  <a:schemeClr val="accent1"/>
                </a:solidFill>
                <a:latin typeface="Cambria" panose="02040503050406030204" pitchFamily="18" charset="0"/>
                <a:ea typeface="Cambria" panose="02040503050406030204" pitchFamily="18" charset="0"/>
              </a:rPr>
              <a:t>ƠNG TÁC QUA EMAIL</a:t>
            </a:r>
            <a:endParaRPr lang="en-US" sz="3200" b="1" dirty="0">
              <a:solidFill>
                <a:schemeClr val="accent1"/>
              </a:solidFill>
              <a:latin typeface="Cambria" panose="02040503050406030204" pitchFamily="18" charset="0"/>
              <a:ea typeface="Cambria" panose="02040503050406030204" pitchFamily="18" charset="0"/>
            </a:endParaRPr>
          </a:p>
        </p:txBody>
      </p:sp>
      <p:pic>
        <p:nvPicPr>
          <p:cNvPr id="6150" name="Picture 6" descr="eMailing - Comment initier ou maintenir l&amp;#39;engagement avec les abonnés ? -  mydigitalweek">
            <a:extLst>
              <a:ext uri="{FF2B5EF4-FFF2-40B4-BE49-F238E27FC236}">
                <a16:creationId xmlns:a16="http://schemas.microsoft.com/office/drawing/2014/main" id="{07A6D831-53F2-4246-97B7-AD34B20ED0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5447" y="1029388"/>
            <a:ext cx="8841106" cy="539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4265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a:solidFill>
                  <a:schemeClr val="accent1"/>
                </a:solidFill>
                <a:latin typeface="Cambria" panose="02040503050406030204" pitchFamily="18" charset="0"/>
                <a:ea typeface="Cambria" panose="02040503050406030204" pitchFamily="18" charset="0"/>
              </a:rPr>
              <a:t>QUY TRÌNH NHẬP LIỆU</a:t>
            </a:r>
            <a:endParaRPr lang="en-US" b="1" dirty="0">
              <a:solidFill>
                <a:schemeClr val="accent1"/>
              </a:solidFill>
              <a:latin typeface="Cambria" panose="02040503050406030204" pitchFamily="18" charset="0"/>
              <a:ea typeface="Cambria" panose="02040503050406030204" pitchFamily="18" charset="0"/>
            </a:endParaRPr>
          </a:p>
        </p:txBody>
      </p:sp>
      <p:sp>
        <p:nvSpPr>
          <p:cNvPr id="5" name="Rectangle 4">
            <a:extLst>
              <a:ext uri="{FF2B5EF4-FFF2-40B4-BE49-F238E27FC236}">
                <a16:creationId xmlns:a16="http://schemas.microsoft.com/office/drawing/2014/main" id="{DB3AAD1C-46E5-4A5B-A41B-2E4F1BB0089E}"/>
              </a:ext>
            </a:extLst>
          </p:cNvPr>
          <p:cNvSpPr/>
          <p:nvPr/>
        </p:nvSpPr>
        <p:spPr>
          <a:xfrm>
            <a:off x="1954304" y="1553502"/>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Nhập liệu</a:t>
            </a:r>
          </a:p>
        </p:txBody>
      </p:sp>
      <p:sp>
        <p:nvSpPr>
          <p:cNvPr id="6" name="Rectangle 5">
            <a:extLst>
              <a:ext uri="{FF2B5EF4-FFF2-40B4-BE49-F238E27FC236}">
                <a16:creationId xmlns:a16="http://schemas.microsoft.com/office/drawing/2014/main" id="{EB6093D4-CA3A-460E-BE23-09DC06952DE8}"/>
              </a:ext>
            </a:extLst>
          </p:cNvPr>
          <p:cNvSpPr/>
          <p:nvPr/>
        </p:nvSpPr>
        <p:spPr>
          <a:xfrm>
            <a:off x="1954304" y="3249301"/>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Kiểm tra</a:t>
            </a:r>
          </a:p>
        </p:txBody>
      </p:sp>
      <p:sp>
        <p:nvSpPr>
          <p:cNvPr id="7" name="Rectangle 6">
            <a:extLst>
              <a:ext uri="{FF2B5EF4-FFF2-40B4-BE49-F238E27FC236}">
                <a16:creationId xmlns:a16="http://schemas.microsoft.com/office/drawing/2014/main" id="{66E8671D-C7D0-4E5B-8C48-E71C73E5DB1F}"/>
              </a:ext>
            </a:extLst>
          </p:cNvPr>
          <p:cNvSpPr/>
          <p:nvPr/>
        </p:nvSpPr>
        <p:spPr>
          <a:xfrm>
            <a:off x="1954304" y="5105244"/>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Xuất bản</a:t>
            </a:r>
          </a:p>
        </p:txBody>
      </p:sp>
      <p:pic>
        <p:nvPicPr>
          <p:cNvPr id="17" name="Graphic 16" descr="List">
            <a:extLst>
              <a:ext uri="{FF2B5EF4-FFF2-40B4-BE49-F238E27FC236}">
                <a16:creationId xmlns:a16="http://schemas.microsoft.com/office/drawing/2014/main" id="{F346C89D-A604-4006-8EA9-CF2F77DB604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20400" y="1484301"/>
            <a:ext cx="762000" cy="762000"/>
          </a:xfrm>
          <a:prstGeom prst="rect">
            <a:avLst/>
          </a:prstGeom>
        </p:spPr>
      </p:pic>
      <p:pic>
        <p:nvPicPr>
          <p:cNvPr id="19" name="Graphic 18" descr="Checklist RTL">
            <a:extLst>
              <a:ext uri="{FF2B5EF4-FFF2-40B4-BE49-F238E27FC236}">
                <a16:creationId xmlns:a16="http://schemas.microsoft.com/office/drawing/2014/main" id="{08E2924C-36B0-430E-B452-2690081FA16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0400" y="3180100"/>
            <a:ext cx="762000" cy="762000"/>
          </a:xfrm>
          <a:prstGeom prst="rect">
            <a:avLst/>
          </a:prstGeom>
        </p:spPr>
      </p:pic>
      <p:pic>
        <p:nvPicPr>
          <p:cNvPr id="21" name="Graphic 20" descr="Presentation with checklist RTL">
            <a:extLst>
              <a:ext uri="{FF2B5EF4-FFF2-40B4-BE49-F238E27FC236}">
                <a16:creationId xmlns:a16="http://schemas.microsoft.com/office/drawing/2014/main" id="{C79F99AF-2A79-4FFD-A73B-D193C09B597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16147" y="5042898"/>
            <a:ext cx="869346" cy="869346"/>
          </a:xfrm>
          <a:prstGeom prst="rect">
            <a:avLst/>
          </a:prstGeom>
        </p:spPr>
      </p:pic>
      <p:sp>
        <p:nvSpPr>
          <p:cNvPr id="32" name="Rectangle: Rounded Corners 31">
            <a:extLst>
              <a:ext uri="{FF2B5EF4-FFF2-40B4-BE49-F238E27FC236}">
                <a16:creationId xmlns:a16="http://schemas.microsoft.com/office/drawing/2014/main" id="{72338D57-133E-4E2A-9C1C-0E87AB83B8A6}"/>
              </a:ext>
            </a:extLst>
          </p:cNvPr>
          <p:cNvSpPr/>
          <p:nvPr/>
        </p:nvSpPr>
        <p:spPr>
          <a:xfrm>
            <a:off x="8051526" y="2219825"/>
            <a:ext cx="1864659" cy="62877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Cambria" panose="02040503050406030204" pitchFamily="18" charset="0"/>
                <a:ea typeface="Cambria" panose="02040503050406030204" pitchFamily="18" charset="0"/>
              </a:rPr>
              <a:t>Từ chối</a:t>
            </a:r>
          </a:p>
        </p:txBody>
      </p:sp>
      <p:sp>
        <p:nvSpPr>
          <p:cNvPr id="33" name="Rectangle: Rounded Corners 32">
            <a:extLst>
              <a:ext uri="{FF2B5EF4-FFF2-40B4-BE49-F238E27FC236}">
                <a16:creationId xmlns:a16="http://schemas.microsoft.com/office/drawing/2014/main" id="{C30A3DC0-4A29-43D8-8121-7066FC951992}"/>
              </a:ext>
            </a:extLst>
          </p:cNvPr>
          <p:cNvSpPr/>
          <p:nvPr/>
        </p:nvSpPr>
        <p:spPr>
          <a:xfrm>
            <a:off x="8051526" y="3267203"/>
            <a:ext cx="1864659" cy="62359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Cambria" panose="02040503050406030204" pitchFamily="18" charset="0"/>
                <a:ea typeface="Cambria" panose="02040503050406030204" pitchFamily="18" charset="0"/>
              </a:rPr>
              <a:t>Chỉnh sửa</a:t>
            </a:r>
          </a:p>
        </p:txBody>
      </p:sp>
      <p:sp>
        <p:nvSpPr>
          <p:cNvPr id="34" name="Rectangle: Rounded Corners 33">
            <a:extLst>
              <a:ext uri="{FF2B5EF4-FFF2-40B4-BE49-F238E27FC236}">
                <a16:creationId xmlns:a16="http://schemas.microsoft.com/office/drawing/2014/main" id="{188BF808-C7E2-4792-BA4E-C8A12EE7374E}"/>
              </a:ext>
            </a:extLst>
          </p:cNvPr>
          <p:cNvSpPr/>
          <p:nvPr/>
        </p:nvSpPr>
        <p:spPr>
          <a:xfrm>
            <a:off x="8051526" y="4303059"/>
            <a:ext cx="1864659" cy="62359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mbria" panose="02040503050406030204" pitchFamily="18" charset="0"/>
                <a:ea typeface="Cambria" panose="02040503050406030204" pitchFamily="18" charset="0"/>
              </a:rPr>
              <a:t>Chấp nhận</a:t>
            </a:r>
          </a:p>
        </p:txBody>
      </p:sp>
      <p:cxnSp>
        <p:nvCxnSpPr>
          <p:cNvPr id="36" name="Straight Connector 35">
            <a:extLst>
              <a:ext uri="{FF2B5EF4-FFF2-40B4-BE49-F238E27FC236}">
                <a16:creationId xmlns:a16="http://schemas.microsoft.com/office/drawing/2014/main" id="{09D895CA-29B2-4801-A6E7-41EC91236195}"/>
              </a:ext>
            </a:extLst>
          </p:cNvPr>
          <p:cNvCxnSpPr>
            <a:cxnSpLocks/>
          </p:cNvCxnSpPr>
          <p:nvPr/>
        </p:nvCxnSpPr>
        <p:spPr>
          <a:xfrm>
            <a:off x="7046259" y="2534211"/>
            <a:ext cx="0" cy="2080647"/>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91FC7763-3BCB-42B2-9E35-A4C127DF2F76}"/>
              </a:ext>
            </a:extLst>
          </p:cNvPr>
          <p:cNvCxnSpPr>
            <a:endCxn id="32" idx="1"/>
          </p:cNvCxnSpPr>
          <p:nvPr/>
        </p:nvCxnSpPr>
        <p:spPr>
          <a:xfrm>
            <a:off x="7046259" y="2534211"/>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8B264A0-0077-40CE-8C3D-DF6687B1C993}"/>
              </a:ext>
            </a:extLst>
          </p:cNvPr>
          <p:cNvCxnSpPr>
            <a:cxnSpLocks/>
            <a:stCxn id="19" idx="3"/>
          </p:cNvCxnSpPr>
          <p:nvPr/>
        </p:nvCxnSpPr>
        <p:spPr>
          <a:xfrm>
            <a:off x="5682400" y="3561100"/>
            <a:ext cx="136385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D8685449-A406-411F-9024-791BC73DC961}"/>
              </a:ext>
            </a:extLst>
          </p:cNvPr>
          <p:cNvCxnSpPr>
            <a:stCxn id="17" idx="2"/>
          </p:cNvCxnSpPr>
          <p:nvPr/>
        </p:nvCxnSpPr>
        <p:spPr>
          <a:xfrm>
            <a:off x="5301400" y="2246301"/>
            <a:ext cx="5706" cy="933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CA301281-84B6-4D19-B880-A8C178465F37}"/>
              </a:ext>
            </a:extLst>
          </p:cNvPr>
          <p:cNvCxnSpPr>
            <a:cxnSpLocks/>
          </p:cNvCxnSpPr>
          <p:nvPr/>
        </p:nvCxnSpPr>
        <p:spPr>
          <a:xfrm>
            <a:off x="5313739" y="3957850"/>
            <a:ext cx="0" cy="1085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4A83F8E4-065D-4503-B681-BA1C08F0DC57}"/>
              </a:ext>
            </a:extLst>
          </p:cNvPr>
          <p:cNvCxnSpPr>
            <a:cxnSpLocks/>
          </p:cNvCxnSpPr>
          <p:nvPr/>
        </p:nvCxnSpPr>
        <p:spPr>
          <a:xfrm>
            <a:off x="4267198" y="1865301"/>
            <a:ext cx="778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F4BE2C90-9DAC-4C35-B951-F190118B2095}"/>
              </a:ext>
            </a:extLst>
          </p:cNvPr>
          <p:cNvCxnSpPr>
            <a:cxnSpLocks/>
          </p:cNvCxnSpPr>
          <p:nvPr/>
        </p:nvCxnSpPr>
        <p:spPr>
          <a:xfrm>
            <a:off x="4267198" y="3552777"/>
            <a:ext cx="778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F313EFC-8D15-4C50-9D7C-31416BE7561D}"/>
              </a:ext>
            </a:extLst>
          </p:cNvPr>
          <p:cNvCxnSpPr>
            <a:cxnSpLocks/>
            <a:stCxn id="34" idx="2"/>
          </p:cNvCxnSpPr>
          <p:nvPr/>
        </p:nvCxnSpPr>
        <p:spPr>
          <a:xfrm>
            <a:off x="8983856" y="4926657"/>
            <a:ext cx="0" cy="550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A7C1645A-EBD8-4AE9-B6DF-D2FDB63A2603}"/>
              </a:ext>
            </a:extLst>
          </p:cNvPr>
          <p:cNvCxnSpPr>
            <a:cxnSpLocks/>
          </p:cNvCxnSpPr>
          <p:nvPr/>
        </p:nvCxnSpPr>
        <p:spPr>
          <a:xfrm flipH="1">
            <a:off x="5738661" y="5444585"/>
            <a:ext cx="32451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3B905699-4D5B-4B87-AF86-1C51F9C8C687}"/>
              </a:ext>
            </a:extLst>
          </p:cNvPr>
          <p:cNvCxnSpPr/>
          <p:nvPr/>
        </p:nvCxnSpPr>
        <p:spPr>
          <a:xfrm>
            <a:off x="7046259" y="3561100"/>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A8D4EA1D-F991-40C9-96A0-D7C23152C3F4}"/>
              </a:ext>
            </a:extLst>
          </p:cNvPr>
          <p:cNvCxnSpPr/>
          <p:nvPr/>
        </p:nvCxnSpPr>
        <p:spPr>
          <a:xfrm>
            <a:off x="7057692" y="4612057"/>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8" name="Arrow: Left 107">
            <a:extLst>
              <a:ext uri="{FF2B5EF4-FFF2-40B4-BE49-F238E27FC236}">
                <a16:creationId xmlns:a16="http://schemas.microsoft.com/office/drawing/2014/main" id="{58E44D52-26D9-405E-995C-B7C61C75C8FF}"/>
              </a:ext>
            </a:extLst>
          </p:cNvPr>
          <p:cNvSpPr/>
          <p:nvPr/>
        </p:nvSpPr>
        <p:spPr>
          <a:xfrm>
            <a:off x="4267198" y="5334305"/>
            <a:ext cx="648948" cy="1791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Straight Arrow Connector 108">
            <a:extLst>
              <a:ext uri="{FF2B5EF4-FFF2-40B4-BE49-F238E27FC236}">
                <a16:creationId xmlns:a16="http://schemas.microsoft.com/office/drawing/2014/main" id="{92267C7A-4C05-43A5-9B5C-7129BBE0A2B9}"/>
              </a:ext>
            </a:extLst>
          </p:cNvPr>
          <p:cNvCxnSpPr>
            <a:cxnSpLocks/>
            <a:stCxn id="33" idx="2"/>
          </p:cNvCxnSpPr>
          <p:nvPr/>
        </p:nvCxnSpPr>
        <p:spPr>
          <a:xfrm>
            <a:off x="8983856" y="3890801"/>
            <a:ext cx="0" cy="412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591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45008" y="189786"/>
            <a:ext cx="5791199" cy="623598"/>
          </a:xfrm>
        </p:spPr>
        <p:txBody>
          <a:bodyPr/>
          <a:lstStyle/>
          <a:p>
            <a:r>
              <a:rPr lang="en-US" b="1">
                <a:solidFill>
                  <a:schemeClr val="accent1"/>
                </a:solidFill>
                <a:latin typeface="Cambria" panose="02040503050406030204" pitchFamily="18" charset="0"/>
                <a:ea typeface="Cambria" panose="02040503050406030204" pitchFamily="18" charset="0"/>
              </a:rPr>
              <a:t>ĐỊNH DẠNG TÀI LIỆU SỐ</a:t>
            </a:r>
            <a:endParaRPr lang="en-US" b="1" dirty="0">
              <a:solidFill>
                <a:schemeClr val="accent1"/>
              </a:solidFill>
              <a:latin typeface="Cambria" panose="02040503050406030204" pitchFamily="18" charset="0"/>
              <a:ea typeface="Cambria" panose="02040503050406030204" pitchFamily="18" charset="0"/>
            </a:endParaRPr>
          </a:p>
        </p:txBody>
      </p:sp>
      <p:pic>
        <p:nvPicPr>
          <p:cNvPr id="2" name="Picture 1">
            <a:extLst>
              <a:ext uri="{FF2B5EF4-FFF2-40B4-BE49-F238E27FC236}">
                <a16:creationId xmlns:a16="http://schemas.microsoft.com/office/drawing/2014/main" id="{B3EC4116-E21D-4A2B-BB6F-DEA15F6E513D}"/>
              </a:ext>
            </a:extLst>
          </p:cNvPr>
          <p:cNvPicPr>
            <a:picLocks noChangeAspect="1"/>
          </p:cNvPicPr>
          <p:nvPr/>
        </p:nvPicPr>
        <p:blipFill>
          <a:blip r:embed="rId3"/>
          <a:stretch>
            <a:fillRect/>
          </a:stretch>
        </p:blipFill>
        <p:spPr>
          <a:xfrm>
            <a:off x="0" y="982906"/>
            <a:ext cx="12192000" cy="5875094"/>
          </a:xfrm>
          <a:prstGeom prst="rect">
            <a:avLst/>
          </a:prstGeom>
        </p:spPr>
      </p:pic>
    </p:spTree>
    <p:extLst>
      <p:ext uri="{BB962C8B-B14F-4D97-AF65-F5344CB8AC3E}">
        <p14:creationId xmlns:p14="http://schemas.microsoft.com/office/powerpoint/2010/main" val="2800885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8045"/>
            <a:ext cx="5037221" cy="623598"/>
          </a:xfrm>
        </p:spPr>
        <p:txBody>
          <a:bodyPr/>
          <a:lstStyle/>
          <a:p>
            <a:r>
              <a:rPr lang="en-US" b="1">
                <a:solidFill>
                  <a:schemeClr val="accent1"/>
                </a:solidFill>
                <a:latin typeface="Cambria" panose="02040503050406030204" pitchFamily="18" charset="0"/>
                <a:ea typeface="Cambria" panose="02040503050406030204" pitchFamily="18" charset="0"/>
              </a:rPr>
              <a:t>HỒ S</a:t>
            </a:r>
            <a:r>
              <a:rPr lang="vi-VN" b="1">
                <a:solidFill>
                  <a:schemeClr val="accent1"/>
                </a:solidFill>
                <a:latin typeface="Cambria" panose="02040503050406030204" pitchFamily="18" charset="0"/>
                <a:ea typeface="Cambria" panose="02040503050406030204" pitchFamily="18" charset="0"/>
              </a:rPr>
              <a:t>Ơ</a:t>
            </a:r>
            <a:r>
              <a:rPr lang="en-US" b="1">
                <a:solidFill>
                  <a:schemeClr val="accent1"/>
                </a:solidFill>
                <a:latin typeface="Cambria" panose="02040503050406030204" pitchFamily="18" charset="0"/>
                <a:ea typeface="Cambria" panose="02040503050406030204" pitchFamily="18" charset="0"/>
              </a:rPr>
              <a:t> TÁC GIẢ</a:t>
            </a:r>
            <a:endParaRPr lang="en-US" b="1" dirty="0">
              <a:solidFill>
                <a:schemeClr val="accent1"/>
              </a:solidFill>
              <a:latin typeface="Cambria" panose="02040503050406030204" pitchFamily="18" charset="0"/>
              <a:ea typeface="Cambria" panose="02040503050406030204" pitchFamily="18" charset="0"/>
            </a:endParaRPr>
          </a:p>
        </p:txBody>
      </p:sp>
      <p:pic>
        <p:nvPicPr>
          <p:cNvPr id="7" name="Picture 6">
            <a:extLst>
              <a:ext uri="{FF2B5EF4-FFF2-40B4-BE49-F238E27FC236}">
                <a16:creationId xmlns:a16="http://schemas.microsoft.com/office/drawing/2014/main" id="{3D7EDACA-510C-4353-A796-BB874E5ED9FA}"/>
              </a:ext>
            </a:extLst>
          </p:cNvPr>
          <p:cNvPicPr>
            <a:picLocks noChangeAspect="1"/>
          </p:cNvPicPr>
          <p:nvPr/>
        </p:nvPicPr>
        <p:blipFill>
          <a:blip r:embed="rId3"/>
          <a:stretch>
            <a:fillRect/>
          </a:stretch>
        </p:blipFill>
        <p:spPr>
          <a:xfrm>
            <a:off x="5802687" y="0"/>
            <a:ext cx="6389313" cy="6858000"/>
          </a:xfrm>
          <a:prstGeom prst="rect">
            <a:avLst/>
          </a:prstGeom>
          <a:ln>
            <a:solidFill>
              <a:schemeClr val="accent1"/>
            </a:solidFill>
          </a:ln>
        </p:spPr>
      </p:pic>
      <p:sp>
        <p:nvSpPr>
          <p:cNvPr id="8" name="Rectangle 7">
            <a:extLst>
              <a:ext uri="{FF2B5EF4-FFF2-40B4-BE49-F238E27FC236}">
                <a16:creationId xmlns:a16="http://schemas.microsoft.com/office/drawing/2014/main" id="{643192E5-BCC9-4481-89BE-A0229FCA0408}"/>
              </a:ext>
            </a:extLst>
          </p:cNvPr>
          <p:cNvSpPr/>
          <p:nvPr/>
        </p:nvSpPr>
        <p:spPr>
          <a:xfrm>
            <a:off x="376989" y="1838509"/>
            <a:ext cx="5037221" cy="2677656"/>
          </a:xfrm>
          <a:prstGeom prst="rect">
            <a:avLst/>
          </a:prstGeom>
        </p:spPr>
        <p:txBody>
          <a:bodyPr wrap="square">
            <a:spAutoFit/>
          </a:bodyPr>
          <a:lstStyle/>
          <a:p>
            <a:pPr lvl="0" algn="just">
              <a:defRPr/>
            </a:pPr>
            <a:r>
              <a:rPr lang="en-US" sz="2200">
                <a:latin typeface="Cambria" panose="02040503050406030204" pitchFamily="18" charset="0"/>
                <a:ea typeface="Cambria" panose="02040503050406030204" pitchFamily="18" charset="0"/>
              </a:rPr>
              <a:t>- Quản lý đầy đủ thông tin về tác giả d</a:t>
            </a:r>
            <a:r>
              <a:rPr lang="vi-VN" sz="2200">
                <a:latin typeface="Cambria" panose="02040503050406030204" pitchFamily="18" charset="0"/>
                <a:ea typeface="Cambria" panose="02040503050406030204" pitchFamily="18" charset="0"/>
              </a:rPr>
              <a:t>ư</a:t>
            </a:r>
            <a:r>
              <a:rPr lang="en-US" sz="2200">
                <a:latin typeface="Cambria" panose="02040503050406030204" pitchFamily="18" charset="0"/>
                <a:ea typeface="Cambria" panose="02040503050406030204" pitchFamily="18" charset="0"/>
              </a:rPr>
              <a:t>ới dạng lý lịch khoa học</a:t>
            </a:r>
          </a:p>
          <a:p>
            <a:pPr algn="just"/>
            <a:r>
              <a:rPr lang="en-US" sz="2200">
                <a:latin typeface="Cambria" panose="02040503050406030204" pitchFamily="18" charset="0"/>
                <a:ea typeface="Cambria" panose="02040503050406030204" pitchFamily="18" charset="0"/>
              </a:rPr>
              <a:t>- Dễ dàng quản lý/ khai thác danh mục tài liệu của tác giả</a:t>
            </a:r>
          </a:p>
          <a:p>
            <a:pPr algn="just"/>
            <a:r>
              <a:rPr lang="en-US" sz="2200">
                <a:latin typeface="Cambria" panose="02040503050406030204" pitchFamily="18" charset="0"/>
                <a:ea typeface="Cambria" panose="02040503050406030204" pitchFamily="18" charset="0"/>
              </a:rPr>
              <a:t>- Thống kê l</a:t>
            </a:r>
            <a:r>
              <a:rPr lang="vi-VN" sz="2200">
                <a:latin typeface="Cambria" panose="02040503050406030204" pitchFamily="18" charset="0"/>
                <a:ea typeface="Cambria" panose="02040503050406030204" pitchFamily="18" charset="0"/>
              </a:rPr>
              <a:t>ư</a:t>
            </a:r>
            <a:r>
              <a:rPr lang="en-US" sz="2200">
                <a:latin typeface="Cambria" panose="02040503050406030204" pitchFamily="18" charset="0"/>
                <a:ea typeface="Cambria" panose="02040503050406030204" pitchFamily="18" charset="0"/>
              </a:rPr>
              <a:t>ợt xem/ tài tài liệu của tác giả</a:t>
            </a:r>
          </a:p>
          <a:p>
            <a:pPr lvl="0">
              <a:defRPr/>
            </a:pPr>
            <a:endParaRPr lang="en-US">
              <a:latin typeface="Cambria" panose="02040503050406030204" pitchFamily="18" charset="0"/>
              <a:ea typeface="Cambria" panose="02040503050406030204" pitchFamily="18" charset="0"/>
            </a:endParaRPr>
          </a:p>
          <a:p>
            <a:pPr lvl="0">
              <a:defRPr/>
            </a:pPr>
            <a:endParaRPr lang="en-US">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51750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a:solidFill>
                  <a:schemeClr val="accent1"/>
                </a:solidFill>
                <a:latin typeface="Cambria" panose="02040503050406030204" pitchFamily="18" charset="0"/>
                <a:ea typeface="Cambria" panose="02040503050406030204" pitchFamily="18" charset="0"/>
              </a:rPr>
              <a:t>CHỨC NĂNG TOPIC</a:t>
            </a:r>
            <a:endParaRPr lang="en-US" b="1" dirty="0">
              <a:solidFill>
                <a:schemeClr val="accent1"/>
              </a:solidFill>
              <a:latin typeface="Cambria" panose="02040503050406030204" pitchFamily="18" charset="0"/>
              <a:ea typeface="Cambria" panose="02040503050406030204" pitchFamily="18" charset="0"/>
            </a:endParaRPr>
          </a:p>
        </p:txBody>
      </p:sp>
      <p:pic>
        <p:nvPicPr>
          <p:cNvPr id="7" name="Picture 6">
            <a:extLst>
              <a:ext uri="{FF2B5EF4-FFF2-40B4-BE49-F238E27FC236}">
                <a16:creationId xmlns:a16="http://schemas.microsoft.com/office/drawing/2014/main" id="{4CFD026E-480F-418F-BF8E-3DEAF6C4D4FD}"/>
              </a:ext>
            </a:extLst>
          </p:cNvPr>
          <p:cNvPicPr>
            <a:picLocks noChangeAspect="1"/>
          </p:cNvPicPr>
          <p:nvPr/>
        </p:nvPicPr>
        <p:blipFill>
          <a:blip r:embed="rId3"/>
          <a:stretch>
            <a:fillRect/>
          </a:stretch>
        </p:blipFill>
        <p:spPr>
          <a:xfrm>
            <a:off x="6334114" y="1407037"/>
            <a:ext cx="5310536" cy="4154210"/>
          </a:xfrm>
          <a:prstGeom prst="rect">
            <a:avLst/>
          </a:prstGeom>
          <a:ln>
            <a:solidFill>
              <a:schemeClr val="tx2"/>
            </a:solidFill>
          </a:ln>
        </p:spPr>
      </p:pic>
      <p:pic>
        <p:nvPicPr>
          <p:cNvPr id="8" name="Picture 7">
            <a:extLst>
              <a:ext uri="{FF2B5EF4-FFF2-40B4-BE49-F238E27FC236}">
                <a16:creationId xmlns:a16="http://schemas.microsoft.com/office/drawing/2014/main" id="{2E658CAB-0DD3-4E3F-B09D-8A65D4B77B80}"/>
              </a:ext>
            </a:extLst>
          </p:cNvPr>
          <p:cNvPicPr>
            <a:picLocks noChangeAspect="1"/>
          </p:cNvPicPr>
          <p:nvPr/>
        </p:nvPicPr>
        <p:blipFill>
          <a:blip r:embed="rId4"/>
          <a:stretch>
            <a:fillRect/>
          </a:stretch>
        </p:blipFill>
        <p:spPr>
          <a:xfrm>
            <a:off x="786056" y="1407037"/>
            <a:ext cx="4260729" cy="4154211"/>
          </a:xfrm>
          <a:prstGeom prst="rect">
            <a:avLst/>
          </a:prstGeom>
          <a:ln>
            <a:solidFill>
              <a:schemeClr val="tx2"/>
            </a:solidFill>
          </a:ln>
        </p:spPr>
      </p:pic>
      <p:sp>
        <p:nvSpPr>
          <p:cNvPr id="9" name="Arrow: Right 8">
            <a:extLst>
              <a:ext uri="{FF2B5EF4-FFF2-40B4-BE49-F238E27FC236}">
                <a16:creationId xmlns:a16="http://schemas.microsoft.com/office/drawing/2014/main" id="{84FE6C58-AE7C-4D98-8B4C-0BE2FF362689}"/>
              </a:ext>
            </a:extLst>
          </p:cNvPr>
          <p:cNvSpPr/>
          <p:nvPr/>
        </p:nvSpPr>
        <p:spPr>
          <a:xfrm>
            <a:off x="5046785" y="2795954"/>
            <a:ext cx="1287329" cy="10374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7844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a:solidFill>
                  <a:schemeClr val="accent1"/>
                </a:solidFill>
                <a:latin typeface="Cambria" panose="02040503050406030204" pitchFamily="18" charset="0"/>
                <a:ea typeface="Cambria" panose="02040503050406030204" pitchFamily="18" charset="0"/>
              </a:rPr>
              <a:t>BÁO CÁO THỐNG KÊ</a:t>
            </a:r>
            <a:endParaRPr lang="en-US" b="1" dirty="0">
              <a:solidFill>
                <a:schemeClr val="accent1"/>
              </a:solidFill>
              <a:latin typeface="Cambria" panose="02040503050406030204" pitchFamily="18" charset="0"/>
              <a:ea typeface="Cambria" panose="02040503050406030204" pitchFamily="18" charset="0"/>
            </a:endParaRPr>
          </a:p>
        </p:txBody>
      </p:sp>
      <p:sp>
        <p:nvSpPr>
          <p:cNvPr id="7" name="Rectangle 6">
            <a:extLst>
              <a:ext uri="{FF2B5EF4-FFF2-40B4-BE49-F238E27FC236}">
                <a16:creationId xmlns:a16="http://schemas.microsoft.com/office/drawing/2014/main" id="{0E7272F5-4AC9-4EF0-B286-2DBF713F471E}"/>
              </a:ext>
            </a:extLst>
          </p:cNvPr>
          <p:cNvSpPr/>
          <p:nvPr/>
        </p:nvSpPr>
        <p:spPr>
          <a:xfrm>
            <a:off x="2285117" y="6066357"/>
            <a:ext cx="7941085" cy="400110"/>
          </a:xfrm>
          <a:prstGeom prst="rect">
            <a:avLst/>
          </a:prstGeom>
        </p:spPr>
        <p:txBody>
          <a:bodyPr wrap="none">
            <a:spAutoFit/>
          </a:bodyPr>
          <a:lstStyle/>
          <a:p>
            <a:r>
              <a:rPr lang="en-US" sz="2000">
                <a:solidFill>
                  <a:schemeClr val="accent1"/>
                </a:solidFill>
              </a:rPr>
              <a:t>Thống kê tổng l</a:t>
            </a:r>
            <a:r>
              <a:rPr lang="vi-VN" sz="2000">
                <a:solidFill>
                  <a:schemeClr val="accent1"/>
                </a:solidFill>
              </a:rPr>
              <a:t>ư</a:t>
            </a:r>
            <a:r>
              <a:rPr lang="en-US" sz="2000">
                <a:solidFill>
                  <a:schemeClr val="accent1"/>
                </a:solidFill>
              </a:rPr>
              <a:t>ợt truy cập theo dạng số liệu chung/ theo tỉnh thành phố </a:t>
            </a:r>
            <a:endParaRPr lang="en-US" sz="2000" dirty="0">
              <a:solidFill>
                <a:schemeClr val="accent1"/>
              </a:solidFill>
            </a:endParaRPr>
          </a:p>
        </p:txBody>
      </p:sp>
      <p:pic>
        <p:nvPicPr>
          <p:cNvPr id="8" name="Picture 7">
            <a:extLst>
              <a:ext uri="{FF2B5EF4-FFF2-40B4-BE49-F238E27FC236}">
                <a16:creationId xmlns:a16="http://schemas.microsoft.com/office/drawing/2014/main" id="{67EFCAFB-C067-4589-A06A-B422535F3E64}"/>
              </a:ext>
            </a:extLst>
          </p:cNvPr>
          <p:cNvPicPr>
            <a:picLocks noChangeAspect="1"/>
          </p:cNvPicPr>
          <p:nvPr/>
        </p:nvPicPr>
        <p:blipFill>
          <a:blip r:embed="rId3"/>
          <a:stretch>
            <a:fillRect/>
          </a:stretch>
        </p:blipFill>
        <p:spPr>
          <a:xfrm>
            <a:off x="458587" y="950653"/>
            <a:ext cx="11307776" cy="4956694"/>
          </a:xfrm>
          <a:prstGeom prst="rect">
            <a:avLst/>
          </a:prstGeom>
          <a:ln>
            <a:solidFill>
              <a:schemeClr val="tx2"/>
            </a:solidFill>
          </a:ln>
        </p:spPr>
      </p:pic>
    </p:spTree>
    <p:extLst>
      <p:ext uri="{BB962C8B-B14F-4D97-AF65-F5344CB8AC3E}">
        <p14:creationId xmlns:p14="http://schemas.microsoft.com/office/powerpoint/2010/main" val="1315389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A15BD502-00CF-4FB6-9E9E-F9DF29D4F4C6}"/>
              </a:ext>
            </a:extLst>
          </p:cNvPr>
          <p:cNvSpPr txBox="1">
            <a:spLocks/>
          </p:cNvSpPr>
          <p:nvPr/>
        </p:nvSpPr>
        <p:spPr>
          <a:xfrm>
            <a:off x="1186249" y="330776"/>
            <a:ext cx="11005751" cy="6235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a:solidFill>
                  <a:schemeClr val="tx2"/>
                </a:solidFill>
                <a:latin typeface="Cambria" panose="02040503050406030204" pitchFamily="18" charset="0"/>
                <a:ea typeface="Cambria" panose="02040503050406030204" pitchFamily="18" charset="0"/>
              </a:rPr>
              <a:t>Dspace – Khả năng phân quyền bảo mật cao</a:t>
            </a:r>
            <a:endParaRPr lang="en-US" sz="3600" b="1" dirty="0">
              <a:solidFill>
                <a:schemeClr val="tx2"/>
              </a:solidFill>
              <a:latin typeface="Cambria" panose="02040503050406030204" pitchFamily="18" charset="0"/>
              <a:ea typeface="Cambria" panose="02040503050406030204" pitchFamily="18" charset="0"/>
            </a:endParaRPr>
          </a:p>
        </p:txBody>
      </p:sp>
      <p:pic>
        <p:nvPicPr>
          <p:cNvPr id="6" name="Picture 5">
            <a:extLst>
              <a:ext uri="{FF2B5EF4-FFF2-40B4-BE49-F238E27FC236}">
                <a16:creationId xmlns:a16="http://schemas.microsoft.com/office/drawing/2014/main" id="{96C8332A-FABE-4421-A885-A4210DD1CA11}"/>
              </a:ext>
            </a:extLst>
          </p:cNvPr>
          <p:cNvPicPr>
            <a:picLocks noChangeAspect="1"/>
          </p:cNvPicPr>
          <p:nvPr/>
        </p:nvPicPr>
        <p:blipFill>
          <a:blip r:embed="rId3"/>
          <a:stretch>
            <a:fillRect/>
          </a:stretch>
        </p:blipFill>
        <p:spPr>
          <a:xfrm>
            <a:off x="1108824" y="1080466"/>
            <a:ext cx="10146826" cy="5876925"/>
          </a:xfrm>
          <a:prstGeom prst="rect">
            <a:avLst/>
          </a:prstGeom>
        </p:spPr>
      </p:pic>
      <p:sp>
        <p:nvSpPr>
          <p:cNvPr id="7" name="TextBox 6">
            <a:extLst>
              <a:ext uri="{FF2B5EF4-FFF2-40B4-BE49-F238E27FC236}">
                <a16:creationId xmlns:a16="http://schemas.microsoft.com/office/drawing/2014/main" id="{38E8DFC9-9179-4209-9E6A-10B75961EB7C}"/>
              </a:ext>
            </a:extLst>
          </p:cNvPr>
          <p:cNvSpPr txBox="1"/>
          <p:nvPr/>
        </p:nvSpPr>
        <p:spPr>
          <a:xfrm>
            <a:off x="6095999" y="1856051"/>
            <a:ext cx="2047460" cy="430887"/>
          </a:xfrm>
          <a:prstGeom prst="rect">
            <a:avLst/>
          </a:prstGeom>
          <a:noFill/>
        </p:spPr>
        <p:txBody>
          <a:bodyPr wrap="square" rtlCol="0">
            <a:spAutoFit/>
          </a:bodyPr>
          <a:lstStyle/>
          <a:p>
            <a:r>
              <a:rPr lang="en-US" sz="2200" b="1">
                <a:solidFill>
                  <a:schemeClr val="bg1"/>
                </a:solidFill>
                <a:latin typeface="Cambria" panose="02040503050406030204" pitchFamily="18" charset="0"/>
                <a:ea typeface="Cambria" panose="02040503050406030204" pitchFamily="18" charset="0"/>
              </a:rPr>
              <a:t>Cấp độ 4</a:t>
            </a:r>
          </a:p>
        </p:txBody>
      </p:sp>
      <p:sp>
        <p:nvSpPr>
          <p:cNvPr id="50" name="TextBox 49">
            <a:extLst>
              <a:ext uri="{FF2B5EF4-FFF2-40B4-BE49-F238E27FC236}">
                <a16:creationId xmlns:a16="http://schemas.microsoft.com/office/drawing/2014/main" id="{0E350E48-630F-4EF0-AF0D-327B94270D58}"/>
              </a:ext>
            </a:extLst>
          </p:cNvPr>
          <p:cNvSpPr txBox="1"/>
          <p:nvPr/>
        </p:nvSpPr>
        <p:spPr>
          <a:xfrm>
            <a:off x="4757529" y="3213556"/>
            <a:ext cx="2047460" cy="430887"/>
          </a:xfrm>
          <a:prstGeom prst="rect">
            <a:avLst/>
          </a:prstGeom>
          <a:noFill/>
        </p:spPr>
        <p:txBody>
          <a:bodyPr wrap="square" rtlCol="0">
            <a:spAutoFit/>
          </a:bodyPr>
          <a:lstStyle/>
          <a:p>
            <a:r>
              <a:rPr lang="en-US" sz="2200" b="1">
                <a:solidFill>
                  <a:schemeClr val="bg1"/>
                </a:solidFill>
                <a:latin typeface="Cambria" panose="02040503050406030204" pitchFamily="18" charset="0"/>
                <a:ea typeface="Cambria" panose="02040503050406030204" pitchFamily="18" charset="0"/>
              </a:rPr>
              <a:t>Cấp độ 3</a:t>
            </a:r>
          </a:p>
        </p:txBody>
      </p:sp>
      <p:sp>
        <p:nvSpPr>
          <p:cNvPr id="55" name="TextBox 54">
            <a:extLst>
              <a:ext uri="{FF2B5EF4-FFF2-40B4-BE49-F238E27FC236}">
                <a16:creationId xmlns:a16="http://schemas.microsoft.com/office/drawing/2014/main" id="{818B763B-DCE0-4AAA-9255-8C5BA3B5F3A1}"/>
              </a:ext>
            </a:extLst>
          </p:cNvPr>
          <p:cNvSpPr txBox="1"/>
          <p:nvPr/>
        </p:nvSpPr>
        <p:spPr>
          <a:xfrm>
            <a:off x="3485321" y="4551929"/>
            <a:ext cx="2047460" cy="430887"/>
          </a:xfrm>
          <a:prstGeom prst="rect">
            <a:avLst/>
          </a:prstGeom>
          <a:noFill/>
        </p:spPr>
        <p:txBody>
          <a:bodyPr wrap="square" rtlCol="0">
            <a:spAutoFit/>
          </a:bodyPr>
          <a:lstStyle/>
          <a:p>
            <a:r>
              <a:rPr lang="en-US" sz="2200" b="1">
                <a:solidFill>
                  <a:schemeClr val="bg1"/>
                </a:solidFill>
                <a:latin typeface="Cambria" panose="02040503050406030204" pitchFamily="18" charset="0"/>
                <a:ea typeface="Cambria" panose="02040503050406030204" pitchFamily="18" charset="0"/>
              </a:rPr>
              <a:t>Cấp độ 2</a:t>
            </a:r>
          </a:p>
        </p:txBody>
      </p:sp>
      <p:sp>
        <p:nvSpPr>
          <p:cNvPr id="56" name="TextBox 55">
            <a:extLst>
              <a:ext uri="{FF2B5EF4-FFF2-40B4-BE49-F238E27FC236}">
                <a16:creationId xmlns:a16="http://schemas.microsoft.com/office/drawing/2014/main" id="{172AABF3-EFE6-49D5-BFDA-883A7722762E}"/>
              </a:ext>
            </a:extLst>
          </p:cNvPr>
          <p:cNvSpPr txBox="1"/>
          <p:nvPr/>
        </p:nvSpPr>
        <p:spPr>
          <a:xfrm>
            <a:off x="1731576" y="5810250"/>
            <a:ext cx="2047460" cy="430887"/>
          </a:xfrm>
          <a:prstGeom prst="rect">
            <a:avLst/>
          </a:prstGeom>
          <a:noFill/>
        </p:spPr>
        <p:txBody>
          <a:bodyPr wrap="square" rtlCol="0">
            <a:spAutoFit/>
          </a:bodyPr>
          <a:lstStyle/>
          <a:p>
            <a:r>
              <a:rPr lang="en-US" sz="2200" b="1">
                <a:solidFill>
                  <a:schemeClr val="bg1"/>
                </a:solidFill>
                <a:latin typeface="Cambria" panose="02040503050406030204" pitchFamily="18" charset="0"/>
                <a:ea typeface="Cambria" panose="02040503050406030204" pitchFamily="18" charset="0"/>
              </a:rPr>
              <a:t>Cấp độ 1</a:t>
            </a:r>
          </a:p>
        </p:txBody>
      </p:sp>
      <p:sp>
        <p:nvSpPr>
          <p:cNvPr id="20" name="Rectangle 19">
            <a:extLst>
              <a:ext uri="{FF2B5EF4-FFF2-40B4-BE49-F238E27FC236}">
                <a16:creationId xmlns:a16="http://schemas.microsoft.com/office/drawing/2014/main" id="{C0AAEABF-B4D5-4398-8902-1341D56290AC}"/>
              </a:ext>
            </a:extLst>
          </p:cNvPr>
          <p:cNvSpPr/>
          <p:nvPr/>
        </p:nvSpPr>
        <p:spPr>
          <a:xfrm>
            <a:off x="3765782" y="5869639"/>
            <a:ext cx="3025953" cy="430887"/>
          </a:xfrm>
          <a:prstGeom prst="rect">
            <a:avLst/>
          </a:prstGeom>
        </p:spPr>
        <p:txBody>
          <a:bodyPr wrap="square">
            <a:spAutoFit/>
          </a:bodyPr>
          <a:lstStyle/>
          <a:p>
            <a:r>
              <a:rPr lang="en-US" sz="2200">
                <a:solidFill>
                  <a:schemeClr val="bg1"/>
                </a:solidFill>
                <a:latin typeface="Cambria" panose="02040503050406030204" pitchFamily="18" charset="0"/>
                <a:ea typeface="Cambria" panose="02040503050406030204" pitchFamily="18" charset="0"/>
              </a:rPr>
              <a:t>Không nhìn thấy tài liệu</a:t>
            </a:r>
            <a:endParaRPr lang="en-US" sz="2200">
              <a:solidFill>
                <a:schemeClr val="bg1"/>
              </a:solidFill>
            </a:endParaRPr>
          </a:p>
        </p:txBody>
      </p:sp>
      <p:sp>
        <p:nvSpPr>
          <p:cNvPr id="21" name="Rectangle 20">
            <a:extLst>
              <a:ext uri="{FF2B5EF4-FFF2-40B4-BE49-F238E27FC236}">
                <a16:creationId xmlns:a16="http://schemas.microsoft.com/office/drawing/2014/main" id="{8BFEFEF1-8B33-4D50-9A11-9A687BDF7DAD}"/>
              </a:ext>
            </a:extLst>
          </p:cNvPr>
          <p:cNvSpPr/>
          <p:nvPr/>
        </p:nvSpPr>
        <p:spPr>
          <a:xfrm>
            <a:off x="4911338" y="4571061"/>
            <a:ext cx="3495765" cy="430887"/>
          </a:xfrm>
          <a:prstGeom prst="rect">
            <a:avLst/>
          </a:prstGeom>
        </p:spPr>
        <p:txBody>
          <a:bodyPr wrap="none">
            <a:spAutoFit/>
          </a:bodyPr>
          <a:lstStyle/>
          <a:p>
            <a:r>
              <a:rPr lang="en-US" sz="2200">
                <a:solidFill>
                  <a:schemeClr val="bg1"/>
                </a:solidFill>
                <a:latin typeface="Cambria" panose="02040503050406030204" pitchFamily="18" charset="0"/>
                <a:ea typeface="Cambria" panose="02040503050406030204" pitchFamily="18" charset="0"/>
              </a:rPr>
              <a:t>Xem thông tin mô tả tài liệu</a:t>
            </a:r>
            <a:endParaRPr lang="en-US" sz="2200">
              <a:solidFill>
                <a:schemeClr val="bg1"/>
              </a:solidFill>
            </a:endParaRPr>
          </a:p>
        </p:txBody>
      </p:sp>
      <p:sp>
        <p:nvSpPr>
          <p:cNvPr id="22" name="Rectangle 21">
            <a:extLst>
              <a:ext uri="{FF2B5EF4-FFF2-40B4-BE49-F238E27FC236}">
                <a16:creationId xmlns:a16="http://schemas.microsoft.com/office/drawing/2014/main" id="{37AED0CE-67E4-40F6-8CCE-66ACFB9ABB8B}"/>
              </a:ext>
            </a:extLst>
          </p:cNvPr>
          <p:cNvSpPr/>
          <p:nvPr/>
        </p:nvSpPr>
        <p:spPr>
          <a:xfrm>
            <a:off x="6506815" y="3213555"/>
            <a:ext cx="2847767" cy="430887"/>
          </a:xfrm>
          <a:prstGeom prst="rect">
            <a:avLst/>
          </a:prstGeom>
        </p:spPr>
        <p:txBody>
          <a:bodyPr wrap="none">
            <a:spAutoFit/>
          </a:bodyPr>
          <a:lstStyle/>
          <a:p>
            <a:r>
              <a:rPr lang="en-US" sz="2200">
                <a:solidFill>
                  <a:schemeClr val="bg1"/>
                </a:solidFill>
                <a:latin typeface="Cambria" panose="02040503050406030204" pitchFamily="18" charset="0"/>
                <a:ea typeface="Cambria" panose="02040503050406030204" pitchFamily="18" charset="0"/>
              </a:rPr>
              <a:t>Đọc trực tuyến tài liệu</a:t>
            </a:r>
            <a:endParaRPr lang="en-US" sz="2200">
              <a:solidFill>
                <a:schemeClr val="bg1"/>
              </a:solidFill>
            </a:endParaRPr>
          </a:p>
        </p:txBody>
      </p:sp>
      <p:sp>
        <p:nvSpPr>
          <p:cNvPr id="23" name="Rectangle 22">
            <a:extLst>
              <a:ext uri="{FF2B5EF4-FFF2-40B4-BE49-F238E27FC236}">
                <a16:creationId xmlns:a16="http://schemas.microsoft.com/office/drawing/2014/main" id="{CE005FCE-C12C-4E2A-B2C9-8B288DB99EFF}"/>
              </a:ext>
            </a:extLst>
          </p:cNvPr>
          <p:cNvSpPr/>
          <p:nvPr/>
        </p:nvSpPr>
        <p:spPr>
          <a:xfrm>
            <a:off x="8407103" y="1918629"/>
            <a:ext cx="1441870" cy="430887"/>
          </a:xfrm>
          <a:prstGeom prst="rect">
            <a:avLst/>
          </a:prstGeom>
        </p:spPr>
        <p:txBody>
          <a:bodyPr wrap="none">
            <a:spAutoFit/>
          </a:bodyPr>
          <a:lstStyle/>
          <a:p>
            <a:r>
              <a:rPr lang="en-US" sz="2200">
                <a:solidFill>
                  <a:schemeClr val="bg1"/>
                </a:solidFill>
                <a:latin typeface="Cambria" panose="02040503050406030204" pitchFamily="18" charset="0"/>
                <a:ea typeface="Cambria" panose="02040503050406030204" pitchFamily="18" charset="0"/>
              </a:rPr>
              <a:t>Tải tài liệu</a:t>
            </a:r>
            <a:endParaRPr lang="en-US" sz="2200">
              <a:solidFill>
                <a:schemeClr val="bg1"/>
              </a:solidFill>
            </a:endParaRPr>
          </a:p>
        </p:txBody>
      </p:sp>
      <p:sp>
        <p:nvSpPr>
          <p:cNvPr id="40" name="TextBox 39">
            <a:extLst>
              <a:ext uri="{FF2B5EF4-FFF2-40B4-BE49-F238E27FC236}">
                <a16:creationId xmlns:a16="http://schemas.microsoft.com/office/drawing/2014/main" id="{167D201F-E5A6-45E8-922B-1551BCDD62D1}"/>
              </a:ext>
            </a:extLst>
          </p:cNvPr>
          <p:cNvSpPr txBox="1"/>
          <p:nvPr/>
        </p:nvSpPr>
        <p:spPr>
          <a:xfrm rot="19311305">
            <a:off x="1583761" y="2154107"/>
            <a:ext cx="4059910" cy="492443"/>
          </a:xfrm>
          <a:prstGeom prst="rect">
            <a:avLst/>
          </a:prstGeom>
          <a:noFill/>
        </p:spPr>
        <p:txBody>
          <a:bodyPr wrap="square" rtlCol="0">
            <a:spAutoFit/>
          </a:bodyPr>
          <a:lstStyle/>
          <a:p>
            <a:r>
              <a:rPr lang="en-US" sz="2600" b="1">
                <a:solidFill>
                  <a:schemeClr val="tx2"/>
                </a:solidFill>
                <a:latin typeface="Cambria" panose="02040503050406030204" pitchFamily="18" charset="0"/>
                <a:ea typeface="Cambria" panose="02040503050406030204" pitchFamily="18" charset="0"/>
              </a:rPr>
              <a:t>4 cấp độ phân quyền</a:t>
            </a:r>
          </a:p>
        </p:txBody>
      </p:sp>
      <p:pic>
        <p:nvPicPr>
          <p:cNvPr id="13" name="Picture 12">
            <a:extLst>
              <a:ext uri="{FF2B5EF4-FFF2-40B4-BE49-F238E27FC236}">
                <a16:creationId xmlns:a16="http://schemas.microsoft.com/office/drawing/2014/main" id="{556838C1-CB79-4BF2-BE18-8CDE4CAC51E9}"/>
              </a:ext>
            </a:extLst>
          </p:cNvPr>
          <p:cNvPicPr>
            <a:picLocks noChangeAspect="1"/>
          </p:cNvPicPr>
          <p:nvPr/>
        </p:nvPicPr>
        <p:blipFill>
          <a:blip r:embed="rId4"/>
          <a:stretch>
            <a:fillRect/>
          </a:stretch>
        </p:blipFill>
        <p:spPr>
          <a:xfrm>
            <a:off x="444860" y="269521"/>
            <a:ext cx="741389" cy="623598"/>
          </a:xfrm>
          <a:prstGeom prst="rect">
            <a:avLst/>
          </a:prstGeom>
        </p:spPr>
      </p:pic>
    </p:spTree>
    <p:extLst>
      <p:ext uri="{BB962C8B-B14F-4D97-AF65-F5344CB8AC3E}">
        <p14:creationId xmlns:p14="http://schemas.microsoft.com/office/powerpoint/2010/main" val="35355010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8045"/>
            <a:ext cx="11005751" cy="623598"/>
          </a:xfrm>
        </p:spPr>
        <p:txBody>
          <a:bodyPr/>
          <a:lstStyle/>
          <a:p>
            <a:r>
              <a:rPr lang="en-US" sz="3200" b="1">
                <a:solidFill>
                  <a:schemeClr val="accent1"/>
                </a:solidFill>
                <a:latin typeface="Cambria" panose="02040503050406030204" pitchFamily="18" charset="0"/>
                <a:ea typeface="Cambria" panose="02040503050406030204" pitchFamily="18" charset="0"/>
              </a:rPr>
              <a:t>CHẶN KHẢ NĂNG IN ẤN &amp; TẢI TÀI LIỆU TRÁI PHÉP</a:t>
            </a:r>
            <a:endParaRPr lang="en-US" sz="3200" b="1" dirty="0">
              <a:solidFill>
                <a:schemeClr val="accent1"/>
              </a:solidFill>
              <a:latin typeface="Cambria" panose="02040503050406030204" pitchFamily="18" charset="0"/>
              <a:ea typeface="Cambria" panose="02040503050406030204" pitchFamily="18" charset="0"/>
            </a:endParaRPr>
          </a:p>
        </p:txBody>
      </p:sp>
      <p:pic>
        <p:nvPicPr>
          <p:cNvPr id="12" name="Picture 4">
            <a:extLst>
              <a:ext uri="{FF2B5EF4-FFF2-40B4-BE49-F238E27FC236}">
                <a16:creationId xmlns:a16="http://schemas.microsoft.com/office/drawing/2014/main" id="{06936A44-5011-49C8-834A-E38282FA6D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0434" y="1126792"/>
            <a:ext cx="5531132" cy="51781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77773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235" y="177806"/>
            <a:ext cx="11582400" cy="623598"/>
          </a:xfrm>
        </p:spPr>
        <p:txBody>
          <a:bodyPr/>
          <a:lstStyle/>
          <a:p>
            <a:r>
              <a:rPr lang="en-US" sz="3100" b="1">
                <a:solidFill>
                  <a:schemeClr val="accent1"/>
                </a:solidFill>
                <a:latin typeface="Cambria" panose="02040503050406030204" pitchFamily="18" charset="0"/>
                <a:ea typeface="Cambria" panose="02040503050406030204" pitchFamily="18" charset="0"/>
              </a:rPr>
              <a:t>HỖ TRỢ WATERMARK ĐỂ TĂNG C</a:t>
            </a:r>
            <a:r>
              <a:rPr lang="vi-VN" sz="3100" b="1">
                <a:solidFill>
                  <a:schemeClr val="accent1"/>
                </a:solidFill>
                <a:latin typeface="Cambria" panose="02040503050406030204" pitchFamily="18" charset="0"/>
                <a:ea typeface="Cambria" panose="02040503050406030204" pitchFamily="18" charset="0"/>
              </a:rPr>
              <a:t>Ư</a:t>
            </a:r>
            <a:r>
              <a:rPr lang="en-US" sz="3100" b="1">
                <a:solidFill>
                  <a:schemeClr val="accent1"/>
                </a:solidFill>
                <a:latin typeface="Cambria" panose="02040503050406030204" pitchFamily="18" charset="0"/>
                <a:ea typeface="Cambria" panose="02040503050406030204" pitchFamily="18" charset="0"/>
              </a:rPr>
              <a:t>ỜNG BẢO MẬT TL HÌNH ẢNH</a:t>
            </a:r>
            <a:endParaRPr lang="en-US" sz="3100" b="1" dirty="0">
              <a:solidFill>
                <a:schemeClr val="accent1"/>
              </a:solidFill>
              <a:latin typeface="Cambria" panose="02040503050406030204" pitchFamily="18" charset="0"/>
              <a:ea typeface="Cambria" panose="02040503050406030204" pitchFamily="18" charset="0"/>
            </a:endParaRPr>
          </a:p>
        </p:txBody>
      </p:sp>
      <p:pic>
        <p:nvPicPr>
          <p:cNvPr id="4" name="Picture 3">
            <a:extLst>
              <a:ext uri="{FF2B5EF4-FFF2-40B4-BE49-F238E27FC236}">
                <a16:creationId xmlns:a16="http://schemas.microsoft.com/office/drawing/2014/main" id="{2C3669CA-C729-4712-907F-E8237ADF1671}"/>
              </a:ext>
            </a:extLst>
          </p:cNvPr>
          <p:cNvPicPr/>
          <p:nvPr/>
        </p:nvPicPr>
        <p:blipFill>
          <a:blip r:embed="rId3">
            <a:extLst>
              <a:ext uri="{28A0092B-C50C-407E-A947-70E740481C1C}">
                <a14:useLocalDpi xmlns:a14="http://schemas.microsoft.com/office/drawing/2010/main" val="0"/>
              </a:ext>
            </a:extLst>
          </a:blip>
          <a:stretch>
            <a:fillRect/>
          </a:stretch>
        </p:blipFill>
        <p:spPr>
          <a:xfrm>
            <a:off x="2205701" y="1176635"/>
            <a:ext cx="7813548" cy="5191760"/>
          </a:xfrm>
          <a:prstGeom prst="rect">
            <a:avLst/>
          </a:prstGeom>
        </p:spPr>
      </p:pic>
    </p:spTree>
    <p:extLst>
      <p:ext uri="{BB962C8B-B14F-4D97-AF65-F5344CB8AC3E}">
        <p14:creationId xmlns:p14="http://schemas.microsoft.com/office/powerpoint/2010/main" val="1488836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C39C32-D039-B8E7-B96C-8E016D0324E1}"/>
            </a:ext>
          </a:extLst>
        </p:cNvPr>
        <p:cNvGrpSpPr/>
        <p:nvPr/>
      </p:nvGrpSpPr>
      <p:grpSpPr>
        <a:xfrm>
          <a:off x="0" y="0"/>
          <a:ext cx="0" cy="0"/>
          <a:chOff x="0" y="0"/>
          <a:chExt cx="0" cy="0"/>
        </a:xfrm>
      </p:grpSpPr>
      <p:sp>
        <p:nvSpPr>
          <p:cNvPr id="19" name="Rounded Rectangle 18">
            <a:extLst>
              <a:ext uri="{FF2B5EF4-FFF2-40B4-BE49-F238E27FC236}">
                <a16:creationId xmlns:a16="http://schemas.microsoft.com/office/drawing/2014/main" id="{208ED706-60B7-88EA-6C04-6F2B2AF79A1C}"/>
              </a:ext>
            </a:extLst>
          </p:cNvPr>
          <p:cNvSpPr/>
          <p:nvPr/>
        </p:nvSpPr>
        <p:spPr>
          <a:xfrm>
            <a:off x="2685535" y="1778299"/>
            <a:ext cx="9148581" cy="3166755"/>
          </a:xfrm>
          <a:prstGeom prst="roundRect">
            <a:avLst/>
          </a:prstGeom>
          <a:solidFill>
            <a:schemeClr val="accent6">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ADF7AF55-4D33-ADA2-79DD-25ED54D08A65}"/>
              </a:ext>
            </a:extLst>
          </p:cNvPr>
          <p:cNvSpPr/>
          <p:nvPr/>
        </p:nvSpPr>
        <p:spPr>
          <a:xfrm>
            <a:off x="2685535" y="5054158"/>
            <a:ext cx="9148580" cy="168937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56CBA04-C3CB-A4D2-5F95-861C94454017}"/>
              </a:ext>
            </a:extLst>
          </p:cNvPr>
          <p:cNvSpPr txBox="1"/>
          <p:nvPr/>
        </p:nvSpPr>
        <p:spPr>
          <a:xfrm>
            <a:off x="5890197" y="6495784"/>
            <a:ext cx="2252540" cy="307777"/>
          </a:xfrm>
          <a:prstGeom prst="rect">
            <a:avLst/>
          </a:prstGeom>
          <a:noFill/>
        </p:spPr>
        <p:txBody>
          <a:bodyPr wrap="none" rtlCol="0">
            <a:spAutoFit/>
          </a:bodyPr>
          <a:lstStyle/>
          <a:p>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Thư viện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số</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tại</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các</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đơn vị</a:t>
            </a:r>
          </a:p>
        </p:txBody>
      </p:sp>
      <p:sp>
        <p:nvSpPr>
          <p:cNvPr id="21" name="TextBox 20">
            <a:extLst>
              <a:ext uri="{FF2B5EF4-FFF2-40B4-BE49-F238E27FC236}">
                <a16:creationId xmlns:a16="http://schemas.microsoft.com/office/drawing/2014/main" id="{CCE27B08-5AB7-1D7E-8472-6B247CE97633}"/>
              </a:ext>
            </a:extLst>
          </p:cNvPr>
          <p:cNvSpPr txBox="1"/>
          <p:nvPr/>
        </p:nvSpPr>
        <p:spPr>
          <a:xfrm>
            <a:off x="2901011" y="1854738"/>
            <a:ext cx="5134230" cy="369332"/>
          </a:xfrm>
          <a:prstGeom prst="rect">
            <a:avLst/>
          </a:prstGeom>
          <a:noFill/>
        </p:spPr>
        <p:txBody>
          <a:bodyPr wrap="square" rtlCol="0">
            <a:spAutoFit/>
          </a:bodyPr>
          <a:lstStyle/>
          <a:p>
            <a:r>
              <a:rPr lang="en-US" dirty="0" err="1">
                <a:solidFill>
                  <a:srgbClr val="0070C0"/>
                </a:solidFill>
                <a:latin typeface="Roboto" panose="02000000000000000000" pitchFamily="2" charset="0"/>
                <a:ea typeface="Roboto" panose="02000000000000000000" pitchFamily="2" charset="0"/>
              </a:rPr>
              <a:t>Nền</a:t>
            </a:r>
            <a:r>
              <a:rPr lang="en-US" dirty="0">
                <a:solidFill>
                  <a:srgbClr val="0070C0"/>
                </a:solidFill>
                <a:latin typeface="Roboto" panose="02000000000000000000" pitchFamily="2" charset="0"/>
                <a:ea typeface="Roboto" panose="02000000000000000000" pitchFamily="2" charset="0"/>
              </a:rPr>
              <a:t> </a:t>
            </a:r>
            <a:r>
              <a:rPr lang="en-US" dirty="0" err="1">
                <a:solidFill>
                  <a:srgbClr val="0070C0"/>
                </a:solidFill>
                <a:latin typeface="Roboto" panose="02000000000000000000" pitchFamily="2" charset="0"/>
                <a:ea typeface="Roboto" panose="02000000000000000000" pitchFamily="2" charset="0"/>
              </a:rPr>
              <a:t>tảng</a:t>
            </a:r>
            <a:r>
              <a:rPr lang="en-US" dirty="0">
                <a:solidFill>
                  <a:srgbClr val="0070C0"/>
                </a:solidFill>
                <a:latin typeface="Roboto" panose="02000000000000000000" pitchFamily="2" charset="0"/>
                <a:ea typeface="Roboto" panose="02000000000000000000" pitchFamily="2" charset="0"/>
              </a:rPr>
              <a:t> </a:t>
            </a:r>
            <a:r>
              <a:rPr lang="en-US" dirty="0" err="1">
                <a:solidFill>
                  <a:srgbClr val="0070C0"/>
                </a:solidFill>
                <a:latin typeface="Roboto" panose="02000000000000000000" pitchFamily="2" charset="0"/>
                <a:ea typeface="Roboto" panose="02000000000000000000" pitchFamily="2" charset="0"/>
              </a:rPr>
              <a:t>thư</a:t>
            </a:r>
            <a:r>
              <a:rPr lang="en-US" dirty="0">
                <a:solidFill>
                  <a:srgbClr val="0070C0"/>
                </a:solidFill>
                <a:latin typeface="Roboto" panose="02000000000000000000" pitchFamily="2" charset="0"/>
                <a:ea typeface="Roboto" panose="02000000000000000000" pitchFamily="2" charset="0"/>
              </a:rPr>
              <a:t> viện </a:t>
            </a:r>
            <a:r>
              <a:rPr lang="en-US" dirty="0" err="1">
                <a:solidFill>
                  <a:srgbClr val="0070C0"/>
                </a:solidFill>
                <a:latin typeface="Roboto" panose="02000000000000000000" pitchFamily="2" charset="0"/>
                <a:ea typeface="Roboto" panose="02000000000000000000" pitchFamily="2" charset="0"/>
              </a:rPr>
              <a:t>số</a:t>
            </a:r>
            <a:r>
              <a:rPr lang="en-US" dirty="0">
                <a:solidFill>
                  <a:srgbClr val="0070C0"/>
                </a:solidFill>
                <a:latin typeface="Roboto" panose="02000000000000000000" pitchFamily="2" charset="0"/>
                <a:ea typeface="Roboto" panose="02000000000000000000" pitchFamily="2" charset="0"/>
              </a:rPr>
              <a:t> </a:t>
            </a:r>
            <a:r>
              <a:rPr lang="en-US" dirty="0" err="1">
                <a:solidFill>
                  <a:srgbClr val="0070C0"/>
                </a:solidFill>
                <a:latin typeface="Roboto" panose="02000000000000000000" pitchFamily="2" charset="0"/>
                <a:ea typeface="Roboto" panose="02000000000000000000" pitchFamily="2" charset="0"/>
              </a:rPr>
              <a:t>dùng</a:t>
            </a:r>
            <a:r>
              <a:rPr lang="en-US" dirty="0">
                <a:solidFill>
                  <a:srgbClr val="0070C0"/>
                </a:solidFill>
                <a:latin typeface="Roboto" panose="02000000000000000000" pitchFamily="2" charset="0"/>
                <a:ea typeface="Roboto" panose="02000000000000000000" pitchFamily="2" charset="0"/>
              </a:rPr>
              <a:t> </a:t>
            </a:r>
            <a:r>
              <a:rPr lang="en-US" dirty="0" err="1">
                <a:solidFill>
                  <a:srgbClr val="0070C0"/>
                </a:solidFill>
                <a:latin typeface="Roboto" panose="02000000000000000000" pitchFamily="2" charset="0"/>
                <a:ea typeface="Roboto" panose="02000000000000000000" pitchFamily="2" charset="0"/>
              </a:rPr>
              <a:t>chung</a:t>
            </a:r>
            <a:endParaRPr lang="en-US" dirty="0">
              <a:solidFill>
                <a:srgbClr val="0070C0"/>
              </a:solidFill>
              <a:latin typeface="Roboto" panose="02000000000000000000" pitchFamily="2" charset="0"/>
              <a:ea typeface="Roboto" panose="02000000000000000000" pitchFamily="2" charset="0"/>
            </a:endParaRPr>
          </a:p>
        </p:txBody>
      </p:sp>
      <p:sp>
        <p:nvSpPr>
          <p:cNvPr id="32" name="TextBox 31">
            <a:extLst>
              <a:ext uri="{FF2B5EF4-FFF2-40B4-BE49-F238E27FC236}">
                <a16:creationId xmlns:a16="http://schemas.microsoft.com/office/drawing/2014/main" id="{4FF0AAFA-7B56-B2FE-99F3-48BDB4F03FA8}"/>
              </a:ext>
            </a:extLst>
          </p:cNvPr>
          <p:cNvSpPr txBox="1"/>
          <p:nvPr/>
        </p:nvSpPr>
        <p:spPr>
          <a:xfrm>
            <a:off x="625994" y="1800375"/>
            <a:ext cx="1792594" cy="523220"/>
          </a:xfrm>
          <a:prstGeom prst="rect">
            <a:avLst/>
          </a:prstGeom>
          <a:noFill/>
        </p:spPr>
        <p:txBody>
          <a:bodyPr wrap="square" rtlCol="0">
            <a:spAutoFit/>
          </a:bodyPr>
          <a:lstStyle/>
          <a:p>
            <a:pPr algn="ctr"/>
            <a:r>
              <a:rPr lang="en-US" sz="1400" b="1" dirty="0">
                <a:solidFill>
                  <a:schemeClr val="accent6">
                    <a:lumMod val="75000"/>
                  </a:schemeClr>
                </a:solidFill>
                <a:latin typeface="Roboto" panose="02000000000000000000" pitchFamily="2" charset="0"/>
                <a:ea typeface="Roboto" panose="02000000000000000000" pitchFamily="2" charset="0"/>
                <a:cs typeface="Times New Roman" panose="02020603050405020304" pitchFamily="18" charset="0"/>
              </a:rPr>
              <a:t>Thư viện Công an </a:t>
            </a:r>
            <a:r>
              <a:rPr lang="en-US" sz="1400" b="1" dirty="0" err="1">
                <a:solidFill>
                  <a:schemeClr val="accent6">
                    <a:lumMod val="75000"/>
                  </a:schemeClr>
                </a:solidFill>
                <a:latin typeface="Roboto" panose="02000000000000000000" pitchFamily="2" charset="0"/>
                <a:ea typeface="Roboto" panose="02000000000000000000" pitchFamily="2" charset="0"/>
                <a:cs typeface="Times New Roman" panose="02020603050405020304" pitchFamily="18" charset="0"/>
              </a:rPr>
              <a:t>nhân</a:t>
            </a:r>
            <a:r>
              <a:rPr lang="en-US" sz="1400" b="1" dirty="0">
                <a:solidFill>
                  <a:schemeClr val="accent6">
                    <a:lumMod val="75000"/>
                  </a:schemeClr>
                </a:solidFill>
                <a:latin typeface="Roboto" panose="02000000000000000000" pitchFamily="2" charset="0"/>
                <a:ea typeface="Roboto" panose="02000000000000000000" pitchFamily="2" charset="0"/>
                <a:cs typeface="Times New Roman" panose="02020603050405020304" pitchFamily="18" charset="0"/>
              </a:rPr>
              <a:t> </a:t>
            </a:r>
            <a:r>
              <a:rPr lang="en-US" sz="1400" b="1" dirty="0" err="1">
                <a:solidFill>
                  <a:schemeClr val="accent6">
                    <a:lumMod val="75000"/>
                  </a:schemeClr>
                </a:solidFill>
                <a:latin typeface="Roboto" panose="02000000000000000000" pitchFamily="2" charset="0"/>
                <a:ea typeface="Roboto" panose="02000000000000000000" pitchFamily="2" charset="0"/>
                <a:cs typeface="Times New Roman" panose="02020603050405020304" pitchFamily="18" charset="0"/>
              </a:rPr>
              <a:t>dân</a:t>
            </a:r>
            <a:endParaRPr lang="en-US" sz="1400" b="1" dirty="0">
              <a:solidFill>
                <a:schemeClr val="accent6">
                  <a:lumMod val="75000"/>
                </a:schemeClr>
              </a:solidFill>
              <a:latin typeface="Roboto" panose="02000000000000000000" pitchFamily="2" charset="0"/>
              <a:ea typeface="Roboto" panose="02000000000000000000" pitchFamily="2" charset="0"/>
              <a:cs typeface="Times New Roman" panose="02020603050405020304" pitchFamily="18" charset="0"/>
            </a:endParaRPr>
          </a:p>
        </p:txBody>
      </p:sp>
      <p:sp>
        <p:nvSpPr>
          <p:cNvPr id="37" name="Rounded Rectangle 36">
            <a:extLst>
              <a:ext uri="{FF2B5EF4-FFF2-40B4-BE49-F238E27FC236}">
                <a16:creationId xmlns:a16="http://schemas.microsoft.com/office/drawing/2014/main" id="{52FDB979-7D11-6F70-531F-E843052423F6}"/>
              </a:ext>
            </a:extLst>
          </p:cNvPr>
          <p:cNvSpPr/>
          <p:nvPr/>
        </p:nvSpPr>
        <p:spPr>
          <a:xfrm>
            <a:off x="626203" y="1814287"/>
            <a:ext cx="1792594" cy="495065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a:extLst>
              <a:ext uri="{FF2B5EF4-FFF2-40B4-BE49-F238E27FC236}">
                <a16:creationId xmlns:a16="http://schemas.microsoft.com/office/drawing/2014/main" id="{74F3E305-BF1F-BAD7-A4E4-0D438F4A29D6}"/>
              </a:ext>
            </a:extLst>
          </p:cNvPr>
          <p:cNvPicPr>
            <a:picLocks noChangeAspect="1"/>
          </p:cNvPicPr>
          <p:nvPr/>
        </p:nvPicPr>
        <p:blipFill>
          <a:blip r:embed="rId3"/>
          <a:stretch>
            <a:fillRect/>
          </a:stretch>
        </p:blipFill>
        <p:spPr>
          <a:xfrm>
            <a:off x="769397" y="2270917"/>
            <a:ext cx="546363" cy="739977"/>
          </a:xfrm>
          <a:prstGeom prst="rect">
            <a:avLst/>
          </a:prstGeom>
        </p:spPr>
      </p:pic>
      <p:pic>
        <p:nvPicPr>
          <p:cNvPr id="49" name="Picture 48">
            <a:extLst>
              <a:ext uri="{FF2B5EF4-FFF2-40B4-BE49-F238E27FC236}">
                <a16:creationId xmlns:a16="http://schemas.microsoft.com/office/drawing/2014/main" id="{14F49FA6-87C9-D15A-2CBD-031088938F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3645" y="2443129"/>
            <a:ext cx="662836" cy="662836"/>
          </a:xfrm>
          <a:prstGeom prst="rect">
            <a:avLst/>
          </a:prstGeom>
        </p:spPr>
      </p:pic>
      <p:sp>
        <p:nvSpPr>
          <p:cNvPr id="50" name="TextBox 49">
            <a:extLst>
              <a:ext uri="{FF2B5EF4-FFF2-40B4-BE49-F238E27FC236}">
                <a16:creationId xmlns:a16="http://schemas.microsoft.com/office/drawing/2014/main" id="{72873843-D1F6-D03F-03E6-D3D3DD7283D7}"/>
              </a:ext>
            </a:extLst>
          </p:cNvPr>
          <p:cNvSpPr txBox="1"/>
          <p:nvPr/>
        </p:nvSpPr>
        <p:spPr>
          <a:xfrm>
            <a:off x="590822" y="3059396"/>
            <a:ext cx="937902" cy="400110"/>
          </a:xfrm>
          <a:prstGeom prst="rect">
            <a:avLst/>
          </a:prstGeom>
          <a:noFill/>
        </p:spPr>
        <p:txBody>
          <a:bodyPr wrap="square" rtlCol="0">
            <a:spAutoFit/>
          </a:bodyPr>
          <a:lstStyle/>
          <a:p>
            <a:pPr algn="ctr"/>
            <a:r>
              <a:rPr lang="en-US" sz="1000" dirty="0">
                <a:latin typeface="Roboto" panose="02000000000000000000" pitchFamily="2" charset="0"/>
                <a:ea typeface="Roboto" panose="02000000000000000000" pitchFamily="2" charset="0"/>
                <a:cs typeface="Times New Roman" panose="02020603050405020304" pitchFamily="18" charset="0"/>
              </a:rPr>
              <a:t>Quản </a:t>
            </a:r>
            <a:r>
              <a:rPr lang="en-US" sz="1000" dirty="0" err="1">
                <a:latin typeface="Roboto" panose="02000000000000000000" pitchFamily="2" charset="0"/>
                <a:ea typeface="Roboto" panose="02000000000000000000" pitchFamily="2" charset="0"/>
                <a:cs typeface="Times New Roman" panose="02020603050405020304" pitchFamily="18" charset="0"/>
              </a:rPr>
              <a:t>trị</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toàn</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hệ</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thống</a:t>
            </a:r>
            <a:endParaRPr lang="en-US" sz="1000" dirty="0">
              <a:latin typeface="Roboto" panose="02000000000000000000" pitchFamily="2" charset="0"/>
              <a:ea typeface="Roboto" panose="02000000000000000000" pitchFamily="2" charset="0"/>
              <a:cs typeface="Times New Roman" panose="02020603050405020304" pitchFamily="18" charset="0"/>
            </a:endParaRPr>
          </a:p>
        </p:txBody>
      </p:sp>
      <p:sp>
        <p:nvSpPr>
          <p:cNvPr id="51" name="TextBox 50">
            <a:extLst>
              <a:ext uri="{FF2B5EF4-FFF2-40B4-BE49-F238E27FC236}">
                <a16:creationId xmlns:a16="http://schemas.microsoft.com/office/drawing/2014/main" id="{E3480962-7E18-4D25-4112-6B59AE5CC8F9}"/>
              </a:ext>
            </a:extLst>
          </p:cNvPr>
          <p:cNvSpPr txBox="1"/>
          <p:nvPr/>
        </p:nvSpPr>
        <p:spPr>
          <a:xfrm>
            <a:off x="1474667" y="3055276"/>
            <a:ext cx="841636" cy="400110"/>
          </a:xfrm>
          <a:prstGeom prst="rect">
            <a:avLst/>
          </a:prstGeom>
          <a:noFill/>
        </p:spPr>
        <p:txBody>
          <a:bodyPr wrap="square" rtlCol="0">
            <a:spAutoFit/>
          </a:bodyPr>
          <a:lstStyle/>
          <a:p>
            <a:pPr algn="ctr"/>
            <a:r>
              <a:rPr lang="en-US" sz="1000" dirty="0" err="1">
                <a:latin typeface="Roboto" panose="02000000000000000000" pitchFamily="2" charset="0"/>
                <a:ea typeface="Roboto" panose="02000000000000000000" pitchFamily="2" charset="0"/>
                <a:cs typeface="Times New Roman" panose="02020603050405020304" pitchFamily="18" charset="0"/>
              </a:rPr>
              <a:t>Giám</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sát</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vận</a:t>
            </a:r>
            <a:r>
              <a:rPr lang="en-US" sz="1000" dirty="0">
                <a:latin typeface="Roboto" panose="02000000000000000000" pitchFamily="2" charset="0"/>
                <a:ea typeface="Roboto" panose="02000000000000000000" pitchFamily="2" charset="0"/>
                <a:cs typeface="Times New Roman" panose="02020603050405020304" pitchFamily="18" charset="0"/>
              </a:rPr>
              <a:t> </a:t>
            </a:r>
            <a:r>
              <a:rPr lang="en-US" sz="1000" dirty="0" err="1">
                <a:latin typeface="Roboto" panose="02000000000000000000" pitchFamily="2" charset="0"/>
                <a:ea typeface="Roboto" panose="02000000000000000000" pitchFamily="2" charset="0"/>
                <a:cs typeface="Times New Roman" panose="02020603050405020304" pitchFamily="18" charset="0"/>
              </a:rPr>
              <a:t>hành</a:t>
            </a:r>
            <a:endParaRPr lang="en-US" sz="1000" dirty="0">
              <a:latin typeface="Roboto" panose="02000000000000000000" pitchFamily="2" charset="0"/>
              <a:ea typeface="Roboto" panose="02000000000000000000" pitchFamily="2" charset="0"/>
              <a:cs typeface="Times New Roman" panose="02020603050405020304" pitchFamily="18" charset="0"/>
            </a:endParaRPr>
          </a:p>
        </p:txBody>
      </p:sp>
      <p:cxnSp>
        <p:nvCxnSpPr>
          <p:cNvPr id="52" name="Straight Connector 51">
            <a:extLst>
              <a:ext uri="{FF2B5EF4-FFF2-40B4-BE49-F238E27FC236}">
                <a16:creationId xmlns:a16="http://schemas.microsoft.com/office/drawing/2014/main" id="{87FDE92E-1419-AB6D-B6DD-4F0AAE6B01E0}"/>
              </a:ext>
            </a:extLst>
          </p:cNvPr>
          <p:cNvCxnSpPr>
            <a:cxnSpLocks/>
          </p:cNvCxnSpPr>
          <p:nvPr/>
        </p:nvCxnSpPr>
        <p:spPr>
          <a:xfrm>
            <a:off x="2418588" y="2554474"/>
            <a:ext cx="26694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FC7B6E9-D7E8-9CCA-4900-9D0D9884176D}"/>
              </a:ext>
            </a:extLst>
          </p:cNvPr>
          <p:cNvCxnSpPr>
            <a:cxnSpLocks/>
          </p:cNvCxnSpPr>
          <p:nvPr/>
        </p:nvCxnSpPr>
        <p:spPr>
          <a:xfrm flipV="1">
            <a:off x="2685535" y="3669292"/>
            <a:ext cx="9148580" cy="214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3" name="Rounded Rectangle 72">
            <a:extLst>
              <a:ext uri="{FF2B5EF4-FFF2-40B4-BE49-F238E27FC236}">
                <a16:creationId xmlns:a16="http://schemas.microsoft.com/office/drawing/2014/main" id="{3FB6EC53-4E2C-92EB-E4A9-A6E9D133A565}"/>
              </a:ext>
            </a:extLst>
          </p:cNvPr>
          <p:cNvSpPr/>
          <p:nvPr/>
        </p:nvSpPr>
        <p:spPr>
          <a:xfrm>
            <a:off x="626203" y="969540"/>
            <a:ext cx="11207914" cy="64145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C67C66AD-EE7A-7739-7EB8-1A88E42ED050}"/>
              </a:ext>
            </a:extLst>
          </p:cNvPr>
          <p:cNvCxnSpPr/>
          <p:nvPr/>
        </p:nvCxnSpPr>
        <p:spPr>
          <a:xfrm>
            <a:off x="6217048" y="979795"/>
            <a:ext cx="0" cy="641455"/>
          </a:xfrm>
          <a:prstGeom prst="line">
            <a:avLst/>
          </a:prstGeom>
        </p:spPr>
        <p:style>
          <a:lnRef idx="1">
            <a:schemeClr val="accent1"/>
          </a:lnRef>
          <a:fillRef idx="0">
            <a:schemeClr val="accent1"/>
          </a:fillRef>
          <a:effectRef idx="0">
            <a:schemeClr val="accent1"/>
          </a:effectRef>
          <a:fontRef idx="minor">
            <a:schemeClr val="tx1"/>
          </a:fontRef>
        </p:style>
      </p:cxnSp>
      <p:pic>
        <p:nvPicPr>
          <p:cNvPr id="77" name="Picture 76">
            <a:extLst>
              <a:ext uri="{FF2B5EF4-FFF2-40B4-BE49-F238E27FC236}">
                <a16:creationId xmlns:a16="http://schemas.microsoft.com/office/drawing/2014/main" id="{59141C15-1305-2F3B-0271-F84CEE9C82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2131" y="1096223"/>
            <a:ext cx="408600" cy="408600"/>
          </a:xfrm>
          <a:prstGeom prst="rect">
            <a:avLst/>
          </a:prstGeom>
        </p:spPr>
      </p:pic>
      <p:sp>
        <p:nvSpPr>
          <p:cNvPr id="78" name="TextBox 77">
            <a:extLst>
              <a:ext uri="{FF2B5EF4-FFF2-40B4-BE49-F238E27FC236}">
                <a16:creationId xmlns:a16="http://schemas.microsoft.com/office/drawing/2014/main" id="{48DA6344-78B8-33EE-C3FA-DF7C340FAC53}"/>
              </a:ext>
            </a:extLst>
          </p:cNvPr>
          <p:cNvSpPr txBox="1"/>
          <p:nvPr/>
        </p:nvSpPr>
        <p:spPr>
          <a:xfrm>
            <a:off x="1286009" y="1024798"/>
            <a:ext cx="2597186" cy="523220"/>
          </a:xfrm>
          <a:prstGeom prst="rect">
            <a:avLst/>
          </a:prstGeom>
          <a:noFill/>
        </p:spPr>
        <p:txBody>
          <a:bodyPr wrap="none" rtlCol="0">
            <a:spAutoFit/>
          </a:bodyPr>
          <a:lstStyle/>
          <a:p>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Web Interface</a:t>
            </a:r>
          </a:p>
          <a:p>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Giao</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diện</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web </a:t>
            </a:r>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cho</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người dùng</a:t>
            </a:r>
          </a:p>
        </p:txBody>
      </p:sp>
      <p:pic>
        <p:nvPicPr>
          <p:cNvPr id="80" name="Picture 79">
            <a:extLst>
              <a:ext uri="{FF2B5EF4-FFF2-40B4-BE49-F238E27FC236}">
                <a16:creationId xmlns:a16="http://schemas.microsoft.com/office/drawing/2014/main" id="{C17636B4-96BA-490D-108F-5925EEDDD891}"/>
              </a:ext>
            </a:extLst>
          </p:cNvPr>
          <p:cNvPicPr>
            <a:picLocks noChangeAspect="1"/>
          </p:cNvPicPr>
          <p:nvPr/>
        </p:nvPicPr>
        <p:blipFill>
          <a:blip r:embed="rId6"/>
          <a:stretch>
            <a:fillRect/>
          </a:stretch>
        </p:blipFill>
        <p:spPr>
          <a:xfrm>
            <a:off x="6533715" y="986883"/>
            <a:ext cx="606767" cy="606767"/>
          </a:xfrm>
          <a:prstGeom prst="rect">
            <a:avLst/>
          </a:prstGeom>
        </p:spPr>
      </p:pic>
      <p:sp>
        <p:nvSpPr>
          <p:cNvPr id="81" name="TextBox 80">
            <a:extLst>
              <a:ext uri="{FF2B5EF4-FFF2-40B4-BE49-F238E27FC236}">
                <a16:creationId xmlns:a16="http://schemas.microsoft.com/office/drawing/2014/main" id="{BB32D1F8-13EF-031B-1A7E-86CEF7C6740E}"/>
              </a:ext>
            </a:extLst>
          </p:cNvPr>
          <p:cNvSpPr txBox="1"/>
          <p:nvPr/>
        </p:nvSpPr>
        <p:spPr>
          <a:xfrm>
            <a:off x="7233995" y="1042928"/>
            <a:ext cx="2675732" cy="523220"/>
          </a:xfrm>
          <a:prstGeom prst="rect">
            <a:avLst/>
          </a:prstGeom>
          <a:noFill/>
        </p:spPr>
        <p:txBody>
          <a:bodyPr wrap="none" rtlCol="0">
            <a:spAutoFit/>
          </a:bodyPr>
          <a:lstStyle/>
          <a:p>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Ứng</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dụng</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di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động</a:t>
            </a:r>
            <a:endPar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endParaRPr>
          </a:p>
          <a:p>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Ứng</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dụng</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trên</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a:t>
            </a:r>
            <a:r>
              <a:rPr lang="en-US" sz="1400" dirty="0" err="1">
                <a:solidFill>
                  <a:schemeClr val="tx2"/>
                </a:solidFill>
                <a:latin typeface="Roboto" panose="02000000000000000000" pitchFamily="2" charset="0"/>
                <a:ea typeface="Roboto" panose="02000000000000000000" pitchFamily="2" charset="0"/>
                <a:cs typeface="Times New Roman" panose="02020603050405020304" pitchFamily="18" charset="0"/>
              </a:rPr>
              <a:t>nền</a:t>
            </a:r>
            <a:r>
              <a:rPr lang="en-US" sz="1400" dirty="0">
                <a:solidFill>
                  <a:schemeClr val="tx2"/>
                </a:solidFill>
                <a:latin typeface="Roboto" panose="02000000000000000000" pitchFamily="2" charset="0"/>
                <a:ea typeface="Roboto" panose="02000000000000000000" pitchFamily="2" charset="0"/>
                <a:cs typeface="Times New Roman" panose="02020603050405020304" pitchFamily="18" charset="0"/>
              </a:rPr>
              <a:t> iOS, Android</a:t>
            </a:r>
          </a:p>
        </p:txBody>
      </p:sp>
      <p:sp>
        <p:nvSpPr>
          <p:cNvPr id="83" name="TextBox 82">
            <a:extLst>
              <a:ext uri="{FF2B5EF4-FFF2-40B4-BE49-F238E27FC236}">
                <a16:creationId xmlns:a16="http://schemas.microsoft.com/office/drawing/2014/main" id="{6ED25277-1176-4453-1C98-04F7425C92D3}"/>
              </a:ext>
            </a:extLst>
          </p:cNvPr>
          <p:cNvSpPr txBox="1"/>
          <p:nvPr/>
        </p:nvSpPr>
        <p:spPr>
          <a:xfrm>
            <a:off x="2885483" y="2286671"/>
            <a:ext cx="2717547" cy="1384995"/>
          </a:xfrm>
          <a:prstGeom prst="rect">
            <a:avLst/>
          </a:prstGeom>
          <a:noFill/>
        </p:spPr>
        <p:txBody>
          <a:bodyPr wrap="square" rtlCol="0">
            <a:spAutoFit/>
          </a:bodyPr>
          <a:lstStyle/>
          <a:p>
            <a:r>
              <a:rPr lang="en-US" sz="1200" b="1" dirty="0" err="1">
                <a:latin typeface="Roboto" panose="02000000000000000000" pitchFamily="2" charset="0"/>
                <a:ea typeface="Roboto" panose="02000000000000000000" pitchFamily="2" charset="0"/>
                <a:cs typeface="Roboto" panose="02000000000000000000" pitchFamily="2" charset="0"/>
              </a:rPr>
              <a:t>Tìm</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kiếm</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khai</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thác</a:t>
            </a:r>
            <a:endParaRPr lang="en-US" sz="1200" b="1" dirty="0">
              <a:latin typeface="Roboto" panose="02000000000000000000" pitchFamily="2" charset="0"/>
              <a:ea typeface="Roboto" panose="02000000000000000000" pitchFamily="2" charset="0"/>
              <a:cs typeface="Roboto" panose="02000000000000000000" pitchFamily="2" charset="0"/>
            </a:endParaRPr>
          </a:p>
          <a:p>
            <a:r>
              <a:rPr lang="en-US" sz="1200" dirty="0" err="1">
                <a:latin typeface="Roboto" panose="02000000000000000000" pitchFamily="2" charset="0"/>
                <a:ea typeface="Roboto" panose="02000000000000000000" pitchFamily="2" charset="0"/>
                <a:cs typeface="Roboto" panose="02000000000000000000" pitchFamily="2" charset="0"/>
              </a:rPr>
              <a:t>Tìm</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kiếm</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khai</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thác</a:t>
            </a:r>
            <a:r>
              <a:rPr lang="en-US" sz="1200" dirty="0">
                <a:latin typeface="Roboto" panose="02000000000000000000" pitchFamily="2" charset="0"/>
                <a:ea typeface="Roboto" panose="02000000000000000000" pitchFamily="2" charset="0"/>
                <a:cs typeface="Roboto" panose="02000000000000000000" pitchFamily="2" charset="0"/>
              </a:rPr>
              <a:t> tài nguyên </a:t>
            </a:r>
            <a:r>
              <a:rPr lang="en-US" sz="1200" dirty="0" err="1">
                <a:latin typeface="Roboto" panose="02000000000000000000" pitchFamily="2" charset="0"/>
                <a:ea typeface="Roboto" panose="02000000000000000000" pitchFamily="2" charset="0"/>
                <a:cs typeface="Roboto" panose="02000000000000000000" pitchFamily="2" charset="0"/>
              </a:rPr>
              <a:t>theo</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nhiều</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tiêu</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chí</a:t>
            </a:r>
            <a:r>
              <a:rPr lang="en-US" sz="1200" dirty="0">
                <a:latin typeface="Roboto" panose="02000000000000000000" pitchFamily="2" charset="0"/>
                <a:ea typeface="Roboto" panose="02000000000000000000" pitchFamily="2" charset="0"/>
                <a:cs typeface="Roboto" panose="02000000000000000000" pitchFamily="2" charset="0"/>
              </a:rPr>
              <a:t> khác </a:t>
            </a:r>
            <a:r>
              <a:rPr lang="en-US" sz="1200" dirty="0" err="1">
                <a:latin typeface="Roboto" panose="02000000000000000000" pitchFamily="2" charset="0"/>
                <a:ea typeface="Roboto" panose="02000000000000000000" pitchFamily="2" charset="0"/>
                <a:cs typeface="Roboto" panose="02000000000000000000" pitchFamily="2" charset="0"/>
              </a:rPr>
              <a:t>nhau</a:t>
            </a:r>
            <a:endParaRPr lang="en-US" sz="1200" dirty="0">
              <a:latin typeface="Roboto" panose="02000000000000000000" pitchFamily="2" charset="0"/>
              <a:ea typeface="Roboto" panose="02000000000000000000" pitchFamily="2" charset="0"/>
              <a:cs typeface="Roboto" panose="02000000000000000000" pitchFamily="2" charset="0"/>
            </a:endParaRPr>
          </a:p>
          <a:p>
            <a:endParaRPr lang="en-US" sz="1200" dirty="0">
              <a:latin typeface="Roboto" panose="02000000000000000000" pitchFamily="2" charset="0"/>
              <a:ea typeface="Roboto" panose="02000000000000000000" pitchFamily="2" charset="0"/>
              <a:cs typeface="Roboto" panose="02000000000000000000" pitchFamily="2" charset="0"/>
            </a:endParaRPr>
          </a:p>
          <a:p>
            <a:r>
              <a:rPr lang="en-US" sz="1200" b="1" dirty="0" err="1">
                <a:latin typeface="Roboto" panose="02000000000000000000" pitchFamily="2" charset="0"/>
                <a:ea typeface="Roboto" panose="02000000000000000000" pitchFamily="2" charset="0"/>
                <a:cs typeface="Roboto" panose="02000000000000000000" pitchFamily="2" charset="0"/>
              </a:rPr>
              <a:t>Kiểm</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duyệt</a:t>
            </a:r>
            <a:endParaRPr lang="en-US" sz="1200" b="1" dirty="0">
              <a:latin typeface="Roboto" panose="02000000000000000000" pitchFamily="2" charset="0"/>
              <a:ea typeface="Roboto" panose="02000000000000000000" pitchFamily="2" charset="0"/>
              <a:cs typeface="Roboto" panose="02000000000000000000" pitchFamily="2" charset="0"/>
            </a:endParaRPr>
          </a:p>
          <a:p>
            <a:r>
              <a:rPr lang="en-US" sz="1200" dirty="0" err="1">
                <a:latin typeface="Roboto" panose="02000000000000000000" pitchFamily="2" charset="0"/>
                <a:ea typeface="Roboto" panose="02000000000000000000" pitchFamily="2" charset="0"/>
                <a:cs typeface="Roboto" panose="02000000000000000000" pitchFamily="2" charset="0"/>
              </a:rPr>
              <a:t>Kiểm</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duyệt</a:t>
            </a:r>
            <a:r>
              <a:rPr lang="en-US" sz="1200" dirty="0">
                <a:latin typeface="Roboto" panose="02000000000000000000" pitchFamily="2" charset="0"/>
                <a:ea typeface="Roboto" panose="02000000000000000000" pitchFamily="2" charset="0"/>
                <a:cs typeface="Roboto" panose="02000000000000000000" pitchFamily="2" charset="0"/>
              </a:rPr>
              <a:t> tài nguyên do </a:t>
            </a:r>
            <a:r>
              <a:rPr lang="en-US" sz="1200" dirty="0" err="1">
                <a:latin typeface="Roboto" panose="02000000000000000000" pitchFamily="2" charset="0"/>
                <a:ea typeface="Roboto" panose="02000000000000000000" pitchFamily="2" charset="0"/>
                <a:cs typeface="Roboto" panose="02000000000000000000" pitchFamily="2" charset="0"/>
              </a:rPr>
              <a:t>cá</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nhân</a:t>
            </a:r>
            <a:r>
              <a:rPr lang="en-US" sz="1200" dirty="0">
                <a:latin typeface="Roboto" panose="02000000000000000000" pitchFamily="2" charset="0"/>
                <a:ea typeface="Roboto" panose="02000000000000000000" pitchFamily="2" charset="0"/>
                <a:cs typeface="Roboto" panose="02000000000000000000" pitchFamily="2" charset="0"/>
              </a:rPr>
              <a:t>, đơn vị chia sẻ</a:t>
            </a:r>
          </a:p>
        </p:txBody>
      </p:sp>
      <p:sp>
        <p:nvSpPr>
          <p:cNvPr id="84" name="TextBox 83">
            <a:extLst>
              <a:ext uri="{FF2B5EF4-FFF2-40B4-BE49-F238E27FC236}">
                <a16:creationId xmlns:a16="http://schemas.microsoft.com/office/drawing/2014/main" id="{434FB42A-3159-D189-8D62-CBE560A5F544}"/>
              </a:ext>
            </a:extLst>
          </p:cNvPr>
          <p:cNvSpPr txBox="1"/>
          <p:nvPr/>
        </p:nvSpPr>
        <p:spPr>
          <a:xfrm>
            <a:off x="5810414" y="2275959"/>
            <a:ext cx="3686553" cy="1200329"/>
          </a:xfrm>
          <a:prstGeom prst="rect">
            <a:avLst/>
          </a:prstGeom>
          <a:noFill/>
        </p:spPr>
        <p:txBody>
          <a:bodyPr wrap="square" rtlCol="0">
            <a:spAutoFit/>
          </a:bodyPr>
          <a:lstStyle/>
          <a:p>
            <a:r>
              <a:rPr lang="en-US" sz="1200" b="1" dirty="0">
                <a:latin typeface="Roboto" panose="02000000000000000000" pitchFamily="2" charset="0"/>
                <a:ea typeface="Roboto" panose="02000000000000000000" pitchFamily="2" charset="0"/>
                <a:cs typeface="Roboto" panose="02000000000000000000" pitchFamily="2" charset="0"/>
              </a:rPr>
              <a:t>Quản trị hệ thống</a:t>
            </a:r>
          </a:p>
          <a:p>
            <a:r>
              <a:rPr lang="en-US" sz="1200" dirty="0">
                <a:latin typeface="Roboto" panose="02000000000000000000" pitchFamily="2" charset="0"/>
                <a:ea typeface="Roboto" panose="02000000000000000000" pitchFamily="2" charset="0"/>
                <a:cs typeface="Roboto" panose="02000000000000000000" pitchFamily="2" charset="0"/>
              </a:rPr>
              <a:t>Quản trị người dùng, quản lý </a:t>
            </a:r>
            <a:r>
              <a:rPr lang="en-US" sz="1200" dirty="0" err="1">
                <a:latin typeface="Roboto" panose="02000000000000000000" pitchFamily="2" charset="0"/>
                <a:ea typeface="Roboto" panose="02000000000000000000" pitchFamily="2" charset="0"/>
                <a:cs typeface="Roboto" panose="02000000000000000000" pitchFamily="2" charset="0"/>
              </a:rPr>
              <a:t>cấu</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trúc</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quản</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lý</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các</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nguồn</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tài</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nguyên</a:t>
            </a:r>
            <a:r>
              <a:rPr lang="en-US" sz="1200" dirty="0">
                <a:latin typeface="Roboto" panose="02000000000000000000" pitchFamily="2" charset="0"/>
                <a:ea typeface="Roboto" panose="02000000000000000000" pitchFamily="2" charset="0"/>
                <a:cs typeface="Roboto" panose="02000000000000000000" pitchFamily="2" charset="0"/>
              </a:rPr>
              <a:t> chia </a:t>
            </a:r>
            <a:r>
              <a:rPr lang="en-US" sz="1200" dirty="0" err="1">
                <a:latin typeface="Roboto" panose="02000000000000000000" pitchFamily="2" charset="0"/>
                <a:ea typeface="Roboto" panose="02000000000000000000" pitchFamily="2" charset="0"/>
                <a:cs typeface="Roboto" panose="02000000000000000000" pitchFamily="2" charset="0"/>
              </a:rPr>
              <a:t>sẻ</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kết</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nối</a:t>
            </a:r>
            <a:r>
              <a:rPr lang="en-US" sz="1200" dirty="0">
                <a:latin typeface="Roboto" panose="02000000000000000000" pitchFamily="2" charset="0"/>
                <a:ea typeface="Roboto" panose="02000000000000000000" pitchFamily="2" charset="0"/>
                <a:cs typeface="Roboto" panose="02000000000000000000" pitchFamily="2" charset="0"/>
              </a:rPr>
              <a:t> API</a:t>
            </a:r>
          </a:p>
          <a:p>
            <a:endParaRPr lang="en-US" sz="1200" dirty="0">
              <a:latin typeface="Roboto" panose="02000000000000000000" pitchFamily="2" charset="0"/>
              <a:ea typeface="Roboto" panose="02000000000000000000" pitchFamily="2" charset="0"/>
              <a:cs typeface="Roboto" panose="02000000000000000000" pitchFamily="2" charset="0"/>
            </a:endParaRPr>
          </a:p>
          <a:p>
            <a:r>
              <a:rPr lang="en-US" sz="1200" b="1" dirty="0" err="1">
                <a:latin typeface="Roboto" panose="02000000000000000000" pitchFamily="2" charset="0"/>
                <a:ea typeface="Roboto" panose="02000000000000000000" pitchFamily="2" charset="0"/>
                <a:cs typeface="Roboto" panose="02000000000000000000" pitchFamily="2" charset="0"/>
              </a:rPr>
              <a:t>Tích</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hợp</a:t>
            </a:r>
            <a:endParaRPr lang="en-US" sz="1200" b="1" dirty="0">
              <a:latin typeface="Roboto" panose="02000000000000000000" pitchFamily="2" charset="0"/>
              <a:ea typeface="Roboto" panose="02000000000000000000" pitchFamily="2" charset="0"/>
              <a:cs typeface="Roboto" panose="02000000000000000000" pitchFamily="2" charset="0"/>
            </a:endParaRPr>
          </a:p>
          <a:p>
            <a:r>
              <a:rPr lang="en-US" sz="1200" dirty="0" err="1">
                <a:latin typeface="Roboto" panose="02000000000000000000" pitchFamily="2" charset="0"/>
                <a:ea typeface="Roboto" panose="02000000000000000000" pitchFamily="2" charset="0"/>
                <a:cs typeface="Roboto" panose="02000000000000000000" pitchFamily="2" charset="0"/>
              </a:rPr>
              <a:t>Tích</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hợp</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với</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các</a:t>
            </a:r>
            <a:r>
              <a:rPr lang="en-US" sz="1200" dirty="0">
                <a:latin typeface="Roboto" panose="02000000000000000000" pitchFamily="2" charset="0"/>
                <a:ea typeface="Roboto" panose="02000000000000000000" pitchFamily="2" charset="0"/>
                <a:cs typeface="Roboto" panose="02000000000000000000" pitchFamily="2" charset="0"/>
              </a:rPr>
              <a:t> hệ </a:t>
            </a:r>
            <a:r>
              <a:rPr lang="en-US" sz="1200" dirty="0" err="1">
                <a:latin typeface="Roboto" panose="02000000000000000000" pitchFamily="2" charset="0"/>
                <a:ea typeface="Roboto" panose="02000000000000000000" pitchFamily="2" charset="0"/>
                <a:cs typeface="Roboto" panose="02000000000000000000" pitchFamily="2" charset="0"/>
              </a:rPr>
              <a:t>thống</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ứng</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dụng</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của</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toàn</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ngành</a:t>
            </a:r>
            <a:endParaRPr lang="en-US" sz="1200" dirty="0">
              <a:latin typeface="Roboto" panose="02000000000000000000" pitchFamily="2" charset="0"/>
              <a:ea typeface="Roboto" panose="02000000000000000000" pitchFamily="2" charset="0"/>
              <a:cs typeface="Roboto" panose="02000000000000000000" pitchFamily="2" charset="0"/>
            </a:endParaRPr>
          </a:p>
        </p:txBody>
      </p:sp>
      <p:sp>
        <p:nvSpPr>
          <p:cNvPr id="85" name="TextBox 84">
            <a:extLst>
              <a:ext uri="{FF2B5EF4-FFF2-40B4-BE49-F238E27FC236}">
                <a16:creationId xmlns:a16="http://schemas.microsoft.com/office/drawing/2014/main" id="{D1E47ABA-7F16-D384-F6EA-47F2AD1DC423}"/>
              </a:ext>
            </a:extLst>
          </p:cNvPr>
          <p:cNvSpPr txBox="1"/>
          <p:nvPr/>
        </p:nvSpPr>
        <p:spPr>
          <a:xfrm>
            <a:off x="9496968" y="2286894"/>
            <a:ext cx="1977507" cy="646331"/>
          </a:xfrm>
          <a:prstGeom prst="rect">
            <a:avLst/>
          </a:prstGeom>
          <a:noFill/>
        </p:spPr>
        <p:txBody>
          <a:bodyPr wrap="square" rtlCol="0">
            <a:spAutoFit/>
          </a:bodyPr>
          <a:lstStyle/>
          <a:p>
            <a:r>
              <a:rPr lang="en-US" sz="1200" b="1" dirty="0" err="1">
                <a:latin typeface="Roboto" panose="02000000000000000000" pitchFamily="2" charset="0"/>
                <a:ea typeface="Roboto" panose="02000000000000000000" pitchFamily="2" charset="0"/>
                <a:cs typeface="Roboto" panose="02000000000000000000" pitchFamily="2" charset="0"/>
              </a:rPr>
              <a:t>Báo</a:t>
            </a:r>
            <a:r>
              <a:rPr lang="en-US" sz="1200" b="1" dirty="0">
                <a:latin typeface="Roboto" panose="02000000000000000000" pitchFamily="2" charset="0"/>
                <a:ea typeface="Roboto" panose="02000000000000000000" pitchFamily="2" charset="0"/>
                <a:cs typeface="Roboto" panose="02000000000000000000" pitchFamily="2" charset="0"/>
              </a:rPr>
              <a:t> </a:t>
            </a:r>
            <a:r>
              <a:rPr lang="en-US" sz="1200" b="1" dirty="0" err="1">
                <a:latin typeface="Roboto" panose="02000000000000000000" pitchFamily="2" charset="0"/>
                <a:ea typeface="Roboto" panose="02000000000000000000" pitchFamily="2" charset="0"/>
                <a:cs typeface="Roboto" panose="02000000000000000000" pitchFamily="2" charset="0"/>
              </a:rPr>
              <a:t>cáo</a:t>
            </a:r>
            <a:r>
              <a:rPr lang="en-US" sz="1200" b="1" dirty="0">
                <a:latin typeface="Roboto" panose="02000000000000000000" pitchFamily="2" charset="0"/>
                <a:ea typeface="Roboto" panose="02000000000000000000" pitchFamily="2" charset="0"/>
                <a:cs typeface="Roboto" panose="02000000000000000000" pitchFamily="2" charset="0"/>
              </a:rPr>
              <a:t> thống </a:t>
            </a:r>
            <a:r>
              <a:rPr lang="en-US" sz="1200" b="1" dirty="0" err="1">
                <a:latin typeface="Roboto" panose="02000000000000000000" pitchFamily="2" charset="0"/>
                <a:ea typeface="Roboto" panose="02000000000000000000" pitchFamily="2" charset="0"/>
                <a:cs typeface="Roboto" panose="02000000000000000000" pitchFamily="2" charset="0"/>
              </a:rPr>
              <a:t>kê</a:t>
            </a:r>
            <a:endParaRPr lang="en-US" sz="1200" b="1" dirty="0">
              <a:latin typeface="Roboto" panose="02000000000000000000" pitchFamily="2" charset="0"/>
              <a:ea typeface="Roboto" panose="02000000000000000000" pitchFamily="2" charset="0"/>
              <a:cs typeface="Roboto" panose="02000000000000000000" pitchFamily="2" charset="0"/>
            </a:endParaRPr>
          </a:p>
          <a:p>
            <a:r>
              <a:rPr lang="en-US" sz="1200" dirty="0" err="1">
                <a:latin typeface="Roboto" panose="02000000000000000000" pitchFamily="2" charset="0"/>
                <a:ea typeface="Roboto" panose="02000000000000000000" pitchFamily="2" charset="0"/>
                <a:cs typeface="Roboto" panose="02000000000000000000" pitchFamily="2" charset="0"/>
              </a:rPr>
              <a:t>Phân</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tích</a:t>
            </a:r>
            <a:r>
              <a:rPr lang="en-US" sz="1200" dirty="0">
                <a:latin typeface="Roboto" panose="02000000000000000000" pitchFamily="2" charset="0"/>
                <a:ea typeface="Roboto" panose="02000000000000000000" pitchFamily="2" charset="0"/>
                <a:cs typeface="Roboto" panose="02000000000000000000" pitchFamily="2" charset="0"/>
              </a:rPr>
              <a:t> dữ liệu và </a:t>
            </a:r>
            <a:r>
              <a:rPr lang="en-US" sz="1200" dirty="0" err="1">
                <a:latin typeface="Roboto" panose="02000000000000000000" pitchFamily="2" charset="0"/>
                <a:ea typeface="Roboto" panose="02000000000000000000" pitchFamily="2" charset="0"/>
                <a:cs typeface="Roboto" panose="02000000000000000000" pitchFamily="2" charset="0"/>
              </a:rPr>
              <a:t>báo</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dirty="0" err="1">
                <a:latin typeface="Roboto" panose="02000000000000000000" pitchFamily="2" charset="0"/>
                <a:ea typeface="Roboto" panose="02000000000000000000" pitchFamily="2" charset="0"/>
                <a:cs typeface="Roboto" panose="02000000000000000000" pitchFamily="2" charset="0"/>
              </a:rPr>
              <a:t>cáo</a:t>
            </a:r>
            <a:endParaRPr lang="en-US" sz="1200" dirty="0">
              <a:latin typeface="Roboto" panose="02000000000000000000" pitchFamily="2" charset="0"/>
              <a:ea typeface="Roboto" panose="02000000000000000000" pitchFamily="2" charset="0"/>
              <a:cs typeface="Roboto" panose="02000000000000000000" pitchFamily="2" charset="0"/>
            </a:endParaRPr>
          </a:p>
        </p:txBody>
      </p:sp>
      <p:cxnSp>
        <p:nvCxnSpPr>
          <p:cNvPr id="86" name="Straight Connector 85">
            <a:extLst>
              <a:ext uri="{FF2B5EF4-FFF2-40B4-BE49-F238E27FC236}">
                <a16:creationId xmlns:a16="http://schemas.microsoft.com/office/drawing/2014/main" id="{035BAB81-9C50-21FC-E944-245CDFD54DC2}"/>
              </a:ext>
            </a:extLst>
          </p:cNvPr>
          <p:cNvCxnSpPr>
            <a:cxnSpLocks/>
            <a:stCxn id="19" idx="2"/>
            <a:endCxn id="6" idx="0"/>
          </p:cNvCxnSpPr>
          <p:nvPr/>
        </p:nvCxnSpPr>
        <p:spPr>
          <a:xfrm flipH="1">
            <a:off x="7259825" y="4945054"/>
            <a:ext cx="1" cy="10910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5A720277-9494-A4EA-7B09-BF8E9371F2F3}"/>
              </a:ext>
            </a:extLst>
          </p:cNvPr>
          <p:cNvCxnSpPr/>
          <p:nvPr/>
        </p:nvCxnSpPr>
        <p:spPr>
          <a:xfrm flipH="1">
            <a:off x="4134126" y="1611650"/>
            <a:ext cx="1" cy="16925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BD8F4852-C609-58B1-76E7-962D628AEA74}"/>
              </a:ext>
            </a:extLst>
          </p:cNvPr>
          <p:cNvCxnSpPr/>
          <p:nvPr/>
        </p:nvCxnSpPr>
        <p:spPr>
          <a:xfrm flipH="1">
            <a:off x="7758776" y="1612638"/>
            <a:ext cx="1" cy="16925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3" name="Rounded Rectangle 62">
            <a:extLst>
              <a:ext uri="{FF2B5EF4-FFF2-40B4-BE49-F238E27FC236}">
                <a16:creationId xmlns:a16="http://schemas.microsoft.com/office/drawing/2014/main" id="{21BE0315-BB50-CC12-AFD2-BB3EBF8ED98C}"/>
              </a:ext>
            </a:extLst>
          </p:cNvPr>
          <p:cNvSpPr/>
          <p:nvPr/>
        </p:nvSpPr>
        <p:spPr>
          <a:xfrm>
            <a:off x="2891484" y="5146744"/>
            <a:ext cx="3993853" cy="132056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lowchart: Magnetic Disk 64">
            <a:extLst>
              <a:ext uri="{FF2B5EF4-FFF2-40B4-BE49-F238E27FC236}">
                <a16:creationId xmlns:a16="http://schemas.microsoft.com/office/drawing/2014/main" id="{6097742F-D8A0-FFB5-D9BA-2C19A1717488}"/>
              </a:ext>
            </a:extLst>
          </p:cNvPr>
          <p:cNvSpPr/>
          <p:nvPr/>
        </p:nvSpPr>
        <p:spPr>
          <a:xfrm>
            <a:off x="731864" y="3890641"/>
            <a:ext cx="946163" cy="461662"/>
          </a:xfrm>
          <a:prstGeom prst="flowChartMagneticDisk">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Roboto" panose="02000000000000000000" pitchFamily="2" charset="0"/>
              <a:ea typeface="Roboto" panose="02000000000000000000" pitchFamily="2" charset="0"/>
              <a:cs typeface="Times New Roman" panose="02020603050405020304" pitchFamily="18" charset="0"/>
            </a:endParaRPr>
          </a:p>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nội bộ</a:t>
            </a:r>
          </a:p>
        </p:txBody>
      </p:sp>
      <p:sp>
        <p:nvSpPr>
          <p:cNvPr id="66" name="Flowchart: Magnetic Disk 65">
            <a:extLst>
              <a:ext uri="{FF2B5EF4-FFF2-40B4-BE49-F238E27FC236}">
                <a16:creationId xmlns:a16="http://schemas.microsoft.com/office/drawing/2014/main" id="{48CB7172-0DFB-1725-4525-BDB305EC39AF}"/>
              </a:ext>
            </a:extLst>
          </p:cNvPr>
          <p:cNvSpPr/>
          <p:nvPr/>
        </p:nvSpPr>
        <p:spPr>
          <a:xfrm>
            <a:off x="731864" y="3698888"/>
            <a:ext cx="946163" cy="343450"/>
          </a:xfrm>
          <a:prstGeom prst="flowChartMagneticDisk">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sp>
        <p:nvSpPr>
          <p:cNvPr id="67" name="Flowchart: Multidocument 66">
            <a:extLst>
              <a:ext uri="{FF2B5EF4-FFF2-40B4-BE49-F238E27FC236}">
                <a16:creationId xmlns:a16="http://schemas.microsoft.com/office/drawing/2014/main" id="{9ED60643-675C-D768-0C8D-74B51A22260D}"/>
              </a:ext>
            </a:extLst>
          </p:cNvPr>
          <p:cNvSpPr/>
          <p:nvPr/>
        </p:nvSpPr>
        <p:spPr>
          <a:xfrm>
            <a:off x="740438" y="4601871"/>
            <a:ext cx="946163" cy="598149"/>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Metadata</a:t>
            </a:r>
          </a:p>
        </p:txBody>
      </p:sp>
      <p:sp>
        <p:nvSpPr>
          <p:cNvPr id="68" name="TextBox 67">
            <a:extLst>
              <a:ext uri="{FF2B5EF4-FFF2-40B4-BE49-F238E27FC236}">
                <a16:creationId xmlns:a16="http://schemas.microsoft.com/office/drawing/2014/main" id="{715506A5-6C47-8726-892B-7F87C5D2D902}"/>
              </a:ext>
            </a:extLst>
          </p:cNvPr>
          <p:cNvSpPr txBox="1"/>
          <p:nvPr/>
        </p:nvSpPr>
        <p:spPr>
          <a:xfrm>
            <a:off x="4374577" y="6188226"/>
            <a:ext cx="942887" cy="307777"/>
          </a:xfrm>
          <a:prstGeom prst="rect">
            <a:avLst/>
          </a:prstGeom>
          <a:noFill/>
        </p:spPr>
        <p:txBody>
          <a:bodyPr wrap="none" rtlCol="0">
            <a:spAutoFit/>
          </a:bodyPr>
          <a:lstStyle/>
          <a:p>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Đơn vị 01</a:t>
            </a:r>
          </a:p>
        </p:txBody>
      </p:sp>
      <p:sp>
        <p:nvSpPr>
          <p:cNvPr id="70" name="TextBox 69">
            <a:extLst>
              <a:ext uri="{FF2B5EF4-FFF2-40B4-BE49-F238E27FC236}">
                <a16:creationId xmlns:a16="http://schemas.microsoft.com/office/drawing/2014/main" id="{D3FE80BC-893A-15F7-FD85-949F1AA2E52B}"/>
              </a:ext>
            </a:extLst>
          </p:cNvPr>
          <p:cNvSpPr txBox="1"/>
          <p:nvPr/>
        </p:nvSpPr>
        <p:spPr>
          <a:xfrm>
            <a:off x="1727194" y="3812705"/>
            <a:ext cx="700237" cy="400110"/>
          </a:xfrm>
          <a:prstGeom prst="rect">
            <a:avLst/>
          </a:prstGeom>
          <a:noFill/>
        </p:spPr>
        <p:txBody>
          <a:bodyPr wrap="square" rtlCol="0">
            <a:spAutoFit/>
          </a:bodyPr>
          <a:lstStyle/>
          <a:p>
            <a:pPr algn="ctr"/>
            <a:r>
              <a:rPr lang="en-US" sz="1000" dirty="0">
                <a:latin typeface="Roboto" panose="02000000000000000000" pitchFamily="2" charset="0"/>
                <a:ea typeface="Roboto" panose="02000000000000000000" pitchFamily="2" charset="0"/>
                <a:cs typeface="Times New Roman" panose="02020603050405020304" pitchFamily="18" charset="0"/>
              </a:rPr>
              <a:t>Tài nguyên</a:t>
            </a:r>
          </a:p>
        </p:txBody>
      </p:sp>
      <p:sp>
        <p:nvSpPr>
          <p:cNvPr id="72" name="TextBox 71">
            <a:extLst>
              <a:ext uri="{FF2B5EF4-FFF2-40B4-BE49-F238E27FC236}">
                <a16:creationId xmlns:a16="http://schemas.microsoft.com/office/drawing/2014/main" id="{D70EA1C9-D985-09DE-6595-F36E2126B1A2}"/>
              </a:ext>
            </a:extLst>
          </p:cNvPr>
          <p:cNvSpPr txBox="1"/>
          <p:nvPr/>
        </p:nvSpPr>
        <p:spPr>
          <a:xfrm>
            <a:off x="1705017" y="4685079"/>
            <a:ext cx="713571" cy="400110"/>
          </a:xfrm>
          <a:prstGeom prst="rect">
            <a:avLst/>
          </a:prstGeom>
          <a:noFill/>
        </p:spPr>
        <p:txBody>
          <a:bodyPr wrap="square" rtlCol="0">
            <a:spAutoFit/>
          </a:bodyPr>
          <a:lstStyle/>
          <a:p>
            <a:pPr algn="ctr"/>
            <a:r>
              <a:rPr lang="en-US" sz="1000" dirty="0">
                <a:latin typeface="Roboto" panose="02000000000000000000" pitchFamily="2" charset="0"/>
                <a:ea typeface="Roboto" panose="02000000000000000000" pitchFamily="2" charset="0"/>
                <a:cs typeface="Times New Roman" panose="02020603050405020304" pitchFamily="18" charset="0"/>
              </a:rPr>
              <a:t>Siêu dữ liệu</a:t>
            </a:r>
          </a:p>
        </p:txBody>
      </p:sp>
      <p:sp>
        <p:nvSpPr>
          <p:cNvPr id="79" name="TextBox 78">
            <a:extLst>
              <a:ext uri="{FF2B5EF4-FFF2-40B4-BE49-F238E27FC236}">
                <a16:creationId xmlns:a16="http://schemas.microsoft.com/office/drawing/2014/main" id="{AE7D8390-0F91-31A4-F2BB-822736C72FE4}"/>
              </a:ext>
            </a:extLst>
          </p:cNvPr>
          <p:cNvSpPr txBox="1"/>
          <p:nvPr/>
        </p:nvSpPr>
        <p:spPr>
          <a:xfrm>
            <a:off x="5898855" y="6028221"/>
            <a:ext cx="631904"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Quản trị</a:t>
            </a:r>
          </a:p>
        </p:txBody>
      </p:sp>
      <p:sp>
        <p:nvSpPr>
          <p:cNvPr id="87" name="Flowchart: Multidocument 86">
            <a:extLst>
              <a:ext uri="{FF2B5EF4-FFF2-40B4-BE49-F238E27FC236}">
                <a16:creationId xmlns:a16="http://schemas.microsoft.com/office/drawing/2014/main" id="{BA6ED870-A2B6-A6C4-4DFB-CBA33F8FB624}"/>
              </a:ext>
            </a:extLst>
          </p:cNvPr>
          <p:cNvSpPr/>
          <p:nvPr/>
        </p:nvSpPr>
        <p:spPr>
          <a:xfrm>
            <a:off x="3997635" y="5328781"/>
            <a:ext cx="794934" cy="595507"/>
          </a:xfrm>
          <a:prstGeom prst="flowChartMultidocumen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Metadata</a:t>
            </a:r>
          </a:p>
        </p:txBody>
      </p:sp>
      <p:sp>
        <p:nvSpPr>
          <p:cNvPr id="89" name="Flowchart: Magnetic Disk 88">
            <a:extLst>
              <a:ext uri="{FF2B5EF4-FFF2-40B4-BE49-F238E27FC236}">
                <a16:creationId xmlns:a16="http://schemas.microsoft.com/office/drawing/2014/main" id="{77F62853-44CD-08AD-18BF-A1B56318D673}"/>
              </a:ext>
            </a:extLst>
          </p:cNvPr>
          <p:cNvSpPr/>
          <p:nvPr/>
        </p:nvSpPr>
        <p:spPr>
          <a:xfrm>
            <a:off x="2964377" y="5427969"/>
            <a:ext cx="901325" cy="58204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Roboto" panose="02000000000000000000" pitchFamily="2" charset="0"/>
              <a:ea typeface="Roboto" panose="02000000000000000000" pitchFamily="2" charset="0"/>
              <a:cs typeface="Times New Roman" panose="02020603050405020304" pitchFamily="18" charset="0"/>
            </a:endParaRPr>
          </a:p>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nội bộ</a:t>
            </a:r>
          </a:p>
        </p:txBody>
      </p:sp>
      <p:sp>
        <p:nvSpPr>
          <p:cNvPr id="90" name="Flowchart: Magnetic Disk 89">
            <a:extLst>
              <a:ext uri="{FF2B5EF4-FFF2-40B4-BE49-F238E27FC236}">
                <a16:creationId xmlns:a16="http://schemas.microsoft.com/office/drawing/2014/main" id="{61479FEB-094E-9567-EAC6-ACE621C6A053}"/>
              </a:ext>
            </a:extLst>
          </p:cNvPr>
          <p:cNvSpPr/>
          <p:nvPr/>
        </p:nvSpPr>
        <p:spPr>
          <a:xfrm>
            <a:off x="2955097" y="5199747"/>
            <a:ext cx="910606" cy="429386"/>
          </a:xfrm>
          <a:prstGeom prst="flowChartMagneticDisk">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pic>
        <p:nvPicPr>
          <p:cNvPr id="99" name="Picture 98">
            <a:extLst>
              <a:ext uri="{FF2B5EF4-FFF2-40B4-BE49-F238E27FC236}">
                <a16:creationId xmlns:a16="http://schemas.microsoft.com/office/drawing/2014/main" id="{D34C5E66-C128-AB10-51BA-BC71A0E8683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78665" y="5209665"/>
            <a:ext cx="825616" cy="825616"/>
          </a:xfrm>
          <a:prstGeom prst="rect">
            <a:avLst/>
          </a:prstGeom>
        </p:spPr>
      </p:pic>
      <p:pic>
        <p:nvPicPr>
          <p:cNvPr id="102" name="Picture 101">
            <a:extLst>
              <a:ext uri="{FF2B5EF4-FFF2-40B4-BE49-F238E27FC236}">
                <a16:creationId xmlns:a16="http://schemas.microsoft.com/office/drawing/2014/main" id="{207691F7-69F6-FEEC-6720-4C5055C3C0B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47006" y="5114374"/>
            <a:ext cx="910606" cy="910606"/>
          </a:xfrm>
          <a:prstGeom prst="rect">
            <a:avLst/>
          </a:prstGeom>
        </p:spPr>
      </p:pic>
      <p:pic>
        <p:nvPicPr>
          <p:cNvPr id="112" name="Picture 111">
            <a:extLst>
              <a:ext uri="{FF2B5EF4-FFF2-40B4-BE49-F238E27FC236}">
                <a16:creationId xmlns:a16="http://schemas.microsoft.com/office/drawing/2014/main" id="{34AC760F-6DC2-E8FB-24D7-297C294642DA}"/>
              </a:ext>
            </a:extLst>
          </p:cNvPr>
          <p:cNvPicPr>
            <a:picLocks noChangeAspect="1"/>
          </p:cNvPicPr>
          <p:nvPr/>
        </p:nvPicPr>
        <p:blipFill>
          <a:blip r:embed="rId9"/>
          <a:stretch>
            <a:fillRect/>
          </a:stretch>
        </p:blipFill>
        <p:spPr>
          <a:xfrm>
            <a:off x="93871" y="1923"/>
            <a:ext cx="7664905" cy="852177"/>
          </a:xfrm>
          <a:prstGeom prst="rect">
            <a:avLst/>
          </a:prstGeom>
        </p:spPr>
      </p:pic>
      <p:sp>
        <p:nvSpPr>
          <p:cNvPr id="2" name="TextBox 1">
            <a:extLst>
              <a:ext uri="{FF2B5EF4-FFF2-40B4-BE49-F238E27FC236}">
                <a16:creationId xmlns:a16="http://schemas.microsoft.com/office/drawing/2014/main" id="{E8A0D5D2-AAC7-6133-569C-C8927CA8B75E}"/>
              </a:ext>
            </a:extLst>
          </p:cNvPr>
          <p:cNvSpPr txBox="1"/>
          <p:nvPr/>
        </p:nvSpPr>
        <p:spPr>
          <a:xfrm>
            <a:off x="1199477" y="328499"/>
            <a:ext cx="6959491" cy="369332"/>
          </a:xfrm>
          <a:prstGeom prst="rect">
            <a:avLst/>
          </a:prstGeom>
          <a:noFill/>
        </p:spPr>
        <p:txBody>
          <a:bodyPr wrap="square" rtlCol="0">
            <a:spAutoFit/>
          </a:bodyPr>
          <a:lstStyle/>
          <a:p>
            <a:pPr fontAlgn="base">
              <a:lnSpc>
                <a:spcPct val="90000"/>
              </a:lnSpc>
              <a:spcBef>
                <a:spcPct val="0"/>
              </a:spcBef>
              <a:spcAft>
                <a:spcPct val="0"/>
              </a:spcAft>
            </a:pPr>
            <a:r>
              <a:rPr lang="en-ID" sz="2000" b="1" dirty="0">
                <a:solidFill>
                  <a:srgbClr val="228E93"/>
                </a:solidFill>
                <a:latin typeface="Roboto" panose="02000000000000000000" pitchFamily="2" charset="0"/>
                <a:ea typeface="Roboto" panose="02000000000000000000" pitchFamily="2" charset="0"/>
                <a:cs typeface="+mj-cs"/>
              </a:rPr>
              <a:t>MÔ HÌNH KẾT NỐI THƯ VIỆN SỐ CÔNG AN NHÂN DÂN</a:t>
            </a:r>
          </a:p>
        </p:txBody>
      </p:sp>
      <p:cxnSp>
        <p:nvCxnSpPr>
          <p:cNvPr id="8" name="Straight Connector 7">
            <a:extLst>
              <a:ext uri="{FF2B5EF4-FFF2-40B4-BE49-F238E27FC236}">
                <a16:creationId xmlns:a16="http://schemas.microsoft.com/office/drawing/2014/main" id="{9447D61A-FF0D-00A3-3E6A-AFBBC8C1C2B8}"/>
              </a:ext>
            </a:extLst>
          </p:cNvPr>
          <p:cNvCxnSpPr>
            <a:cxnSpLocks/>
          </p:cNvCxnSpPr>
          <p:nvPr/>
        </p:nvCxnSpPr>
        <p:spPr>
          <a:xfrm>
            <a:off x="626203" y="3524250"/>
            <a:ext cx="1812119"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B021F171-0F0D-9E6A-6E19-B811A6333BF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3144" y="5291149"/>
            <a:ext cx="860135" cy="561103"/>
          </a:xfrm>
          <a:prstGeom prst="rect">
            <a:avLst/>
          </a:prstGeom>
        </p:spPr>
      </p:pic>
      <p:sp>
        <p:nvSpPr>
          <p:cNvPr id="11" name="TextBox 10">
            <a:extLst>
              <a:ext uri="{FF2B5EF4-FFF2-40B4-BE49-F238E27FC236}">
                <a16:creationId xmlns:a16="http://schemas.microsoft.com/office/drawing/2014/main" id="{C11570F4-A3A5-8003-3B15-FEA3F0B1B708}"/>
              </a:ext>
            </a:extLst>
          </p:cNvPr>
          <p:cNvSpPr txBox="1"/>
          <p:nvPr/>
        </p:nvSpPr>
        <p:spPr>
          <a:xfrm>
            <a:off x="1724614" y="5459510"/>
            <a:ext cx="678191" cy="400110"/>
          </a:xfrm>
          <a:prstGeom prst="rect">
            <a:avLst/>
          </a:prstGeom>
          <a:noFill/>
        </p:spPr>
        <p:txBody>
          <a:bodyPr wrap="square" rtlCol="0">
            <a:spAutoFit/>
          </a:bodyPr>
          <a:lstStyle/>
          <a:p>
            <a:pPr algn="ctr"/>
            <a:r>
              <a:rPr lang="en-US" sz="1000" dirty="0">
                <a:latin typeface="Roboto" panose="02000000000000000000" pitchFamily="2" charset="0"/>
                <a:ea typeface="Roboto" panose="02000000000000000000" pitchFamily="2" charset="0"/>
                <a:cs typeface="Times New Roman" panose="02020603050405020304" pitchFamily="18" charset="0"/>
              </a:rPr>
              <a:t>Người dùng</a:t>
            </a:r>
          </a:p>
        </p:txBody>
      </p:sp>
      <p:sp>
        <p:nvSpPr>
          <p:cNvPr id="12" name="TextBox 11">
            <a:extLst>
              <a:ext uri="{FF2B5EF4-FFF2-40B4-BE49-F238E27FC236}">
                <a16:creationId xmlns:a16="http://schemas.microsoft.com/office/drawing/2014/main" id="{B761BA13-D204-AE4D-120E-D4C81F0894A8}"/>
              </a:ext>
            </a:extLst>
          </p:cNvPr>
          <p:cNvSpPr txBox="1"/>
          <p:nvPr/>
        </p:nvSpPr>
        <p:spPr>
          <a:xfrm>
            <a:off x="1705017" y="6221087"/>
            <a:ext cx="697787" cy="246221"/>
          </a:xfrm>
          <a:prstGeom prst="rect">
            <a:avLst/>
          </a:prstGeom>
          <a:noFill/>
        </p:spPr>
        <p:txBody>
          <a:bodyPr wrap="squar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Quản trị</a:t>
            </a:r>
          </a:p>
        </p:txBody>
      </p:sp>
      <p:pic>
        <p:nvPicPr>
          <p:cNvPr id="13" name="Picture 12">
            <a:extLst>
              <a:ext uri="{FF2B5EF4-FFF2-40B4-BE49-F238E27FC236}">
                <a16:creationId xmlns:a16="http://schemas.microsoft.com/office/drawing/2014/main" id="{8CEB1F6A-9EE0-09F6-50AB-DA8725849D2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9051" y="5895084"/>
            <a:ext cx="938204" cy="938204"/>
          </a:xfrm>
          <a:prstGeom prst="rect">
            <a:avLst/>
          </a:prstGeom>
        </p:spPr>
      </p:pic>
      <p:sp>
        <p:nvSpPr>
          <p:cNvPr id="15" name="Flowchart: Magnetic Disk 14">
            <a:extLst>
              <a:ext uri="{FF2B5EF4-FFF2-40B4-BE49-F238E27FC236}">
                <a16:creationId xmlns:a16="http://schemas.microsoft.com/office/drawing/2014/main" id="{DB5BDC2E-D137-115C-4B83-826C83CBE595}"/>
              </a:ext>
            </a:extLst>
          </p:cNvPr>
          <p:cNvSpPr/>
          <p:nvPr/>
        </p:nvSpPr>
        <p:spPr>
          <a:xfrm>
            <a:off x="3408255" y="4459219"/>
            <a:ext cx="940955" cy="407489"/>
          </a:xfrm>
          <a:prstGeom prst="flowChartMagneticDisk">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sp>
        <p:nvSpPr>
          <p:cNvPr id="16" name="Flowchart: Magnetic Disk 15">
            <a:extLst>
              <a:ext uri="{FF2B5EF4-FFF2-40B4-BE49-F238E27FC236}">
                <a16:creationId xmlns:a16="http://schemas.microsoft.com/office/drawing/2014/main" id="{84A11BD2-82F7-BCED-99FE-2595F9FB3365}"/>
              </a:ext>
            </a:extLst>
          </p:cNvPr>
          <p:cNvSpPr/>
          <p:nvPr/>
        </p:nvSpPr>
        <p:spPr>
          <a:xfrm>
            <a:off x="3406532" y="4109850"/>
            <a:ext cx="942678" cy="444396"/>
          </a:xfrm>
          <a:prstGeom prst="flowChartMagneticDisk">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sp>
        <p:nvSpPr>
          <p:cNvPr id="20" name="Flowchart: Magnetic Disk 19">
            <a:extLst>
              <a:ext uri="{FF2B5EF4-FFF2-40B4-BE49-F238E27FC236}">
                <a16:creationId xmlns:a16="http://schemas.microsoft.com/office/drawing/2014/main" id="{727457BB-2A5D-C6C5-BCD3-BC171D701D2A}"/>
              </a:ext>
            </a:extLst>
          </p:cNvPr>
          <p:cNvSpPr/>
          <p:nvPr/>
        </p:nvSpPr>
        <p:spPr>
          <a:xfrm>
            <a:off x="3406532" y="3785685"/>
            <a:ext cx="942678" cy="444396"/>
          </a:xfrm>
          <a:prstGeom prst="flowChartMagneticDisk">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sp>
        <p:nvSpPr>
          <p:cNvPr id="26" name="TextBox 25">
            <a:extLst>
              <a:ext uri="{FF2B5EF4-FFF2-40B4-BE49-F238E27FC236}">
                <a16:creationId xmlns:a16="http://schemas.microsoft.com/office/drawing/2014/main" id="{3B8020B7-F533-3E49-A0FB-6DD374E59B61}"/>
              </a:ext>
            </a:extLst>
          </p:cNvPr>
          <p:cNvSpPr txBox="1"/>
          <p:nvPr/>
        </p:nvSpPr>
        <p:spPr>
          <a:xfrm>
            <a:off x="2953132" y="6029142"/>
            <a:ext cx="806631" cy="246221"/>
          </a:xfrm>
          <a:prstGeom prst="rect">
            <a:avLst/>
          </a:prstGeom>
          <a:noFill/>
        </p:spPr>
        <p:txBody>
          <a:bodyPr wrap="none" rtlCol="0">
            <a:spAutoFit/>
          </a:bodyPr>
          <a:lstStyle/>
          <a:p>
            <a:pPr algn="ctr"/>
            <a:r>
              <a:rPr lang="en-US" sz="1000" dirty="0">
                <a:latin typeface="Roboto" panose="02000000000000000000" pitchFamily="2" charset="0"/>
                <a:ea typeface="Roboto" panose="02000000000000000000" pitchFamily="2" charset="0"/>
                <a:cs typeface="Times New Roman" panose="02020603050405020304" pitchFamily="18" charset="0"/>
              </a:rPr>
              <a:t>Tài nguyên</a:t>
            </a:r>
          </a:p>
        </p:txBody>
      </p:sp>
      <p:sp>
        <p:nvSpPr>
          <p:cNvPr id="28" name="TextBox 27">
            <a:extLst>
              <a:ext uri="{FF2B5EF4-FFF2-40B4-BE49-F238E27FC236}">
                <a16:creationId xmlns:a16="http://schemas.microsoft.com/office/drawing/2014/main" id="{2E496434-574E-368C-69ED-0B75112755A0}"/>
              </a:ext>
            </a:extLst>
          </p:cNvPr>
          <p:cNvSpPr txBox="1"/>
          <p:nvPr/>
        </p:nvSpPr>
        <p:spPr>
          <a:xfrm>
            <a:off x="3892209" y="6028221"/>
            <a:ext cx="841897"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Siêu dữ liệu</a:t>
            </a:r>
          </a:p>
        </p:txBody>
      </p:sp>
      <p:sp>
        <p:nvSpPr>
          <p:cNvPr id="39" name="TextBox 38">
            <a:extLst>
              <a:ext uri="{FF2B5EF4-FFF2-40B4-BE49-F238E27FC236}">
                <a16:creationId xmlns:a16="http://schemas.microsoft.com/office/drawing/2014/main" id="{9BACCC01-F11D-8B64-AD91-6C3766C9DB2D}"/>
              </a:ext>
            </a:extLst>
          </p:cNvPr>
          <p:cNvSpPr txBox="1"/>
          <p:nvPr/>
        </p:nvSpPr>
        <p:spPr>
          <a:xfrm>
            <a:off x="4899371" y="6030475"/>
            <a:ext cx="848309"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Người dùng</a:t>
            </a:r>
          </a:p>
        </p:txBody>
      </p:sp>
      <p:sp>
        <p:nvSpPr>
          <p:cNvPr id="43" name="Rounded Rectangle 62">
            <a:extLst>
              <a:ext uri="{FF2B5EF4-FFF2-40B4-BE49-F238E27FC236}">
                <a16:creationId xmlns:a16="http://schemas.microsoft.com/office/drawing/2014/main" id="{023C2153-9BCD-4227-D618-BAD2D036050B}"/>
              </a:ext>
            </a:extLst>
          </p:cNvPr>
          <p:cNvSpPr/>
          <p:nvPr/>
        </p:nvSpPr>
        <p:spPr>
          <a:xfrm>
            <a:off x="7321308" y="5164954"/>
            <a:ext cx="3993853" cy="1309037"/>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7C01867-770E-6F4D-BBD6-77FD55B33943}"/>
              </a:ext>
            </a:extLst>
          </p:cNvPr>
          <p:cNvSpPr txBox="1"/>
          <p:nvPr/>
        </p:nvSpPr>
        <p:spPr>
          <a:xfrm>
            <a:off x="8790916" y="6211713"/>
            <a:ext cx="942887" cy="307777"/>
          </a:xfrm>
          <a:prstGeom prst="rect">
            <a:avLst/>
          </a:prstGeom>
          <a:noFill/>
        </p:spPr>
        <p:txBody>
          <a:bodyPr wrap="none" rtlCol="0">
            <a:spAutoFit/>
          </a:bodyPr>
          <a:lstStyle/>
          <a:p>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Đơn </a:t>
            </a:r>
            <a:r>
              <a:rPr lang="en-US" sz="1400" b="1" dirty="0" err="1">
                <a:solidFill>
                  <a:schemeClr val="tx2"/>
                </a:solidFill>
                <a:latin typeface="Roboto" panose="02000000000000000000" pitchFamily="2" charset="0"/>
                <a:ea typeface="Roboto" panose="02000000000000000000" pitchFamily="2" charset="0"/>
                <a:cs typeface="Times New Roman" panose="02020603050405020304" pitchFamily="18" charset="0"/>
              </a:rPr>
              <a:t>vị</a:t>
            </a:r>
            <a:r>
              <a:rPr lang="en-US" sz="1400" b="1" dirty="0">
                <a:solidFill>
                  <a:schemeClr val="tx2"/>
                </a:solidFill>
                <a:latin typeface="Roboto" panose="02000000000000000000" pitchFamily="2" charset="0"/>
                <a:ea typeface="Roboto" panose="02000000000000000000" pitchFamily="2" charset="0"/>
                <a:cs typeface="Times New Roman" panose="02020603050405020304" pitchFamily="18" charset="0"/>
              </a:rPr>
              <a:t> 02</a:t>
            </a:r>
          </a:p>
        </p:txBody>
      </p:sp>
      <p:sp>
        <p:nvSpPr>
          <p:cNvPr id="46" name="TextBox 45">
            <a:extLst>
              <a:ext uri="{FF2B5EF4-FFF2-40B4-BE49-F238E27FC236}">
                <a16:creationId xmlns:a16="http://schemas.microsoft.com/office/drawing/2014/main" id="{09A8E8F5-5F24-836E-9E2C-170AF4BAEFDE}"/>
              </a:ext>
            </a:extLst>
          </p:cNvPr>
          <p:cNvSpPr txBox="1"/>
          <p:nvPr/>
        </p:nvSpPr>
        <p:spPr>
          <a:xfrm>
            <a:off x="10376489" y="6035281"/>
            <a:ext cx="631904"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Quản trị</a:t>
            </a:r>
          </a:p>
        </p:txBody>
      </p:sp>
      <p:sp>
        <p:nvSpPr>
          <p:cNvPr id="47" name="Flowchart: Multidocument 46">
            <a:extLst>
              <a:ext uri="{FF2B5EF4-FFF2-40B4-BE49-F238E27FC236}">
                <a16:creationId xmlns:a16="http://schemas.microsoft.com/office/drawing/2014/main" id="{CC6EBEB2-14A8-BA29-1DE6-50A2B2FE5A1B}"/>
              </a:ext>
            </a:extLst>
          </p:cNvPr>
          <p:cNvSpPr/>
          <p:nvPr/>
        </p:nvSpPr>
        <p:spPr>
          <a:xfrm>
            <a:off x="8427459" y="5346991"/>
            <a:ext cx="794934" cy="595507"/>
          </a:xfrm>
          <a:prstGeom prst="flowChartMulti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Roboto" panose="02000000000000000000" pitchFamily="2" charset="0"/>
                <a:ea typeface="Roboto" panose="02000000000000000000" pitchFamily="2" charset="0"/>
                <a:cs typeface="Times New Roman" panose="02020603050405020304" pitchFamily="18" charset="0"/>
              </a:rPr>
              <a:t>Metadata</a:t>
            </a:r>
          </a:p>
        </p:txBody>
      </p:sp>
      <p:sp>
        <p:nvSpPr>
          <p:cNvPr id="55" name="Flowchart: Magnetic Disk 54">
            <a:extLst>
              <a:ext uri="{FF2B5EF4-FFF2-40B4-BE49-F238E27FC236}">
                <a16:creationId xmlns:a16="http://schemas.microsoft.com/office/drawing/2014/main" id="{B396DB11-5774-05D5-3645-A363A43153B0}"/>
              </a:ext>
            </a:extLst>
          </p:cNvPr>
          <p:cNvSpPr/>
          <p:nvPr/>
        </p:nvSpPr>
        <p:spPr>
          <a:xfrm>
            <a:off x="7394201" y="5446179"/>
            <a:ext cx="901325" cy="58204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Roboto" panose="02000000000000000000" pitchFamily="2" charset="0"/>
              <a:ea typeface="Roboto" panose="02000000000000000000" pitchFamily="2" charset="0"/>
              <a:cs typeface="Times New Roman" panose="02020603050405020304" pitchFamily="18" charset="0"/>
            </a:endParaRPr>
          </a:p>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nội bộ</a:t>
            </a:r>
          </a:p>
        </p:txBody>
      </p:sp>
      <p:sp>
        <p:nvSpPr>
          <p:cNvPr id="56" name="Flowchart: Magnetic Disk 55">
            <a:extLst>
              <a:ext uri="{FF2B5EF4-FFF2-40B4-BE49-F238E27FC236}">
                <a16:creationId xmlns:a16="http://schemas.microsoft.com/office/drawing/2014/main" id="{5DB5EA5E-37E5-F12A-A6AD-205CC1266481}"/>
              </a:ext>
            </a:extLst>
          </p:cNvPr>
          <p:cNvSpPr/>
          <p:nvPr/>
        </p:nvSpPr>
        <p:spPr>
          <a:xfrm>
            <a:off x="7384921" y="5217957"/>
            <a:ext cx="910606" cy="429386"/>
          </a:xfrm>
          <a:prstGeom prst="flowChartMagneticDisk">
            <a:avLst/>
          </a:prstGeom>
          <a:solidFill>
            <a:srgbClr val="BF9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Tài nguyên chia sẻ</a:t>
            </a:r>
          </a:p>
        </p:txBody>
      </p:sp>
      <p:pic>
        <p:nvPicPr>
          <p:cNvPr id="59" name="Picture 58">
            <a:extLst>
              <a:ext uri="{FF2B5EF4-FFF2-40B4-BE49-F238E27FC236}">
                <a16:creationId xmlns:a16="http://schemas.microsoft.com/office/drawing/2014/main" id="{65280807-B784-84C6-2242-7B499295619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08489" y="5227874"/>
            <a:ext cx="825616" cy="921871"/>
          </a:xfrm>
          <a:prstGeom prst="rect">
            <a:avLst/>
          </a:prstGeom>
        </p:spPr>
      </p:pic>
      <p:sp>
        <p:nvSpPr>
          <p:cNvPr id="62" name="TextBox 61">
            <a:extLst>
              <a:ext uri="{FF2B5EF4-FFF2-40B4-BE49-F238E27FC236}">
                <a16:creationId xmlns:a16="http://schemas.microsoft.com/office/drawing/2014/main" id="{EB72B1C8-E963-C1FC-3530-E9ED1D9A285A}"/>
              </a:ext>
            </a:extLst>
          </p:cNvPr>
          <p:cNvSpPr txBox="1"/>
          <p:nvPr/>
        </p:nvSpPr>
        <p:spPr>
          <a:xfrm>
            <a:off x="7382956" y="6047352"/>
            <a:ext cx="806631"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Tài nguyên</a:t>
            </a:r>
          </a:p>
        </p:txBody>
      </p:sp>
      <p:sp>
        <p:nvSpPr>
          <p:cNvPr id="69" name="TextBox 68">
            <a:extLst>
              <a:ext uri="{FF2B5EF4-FFF2-40B4-BE49-F238E27FC236}">
                <a16:creationId xmlns:a16="http://schemas.microsoft.com/office/drawing/2014/main" id="{C17D2D35-7474-6443-D7AE-78AD16C3A972}"/>
              </a:ext>
            </a:extLst>
          </p:cNvPr>
          <p:cNvSpPr txBox="1"/>
          <p:nvPr/>
        </p:nvSpPr>
        <p:spPr>
          <a:xfrm>
            <a:off x="8302746" y="6026636"/>
            <a:ext cx="841897"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Siêu dữ liệu</a:t>
            </a:r>
          </a:p>
        </p:txBody>
      </p:sp>
      <p:sp>
        <p:nvSpPr>
          <p:cNvPr id="74" name="TextBox 73">
            <a:extLst>
              <a:ext uri="{FF2B5EF4-FFF2-40B4-BE49-F238E27FC236}">
                <a16:creationId xmlns:a16="http://schemas.microsoft.com/office/drawing/2014/main" id="{DE296FC7-B002-1C26-844D-C16994BDBA11}"/>
              </a:ext>
            </a:extLst>
          </p:cNvPr>
          <p:cNvSpPr txBox="1"/>
          <p:nvPr/>
        </p:nvSpPr>
        <p:spPr>
          <a:xfrm>
            <a:off x="9346786" y="6035281"/>
            <a:ext cx="848309" cy="246221"/>
          </a:xfrm>
          <a:prstGeom prst="rect">
            <a:avLst/>
          </a:prstGeom>
          <a:noFill/>
        </p:spPr>
        <p:txBody>
          <a:bodyPr wrap="none" rtlCol="0">
            <a:spAutoFit/>
          </a:bodyPr>
          <a:lstStyle/>
          <a:p>
            <a:r>
              <a:rPr lang="en-US" sz="1000" dirty="0">
                <a:latin typeface="Roboto" panose="02000000000000000000" pitchFamily="2" charset="0"/>
                <a:ea typeface="Roboto" panose="02000000000000000000" pitchFamily="2" charset="0"/>
                <a:cs typeface="Times New Roman" panose="02020603050405020304" pitchFamily="18" charset="0"/>
              </a:rPr>
              <a:t>Người dùng</a:t>
            </a:r>
          </a:p>
        </p:txBody>
      </p:sp>
      <p:sp>
        <p:nvSpPr>
          <p:cNvPr id="75" name="Flowchart: Multidocument 74">
            <a:extLst>
              <a:ext uri="{FF2B5EF4-FFF2-40B4-BE49-F238E27FC236}">
                <a16:creationId xmlns:a16="http://schemas.microsoft.com/office/drawing/2014/main" id="{304F352F-855B-9C1B-608F-AB32527C51D5}"/>
              </a:ext>
            </a:extLst>
          </p:cNvPr>
          <p:cNvSpPr/>
          <p:nvPr/>
        </p:nvSpPr>
        <p:spPr>
          <a:xfrm>
            <a:off x="5845583" y="3796135"/>
            <a:ext cx="1051554" cy="750602"/>
          </a:xfrm>
          <a:prstGeom prst="flowChartMulti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Metadata</a:t>
            </a:r>
          </a:p>
        </p:txBody>
      </p:sp>
      <p:sp>
        <p:nvSpPr>
          <p:cNvPr id="25" name="Flowchart: Multidocument 24">
            <a:extLst>
              <a:ext uri="{FF2B5EF4-FFF2-40B4-BE49-F238E27FC236}">
                <a16:creationId xmlns:a16="http://schemas.microsoft.com/office/drawing/2014/main" id="{F2998A9E-1F10-BC13-2472-7906BBE3B441}"/>
              </a:ext>
            </a:extLst>
          </p:cNvPr>
          <p:cNvSpPr/>
          <p:nvPr/>
        </p:nvSpPr>
        <p:spPr>
          <a:xfrm>
            <a:off x="5691271" y="3919230"/>
            <a:ext cx="1051554" cy="750602"/>
          </a:xfrm>
          <a:prstGeom prst="flowChartMultidocumen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Metadata</a:t>
            </a:r>
          </a:p>
        </p:txBody>
      </p:sp>
      <p:sp>
        <p:nvSpPr>
          <p:cNvPr id="24" name="Flowchart: Multidocument 23">
            <a:extLst>
              <a:ext uri="{FF2B5EF4-FFF2-40B4-BE49-F238E27FC236}">
                <a16:creationId xmlns:a16="http://schemas.microsoft.com/office/drawing/2014/main" id="{7912F86D-23DA-8247-2D02-4BB3FB0B3B3F}"/>
              </a:ext>
            </a:extLst>
          </p:cNvPr>
          <p:cNvSpPr/>
          <p:nvPr/>
        </p:nvSpPr>
        <p:spPr>
          <a:xfrm>
            <a:off x="5479205" y="4114931"/>
            <a:ext cx="1051554" cy="75060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Roboto" panose="02000000000000000000" pitchFamily="2" charset="0"/>
                <a:ea typeface="Roboto" panose="02000000000000000000" pitchFamily="2" charset="0"/>
                <a:cs typeface="Times New Roman" panose="02020603050405020304" pitchFamily="18" charset="0"/>
              </a:rPr>
              <a:t>Metadata</a:t>
            </a:r>
          </a:p>
        </p:txBody>
      </p:sp>
      <p:pic>
        <p:nvPicPr>
          <p:cNvPr id="92" name="Picture 91">
            <a:extLst>
              <a:ext uri="{FF2B5EF4-FFF2-40B4-BE49-F238E27FC236}">
                <a16:creationId xmlns:a16="http://schemas.microsoft.com/office/drawing/2014/main" id="{9AE9EC9A-B07E-B942-38A5-BDDBD871C64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190238" y="3833017"/>
            <a:ext cx="1317777" cy="1317777"/>
          </a:xfrm>
          <a:prstGeom prst="rect">
            <a:avLst/>
          </a:prstGeom>
        </p:spPr>
      </p:pic>
      <p:pic>
        <p:nvPicPr>
          <p:cNvPr id="101" name="Picture 100">
            <a:extLst>
              <a:ext uri="{FF2B5EF4-FFF2-40B4-BE49-F238E27FC236}">
                <a16:creationId xmlns:a16="http://schemas.microsoft.com/office/drawing/2014/main" id="{114C1751-3EC2-8682-68D9-0DE0BE3E15A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36854" y="3813626"/>
            <a:ext cx="1251335" cy="1251335"/>
          </a:xfrm>
          <a:prstGeom prst="rect">
            <a:avLst/>
          </a:prstGeom>
        </p:spPr>
      </p:pic>
      <p:pic>
        <p:nvPicPr>
          <p:cNvPr id="58" name="Picture 57">
            <a:extLst>
              <a:ext uri="{FF2B5EF4-FFF2-40B4-BE49-F238E27FC236}">
                <a16:creationId xmlns:a16="http://schemas.microsoft.com/office/drawing/2014/main" id="{4BC4C266-5FEF-0F21-CD97-77DE6CC1EEC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34701" y="4042340"/>
            <a:ext cx="1179009" cy="769119"/>
          </a:xfrm>
          <a:prstGeom prst="rect">
            <a:avLst/>
          </a:prstGeom>
        </p:spPr>
      </p:pic>
      <p:pic>
        <p:nvPicPr>
          <p:cNvPr id="93" name="Picture 92">
            <a:extLst>
              <a:ext uri="{FF2B5EF4-FFF2-40B4-BE49-F238E27FC236}">
                <a16:creationId xmlns:a16="http://schemas.microsoft.com/office/drawing/2014/main" id="{EA5E2708-B406-2838-EACF-A76D909CB36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171025" y="4986485"/>
            <a:ext cx="1285295" cy="1285295"/>
          </a:xfrm>
          <a:prstGeom prst="rect">
            <a:avLst/>
          </a:prstGeom>
        </p:spPr>
      </p:pic>
    </p:spTree>
    <p:extLst>
      <p:ext uri="{BB962C8B-B14F-4D97-AF65-F5344CB8AC3E}">
        <p14:creationId xmlns:p14="http://schemas.microsoft.com/office/powerpoint/2010/main" val="112204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2"/>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7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84"/>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85"/>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0"/>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4"/>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01"/>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58"/>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52"/>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8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18"/>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19"/>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80"/>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81"/>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76"/>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8"/>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7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73"/>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4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0"/>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49"/>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animBg="1"/>
      <p:bldP spid="17" grpId="0"/>
      <p:bldP spid="21" grpId="0"/>
      <p:bldP spid="32" grpId="0"/>
      <p:bldP spid="37" grpId="0" animBg="1"/>
      <p:bldP spid="50" grpId="0"/>
      <p:bldP spid="51" grpId="0"/>
      <p:bldP spid="73" grpId="0" animBg="1"/>
      <p:bldP spid="78" grpId="0"/>
      <p:bldP spid="81" grpId="0"/>
      <p:bldP spid="83" grpId="0"/>
      <p:bldP spid="84" grpId="0"/>
      <p:bldP spid="85" grpId="0"/>
      <p:bldP spid="63" grpId="0" animBg="1"/>
      <p:bldP spid="65" grpId="0" animBg="1"/>
      <p:bldP spid="66" grpId="0" animBg="1"/>
      <p:bldP spid="67" grpId="0" animBg="1"/>
      <p:bldP spid="68" grpId="0"/>
      <p:bldP spid="70" grpId="0"/>
      <p:bldP spid="72" grpId="0"/>
      <p:bldP spid="79" grpId="0"/>
      <p:bldP spid="87" grpId="0" animBg="1"/>
      <p:bldP spid="89" grpId="0" animBg="1"/>
      <p:bldP spid="90" grpId="0" animBg="1"/>
      <p:bldP spid="11" grpId="0"/>
      <p:bldP spid="12" grpId="0"/>
      <p:bldP spid="15" grpId="0" animBg="1"/>
      <p:bldP spid="16" grpId="0" animBg="1"/>
      <p:bldP spid="20" grpId="0" animBg="1"/>
      <p:bldP spid="26" grpId="0"/>
      <p:bldP spid="28" grpId="0"/>
      <p:bldP spid="39" grpId="0"/>
      <p:bldP spid="43" grpId="0" animBg="1"/>
      <p:bldP spid="44" grpId="0"/>
      <p:bldP spid="46" grpId="0"/>
      <p:bldP spid="47" grpId="0" animBg="1"/>
      <p:bldP spid="55" grpId="0" animBg="1"/>
      <p:bldP spid="56" grpId="0" animBg="1"/>
      <p:bldP spid="62" grpId="0"/>
      <p:bldP spid="69" grpId="0"/>
      <p:bldP spid="74" grpId="0"/>
      <p:bldP spid="75" grpId="0" animBg="1"/>
      <p:bldP spid="25" grpId="0" animBg="1"/>
      <p:bldP spid="2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3F2CC99-D247-AA49-B5D6-04A30A4BE017}"/>
              </a:ext>
            </a:extLst>
          </p:cNvPr>
          <p:cNvSpPr>
            <a:spLocks noGrp="1"/>
          </p:cNvSpPr>
          <p:nvPr>
            <p:ph type="title"/>
          </p:nvPr>
        </p:nvSpPr>
        <p:spPr/>
        <p:txBody>
          <a:bodyPr/>
          <a:lstStyle/>
          <a:p>
            <a:r>
              <a:rPr lang="en-US" b="1">
                <a:latin typeface="Cambria" panose="02040503050406030204" pitchFamily="18" charset="0"/>
                <a:ea typeface="Cambria" panose="02040503050406030204" pitchFamily="18" charset="0"/>
              </a:rPr>
              <a:t>LỢI ÍCH CỦA DSPACE</a:t>
            </a:r>
            <a:endParaRPr lang="en-US"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74976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F63FBB4-BED4-4F63-8780-474F7609DF9D}"/>
              </a:ext>
            </a:extLst>
          </p:cNvPr>
          <p:cNvSpPr>
            <a:spLocks noGrp="1"/>
          </p:cNvSpPr>
          <p:nvPr>
            <p:ph type="ctrTitle"/>
          </p:nvPr>
        </p:nvSpPr>
        <p:spPr>
          <a:xfrm>
            <a:off x="609600" y="152300"/>
            <a:ext cx="11006138" cy="623888"/>
          </a:xfrm>
        </p:spPr>
        <p:txBody>
          <a:bodyPr anchor="ctr">
            <a:normAutofit/>
          </a:bodyPr>
          <a:lstStyle/>
          <a:p>
            <a:pPr>
              <a:lnSpc>
                <a:spcPct val="100000"/>
              </a:lnSpc>
            </a:pPr>
            <a:r>
              <a:rPr lang="en-US"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VỚI BẠN ĐỌC</a:t>
            </a:r>
            <a:endParaRPr lang="en-GB" sz="3200" b="1" dirty="0">
              <a:solidFill>
                <a:schemeClr val="accent1"/>
              </a:solidFill>
              <a:latin typeface="Cambria" panose="02040503050406030204" pitchFamily="18" charset="0"/>
              <a:ea typeface="Cambria" panose="02040503050406030204" pitchFamily="18" charset="0"/>
              <a:cs typeface="Sanskrit Text" panose="02020503050405020304" pitchFamily="18" charset="0"/>
            </a:endParaRPr>
          </a:p>
        </p:txBody>
      </p:sp>
      <p:pic>
        <p:nvPicPr>
          <p:cNvPr id="7170" name="Picture 2" descr="Lindblom Librarian Brings New Writing Center, Teaches Too">
            <a:extLst>
              <a:ext uri="{FF2B5EF4-FFF2-40B4-BE49-F238E27FC236}">
                <a16:creationId xmlns:a16="http://schemas.microsoft.com/office/drawing/2014/main" id="{71BDAFAB-6A95-4EC0-9209-25C01BED54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25033"/>
            <a:ext cx="6311900" cy="420793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ECD4B70-CA86-448C-BACA-0BF3706D15C3}"/>
              </a:ext>
            </a:extLst>
          </p:cNvPr>
          <p:cNvSpPr/>
          <p:nvPr/>
        </p:nvSpPr>
        <p:spPr>
          <a:xfrm>
            <a:off x="6112669" y="1702056"/>
            <a:ext cx="5503069" cy="3425618"/>
          </a:xfrm>
          <a:prstGeom prst="rect">
            <a:avLst/>
          </a:prstGeom>
        </p:spPr>
        <p:txBody>
          <a:bodyPr wrap="square">
            <a:spAutoFit/>
          </a:bodyPr>
          <a:lstStyle/>
          <a:p>
            <a:pPr marL="800100" lvl="1" indent="-342900" algn="just">
              <a:lnSpc>
                <a:spcPct val="150000"/>
              </a:lnSpc>
              <a:buFont typeface="Cambria" panose="02040503050406030204" pitchFamily="18" charset="0"/>
              <a:buChar char="-"/>
            </a:pPr>
            <a:r>
              <a:rPr lang="en-US" sz="2100">
                <a:latin typeface="Cambria" panose="02040503050406030204" pitchFamily="18" charset="0"/>
                <a:ea typeface="Cambria" panose="02040503050406030204" pitchFamily="18" charset="0"/>
              </a:rPr>
              <a:t>Cung cấp công cụ khai thác, sử dụng tài liệu trực tuyến (qua thiết bị cá nhân nh</a:t>
            </a:r>
            <a:r>
              <a:rPr lang="vi-VN" sz="2100">
                <a:latin typeface="Cambria" panose="02040503050406030204" pitchFamily="18" charset="0"/>
                <a:ea typeface="Cambria" panose="02040503050406030204" pitchFamily="18" charset="0"/>
              </a:rPr>
              <a:t>ư</a:t>
            </a:r>
            <a:r>
              <a:rPr lang="en-US" sz="2100">
                <a:latin typeface="Cambria" panose="02040503050406030204" pitchFamily="18" charset="0"/>
                <a:ea typeface="Cambria" panose="02040503050406030204" pitchFamily="18" charset="0"/>
              </a:rPr>
              <a:t> máy tính, điện thoại…), thân thiện, dễ sử dụng, thúc đẩy tính chủ động của bạn đọc</a:t>
            </a:r>
          </a:p>
          <a:p>
            <a:pPr marL="800100" lvl="1" indent="-342900" algn="just">
              <a:lnSpc>
                <a:spcPct val="150000"/>
              </a:lnSpc>
              <a:buFont typeface="Cambria" panose="02040503050406030204" pitchFamily="18" charset="0"/>
              <a:buChar char="-"/>
            </a:pPr>
            <a:r>
              <a:rPr lang="en-US" sz="2100">
                <a:latin typeface="Cambria" panose="02040503050406030204" pitchFamily="18" charset="0"/>
                <a:ea typeface="Cambria" panose="02040503050406030204" pitchFamily="18" charset="0"/>
              </a:rPr>
              <a:t>Bạn đọc không bị giới hạn không gian và thời gian sử dụng thư viện. </a:t>
            </a:r>
          </a:p>
        </p:txBody>
      </p:sp>
    </p:spTree>
    <p:extLst>
      <p:ext uri="{BB962C8B-B14F-4D97-AF65-F5344CB8AC3E}">
        <p14:creationId xmlns:p14="http://schemas.microsoft.com/office/powerpoint/2010/main" val="3395829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F63FBB4-BED4-4F63-8780-474F7609DF9D}"/>
              </a:ext>
            </a:extLst>
          </p:cNvPr>
          <p:cNvSpPr>
            <a:spLocks noGrp="1"/>
          </p:cNvSpPr>
          <p:nvPr>
            <p:ph type="ctrTitle"/>
          </p:nvPr>
        </p:nvSpPr>
        <p:spPr>
          <a:xfrm>
            <a:off x="592931" y="255818"/>
            <a:ext cx="11006138" cy="623888"/>
          </a:xfrm>
        </p:spPr>
        <p:txBody>
          <a:bodyPr anchor="ctr">
            <a:normAutofit/>
          </a:bodyPr>
          <a:lstStyle/>
          <a:p>
            <a:pPr>
              <a:lnSpc>
                <a:spcPct val="100000"/>
              </a:lnSpc>
            </a:pPr>
            <a:r>
              <a:rPr lang="en-US"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VỚI NHÀ TR</a:t>
            </a:r>
            <a:r>
              <a:rPr lang="vi-VN"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Ư</a:t>
            </a:r>
            <a:r>
              <a:rPr lang="en-US"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ỜNG, Đ</a:t>
            </a:r>
            <a:r>
              <a:rPr lang="vi-VN"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Ơ</a:t>
            </a:r>
            <a:r>
              <a:rPr lang="en-US"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N VỊ</a:t>
            </a:r>
            <a:endParaRPr lang="en-GB" sz="3200" b="1" dirty="0">
              <a:solidFill>
                <a:schemeClr val="accent1"/>
              </a:solidFill>
              <a:latin typeface="Cambria" panose="02040503050406030204" pitchFamily="18" charset="0"/>
              <a:ea typeface="Cambria" panose="02040503050406030204" pitchFamily="18" charset="0"/>
              <a:cs typeface="Sanskrit Text" panose="02020503050405020304" pitchFamily="18" charset="0"/>
            </a:endParaRPr>
          </a:p>
        </p:txBody>
      </p:sp>
      <p:sp>
        <p:nvSpPr>
          <p:cNvPr id="3" name="Rectangle 2">
            <a:extLst>
              <a:ext uri="{FF2B5EF4-FFF2-40B4-BE49-F238E27FC236}">
                <a16:creationId xmlns:a16="http://schemas.microsoft.com/office/drawing/2014/main" id="{B7C32536-0FB6-4CCA-BD45-F9BCA029F445}"/>
              </a:ext>
            </a:extLst>
          </p:cNvPr>
          <p:cNvSpPr/>
          <p:nvPr/>
        </p:nvSpPr>
        <p:spPr>
          <a:xfrm>
            <a:off x="6883879" y="2197892"/>
            <a:ext cx="4986068" cy="2462213"/>
          </a:xfrm>
          <a:prstGeom prst="rect">
            <a:avLst/>
          </a:prstGeom>
        </p:spPr>
        <p:txBody>
          <a:bodyPr wrap="square">
            <a:spAutoFit/>
          </a:bodyPr>
          <a:lstStyle/>
          <a:p>
            <a:pPr marL="342900" lvl="0" indent="-342900" algn="just">
              <a:buFontTx/>
              <a:buChar char="-"/>
            </a:pPr>
            <a:r>
              <a:rPr lang="en-US" sz="2200">
                <a:latin typeface="Cambria" panose="02040503050406030204" pitchFamily="18" charset="0"/>
                <a:ea typeface="Cambria" panose="02040503050406030204" pitchFamily="18" charset="0"/>
              </a:rPr>
              <a:t>Trực tiếp góp phần nâng cao chất lượng đào tạo, nghiên cứu, nâng cao vị thế của nhà tr</a:t>
            </a:r>
            <a:r>
              <a:rPr lang="vi-VN" sz="2200">
                <a:latin typeface="Cambria" panose="02040503050406030204" pitchFamily="18" charset="0"/>
                <a:ea typeface="Cambria" panose="02040503050406030204" pitchFamily="18" charset="0"/>
              </a:rPr>
              <a:t>ư</a:t>
            </a:r>
            <a:r>
              <a:rPr lang="en-US" sz="2200">
                <a:latin typeface="Cambria" panose="02040503050406030204" pitchFamily="18" charset="0"/>
                <a:ea typeface="Cambria" panose="02040503050406030204" pitchFamily="18" charset="0"/>
              </a:rPr>
              <a:t>ờng trong n</a:t>
            </a:r>
            <a:r>
              <a:rPr lang="vi-VN" sz="2200">
                <a:latin typeface="Cambria" panose="02040503050406030204" pitchFamily="18" charset="0"/>
                <a:ea typeface="Cambria" panose="02040503050406030204" pitchFamily="18" charset="0"/>
              </a:rPr>
              <a:t>ư</a:t>
            </a:r>
            <a:r>
              <a:rPr lang="en-US" sz="2200">
                <a:latin typeface="Cambria" panose="02040503050406030204" pitchFamily="18" charset="0"/>
                <a:ea typeface="Cambria" panose="02040503050406030204" pitchFamily="18" charset="0"/>
              </a:rPr>
              <a:t>ớc và trên toàn thế giới</a:t>
            </a:r>
          </a:p>
          <a:p>
            <a:pPr marL="342900" indent="-342900" algn="just">
              <a:buFontTx/>
              <a:buChar char="-"/>
            </a:pPr>
            <a:r>
              <a:rPr lang="en-US" sz="2200">
                <a:latin typeface="Cambria" panose="02040503050406030204" pitchFamily="18" charset="0"/>
                <a:ea typeface="Cambria" panose="02040503050406030204" pitchFamily="18" charset="0"/>
              </a:rPr>
              <a:t>Là công cụ hỗ trợ đánh giá xếp hạng đại học</a:t>
            </a:r>
          </a:p>
          <a:p>
            <a:pPr marL="342900" lvl="0" indent="-342900" algn="just">
              <a:buFontTx/>
              <a:buChar char="-"/>
            </a:pPr>
            <a:endParaRPr lang="en-US" sz="2200">
              <a:latin typeface="Cambria" panose="02040503050406030204" pitchFamily="18" charset="0"/>
              <a:ea typeface="Cambria" panose="02040503050406030204" pitchFamily="18" charset="0"/>
            </a:endParaRPr>
          </a:p>
        </p:txBody>
      </p:sp>
      <p:pic>
        <p:nvPicPr>
          <p:cNvPr id="1028" name="Picture 4" descr="Phòng GD&amp;amp;ĐT Huyện Đại Lộc | Cổng TTĐT Phòng GD&amp;amp;ĐT Huyện Đại Lộc">
            <a:extLst>
              <a:ext uri="{FF2B5EF4-FFF2-40B4-BE49-F238E27FC236}">
                <a16:creationId xmlns:a16="http://schemas.microsoft.com/office/drawing/2014/main" id="{64FC29F7-4AD0-4AC6-B323-D4F1D075B4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34370"/>
            <a:ext cx="6571054" cy="4389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2849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F63FBB4-BED4-4F63-8780-474F7609DF9D}"/>
              </a:ext>
            </a:extLst>
          </p:cNvPr>
          <p:cNvSpPr>
            <a:spLocks noGrp="1"/>
          </p:cNvSpPr>
          <p:nvPr>
            <p:ph type="ctrTitle"/>
          </p:nvPr>
        </p:nvSpPr>
        <p:spPr>
          <a:xfrm>
            <a:off x="609600" y="168275"/>
            <a:ext cx="11006138" cy="623888"/>
          </a:xfrm>
        </p:spPr>
        <p:txBody>
          <a:bodyPr anchor="ctr">
            <a:noAutofit/>
          </a:bodyPr>
          <a:lstStyle/>
          <a:p>
            <a:pPr>
              <a:lnSpc>
                <a:spcPct val="100000"/>
              </a:lnSpc>
            </a:pPr>
            <a:r>
              <a:rPr lang="en-US" sz="3200" b="1">
                <a:solidFill>
                  <a:schemeClr val="accent1"/>
                </a:solidFill>
                <a:latin typeface="Cambria" panose="02040503050406030204" pitchFamily="18" charset="0"/>
                <a:ea typeface="Cambria" panose="02040503050406030204" pitchFamily="18" charset="0"/>
                <a:cs typeface="Sanskrit Text" panose="02020503050405020304" pitchFamily="18" charset="0"/>
              </a:rPr>
              <a:t>VỚI THƯ VIỆN</a:t>
            </a:r>
            <a:endParaRPr lang="en-GB" sz="3200" b="1" dirty="0">
              <a:solidFill>
                <a:schemeClr val="accent1"/>
              </a:solidFill>
              <a:latin typeface="Cambria" panose="02040503050406030204" pitchFamily="18" charset="0"/>
              <a:ea typeface="Cambria" panose="02040503050406030204" pitchFamily="18" charset="0"/>
              <a:cs typeface="Sanskrit Text" panose="02020503050405020304" pitchFamily="18" charset="0"/>
            </a:endParaRPr>
          </a:p>
        </p:txBody>
      </p:sp>
      <p:pic>
        <p:nvPicPr>
          <p:cNvPr id="3" name="Picture 2">
            <a:extLst>
              <a:ext uri="{FF2B5EF4-FFF2-40B4-BE49-F238E27FC236}">
                <a16:creationId xmlns:a16="http://schemas.microsoft.com/office/drawing/2014/main" id="{46488F7D-6A7E-42D5-8351-C085C5FE6FD6}"/>
              </a:ext>
            </a:extLst>
          </p:cNvPr>
          <p:cNvPicPr>
            <a:picLocks noChangeAspect="1"/>
          </p:cNvPicPr>
          <p:nvPr/>
        </p:nvPicPr>
        <p:blipFill>
          <a:blip r:embed="rId3"/>
          <a:stretch>
            <a:fillRect/>
          </a:stretch>
        </p:blipFill>
        <p:spPr>
          <a:xfrm>
            <a:off x="7743217" y="4198957"/>
            <a:ext cx="4448783" cy="2659043"/>
          </a:xfrm>
          <a:prstGeom prst="rect">
            <a:avLst/>
          </a:prstGeom>
        </p:spPr>
      </p:pic>
      <p:sp>
        <p:nvSpPr>
          <p:cNvPr id="2" name="Rectangle 1">
            <a:extLst>
              <a:ext uri="{FF2B5EF4-FFF2-40B4-BE49-F238E27FC236}">
                <a16:creationId xmlns:a16="http://schemas.microsoft.com/office/drawing/2014/main" id="{AC750716-2B6E-4D6F-8894-7D52F375963D}"/>
              </a:ext>
            </a:extLst>
          </p:cNvPr>
          <p:cNvSpPr/>
          <p:nvPr/>
        </p:nvSpPr>
        <p:spPr>
          <a:xfrm>
            <a:off x="609600" y="792163"/>
            <a:ext cx="10551268" cy="5193986"/>
          </a:xfrm>
          <a:prstGeom prst="rect">
            <a:avLst/>
          </a:prstGeom>
        </p:spPr>
        <p:txBody>
          <a:bodyPr wrap="square">
            <a:spAutoFit/>
          </a:bodyPr>
          <a:lstStyle/>
          <a:p>
            <a:pPr marL="342900" indent="-342900" algn="just">
              <a:lnSpc>
                <a:spcPct val="150000"/>
              </a:lnSpc>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rPr>
              <a:t>Có công cụ làm việc hiện đại, đáp ứng đầy đủ các yêu cầu trong việc tổ chức, quản lý và phân phối các BST số lên internet</a:t>
            </a:r>
          </a:p>
          <a:p>
            <a:pPr marL="342900" marR="0" lvl="0" indent="-342900" algn="just">
              <a:lnSpc>
                <a:spcPct val="150000"/>
              </a:lnSpc>
              <a:spcBef>
                <a:spcPts val="0"/>
              </a:spcBef>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cs typeface="Times New Roman" panose="02020603050405020304" pitchFamily="18" charset="0"/>
              </a:rPr>
              <a:t>Giảm thiểu thời gian công sức làm việc của nhân viên th</a:t>
            </a:r>
            <a:r>
              <a:rPr lang="vi-VN" sz="2000">
                <a:latin typeface="Cambria" panose="02040503050406030204" pitchFamily="18" charset="0"/>
                <a:ea typeface="Cambria" panose="02040503050406030204" pitchFamily="18" charset="0"/>
                <a:cs typeface="Times New Roman" panose="02020603050405020304" pitchFamily="18" charset="0"/>
              </a:rPr>
              <a:t>ư</a:t>
            </a:r>
            <a:r>
              <a:rPr lang="en-US" sz="2000">
                <a:latin typeface="Cambria" panose="02040503050406030204" pitchFamily="18" charset="0"/>
                <a:ea typeface="Cambria" panose="02040503050406030204" pitchFamily="18" charset="0"/>
                <a:cs typeface="Times New Roman" panose="02020603050405020304" pitchFamily="18" charset="0"/>
              </a:rPr>
              <a:t> viện</a:t>
            </a:r>
          </a:p>
          <a:p>
            <a:pPr marL="342900" marR="0" lvl="0" indent="-342900" algn="just">
              <a:lnSpc>
                <a:spcPct val="150000"/>
              </a:lnSpc>
              <a:spcBef>
                <a:spcPts val="0"/>
              </a:spcBef>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rPr>
              <a:t>Cung cấp công cụ tìm kiếm khai thác tài liệu trực tuyến, thúc đẩy tính chủ động của người dùng, từ đó tăng tính giá trị của tài liệu</a:t>
            </a:r>
          </a:p>
          <a:p>
            <a:pPr marL="342900" marR="0" lvl="0" indent="-342900" algn="just">
              <a:lnSpc>
                <a:spcPct val="150000"/>
              </a:lnSpc>
              <a:spcBef>
                <a:spcPts val="0"/>
              </a:spcBef>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rPr>
              <a:t>Là công cụ đắc lực giúp th</a:t>
            </a:r>
            <a:r>
              <a:rPr lang="vi-VN" sz="2000">
                <a:latin typeface="Cambria" panose="02040503050406030204" pitchFamily="18" charset="0"/>
                <a:ea typeface="Cambria" panose="02040503050406030204" pitchFamily="18" charset="0"/>
              </a:rPr>
              <a:t>ư</a:t>
            </a:r>
            <a:r>
              <a:rPr lang="en-US" sz="2000">
                <a:latin typeface="Cambria" panose="02040503050406030204" pitchFamily="18" charset="0"/>
                <a:ea typeface="Cambria" panose="02040503050406030204" pitchFamily="18" charset="0"/>
              </a:rPr>
              <a:t> viện thực hiện tốt vai trò của mình trong hoạt động học tập, nghiên cứu của nhà tr</a:t>
            </a:r>
            <a:r>
              <a:rPr lang="vi-VN" sz="2000">
                <a:latin typeface="Cambria" panose="02040503050406030204" pitchFamily="18" charset="0"/>
                <a:ea typeface="Cambria" panose="02040503050406030204" pitchFamily="18" charset="0"/>
              </a:rPr>
              <a:t>ư</a:t>
            </a:r>
            <a:r>
              <a:rPr lang="en-US" sz="2000">
                <a:latin typeface="Cambria" panose="02040503050406030204" pitchFamily="18" charset="0"/>
                <a:ea typeface="Cambria" panose="02040503050406030204" pitchFamily="18" charset="0"/>
              </a:rPr>
              <a:t>ờng, c</a:t>
            </a:r>
            <a:r>
              <a:rPr lang="vi-VN" sz="2000">
                <a:latin typeface="Cambria" panose="02040503050406030204" pitchFamily="18" charset="0"/>
                <a:ea typeface="Cambria" panose="02040503050406030204" pitchFamily="18" charset="0"/>
              </a:rPr>
              <a:t>ơ</a:t>
            </a:r>
            <a:r>
              <a:rPr lang="en-US" sz="2000">
                <a:latin typeface="Cambria" panose="02040503050406030204" pitchFamily="18" charset="0"/>
                <a:ea typeface="Cambria" panose="02040503050406030204" pitchFamily="18" charset="0"/>
              </a:rPr>
              <a:t> quan đ</a:t>
            </a:r>
            <a:r>
              <a:rPr lang="vi-VN" sz="2000">
                <a:latin typeface="Cambria" panose="02040503050406030204" pitchFamily="18" charset="0"/>
                <a:ea typeface="Cambria" panose="02040503050406030204" pitchFamily="18" charset="0"/>
              </a:rPr>
              <a:t>ơ</a:t>
            </a:r>
            <a:r>
              <a:rPr lang="en-US" sz="2000">
                <a:latin typeface="Cambria" panose="02040503050406030204" pitchFamily="18" charset="0"/>
                <a:ea typeface="Cambria" panose="02040503050406030204" pitchFamily="18" charset="0"/>
              </a:rPr>
              <a:t>n vị</a:t>
            </a:r>
          </a:p>
          <a:p>
            <a:pPr marL="342900" marR="0" lvl="0" indent="-342900" algn="just">
              <a:lnSpc>
                <a:spcPct val="150000"/>
              </a:lnSpc>
              <a:spcBef>
                <a:spcPts val="0"/>
              </a:spcBef>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rPr>
              <a:t>Tạo tiền đề cho việc kết nối, chia sẻ tài nguyên với các Th</a:t>
            </a:r>
            <a:r>
              <a:rPr lang="vi-VN" sz="2000">
                <a:latin typeface="Cambria" panose="02040503050406030204" pitchFamily="18" charset="0"/>
                <a:ea typeface="Cambria" panose="02040503050406030204" pitchFamily="18" charset="0"/>
              </a:rPr>
              <a:t>ư</a:t>
            </a:r>
            <a:r>
              <a:rPr lang="en-US" sz="2000">
                <a:latin typeface="Cambria" panose="02040503050406030204" pitchFamily="18" charset="0"/>
                <a:ea typeface="Cambria" panose="02040503050406030204" pitchFamily="18" charset="0"/>
              </a:rPr>
              <a:t> viện trong và ngoài n</a:t>
            </a:r>
            <a:r>
              <a:rPr lang="vi-VN" sz="2000">
                <a:latin typeface="Cambria" panose="02040503050406030204" pitchFamily="18" charset="0"/>
                <a:ea typeface="Cambria" panose="02040503050406030204" pitchFamily="18" charset="0"/>
              </a:rPr>
              <a:t>ư</a:t>
            </a:r>
            <a:r>
              <a:rPr lang="en-US" sz="2000">
                <a:latin typeface="Cambria" panose="02040503050406030204" pitchFamily="18" charset="0"/>
                <a:ea typeface="Cambria" panose="02040503050406030204" pitchFamily="18" charset="0"/>
              </a:rPr>
              <a:t>ớc</a:t>
            </a:r>
          </a:p>
          <a:p>
            <a:pPr marL="342900" marR="0" lvl="0" indent="-342900" algn="just">
              <a:lnSpc>
                <a:spcPct val="150000"/>
              </a:lnSpc>
              <a:spcBef>
                <a:spcPts val="0"/>
              </a:spcBef>
              <a:spcAft>
                <a:spcPts val="800"/>
              </a:spcAft>
              <a:buFont typeface="Calibri" panose="020F0502020204030204" pitchFamily="34" charset="0"/>
              <a:buChar char="-"/>
            </a:pPr>
            <a:r>
              <a:rPr lang="en-US" sz="2000">
                <a:latin typeface="Cambria" panose="02040503050406030204" pitchFamily="18" charset="0"/>
                <a:ea typeface="Cambria" panose="02040503050406030204" pitchFamily="18" charset="0"/>
              </a:rPr>
              <a:t>Là công cụ hỗ trợ quản trị công việc và đánh giá hiệu quả công việc</a:t>
            </a:r>
          </a:p>
          <a:p>
            <a:pPr marL="342900" marR="0" lvl="0" indent="-342900" algn="just">
              <a:lnSpc>
                <a:spcPct val="150000"/>
              </a:lnSpc>
              <a:spcBef>
                <a:spcPts val="0"/>
              </a:spcBef>
              <a:spcAft>
                <a:spcPts val="800"/>
              </a:spcAft>
              <a:buFont typeface="Calibri" panose="020F0502020204030204" pitchFamily="34" charset="0"/>
              <a:buChar char="-"/>
            </a:pPr>
            <a:endParaRPr lang="en-US" sz="16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667208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1FC602-FEB3-0E4A-8C0F-D854196DB337}"/>
              </a:ext>
            </a:extLst>
          </p:cNvPr>
          <p:cNvSpPr/>
          <p:nvPr/>
        </p:nvSpPr>
        <p:spPr>
          <a:xfrm>
            <a:off x="640080" y="4493081"/>
            <a:ext cx="10590900" cy="2154436"/>
          </a:xfrm>
          <a:prstGeom prst="rect">
            <a:avLst/>
          </a:prstGeom>
        </p:spPr>
        <p:txBody>
          <a:bodyPr wrap="square">
            <a:spAutoFit/>
          </a:bodyPr>
          <a:lstStyle/>
          <a:p>
            <a:pPr lvl="0">
              <a:spcBef>
                <a:spcPts val="1200"/>
              </a:spcBef>
            </a:pPr>
            <a:r>
              <a:rPr lang="en-US" sz="1400" b="1" dirty="0">
                <a:solidFill>
                  <a:srgbClr val="000000"/>
                </a:solidFill>
                <a:latin typeface="Roboto" panose="02000000000000000000" pitchFamily="2" charset="0"/>
                <a:ea typeface="Roboto" panose="02000000000000000000" pitchFamily="2" charset="0"/>
              </a:rPr>
              <a:t>Add</a:t>
            </a:r>
            <a:r>
              <a:rPr lang="en-US" sz="1400" dirty="0">
                <a:solidFill>
                  <a:srgbClr val="000000"/>
                </a:solidFill>
                <a:latin typeface="Roboto" panose="02000000000000000000" pitchFamily="2" charset="0"/>
                <a:ea typeface="Roboto" panose="02000000000000000000" pitchFamily="2" charset="0"/>
              </a:rPr>
              <a:t>:  Head Office: Floor 5, Building B, 22 Thanh Cong Str., Ba </a:t>
            </a:r>
            <a:r>
              <a:rPr lang="en-US" sz="1400" dirty="0" err="1">
                <a:solidFill>
                  <a:srgbClr val="000000"/>
                </a:solidFill>
                <a:latin typeface="Roboto" panose="02000000000000000000" pitchFamily="2" charset="0"/>
                <a:ea typeface="Roboto" panose="02000000000000000000" pitchFamily="2" charset="0"/>
              </a:rPr>
              <a:t>Dinh</a:t>
            </a:r>
            <a:r>
              <a:rPr lang="en-US" sz="1400" dirty="0">
                <a:solidFill>
                  <a:srgbClr val="000000"/>
                </a:solidFill>
                <a:latin typeface="Roboto" panose="02000000000000000000" pitchFamily="2" charset="0"/>
                <a:ea typeface="Roboto" panose="02000000000000000000" pitchFamily="2" charset="0"/>
              </a:rPr>
              <a:t> Dist., Ha </a:t>
            </a:r>
            <a:r>
              <a:rPr lang="en-US" sz="1400" dirty="0" err="1">
                <a:solidFill>
                  <a:srgbClr val="000000"/>
                </a:solidFill>
                <a:latin typeface="Roboto" panose="02000000000000000000" pitchFamily="2" charset="0"/>
                <a:ea typeface="Roboto" panose="02000000000000000000" pitchFamily="2" charset="0"/>
              </a:rPr>
              <a:t>Noi</a:t>
            </a:r>
            <a:endParaRPr lang="en-US" sz="1400" dirty="0">
              <a:solidFill>
                <a:srgbClr val="000000"/>
              </a:solidFill>
              <a:latin typeface="Roboto" panose="02000000000000000000" pitchFamily="2" charset="0"/>
              <a:ea typeface="Roboto" panose="02000000000000000000" pitchFamily="2" charset="0"/>
            </a:endParaRPr>
          </a:p>
          <a:p>
            <a:pPr lvl="0">
              <a:spcBef>
                <a:spcPts val="1200"/>
              </a:spcBef>
            </a:pPr>
            <a:r>
              <a:rPr lang="en-US" sz="1400" dirty="0">
                <a:solidFill>
                  <a:srgbClr val="000000"/>
                </a:solidFill>
                <a:latin typeface="Roboto" panose="02000000000000000000" pitchFamily="2" charset="0"/>
                <a:ea typeface="Roboto" panose="02000000000000000000" pitchFamily="2" charset="0"/>
              </a:rPr>
              <a:t>	Rep. Office: Unit 10, Floor 12A, </a:t>
            </a:r>
            <a:r>
              <a:rPr lang="en-US" sz="1400" dirty="0" err="1">
                <a:solidFill>
                  <a:srgbClr val="000000"/>
                </a:solidFill>
                <a:latin typeface="Roboto" panose="02000000000000000000" pitchFamily="2" charset="0"/>
                <a:ea typeface="Roboto" panose="02000000000000000000" pitchFamily="2" charset="0"/>
              </a:rPr>
              <a:t>Vincom</a:t>
            </a:r>
            <a:r>
              <a:rPr lang="en-US" sz="1400" dirty="0">
                <a:solidFill>
                  <a:srgbClr val="000000"/>
                </a:solidFill>
                <a:latin typeface="Roboto" panose="02000000000000000000" pitchFamily="2" charset="0"/>
                <a:ea typeface="Roboto" panose="02000000000000000000" pitchFamily="2" charset="0"/>
              </a:rPr>
              <a:t> Center B, 45A Ly Tu </a:t>
            </a:r>
            <a:r>
              <a:rPr lang="en-US" sz="1400" dirty="0" err="1">
                <a:solidFill>
                  <a:srgbClr val="000000"/>
                </a:solidFill>
                <a:latin typeface="Roboto" panose="02000000000000000000" pitchFamily="2" charset="0"/>
                <a:ea typeface="Roboto" panose="02000000000000000000" pitchFamily="2" charset="0"/>
              </a:rPr>
              <a:t>Trong</a:t>
            </a:r>
            <a:r>
              <a:rPr lang="en-US" sz="1400" dirty="0">
                <a:solidFill>
                  <a:srgbClr val="000000"/>
                </a:solidFill>
                <a:latin typeface="Roboto" panose="02000000000000000000" pitchFamily="2" charset="0"/>
                <a:ea typeface="Roboto" panose="02000000000000000000" pitchFamily="2" charset="0"/>
              </a:rPr>
              <a:t> Str., Dist. 01, Ho Chi Minh City</a:t>
            </a:r>
          </a:p>
          <a:p>
            <a:pPr lvl="0">
              <a:spcBef>
                <a:spcPts val="1200"/>
              </a:spcBef>
            </a:pPr>
            <a:r>
              <a:rPr lang="en-US" sz="1400" b="1" dirty="0">
                <a:solidFill>
                  <a:srgbClr val="000000"/>
                </a:solidFill>
                <a:latin typeface="Roboto" panose="02000000000000000000" pitchFamily="2" charset="0"/>
                <a:ea typeface="Roboto" panose="02000000000000000000" pitchFamily="2" charset="0"/>
              </a:rPr>
              <a:t>Tel</a:t>
            </a:r>
            <a:r>
              <a:rPr lang="en-US" sz="1400" dirty="0">
                <a:solidFill>
                  <a:srgbClr val="000000"/>
                </a:solidFill>
                <a:latin typeface="Roboto" panose="02000000000000000000" pitchFamily="2" charset="0"/>
                <a:ea typeface="Roboto" panose="02000000000000000000" pitchFamily="2" charset="0"/>
              </a:rPr>
              <a:t>:   (+84) 24 66552836 / (+84) 24 37678812</a:t>
            </a:r>
          </a:p>
          <a:p>
            <a:pPr lvl="0">
              <a:spcBef>
                <a:spcPts val="1200"/>
              </a:spcBef>
            </a:pPr>
            <a:r>
              <a:rPr lang="en-US" sz="1400" b="1" dirty="0">
                <a:solidFill>
                  <a:srgbClr val="000000"/>
                </a:solidFill>
                <a:latin typeface="Roboto" panose="02000000000000000000" pitchFamily="2" charset="0"/>
                <a:ea typeface="Roboto" panose="02000000000000000000" pitchFamily="2" charset="0"/>
              </a:rPr>
              <a:t>Web</a:t>
            </a:r>
            <a:r>
              <a:rPr lang="en-US" sz="1400" dirty="0">
                <a:solidFill>
                  <a:srgbClr val="000000"/>
                </a:solidFill>
                <a:latin typeface="Roboto" panose="02000000000000000000" pitchFamily="2" charset="0"/>
                <a:ea typeface="Roboto" panose="02000000000000000000" pitchFamily="2" charset="0"/>
              </a:rPr>
              <a:t>: https://</a:t>
            </a:r>
            <a:r>
              <a:rPr lang="en-US" sz="1400" dirty="0" err="1">
                <a:solidFill>
                  <a:srgbClr val="000000"/>
                </a:solidFill>
                <a:latin typeface="Roboto" panose="02000000000000000000" pitchFamily="2" charset="0"/>
                <a:ea typeface="Roboto" panose="02000000000000000000" pitchFamily="2" charset="0"/>
              </a:rPr>
              <a:t>dlcorp.com.vn</a:t>
            </a:r>
            <a:endParaRPr lang="en-US" sz="1400" dirty="0">
              <a:solidFill>
                <a:srgbClr val="000000"/>
              </a:solidFill>
              <a:latin typeface="Roboto" panose="02000000000000000000" pitchFamily="2" charset="0"/>
              <a:ea typeface="Roboto" panose="02000000000000000000" pitchFamily="2" charset="0"/>
            </a:endParaRPr>
          </a:p>
          <a:p>
            <a:pPr lvl="0">
              <a:spcBef>
                <a:spcPts val="1200"/>
              </a:spcBef>
            </a:pPr>
            <a:r>
              <a:rPr lang="en-US" sz="1400" b="1" dirty="0">
                <a:solidFill>
                  <a:srgbClr val="000000"/>
                </a:solidFill>
                <a:latin typeface="Roboto" panose="02000000000000000000" pitchFamily="2" charset="0"/>
                <a:ea typeface="Roboto" panose="02000000000000000000" pitchFamily="2" charset="0"/>
              </a:rPr>
              <a:t>Email</a:t>
            </a:r>
            <a:r>
              <a:rPr lang="en-US" sz="1400" dirty="0">
                <a:solidFill>
                  <a:srgbClr val="000000"/>
                </a:solidFill>
                <a:latin typeface="Roboto" panose="02000000000000000000" pitchFamily="2" charset="0"/>
                <a:ea typeface="Roboto" panose="02000000000000000000" pitchFamily="2" charset="0"/>
              </a:rPr>
              <a:t>: </a:t>
            </a:r>
            <a:r>
              <a:rPr lang="en-US" sz="1400" dirty="0">
                <a:solidFill>
                  <a:srgbClr val="000000"/>
                </a:solidFill>
                <a:latin typeface="Roboto" panose="02000000000000000000" pitchFamily="2" charset="0"/>
                <a:ea typeface="Roboto" panose="02000000000000000000" pitchFamily="2" charset="0"/>
                <a:hlinkClick r:id="rId3"/>
              </a:rPr>
              <a:t>contact@dlcorp.com.vn</a:t>
            </a:r>
            <a:endParaRPr lang="en-US" sz="1400" dirty="0">
              <a:solidFill>
                <a:srgbClr val="000000"/>
              </a:solidFill>
              <a:latin typeface="Roboto" panose="02000000000000000000" pitchFamily="2" charset="0"/>
              <a:ea typeface="Roboto" panose="02000000000000000000" pitchFamily="2" charset="0"/>
            </a:endParaRPr>
          </a:p>
          <a:p>
            <a:pPr lvl="0">
              <a:spcBef>
                <a:spcPts val="1200"/>
              </a:spcBef>
            </a:pPr>
            <a:r>
              <a:rPr lang="en-US" sz="1400" i="1" dirty="0">
                <a:solidFill>
                  <a:srgbClr val="000000"/>
                </a:solidFill>
                <a:latin typeface="Roboto" panose="02000000000000000000" pitchFamily="2" charset="0"/>
                <a:ea typeface="Roboto" panose="02000000000000000000" pitchFamily="2" charset="0"/>
              </a:rPr>
              <a:t>@2021 </a:t>
            </a:r>
            <a:r>
              <a:rPr lang="en-US" sz="1400" i="1" dirty="0" err="1">
                <a:solidFill>
                  <a:srgbClr val="000000"/>
                </a:solidFill>
                <a:latin typeface="Roboto" panose="02000000000000000000" pitchFamily="2" charset="0"/>
                <a:ea typeface="Roboto" panose="02000000000000000000" pitchFamily="2" charset="0"/>
              </a:rPr>
              <a:t>dlcorp</a:t>
            </a:r>
            <a:r>
              <a:rPr lang="en-US" sz="1400" i="1" dirty="0">
                <a:solidFill>
                  <a:srgbClr val="000000"/>
                </a:solidFill>
                <a:latin typeface="Roboto" panose="02000000000000000000" pitchFamily="2" charset="0"/>
                <a:ea typeface="Roboto" panose="02000000000000000000" pitchFamily="2" charset="0"/>
              </a:rPr>
              <a:t> and/or its affiliate. All rights reserved.</a:t>
            </a:r>
          </a:p>
        </p:txBody>
      </p:sp>
      <p:pic>
        <p:nvPicPr>
          <p:cNvPr id="6" name="Graphic 5">
            <a:extLst>
              <a:ext uri="{FF2B5EF4-FFF2-40B4-BE49-F238E27FC236}">
                <a16:creationId xmlns:a16="http://schemas.microsoft.com/office/drawing/2014/main" id="{71D4D401-F153-D246-BDB3-FA7C3E2CE8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0080" y="3429000"/>
            <a:ext cx="3057838" cy="852054"/>
          </a:xfrm>
          <a:prstGeom prst="rect">
            <a:avLst/>
          </a:prstGeom>
        </p:spPr>
      </p:pic>
      <p:sp>
        <p:nvSpPr>
          <p:cNvPr id="4" name="文本框 1">
            <a:extLst>
              <a:ext uri="{FF2B5EF4-FFF2-40B4-BE49-F238E27FC236}">
                <a16:creationId xmlns:a16="http://schemas.microsoft.com/office/drawing/2014/main" id="{850CD049-1C3F-4687-861A-D7572D85EDE8}"/>
              </a:ext>
            </a:extLst>
          </p:cNvPr>
          <p:cNvSpPr txBox="1"/>
          <p:nvPr/>
        </p:nvSpPr>
        <p:spPr>
          <a:xfrm>
            <a:off x="252039" y="694055"/>
            <a:ext cx="7263899" cy="1446550"/>
          </a:xfrm>
          <a:prstGeom prst="rect">
            <a:avLst/>
          </a:prstGeom>
          <a:noFill/>
          <a:ln>
            <a:solidFill>
              <a:srgbClr val="273C90"/>
            </a:solidFill>
          </a:ln>
        </p:spPr>
        <p:txBody>
          <a:bodyPr wrap="square" rtlCol="0">
            <a:spAutoFit/>
          </a:bodyPr>
          <a:lstStyle/>
          <a:p>
            <a:pPr algn="l"/>
            <a:r>
              <a:rPr lang="en-US" altLang="zh-CN" sz="8800" b="1" dirty="0">
                <a:solidFill>
                  <a:srgbClr val="273C90"/>
                </a:solidFill>
                <a:latin typeface="Cambria" panose="02040503050406030204" pitchFamily="18" charset="0"/>
                <a:ea typeface="Cambria" panose="02040503050406030204" pitchFamily="18" charset="0"/>
              </a:rPr>
              <a:t>THANK</a:t>
            </a:r>
            <a:r>
              <a:rPr lang="en-US" altLang="zh-CN" sz="8800" b="1" dirty="0">
                <a:solidFill>
                  <a:srgbClr val="C33736"/>
                </a:solidFill>
                <a:latin typeface="Cambria" panose="02040503050406030204" pitchFamily="18" charset="0"/>
                <a:ea typeface="Cambria" panose="02040503050406030204" pitchFamily="18" charset="0"/>
              </a:rPr>
              <a:t> </a:t>
            </a:r>
            <a:r>
              <a:rPr lang="en-US" altLang="zh-CN" sz="8800" b="1" dirty="0">
                <a:solidFill>
                  <a:srgbClr val="E5138D"/>
                </a:solidFill>
                <a:latin typeface="Cambria" panose="02040503050406030204" pitchFamily="18" charset="0"/>
                <a:ea typeface="Cambria" panose="02040503050406030204" pitchFamily="18" charset="0"/>
              </a:rPr>
              <a:t>YOU</a:t>
            </a:r>
          </a:p>
        </p:txBody>
      </p:sp>
    </p:spTree>
    <p:extLst>
      <p:ext uri="{BB962C8B-B14F-4D97-AF65-F5344CB8AC3E}">
        <p14:creationId xmlns:p14="http://schemas.microsoft.com/office/powerpoint/2010/main" val="195258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D2B78ED-F145-4601-8726-DA9E054F5961}"/>
              </a:ext>
            </a:extLst>
          </p:cNvPr>
          <p:cNvSpPr>
            <a:spLocks noGrp="1"/>
          </p:cNvSpPr>
          <p:nvPr>
            <p:ph type="ctrTitle"/>
          </p:nvPr>
        </p:nvSpPr>
        <p:spPr>
          <a:xfrm>
            <a:off x="609600" y="168045"/>
            <a:ext cx="11005751" cy="623598"/>
          </a:xfrm>
        </p:spPr>
        <p:txBody>
          <a:bodyPr/>
          <a:lstStyle/>
          <a:p>
            <a:pPr algn="l"/>
            <a:r>
              <a:rPr lang="en-US" b="1">
                <a:solidFill>
                  <a:schemeClr val="accent1"/>
                </a:solidFill>
                <a:latin typeface="Cambria" panose="02040503050406030204" pitchFamily="18" charset="0"/>
                <a:ea typeface="Cambria" panose="02040503050406030204" pitchFamily="18" charset="0"/>
              </a:rPr>
              <a:t>MỤC TIÊU QUẢN LÝ TÀI NGUYÊN SỐ?</a:t>
            </a:r>
            <a:endParaRPr lang="en-US" b="1" dirty="0">
              <a:solidFill>
                <a:schemeClr val="accent1"/>
              </a:solidFill>
              <a:latin typeface="Cambria" panose="02040503050406030204" pitchFamily="18" charset="0"/>
              <a:ea typeface="Cambria" panose="02040503050406030204" pitchFamily="18" charset="0"/>
            </a:endParaRPr>
          </a:p>
        </p:txBody>
      </p:sp>
      <p:graphicFrame>
        <p:nvGraphicFramePr>
          <p:cNvPr id="3" name="Diagram 2">
            <a:extLst>
              <a:ext uri="{FF2B5EF4-FFF2-40B4-BE49-F238E27FC236}">
                <a16:creationId xmlns:a16="http://schemas.microsoft.com/office/drawing/2014/main" id="{DFD4A57E-4856-4D9C-96F2-796A4057C361}"/>
              </a:ext>
            </a:extLst>
          </p:cNvPr>
          <p:cNvGraphicFramePr/>
          <p:nvPr>
            <p:extLst>
              <p:ext uri="{D42A27DB-BD31-4B8C-83A1-F6EECF244321}">
                <p14:modId xmlns:p14="http://schemas.microsoft.com/office/powerpoint/2010/main" val="3167728256"/>
              </p:ext>
            </p:extLst>
          </p:nvPr>
        </p:nvGraphicFramePr>
        <p:xfrm>
          <a:off x="2564921" y="1397479"/>
          <a:ext cx="7240514" cy="4433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Đăng nhập">
            <a:extLst>
              <a:ext uri="{FF2B5EF4-FFF2-40B4-BE49-F238E27FC236}">
                <a16:creationId xmlns:a16="http://schemas.microsoft.com/office/drawing/2014/main" id="{32CAD760-CF0F-4292-86D7-BDF57202E56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50834" y="1558844"/>
            <a:ext cx="1876245" cy="1694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310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AE055-1E9E-7141-B1B1-25373B040367}"/>
              </a:ext>
            </a:extLst>
          </p:cNvPr>
          <p:cNvSpPr>
            <a:spLocks noGrp="1"/>
          </p:cNvSpPr>
          <p:nvPr>
            <p:ph type="ctrTitle"/>
          </p:nvPr>
        </p:nvSpPr>
        <p:spPr/>
        <p:txBody>
          <a:bodyPr/>
          <a:lstStyle/>
          <a:p>
            <a:pPr algn="l"/>
            <a:r>
              <a:rPr lang="en-US" b="1">
                <a:solidFill>
                  <a:schemeClr val="accent1"/>
                </a:solidFill>
                <a:latin typeface="Cambria" panose="02040503050406030204" pitchFamily="18" charset="0"/>
                <a:ea typeface="Cambria" panose="02040503050406030204" pitchFamily="18" charset="0"/>
              </a:rPr>
              <a:t>DSPACE LÀ GÌ?</a:t>
            </a:r>
            <a:endParaRPr lang="en-US" b="1" dirty="0">
              <a:solidFill>
                <a:schemeClr val="accent1"/>
              </a:solidFill>
              <a:latin typeface="Cambria" panose="02040503050406030204" pitchFamily="18" charset="0"/>
              <a:ea typeface="Cambria" panose="02040503050406030204" pitchFamily="18" charset="0"/>
            </a:endParaRPr>
          </a:p>
        </p:txBody>
      </p:sp>
      <p:pic>
        <p:nvPicPr>
          <p:cNvPr id="7" name="Picture 6">
            <a:extLst>
              <a:ext uri="{FF2B5EF4-FFF2-40B4-BE49-F238E27FC236}">
                <a16:creationId xmlns:a16="http://schemas.microsoft.com/office/drawing/2014/main" id="{E9983C67-3DCA-4254-A19B-9B65F881E7E0}"/>
              </a:ext>
            </a:extLst>
          </p:cNvPr>
          <p:cNvPicPr>
            <a:picLocks noChangeAspect="1"/>
          </p:cNvPicPr>
          <p:nvPr/>
        </p:nvPicPr>
        <p:blipFill>
          <a:blip r:embed="rId3"/>
          <a:stretch>
            <a:fillRect/>
          </a:stretch>
        </p:blipFill>
        <p:spPr>
          <a:xfrm>
            <a:off x="304800" y="1834449"/>
            <a:ext cx="5189243" cy="3749576"/>
          </a:xfrm>
          <a:prstGeom prst="rect">
            <a:avLst/>
          </a:prstGeom>
        </p:spPr>
      </p:pic>
      <p:sp>
        <p:nvSpPr>
          <p:cNvPr id="13" name="Content Placeholder 2">
            <a:extLst>
              <a:ext uri="{FF2B5EF4-FFF2-40B4-BE49-F238E27FC236}">
                <a16:creationId xmlns:a16="http://schemas.microsoft.com/office/drawing/2014/main" id="{D09CF1B4-0F4A-43E0-B486-E3B8FFF5279B}"/>
              </a:ext>
            </a:extLst>
          </p:cNvPr>
          <p:cNvSpPr txBox="1">
            <a:spLocks/>
          </p:cNvSpPr>
          <p:nvPr/>
        </p:nvSpPr>
        <p:spPr>
          <a:xfrm>
            <a:off x="5198533" y="1553364"/>
            <a:ext cx="6841067" cy="4955059"/>
          </a:xfrm>
          <a:prstGeom prst="rect">
            <a:avLst/>
          </a:prstGeom>
        </p:spPr>
        <p:txBody>
          <a:bodyPr vert="horz" lIns="91440" tIns="45720" rIns="91440" bIns="45720" rtlCol="0">
            <a:normAutofit/>
          </a:bodyPr>
          <a:lstStyle>
            <a:lvl1pPr marL="0" indent="0" algn="l" defTabSz="914400" rtl="0" eaLnBrk="1" latinLnBrk="0" hangingPunct="1">
              <a:lnSpc>
                <a:spcPct val="130000"/>
              </a:lnSpc>
              <a:spcBef>
                <a:spcPts val="1000"/>
              </a:spcBef>
              <a:buFont typeface="Arial" panose="020B0604020202020204" pitchFamily="34" charset="0"/>
              <a:buNone/>
              <a:defRPr sz="1800" b="0" i="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457200" algn="just">
              <a:spcAft>
                <a:spcPts val="600"/>
              </a:spcAft>
              <a:buFont typeface="Wingdings" panose="05000000000000000000" pitchFamily="2" charset="2"/>
              <a:buChar char="§"/>
            </a:pPr>
            <a:r>
              <a:rPr lang="vi-VN" altLang="en-US" sz="2400">
                <a:latin typeface="Cambria" panose="02040503050406030204" pitchFamily="18" charset="0"/>
                <a:ea typeface="Cambria" panose="02040503050406030204" pitchFamily="18" charset="0"/>
                <a:cs typeface="Times New Roman" panose="02020603050405020304" pitchFamily="18" charset="0"/>
              </a:rPr>
              <a:t>DSpace là phần mềm </a:t>
            </a:r>
            <a:r>
              <a:rPr lang="en-US" altLang="en-US" sz="2400">
                <a:latin typeface="Cambria" panose="02040503050406030204" pitchFamily="18" charset="0"/>
                <a:ea typeface="Cambria" panose="02040503050406030204" pitchFamily="18" charset="0"/>
                <a:cs typeface="Times New Roman" panose="02020603050405020304" pitchFamily="18" charset="0"/>
              </a:rPr>
              <a:t>quản </a:t>
            </a:r>
            <a:r>
              <a:rPr lang="vi-VN" altLang="en-US" sz="2400">
                <a:latin typeface="Cambria" panose="02040503050406030204" pitchFamily="18" charset="0"/>
                <a:ea typeface="Cambria" panose="02040503050406030204" pitchFamily="18" charset="0"/>
                <a:cs typeface="Times New Roman" panose="02020603050405020304" pitchFamily="18" charset="0"/>
              </a:rPr>
              <a:t>lý </a:t>
            </a:r>
            <a:r>
              <a:rPr lang="en-US" altLang="en-US" sz="2400">
                <a:latin typeface="Cambria" panose="02040503050406030204" pitchFamily="18" charset="0"/>
                <a:ea typeface="Cambria" panose="02040503050406030204" pitchFamily="18" charset="0"/>
                <a:cs typeface="Times New Roman" panose="02020603050405020304" pitchFamily="18" charset="0"/>
              </a:rPr>
              <a:t>tài nguyên số mã nguồn mở, đ</a:t>
            </a:r>
            <a:r>
              <a:rPr lang="vi-VN" altLang="en-US" sz="2400">
                <a:latin typeface="Cambria" panose="02040503050406030204" pitchFamily="18" charset="0"/>
                <a:ea typeface="Cambria" panose="02040503050406030204" pitchFamily="18" charset="0"/>
                <a:cs typeface="Times New Roman" panose="02020603050405020304" pitchFamily="18" charset="0"/>
              </a:rPr>
              <a:t>ư</a:t>
            </a:r>
            <a:r>
              <a:rPr lang="en-US" altLang="en-US" sz="2400">
                <a:latin typeface="Cambria" panose="02040503050406030204" pitchFamily="18" charset="0"/>
                <a:ea typeface="Cambria" panose="02040503050406030204" pitchFamily="18" charset="0"/>
                <a:cs typeface="Times New Roman" panose="02020603050405020304" pitchFamily="18" charset="0"/>
              </a:rPr>
              <a:t>ợc phát triển vào năm 2002 bởi HP và The MIT Libraries</a:t>
            </a:r>
            <a:endParaRPr lang="vi-VN" altLang="en-US" sz="2400">
              <a:latin typeface="Cambria" panose="02040503050406030204" pitchFamily="18" charset="0"/>
              <a:ea typeface="Cambria" panose="02040503050406030204" pitchFamily="18" charset="0"/>
              <a:cs typeface="Times New Roman" panose="02020603050405020304" pitchFamily="18" charset="0"/>
            </a:endParaRPr>
          </a:p>
          <a:p>
            <a:pPr marL="457200" lvl="2" indent="-457200" algn="just">
              <a:spcAft>
                <a:spcPts val="600"/>
              </a:spcAft>
              <a:buFont typeface="Wingdings" panose="05000000000000000000" pitchFamily="2" charset="2"/>
              <a:buChar char="§"/>
            </a:pPr>
            <a:r>
              <a:rPr lang="vi-VN" altLang="en-US" sz="2400">
                <a:latin typeface="Cambria" panose="02040503050406030204" pitchFamily="18" charset="0"/>
                <a:ea typeface="Cambria" panose="02040503050406030204" pitchFamily="18" charset="0"/>
                <a:cs typeface="Times New Roman" panose="02020603050405020304" pitchFamily="18" charset="0"/>
              </a:rPr>
              <a:t>DSpace </a:t>
            </a:r>
            <a:r>
              <a:rPr lang="en-US" altLang="en-US" sz="2400">
                <a:latin typeface="Cambria" panose="02040503050406030204" pitchFamily="18" charset="0"/>
                <a:ea typeface="Cambria" panose="02040503050406030204" pitchFamily="18" charset="0"/>
                <a:cs typeface="Times New Roman" panose="02020603050405020304" pitchFamily="18" charset="0"/>
              </a:rPr>
              <a:t>đ</a:t>
            </a:r>
            <a:r>
              <a:rPr lang="vi-VN" altLang="en-US" sz="2400">
                <a:latin typeface="Cambria" panose="02040503050406030204" pitchFamily="18" charset="0"/>
                <a:ea typeface="Cambria" panose="02040503050406030204" pitchFamily="18" charset="0"/>
                <a:cs typeface="Times New Roman" panose="02020603050405020304" pitchFamily="18" charset="0"/>
              </a:rPr>
              <a:t>ư</a:t>
            </a:r>
            <a:r>
              <a:rPr lang="en-US" altLang="en-US" sz="2400">
                <a:latin typeface="Cambria" panose="02040503050406030204" pitchFamily="18" charset="0"/>
                <a:ea typeface="Cambria" panose="02040503050406030204" pitchFamily="18" charset="0"/>
                <a:cs typeface="Times New Roman" panose="02020603050405020304" pitchFamily="18" charset="0"/>
              </a:rPr>
              <a:t>ợc sử dụng để tổ chức, l</a:t>
            </a:r>
            <a:r>
              <a:rPr lang="vi-VN" altLang="en-US" sz="2400">
                <a:latin typeface="Cambria" panose="02040503050406030204" pitchFamily="18" charset="0"/>
                <a:ea typeface="Cambria" panose="02040503050406030204" pitchFamily="18" charset="0"/>
                <a:cs typeface="Times New Roman" panose="02020603050405020304" pitchFamily="18" charset="0"/>
              </a:rPr>
              <a:t>ư</a:t>
            </a:r>
            <a:r>
              <a:rPr lang="en-US" altLang="en-US" sz="2400">
                <a:latin typeface="Cambria" panose="02040503050406030204" pitchFamily="18" charset="0"/>
                <a:ea typeface="Cambria" panose="02040503050406030204" pitchFamily="18" charset="0"/>
                <a:cs typeface="Times New Roman" panose="02020603050405020304" pitchFamily="18" charset="0"/>
              </a:rPr>
              <a:t>u trữ và phân phối các bộ s</a:t>
            </a:r>
            <a:r>
              <a:rPr lang="vi-VN" altLang="en-US" sz="2400">
                <a:latin typeface="Cambria" panose="02040503050406030204" pitchFamily="18" charset="0"/>
                <a:ea typeface="Cambria" panose="02040503050406030204" pitchFamily="18" charset="0"/>
                <a:cs typeface="Times New Roman" panose="02020603050405020304" pitchFamily="18" charset="0"/>
              </a:rPr>
              <a:t>ư</a:t>
            </a:r>
            <a:r>
              <a:rPr lang="en-US" altLang="en-US" sz="2400">
                <a:latin typeface="Cambria" panose="02040503050406030204" pitchFamily="18" charset="0"/>
                <a:ea typeface="Cambria" panose="02040503050406030204" pitchFamily="18" charset="0"/>
                <a:cs typeface="Times New Roman" panose="02020603050405020304" pitchFamily="18" charset="0"/>
              </a:rPr>
              <a:t>u tập số </a:t>
            </a:r>
            <a:r>
              <a:rPr lang="vi-VN" altLang="en-US" sz="2400">
                <a:latin typeface="Cambria" panose="02040503050406030204" pitchFamily="18" charset="0"/>
                <a:ea typeface="Cambria" panose="02040503050406030204" pitchFamily="18" charset="0"/>
                <a:cs typeface="Times New Roman" panose="02020603050405020304" pitchFamily="18" charset="0"/>
              </a:rPr>
              <a:t>nhằm phục vụ cho các thư viện, các cơ quan</a:t>
            </a:r>
            <a:r>
              <a:rPr lang="en-US" altLang="en-US" sz="2400">
                <a:latin typeface="Cambria" panose="02040503050406030204" pitchFamily="18" charset="0"/>
                <a:ea typeface="Cambria" panose="02040503050406030204" pitchFamily="18" charset="0"/>
                <a:cs typeface="Times New Roman" panose="02020603050405020304" pitchFamily="18" charset="0"/>
              </a:rPr>
              <a:t> đ</a:t>
            </a:r>
            <a:r>
              <a:rPr lang="vi-VN" altLang="en-US" sz="2400">
                <a:latin typeface="Cambria" panose="02040503050406030204" pitchFamily="18" charset="0"/>
                <a:ea typeface="Cambria" panose="02040503050406030204" pitchFamily="18" charset="0"/>
                <a:cs typeface="Times New Roman" panose="02020603050405020304" pitchFamily="18" charset="0"/>
              </a:rPr>
              <a:t>ơ</a:t>
            </a:r>
            <a:r>
              <a:rPr lang="en-US" altLang="en-US" sz="2400">
                <a:latin typeface="Cambria" panose="02040503050406030204" pitchFamily="18" charset="0"/>
                <a:ea typeface="Cambria" panose="02040503050406030204" pitchFamily="18" charset="0"/>
                <a:cs typeface="Times New Roman" panose="02020603050405020304" pitchFamily="18" charset="0"/>
              </a:rPr>
              <a:t>n vị</a:t>
            </a:r>
            <a:r>
              <a:rPr lang="vi-VN" altLang="en-US" sz="2400">
                <a:latin typeface="Cambria" panose="02040503050406030204" pitchFamily="18" charset="0"/>
                <a:ea typeface="Cambria" panose="02040503050406030204" pitchFamily="18" charset="0"/>
                <a:cs typeface="Times New Roman" panose="02020603050405020304" pitchFamily="18" charset="0"/>
              </a:rPr>
              <a:t>, trường </a:t>
            </a:r>
            <a:r>
              <a:rPr lang="en-US" altLang="en-US" sz="2400">
                <a:latin typeface="Cambria" panose="02040503050406030204" pitchFamily="18" charset="0"/>
                <a:ea typeface="Cambria" panose="02040503050406030204" pitchFamily="18" charset="0"/>
                <a:cs typeface="Times New Roman" panose="02020603050405020304" pitchFamily="18" charset="0"/>
              </a:rPr>
              <a:t>đại học</a:t>
            </a:r>
            <a:r>
              <a:rPr lang="vi-VN" altLang="en-US" sz="2400">
                <a:latin typeface="Cambria" panose="02040503050406030204" pitchFamily="18" charset="0"/>
                <a:ea typeface="Cambria" panose="02040503050406030204" pitchFamily="18" charset="0"/>
                <a:cs typeface="Times New Roman" panose="02020603050405020304" pitchFamily="18" charset="0"/>
              </a:rPr>
              <a:t>…</a:t>
            </a:r>
          </a:p>
          <a:p>
            <a:pPr marL="0" lvl="2" indent="0">
              <a:spcAft>
                <a:spcPts val="600"/>
              </a:spcAft>
              <a:buNone/>
            </a:pPr>
            <a:endParaRPr lang="en-US" altLang="en-US" sz="26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1821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AE055-1E9E-7141-B1B1-25373B040367}"/>
              </a:ext>
            </a:extLst>
          </p:cNvPr>
          <p:cNvSpPr>
            <a:spLocks noGrp="1"/>
          </p:cNvSpPr>
          <p:nvPr>
            <p:ph type="ctrTitle"/>
          </p:nvPr>
        </p:nvSpPr>
        <p:spPr>
          <a:xfrm>
            <a:off x="609600" y="263295"/>
            <a:ext cx="11005751" cy="623598"/>
          </a:xfrm>
        </p:spPr>
        <p:txBody>
          <a:bodyPr/>
          <a:lstStyle/>
          <a:p>
            <a:r>
              <a:rPr lang="en-US" b="1">
                <a:solidFill>
                  <a:schemeClr val="accent1"/>
                </a:solidFill>
                <a:latin typeface="Cambria" panose="02040503050406030204" pitchFamily="18" charset="0"/>
                <a:ea typeface="Cambria" panose="02040503050406030204" pitchFamily="18" charset="0"/>
              </a:rPr>
              <a:t>VAI TRÒ CỦA DSPACE</a:t>
            </a:r>
            <a:endParaRPr lang="en-US" b="1" dirty="0">
              <a:solidFill>
                <a:schemeClr val="accent1"/>
              </a:solidFill>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DE4E9FD6-34FC-314E-9650-DD386E8A38D4}"/>
              </a:ext>
            </a:extLst>
          </p:cNvPr>
          <p:cNvSpPr>
            <a:spLocks noGrp="1"/>
          </p:cNvSpPr>
          <p:nvPr>
            <p:ph sz="quarter" idx="13"/>
          </p:nvPr>
        </p:nvSpPr>
        <p:spPr>
          <a:xfrm>
            <a:off x="491065" y="1664148"/>
            <a:ext cx="4741334" cy="4955059"/>
          </a:xfrm>
        </p:spPr>
        <p:txBody>
          <a:bodyPr>
            <a:noAutofit/>
          </a:bodyPr>
          <a:lstStyle/>
          <a:p>
            <a:pPr marL="285750" indent="-285750" algn="just">
              <a:lnSpc>
                <a:spcPct val="100000"/>
              </a:lnSpc>
              <a:buFontTx/>
              <a:buChar char="-"/>
              <a:defRPr/>
            </a:pPr>
            <a:r>
              <a:rPr lang="en-US" altLang="en-US" sz="2200">
                <a:latin typeface="Cambria" panose="02040503050406030204" pitchFamily="18" charset="0"/>
                <a:ea typeface="Cambria" panose="02040503050406030204" pitchFamily="18" charset="0"/>
                <a:cs typeface="Times New Roman" panose="02020603050405020304" pitchFamily="18" charset="0"/>
              </a:rPr>
              <a:t>Dùng để tạo kho l</a:t>
            </a:r>
            <a:r>
              <a:rPr lang="vi-VN" altLang="en-US" sz="2200">
                <a:latin typeface="Cambria" panose="02040503050406030204" pitchFamily="18" charset="0"/>
                <a:ea typeface="Cambria" panose="02040503050406030204" pitchFamily="18" charset="0"/>
                <a:cs typeface="Times New Roman" panose="02020603050405020304" pitchFamily="18" charset="0"/>
              </a:rPr>
              <a:t>ư</a:t>
            </a:r>
            <a:r>
              <a:rPr lang="en-US" altLang="en-US" sz="2200">
                <a:latin typeface="Cambria" panose="02040503050406030204" pitchFamily="18" charset="0"/>
                <a:ea typeface="Cambria" panose="02040503050406030204" pitchFamily="18" charset="0"/>
                <a:cs typeface="Times New Roman" panose="02020603050405020304" pitchFamily="18" charset="0"/>
              </a:rPr>
              <a:t>u trữ truy cập mở cho sách, tạp chí, luận văn luận án, nghiên cứu khoa học, hình ảnh, video…đ</a:t>
            </a:r>
            <a:r>
              <a:rPr lang="vi-VN" altLang="en-US" sz="2200">
                <a:latin typeface="Cambria" panose="02040503050406030204" pitchFamily="18" charset="0"/>
                <a:ea typeface="Cambria" panose="02040503050406030204" pitchFamily="18" charset="0"/>
                <a:cs typeface="Times New Roman" panose="02020603050405020304" pitchFamily="18" charset="0"/>
              </a:rPr>
              <a:t>ư</a:t>
            </a:r>
            <a:r>
              <a:rPr lang="en-US" altLang="en-US" sz="2200">
                <a:latin typeface="Cambria" panose="02040503050406030204" pitchFamily="18" charset="0"/>
                <a:ea typeface="Cambria" panose="02040503050406030204" pitchFamily="18" charset="0"/>
                <a:cs typeface="Times New Roman" panose="02020603050405020304" pitchFamily="18" charset="0"/>
              </a:rPr>
              <a:t>ợc l</a:t>
            </a:r>
            <a:r>
              <a:rPr lang="vi-VN" altLang="en-US" sz="2200">
                <a:latin typeface="Cambria" panose="02040503050406030204" pitchFamily="18" charset="0"/>
                <a:ea typeface="Cambria" panose="02040503050406030204" pitchFamily="18" charset="0"/>
                <a:cs typeface="Times New Roman" panose="02020603050405020304" pitchFamily="18" charset="0"/>
              </a:rPr>
              <a:t>ư</a:t>
            </a:r>
            <a:r>
              <a:rPr lang="en-US" altLang="en-US" sz="2200">
                <a:latin typeface="Cambria" panose="02040503050406030204" pitchFamily="18" charset="0"/>
                <a:ea typeface="Cambria" panose="02040503050406030204" pitchFamily="18" charset="0"/>
                <a:cs typeface="Times New Roman" panose="02020603050405020304" pitchFamily="18" charset="0"/>
              </a:rPr>
              <a:t>u trữ d</a:t>
            </a:r>
            <a:r>
              <a:rPr lang="vi-VN" altLang="en-US" sz="2200">
                <a:latin typeface="Cambria" panose="02040503050406030204" pitchFamily="18" charset="0"/>
                <a:ea typeface="Cambria" panose="02040503050406030204" pitchFamily="18" charset="0"/>
                <a:cs typeface="Times New Roman" panose="02020603050405020304" pitchFamily="18" charset="0"/>
              </a:rPr>
              <a:t>ư</a:t>
            </a:r>
            <a:r>
              <a:rPr lang="en-US" altLang="en-US" sz="2200">
                <a:latin typeface="Cambria" panose="02040503050406030204" pitchFamily="18" charset="0"/>
                <a:ea typeface="Cambria" panose="02040503050406030204" pitchFamily="18" charset="0"/>
                <a:cs typeface="Times New Roman" panose="02020603050405020304" pitchFamily="18" charset="0"/>
              </a:rPr>
              <a:t>ới định dạng số nh</a:t>
            </a:r>
            <a:r>
              <a:rPr lang="vi-VN" altLang="en-US" sz="2200">
                <a:latin typeface="Cambria" panose="02040503050406030204" pitchFamily="18" charset="0"/>
                <a:ea typeface="Cambria" panose="02040503050406030204" pitchFamily="18" charset="0"/>
                <a:cs typeface="Times New Roman" panose="02020603050405020304" pitchFamily="18" charset="0"/>
              </a:rPr>
              <a:t>ư</a:t>
            </a:r>
            <a:r>
              <a:rPr lang="en-US" altLang="en-US" sz="2200">
                <a:latin typeface="Cambria" panose="02040503050406030204" pitchFamily="18" charset="0"/>
                <a:ea typeface="Cambria" panose="02040503050406030204" pitchFamily="18" charset="0"/>
                <a:cs typeface="Times New Roman" panose="02020603050405020304" pitchFamily="18" charset="0"/>
              </a:rPr>
              <a:t> PDF, PNG, mp3, mp4…</a:t>
            </a:r>
            <a:endParaRPr lang="en-US" sz="2200">
              <a:latin typeface="Cambria" panose="02040503050406030204" pitchFamily="18" charset="0"/>
              <a:ea typeface="Cambria" panose="02040503050406030204" pitchFamily="18" charset="0"/>
              <a:cs typeface="Times New Roman" pitchFamily="18" charset="0"/>
            </a:endParaRPr>
          </a:p>
          <a:p>
            <a:pPr marL="285750" indent="-285750" algn="just">
              <a:lnSpc>
                <a:spcPct val="100000"/>
              </a:lnSpc>
              <a:buFontTx/>
              <a:buChar char="-"/>
              <a:defRPr/>
            </a:pPr>
            <a:r>
              <a:rPr lang="en-US" sz="2200">
                <a:latin typeface="Cambria" panose="02040503050406030204" pitchFamily="18" charset="0"/>
                <a:ea typeface="Cambria" panose="02040503050406030204" pitchFamily="18" charset="0"/>
                <a:cs typeface="Times New Roman" pitchFamily="18" charset="0"/>
              </a:rPr>
              <a:t>Cung cấp giao diện truy cập, khai thác tài liệu số trực tuyến cho ng</a:t>
            </a:r>
            <a:r>
              <a:rPr lang="vi-VN" sz="2200">
                <a:latin typeface="Cambria" panose="02040503050406030204" pitchFamily="18" charset="0"/>
                <a:ea typeface="Cambria" panose="02040503050406030204" pitchFamily="18" charset="0"/>
                <a:cs typeface="Times New Roman" pitchFamily="18" charset="0"/>
              </a:rPr>
              <a:t>ư</a:t>
            </a:r>
            <a:r>
              <a:rPr lang="en-US" sz="2200">
                <a:latin typeface="Cambria" panose="02040503050406030204" pitchFamily="18" charset="0"/>
                <a:ea typeface="Cambria" panose="02040503050406030204" pitchFamily="18" charset="0"/>
                <a:cs typeface="Times New Roman" pitchFamily="18" charset="0"/>
              </a:rPr>
              <a:t>ời dùng không giới hạn không gian và thời gian</a:t>
            </a:r>
            <a:endParaRPr lang="en-US" sz="2200" dirty="0">
              <a:latin typeface="Cambria" panose="02040503050406030204" pitchFamily="18" charset="0"/>
              <a:ea typeface="Cambria" panose="02040503050406030204" pitchFamily="18" charset="0"/>
              <a:cs typeface="Times New Roman" pitchFamily="18" charset="0"/>
            </a:endParaRPr>
          </a:p>
        </p:txBody>
      </p:sp>
      <p:pic>
        <p:nvPicPr>
          <p:cNvPr id="2050" name="Picture 2" descr="eBook Publication Services | Independent Authors | If, And or But Publishing">
            <a:extLst>
              <a:ext uri="{FF2B5EF4-FFF2-40B4-BE49-F238E27FC236}">
                <a16:creationId xmlns:a16="http://schemas.microsoft.com/office/drawing/2014/main" id="{26367B78-DFA9-4698-991C-C06DEC2421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0038" y="1227666"/>
            <a:ext cx="6601962" cy="4402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95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93124" y="204777"/>
            <a:ext cx="11005751" cy="623598"/>
          </a:xfrm>
        </p:spPr>
        <p:txBody>
          <a:bodyPr/>
          <a:lstStyle/>
          <a:p>
            <a:r>
              <a:rPr lang="en-US" b="1">
                <a:solidFill>
                  <a:schemeClr val="accent1"/>
                </a:solidFill>
                <a:latin typeface="Cambria" panose="02040503050406030204" pitchFamily="18" charset="0"/>
                <a:ea typeface="Cambria" panose="02040503050406030204" pitchFamily="18" charset="0"/>
              </a:rPr>
              <a:t>CẤU TRÚC CỦA DSPACE</a:t>
            </a:r>
            <a:endParaRPr lang="en-US" b="1" dirty="0">
              <a:solidFill>
                <a:schemeClr val="accent1"/>
              </a:solidFill>
              <a:latin typeface="Cambria" panose="02040503050406030204" pitchFamily="18" charset="0"/>
              <a:ea typeface="Cambria" panose="02040503050406030204" pitchFamily="18" charset="0"/>
            </a:endParaRPr>
          </a:p>
        </p:txBody>
      </p:sp>
      <p:pic>
        <p:nvPicPr>
          <p:cNvPr id="4" name="Picture 3">
            <a:extLst>
              <a:ext uri="{FF2B5EF4-FFF2-40B4-BE49-F238E27FC236}">
                <a16:creationId xmlns:a16="http://schemas.microsoft.com/office/drawing/2014/main" id="{D3F2FEF0-3B2B-4413-8B78-B935C6202D09}"/>
              </a:ext>
            </a:extLst>
          </p:cNvPr>
          <p:cNvPicPr>
            <a:picLocks noChangeAspect="1"/>
          </p:cNvPicPr>
          <p:nvPr/>
        </p:nvPicPr>
        <p:blipFill>
          <a:blip r:embed="rId3"/>
          <a:stretch>
            <a:fillRect/>
          </a:stretch>
        </p:blipFill>
        <p:spPr>
          <a:xfrm>
            <a:off x="2481149" y="986150"/>
            <a:ext cx="7516570" cy="5667073"/>
          </a:xfrm>
          <a:prstGeom prst="rect">
            <a:avLst/>
          </a:prstGeom>
        </p:spPr>
      </p:pic>
    </p:spTree>
    <p:extLst>
      <p:ext uri="{BB962C8B-B14F-4D97-AF65-F5344CB8AC3E}">
        <p14:creationId xmlns:p14="http://schemas.microsoft.com/office/powerpoint/2010/main" val="281041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863C7FE-CCD3-4CB9-882A-7FA8B034BB14}"/>
              </a:ext>
            </a:extLst>
          </p:cNvPr>
          <p:cNvSpPr txBox="1">
            <a:spLocks/>
          </p:cNvSpPr>
          <p:nvPr/>
        </p:nvSpPr>
        <p:spPr>
          <a:xfrm>
            <a:off x="708615" y="234847"/>
            <a:ext cx="11005751" cy="623598"/>
          </a:xfrm>
          <a:prstGeom prst="rect">
            <a:avLst/>
          </a:prstGeom>
          <a:noFill/>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130000"/>
              </a:lnSpc>
              <a:spcBef>
                <a:spcPct val="0"/>
              </a:spcBef>
              <a:buNone/>
              <a:defRPr sz="3600" b="1" i="0" kern="1200">
                <a:solidFill>
                  <a:schemeClr val="tx2"/>
                </a:solidFill>
                <a:latin typeface="Roboto" panose="02000000000000000000" pitchFamily="2" charset="0"/>
                <a:ea typeface="Roboto" panose="02000000000000000000" pitchFamily="2" charset="0"/>
                <a:cs typeface="+mj-cs"/>
              </a:defRPr>
            </a:lvl1pPr>
          </a:lstStyle>
          <a:p>
            <a:r>
              <a:rPr lang="en-US" sz="3500">
                <a:solidFill>
                  <a:schemeClr val="accent1"/>
                </a:solidFill>
                <a:latin typeface="Cambria" panose="02040503050406030204" pitchFamily="18" charset="0"/>
                <a:ea typeface="Cambria" panose="02040503050406030204" pitchFamily="18" charset="0"/>
              </a:rPr>
              <a:t>ĐIỂM NỔI BẬT CỦA DSPACE</a:t>
            </a:r>
            <a:endParaRPr lang="en-US" sz="3500" dirty="0">
              <a:solidFill>
                <a:schemeClr val="accent1"/>
              </a:solidFill>
              <a:latin typeface="Cambria" panose="02040503050406030204" pitchFamily="18" charset="0"/>
              <a:ea typeface="Cambria" panose="02040503050406030204" pitchFamily="18" charset="0"/>
            </a:endParaRPr>
          </a:p>
        </p:txBody>
      </p:sp>
      <p:sp>
        <p:nvSpPr>
          <p:cNvPr id="7" name="Rectangle 6">
            <a:extLst>
              <a:ext uri="{FF2B5EF4-FFF2-40B4-BE49-F238E27FC236}">
                <a16:creationId xmlns:a16="http://schemas.microsoft.com/office/drawing/2014/main" id="{087EE471-020A-4ACF-8EAB-9CBC17367D4F}"/>
              </a:ext>
            </a:extLst>
          </p:cNvPr>
          <p:cNvSpPr/>
          <p:nvPr/>
        </p:nvSpPr>
        <p:spPr>
          <a:xfrm>
            <a:off x="857666" y="1240287"/>
            <a:ext cx="5238333"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Đầy đủ các chức năng của PMQLTNS hiện đại, theo chuẩn quốc tế</a:t>
            </a:r>
          </a:p>
        </p:txBody>
      </p:sp>
      <p:sp>
        <p:nvSpPr>
          <p:cNvPr id="8" name="Rectangle 7">
            <a:extLst>
              <a:ext uri="{FF2B5EF4-FFF2-40B4-BE49-F238E27FC236}">
                <a16:creationId xmlns:a16="http://schemas.microsoft.com/office/drawing/2014/main" id="{C93CD908-16AB-4360-B9C4-EF93948539D5}"/>
              </a:ext>
            </a:extLst>
          </p:cNvPr>
          <p:cNvSpPr/>
          <p:nvPr/>
        </p:nvSpPr>
        <p:spPr>
          <a:xfrm>
            <a:off x="857665" y="2315455"/>
            <a:ext cx="5238333"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Hỗ trợ đa ngôn ngữ, trong đó có tiếng Việt</a:t>
            </a:r>
          </a:p>
        </p:txBody>
      </p:sp>
      <p:sp>
        <p:nvSpPr>
          <p:cNvPr id="9" name="Rectangle 8">
            <a:extLst>
              <a:ext uri="{FF2B5EF4-FFF2-40B4-BE49-F238E27FC236}">
                <a16:creationId xmlns:a16="http://schemas.microsoft.com/office/drawing/2014/main" id="{2EC7BC3A-AEF9-45CB-8C0C-A3483D478A9C}"/>
              </a:ext>
            </a:extLst>
          </p:cNvPr>
          <p:cNvSpPr/>
          <p:nvPr/>
        </p:nvSpPr>
        <p:spPr>
          <a:xfrm>
            <a:off x="857670" y="5439114"/>
            <a:ext cx="5238331"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Nâng cấp thường xuyên</a:t>
            </a:r>
          </a:p>
        </p:txBody>
      </p:sp>
      <p:sp>
        <p:nvSpPr>
          <p:cNvPr id="10" name="Rectangle 9">
            <a:extLst>
              <a:ext uri="{FF2B5EF4-FFF2-40B4-BE49-F238E27FC236}">
                <a16:creationId xmlns:a16="http://schemas.microsoft.com/office/drawing/2014/main" id="{36064283-55EB-4698-98B0-29838F044FB8}"/>
              </a:ext>
            </a:extLst>
          </p:cNvPr>
          <p:cNvSpPr/>
          <p:nvPr/>
        </p:nvSpPr>
        <p:spPr>
          <a:xfrm>
            <a:off x="7073699" y="3264742"/>
            <a:ext cx="4654671"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Dễ dàng phát triển tính năng</a:t>
            </a:r>
          </a:p>
        </p:txBody>
      </p:sp>
      <p:sp>
        <p:nvSpPr>
          <p:cNvPr id="13" name="Rectangle 12">
            <a:extLst>
              <a:ext uri="{FF2B5EF4-FFF2-40B4-BE49-F238E27FC236}">
                <a16:creationId xmlns:a16="http://schemas.microsoft.com/office/drawing/2014/main" id="{A8621452-B967-404D-BB60-53E0D1BB3393}"/>
              </a:ext>
            </a:extLst>
          </p:cNvPr>
          <p:cNvSpPr/>
          <p:nvPr/>
        </p:nvSpPr>
        <p:spPr>
          <a:xfrm>
            <a:off x="7073679" y="2315455"/>
            <a:ext cx="4654691"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Không hạn chế người dùng</a:t>
            </a:r>
          </a:p>
        </p:txBody>
      </p:sp>
      <p:sp>
        <p:nvSpPr>
          <p:cNvPr id="14" name="Rectangle 13">
            <a:extLst>
              <a:ext uri="{FF2B5EF4-FFF2-40B4-BE49-F238E27FC236}">
                <a16:creationId xmlns:a16="http://schemas.microsoft.com/office/drawing/2014/main" id="{5DCFC0DA-1788-4EE9-A22E-D4F33A89CFD9}"/>
              </a:ext>
            </a:extLst>
          </p:cNvPr>
          <p:cNvSpPr/>
          <p:nvPr/>
        </p:nvSpPr>
        <p:spPr>
          <a:xfrm>
            <a:off x="7073676" y="4440194"/>
            <a:ext cx="5238333"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Tích hợp với các giải pháp PM/ PM quản lý Thư viện khác</a:t>
            </a:r>
          </a:p>
        </p:txBody>
      </p:sp>
      <p:sp>
        <p:nvSpPr>
          <p:cNvPr id="15" name="Rectangle 14">
            <a:extLst>
              <a:ext uri="{FF2B5EF4-FFF2-40B4-BE49-F238E27FC236}">
                <a16:creationId xmlns:a16="http://schemas.microsoft.com/office/drawing/2014/main" id="{54A40546-93CF-4D05-9663-2D1236F05D95}"/>
              </a:ext>
            </a:extLst>
          </p:cNvPr>
          <p:cNvSpPr/>
          <p:nvPr/>
        </p:nvSpPr>
        <p:spPr>
          <a:xfrm>
            <a:off x="857668" y="4390601"/>
            <a:ext cx="5238333"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r>
              <a:rPr lang="en-US" sz="2200">
                <a:solidFill>
                  <a:schemeClr val="tx2"/>
                </a:solidFill>
                <a:latin typeface="Cambria" panose="02040503050406030204" pitchFamily="18" charset="0"/>
                <a:ea typeface="Cambria" panose="02040503050406030204" pitchFamily="18" charset="0"/>
              </a:rPr>
              <a:t>Liên hết, chia sẻ tài nguyên với các Th</a:t>
            </a:r>
            <a:r>
              <a:rPr lang="vi-VN" sz="2200">
                <a:solidFill>
                  <a:schemeClr val="tx2"/>
                </a:solidFill>
                <a:latin typeface="Cambria" panose="02040503050406030204" pitchFamily="18" charset="0"/>
                <a:ea typeface="Cambria" panose="02040503050406030204" pitchFamily="18" charset="0"/>
              </a:rPr>
              <a:t>ư</a:t>
            </a:r>
            <a:r>
              <a:rPr lang="en-US" sz="2200">
                <a:solidFill>
                  <a:schemeClr val="tx2"/>
                </a:solidFill>
                <a:latin typeface="Cambria" panose="02040503050406030204" pitchFamily="18" charset="0"/>
                <a:ea typeface="Cambria" panose="02040503050406030204" pitchFamily="18" charset="0"/>
              </a:rPr>
              <a:t> viện trong và ngoài n</a:t>
            </a:r>
            <a:r>
              <a:rPr lang="vi-VN" sz="2200">
                <a:solidFill>
                  <a:schemeClr val="tx2"/>
                </a:solidFill>
                <a:latin typeface="Cambria" panose="02040503050406030204" pitchFamily="18" charset="0"/>
                <a:ea typeface="Cambria" panose="02040503050406030204" pitchFamily="18" charset="0"/>
              </a:rPr>
              <a:t>ư</a:t>
            </a:r>
            <a:r>
              <a:rPr lang="en-US" sz="2200">
                <a:solidFill>
                  <a:schemeClr val="tx2"/>
                </a:solidFill>
                <a:latin typeface="Cambria" panose="02040503050406030204" pitchFamily="18" charset="0"/>
                <a:ea typeface="Cambria" panose="02040503050406030204" pitchFamily="18" charset="0"/>
              </a:rPr>
              <a:t>ớc </a:t>
            </a:r>
          </a:p>
        </p:txBody>
      </p:sp>
      <p:sp>
        <p:nvSpPr>
          <p:cNvPr id="16" name="Rectangle 15">
            <a:extLst>
              <a:ext uri="{FF2B5EF4-FFF2-40B4-BE49-F238E27FC236}">
                <a16:creationId xmlns:a16="http://schemas.microsoft.com/office/drawing/2014/main" id="{2221927A-B7C3-4F6C-8805-7E035069EC9E}"/>
              </a:ext>
            </a:extLst>
          </p:cNvPr>
          <p:cNvSpPr/>
          <p:nvPr/>
        </p:nvSpPr>
        <p:spPr>
          <a:xfrm>
            <a:off x="7073676" y="5449116"/>
            <a:ext cx="4640691"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r>
              <a:rPr lang="en-US" sz="2200">
                <a:solidFill>
                  <a:schemeClr val="tx2"/>
                </a:solidFill>
                <a:latin typeface="Cambria" panose="02040503050406030204" pitchFamily="18" charset="0"/>
                <a:ea typeface="Cambria" panose="02040503050406030204" pitchFamily="18" charset="0"/>
              </a:rPr>
              <a:t>Tiết kiệm chi phí</a:t>
            </a:r>
          </a:p>
        </p:txBody>
      </p:sp>
      <p:cxnSp>
        <p:nvCxnSpPr>
          <p:cNvPr id="21" name="Straight Connector 20">
            <a:extLst>
              <a:ext uri="{FF2B5EF4-FFF2-40B4-BE49-F238E27FC236}">
                <a16:creationId xmlns:a16="http://schemas.microsoft.com/office/drawing/2014/main" id="{92B54862-DC97-4E01-954F-8815F51054BD}"/>
              </a:ext>
            </a:extLst>
          </p:cNvPr>
          <p:cNvCxnSpPr>
            <a:cxnSpLocks/>
          </p:cNvCxnSpPr>
          <p:nvPr/>
        </p:nvCxnSpPr>
        <p:spPr>
          <a:xfrm>
            <a:off x="940279" y="2982822"/>
            <a:ext cx="50292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2FABFEA-328E-4CAA-952E-8AA7BDA2EEB8}"/>
              </a:ext>
            </a:extLst>
          </p:cNvPr>
          <p:cNvCxnSpPr>
            <a:cxnSpLocks/>
          </p:cNvCxnSpPr>
          <p:nvPr/>
        </p:nvCxnSpPr>
        <p:spPr>
          <a:xfrm>
            <a:off x="940279" y="2068422"/>
            <a:ext cx="5029200" cy="0"/>
          </a:xfrm>
          <a:prstGeom prst="line">
            <a:avLst/>
          </a:prstGeom>
          <a:ln>
            <a:solidFill>
              <a:srgbClr val="D8406F"/>
            </a:solidFill>
          </a:ln>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C3DF5C16-9915-412B-8CA3-99BBD7271038}"/>
              </a:ext>
            </a:extLst>
          </p:cNvPr>
          <p:cNvCxnSpPr>
            <a:cxnSpLocks/>
          </p:cNvCxnSpPr>
          <p:nvPr/>
        </p:nvCxnSpPr>
        <p:spPr>
          <a:xfrm>
            <a:off x="940279" y="4093225"/>
            <a:ext cx="50292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31" name="Straight Connector 30">
            <a:extLst>
              <a:ext uri="{FF2B5EF4-FFF2-40B4-BE49-F238E27FC236}">
                <a16:creationId xmlns:a16="http://schemas.microsoft.com/office/drawing/2014/main" id="{549C57AA-38A9-4CDE-971F-9B6A71BAA76D}"/>
              </a:ext>
            </a:extLst>
          </p:cNvPr>
          <p:cNvCxnSpPr>
            <a:cxnSpLocks/>
          </p:cNvCxnSpPr>
          <p:nvPr/>
        </p:nvCxnSpPr>
        <p:spPr>
          <a:xfrm>
            <a:off x="962229" y="5249633"/>
            <a:ext cx="50292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6307A75-4711-43D5-8C4C-F0797A87E702}"/>
              </a:ext>
            </a:extLst>
          </p:cNvPr>
          <p:cNvCxnSpPr>
            <a:cxnSpLocks/>
          </p:cNvCxnSpPr>
          <p:nvPr/>
        </p:nvCxnSpPr>
        <p:spPr>
          <a:xfrm>
            <a:off x="962229" y="6116572"/>
            <a:ext cx="5029200" cy="0"/>
          </a:xfrm>
          <a:prstGeom prst="line">
            <a:avLst/>
          </a:prstGeom>
          <a:ln>
            <a:solidFill>
              <a:srgbClr val="D8406F"/>
            </a:solidFill>
          </a:ln>
        </p:spPr>
        <p:style>
          <a:lnRef idx="1">
            <a:schemeClr val="accent2"/>
          </a:lnRef>
          <a:fillRef idx="0">
            <a:schemeClr val="accent2"/>
          </a:fillRef>
          <a:effectRef idx="0">
            <a:schemeClr val="accent2"/>
          </a:effectRef>
          <a:fontRef idx="minor">
            <a:schemeClr val="tx1"/>
          </a:fontRef>
        </p:style>
      </p:cxnSp>
      <p:grpSp>
        <p:nvGrpSpPr>
          <p:cNvPr id="38" name="Group 37">
            <a:extLst>
              <a:ext uri="{FF2B5EF4-FFF2-40B4-BE49-F238E27FC236}">
                <a16:creationId xmlns:a16="http://schemas.microsoft.com/office/drawing/2014/main" id="{F2E7BEB3-6E73-4CDD-A8A5-0F6CA3540755}"/>
              </a:ext>
            </a:extLst>
          </p:cNvPr>
          <p:cNvGrpSpPr/>
          <p:nvPr/>
        </p:nvGrpSpPr>
        <p:grpSpPr>
          <a:xfrm>
            <a:off x="857665" y="2068422"/>
            <a:ext cx="10856703" cy="2021303"/>
            <a:chOff x="217895" y="2068422"/>
            <a:chExt cx="11974105" cy="2021303"/>
          </a:xfrm>
        </p:grpSpPr>
        <p:sp>
          <p:nvSpPr>
            <p:cNvPr id="12" name="Rectangle 11">
              <a:extLst>
                <a:ext uri="{FF2B5EF4-FFF2-40B4-BE49-F238E27FC236}">
                  <a16:creationId xmlns:a16="http://schemas.microsoft.com/office/drawing/2014/main" id="{F46B7CAD-FF96-4BC0-A31A-5AEC1B056908}"/>
                </a:ext>
              </a:extLst>
            </p:cNvPr>
            <p:cNvSpPr/>
            <p:nvPr/>
          </p:nvSpPr>
          <p:spPr>
            <a:xfrm>
              <a:off x="217895" y="3261590"/>
              <a:ext cx="5238333"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Lộ trình phát triển rõ ràng</a:t>
              </a:r>
            </a:p>
          </p:txBody>
        </p:sp>
        <p:cxnSp>
          <p:nvCxnSpPr>
            <p:cNvPr id="33" name="Straight Connector 32">
              <a:extLst>
                <a:ext uri="{FF2B5EF4-FFF2-40B4-BE49-F238E27FC236}">
                  <a16:creationId xmlns:a16="http://schemas.microsoft.com/office/drawing/2014/main" id="{50B22E9B-54C5-4F8C-B782-A8470F60C82B}"/>
                </a:ext>
              </a:extLst>
            </p:cNvPr>
            <p:cNvCxnSpPr>
              <a:cxnSpLocks/>
            </p:cNvCxnSpPr>
            <p:nvPr/>
          </p:nvCxnSpPr>
          <p:spPr>
            <a:xfrm>
              <a:off x="7162800" y="2068422"/>
              <a:ext cx="5029200"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4" name="Straight Connector 33">
            <a:extLst>
              <a:ext uri="{FF2B5EF4-FFF2-40B4-BE49-F238E27FC236}">
                <a16:creationId xmlns:a16="http://schemas.microsoft.com/office/drawing/2014/main" id="{6E329E89-E870-474F-B9D9-A3F126745008}"/>
              </a:ext>
            </a:extLst>
          </p:cNvPr>
          <p:cNvCxnSpPr>
            <a:cxnSpLocks/>
          </p:cNvCxnSpPr>
          <p:nvPr/>
        </p:nvCxnSpPr>
        <p:spPr>
          <a:xfrm>
            <a:off x="7154483" y="2982822"/>
            <a:ext cx="4559884" cy="0"/>
          </a:xfrm>
          <a:prstGeom prst="line">
            <a:avLst/>
          </a:prstGeom>
          <a:ln>
            <a:solidFill>
              <a:srgbClr val="D8406F"/>
            </a:solidFill>
          </a:ln>
        </p:spPr>
        <p:style>
          <a:lnRef idx="1">
            <a:schemeClr val="accent2"/>
          </a:lnRef>
          <a:fillRef idx="0">
            <a:schemeClr val="accent2"/>
          </a:fillRef>
          <a:effectRef idx="0">
            <a:schemeClr val="accent2"/>
          </a:effectRef>
          <a:fontRef idx="minor">
            <a:schemeClr val="tx1"/>
          </a:fontRef>
        </p:style>
      </p:cxnSp>
      <p:cxnSp>
        <p:nvCxnSpPr>
          <p:cNvPr id="35" name="Straight Connector 34">
            <a:extLst>
              <a:ext uri="{FF2B5EF4-FFF2-40B4-BE49-F238E27FC236}">
                <a16:creationId xmlns:a16="http://schemas.microsoft.com/office/drawing/2014/main" id="{DDFD3442-5B1B-4C07-ADFF-58085613CF7A}"/>
              </a:ext>
            </a:extLst>
          </p:cNvPr>
          <p:cNvCxnSpPr>
            <a:cxnSpLocks/>
          </p:cNvCxnSpPr>
          <p:nvPr/>
        </p:nvCxnSpPr>
        <p:spPr>
          <a:xfrm>
            <a:off x="7154483" y="4088662"/>
            <a:ext cx="456412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2EED2DE-7EA7-42DC-A26B-4ABAF3874A82}"/>
              </a:ext>
            </a:extLst>
          </p:cNvPr>
          <p:cNvCxnSpPr>
            <a:cxnSpLocks/>
          </p:cNvCxnSpPr>
          <p:nvPr/>
        </p:nvCxnSpPr>
        <p:spPr>
          <a:xfrm>
            <a:off x="7154482" y="5218736"/>
            <a:ext cx="4559884" cy="0"/>
          </a:xfrm>
          <a:prstGeom prst="line">
            <a:avLst/>
          </a:prstGeom>
          <a:ln>
            <a:solidFill>
              <a:srgbClr val="D8406F"/>
            </a:solidFill>
          </a:ln>
        </p:spPr>
        <p:style>
          <a:lnRef idx="1">
            <a:schemeClr val="accent2"/>
          </a:lnRef>
          <a:fillRef idx="0">
            <a:schemeClr val="accent2"/>
          </a:fillRef>
          <a:effectRef idx="0">
            <a:schemeClr val="accent2"/>
          </a:effectRef>
          <a:fontRef idx="minor">
            <a:schemeClr val="tx1"/>
          </a:fontRef>
        </p:style>
      </p:cxnSp>
      <p:cxnSp>
        <p:nvCxnSpPr>
          <p:cNvPr id="51" name="Straight Connector 50">
            <a:extLst>
              <a:ext uri="{FF2B5EF4-FFF2-40B4-BE49-F238E27FC236}">
                <a16:creationId xmlns:a16="http://schemas.microsoft.com/office/drawing/2014/main" id="{0CF8B8B5-9C8C-4C7E-A632-B20C33AA3600}"/>
              </a:ext>
            </a:extLst>
          </p:cNvPr>
          <p:cNvCxnSpPr>
            <a:cxnSpLocks/>
          </p:cNvCxnSpPr>
          <p:nvPr/>
        </p:nvCxnSpPr>
        <p:spPr>
          <a:xfrm>
            <a:off x="7168486" y="6116572"/>
            <a:ext cx="455988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A64B5F12-3AEC-4A4A-A6DC-E46A2A798B0A}"/>
              </a:ext>
            </a:extLst>
          </p:cNvPr>
          <p:cNvSpPr/>
          <p:nvPr/>
        </p:nvSpPr>
        <p:spPr>
          <a:xfrm>
            <a:off x="327804" y="1240287"/>
            <a:ext cx="529862" cy="623598"/>
          </a:xfrm>
          <a:prstGeom prst="ellipse">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1</a:t>
            </a:r>
          </a:p>
        </p:txBody>
      </p:sp>
      <p:sp>
        <p:nvSpPr>
          <p:cNvPr id="53" name="Oval 52">
            <a:extLst>
              <a:ext uri="{FF2B5EF4-FFF2-40B4-BE49-F238E27FC236}">
                <a16:creationId xmlns:a16="http://schemas.microsoft.com/office/drawing/2014/main" id="{9C9E38ED-B40E-4485-8C88-944BAA464D0B}"/>
              </a:ext>
            </a:extLst>
          </p:cNvPr>
          <p:cNvSpPr/>
          <p:nvPr/>
        </p:nvSpPr>
        <p:spPr>
          <a:xfrm>
            <a:off x="6543814" y="1182573"/>
            <a:ext cx="529862" cy="623598"/>
          </a:xfrm>
          <a:prstGeom prst="ellipse">
            <a:avLst/>
          </a:prstGeom>
          <a:solidFill>
            <a:srgbClr val="D8406F"/>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2</a:t>
            </a:r>
          </a:p>
        </p:txBody>
      </p:sp>
      <p:sp>
        <p:nvSpPr>
          <p:cNvPr id="54" name="Oval 53">
            <a:extLst>
              <a:ext uri="{FF2B5EF4-FFF2-40B4-BE49-F238E27FC236}">
                <a16:creationId xmlns:a16="http://schemas.microsoft.com/office/drawing/2014/main" id="{C602FC2B-4847-4EF2-A5B5-21E3211684B7}"/>
              </a:ext>
            </a:extLst>
          </p:cNvPr>
          <p:cNvSpPr/>
          <p:nvPr/>
        </p:nvSpPr>
        <p:spPr>
          <a:xfrm>
            <a:off x="304427" y="2238929"/>
            <a:ext cx="529862" cy="623598"/>
          </a:xfrm>
          <a:prstGeom prst="ellipse">
            <a:avLst/>
          </a:prstGeom>
          <a:solidFill>
            <a:srgbClr val="D8406F"/>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3</a:t>
            </a:r>
          </a:p>
        </p:txBody>
      </p:sp>
      <p:sp>
        <p:nvSpPr>
          <p:cNvPr id="55" name="Oval 54">
            <a:extLst>
              <a:ext uri="{FF2B5EF4-FFF2-40B4-BE49-F238E27FC236}">
                <a16:creationId xmlns:a16="http://schemas.microsoft.com/office/drawing/2014/main" id="{AF89173F-4965-4157-897A-35EA8A3BCDED}"/>
              </a:ext>
            </a:extLst>
          </p:cNvPr>
          <p:cNvSpPr/>
          <p:nvPr/>
        </p:nvSpPr>
        <p:spPr>
          <a:xfrm>
            <a:off x="6543814" y="2220538"/>
            <a:ext cx="529862" cy="623598"/>
          </a:xfrm>
          <a:prstGeom prst="ellipse">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4</a:t>
            </a:r>
          </a:p>
        </p:txBody>
      </p:sp>
      <p:sp>
        <p:nvSpPr>
          <p:cNvPr id="56" name="Oval 55">
            <a:extLst>
              <a:ext uri="{FF2B5EF4-FFF2-40B4-BE49-F238E27FC236}">
                <a16:creationId xmlns:a16="http://schemas.microsoft.com/office/drawing/2014/main" id="{0C8A5C26-1125-4D4F-BE20-63003C8EC6AB}"/>
              </a:ext>
            </a:extLst>
          </p:cNvPr>
          <p:cNvSpPr/>
          <p:nvPr/>
        </p:nvSpPr>
        <p:spPr>
          <a:xfrm>
            <a:off x="304427" y="3268017"/>
            <a:ext cx="529862" cy="623598"/>
          </a:xfrm>
          <a:prstGeom prst="ellipse">
            <a:avLst/>
          </a:prstGeom>
          <a:solidFill>
            <a:schemeClr val="accent1"/>
          </a:solidFill>
          <a:ln>
            <a:solidFill>
              <a:schemeClr val="accent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5</a:t>
            </a:r>
          </a:p>
        </p:txBody>
      </p:sp>
      <p:sp>
        <p:nvSpPr>
          <p:cNvPr id="57" name="Oval 56">
            <a:extLst>
              <a:ext uri="{FF2B5EF4-FFF2-40B4-BE49-F238E27FC236}">
                <a16:creationId xmlns:a16="http://schemas.microsoft.com/office/drawing/2014/main" id="{12EF8E2F-DA9D-483B-A1C4-1C5C41821601}"/>
              </a:ext>
            </a:extLst>
          </p:cNvPr>
          <p:cNvSpPr/>
          <p:nvPr/>
        </p:nvSpPr>
        <p:spPr>
          <a:xfrm>
            <a:off x="6543814" y="4323256"/>
            <a:ext cx="529862" cy="623598"/>
          </a:xfrm>
          <a:prstGeom prst="ellipse">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8</a:t>
            </a:r>
          </a:p>
        </p:txBody>
      </p:sp>
      <p:sp>
        <p:nvSpPr>
          <p:cNvPr id="58" name="Oval 57">
            <a:extLst>
              <a:ext uri="{FF2B5EF4-FFF2-40B4-BE49-F238E27FC236}">
                <a16:creationId xmlns:a16="http://schemas.microsoft.com/office/drawing/2014/main" id="{EC25CA33-0461-4CA4-B83C-FADA2835EEAD}"/>
              </a:ext>
            </a:extLst>
          </p:cNvPr>
          <p:cNvSpPr/>
          <p:nvPr/>
        </p:nvSpPr>
        <p:spPr>
          <a:xfrm>
            <a:off x="327808" y="5405525"/>
            <a:ext cx="529862" cy="623598"/>
          </a:xfrm>
          <a:prstGeom prst="ellipse">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9</a:t>
            </a:r>
          </a:p>
        </p:txBody>
      </p:sp>
      <p:sp>
        <p:nvSpPr>
          <p:cNvPr id="59" name="Oval 58">
            <a:extLst>
              <a:ext uri="{FF2B5EF4-FFF2-40B4-BE49-F238E27FC236}">
                <a16:creationId xmlns:a16="http://schemas.microsoft.com/office/drawing/2014/main" id="{0615FD85-4AC0-424A-97BB-B2D6ECF213C0}"/>
              </a:ext>
            </a:extLst>
          </p:cNvPr>
          <p:cNvSpPr/>
          <p:nvPr/>
        </p:nvSpPr>
        <p:spPr>
          <a:xfrm>
            <a:off x="6514980" y="3245340"/>
            <a:ext cx="529862" cy="623598"/>
          </a:xfrm>
          <a:prstGeom prst="ellipse">
            <a:avLst/>
          </a:prstGeom>
          <a:solidFill>
            <a:srgbClr val="D8406F"/>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6</a:t>
            </a:r>
          </a:p>
        </p:txBody>
      </p:sp>
      <p:sp>
        <p:nvSpPr>
          <p:cNvPr id="60" name="Oval 59">
            <a:extLst>
              <a:ext uri="{FF2B5EF4-FFF2-40B4-BE49-F238E27FC236}">
                <a16:creationId xmlns:a16="http://schemas.microsoft.com/office/drawing/2014/main" id="{B1E3EF63-C19A-4C83-B93E-3215E1B90839}"/>
              </a:ext>
            </a:extLst>
          </p:cNvPr>
          <p:cNvSpPr/>
          <p:nvPr/>
        </p:nvSpPr>
        <p:spPr>
          <a:xfrm>
            <a:off x="304432" y="4323256"/>
            <a:ext cx="529862" cy="623598"/>
          </a:xfrm>
          <a:prstGeom prst="ellipse">
            <a:avLst/>
          </a:prstGeom>
          <a:solidFill>
            <a:srgbClr val="D8406F"/>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7</a:t>
            </a:r>
          </a:p>
        </p:txBody>
      </p:sp>
      <p:sp>
        <p:nvSpPr>
          <p:cNvPr id="61" name="Oval 60">
            <a:extLst>
              <a:ext uri="{FF2B5EF4-FFF2-40B4-BE49-F238E27FC236}">
                <a16:creationId xmlns:a16="http://schemas.microsoft.com/office/drawing/2014/main" id="{68BBB0B4-4D13-4089-99B7-6A291FB7F18E}"/>
              </a:ext>
            </a:extLst>
          </p:cNvPr>
          <p:cNvSpPr/>
          <p:nvPr/>
        </p:nvSpPr>
        <p:spPr>
          <a:xfrm>
            <a:off x="6543837" y="5479392"/>
            <a:ext cx="529862" cy="623598"/>
          </a:xfrm>
          <a:prstGeom prst="ellipse">
            <a:avLst/>
          </a:prstGeom>
          <a:solidFill>
            <a:srgbClr val="D8406F"/>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a:latin typeface="Cambria" panose="02040503050406030204" pitchFamily="18" charset="0"/>
                <a:ea typeface="Cambria" panose="02040503050406030204" pitchFamily="18" charset="0"/>
              </a:rPr>
              <a:t>10</a:t>
            </a:r>
          </a:p>
        </p:txBody>
      </p:sp>
      <p:sp>
        <p:nvSpPr>
          <p:cNvPr id="36" name="Rectangle 35">
            <a:extLst>
              <a:ext uri="{FF2B5EF4-FFF2-40B4-BE49-F238E27FC236}">
                <a16:creationId xmlns:a16="http://schemas.microsoft.com/office/drawing/2014/main" id="{6354B869-886B-4D4A-A061-DD96C5F53705}"/>
              </a:ext>
            </a:extLst>
          </p:cNvPr>
          <p:cNvSpPr/>
          <p:nvPr/>
        </p:nvSpPr>
        <p:spPr>
          <a:xfrm>
            <a:off x="7073677" y="1310212"/>
            <a:ext cx="4749501" cy="82813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lvl="0"/>
            <a:r>
              <a:rPr lang="en-US" sz="2200">
                <a:solidFill>
                  <a:schemeClr val="tx2"/>
                </a:solidFill>
                <a:latin typeface="Cambria" panose="02040503050406030204" pitchFamily="18" charset="0"/>
                <a:ea typeface="Cambria" panose="02040503050406030204" pitchFamily="18" charset="0"/>
              </a:rPr>
              <a:t>Dễ dàng tùy biến giao diện theo nhu cầu</a:t>
            </a:r>
          </a:p>
        </p:txBody>
      </p:sp>
      <p:cxnSp>
        <p:nvCxnSpPr>
          <p:cNvPr id="37" name="Straight Connector 36">
            <a:extLst>
              <a:ext uri="{FF2B5EF4-FFF2-40B4-BE49-F238E27FC236}">
                <a16:creationId xmlns:a16="http://schemas.microsoft.com/office/drawing/2014/main" id="{29A56149-9D93-464B-ACDF-C7BAF0DC4619}"/>
              </a:ext>
            </a:extLst>
          </p:cNvPr>
          <p:cNvCxnSpPr>
            <a:cxnSpLocks/>
          </p:cNvCxnSpPr>
          <p:nvPr/>
        </p:nvCxnSpPr>
        <p:spPr>
          <a:xfrm>
            <a:off x="857665" y="4088662"/>
            <a:ext cx="5029200" cy="0"/>
          </a:xfrm>
          <a:prstGeom prst="line">
            <a:avLst/>
          </a:prstGeom>
          <a:ln>
            <a:solidFill>
              <a:srgbClr val="D8406F"/>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686608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p of the World with countries borders and capital cit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5" y="1865382"/>
            <a:ext cx="6449786" cy="379302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167003" y="1865382"/>
            <a:ext cx="2457454" cy="1200329"/>
          </a:xfrm>
          <a:prstGeom prst="rect">
            <a:avLst/>
          </a:prstGeom>
          <a:noFill/>
        </p:spPr>
        <p:txBody>
          <a:bodyPr wrap="square" rtlCol="0">
            <a:spAutoFit/>
          </a:bodyPr>
          <a:lstStyle/>
          <a:p>
            <a:pPr algn="just"/>
            <a:r>
              <a:rPr lang="en-US" sz="3200" b="1" dirty="0">
                <a:solidFill>
                  <a:srgbClr val="E5138D"/>
                </a:solidFill>
                <a:latin typeface="Cambria" panose="02040503050406030204" pitchFamily="18" charset="0"/>
                <a:ea typeface="Cambria" panose="02040503050406030204" pitchFamily="18" charset="0"/>
              </a:rPr>
              <a:t>3042</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thư</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viện</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trên</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thế</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giới</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sử</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dụng</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DSpace</a:t>
            </a:r>
            <a:endParaRPr lang="en-US" sz="2000" dirty="0">
              <a:latin typeface="Cambria" panose="02040503050406030204" pitchFamily="18" charset="0"/>
              <a:ea typeface="Cambria" panose="02040503050406030204" pitchFamily="18" charset="0"/>
            </a:endParaRPr>
          </a:p>
        </p:txBody>
      </p:sp>
      <p:sp>
        <p:nvSpPr>
          <p:cNvPr id="11" name="TextBox 10"/>
          <p:cNvSpPr txBox="1"/>
          <p:nvPr/>
        </p:nvSpPr>
        <p:spPr>
          <a:xfrm>
            <a:off x="8167003" y="3564956"/>
            <a:ext cx="2457454" cy="892552"/>
          </a:xfrm>
          <a:prstGeom prst="rect">
            <a:avLst/>
          </a:prstGeom>
          <a:noFill/>
        </p:spPr>
        <p:txBody>
          <a:bodyPr wrap="square" rtlCol="0">
            <a:spAutoFit/>
          </a:bodyPr>
          <a:lstStyle/>
          <a:p>
            <a:pPr algn="just"/>
            <a:r>
              <a:rPr lang="en-US" sz="3200" b="1" dirty="0">
                <a:solidFill>
                  <a:srgbClr val="E5138D"/>
                </a:solidFill>
                <a:latin typeface="Cambria" panose="02040503050406030204" pitchFamily="18" charset="0"/>
                <a:ea typeface="Cambria" panose="02040503050406030204" pitchFamily="18" charset="0"/>
              </a:rPr>
              <a:t>2333</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thư</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viện</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đại</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học</a:t>
            </a:r>
            <a:endParaRPr lang="en-US" sz="2000" dirty="0">
              <a:latin typeface="Cambria" panose="02040503050406030204" pitchFamily="18" charset="0"/>
              <a:ea typeface="Cambria" panose="02040503050406030204" pitchFamily="18" charset="0"/>
            </a:endParaRPr>
          </a:p>
        </p:txBody>
      </p:sp>
      <p:sp>
        <p:nvSpPr>
          <p:cNvPr id="12" name="TextBox 11"/>
          <p:cNvSpPr txBox="1"/>
          <p:nvPr/>
        </p:nvSpPr>
        <p:spPr>
          <a:xfrm>
            <a:off x="8167003" y="4879368"/>
            <a:ext cx="2457454" cy="892552"/>
          </a:xfrm>
          <a:prstGeom prst="rect">
            <a:avLst/>
          </a:prstGeom>
          <a:noFill/>
        </p:spPr>
        <p:txBody>
          <a:bodyPr wrap="square" rtlCol="0">
            <a:spAutoFit/>
          </a:bodyPr>
          <a:lstStyle/>
          <a:p>
            <a:pPr algn="just"/>
            <a:r>
              <a:rPr lang="en-US" sz="3200" b="1" dirty="0">
                <a:solidFill>
                  <a:srgbClr val="E5138D"/>
                </a:solidFill>
                <a:latin typeface="Cambria" panose="02040503050406030204" pitchFamily="18" charset="0"/>
                <a:ea typeface="Cambria" panose="02040503050406030204" pitchFamily="18" charset="0"/>
              </a:rPr>
              <a:t>168</a:t>
            </a:r>
            <a:r>
              <a:rPr lang="en-US"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thư</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viện</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chính</a:t>
            </a:r>
            <a:r>
              <a:rPr lang="en-US" sz="2000" dirty="0">
                <a:latin typeface="Cambria" panose="02040503050406030204" pitchFamily="18" charset="0"/>
                <a:ea typeface="Cambria" panose="02040503050406030204" pitchFamily="18" charset="0"/>
              </a:rPr>
              <a:t> </a:t>
            </a:r>
            <a:r>
              <a:rPr lang="en-US" sz="2000" dirty="0" err="1">
                <a:latin typeface="Cambria" panose="02040503050406030204" pitchFamily="18" charset="0"/>
                <a:ea typeface="Cambria" panose="02040503050406030204" pitchFamily="18" charset="0"/>
              </a:rPr>
              <a:t>phủ</a:t>
            </a:r>
            <a:endParaRPr lang="en-US" sz="2000" dirty="0">
              <a:latin typeface="Cambria" panose="02040503050406030204" pitchFamily="18" charset="0"/>
              <a:ea typeface="Cambria" panose="02040503050406030204" pitchFamily="18" charset="0"/>
            </a:endParaRPr>
          </a:p>
        </p:txBody>
      </p:sp>
      <p:sp>
        <p:nvSpPr>
          <p:cNvPr id="13" name="Title 1">
            <a:extLst>
              <a:ext uri="{FF2B5EF4-FFF2-40B4-BE49-F238E27FC236}">
                <a16:creationId xmlns:a16="http://schemas.microsoft.com/office/drawing/2014/main" id="{86E6695A-6E52-48C7-BCBC-6AA23E0C2304}"/>
              </a:ext>
            </a:extLst>
          </p:cNvPr>
          <p:cNvSpPr txBox="1">
            <a:spLocks/>
          </p:cNvSpPr>
          <p:nvPr/>
        </p:nvSpPr>
        <p:spPr>
          <a:xfrm>
            <a:off x="931472" y="445169"/>
            <a:ext cx="8299614" cy="1155031"/>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Roboto" panose="02000000000000000000" pitchFamily="2" charset="0"/>
                <a:ea typeface="Roboto" panose="02000000000000000000" pitchFamily="2" charset="0"/>
                <a:cs typeface="+mj-cs"/>
              </a:defRPr>
            </a:lvl1pPr>
          </a:lstStyle>
          <a:p>
            <a:pPr>
              <a:lnSpc>
                <a:spcPct val="120000"/>
              </a:lnSpc>
            </a:pPr>
            <a:r>
              <a:rPr lang="en-US" sz="4600" b="1">
                <a:solidFill>
                  <a:schemeClr val="accent1"/>
                </a:solidFill>
                <a:latin typeface="Cambria" panose="02040503050406030204" pitchFamily="18" charset="0"/>
                <a:ea typeface="Cambria" panose="02040503050406030204" pitchFamily="18" charset="0"/>
              </a:rPr>
              <a:t>DSPACE TRÊN THẾ GIỚI</a:t>
            </a:r>
            <a:br>
              <a:rPr lang="en-US" b="1" dirty="0"/>
            </a:br>
            <a:endParaRPr lang="en-US" dirty="0"/>
          </a:p>
        </p:txBody>
      </p:sp>
      <p:cxnSp>
        <p:nvCxnSpPr>
          <p:cNvPr id="14" name="Straight Connector 13"/>
          <p:cNvCxnSpPr>
            <a:cxnSpLocks/>
          </p:cNvCxnSpPr>
          <p:nvPr/>
        </p:nvCxnSpPr>
        <p:spPr>
          <a:xfrm>
            <a:off x="8167003" y="3265714"/>
            <a:ext cx="223974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a:off x="8167003" y="4691436"/>
            <a:ext cx="223974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002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1126</TotalTime>
  <Words>2528</Words>
  <Application>Microsoft Office PowerPoint</Application>
  <PresentationFormat>Widescreen</PresentationFormat>
  <Paragraphs>247</Paragraphs>
  <Slides>34</Slides>
  <Notes>31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맑은 고딕</vt:lpstr>
      <vt:lpstr>Arial</vt:lpstr>
      <vt:lpstr>Calibri</vt:lpstr>
      <vt:lpstr>Calibri Light</vt:lpstr>
      <vt:lpstr>Cambria</vt:lpstr>
      <vt:lpstr>Roboto</vt:lpstr>
      <vt:lpstr>Sanskrit Text</vt:lpstr>
      <vt:lpstr>Times New Roman</vt:lpstr>
      <vt:lpstr>Wingdings</vt:lpstr>
      <vt:lpstr>Office Theme</vt:lpstr>
      <vt:lpstr>PowerPoint Presentation</vt:lpstr>
      <vt:lpstr>TỔNG QUAN VỀ DSPACE</vt:lpstr>
      <vt:lpstr>PowerPoint Presentation</vt:lpstr>
      <vt:lpstr>MỤC TIÊU QUẢN LÝ TÀI NGUYÊN SỐ?</vt:lpstr>
      <vt:lpstr>DSPACE LÀ GÌ?</vt:lpstr>
      <vt:lpstr>VAI TRÒ CỦA DSPACE</vt:lpstr>
      <vt:lpstr>CẤU TRÚC CỦA DSPACE</vt:lpstr>
      <vt:lpstr>PowerPoint Presentation</vt:lpstr>
      <vt:lpstr>PowerPoint Presentation</vt:lpstr>
      <vt:lpstr>Join the DSPACE Community</vt:lpstr>
      <vt:lpstr>Dspace tại Việt Nam</vt:lpstr>
      <vt:lpstr>CHỨC NĂNG NỔI BẬT CỦA DSPACE</vt:lpstr>
      <vt:lpstr>ĐÁNH CHỈ MỤC TÀI LIỆU TRÊN GOOGLE SCHOLAR</vt:lpstr>
      <vt:lpstr>HỖ TRỢ LIÊN KẾT CHIA SẺ TÀI NGUYÊN</vt:lpstr>
      <vt:lpstr>CHỨC NĂNG TÌM KIẾM LINH HOẠT</vt:lpstr>
      <vt:lpstr>CHỨC NĂNG TÌM KIẾM LINH HOẠT</vt:lpstr>
      <vt:lpstr>CHỨC NĂNG TÌM KIẾM LINH HOẠT</vt:lpstr>
      <vt:lpstr>HỖ TRỢ XEM TRỰC TUYẾN CHO NHIỀU ĐỊNH DẠNG TÀI LIỆU</vt:lpstr>
      <vt:lpstr>HỖ TRỢ XEM TRỰC TUYẾN CHO NHIỀU ĐỊNH DẠNG TÀI LIỆU</vt:lpstr>
      <vt:lpstr>HỖ TRỢ XEM TRỰC TUYẾN CHO NHIỀU ĐỊNH DẠNG TÀI LIỆU</vt:lpstr>
      <vt:lpstr>CUNG CẤP CÁC CHỨC NĂNG TƯƠNG TÁC QUA EMAIL</vt:lpstr>
      <vt:lpstr>QUY TRÌNH NHẬP LIỆU</vt:lpstr>
      <vt:lpstr>ĐỊNH DẠNG TÀI LIỆU SỐ</vt:lpstr>
      <vt:lpstr>HỒ SƠ TÁC GIẢ</vt:lpstr>
      <vt:lpstr>CHỨC NĂNG TOPIC</vt:lpstr>
      <vt:lpstr>BÁO CÁO THỐNG KÊ</vt:lpstr>
      <vt:lpstr>PowerPoint Presentation</vt:lpstr>
      <vt:lpstr>CHẶN KHẢ NĂNG IN ẤN &amp; TẢI TÀI LIỆU TRÁI PHÉP</vt:lpstr>
      <vt:lpstr>HỖ TRỢ WATERMARK ĐỂ TĂNG CƯỜNG BẢO MẬT TL HÌNH ẢNH</vt:lpstr>
      <vt:lpstr>LỢI ÍCH CỦA DSPACE</vt:lpstr>
      <vt:lpstr>VỚI BẠN ĐỌC</vt:lpstr>
      <vt:lpstr>VỚI NHÀ TRƯỜNG, ĐƠN VỊ</vt:lpstr>
      <vt:lpstr>VỚI THƯ VIỆN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Thu Thuy Duong</dc:creator>
  <cp:lastModifiedBy>Nga Nguyen</cp:lastModifiedBy>
  <cp:revision>77</cp:revision>
  <dcterms:created xsi:type="dcterms:W3CDTF">2021-08-06T09:29:00Z</dcterms:created>
  <dcterms:modified xsi:type="dcterms:W3CDTF">2025-07-30T03:56:14Z</dcterms:modified>
</cp:coreProperties>
</file>