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1" r:id="rId2"/>
    <p:sldId id="261" r:id="rId3"/>
    <p:sldId id="270" r:id="rId4"/>
    <p:sldId id="256" r:id="rId5"/>
    <p:sldId id="262" r:id="rId6"/>
    <p:sldId id="272" r:id="rId7"/>
    <p:sldId id="268" r:id="rId8"/>
    <p:sldId id="263" r:id="rId9"/>
    <p:sldId id="267" r:id="rId10"/>
    <p:sldId id="264" r:id="rId11"/>
    <p:sldId id="266" r:id="rId12"/>
    <p:sldId id="273" r:id="rId1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FB9094-6AC6-4C4C-9316-5275768D93D1}" type="doc">
      <dgm:prSet loTypeId="urn:microsoft.com/office/officeart/2005/8/layout/default" loCatId="list" qsTypeId="urn:microsoft.com/office/officeart/2005/8/quickstyle/simple1" qsCatId="simple" csTypeId="urn:microsoft.com/office/officeart/2005/8/colors/accent1_2" csCatId="accent1" phldr="1"/>
      <dgm:spPr/>
    </dgm:pt>
    <dgm:pt modelId="{F21D0C79-560B-48D4-8F0B-CA3D0A8796E1}">
      <dgm:prSet phldrT="[Texto]" custT="1"/>
      <dgm:spPr>
        <a:solidFill>
          <a:schemeClr val="accent1">
            <a:lumMod val="60000"/>
            <a:lumOff val="40000"/>
          </a:schemeClr>
        </a:solidFill>
      </dgm:spPr>
      <dgm:t>
        <a:bodyPr/>
        <a:lstStyle/>
        <a:p>
          <a:r>
            <a:rPr lang="es-ES" sz="1600" b="1" dirty="0" err="1">
              <a:solidFill>
                <a:schemeClr val="bg1"/>
              </a:solidFill>
              <a:latin typeface="Arial" panose="020B0604020202020204" pitchFamily="34" charset="0"/>
              <a:cs typeface="Arial" panose="020B0604020202020204" pitchFamily="34" charset="0"/>
            </a:rPr>
            <a:t>Commiters</a:t>
          </a:r>
          <a:r>
            <a:rPr lang="es-ES" sz="1600" b="1" dirty="0">
              <a:solidFill>
                <a:schemeClr val="bg1"/>
              </a:solidFill>
              <a:latin typeface="Arial" panose="020B0604020202020204" pitchFamily="34" charset="0"/>
              <a:cs typeface="Arial" panose="020B0604020202020204" pitchFamily="34" charset="0"/>
            </a:rPr>
            <a:t> </a:t>
          </a:r>
          <a:r>
            <a:rPr lang="es-ES" sz="1600" b="1" dirty="0" err="1">
              <a:solidFill>
                <a:schemeClr val="bg1"/>
              </a:solidFill>
              <a:latin typeface="Arial" panose="020B0604020202020204" pitchFamily="34" charset="0"/>
              <a:cs typeface="Arial" panose="020B0604020202020204" pitchFamily="34" charset="0"/>
            </a:rPr>
            <a:t>Group</a:t>
          </a:r>
          <a:endParaRPr lang="es-ES" sz="1600" b="1" dirty="0">
            <a:solidFill>
              <a:schemeClr val="bg1"/>
            </a:solidFill>
            <a:latin typeface="Arial" panose="020B0604020202020204" pitchFamily="34" charset="0"/>
            <a:cs typeface="Arial" panose="020B0604020202020204" pitchFamily="34" charset="0"/>
          </a:endParaRPr>
        </a:p>
        <a:p>
          <a:r>
            <a:rPr lang="es-ES" sz="1200" dirty="0">
              <a:solidFill>
                <a:schemeClr val="bg1"/>
              </a:solidFill>
              <a:latin typeface="Arial" panose="020B0604020202020204" pitchFamily="34" charset="0"/>
              <a:cs typeface="Arial" panose="020B0604020202020204" pitchFamily="34" charset="0"/>
            </a:rPr>
            <a:t>Encargados del mantenimiento y evolución del código base de VIVO. Desarrolladores</a:t>
          </a:r>
          <a:r>
            <a:rPr lang="es-ES" sz="1400" dirty="0">
              <a:solidFill>
                <a:schemeClr val="bg1"/>
              </a:solidFill>
              <a:latin typeface="Arial" panose="020B0604020202020204" pitchFamily="34" charset="0"/>
              <a:cs typeface="Arial" panose="020B0604020202020204" pitchFamily="34" charset="0"/>
            </a:rPr>
            <a:t>. </a:t>
          </a:r>
        </a:p>
      </dgm:t>
    </dgm:pt>
    <dgm:pt modelId="{4C83B7CB-FDE0-45B3-A58A-3FFBC62CBAAF}" type="parTrans" cxnId="{F1096339-E498-4DFA-9AEE-33247D5888CF}">
      <dgm:prSet/>
      <dgm:spPr/>
      <dgm:t>
        <a:bodyPr/>
        <a:lstStyle/>
        <a:p>
          <a:endParaRPr lang="es-ES"/>
        </a:p>
      </dgm:t>
    </dgm:pt>
    <dgm:pt modelId="{528C25A2-8170-477A-9AAD-5D83F84BD1A3}" type="sibTrans" cxnId="{F1096339-E498-4DFA-9AEE-33247D5888CF}">
      <dgm:prSet/>
      <dgm:spPr/>
      <dgm:t>
        <a:bodyPr/>
        <a:lstStyle/>
        <a:p>
          <a:endParaRPr lang="es-ES"/>
        </a:p>
      </dgm:t>
    </dgm:pt>
    <dgm:pt modelId="{EDB1259A-FB70-4CB5-8019-0EAC167F2DA1}">
      <dgm:prSet phldrT="[Texto]" custT="1"/>
      <dgm:spPr>
        <a:solidFill>
          <a:schemeClr val="accent4"/>
        </a:solidFill>
      </dgm:spPr>
      <dgm:t>
        <a:bodyPr/>
        <a:lstStyle/>
        <a:p>
          <a:r>
            <a:rPr lang="es-ES" sz="1600" b="1" dirty="0" err="1">
              <a:latin typeface="Arial" panose="020B0604020202020204" pitchFamily="34" charset="0"/>
              <a:cs typeface="Arial" panose="020B0604020202020204" pitchFamily="34" charset="0"/>
            </a:rPr>
            <a:t>Interest</a:t>
          </a:r>
          <a:r>
            <a:rPr lang="es-ES" sz="1600" b="1" dirty="0">
              <a:latin typeface="Arial" panose="020B0604020202020204" pitchFamily="34" charset="0"/>
              <a:cs typeface="Arial" panose="020B0604020202020204" pitchFamily="34" charset="0"/>
            </a:rPr>
            <a:t> </a:t>
          </a:r>
          <a:r>
            <a:rPr lang="es-ES" sz="1600" b="1" dirty="0" err="1">
              <a:latin typeface="Arial" panose="020B0604020202020204" pitchFamily="34" charset="0"/>
              <a:cs typeface="Arial" panose="020B0604020202020204" pitchFamily="34" charset="0"/>
            </a:rPr>
            <a:t>Groups</a:t>
          </a:r>
          <a:endParaRPr lang="es-ES" sz="1600" b="1" dirty="0">
            <a:latin typeface="Arial" panose="020B0604020202020204" pitchFamily="34" charset="0"/>
            <a:cs typeface="Arial" panose="020B0604020202020204" pitchFamily="34" charset="0"/>
          </a:endParaRPr>
        </a:p>
        <a:p>
          <a:r>
            <a:rPr lang="es-ES" sz="1200" dirty="0">
              <a:latin typeface="Arial" panose="020B0604020202020204" pitchFamily="34" charset="0"/>
              <a:cs typeface="Arial" panose="020B0604020202020204" pitchFamily="34" charset="0"/>
            </a:rPr>
            <a:t>Grupos creados por la comunidad para dar soporte a iniciativas pero sin tiempo acotado</a:t>
          </a:r>
        </a:p>
        <a:p>
          <a:endParaRPr lang="es-ES" sz="1200" dirty="0">
            <a:latin typeface="Arial" panose="020B0604020202020204" pitchFamily="34" charset="0"/>
            <a:cs typeface="Arial" panose="020B0604020202020204" pitchFamily="34" charset="0"/>
          </a:endParaRPr>
        </a:p>
        <a:p>
          <a:r>
            <a:rPr lang="es-ES" sz="1600" b="1" dirty="0" err="1">
              <a:latin typeface="Arial" panose="020B0604020202020204" pitchFamily="34" charset="0"/>
              <a:cs typeface="Arial" panose="020B0604020202020204" pitchFamily="34" charset="0"/>
            </a:rPr>
            <a:t>Task</a:t>
          </a:r>
          <a:r>
            <a:rPr lang="es-ES" sz="1600" b="1" dirty="0">
              <a:latin typeface="Arial" panose="020B0604020202020204" pitchFamily="34" charset="0"/>
              <a:cs typeface="Arial" panose="020B0604020202020204" pitchFamily="34" charset="0"/>
            </a:rPr>
            <a:t> </a:t>
          </a:r>
          <a:r>
            <a:rPr lang="es-ES" sz="1600" b="1" dirty="0" err="1">
              <a:latin typeface="Arial" panose="020B0604020202020204" pitchFamily="34" charset="0"/>
              <a:cs typeface="Arial" panose="020B0604020202020204" pitchFamily="34" charset="0"/>
            </a:rPr>
            <a:t>Force</a:t>
          </a:r>
          <a:endParaRPr lang="es-ES" sz="1600" b="1" dirty="0">
            <a:latin typeface="Arial" panose="020B0604020202020204" pitchFamily="34" charset="0"/>
            <a:cs typeface="Arial" panose="020B0604020202020204" pitchFamily="34" charset="0"/>
          </a:endParaRPr>
        </a:p>
        <a:p>
          <a:r>
            <a:rPr lang="es-ES" sz="1200" dirty="0">
              <a:latin typeface="Arial" panose="020B0604020202020204" pitchFamily="34" charset="0"/>
              <a:cs typeface="Arial" panose="020B0604020202020204" pitchFamily="34" charset="0"/>
            </a:rPr>
            <a:t>Grupos creados por la comunidad con un objetivo concreto y finito en el tiempo</a:t>
          </a:r>
        </a:p>
      </dgm:t>
    </dgm:pt>
    <dgm:pt modelId="{A1EA3184-14E3-4273-A776-12FCFF3C9E15}" type="parTrans" cxnId="{05A3F9D1-FA27-49E0-AAEB-D1F850538F71}">
      <dgm:prSet/>
      <dgm:spPr/>
      <dgm:t>
        <a:bodyPr/>
        <a:lstStyle/>
        <a:p>
          <a:endParaRPr lang="es-ES"/>
        </a:p>
      </dgm:t>
    </dgm:pt>
    <dgm:pt modelId="{F702B47A-01C9-40F1-8831-9E4E60D57D12}" type="sibTrans" cxnId="{05A3F9D1-FA27-49E0-AAEB-D1F850538F71}">
      <dgm:prSet/>
      <dgm:spPr/>
      <dgm:t>
        <a:bodyPr/>
        <a:lstStyle/>
        <a:p>
          <a:endParaRPr lang="es-ES"/>
        </a:p>
      </dgm:t>
    </dgm:pt>
    <dgm:pt modelId="{55624A55-8A9A-4ED5-9DF7-BE1F15F829BC}">
      <dgm:prSet phldrT="[Texto]" custT="1"/>
      <dgm:spPr>
        <a:solidFill>
          <a:schemeClr val="bg2"/>
        </a:solidFill>
      </dgm:spPr>
      <dgm:t>
        <a:bodyPr/>
        <a:lstStyle/>
        <a:p>
          <a:endParaRPr lang="es-ES" sz="1400" b="1" dirty="0">
            <a:solidFill>
              <a:schemeClr val="tx1"/>
            </a:solidFill>
            <a:latin typeface="Arial" panose="020B0604020202020204" pitchFamily="34" charset="0"/>
            <a:cs typeface="Arial" panose="020B0604020202020204" pitchFamily="34" charset="0"/>
          </a:endParaRPr>
        </a:p>
        <a:p>
          <a:endParaRPr lang="es-ES" sz="1400" b="1" dirty="0">
            <a:solidFill>
              <a:schemeClr val="tx1"/>
            </a:solidFill>
            <a:latin typeface="Arial" panose="020B0604020202020204" pitchFamily="34" charset="0"/>
            <a:cs typeface="Arial" panose="020B0604020202020204" pitchFamily="34" charset="0"/>
          </a:endParaRPr>
        </a:p>
        <a:p>
          <a:r>
            <a:rPr lang="es-ES" sz="1600" b="1" dirty="0" err="1">
              <a:solidFill>
                <a:schemeClr val="tx1"/>
              </a:solidFill>
              <a:latin typeface="Arial" panose="020B0604020202020204" pitchFamily="34" charset="0"/>
              <a:cs typeface="Arial" panose="020B0604020202020204" pitchFamily="34" charset="0"/>
            </a:rPr>
            <a:t>Leadership</a:t>
          </a:r>
          <a:r>
            <a:rPr lang="es-ES" sz="1600" b="1" dirty="0">
              <a:solidFill>
                <a:schemeClr val="tx1"/>
              </a:solidFill>
              <a:latin typeface="Arial" panose="020B0604020202020204" pitchFamily="34" charset="0"/>
              <a:cs typeface="Arial" panose="020B0604020202020204" pitchFamily="34" charset="0"/>
            </a:rPr>
            <a:t> </a:t>
          </a:r>
          <a:r>
            <a:rPr lang="es-ES" sz="1600" b="1" dirty="0" err="1">
              <a:solidFill>
                <a:schemeClr val="tx1"/>
              </a:solidFill>
              <a:latin typeface="Arial" panose="020B0604020202020204" pitchFamily="34" charset="0"/>
              <a:cs typeface="Arial" panose="020B0604020202020204" pitchFamily="34" charset="0"/>
            </a:rPr>
            <a:t>Group</a:t>
          </a:r>
          <a:endParaRPr lang="es-ES" sz="1600" b="1" dirty="0">
            <a:solidFill>
              <a:schemeClr val="tx1"/>
            </a:solidFill>
            <a:latin typeface="Arial" panose="020B0604020202020204" pitchFamily="34" charset="0"/>
            <a:cs typeface="Arial" panose="020B0604020202020204" pitchFamily="34" charset="0"/>
          </a:endParaRPr>
        </a:p>
        <a:p>
          <a:r>
            <a:rPr lang="es-ES" sz="1200" dirty="0">
              <a:solidFill>
                <a:schemeClr val="tx1"/>
              </a:solidFill>
              <a:latin typeface="Arial" panose="020B0604020202020204" pitchFamily="34" charset="0"/>
              <a:cs typeface="Arial" panose="020B0604020202020204" pitchFamily="34" charset="0"/>
            </a:rPr>
            <a:t>Define la dirección </a:t>
          </a:r>
        </a:p>
        <a:p>
          <a:r>
            <a:rPr lang="es-ES" sz="1200" dirty="0">
              <a:solidFill>
                <a:schemeClr val="tx1"/>
              </a:solidFill>
              <a:latin typeface="Arial" panose="020B0604020202020204" pitchFamily="34" charset="0"/>
              <a:cs typeface="Arial" panose="020B0604020202020204" pitchFamily="34" charset="0"/>
            </a:rPr>
            <a:t>estratégica</a:t>
          </a:r>
          <a:endParaRPr lang="es-ES" sz="1200" dirty="0">
            <a:solidFill>
              <a:schemeClr val="tx1"/>
            </a:solidFill>
          </a:endParaRPr>
        </a:p>
      </dgm:t>
    </dgm:pt>
    <dgm:pt modelId="{31BE56ED-7188-42B6-9D56-29DBEF46F2C4}" type="sibTrans" cxnId="{D1F848B9-D0F5-44EC-B02E-1C3893821E81}">
      <dgm:prSet/>
      <dgm:spPr/>
      <dgm:t>
        <a:bodyPr/>
        <a:lstStyle/>
        <a:p>
          <a:endParaRPr lang="es-ES"/>
        </a:p>
      </dgm:t>
    </dgm:pt>
    <dgm:pt modelId="{6D012D2A-0E7C-4150-9184-4E20ED6D8E0A}" type="parTrans" cxnId="{D1F848B9-D0F5-44EC-B02E-1C3893821E81}">
      <dgm:prSet/>
      <dgm:spPr/>
      <dgm:t>
        <a:bodyPr/>
        <a:lstStyle/>
        <a:p>
          <a:endParaRPr lang="es-ES"/>
        </a:p>
      </dgm:t>
    </dgm:pt>
    <dgm:pt modelId="{24F4F18A-F7F6-4729-B4A2-97A29C7111CE}">
      <dgm:prSet custT="1"/>
      <dgm:spPr/>
      <dgm:t>
        <a:bodyPr/>
        <a:lstStyle/>
        <a:p>
          <a:pPr algn="ctr"/>
          <a:r>
            <a:rPr lang="es-ES" sz="1600" b="1" dirty="0" err="1">
              <a:solidFill>
                <a:schemeClr val="bg1"/>
              </a:solidFill>
              <a:latin typeface="Arial" panose="020B0604020202020204" pitchFamily="34" charset="0"/>
              <a:cs typeface="Arial" panose="020B0604020202020204" pitchFamily="34" charset="0"/>
            </a:rPr>
            <a:t>Users</a:t>
          </a:r>
          <a:r>
            <a:rPr lang="es-ES" sz="1600" b="1" dirty="0">
              <a:solidFill>
                <a:schemeClr val="bg1"/>
              </a:solidFill>
              <a:latin typeface="Arial" panose="020B0604020202020204" pitchFamily="34" charset="0"/>
              <a:cs typeface="Arial" panose="020B0604020202020204" pitchFamily="34" charset="0"/>
            </a:rPr>
            <a:t> </a:t>
          </a:r>
          <a:r>
            <a:rPr lang="es-ES" sz="1600" b="1" dirty="0" err="1">
              <a:solidFill>
                <a:schemeClr val="bg1"/>
              </a:solidFill>
              <a:latin typeface="Arial" panose="020B0604020202020204" pitchFamily="34" charset="0"/>
              <a:cs typeface="Arial" panose="020B0604020202020204" pitchFamily="34" charset="0"/>
            </a:rPr>
            <a:t>Groups</a:t>
          </a:r>
          <a:endParaRPr lang="es-ES" sz="1600" b="1" dirty="0">
            <a:solidFill>
              <a:schemeClr val="bg1"/>
            </a:solidFill>
            <a:latin typeface="Arial" panose="020B0604020202020204" pitchFamily="34" charset="0"/>
            <a:cs typeface="Arial" panose="020B0604020202020204" pitchFamily="34" charset="0"/>
          </a:endParaRPr>
        </a:p>
        <a:p>
          <a:pPr algn="ctr"/>
          <a:r>
            <a:rPr lang="es-ES" sz="1200" dirty="0">
              <a:solidFill>
                <a:schemeClr val="bg1"/>
              </a:solidFill>
              <a:latin typeface="Arial" panose="020B0604020202020204" pitchFamily="34" charset="0"/>
              <a:cs typeface="Arial" panose="020B0604020202020204" pitchFamily="34" charset="0"/>
            </a:rPr>
            <a:t>Grupos creados por la comunidad con intereses comunes, agrupados por regiones o zonas:</a:t>
          </a:r>
        </a:p>
        <a:p>
          <a:pPr algn="ctr"/>
          <a:endParaRPr lang="es-ES" sz="1200" dirty="0">
            <a:solidFill>
              <a:schemeClr val="bg1"/>
            </a:solidFill>
            <a:latin typeface="Arial" panose="020B0604020202020204" pitchFamily="34" charset="0"/>
            <a:cs typeface="Arial" panose="020B0604020202020204" pitchFamily="34" charset="0"/>
          </a:endParaRPr>
        </a:p>
        <a:p>
          <a:pPr algn="l"/>
          <a:r>
            <a:rPr lang="es-ES" sz="1200" dirty="0">
              <a:solidFill>
                <a:schemeClr val="bg1"/>
              </a:solidFill>
              <a:latin typeface="Arial" panose="020B0604020202020204" pitchFamily="34" charset="0"/>
              <a:cs typeface="Arial" panose="020B0604020202020204" pitchFamily="34" charset="0"/>
            </a:rPr>
            <a:t>	- North American </a:t>
          </a:r>
          <a:r>
            <a:rPr lang="es-ES" sz="1200" dirty="0" err="1">
              <a:solidFill>
                <a:schemeClr val="bg1"/>
              </a:solidFill>
              <a:latin typeface="Arial" panose="020B0604020202020204" pitchFamily="34" charset="0"/>
              <a:cs typeface="Arial" panose="020B0604020202020204" pitchFamily="34" charset="0"/>
            </a:rPr>
            <a:t>User</a:t>
          </a:r>
          <a:r>
            <a:rPr lang="es-ES" sz="1200" dirty="0">
              <a:solidFill>
                <a:schemeClr val="bg1"/>
              </a:solidFill>
              <a:latin typeface="Arial" panose="020B0604020202020204" pitchFamily="34" charset="0"/>
              <a:cs typeface="Arial" panose="020B0604020202020204" pitchFamily="34" charset="0"/>
            </a:rPr>
            <a:t> </a:t>
          </a:r>
          <a:r>
            <a:rPr lang="es-ES" sz="1200" dirty="0" err="1">
              <a:solidFill>
                <a:schemeClr val="bg1"/>
              </a:solidFill>
              <a:latin typeface="Arial" panose="020B0604020202020204" pitchFamily="34" charset="0"/>
              <a:cs typeface="Arial" panose="020B0604020202020204" pitchFamily="34" charset="0"/>
            </a:rPr>
            <a:t>Group</a:t>
          </a:r>
          <a:endParaRPr lang="es-ES" sz="1200" dirty="0">
            <a:solidFill>
              <a:schemeClr val="bg1"/>
            </a:solidFill>
            <a:latin typeface="Arial" panose="020B0604020202020204" pitchFamily="34" charset="0"/>
            <a:cs typeface="Arial" panose="020B0604020202020204" pitchFamily="34" charset="0"/>
          </a:endParaRPr>
        </a:p>
        <a:p>
          <a:pPr algn="l"/>
          <a:r>
            <a:rPr lang="es-ES" sz="1200" dirty="0">
              <a:solidFill>
                <a:schemeClr val="bg1"/>
              </a:solidFill>
              <a:latin typeface="Arial" panose="020B0604020202020204" pitchFamily="34" charset="0"/>
              <a:cs typeface="Arial" panose="020B0604020202020204" pitchFamily="34" charset="0"/>
            </a:rPr>
            <a:t>	- German </a:t>
          </a:r>
          <a:r>
            <a:rPr lang="es-ES" sz="1200" dirty="0" err="1">
              <a:solidFill>
                <a:schemeClr val="bg1"/>
              </a:solidFill>
              <a:latin typeface="Arial" panose="020B0604020202020204" pitchFamily="34" charset="0"/>
              <a:cs typeface="Arial" panose="020B0604020202020204" pitchFamily="34" charset="0"/>
            </a:rPr>
            <a:t>User</a:t>
          </a:r>
          <a:r>
            <a:rPr lang="es-ES" sz="1200" dirty="0">
              <a:solidFill>
                <a:schemeClr val="bg1"/>
              </a:solidFill>
              <a:latin typeface="Arial" panose="020B0604020202020204" pitchFamily="34" charset="0"/>
              <a:cs typeface="Arial" panose="020B0604020202020204" pitchFamily="34" charset="0"/>
            </a:rPr>
            <a:t> </a:t>
          </a:r>
          <a:r>
            <a:rPr lang="es-ES" sz="1200" dirty="0" err="1">
              <a:solidFill>
                <a:schemeClr val="bg1"/>
              </a:solidFill>
              <a:latin typeface="Arial" panose="020B0604020202020204" pitchFamily="34" charset="0"/>
              <a:cs typeface="Arial" panose="020B0604020202020204" pitchFamily="34" charset="0"/>
            </a:rPr>
            <a:t>Group</a:t>
          </a:r>
          <a:endParaRPr lang="es-ES" sz="1200" dirty="0">
            <a:solidFill>
              <a:schemeClr val="bg1"/>
            </a:solidFill>
            <a:latin typeface="Arial" panose="020B0604020202020204" pitchFamily="34" charset="0"/>
            <a:cs typeface="Arial" panose="020B0604020202020204" pitchFamily="34" charset="0"/>
          </a:endParaRPr>
        </a:p>
        <a:p>
          <a:pPr algn="l"/>
          <a:r>
            <a:rPr lang="es-ES" sz="1400" b="1" dirty="0">
              <a:solidFill>
                <a:schemeClr val="bg1"/>
              </a:solidFill>
              <a:latin typeface="Arial" panose="020B0604020202020204" pitchFamily="34" charset="0"/>
              <a:cs typeface="Arial" panose="020B0604020202020204" pitchFamily="34" charset="0"/>
            </a:rPr>
            <a:t>	</a:t>
          </a:r>
          <a:r>
            <a:rPr lang="es-ES" sz="1200" b="1" dirty="0">
              <a:solidFill>
                <a:schemeClr val="bg1"/>
              </a:solidFill>
              <a:latin typeface="Arial" panose="020B0604020202020204" pitchFamily="34" charset="0"/>
              <a:cs typeface="Arial" panose="020B0604020202020204" pitchFamily="34" charset="0"/>
            </a:rPr>
            <a:t>- Grupo de usuarios en Español </a:t>
          </a:r>
          <a:r>
            <a:rPr lang="es-ES" sz="1200" dirty="0">
              <a:solidFill>
                <a:schemeClr val="bg1"/>
              </a:solidFill>
              <a:latin typeface="Arial" panose="020B0604020202020204" pitchFamily="34" charset="0"/>
              <a:cs typeface="Arial" panose="020B0604020202020204" pitchFamily="34" charset="0"/>
            </a:rPr>
            <a:t>(nuevo!)</a:t>
          </a:r>
        </a:p>
      </dgm:t>
    </dgm:pt>
    <dgm:pt modelId="{77DBC43A-452B-41A7-8CBA-749582802EF2}" type="parTrans" cxnId="{D6038F76-3960-4656-B1DF-E45E3592C6D4}">
      <dgm:prSet/>
      <dgm:spPr/>
      <dgm:t>
        <a:bodyPr/>
        <a:lstStyle/>
        <a:p>
          <a:endParaRPr lang="es-ES"/>
        </a:p>
      </dgm:t>
    </dgm:pt>
    <dgm:pt modelId="{2AAC9086-6BF3-48BC-8232-AD7D1A36E117}" type="sibTrans" cxnId="{D6038F76-3960-4656-B1DF-E45E3592C6D4}">
      <dgm:prSet/>
      <dgm:spPr/>
      <dgm:t>
        <a:bodyPr/>
        <a:lstStyle/>
        <a:p>
          <a:endParaRPr lang="es-ES"/>
        </a:p>
      </dgm:t>
    </dgm:pt>
    <dgm:pt modelId="{179754C1-1455-4F41-9445-9920CDDD321E}" type="pres">
      <dgm:prSet presAssocID="{EBFB9094-6AC6-4C4C-9316-5275768D93D1}" presName="diagram" presStyleCnt="0">
        <dgm:presLayoutVars>
          <dgm:dir/>
          <dgm:resizeHandles val="exact"/>
        </dgm:presLayoutVars>
      </dgm:prSet>
      <dgm:spPr/>
    </dgm:pt>
    <dgm:pt modelId="{3B2ECD0A-421A-45A9-BBBD-5ADCB07958CB}" type="pres">
      <dgm:prSet presAssocID="{55624A55-8A9A-4ED5-9DF7-BE1F15F829BC}" presName="node" presStyleLbl="node1" presStyleIdx="0" presStyleCnt="4">
        <dgm:presLayoutVars>
          <dgm:bulletEnabled val="1"/>
        </dgm:presLayoutVars>
      </dgm:prSet>
      <dgm:spPr/>
    </dgm:pt>
    <dgm:pt modelId="{D5436267-8481-4F25-B5E6-1308D83DF7CC}" type="pres">
      <dgm:prSet presAssocID="{31BE56ED-7188-42B6-9D56-29DBEF46F2C4}" presName="sibTrans" presStyleCnt="0"/>
      <dgm:spPr/>
    </dgm:pt>
    <dgm:pt modelId="{0BB6CDD2-9871-4C95-95F3-CF6F1D894BC9}" type="pres">
      <dgm:prSet presAssocID="{F21D0C79-560B-48D4-8F0B-CA3D0A8796E1}" presName="node" presStyleLbl="node1" presStyleIdx="1" presStyleCnt="4">
        <dgm:presLayoutVars>
          <dgm:bulletEnabled val="1"/>
        </dgm:presLayoutVars>
      </dgm:prSet>
      <dgm:spPr/>
    </dgm:pt>
    <dgm:pt modelId="{26BBCD6D-8D30-45EC-A329-AEA54D9FF53F}" type="pres">
      <dgm:prSet presAssocID="{528C25A2-8170-477A-9AAD-5D83F84BD1A3}" presName="sibTrans" presStyleCnt="0"/>
      <dgm:spPr/>
    </dgm:pt>
    <dgm:pt modelId="{00BC69CF-E569-4546-98D0-A1302CB37E44}" type="pres">
      <dgm:prSet presAssocID="{EDB1259A-FB70-4CB5-8019-0EAC167F2DA1}" presName="node" presStyleLbl="node1" presStyleIdx="2" presStyleCnt="4" custLinFactX="9106" custLinFactNeighborX="100000" custLinFactNeighborY="-3683">
        <dgm:presLayoutVars>
          <dgm:bulletEnabled val="1"/>
        </dgm:presLayoutVars>
      </dgm:prSet>
      <dgm:spPr/>
    </dgm:pt>
    <dgm:pt modelId="{7C5AF574-F25D-4970-9F4C-9667BCE1F2DA}" type="pres">
      <dgm:prSet presAssocID="{F702B47A-01C9-40F1-8831-9E4E60D57D12}" presName="sibTrans" presStyleCnt="0"/>
      <dgm:spPr/>
    </dgm:pt>
    <dgm:pt modelId="{B0051E21-D710-4720-BCA5-5F514F76D7BD}" type="pres">
      <dgm:prSet presAssocID="{24F4F18A-F7F6-4729-B4A2-97A29C7111CE}" presName="node" presStyleLbl="node1" presStyleIdx="3" presStyleCnt="4" custLinFactX="-9734" custLinFactNeighborX="-100000" custLinFactNeighborY="-3899">
        <dgm:presLayoutVars>
          <dgm:bulletEnabled val="1"/>
        </dgm:presLayoutVars>
      </dgm:prSet>
      <dgm:spPr/>
    </dgm:pt>
  </dgm:ptLst>
  <dgm:cxnLst>
    <dgm:cxn modelId="{F1096339-E498-4DFA-9AEE-33247D5888CF}" srcId="{EBFB9094-6AC6-4C4C-9316-5275768D93D1}" destId="{F21D0C79-560B-48D4-8F0B-CA3D0A8796E1}" srcOrd="1" destOrd="0" parTransId="{4C83B7CB-FDE0-45B3-A58A-3FFBC62CBAAF}" sibTransId="{528C25A2-8170-477A-9AAD-5D83F84BD1A3}"/>
    <dgm:cxn modelId="{6E0B8640-84FA-410C-A451-6FBA0EB5DF58}" type="presOf" srcId="{F21D0C79-560B-48D4-8F0B-CA3D0A8796E1}" destId="{0BB6CDD2-9871-4C95-95F3-CF6F1D894BC9}" srcOrd="0" destOrd="0" presId="urn:microsoft.com/office/officeart/2005/8/layout/default"/>
    <dgm:cxn modelId="{3B219F45-1129-4F2C-A8AC-9001B80F0285}" type="presOf" srcId="{24F4F18A-F7F6-4729-B4A2-97A29C7111CE}" destId="{B0051E21-D710-4720-BCA5-5F514F76D7BD}" srcOrd="0" destOrd="0" presId="urn:microsoft.com/office/officeart/2005/8/layout/default"/>
    <dgm:cxn modelId="{D6038F76-3960-4656-B1DF-E45E3592C6D4}" srcId="{EBFB9094-6AC6-4C4C-9316-5275768D93D1}" destId="{24F4F18A-F7F6-4729-B4A2-97A29C7111CE}" srcOrd="3" destOrd="0" parTransId="{77DBC43A-452B-41A7-8CBA-749582802EF2}" sibTransId="{2AAC9086-6BF3-48BC-8232-AD7D1A36E117}"/>
    <dgm:cxn modelId="{D1F848B9-D0F5-44EC-B02E-1C3893821E81}" srcId="{EBFB9094-6AC6-4C4C-9316-5275768D93D1}" destId="{55624A55-8A9A-4ED5-9DF7-BE1F15F829BC}" srcOrd="0" destOrd="0" parTransId="{6D012D2A-0E7C-4150-9184-4E20ED6D8E0A}" sibTransId="{31BE56ED-7188-42B6-9D56-29DBEF46F2C4}"/>
    <dgm:cxn modelId="{6AA110C2-0D74-47A0-9D12-C136A911F2AE}" type="presOf" srcId="{EDB1259A-FB70-4CB5-8019-0EAC167F2DA1}" destId="{00BC69CF-E569-4546-98D0-A1302CB37E44}" srcOrd="0" destOrd="0" presId="urn:microsoft.com/office/officeart/2005/8/layout/default"/>
    <dgm:cxn modelId="{05A3F9D1-FA27-49E0-AAEB-D1F850538F71}" srcId="{EBFB9094-6AC6-4C4C-9316-5275768D93D1}" destId="{EDB1259A-FB70-4CB5-8019-0EAC167F2DA1}" srcOrd="2" destOrd="0" parTransId="{A1EA3184-14E3-4273-A776-12FCFF3C9E15}" sibTransId="{F702B47A-01C9-40F1-8831-9E4E60D57D12}"/>
    <dgm:cxn modelId="{291157F1-70A7-46CF-9B5A-B865DE5BEA8B}" type="presOf" srcId="{55624A55-8A9A-4ED5-9DF7-BE1F15F829BC}" destId="{3B2ECD0A-421A-45A9-BBBD-5ADCB07958CB}" srcOrd="0" destOrd="0" presId="urn:microsoft.com/office/officeart/2005/8/layout/default"/>
    <dgm:cxn modelId="{4DF2C4FB-F46C-4317-8C67-A36AF6B31384}" type="presOf" srcId="{EBFB9094-6AC6-4C4C-9316-5275768D93D1}" destId="{179754C1-1455-4F41-9445-9920CDDD321E}" srcOrd="0" destOrd="0" presId="urn:microsoft.com/office/officeart/2005/8/layout/default"/>
    <dgm:cxn modelId="{74F9BE26-B1AA-400A-9BD7-3EFD8BED18D9}" type="presParOf" srcId="{179754C1-1455-4F41-9445-9920CDDD321E}" destId="{3B2ECD0A-421A-45A9-BBBD-5ADCB07958CB}" srcOrd="0" destOrd="0" presId="urn:microsoft.com/office/officeart/2005/8/layout/default"/>
    <dgm:cxn modelId="{A159F878-AD3F-4E78-A0FD-4069CA3DE8D1}" type="presParOf" srcId="{179754C1-1455-4F41-9445-9920CDDD321E}" destId="{D5436267-8481-4F25-B5E6-1308D83DF7CC}" srcOrd="1" destOrd="0" presId="urn:microsoft.com/office/officeart/2005/8/layout/default"/>
    <dgm:cxn modelId="{D8414F81-01D6-4943-BEBD-70E1A77F3881}" type="presParOf" srcId="{179754C1-1455-4F41-9445-9920CDDD321E}" destId="{0BB6CDD2-9871-4C95-95F3-CF6F1D894BC9}" srcOrd="2" destOrd="0" presId="urn:microsoft.com/office/officeart/2005/8/layout/default"/>
    <dgm:cxn modelId="{DF792FD7-62CA-4F14-B9E5-C83649B29E61}" type="presParOf" srcId="{179754C1-1455-4F41-9445-9920CDDD321E}" destId="{26BBCD6D-8D30-45EC-A329-AEA54D9FF53F}" srcOrd="3" destOrd="0" presId="urn:microsoft.com/office/officeart/2005/8/layout/default"/>
    <dgm:cxn modelId="{FBC2B825-ACF4-4684-8C90-EC9A68FC1715}" type="presParOf" srcId="{179754C1-1455-4F41-9445-9920CDDD321E}" destId="{00BC69CF-E569-4546-98D0-A1302CB37E44}" srcOrd="4" destOrd="0" presId="urn:microsoft.com/office/officeart/2005/8/layout/default"/>
    <dgm:cxn modelId="{A0CD104A-113F-470A-A39F-1B574E651B58}" type="presParOf" srcId="{179754C1-1455-4F41-9445-9920CDDD321E}" destId="{7C5AF574-F25D-4970-9F4C-9667BCE1F2DA}" srcOrd="5" destOrd="0" presId="urn:microsoft.com/office/officeart/2005/8/layout/default"/>
    <dgm:cxn modelId="{7B2DBEB0-100C-4736-B35E-38D217A3DDD6}" type="presParOf" srcId="{179754C1-1455-4F41-9445-9920CDDD321E}" destId="{B0051E21-D710-4720-BCA5-5F514F76D7BD}"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2ECD0A-421A-45A9-BBBD-5ADCB07958CB}">
      <dsp:nvSpPr>
        <dsp:cNvPr id="0" name=""/>
        <dsp:cNvSpPr/>
      </dsp:nvSpPr>
      <dsp:spPr>
        <a:xfrm>
          <a:off x="1070" y="200723"/>
          <a:ext cx="4174538" cy="2504723"/>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es-ES" sz="1400" b="1" kern="1200" dirty="0">
            <a:solidFill>
              <a:schemeClr val="tx1"/>
            </a:solidFill>
            <a:latin typeface="Arial" panose="020B0604020202020204" pitchFamily="34" charset="0"/>
            <a:cs typeface="Arial" panose="020B0604020202020204" pitchFamily="34" charset="0"/>
          </a:endParaRPr>
        </a:p>
        <a:p>
          <a:pPr marL="0" lvl="0" indent="0" algn="ctr" defTabSz="622300">
            <a:lnSpc>
              <a:spcPct val="90000"/>
            </a:lnSpc>
            <a:spcBef>
              <a:spcPct val="0"/>
            </a:spcBef>
            <a:spcAft>
              <a:spcPct val="35000"/>
            </a:spcAft>
            <a:buNone/>
          </a:pPr>
          <a:endParaRPr lang="es-ES" sz="1400" b="1" kern="1200" dirty="0">
            <a:solidFill>
              <a:schemeClr val="tx1"/>
            </a:solidFill>
            <a:latin typeface="Arial" panose="020B0604020202020204" pitchFamily="34" charset="0"/>
            <a:cs typeface="Arial" panose="020B0604020202020204" pitchFamily="34" charset="0"/>
          </a:endParaRPr>
        </a:p>
        <a:p>
          <a:pPr marL="0" lvl="0" indent="0" algn="ctr" defTabSz="622300">
            <a:lnSpc>
              <a:spcPct val="90000"/>
            </a:lnSpc>
            <a:spcBef>
              <a:spcPct val="0"/>
            </a:spcBef>
            <a:spcAft>
              <a:spcPct val="35000"/>
            </a:spcAft>
            <a:buNone/>
          </a:pPr>
          <a:r>
            <a:rPr lang="es-ES" sz="1600" b="1" kern="1200" dirty="0" err="1">
              <a:solidFill>
                <a:schemeClr val="tx1"/>
              </a:solidFill>
              <a:latin typeface="Arial" panose="020B0604020202020204" pitchFamily="34" charset="0"/>
              <a:cs typeface="Arial" panose="020B0604020202020204" pitchFamily="34" charset="0"/>
            </a:rPr>
            <a:t>Leadership</a:t>
          </a:r>
          <a:r>
            <a:rPr lang="es-ES" sz="1600" b="1" kern="1200" dirty="0">
              <a:solidFill>
                <a:schemeClr val="tx1"/>
              </a:solidFill>
              <a:latin typeface="Arial" panose="020B0604020202020204" pitchFamily="34" charset="0"/>
              <a:cs typeface="Arial" panose="020B0604020202020204" pitchFamily="34" charset="0"/>
            </a:rPr>
            <a:t> </a:t>
          </a:r>
          <a:r>
            <a:rPr lang="es-ES" sz="1600" b="1" kern="1200" dirty="0" err="1">
              <a:solidFill>
                <a:schemeClr val="tx1"/>
              </a:solidFill>
              <a:latin typeface="Arial" panose="020B0604020202020204" pitchFamily="34" charset="0"/>
              <a:cs typeface="Arial" panose="020B0604020202020204" pitchFamily="34" charset="0"/>
            </a:rPr>
            <a:t>Group</a:t>
          </a:r>
          <a:endParaRPr lang="es-ES" sz="1600" b="1" kern="1200" dirty="0">
            <a:solidFill>
              <a:schemeClr val="tx1"/>
            </a:solidFill>
            <a:latin typeface="Arial" panose="020B0604020202020204" pitchFamily="34" charset="0"/>
            <a:cs typeface="Arial" panose="020B0604020202020204" pitchFamily="34" charset="0"/>
          </a:endParaRPr>
        </a:p>
        <a:p>
          <a:pPr marL="0" lvl="0" indent="0" algn="ctr" defTabSz="622300">
            <a:lnSpc>
              <a:spcPct val="90000"/>
            </a:lnSpc>
            <a:spcBef>
              <a:spcPct val="0"/>
            </a:spcBef>
            <a:spcAft>
              <a:spcPct val="35000"/>
            </a:spcAft>
            <a:buNone/>
          </a:pPr>
          <a:r>
            <a:rPr lang="es-ES" sz="1200" kern="1200" dirty="0">
              <a:solidFill>
                <a:schemeClr val="tx1"/>
              </a:solidFill>
              <a:latin typeface="Arial" panose="020B0604020202020204" pitchFamily="34" charset="0"/>
              <a:cs typeface="Arial" panose="020B0604020202020204" pitchFamily="34" charset="0"/>
            </a:rPr>
            <a:t>Define la dirección </a:t>
          </a:r>
        </a:p>
        <a:p>
          <a:pPr marL="0" lvl="0" indent="0" algn="ctr" defTabSz="622300">
            <a:lnSpc>
              <a:spcPct val="90000"/>
            </a:lnSpc>
            <a:spcBef>
              <a:spcPct val="0"/>
            </a:spcBef>
            <a:spcAft>
              <a:spcPct val="35000"/>
            </a:spcAft>
            <a:buNone/>
          </a:pPr>
          <a:r>
            <a:rPr lang="es-ES" sz="1200" kern="1200" dirty="0">
              <a:solidFill>
                <a:schemeClr val="tx1"/>
              </a:solidFill>
              <a:latin typeface="Arial" panose="020B0604020202020204" pitchFamily="34" charset="0"/>
              <a:cs typeface="Arial" panose="020B0604020202020204" pitchFamily="34" charset="0"/>
            </a:rPr>
            <a:t>estratégica</a:t>
          </a:r>
          <a:endParaRPr lang="es-ES" sz="1200" kern="1200" dirty="0">
            <a:solidFill>
              <a:schemeClr val="tx1"/>
            </a:solidFill>
          </a:endParaRPr>
        </a:p>
      </dsp:txBody>
      <dsp:txXfrm>
        <a:off x="1070" y="200723"/>
        <a:ext cx="4174538" cy="2504723"/>
      </dsp:txXfrm>
    </dsp:sp>
    <dsp:sp modelId="{0BB6CDD2-9871-4C95-95F3-CF6F1D894BC9}">
      <dsp:nvSpPr>
        <dsp:cNvPr id="0" name=""/>
        <dsp:cNvSpPr/>
      </dsp:nvSpPr>
      <dsp:spPr>
        <a:xfrm>
          <a:off x="4593062" y="200723"/>
          <a:ext cx="4174538" cy="2504723"/>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err="1">
              <a:solidFill>
                <a:schemeClr val="bg1"/>
              </a:solidFill>
              <a:latin typeface="Arial" panose="020B0604020202020204" pitchFamily="34" charset="0"/>
              <a:cs typeface="Arial" panose="020B0604020202020204" pitchFamily="34" charset="0"/>
            </a:rPr>
            <a:t>Commiters</a:t>
          </a:r>
          <a:r>
            <a:rPr lang="es-ES" sz="1600" b="1" kern="1200" dirty="0">
              <a:solidFill>
                <a:schemeClr val="bg1"/>
              </a:solidFill>
              <a:latin typeface="Arial" panose="020B0604020202020204" pitchFamily="34" charset="0"/>
              <a:cs typeface="Arial" panose="020B0604020202020204" pitchFamily="34" charset="0"/>
            </a:rPr>
            <a:t> </a:t>
          </a:r>
          <a:r>
            <a:rPr lang="es-ES" sz="1600" b="1" kern="1200" dirty="0" err="1">
              <a:solidFill>
                <a:schemeClr val="bg1"/>
              </a:solidFill>
              <a:latin typeface="Arial" panose="020B0604020202020204" pitchFamily="34" charset="0"/>
              <a:cs typeface="Arial" panose="020B0604020202020204" pitchFamily="34" charset="0"/>
            </a:rPr>
            <a:t>Group</a:t>
          </a:r>
          <a:endParaRPr lang="es-ES" sz="1600" b="1" kern="1200" dirty="0">
            <a:solidFill>
              <a:schemeClr val="bg1"/>
            </a:solidFill>
            <a:latin typeface="Arial" panose="020B0604020202020204" pitchFamily="34" charset="0"/>
            <a:cs typeface="Arial" panose="020B0604020202020204" pitchFamily="34" charset="0"/>
          </a:endParaRPr>
        </a:p>
        <a:p>
          <a:pPr marL="0" lvl="0" indent="0" algn="ctr" defTabSz="711200">
            <a:lnSpc>
              <a:spcPct val="90000"/>
            </a:lnSpc>
            <a:spcBef>
              <a:spcPct val="0"/>
            </a:spcBef>
            <a:spcAft>
              <a:spcPct val="35000"/>
            </a:spcAft>
            <a:buNone/>
          </a:pPr>
          <a:r>
            <a:rPr lang="es-ES" sz="1200" kern="1200" dirty="0">
              <a:solidFill>
                <a:schemeClr val="bg1"/>
              </a:solidFill>
              <a:latin typeface="Arial" panose="020B0604020202020204" pitchFamily="34" charset="0"/>
              <a:cs typeface="Arial" panose="020B0604020202020204" pitchFamily="34" charset="0"/>
            </a:rPr>
            <a:t>Encargados del mantenimiento y evolución del código base de VIVO. Desarrolladores</a:t>
          </a:r>
          <a:r>
            <a:rPr lang="es-ES" sz="1400" kern="1200" dirty="0">
              <a:solidFill>
                <a:schemeClr val="bg1"/>
              </a:solidFill>
              <a:latin typeface="Arial" panose="020B0604020202020204" pitchFamily="34" charset="0"/>
              <a:cs typeface="Arial" panose="020B0604020202020204" pitchFamily="34" charset="0"/>
            </a:rPr>
            <a:t>. </a:t>
          </a:r>
        </a:p>
      </dsp:txBody>
      <dsp:txXfrm>
        <a:off x="4593062" y="200723"/>
        <a:ext cx="4174538" cy="2504723"/>
      </dsp:txXfrm>
    </dsp:sp>
    <dsp:sp modelId="{00BC69CF-E569-4546-98D0-A1302CB37E44}">
      <dsp:nvSpPr>
        <dsp:cNvPr id="0" name=""/>
        <dsp:cNvSpPr/>
      </dsp:nvSpPr>
      <dsp:spPr>
        <a:xfrm>
          <a:off x="4555742" y="3030651"/>
          <a:ext cx="4174538" cy="250472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err="1">
              <a:latin typeface="Arial" panose="020B0604020202020204" pitchFamily="34" charset="0"/>
              <a:cs typeface="Arial" panose="020B0604020202020204" pitchFamily="34" charset="0"/>
            </a:rPr>
            <a:t>Interest</a:t>
          </a:r>
          <a:r>
            <a:rPr lang="es-ES" sz="1600" b="1" kern="1200" dirty="0">
              <a:latin typeface="Arial" panose="020B0604020202020204" pitchFamily="34" charset="0"/>
              <a:cs typeface="Arial" panose="020B0604020202020204" pitchFamily="34" charset="0"/>
            </a:rPr>
            <a:t> </a:t>
          </a:r>
          <a:r>
            <a:rPr lang="es-ES" sz="1600" b="1" kern="1200" dirty="0" err="1">
              <a:latin typeface="Arial" panose="020B0604020202020204" pitchFamily="34" charset="0"/>
              <a:cs typeface="Arial" panose="020B0604020202020204" pitchFamily="34" charset="0"/>
            </a:rPr>
            <a:t>Groups</a:t>
          </a:r>
          <a:endParaRPr lang="es-ES" sz="1600" b="1" kern="1200" dirty="0">
            <a:latin typeface="Arial" panose="020B0604020202020204" pitchFamily="34" charset="0"/>
            <a:cs typeface="Arial" panose="020B0604020202020204" pitchFamily="34" charset="0"/>
          </a:endParaRPr>
        </a:p>
        <a:p>
          <a:pPr marL="0" lvl="0" indent="0" algn="ctr" defTabSz="711200">
            <a:lnSpc>
              <a:spcPct val="90000"/>
            </a:lnSpc>
            <a:spcBef>
              <a:spcPct val="0"/>
            </a:spcBef>
            <a:spcAft>
              <a:spcPct val="35000"/>
            </a:spcAft>
            <a:buNone/>
          </a:pPr>
          <a:r>
            <a:rPr lang="es-ES" sz="1200" kern="1200" dirty="0">
              <a:latin typeface="Arial" panose="020B0604020202020204" pitchFamily="34" charset="0"/>
              <a:cs typeface="Arial" panose="020B0604020202020204" pitchFamily="34" charset="0"/>
            </a:rPr>
            <a:t>Grupos creados por la comunidad para dar soporte a iniciativas pero sin tiempo acotado</a:t>
          </a:r>
        </a:p>
        <a:p>
          <a:pPr marL="0" lvl="0" indent="0" algn="ctr" defTabSz="711200">
            <a:lnSpc>
              <a:spcPct val="90000"/>
            </a:lnSpc>
            <a:spcBef>
              <a:spcPct val="0"/>
            </a:spcBef>
            <a:spcAft>
              <a:spcPct val="35000"/>
            </a:spcAft>
            <a:buNone/>
          </a:pPr>
          <a:endParaRPr lang="es-ES" sz="1200" kern="1200" dirty="0">
            <a:latin typeface="Arial" panose="020B0604020202020204" pitchFamily="34" charset="0"/>
            <a:cs typeface="Arial" panose="020B0604020202020204" pitchFamily="34" charset="0"/>
          </a:endParaRPr>
        </a:p>
        <a:p>
          <a:pPr marL="0" lvl="0" indent="0" algn="ctr" defTabSz="711200">
            <a:lnSpc>
              <a:spcPct val="90000"/>
            </a:lnSpc>
            <a:spcBef>
              <a:spcPct val="0"/>
            </a:spcBef>
            <a:spcAft>
              <a:spcPct val="35000"/>
            </a:spcAft>
            <a:buNone/>
          </a:pPr>
          <a:r>
            <a:rPr lang="es-ES" sz="1600" b="1" kern="1200" dirty="0" err="1">
              <a:latin typeface="Arial" panose="020B0604020202020204" pitchFamily="34" charset="0"/>
              <a:cs typeface="Arial" panose="020B0604020202020204" pitchFamily="34" charset="0"/>
            </a:rPr>
            <a:t>Task</a:t>
          </a:r>
          <a:r>
            <a:rPr lang="es-ES" sz="1600" b="1" kern="1200" dirty="0">
              <a:latin typeface="Arial" panose="020B0604020202020204" pitchFamily="34" charset="0"/>
              <a:cs typeface="Arial" panose="020B0604020202020204" pitchFamily="34" charset="0"/>
            </a:rPr>
            <a:t> </a:t>
          </a:r>
          <a:r>
            <a:rPr lang="es-ES" sz="1600" b="1" kern="1200" dirty="0" err="1">
              <a:latin typeface="Arial" panose="020B0604020202020204" pitchFamily="34" charset="0"/>
              <a:cs typeface="Arial" panose="020B0604020202020204" pitchFamily="34" charset="0"/>
            </a:rPr>
            <a:t>Force</a:t>
          </a:r>
          <a:endParaRPr lang="es-ES" sz="1600" b="1" kern="1200" dirty="0">
            <a:latin typeface="Arial" panose="020B0604020202020204" pitchFamily="34" charset="0"/>
            <a:cs typeface="Arial" panose="020B0604020202020204" pitchFamily="34" charset="0"/>
          </a:endParaRPr>
        </a:p>
        <a:p>
          <a:pPr marL="0" lvl="0" indent="0" algn="ctr" defTabSz="711200">
            <a:lnSpc>
              <a:spcPct val="90000"/>
            </a:lnSpc>
            <a:spcBef>
              <a:spcPct val="0"/>
            </a:spcBef>
            <a:spcAft>
              <a:spcPct val="35000"/>
            </a:spcAft>
            <a:buNone/>
          </a:pPr>
          <a:r>
            <a:rPr lang="es-ES" sz="1200" kern="1200" dirty="0">
              <a:latin typeface="Arial" panose="020B0604020202020204" pitchFamily="34" charset="0"/>
              <a:cs typeface="Arial" panose="020B0604020202020204" pitchFamily="34" charset="0"/>
            </a:rPr>
            <a:t>Grupos creados por la comunidad con un objetivo concreto y finito en el tiempo</a:t>
          </a:r>
        </a:p>
      </dsp:txBody>
      <dsp:txXfrm>
        <a:off x="4555742" y="3030651"/>
        <a:ext cx="4174538" cy="2504723"/>
      </dsp:txXfrm>
    </dsp:sp>
    <dsp:sp modelId="{B0051E21-D710-4720-BCA5-5F514F76D7BD}">
      <dsp:nvSpPr>
        <dsp:cNvPr id="0" name=""/>
        <dsp:cNvSpPr/>
      </dsp:nvSpPr>
      <dsp:spPr>
        <a:xfrm>
          <a:off x="12174" y="3025241"/>
          <a:ext cx="4174538" cy="25047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err="1">
              <a:solidFill>
                <a:schemeClr val="bg1"/>
              </a:solidFill>
              <a:latin typeface="Arial" panose="020B0604020202020204" pitchFamily="34" charset="0"/>
              <a:cs typeface="Arial" panose="020B0604020202020204" pitchFamily="34" charset="0"/>
            </a:rPr>
            <a:t>Users</a:t>
          </a:r>
          <a:r>
            <a:rPr lang="es-ES" sz="1600" b="1" kern="1200" dirty="0">
              <a:solidFill>
                <a:schemeClr val="bg1"/>
              </a:solidFill>
              <a:latin typeface="Arial" panose="020B0604020202020204" pitchFamily="34" charset="0"/>
              <a:cs typeface="Arial" panose="020B0604020202020204" pitchFamily="34" charset="0"/>
            </a:rPr>
            <a:t> </a:t>
          </a:r>
          <a:r>
            <a:rPr lang="es-ES" sz="1600" b="1" kern="1200" dirty="0" err="1">
              <a:solidFill>
                <a:schemeClr val="bg1"/>
              </a:solidFill>
              <a:latin typeface="Arial" panose="020B0604020202020204" pitchFamily="34" charset="0"/>
              <a:cs typeface="Arial" panose="020B0604020202020204" pitchFamily="34" charset="0"/>
            </a:rPr>
            <a:t>Groups</a:t>
          </a:r>
          <a:endParaRPr lang="es-ES" sz="1600" b="1" kern="1200" dirty="0">
            <a:solidFill>
              <a:schemeClr val="bg1"/>
            </a:solidFill>
            <a:latin typeface="Arial" panose="020B0604020202020204" pitchFamily="34" charset="0"/>
            <a:cs typeface="Arial" panose="020B0604020202020204" pitchFamily="34" charset="0"/>
          </a:endParaRPr>
        </a:p>
        <a:p>
          <a:pPr marL="0" lvl="0" indent="0" algn="ctr" defTabSz="711200">
            <a:lnSpc>
              <a:spcPct val="90000"/>
            </a:lnSpc>
            <a:spcBef>
              <a:spcPct val="0"/>
            </a:spcBef>
            <a:spcAft>
              <a:spcPct val="35000"/>
            </a:spcAft>
            <a:buNone/>
          </a:pPr>
          <a:r>
            <a:rPr lang="es-ES" sz="1200" kern="1200" dirty="0">
              <a:solidFill>
                <a:schemeClr val="bg1"/>
              </a:solidFill>
              <a:latin typeface="Arial" panose="020B0604020202020204" pitchFamily="34" charset="0"/>
              <a:cs typeface="Arial" panose="020B0604020202020204" pitchFamily="34" charset="0"/>
            </a:rPr>
            <a:t>Grupos creados por la comunidad con intereses comunes, agrupados por regiones o zonas:</a:t>
          </a:r>
        </a:p>
        <a:p>
          <a:pPr marL="0" lvl="0" indent="0" algn="ctr" defTabSz="711200">
            <a:lnSpc>
              <a:spcPct val="90000"/>
            </a:lnSpc>
            <a:spcBef>
              <a:spcPct val="0"/>
            </a:spcBef>
            <a:spcAft>
              <a:spcPct val="35000"/>
            </a:spcAft>
            <a:buNone/>
          </a:pPr>
          <a:endParaRPr lang="es-ES" sz="1200" kern="1200" dirty="0">
            <a:solidFill>
              <a:schemeClr val="bg1"/>
            </a:solidFill>
            <a:latin typeface="Arial" panose="020B0604020202020204" pitchFamily="34" charset="0"/>
            <a:cs typeface="Arial" panose="020B0604020202020204" pitchFamily="34" charset="0"/>
          </a:endParaRPr>
        </a:p>
        <a:p>
          <a:pPr marL="0" lvl="0" indent="0" algn="l" defTabSz="711200">
            <a:lnSpc>
              <a:spcPct val="90000"/>
            </a:lnSpc>
            <a:spcBef>
              <a:spcPct val="0"/>
            </a:spcBef>
            <a:spcAft>
              <a:spcPct val="35000"/>
            </a:spcAft>
            <a:buNone/>
          </a:pPr>
          <a:r>
            <a:rPr lang="es-ES" sz="1200" kern="1200" dirty="0">
              <a:solidFill>
                <a:schemeClr val="bg1"/>
              </a:solidFill>
              <a:latin typeface="Arial" panose="020B0604020202020204" pitchFamily="34" charset="0"/>
              <a:cs typeface="Arial" panose="020B0604020202020204" pitchFamily="34" charset="0"/>
            </a:rPr>
            <a:t>	- North American </a:t>
          </a:r>
          <a:r>
            <a:rPr lang="es-ES" sz="1200" kern="1200" dirty="0" err="1">
              <a:solidFill>
                <a:schemeClr val="bg1"/>
              </a:solidFill>
              <a:latin typeface="Arial" panose="020B0604020202020204" pitchFamily="34" charset="0"/>
              <a:cs typeface="Arial" panose="020B0604020202020204" pitchFamily="34" charset="0"/>
            </a:rPr>
            <a:t>User</a:t>
          </a:r>
          <a:r>
            <a:rPr lang="es-ES" sz="1200" kern="1200" dirty="0">
              <a:solidFill>
                <a:schemeClr val="bg1"/>
              </a:solidFill>
              <a:latin typeface="Arial" panose="020B0604020202020204" pitchFamily="34" charset="0"/>
              <a:cs typeface="Arial" panose="020B0604020202020204" pitchFamily="34" charset="0"/>
            </a:rPr>
            <a:t> </a:t>
          </a:r>
          <a:r>
            <a:rPr lang="es-ES" sz="1200" kern="1200" dirty="0" err="1">
              <a:solidFill>
                <a:schemeClr val="bg1"/>
              </a:solidFill>
              <a:latin typeface="Arial" panose="020B0604020202020204" pitchFamily="34" charset="0"/>
              <a:cs typeface="Arial" panose="020B0604020202020204" pitchFamily="34" charset="0"/>
            </a:rPr>
            <a:t>Group</a:t>
          </a:r>
          <a:endParaRPr lang="es-ES" sz="1200" kern="1200" dirty="0">
            <a:solidFill>
              <a:schemeClr val="bg1"/>
            </a:solidFill>
            <a:latin typeface="Arial" panose="020B0604020202020204" pitchFamily="34" charset="0"/>
            <a:cs typeface="Arial" panose="020B0604020202020204" pitchFamily="34" charset="0"/>
          </a:endParaRPr>
        </a:p>
        <a:p>
          <a:pPr marL="0" lvl="0" indent="0" algn="l" defTabSz="711200">
            <a:lnSpc>
              <a:spcPct val="90000"/>
            </a:lnSpc>
            <a:spcBef>
              <a:spcPct val="0"/>
            </a:spcBef>
            <a:spcAft>
              <a:spcPct val="35000"/>
            </a:spcAft>
            <a:buNone/>
          </a:pPr>
          <a:r>
            <a:rPr lang="es-ES" sz="1200" kern="1200" dirty="0">
              <a:solidFill>
                <a:schemeClr val="bg1"/>
              </a:solidFill>
              <a:latin typeface="Arial" panose="020B0604020202020204" pitchFamily="34" charset="0"/>
              <a:cs typeface="Arial" panose="020B0604020202020204" pitchFamily="34" charset="0"/>
            </a:rPr>
            <a:t>	- German </a:t>
          </a:r>
          <a:r>
            <a:rPr lang="es-ES" sz="1200" kern="1200" dirty="0" err="1">
              <a:solidFill>
                <a:schemeClr val="bg1"/>
              </a:solidFill>
              <a:latin typeface="Arial" panose="020B0604020202020204" pitchFamily="34" charset="0"/>
              <a:cs typeface="Arial" panose="020B0604020202020204" pitchFamily="34" charset="0"/>
            </a:rPr>
            <a:t>User</a:t>
          </a:r>
          <a:r>
            <a:rPr lang="es-ES" sz="1200" kern="1200" dirty="0">
              <a:solidFill>
                <a:schemeClr val="bg1"/>
              </a:solidFill>
              <a:latin typeface="Arial" panose="020B0604020202020204" pitchFamily="34" charset="0"/>
              <a:cs typeface="Arial" panose="020B0604020202020204" pitchFamily="34" charset="0"/>
            </a:rPr>
            <a:t> </a:t>
          </a:r>
          <a:r>
            <a:rPr lang="es-ES" sz="1200" kern="1200" dirty="0" err="1">
              <a:solidFill>
                <a:schemeClr val="bg1"/>
              </a:solidFill>
              <a:latin typeface="Arial" panose="020B0604020202020204" pitchFamily="34" charset="0"/>
              <a:cs typeface="Arial" panose="020B0604020202020204" pitchFamily="34" charset="0"/>
            </a:rPr>
            <a:t>Group</a:t>
          </a:r>
          <a:endParaRPr lang="es-ES" sz="1200" kern="1200" dirty="0">
            <a:solidFill>
              <a:schemeClr val="bg1"/>
            </a:solidFill>
            <a:latin typeface="Arial" panose="020B0604020202020204" pitchFamily="34" charset="0"/>
            <a:cs typeface="Arial" panose="020B0604020202020204" pitchFamily="34" charset="0"/>
          </a:endParaRPr>
        </a:p>
        <a:p>
          <a:pPr marL="0" lvl="0" indent="0" algn="l" defTabSz="711200">
            <a:lnSpc>
              <a:spcPct val="90000"/>
            </a:lnSpc>
            <a:spcBef>
              <a:spcPct val="0"/>
            </a:spcBef>
            <a:spcAft>
              <a:spcPct val="35000"/>
            </a:spcAft>
            <a:buNone/>
          </a:pPr>
          <a:r>
            <a:rPr lang="es-ES" sz="1400" b="1" kern="1200" dirty="0">
              <a:solidFill>
                <a:schemeClr val="bg1"/>
              </a:solidFill>
              <a:latin typeface="Arial" panose="020B0604020202020204" pitchFamily="34" charset="0"/>
              <a:cs typeface="Arial" panose="020B0604020202020204" pitchFamily="34" charset="0"/>
            </a:rPr>
            <a:t>	</a:t>
          </a:r>
          <a:r>
            <a:rPr lang="es-ES" sz="1200" b="1" kern="1200" dirty="0">
              <a:solidFill>
                <a:schemeClr val="bg1"/>
              </a:solidFill>
              <a:latin typeface="Arial" panose="020B0604020202020204" pitchFamily="34" charset="0"/>
              <a:cs typeface="Arial" panose="020B0604020202020204" pitchFamily="34" charset="0"/>
            </a:rPr>
            <a:t>- Grupo de usuarios en Español </a:t>
          </a:r>
          <a:r>
            <a:rPr lang="es-ES" sz="1200" kern="1200" dirty="0">
              <a:solidFill>
                <a:schemeClr val="bg1"/>
              </a:solidFill>
              <a:latin typeface="Arial" panose="020B0604020202020204" pitchFamily="34" charset="0"/>
              <a:cs typeface="Arial" panose="020B0604020202020204" pitchFamily="34" charset="0"/>
            </a:rPr>
            <a:t>(nuevo!)</a:t>
          </a:r>
        </a:p>
      </dsp:txBody>
      <dsp:txXfrm>
        <a:off x="12174" y="3025241"/>
        <a:ext cx="4174538" cy="250472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291EF2-D615-410C-915A-D14138BCB1E8}" type="datetimeFigureOut">
              <a:rPr lang="es-ES" smtClean="0"/>
              <a:t>25/05/2021</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8E5138-8F5B-4451-9C2B-5F27714AEBBC}" type="slidenum">
              <a:rPr lang="es-ES" smtClean="0"/>
              <a:t>‹Nº›</a:t>
            </a:fld>
            <a:endParaRPr lang="es-ES"/>
          </a:p>
        </p:txBody>
      </p:sp>
    </p:spTree>
    <p:extLst>
      <p:ext uri="{BB962C8B-B14F-4D97-AF65-F5344CB8AC3E}">
        <p14:creationId xmlns:p14="http://schemas.microsoft.com/office/powerpoint/2010/main" val="2182468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AD8E5138-8F5B-4451-9C2B-5F27714AEBBC}" type="slidenum">
              <a:rPr lang="es-ES" smtClean="0"/>
              <a:t>4</a:t>
            </a:fld>
            <a:endParaRPr lang="es-ES"/>
          </a:p>
        </p:txBody>
      </p:sp>
    </p:spTree>
    <p:extLst>
      <p:ext uri="{BB962C8B-B14F-4D97-AF65-F5344CB8AC3E}">
        <p14:creationId xmlns:p14="http://schemas.microsoft.com/office/powerpoint/2010/main" val="4007798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FD152A-B6CA-479E-AFC6-71331B02F9E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CAD0AEC9-80CF-4193-80F4-E1E58BD440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1E57EB62-9A02-437C-89C0-5ECC41130814}"/>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5" name="Marcador de pie de página 4">
            <a:extLst>
              <a:ext uri="{FF2B5EF4-FFF2-40B4-BE49-F238E27FC236}">
                <a16:creationId xmlns:a16="http://schemas.microsoft.com/office/drawing/2014/main" id="{3A6EFBCB-00C3-4A36-9B76-A16C397DCD8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26311BE-5A40-4877-ABC4-BB7C22D3832A}"/>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3673657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E95B4E-325F-4B94-9481-09A5A0BB8A60}"/>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77D5FD5-69A0-4960-B182-B3FA37B688A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1129626-DC64-4175-A2D0-1234794D0279}"/>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5" name="Marcador de pie de página 4">
            <a:extLst>
              <a:ext uri="{FF2B5EF4-FFF2-40B4-BE49-F238E27FC236}">
                <a16:creationId xmlns:a16="http://schemas.microsoft.com/office/drawing/2014/main" id="{04794B1B-DCA9-4AEF-B708-1E2D9B19FAA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AC5B1DE-301D-41B7-B30E-569F94C2716A}"/>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4056916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F9B9B5F-D7DD-4530-8E2C-3BF7D6F2D29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AABD056-083C-4646-AADB-EA7A7D735A2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0DE5FD3-DDE3-43B9-938B-B0B664A02858}"/>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5" name="Marcador de pie de página 4">
            <a:extLst>
              <a:ext uri="{FF2B5EF4-FFF2-40B4-BE49-F238E27FC236}">
                <a16:creationId xmlns:a16="http://schemas.microsoft.com/office/drawing/2014/main" id="{1924E21F-950D-4599-8B5A-9ACBB66A224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15B33C2-45FB-4008-AC31-A9171A8D4816}"/>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1900351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E170C5-BC70-4ED2-A271-D48F4888521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F65FC61-B27D-44FF-847C-F386726FDBB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DABD4C-3BC7-4D9E-98A4-6C246CA164BE}"/>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5" name="Marcador de pie de página 4">
            <a:extLst>
              <a:ext uri="{FF2B5EF4-FFF2-40B4-BE49-F238E27FC236}">
                <a16:creationId xmlns:a16="http://schemas.microsoft.com/office/drawing/2014/main" id="{743C2995-49C1-4C9E-B439-2D74712AF78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5C769A4-D2C7-4CEE-8520-6AD743D0AFA4}"/>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1501606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745EA6-73B8-4DC9-9363-8235E7FE2EE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B03BD71F-6C32-497F-9FA1-82B9ED48D8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4894969-AFAA-48F1-BEB3-9800DD08F7C4}"/>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5" name="Marcador de pie de página 4">
            <a:extLst>
              <a:ext uri="{FF2B5EF4-FFF2-40B4-BE49-F238E27FC236}">
                <a16:creationId xmlns:a16="http://schemas.microsoft.com/office/drawing/2014/main" id="{2ED5B097-A6C5-4413-A70A-F9E6A86625A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08659F0-7CB9-4A5B-9AA0-C9263F97BF00}"/>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322571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6C53B-2C7A-4137-9CE2-8D01FD9F4A80}"/>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C1CB85F-D416-4AAE-B0D5-33CFFCD51DD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4E6644A1-5DFA-4258-9788-A8861D349E9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069DDBFD-776C-402B-97D2-E3CF13A19736}"/>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6" name="Marcador de pie de página 5">
            <a:extLst>
              <a:ext uri="{FF2B5EF4-FFF2-40B4-BE49-F238E27FC236}">
                <a16:creationId xmlns:a16="http://schemas.microsoft.com/office/drawing/2014/main" id="{6F1A4115-1DC5-435C-BC7E-AC7829713B1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84FF654-78AA-4184-A623-7E218959D31E}"/>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389098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139157-5EC2-4B6C-B85D-08D13AC8D85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798BBCB-A83F-4A42-8446-F3FD1EAE44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92EDDA0-319D-4B0C-8AFF-4D939C426BC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82DB1C45-2069-4C12-A8F1-8AA12A3F76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78F2E4-B8AF-4674-9524-F1EEE9BA271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80ADC9CE-8F11-476B-B184-775EA52FF651}"/>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8" name="Marcador de pie de página 7">
            <a:extLst>
              <a:ext uri="{FF2B5EF4-FFF2-40B4-BE49-F238E27FC236}">
                <a16:creationId xmlns:a16="http://schemas.microsoft.com/office/drawing/2014/main" id="{FBF1FED3-8EBE-49BC-A046-FFE63FDDC54F}"/>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015D3974-84A5-42A4-8001-62AC351F7EA5}"/>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3392408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C6C3E0-A1D8-4DEF-AFC4-B0924D969EAB}"/>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8487E979-F559-4B9E-88E4-7C78DB0573DF}"/>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4" name="Marcador de pie de página 3">
            <a:extLst>
              <a:ext uri="{FF2B5EF4-FFF2-40B4-BE49-F238E27FC236}">
                <a16:creationId xmlns:a16="http://schemas.microsoft.com/office/drawing/2014/main" id="{A0EA267A-6EB0-43CB-ADBB-D6DFF672EEA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369C43DC-238B-4302-9B28-A4F5B9A123A2}"/>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625889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0BD5C18-A107-4F4D-AA13-E5EDCCD7E05E}"/>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3" name="Marcador de pie de página 2">
            <a:extLst>
              <a:ext uri="{FF2B5EF4-FFF2-40B4-BE49-F238E27FC236}">
                <a16:creationId xmlns:a16="http://schemas.microsoft.com/office/drawing/2014/main" id="{3E1392FC-5194-472E-A8DA-3427919C3971}"/>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A0CA6F3C-1508-44EE-A766-1473CDF1F05F}"/>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2828202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64E404-0350-4551-A1B6-379920DE468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870F10E-E7BE-46C1-91C3-A0B124FEB1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DCE73B46-73A1-4104-BE26-347042BEC1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43C02D2-6EA7-4D8D-98C0-6A190A01495F}"/>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6" name="Marcador de pie de página 5">
            <a:extLst>
              <a:ext uri="{FF2B5EF4-FFF2-40B4-BE49-F238E27FC236}">
                <a16:creationId xmlns:a16="http://schemas.microsoft.com/office/drawing/2014/main" id="{47BBCEC3-550C-4BF0-9A6E-2A7F2192FBA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1D6ACE4-F81C-42A3-9261-BB5FB8B26CC8}"/>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1833858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02142E-61EB-491C-A171-46E07C76CA2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DD330950-D10E-4CBD-A1B4-2B1204AF95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3502257B-375C-43B9-B1E7-C6C6B2821D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77A9FB9-D493-454D-85B5-0A440D4A3B57}"/>
              </a:ext>
            </a:extLst>
          </p:cNvPr>
          <p:cNvSpPr>
            <a:spLocks noGrp="1"/>
          </p:cNvSpPr>
          <p:nvPr>
            <p:ph type="dt" sz="half" idx="10"/>
          </p:nvPr>
        </p:nvSpPr>
        <p:spPr/>
        <p:txBody>
          <a:bodyPr/>
          <a:lstStyle/>
          <a:p>
            <a:fld id="{3323A1AE-AC77-4A2D-B2DD-41755C5DD544}" type="datetimeFigureOut">
              <a:rPr lang="es-ES" smtClean="0"/>
              <a:t>25/05/2021</a:t>
            </a:fld>
            <a:endParaRPr lang="es-ES"/>
          </a:p>
        </p:txBody>
      </p:sp>
      <p:sp>
        <p:nvSpPr>
          <p:cNvPr id="6" name="Marcador de pie de página 5">
            <a:extLst>
              <a:ext uri="{FF2B5EF4-FFF2-40B4-BE49-F238E27FC236}">
                <a16:creationId xmlns:a16="http://schemas.microsoft.com/office/drawing/2014/main" id="{90BC5364-EB51-4FA5-9196-E124E6D25E5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5C5C6C-DE83-4EEC-908F-2B8C622FF589}"/>
              </a:ext>
            </a:extLst>
          </p:cNvPr>
          <p:cNvSpPr>
            <a:spLocks noGrp="1"/>
          </p:cNvSpPr>
          <p:nvPr>
            <p:ph type="sldNum" sz="quarter" idx="12"/>
          </p:nvPr>
        </p:nvSpPr>
        <p:spPr/>
        <p:txBody>
          <a:bodyPr/>
          <a:lstStyle/>
          <a:p>
            <a:fld id="{9CDDC2D7-CE95-4EB1-98DF-B56F522CC96B}" type="slidenum">
              <a:rPr lang="es-ES" smtClean="0"/>
              <a:t>‹Nº›</a:t>
            </a:fld>
            <a:endParaRPr lang="es-ES"/>
          </a:p>
        </p:txBody>
      </p:sp>
    </p:spTree>
    <p:extLst>
      <p:ext uri="{BB962C8B-B14F-4D97-AF65-F5344CB8AC3E}">
        <p14:creationId xmlns:p14="http://schemas.microsoft.com/office/powerpoint/2010/main" val="3691519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5B99894-BE05-4AA0-8910-31EB06226E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7A93244-CFD3-4786-A8C0-8F7A47A35A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6D8D2EB-6BDE-4F7D-A23F-E7CED30658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23A1AE-AC77-4A2D-B2DD-41755C5DD544}" type="datetimeFigureOut">
              <a:rPr lang="es-ES" smtClean="0"/>
              <a:t>25/05/2021</a:t>
            </a:fld>
            <a:endParaRPr lang="es-ES"/>
          </a:p>
        </p:txBody>
      </p:sp>
      <p:sp>
        <p:nvSpPr>
          <p:cNvPr id="5" name="Marcador de pie de página 4">
            <a:extLst>
              <a:ext uri="{FF2B5EF4-FFF2-40B4-BE49-F238E27FC236}">
                <a16:creationId xmlns:a16="http://schemas.microsoft.com/office/drawing/2014/main" id="{11DB77F2-AC57-467A-BF71-DE6FCCD0AC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A31B7739-D001-4346-B1C0-29CE870091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DC2D7-CE95-4EB1-98DF-B56F522CC96B}" type="slidenum">
              <a:rPr lang="es-ES" smtClean="0"/>
              <a:t>‹Nº›</a:t>
            </a:fld>
            <a:endParaRPr lang="es-ES"/>
          </a:p>
        </p:txBody>
      </p:sp>
    </p:spTree>
    <p:extLst>
      <p:ext uri="{BB962C8B-B14F-4D97-AF65-F5344CB8AC3E}">
        <p14:creationId xmlns:p14="http://schemas.microsoft.com/office/powerpoint/2010/main" val="20859504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uraspace.org/vivo/" TargetMode="External"/><Relationship Id="rId1" Type="http://schemas.openxmlformats.org/officeDocument/2006/relationships/slideLayout" Target="../slideLayouts/slideLayout1.xml"/><Relationship Id="rId4" Type="http://schemas.openxmlformats.org/officeDocument/2006/relationships/image" Target="../media/image32.webp"/></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uraspace.org/vivo/" TargetMode="External"/><Relationship Id="rId1" Type="http://schemas.openxmlformats.org/officeDocument/2006/relationships/slideLayout" Target="../slideLayouts/slideLayout1.xml"/><Relationship Id="rId4" Type="http://schemas.openxmlformats.org/officeDocument/2006/relationships/image" Target="../media/image33.webp"/></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duraspace.org/vivo/" TargetMode="External"/><Relationship Id="rId7" Type="http://schemas.openxmlformats.org/officeDocument/2006/relationships/diagramQuickStyle" Target="../diagrams/quickStyle1.xml"/><Relationship Id="rId2" Type="http://schemas.openxmlformats.org/officeDocument/2006/relationships/image" Target="../media/image2.webp"/><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uraspace.org/vivo/" TargetMode="Externa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6.gif"/><Relationship Id="rId3" Type="http://schemas.openxmlformats.org/officeDocument/2006/relationships/image" Target="../media/image6.jpg"/><Relationship Id="rId7" Type="http://schemas.openxmlformats.org/officeDocument/2006/relationships/image" Target="../media/image10.jpeg"/><Relationship Id="rId12" Type="http://schemas.openxmlformats.org/officeDocument/2006/relationships/image" Target="../media/image15.jpg"/><Relationship Id="rId17" Type="http://schemas.openxmlformats.org/officeDocument/2006/relationships/image" Target="../media/image20.jpg"/><Relationship Id="rId2" Type="http://schemas.openxmlformats.org/officeDocument/2006/relationships/notesSlide" Target="../notesSlides/notesSlide1.xml"/><Relationship Id="rId16"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9.jp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jpg"/><Relationship Id="rId14" Type="http://schemas.openxmlformats.org/officeDocument/2006/relationships/image" Target="../media/image17.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uraspace.org/vivo/" TargetMode="Externa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uraspace.org/vivo/" TargetMode="External"/><Relationship Id="rId1" Type="http://schemas.openxmlformats.org/officeDocument/2006/relationships/slideLayout" Target="../slideLayouts/slideLayout1.xml"/><Relationship Id="rId4" Type="http://schemas.openxmlformats.org/officeDocument/2006/relationships/image" Target="../media/image22.webp"/></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uraspace.org/vivo/" TargetMode="Externa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https://duraspace.org/vivo/" TargetMode="External"/><Relationship Id="rId7" Type="http://schemas.openxmlformats.org/officeDocument/2006/relationships/image" Target="../media/image26.png"/><Relationship Id="rId2" Type="http://schemas.openxmlformats.org/officeDocument/2006/relationships/image" Target="../media/image24.webp"/><Relationship Id="rId1" Type="http://schemas.openxmlformats.org/officeDocument/2006/relationships/slideLayout" Target="../slideLayouts/slideLayout1.xml"/><Relationship Id="rId6" Type="http://schemas.openxmlformats.org/officeDocument/2006/relationships/hyperlink" Target="https://wiki.lyrasis.org/display/VIVO" TargetMode="External"/><Relationship Id="rId5" Type="http://schemas.openxmlformats.org/officeDocument/2006/relationships/image" Target="../media/image25.png"/><Relationship Id="rId4" Type="http://schemas.openxmlformats.org/officeDocument/2006/relationships/image" Target="../media/image3.pn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3.png"/><Relationship Id="rId4" Type="http://schemas.openxmlformats.org/officeDocument/2006/relationships/hyperlink" Target="https://duraspace.org/viv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DBB1EB3-AEC1-4EF4-A62B-D426BF704518}"/>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13" name="CuadroTexto 12">
            <a:extLst>
              <a:ext uri="{FF2B5EF4-FFF2-40B4-BE49-F238E27FC236}">
                <a16:creationId xmlns:a16="http://schemas.microsoft.com/office/drawing/2014/main" id="{149A1C99-DBD5-44CD-A1C3-F02A246F611A}"/>
              </a:ext>
            </a:extLst>
          </p:cNvPr>
          <p:cNvSpPr txBox="1"/>
          <p:nvPr/>
        </p:nvSpPr>
        <p:spPr>
          <a:xfrm>
            <a:off x="296717" y="2778620"/>
            <a:ext cx="7485413" cy="245268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b="1" i="0" dirty="0" err="1">
                <a:effectLst/>
              </a:rPr>
              <a:t>Introducción</a:t>
            </a:r>
            <a:r>
              <a:rPr lang="en-US" sz="2400" b="1" i="0" dirty="0">
                <a:effectLst/>
              </a:rPr>
              <a:t> a la </a:t>
            </a:r>
            <a:r>
              <a:rPr lang="en-US" sz="2400" b="1" i="0" dirty="0" err="1">
                <a:effectLst/>
              </a:rPr>
              <a:t>comunidad</a:t>
            </a:r>
            <a:r>
              <a:rPr lang="en-US" sz="2400" b="1" i="0" dirty="0">
                <a:effectLst/>
              </a:rPr>
              <a:t> VIVO </a:t>
            </a:r>
            <a:r>
              <a:rPr lang="en-US" sz="2400" b="1" i="0" dirty="0" err="1">
                <a:effectLst/>
              </a:rPr>
              <a:t>en</a:t>
            </a:r>
            <a:r>
              <a:rPr lang="en-US" sz="2400" b="1" i="0" dirty="0">
                <a:effectLst/>
              </a:rPr>
              <a:t> </a:t>
            </a:r>
            <a:r>
              <a:rPr lang="en-US" sz="2400" b="1" i="0" dirty="0" err="1">
                <a:effectLst/>
              </a:rPr>
              <a:t>Español</a:t>
            </a:r>
            <a:endParaRPr lang="en-US" sz="2400" b="0" i="0" dirty="0">
              <a:effectLst/>
            </a:endParaRPr>
          </a:p>
        </p:txBody>
      </p:sp>
      <p:sp>
        <p:nvSpPr>
          <p:cNvPr id="15" name="CuadroTexto 14">
            <a:extLst>
              <a:ext uri="{FF2B5EF4-FFF2-40B4-BE49-F238E27FC236}">
                <a16:creationId xmlns:a16="http://schemas.microsoft.com/office/drawing/2014/main" id="{B37DCB1A-B0EA-4AEB-B1A6-F2B8D0C53350}"/>
              </a:ext>
            </a:extLst>
          </p:cNvPr>
          <p:cNvSpPr txBox="1"/>
          <p:nvPr/>
        </p:nvSpPr>
        <p:spPr>
          <a:xfrm>
            <a:off x="296717" y="5492917"/>
            <a:ext cx="11598565" cy="523220"/>
          </a:xfrm>
          <a:prstGeom prst="rect">
            <a:avLst/>
          </a:prstGeom>
          <a:noFill/>
        </p:spPr>
        <p:txBody>
          <a:bodyPr wrap="square">
            <a:spAutoFit/>
          </a:bodyPr>
          <a:lstStyle/>
          <a:p>
            <a:pPr algn="l">
              <a:spcAft>
                <a:spcPts val="600"/>
              </a:spcAft>
            </a:pPr>
            <a:r>
              <a:rPr lang="es-ES" sz="2800" b="1" i="0" dirty="0">
                <a:solidFill>
                  <a:srgbClr val="003366"/>
                </a:solidFill>
                <a:effectLst/>
                <a:latin typeface="-apple-system"/>
              </a:rPr>
              <a:t>Un sistema de gestión de la investigación en el contexto de la ciencia abierta</a:t>
            </a:r>
            <a:endParaRPr lang="es-ES" sz="2800" b="0" i="0" dirty="0">
              <a:solidFill>
                <a:srgbClr val="172B4D"/>
              </a:solidFill>
              <a:effectLst/>
              <a:latin typeface="-apple-system"/>
            </a:endParaRPr>
          </a:p>
        </p:txBody>
      </p:sp>
      <p:sp>
        <p:nvSpPr>
          <p:cNvPr id="16" name="CuadroTexto 15">
            <a:extLst>
              <a:ext uri="{FF2B5EF4-FFF2-40B4-BE49-F238E27FC236}">
                <a16:creationId xmlns:a16="http://schemas.microsoft.com/office/drawing/2014/main" id="{BA5A440E-524B-43DD-B1E5-6496EC7930C1}"/>
              </a:ext>
            </a:extLst>
          </p:cNvPr>
          <p:cNvSpPr txBox="1"/>
          <p:nvPr/>
        </p:nvSpPr>
        <p:spPr>
          <a:xfrm>
            <a:off x="139699" y="6037874"/>
            <a:ext cx="11598565" cy="523220"/>
          </a:xfrm>
          <a:prstGeom prst="rect">
            <a:avLst/>
          </a:prstGeom>
          <a:noFill/>
        </p:spPr>
        <p:txBody>
          <a:bodyPr wrap="square">
            <a:spAutoFit/>
          </a:bodyPr>
          <a:lstStyle/>
          <a:p>
            <a:pPr algn="ctr">
              <a:spcAft>
                <a:spcPts val="600"/>
              </a:spcAft>
            </a:pPr>
            <a:r>
              <a:rPr lang="es-ES" sz="2800" b="1" i="0" dirty="0">
                <a:solidFill>
                  <a:srgbClr val="003366"/>
                </a:solidFill>
                <a:effectLst/>
                <a:latin typeface="-apple-system"/>
              </a:rPr>
              <a:t>Seminario Web 27 de mayo de 2021</a:t>
            </a:r>
            <a:endParaRPr lang="es-ES" sz="2800" b="0" i="0" dirty="0">
              <a:solidFill>
                <a:srgbClr val="172B4D"/>
              </a:solidFill>
              <a:effectLst/>
              <a:latin typeface="-apple-system"/>
            </a:endParaRPr>
          </a:p>
        </p:txBody>
      </p:sp>
    </p:spTree>
    <p:extLst>
      <p:ext uri="{BB962C8B-B14F-4D97-AF65-F5344CB8AC3E}">
        <p14:creationId xmlns:p14="http://schemas.microsoft.com/office/powerpoint/2010/main" val="2695043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2"/>
            <a:extLst>
              <a:ext uri="{FF2B5EF4-FFF2-40B4-BE49-F238E27FC236}">
                <a16:creationId xmlns:a16="http://schemas.microsoft.com/office/drawing/2014/main" id="{A5386814-1589-4783-91EB-3CC9CE133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2" y="714036"/>
            <a:ext cx="4654858" cy="400110"/>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endParaRPr lang="es-ES" dirty="0"/>
          </a:p>
        </p:txBody>
      </p:sp>
      <p:sp>
        <p:nvSpPr>
          <p:cNvPr id="2" name="CuadroTexto 1">
            <a:extLst>
              <a:ext uri="{FF2B5EF4-FFF2-40B4-BE49-F238E27FC236}">
                <a16:creationId xmlns:a16="http://schemas.microsoft.com/office/drawing/2014/main" id="{74F60045-395C-4383-979D-18220EEA5178}"/>
              </a:ext>
            </a:extLst>
          </p:cNvPr>
          <p:cNvSpPr txBox="1"/>
          <p:nvPr/>
        </p:nvSpPr>
        <p:spPr>
          <a:xfrm>
            <a:off x="4319839" y="1410355"/>
            <a:ext cx="8149701" cy="5447645"/>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Ventajas</a:t>
            </a:r>
            <a:r>
              <a:rPr lang="es-ES" dirty="0">
                <a:latin typeface="Arial" panose="020B0604020202020204" pitchFamily="34" charset="0"/>
                <a:cs typeface="Arial" panose="020B0604020202020204" pitchFamily="34" charset="0"/>
              </a:rPr>
              <a:t>:</a:t>
            </a:r>
          </a:p>
          <a:p>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Oportunidad de participar en una comunidad grande, donde se están llevando a cabo interesantes iniciativas y con gran potencial. Red de conexiones. Visibilidad. </a:t>
            </a:r>
          </a:p>
          <a:p>
            <a:pPr marL="285750" indent="-285750">
              <a:buFontTx/>
              <a:buChar char="-"/>
            </a:pPr>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Gran foco en la ciencia abierta. Ver de primera mano, qué hacen otros países.</a:t>
            </a:r>
          </a:p>
          <a:p>
            <a:pPr marL="285750" indent="-285750">
              <a:buFontTx/>
              <a:buChar char="-"/>
            </a:pPr>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Oportunidad de poder influenciar en la hoja de ruta del producto y en las decisiones que se tomen a futuro.</a:t>
            </a:r>
          </a:p>
          <a:p>
            <a:pPr marL="285750" indent="-285750">
              <a:buFontTx/>
              <a:buChar char="-"/>
            </a:pPr>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Participar desde el inicio en un grupo de gran recorrido.</a:t>
            </a:r>
          </a:p>
          <a:p>
            <a:pPr marL="285750" indent="-285750">
              <a:buFontTx/>
              <a:buChar char="-"/>
            </a:pPr>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Mayor facilidad para resolver dudas/problemas. Acceso a expertos en VIVO.</a:t>
            </a:r>
          </a:p>
          <a:p>
            <a:pPr marL="285750" indent="-285750">
              <a:buFontTx/>
              <a:buChar char="-"/>
            </a:pPr>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Participar en los contenidos y organización de próximos eventos.</a:t>
            </a:r>
          </a:p>
          <a:p>
            <a:pPr marL="285750" indent="-285750">
              <a:buFontTx/>
              <a:buChar char="-"/>
            </a:pPr>
            <a:endParaRPr lang="es-ES" dirty="0">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8CAEDEF7-22E8-4DE7-89F4-7410CCAB88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72" y="1114892"/>
            <a:ext cx="4175063" cy="5743108"/>
          </a:xfrm>
          <a:prstGeom prst="rect">
            <a:avLst/>
          </a:prstGeom>
        </p:spPr>
      </p:pic>
    </p:spTree>
    <p:extLst>
      <p:ext uri="{BB962C8B-B14F-4D97-AF65-F5344CB8AC3E}">
        <p14:creationId xmlns:p14="http://schemas.microsoft.com/office/powerpoint/2010/main" val="3126450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2"/>
            <a:extLst>
              <a:ext uri="{FF2B5EF4-FFF2-40B4-BE49-F238E27FC236}">
                <a16:creationId xmlns:a16="http://schemas.microsoft.com/office/drawing/2014/main" id="{A5386814-1589-4783-91EB-3CC9CE133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2" y="714036"/>
            <a:ext cx="4654858" cy="400110"/>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endParaRPr lang="es-ES" dirty="0"/>
          </a:p>
        </p:txBody>
      </p:sp>
      <p:sp>
        <p:nvSpPr>
          <p:cNvPr id="2" name="CuadroTexto 1">
            <a:extLst>
              <a:ext uri="{FF2B5EF4-FFF2-40B4-BE49-F238E27FC236}">
                <a16:creationId xmlns:a16="http://schemas.microsoft.com/office/drawing/2014/main" id="{74F60045-395C-4383-979D-18220EEA5178}"/>
              </a:ext>
            </a:extLst>
          </p:cNvPr>
          <p:cNvSpPr txBox="1"/>
          <p:nvPr/>
        </p:nvSpPr>
        <p:spPr>
          <a:xfrm>
            <a:off x="967666" y="2963297"/>
            <a:ext cx="6249879" cy="2677656"/>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Próximos pasos</a:t>
            </a:r>
            <a:r>
              <a:rPr lang="es-ES" dirty="0">
                <a:latin typeface="Arial" panose="020B0604020202020204" pitchFamily="34" charset="0"/>
                <a:cs typeface="Arial" panose="020B0604020202020204" pitchFamily="34" charset="0"/>
              </a:rPr>
              <a:t>:</a:t>
            </a:r>
          </a:p>
          <a:p>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Recopilación de propuestas de colaboración a través del canal </a:t>
            </a:r>
            <a:r>
              <a:rPr lang="es-ES" dirty="0" err="1">
                <a:latin typeface="Arial" panose="020B0604020202020204" pitchFamily="34" charset="0"/>
                <a:cs typeface="Arial" panose="020B0604020202020204" pitchFamily="34" charset="0"/>
              </a:rPr>
              <a:t>Slack</a:t>
            </a:r>
            <a:r>
              <a:rPr lang="es-ES" dirty="0">
                <a:latin typeface="Arial" panose="020B0604020202020204" pitchFamily="34" charset="0"/>
                <a:cs typeface="Arial" panose="020B0604020202020204" pitchFamily="34" charset="0"/>
              </a:rPr>
              <a:t> o de Google </a:t>
            </a:r>
            <a:r>
              <a:rPr lang="es-ES" dirty="0" err="1">
                <a:latin typeface="Arial" panose="020B0604020202020204" pitchFamily="34" charset="0"/>
                <a:cs typeface="Arial" panose="020B0604020202020204" pitchFamily="34" charset="0"/>
              </a:rPr>
              <a:t>groups</a:t>
            </a:r>
            <a:endParaRPr lang="es-ES" dirty="0">
              <a:latin typeface="Arial" panose="020B0604020202020204" pitchFamily="34" charset="0"/>
              <a:cs typeface="Arial" panose="020B0604020202020204" pitchFamily="34" charset="0"/>
            </a:endParaRPr>
          </a:p>
          <a:p>
            <a:pPr marL="285750" indent="-285750">
              <a:buFontTx/>
              <a:buChar char="-"/>
            </a:pPr>
            <a:r>
              <a:rPr lang="es-ES" dirty="0">
                <a:latin typeface="Arial" panose="020B0604020202020204" pitchFamily="34" charset="0"/>
                <a:cs typeface="Arial" panose="020B0604020202020204" pitchFamily="34" charset="0"/>
              </a:rPr>
              <a:t>Análisis de las respuestas a las preguntas online realizadas</a:t>
            </a:r>
          </a:p>
          <a:p>
            <a:pPr marL="285750" indent="-285750">
              <a:buFontTx/>
              <a:buChar char="-"/>
            </a:pPr>
            <a:r>
              <a:rPr lang="es-ES">
                <a:latin typeface="Arial" panose="020B0604020202020204" pitchFamily="34" charset="0"/>
                <a:cs typeface="Arial" panose="020B0604020202020204" pitchFamily="34" charset="0"/>
              </a:rPr>
              <a:t>Iniciar la </a:t>
            </a:r>
            <a:r>
              <a:rPr lang="es-ES" dirty="0">
                <a:latin typeface="Arial" panose="020B0604020202020204" pitchFamily="34" charset="0"/>
                <a:cs typeface="Arial" panose="020B0604020202020204" pitchFamily="34" charset="0"/>
              </a:rPr>
              <a:t>elaboración de una hoja de ruta</a:t>
            </a:r>
          </a:p>
          <a:p>
            <a:pPr marL="285750" indent="-285750">
              <a:buFontTx/>
              <a:buChar char="-"/>
            </a:pPr>
            <a:r>
              <a:rPr lang="es-ES" dirty="0">
                <a:latin typeface="Arial" panose="020B0604020202020204" pitchFamily="34" charset="0"/>
                <a:cs typeface="Arial" panose="020B0604020202020204" pitchFamily="34" charset="0"/>
              </a:rPr>
              <a:t>Organizar próximo evento</a:t>
            </a:r>
          </a:p>
          <a:p>
            <a:pPr marL="285750" indent="-285750">
              <a:buFontTx/>
              <a:buChar char="-"/>
            </a:pPr>
            <a:endParaRPr lang="es-ES"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084EF61E-B5B4-4B67-AEED-E698A4F812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62764" y="1145217"/>
            <a:ext cx="3829236" cy="5743854"/>
          </a:xfrm>
          <a:prstGeom prst="rect">
            <a:avLst/>
          </a:prstGeom>
        </p:spPr>
      </p:pic>
    </p:spTree>
    <p:extLst>
      <p:ext uri="{BB962C8B-B14F-4D97-AF65-F5344CB8AC3E}">
        <p14:creationId xmlns:p14="http://schemas.microsoft.com/office/powerpoint/2010/main" val="3887123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DBB1EB3-AEC1-4EF4-A62B-D426BF704518}"/>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13" name="CuadroTexto 12">
            <a:extLst>
              <a:ext uri="{FF2B5EF4-FFF2-40B4-BE49-F238E27FC236}">
                <a16:creationId xmlns:a16="http://schemas.microsoft.com/office/drawing/2014/main" id="{149A1C99-DBD5-44CD-A1C3-F02A246F611A}"/>
              </a:ext>
            </a:extLst>
          </p:cNvPr>
          <p:cNvSpPr txBox="1"/>
          <p:nvPr/>
        </p:nvSpPr>
        <p:spPr>
          <a:xfrm>
            <a:off x="296717" y="2778620"/>
            <a:ext cx="7485413" cy="2452687"/>
          </a:xfrm>
          <a:prstGeom prst="rect">
            <a:avLst/>
          </a:prstGeom>
        </p:spPr>
        <p:txBody>
          <a:bodyPr vert="horz" lIns="91440" tIns="45720" rIns="91440" bIns="45720" rtlCol="0" anchor="ctr">
            <a:normAutofit/>
          </a:bodyPr>
          <a:lstStyle/>
          <a:p>
            <a:pPr>
              <a:lnSpc>
                <a:spcPct val="90000"/>
              </a:lnSpc>
              <a:spcAft>
                <a:spcPts val="600"/>
              </a:spcAft>
            </a:pPr>
            <a:r>
              <a:rPr lang="en-US" sz="2400" b="1" dirty="0"/>
              <a:t>¡</a:t>
            </a:r>
            <a:r>
              <a:rPr lang="en-US" sz="2400" b="1" i="0" dirty="0" err="1">
                <a:effectLst/>
              </a:rPr>
              <a:t>Muchas</a:t>
            </a:r>
            <a:r>
              <a:rPr lang="en-US" sz="2400" b="1" i="0" dirty="0">
                <a:effectLst/>
              </a:rPr>
              <a:t> gracias!</a:t>
            </a:r>
            <a:endParaRPr lang="en-US" sz="2400" b="0" i="0" dirty="0">
              <a:effectLst/>
            </a:endParaRPr>
          </a:p>
        </p:txBody>
      </p:sp>
    </p:spTree>
    <p:extLst>
      <p:ext uri="{BB962C8B-B14F-4D97-AF65-F5344CB8AC3E}">
        <p14:creationId xmlns:p14="http://schemas.microsoft.com/office/powerpoint/2010/main" val="2125351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1BA60F1B-8C14-4DB8-915A-93A065AA39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4146"/>
            <a:ext cx="8615781" cy="5743854"/>
          </a:xfrm>
          <a:prstGeom prst="rect">
            <a:avLst/>
          </a:prstGeom>
        </p:spPr>
      </p:pic>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3"/>
            <a:extLst>
              <a:ext uri="{FF2B5EF4-FFF2-40B4-BE49-F238E27FC236}">
                <a16:creationId xmlns:a16="http://schemas.microsoft.com/office/drawing/2014/main" id="{A5386814-1589-4783-91EB-3CC9CE1331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2" y="714036"/>
            <a:ext cx="4654858" cy="400110"/>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Estructura de VIVO</a:t>
            </a:r>
            <a:endParaRPr lang="es-ES" dirty="0"/>
          </a:p>
        </p:txBody>
      </p:sp>
      <p:graphicFrame>
        <p:nvGraphicFramePr>
          <p:cNvPr id="10" name="Diagrama 9">
            <a:extLst>
              <a:ext uri="{FF2B5EF4-FFF2-40B4-BE49-F238E27FC236}">
                <a16:creationId xmlns:a16="http://schemas.microsoft.com/office/drawing/2014/main" id="{C61F960C-607E-435E-B3D2-F0F7BE40426F}"/>
              </a:ext>
            </a:extLst>
          </p:cNvPr>
          <p:cNvGraphicFramePr/>
          <p:nvPr>
            <p:extLst>
              <p:ext uri="{D42A27DB-BD31-4B8C-83A1-F6EECF244321}">
                <p14:modId xmlns:p14="http://schemas.microsoft.com/office/powerpoint/2010/main" val="618309823"/>
              </p:ext>
            </p:extLst>
          </p:nvPr>
        </p:nvGraphicFramePr>
        <p:xfrm>
          <a:off x="2729882" y="1145217"/>
          <a:ext cx="8768672" cy="582834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69139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2"/>
            <a:extLst>
              <a:ext uri="{FF2B5EF4-FFF2-40B4-BE49-F238E27FC236}">
                <a16:creationId xmlns:a16="http://schemas.microsoft.com/office/drawing/2014/main" id="{A5386814-1589-4783-91EB-3CC9CE133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2" y="406260"/>
            <a:ext cx="4654858" cy="707886"/>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p>
          <a:p>
            <a:pPr algn="r"/>
            <a:r>
              <a:rPr lang="es-ES" sz="2000" b="1" dirty="0">
                <a:latin typeface="Arial" panose="020B0604020202020204" pitchFamily="34" charset="0"/>
                <a:cs typeface="Arial" panose="020B0604020202020204" pitchFamily="34" charset="0"/>
              </a:rPr>
              <a:t>¿Quiénes somos?</a:t>
            </a:r>
            <a:endParaRPr lang="es-ES" dirty="0"/>
          </a:p>
        </p:txBody>
      </p:sp>
      <p:sp>
        <p:nvSpPr>
          <p:cNvPr id="11" name="CuadroTexto 10">
            <a:extLst>
              <a:ext uri="{FF2B5EF4-FFF2-40B4-BE49-F238E27FC236}">
                <a16:creationId xmlns:a16="http://schemas.microsoft.com/office/drawing/2014/main" id="{72FA09BD-0935-44A9-A865-DF66B2429120}"/>
              </a:ext>
            </a:extLst>
          </p:cNvPr>
          <p:cNvSpPr txBox="1"/>
          <p:nvPr/>
        </p:nvSpPr>
        <p:spPr>
          <a:xfrm>
            <a:off x="5228204" y="2201114"/>
            <a:ext cx="5798587" cy="1200329"/>
          </a:xfrm>
          <a:prstGeom prst="rect">
            <a:avLst/>
          </a:prstGeom>
          <a:noFill/>
        </p:spPr>
        <p:txBody>
          <a:bodyPr wrap="square" rtlCol="0">
            <a:spAutoFit/>
          </a:bodyPr>
          <a:lstStyle/>
          <a:p>
            <a:r>
              <a:rPr lang="es-ES" sz="3600" dirty="0"/>
              <a:t>¡¡Un grupo por y para la comunidad VIVO!!</a:t>
            </a:r>
          </a:p>
        </p:txBody>
      </p:sp>
      <p:pic>
        <p:nvPicPr>
          <p:cNvPr id="12" name="Imagen 11" descr="Imagen que contiene Logotipo&#10;&#10;Descripción generada automáticamente">
            <a:extLst>
              <a:ext uri="{FF2B5EF4-FFF2-40B4-BE49-F238E27FC236}">
                <a16:creationId xmlns:a16="http://schemas.microsoft.com/office/drawing/2014/main" id="{A9B349D6-E2D7-47C6-99AC-D7ABEF9DC0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8204" y="4113531"/>
            <a:ext cx="5489449" cy="1377723"/>
          </a:xfrm>
          <a:prstGeom prst="rect">
            <a:avLst/>
          </a:prstGeom>
        </p:spPr>
      </p:pic>
      <p:pic>
        <p:nvPicPr>
          <p:cNvPr id="3" name="Imagen 2">
            <a:extLst>
              <a:ext uri="{FF2B5EF4-FFF2-40B4-BE49-F238E27FC236}">
                <a16:creationId xmlns:a16="http://schemas.microsoft.com/office/drawing/2014/main" id="{984154E6-813A-4706-942C-26236A58DA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119853"/>
            <a:ext cx="3805153" cy="5743854"/>
          </a:xfrm>
          <a:prstGeom prst="rect">
            <a:avLst/>
          </a:prstGeom>
        </p:spPr>
      </p:pic>
    </p:spTree>
    <p:extLst>
      <p:ext uri="{BB962C8B-B14F-4D97-AF65-F5344CB8AC3E}">
        <p14:creationId xmlns:p14="http://schemas.microsoft.com/office/powerpoint/2010/main" val="1298702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Logotipo&#10;&#10;Descripción generada automáticamente con confianza media">
            <a:extLst>
              <a:ext uri="{FF2B5EF4-FFF2-40B4-BE49-F238E27FC236}">
                <a16:creationId xmlns:a16="http://schemas.microsoft.com/office/drawing/2014/main" id="{E6037E9C-D8E6-4F21-81D3-8B3661402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9060" y="4137027"/>
            <a:ext cx="1960428" cy="1960428"/>
          </a:xfrm>
          <a:prstGeom prst="rect">
            <a:avLst/>
          </a:prstGeom>
        </p:spPr>
      </p:pic>
      <p:pic>
        <p:nvPicPr>
          <p:cNvPr id="22" name="Imagen 21" descr="Logotipo, nombre de la empresa&#10;&#10;Descripción generada automáticamente">
            <a:extLst>
              <a:ext uri="{FF2B5EF4-FFF2-40B4-BE49-F238E27FC236}">
                <a16:creationId xmlns:a16="http://schemas.microsoft.com/office/drawing/2014/main" id="{C3C3A912-0808-4A06-925A-F4AC8C5094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430" y="2559709"/>
            <a:ext cx="1738582" cy="1738582"/>
          </a:xfrm>
          <a:prstGeom prst="rect">
            <a:avLst/>
          </a:prstGeom>
        </p:spPr>
      </p:pic>
      <p:pic>
        <p:nvPicPr>
          <p:cNvPr id="5" name="Imagen 4" descr="Logotipo&#10;&#10;Descripción generada automáticamente">
            <a:extLst>
              <a:ext uri="{FF2B5EF4-FFF2-40B4-BE49-F238E27FC236}">
                <a16:creationId xmlns:a16="http://schemas.microsoft.com/office/drawing/2014/main" id="{CA9F7F47-9672-4E76-8F7C-248339929A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26223" y="3216440"/>
            <a:ext cx="2331868" cy="585244"/>
          </a:xfrm>
          <a:prstGeom prst="rect">
            <a:avLst/>
          </a:prstGeom>
        </p:spPr>
      </p:pic>
      <p:sp>
        <p:nvSpPr>
          <p:cNvPr id="7" name="CuadroTexto 6">
            <a:extLst>
              <a:ext uri="{FF2B5EF4-FFF2-40B4-BE49-F238E27FC236}">
                <a16:creationId xmlns:a16="http://schemas.microsoft.com/office/drawing/2014/main" id="{1D534376-1F1F-4FBC-99E5-7118C462755C}"/>
              </a:ext>
            </a:extLst>
          </p:cNvPr>
          <p:cNvSpPr txBox="1"/>
          <p:nvPr/>
        </p:nvSpPr>
        <p:spPr>
          <a:xfrm>
            <a:off x="6791417" y="3815144"/>
            <a:ext cx="5498362" cy="1600438"/>
          </a:xfrm>
          <a:prstGeom prst="rect">
            <a:avLst/>
          </a:prstGeom>
          <a:noFill/>
        </p:spPr>
        <p:txBody>
          <a:bodyPr wrap="square">
            <a:spAutoFit/>
          </a:bodyPr>
          <a:lstStyle/>
          <a:p>
            <a:r>
              <a:rPr lang="es-ES" sz="1400" b="1" dirty="0">
                <a:effectLst/>
              </a:rPr>
              <a:t>Secretaría Nacional de Ciencia, Tecnología e Innovación</a:t>
            </a:r>
            <a:r>
              <a:rPr lang="es-ES" sz="1400" dirty="0"/>
              <a:t> La Secretaría trabaja guiada por los lineamientos establecidos en el Plan Estratégico Nacional de  Ciencia, Tecnología e Innovación (PENCYT).</a:t>
            </a:r>
          </a:p>
          <a:p>
            <a:r>
              <a:rPr lang="es-ES" sz="1400" dirty="0"/>
              <a:t>Núcleo institucional y focal del desarrollo de la ciencia, la tecnología y la innovación, como parte integral de la política nacional de desarrollo, fortaleciendo la identidad cultural y promoviendo la difusión del conocimiento a la sociedad panameña.</a:t>
            </a:r>
          </a:p>
        </p:txBody>
      </p:sp>
      <p:pic>
        <p:nvPicPr>
          <p:cNvPr id="9" name="Imagen 8" descr="Un hombre en traje posando para fotografia&#10;&#10;Descripción generada automáticamente">
            <a:extLst>
              <a:ext uri="{FF2B5EF4-FFF2-40B4-BE49-F238E27FC236}">
                <a16:creationId xmlns:a16="http://schemas.microsoft.com/office/drawing/2014/main" id="{EE42E40F-BFF3-43CF-B760-DAB52ADE79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8131" y="5645428"/>
            <a:ext cx="1149255" cy="1149255"/>
          </a:xfrm>
          <a:prstGeom prst="rect">
            <a:avLst/>
          </a:prstGeom>
        </p:spPr>
      </p:pic>
      <p:sp>
        <p:nvSpPr>
          <p:cNvPr id="11" name="CuadroTexto 10">
            <a:extLst>
              <a:ext uri="{FF2B5EF4-FFF2-40B4-BE49-F238E27FC236}">
                <a16:creationId xmlns:a16="http://schemas.microsoft.com/office/drawing/2014/main" id="{09C8024F-3FB0-4887-B5DB-E2ECB4A94BFB}"/>
              </a:ext>
            </a:extLst>
          </p:cNvPr>
          <p:cNvSpPr txBox="1"/>
          <p:nvPr/>
        </p:nvSpPr>
        <p:spPr>
          <a:xfrm>
            <a:off x="8270414" y="5657947"/>
            <a:ext cx="4019365" cy="1169551"/>
          </a:xfrm>
          <a:prstGeom prst="rect">
            <a:avLst/>
          </a:prstGeom>
          <a:noFill/>
        </p:spPr>
        <p:txBody>
          <a:bodyPr wrap="square">
            <a:spAutoFit/>
          </a:bodyPr>
          <a:lstStyle/>
          <a:p>
            <a:r>
              <a:rPr lang="es-ES" sz="1400" b="1" dirty="0"/>
              <a:t>Robinson Zapata Pino</a:t>
            </a:r>
          </a:p>
          <a:p>
            <a:r>
              <a:rPr lang="es-ES" sz="1400" dirty="0"/>
              <a:t>Coordinador de la Plataforma ABC (SENACYT-Panamá) Jefe del Depto. Información Científica y Tecnológica </a:t>
            </a:r>
          </a:p>
          <a:p>
            <a:r>
              <a:rPr lang="es-ES" sz="1400" dirty="0"/>
              <a:t>Panamá.</a:t>
            </a:r>
          </a:p>
        </p:txBody>
      </p:sp>
      <p:pic>
        <p:nvPicPr>
          <p:cNvPr id="1026" name="Picture 2" descr="Andrea María Mora Campos">
            <a:extLst>
              <a:ext uri="{FF2B5EF4-FFF2-40B4-BE49-F238E27FC236}">
                <a16:creationId xmlns:a16="http://schemas.microsoft.com/office/drawing/2014/main" id="{C61EA60E-F366-4F9D-9A2D-034F8319AA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144" y="1110758"/>
            <a:ext cx="1555753" cy="1555753"/>
          </a:xfrm>
          <a:prstGeom prst="rect">
            <a:avLst/>
          </a:prstGeom>
          <a:noFill/>
          <a:extLst>
            <a:ext uri="{909E8E84-426E-40DD-AFC4-6F175D3DCCD1}">
              <a14:hiddenFill xmlns:a14="http://schemas.microsoft.com/office/drawing/2010/main">
                <a:solidFill>
                  <a:srgbClr val="FFFFFF"/>
                </a:solidFill>
              </a14:hiddenFill>
            </a:ext>
          </a:extLst>
        </p:spPr>
      </p:pic>
      <p:sp>
        <p:nvSpPr>
          <p:cNvPr id="15" name="CuadroTexto 14">
            <a:extLst>
              <a:ext uri="{FF2B5EF4-FFF2-40B4-BE49-F238E27FC236}">
                <a16:creationId xmlns:a16="http://schemas.microsoft.com/office/drawing/2014/main" id="{EEF7128F-CE2F-48DA-AA38-6D4FC936185E}"/>
              </a:ext>
            </a:extLst>
          </p:cNvPr>
          <p:cNvSpPr txBox="1"/>
          <p:nvPr/>
        </p:nvSpPr>
        <p:spPr>
          <a:xfrm>
            <a:off x="1217025" y="1078042"/>
            <a:ext cx="2128422" cy="1600438"/>
          </a:xfrm>
          <a:prstGeom prst="rect">
            <a:avLst/>
          </a:prstGeom>
          <a:noFill/>
        </p:spPr>
        <p:txBody>
          <a:bodyPr wrap="square">
            <a:spAutoFit/>
          </a:bodyPr>
          <a:lstStyle/>
          <a:p>
            <a:r>
              <a:rPr lang="es-ES" sz="1400" b="1" dirty="0"/>
              <a:t>Andrea Mora Campos</a:t>
            </a:r>
            <a:endParaRPr lang="es-ES" sz="1400" dirty="0"/>
          </a:p>
          <a:p>
            <a:r>
              <a:rPr lang="es-ES" sz="1400" dirty="0"/>
              <a:t>Asesora Académica para Iniciativas de Ciencia Abierta.</a:t>
            </a:r>
          </a:p>
          <a:p>
            <a:r>
              <a:rPr lang="es-ES" sz="1400" dirty="0"/>
              <a:t> Vicerrectoría de Investigación. Universidad Nacional, Costa Rica.</a:t>
            </a:r>
          </a:p>
        </p:txBody>
      </p:sp>
      <p:pic>
        <p:nvPicPr>
          <p:cNvPr id="17" name="Imagen 16" descr="Un hombre con una camisa negra&#10;&#10;Descripción generada automáticamente">
            <a:extLst>
              <a:ext uri="{FF2B5EF4-FFF2-40B4-BE49-F238E27FC236}">
                <a16:creationId xmlns:a16="http://schemas.microsoft.com/office/drawing/2014/main" id="{37992EAB-65F0-4E7B-B529-EE434152F3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3284" y="5606655"/>
            <a:ext cx="1149255" cy="1149255"/>
          </a:xfrm>
          <a:prstGeom prst="rect">
            <a:avLst/>
          </a:prstGeom>
        </p:spPr>
      </p:pic>
      <p:sp>
        <p:nvSpPr>
          <p:cNvPr id="19" name="CuadroTexto 18">
            <a:extLst>
              <a:ext uri="{FF2B5EF4-FFF2-40B4-BE49-F238E27FC236}">
                <a16:creationId xmlns:a16="http://schemas.microsoft.com/office/drawing/2014/main" id="{C5DA5CCF-D280-494D-A0CB-40935AE163FF}"/>
              </a:ext>
            </a:extLst>
          </p:cNvPr>
          <p:cNvSpPr txBox="1"/>
          <p:nvPr/>
        </p:nvSpPr>
        <p:spPr>
          <a:xfrm>
            <a:off x="1580916" y="6029513"/>
            <a:ext cx="2128422" cy="738664"/>
          </a:xfrm>
          <a:prstGeom prst="rect">
            <a:avLst/>
          </a:prstGeom>
          <a:noFill/>
        </p:spPr>
        <p:txBody>
          <a:bodyPr wrap="square">
            <a:spAutoFit/>
          </a:bodyPr>
          <a:lstStyle/>
          <a:p>
            <a:r>
              <a:rPr lang="es-ES" sz="1400" b="1" dirty="0"/>
              <a:t>Lautaro Julián Matas</a:t>
            </a:r>
            <a:endParaRPr lang="es-ES" sz="1400" dirty="0"/>
          </a:p>
          <a:p>
            <a:r>
              <a:rPr lang="es-ES" sz="1400" dirty="0"/>
              <a:t>Director ejecutivo de La Referencia.</a:t>
            </a:r>
          </a:p>
        </p:txBody>
      </p:sp>
      <p:sp>
        <p:nvSpPr>
          <p:cNvPr id="21" name="CuadroTexto 20">
            <a:extLst>
              <a:ext uri="{FF2B5EF4-FFF2-40B4-BE49-F238E27FC236}">
                <a16:creationId xmlns:a16="http://schemas.microsoft.com/office/drawing/2014/main" id="{E39C93B7-8CCE-46F2-A627-D7EC3B398D5A}"/>
              </a:ext>
            </a:extLst>
          </p:cNvPr>
          <p:cNvSpPr txBox="1"/>
          <p:nvPr/>
        </p:nvSpPr>
        <p:spPr>
          <a:xfrm>
            <a:off x="0" y="4085682"/>
            <a:ext cx="4642715" cy="1600438"/>
          </a:xfrm>
          <a:prstGeom prst="rect">
            <a:avLst/>
          </a:prstGeom>
          <a:noFill/>
        </p:spPr>
        <p:txBody>
          <a:bodyPr wrap="square">
            <a:spAutoFit/>
          </a:bodyPr>
          <a:lstStyle/>
          <a:p>
            <a:r>
              <a:rPr lang="es-ES" sz="1400" dirty="0"/>
              <a:t>Red latinoamericana de repositorios de acceso abierto. Por medio de sus servicios, apoya las estrategias nacionales de Acceso Abierto en América Latina mediante una plataforma con estándares de interoperabilidad, compartiendo y dando visibilidad a la producción científica generada en las instituciones de educación superior y de investigación científica. </a:t>
            </a:r>
          </a:p>
        </p:txBody>
      </p:sp>
      <p:pic>
        <p:nvPicPr>
          <p:cNvPr id="24" name="Imagen 23" descr="Hombre sonriendo mostrando sus dientes&#10;&#10;Descripción generada automáticamente">
            <a:extLst>
              <a:ext uri="{FF2B5EF4-FFF2-40B4-BE49-F238E27FC236}">
                <a16:creationId xmlns:a16="http://schemas.microsoft.com/office/drawing/2014/main" id="{B89D11C3-C29C-4E67-900C-80CBEDD518C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18532" y="2678480"/>
            <a:ext cx="1169551" cy="1169551"/>
          </a:xfrm>
          <a:prstGeom prst="rect">
            <a:avLst/>
          </a:prstGeom>
        </p:spPr>
      </p:pic>
      <p:sp>
        <p:nvSpPr>
          <p:cNvPr id="27" name="CuadroTexto 26">
            <a:extLst>
              <a:ext uri="{FF2B5EF4-FFF2-40B4-BE49-F238E27FC236}">
                <a16:creationId xmlns:a16="http://schemas.microsoft.com/office/drawing/2014/main" id="{ECC892CD-8D70-498F-98BE-DC97A7908C18}"/>
              </a:ext>
            </a:extLst>
          </p:cNvPr>
          <p:cNvSpPr txBox="1"/>
          <p:nvPr/>
        </p:nvSpPr>
        <p:spPr>
          <a:xfrm>
            <a:off x="7542869" y="2189457"/>
            <a:ext cx="2751272" cy="954107"/>
          </a:xfrm>
          <a:prstGeom prst="rect">
            <a:avLst/>
          </a:prstGeom>
          <a:noFill/>
        </p:spPr>
        <p:txBody>
          <a:bodyPr wrap="square">
            <a:spAutoFit/>
          </a:bodyPr>
          <a:lstStyle/>
          <a:p>
            <a:r>
              <a:rPr lang="es-ES" sz="1400" b="1" dirty="0"/>
              <a:t>Anna Guillaumet </a:t>
            </a:r>
            <a:r>
              <a:rPr lang="es-ES" sz="1400" dirty="0"/>
              <a:t>Subdirectora del grupo de líderes de VIVO. Responsable de innovación en SIGMA AIE. España.</a:t>
            </a:r>
          </a:p>
        </p:txBody>
      </p:sp>
      <p:pic>
        <p:nvPicPr>
          <p:cNvPr id="28" name="Imagen 27" descr="Logotipo&#10;&#10;Descripción generada automáticamente">
            <a:extLst>
              <a:ext uri="{FF2B5EF4-FFF2-40B4-BE49-F238E27FC236}">
                <a16:creationId xmlns:a16="http://schemas.microsoft.com/office/drawing/2014/main" id="{3AE8E7AD-10C6-4698-804E-4CBAAAB365A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82535" y="249362"/>
            <a:ext cx="1045794" cy="1045794"/>
          </a:xfrm>
          <a:prstGeom prst="rect">
            <a:avLst/>
          </a:prstGeom>
        </p:spPr>
      </p:pic>
      <p:sp>
        <p:nvSpPr>
          <p:cNvPr id="31" name="CuadroTexto 30">
            <a:extLst>
              <a:ext uri="{FF2B5EF4-FFF2-40B4-BE49-F238E27FC236}">
                <a16:creationId xmlns:a16="http://schemas.microsoft.com/office/drawing/2014/main" id="{A9881776-F123-4CB4-8E70-79C5648DD405}"/>
              </a:ext>
            </a:extLst>
          </p:cNvPr>
          <p:cNvSpPr txBox="1"/>
          <p:nvPr/>
        </p:nvSpPr>
        <p:spPr>
          <a:xfrm>
            <a:off x="3610956" y="1344830"/>
            <a:ext cx="3794950" cy="1384995"/>
          </a:xfrm>
          <a:prstGeom prst="rect">
            <a:avLst/>
          </a:prstGeom>
          <a:noFill/>
        </p:spPr>
        <p:txBody>
          <a:bodyPr wrap="square">
            <a:spAutoFit/>
          </a:bodyPr>
          <a:lstStyle/>
          <a:p>
            <a:r>
              <a:rPr lang="es-ES" sz="1400" dirty="0"/>
              <a:t>El Instituto Interamericano de Cooperación para la Agricultura (IICA) es el organismo especializado en agricultura del Sistema Interamericano que apoya los esfuerzos de sus 34 Estados Miembros para lograr el desarrollo agrícola y el bienestar rural. </a:t>
            </a:r>
          </a:p>
        </p:txBody>
      </p:sp>
      <p:sp>
        <p:nvSpPr>
          <p:cNvPr id="35" name="CuadroTexto 34">
            <a:extLst>
              <a:ext uri="{FF2B5EF4-FFF2-40B4-BE49-F238E27FC236}">
                <a16:creationId xmlns:a16="http://schemas.microsoft.com/office/drawing/2014/main" id="{16E47EF5-3593-403A-B2AB-BDEE66BE5569}"/>
              </a:ext>
            </a:extLst>
          </p:cNvPr>
          <p:cNvSpPr txBox="1"/>
          <p:nvPr/>
        </p:nvSpPr>
        <p:spPr>
          <a:xfrm>
            <a:off x="10561141" y="2149835"/>
            <a:ext cx="1700073" cy="954107"/>
          </a:xfrm>
          <a:prstGeom prst="rect">
            <a:avLst/>
          </a:prstGeom>
          <a:noFill/>
        </p:spPr>
        <p:txBody>
          <a:bodyPr wrap="square">
            <a:spAutoFit/>
          </a:bodyPr>
          <a:lstStyle/>
          <a:p>
            <a:r>
              <a:rPr lang="es-ES" sz="1400" b="1" dirty="0"/>
              <a:t>Michele </a:t>
            </a:r>
            <a:r>
              <a:rPr lang="es-ES" sz="1400" b="1" dirty="0" err="1"/>
              <a:t>Mennielli</a:t>
            </a:r>
            <a:endParaRPr lang="es-ES" sz="1400" b="1" dirty="0"/>
          </a:p>
          <a:p>
            <a:r>
              <a:rPr lang="es-ES" sz="1400" dirty="0"/>
              <a:t>Senior Global </a:t>
            </a:r>
            <a:r>
              <a:rPr lang="es-ES" sz="1400" dirty="0" err="1"/>
              <a:t>Strategist</a:t>
            </a:r>
            <a:r>
              <a:rPr lang="es-ES" sz="1400" dirty="0"/>
              <a:t> en LYRASIS. Roma.</a:t>
            </a:r>
            <a:endParaRPr lang="es-ES" sz="1400" b="1" dirty="0"/>
          </a:p>
        </p:txBody>
      </p:sp>
      <p:pic>
        <p:nvPicPr>
          <p:cNvPr id="36" name="Imagen 35" descr="Logotipo, nombre de la empresa&#10;&#10;Descripción generada automáticamente">
            <a:extLst>
              <a:ext uri="{FF2B5EF4-FFF2-40B4-BE49-F238E27FC236}">
                <a16:creationId xmlns:a16="http://schemas.microsoft.com/office/drawing/2014/main" id="{1B22CE63-39BC-4EB6-B473-AFF9424A4A7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696444" y="-286205"/>
            <a:ext cx="1495556" cy="1495556"/>
          </a:xfrm>
          <a:prstGeom prst="rect">
            <a:avLst/>
          </a:prstGeom>
        </p:spPr>
      </p:pic>
      <p:pic>
        <p:nvPicPr>
          <p:cNvPr id="32" name="Imagen 31" descr="Hombre sonriendo con camisa azul&#10;&#10;Descripción generada automáticamente">
            <a:extLst>
              <a:ext uri="{FF2B5EF4-FFF2-40B4-BE49-F238E27FC236}">
                <a16:creationId xmlns:a16="http://schemas.microsoft.com/office/drawing/2014/main" id="{D945BE6D-0BC3-4EFA-AB4A-910D3C0CCF8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793087" y="902221"/>
            <a:ext cx="1169552" cy="1169552"/>
          </a:xfrm>
          <a:prstGeom prst="rect">
            <a:avLst/>
          </a:prstGeom>
        </p:spPr>
      </p:pic>
      <p:pic>
        <p:nvPicPr>
          <p:cNvPr id="38" name="Imagen 37">
            <a:extLst>
              <a:ext uri="{FF2B5EF4-FFF2-40B4-BE49-F238E27FC236}">
                <a16:creationId xmlns:a16="http://schemas.microsoft.com/office/drawing/2014/main" id="{62B0DF7F-9B1A-4B81-8A02-E1D5FB98DE9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42369" y="181395"/>
            <a:ext cx="1726187" cy="720826"/>
          </a:xfrm>
          <a:prstGeom prst="rect">
            <a:avLst/>
          </a:prstGeom>
        </p:spPr>
      </p:pic>
      <p:pic>
        <p:nvPicPr>
          <p:cNvPr id="43" name="Imagen 42" descr="Mujer de cabello largo sonriendo&#10;&#10;Descripción generada automáticamente">
            <a:extLst>
              <a:ext uri="{FF2B5EF4-FFF2-40B4-BE49-F238E27FC236}">
                <a16:creationId xmlns:a16="http://schemas.microsoft.com/office/drawing/2014/main" id="{5985C357-0B87-45B1-AD4A-2B7553EFB47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95652" y="1002911"/>
            <a:ext cx="1163704" cy="1169552"/>
          </a:xfrm>
          <a:prstGeom prst="rect">
            <a:avLst/>
          </a:prstGeom>
        </p:spPr>
      </p:pic>
      <p:sp>
        <p:nvSpPr>
          <p:cNvPr id="45" name="CuadroTexto 44">
            <a:extLst>
              <a:ext uri="{FF2B5EF4-FFF2-40B4-BE49-F238E27FC236}">
                <a16:creationId xmlns:a16="http://schemas.microsoft.com/office/drawing/2014/main" id="{F5B29CE9-41F8-4E7C-BFCF-5F7D02904FB4}"/>
              </a:ext>
            </a:extLst>
          </p:cNvPr>
          <p:cNvSpPr txBox="1"/>
          <p:nvPr/>
        </p:nvSpPr>
        <p:spPr>
          <a:xfrm>
            <a:off x="4934053" y="2731229"/>
            <a:ext cx="2128422" cy="1169551"/>
          </a:xfrm>
          <a:prstGeom prst="rect">
            <a:avLst/>
          </a:prstGeom>
          <a:noFill/>
        </p:spPr>
        <p:txBody>
          <a:bodyPr wrap="square">
            <a:spAutoFit/>
          </a:bodyPr>
          <a:lstStyle/>
          <a:p>
            <a:r>
              <a:rPr lang="es-ES" sz="1400" b="1" dirty="0"/>
              <a:t>Manuel Hidalgo O.</a:t>
            </a:r>
            <a:endParaRPr lang="es-ES" sz="1400" dirty="0"/>
          </a:p>
          <a:p>
            <a:r>
              <a:rPr lang="es-ES" sz="1400" dirty="0"/>
              <a:t>Especialista en Sistemas y Tecnologías de Información. Experto VIVO. Costa Rica. </a:t>
            </a:r>
          </a:p>
        </p:txBody>
      </p:sp>
      <p:sp>
        <p:nvSpPr>
          <p:cNvPr id="29" name="CuadroTexto 28">
            <a:extLst>
              <a:ext uri="{FF2B5EF4-FFF2-40B4-BE49-F238E27FC236}">
                <a16:creationId xmlns:a16="http://schemas.microsoft.com/office/drawing/2014/main" id="{41F2F8C3-811B-49F6-B4C7-6DB7B4A3E2DC}"/>
              </a:ext>
            </a:extLst>
          </p:cNvPr>
          <p:cNvSpPr txBox="1"/>
          <p:nvPr/>
        </p:nvSpPr>
        <p:spPr>
          <a:xfrm>
            <a:off x="5074250" y="5513170"/>
            <a:ext cx="1793693" cy="1384995"/>
          </a:xfrm>
          <a:prstGeom prst="rect">
            <a:avLst/>
          </a:prstGeom>
          <a:noFill/>
        </p:spPr>
        <p:txBody>
          <a:bodyPr wrap="square">
            <a:spAutoFit/>
          </a:bodyPr>
          <a:lstStyle/>
          <a:p>
            <a:r>
              <a:rPr lang="es-ES" sz="1400" b="1" dirty="0"/>
              <a:t> Belén Fernández del Pino</a:t>
            </a:r>
            <a:endParaRPr lang="es-ES" b="1" dirty="0">
              <a:latin typeface="Calibri" panose="020F0502020204030204" pitchFamily="34" charset="0"/>
            </a:endParaRPr>
          </a:p>
          <a:p>
            <a:r>
              <a:rPr lang="es-ES" sz="1400" dirty="0"/>
              <a:t>Responsable del apoyo a la investigación en la Biblioteca. España.</a:t>
            </a:r>
          </a:p>
        </p:txBody>
      </p:sp>
      <p:pic>
        <p:nvPicPr>
          <p:cNvPr id="10" name="Imagen 9" descr="Texto&#10;&#10;Descripción generada automáticamente">
            <a:extLst>
              <a:ext uri="{FF2B5EF4-FFF2-40B4-BE49-F238E27FC236}">
                <a16:creationId xmlns:a16="http://schemas.microsoft.com/office/drawing/2014/main" id="{2BD07CFE-7C7C-48D8-A583-C8365E026DE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958745" y="99615"/>
            <a:ext cx="1428750" cy="781050"/>
          </a:xfrm>
          <a:prstGeom prst="rect">
            <a:avLst/>
          </a:prstGeom>
        </p:spPr>
      </p:pic>
      <p:pic>
        <p:nvPicPr>
          <p:cNvPr id="4" name="Imagen 3" descr="Logotipo, nombre de la empresa&#10;&#10;Descripción generada automáticamente">
            <a:extLst>
              <a:ext uri="{FF2B5EF4-FFF2-40B4-BE49-F238E27FC236}">
                <a16:creationId xmlns:a16="http://schemas.microsoft.com/office/drawing/2014/main" id="{4AA697FA-89ED-4E22-B80A-995AB279248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6852" y="88991"/>
            <a:ext cx="1110173" cy="902941"/>
          </a:xfrm>
          <a:prstGeom prst="rect">
            <a:avLst/>
          </a:prstGeom>
        </p:spPr>
      </p:pic>
      <p:pic>
        <p:nvPicPr>
          <p:cNvPr id="8" name="Imagen 7" descr="Mujer sonriendo para la cámara con una chaqueta negra&#10;&#10;Descripción generada automáticamente">
            <a:extLst>
              <a:ext uri="{FF2B5EF4-FFF2-40B4-BE49-F238E27FC236}">
                <a16:creationId xmlns:a16="http://schemas.microsoft.com/office/drawing/2014/main" id="{45AF67E9-5A2A-4EBB-9FFE-276CFB92AAB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101267" y="5478618"/>
            <a:ext cx="972008" cy="1316065"/>
          </a:xfrm>
          <a:prstGeom prst="rect">
            <a:avLst/>
          </a:prstGeom>
        </p:spPr>
      </p:pic>
    </p:spTree>
    <p:extLst>
      <p:ext uri="{BB962C8B-B14F-4D97-AF65-F5344CB8AC3E}">
        <p14:creationId xmlns:p14="http://schemas.microsoft.com/office/powerpoint/2010/main" val="3976774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2"/>
            <a:extLst>
              <a:ext uri="{FF2B5EF4-FFF2-40B4-BE49-F238E27FC236}">
                <a16:creationId xmlns:a16="http://schemas.microsoft.com/office/drawing/2014/main" id="{A5386814-1589-4783-91EB-3CC9CE133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2" y="424871"/>
            <a:ext cx="4654858" cy="707886"/>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p>
          <a:p>
            <a:pPr algn="r"/>
            <a:r>
              <a:rPr lang="es-ES" sz="2000" b="1" dirty="0">
                <a:latin typeface="Arial" panose="020B0604020202020204" pitchFamily="34" charset="0"/>
                <a:cs typeface="Arial" panose="020B0604020202020204" pitchFamily="34" charset="0"/>
              </a:rPr>
              <a:t>¿Qué proponemos?</a:t>
            </a:r>
            <a:endParaRPr lang="es-ES" dirty="0"/>
          </a:p>
        </p:txBody>
      </p:sp>
      <p:sp>
        <p:nvSpPr>
          <p:cNvPr id="8" name="CuadroTexto 7">
            <a:extLst>
              <a:ext uri="{FF2B5EF4-FFF2-40B4-BE49-F238E27FC236}">
                <a16:creationId xmlns:a16="http://schemas.microsoft.com/office/drawing/2014/main" id="{6B308098-9656-4291-A08D-62ABA6F26A93}"/>
              </a:ext>
            </a:extLst>
          </p:cNvPr>
          <p:cNvSpPr txBox="1"/>
          <p:nvPr/>
        </p:nvSpPr>
        <p:spPr>
          <a:xfrm>
            <a:off x="5246995" y="1819304"/>
            <a:ext cx="6121152" cy="1754326"/>
          </a:xfrm>
          <a:prstGeom prst="rect">
            <a:avLst/>
          </a:prstGeom>
          <a:noFill/>
        </p:spPr>
        <p:txBody>
          <a:bodyPr wrap="square">
            <a:spAutoFit/>
          </a:bodyPr>
          <a:lstStyle/>
          <a:p>
            <a:r>
              <a:rPr lang="es-ES" b="1" i="0" dirty="0">
                <a:solidFill>
                  <a:srgbClr val="3C4043"/>
                </a:solidFill>
                <a:effectLst/>
                <a:latin typeface="Roboto" panose="02000000000000000000" pitchFamily="2" charset="0"/>
              </a:rPr>
              <a:t>Objetivo</a:t>
            </a:r>
            <a:r>
              <a:rPr lang="es-ES" b="0" i="0" dirty="0">
                <a:solidFill>
                  <a:srgbClr val="3C4043"/>
                </a:solidFill>
                <a:effectLst/>
                <a:latin typeface="Roboto" panose="02000000000000000000" pitchFamily="2" charset="0"/>
              </a:rPr>
              <a:t>:</a:t>
            </a:r>
            <a:br>
              <a:rPr lang="es-ES" dirty="0"/>
            </a:br>
            <a:r>
              <a:rPr lang="es-ES" b="0" i="0" dirty="0">
                <a:solidFill>
                  <a:srgbClr val="3C4043"/>
                </a:solidFill>
                <a:effectLst/>
                <a:latin typeface="Roboto" panose="02000000000000000000" pitchFamily="2" charset="0"/>
              </a:rPr>
              <a:t>Crear un espacio de intercambio y colaboración para la comunidad VIVO de habla hispana, que facilite los procesos de implementación de la plataforma en los países de la región.</a:t>
            </a:r>
            <a:br>
              <a:rPr lang="es-ES" dirty="0"/>
            </a:br>
            <a:endParaRPr lang="es-ES" dirty="0"/>
          </a:p>
        </p:txBody>
      </p:sp>
      <p:sp>
        <p:nvSpPr>
          <p:cNvPr id="9" name="CuadroTexto 8">
            <a:extLst>
              <a:ext uri="{FF2B5EF4-FFF2-40B4-BE49-F238E27FC236}">
                <a16:creationId xmlns:a16="http://schemas.microsoft.com/office/drawing/2014/main" id="{20A61185-11C8-48BE-9C68-050BF6FE61D1}"/>
              </a:ext>
            </a:extLst>
          </p:cNvPr>
          <p:cNvSpPr txBox="1"/>
          <p:nvPr/>
        </p:nvSpPr>
        <p:spPr>
          <a:xfrm>
            <a:off x="5246995" y="4184227"/>
            <a:ext cx="6128326" cy="1200329"/>
          </a:xfrm>
          <a:prstGeom prst="rect">
            <a:avLst/>
          </a:prstGeom>
          <a:noFill/>
        </p:spPr>
        <p:txBody>
          <a:bodyPr wrap="square">
            <a:spAutoFit/>
          </a:bodyPr>
          <a:lstStyle/>
          <a:p>
            <a:br>
              <a:rPr lang="es-ES" dirty="0"/>
            </a:br>
            <a:r>
              <a:rPr lang="es-ES" b="1" i="0" dirty="0">
                <a:solidFill>
                  <a:srgbClr val="3C4043"/>
                </a:solidFill>
                <a:effectLst/>
                <a:latin typeface="Roboto" panose="02000000000000000000" pitchFamily="2" charset="0"/>
              </a:rPr>
              <a:t>Visión</a:t>
            </a:r>
            <a:br>
              <a:rPr lang="es-ES" dirty="0"/>
            </a:br>
            <a:r>
              <a:rPr lang="es-ES" b="0" i="0" dirty="0">
                <a:solidFill>
                  <a:srgbClr val="3C4043"/>
                </a:solidFill>
                <a:effectLst/>
                <a:latin typeface="Roboto" panose="02000000000000000000" pitchFamily="2" charset="0"/>
              </a:rPr>
              <a:t>Ser un espacio colaborativo que promueve la adopción de la plataforma VIVO en la comunidad de habla hispana.</a:t>
            </a:r>
            <a:endParaRPr lang="es-ES" dirty="0"/>
          </a:p>
        </p:txBody>
      </p:sp>
      <p:pic>
        <p:nvPicPr>
          <p:cNvPr id="15" name="Imagen 14" descr="Un dibujo de una persona&#10;&#10;Descripción generada automáticamente con confianza media">
            <a:extLst>
              <a:ext uri="{FF2B5EF4-FFF2-40B4-BE49-F238E27FC236}">
                <a16:creationId xmlns:a16="http://schemas.microsoft.com/office/drawing/2014/main" id="{97B5B4D5-F18D-4C52-BA0F-406E8DC90C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568" y="1384456"/>
            <a:ext cx="4640300" cy="5376046"/>
          </a:xfrm>
          <a:prstGeom prst="rect">
            <a:avLst/>
          </a:prstGeom>
        </p:spPr>
      </p:pic>
    </p:spTree>
    <p:extLst>
      <p:ext uri="{BB962C8B-B14F-4D97-AF65-F5344CB8AC3E}">
        <p14:creationId xmlns:p14="http://schemas.microsoft.com/office/powerpoint/2010/main" val="3545679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2"/>
            <a:extLst>
              <a:ext uri="{FF2B5EF4-FFF2-40B4-BE49-F238E27FC236}">
                <a16:creationId xmlns:a16="http://schemas.microsoft.com/office/drawing/2014/main" id="{A5386814-1589-4783-91EB-3CC9CE133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2" y="424871"/>
            <a:ext cx="4654858" cy="707886"/>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p>
          <a:p>
            <a:pPr algn="r"/>
            <a:r>
              <a:rPr lang="es-ES" sz="2000" b="1" dirty="0">
                <a:latin typeface="Arial" panose="020B0604020202020204" pitchFamily="34" charset="0"/>
                <a:cs typeface="Arial" panose="020B0604020202020204" pitchFamily="34" charset="0"/>
              </a:rPr>
              <a:t>¿Qué proponemos?</a:t>
            </a:r>
            <a:endParaRPr lang="es-ES" dirty="0"/>
          </a:p>
        </p:txBody>
      </p:sp>
      <p:sp>
        <p:nvSpPr>
          <p:cNvPr id="8" name="CuadroTexto 7">
            <a:extLst>
              <a:ext uri="{FF2B5EF4-FFF2-40B4-BE49-F238E27FC236}">
                <a16:creationId xmlns:a16="http://schemas.microsoft.com/office/drawing/2014/main" id="{6B308098-9656-4291-A08D-62ABA6F26A93}"/>
              </a:ext>
            </a:extLst>
          </p:cNvPr>
          <p:cNvSpPr txBox="1"/>
          <p:nvPr/>
        </p:nvSpPr>
        <p:spPr>
          <a:xfrm>
            <a:off x="4677052" y="2600539"/>
            <a:ext cx="5281922" cy="2185214"/>
          </a:xfrm>
          <a:prstGeom prst="rect">
            <a:avLst/>
          </a:prstGeom>
          <a:noFill/>
        </p:spPr>
        <p:txBody>
          <a:bodyPr wrap="square">
            <a:spAutoFit/>
          </a:bodyPr>
          <a:lstStyle/>
          <a:p>
            <a:pPr algn="ctr"/>
            <a:r>
              <a:rPr lang="es-ES" sz="2000" i="0" dirty="0">
                <a:solidFill>
                  <a:srgbClr val="3C4043"/>
                </a:solidFill>
                <a:effectLst/>
                <a:latin typeface="Roboto" panose="02000000000000000000" pitchFamily="2" charset="0"/>
              </a:rPr>
              <a:t>Pero</a:t>
            </a:r>
            <a:r>
              <a:rPr lang="es-ES" sz="2000" dirty="0">
                <a:solidFill>
                  <a:srgbClr val="3C4043"/>
                </a:solidFill>
                <a:latin typeface="Roboto" panose="02000000000000000000" pitchFamily="2" charset="0"/>
              </a:rPr>
              <a:t>… </a:t>
            </a:r>
            <a:r>
              <a:rPr lang="es-ES" sz="2000" i="0" dirty="0">
                <a:solidFill>
                  <a:srgbClr val="3C4043"/>
                </a:solidFill>
                <a:effectLst/>
                <a:latin typeface="Roboto" panose="02000000000000000000" pitchFamily="2" charset="0"/>
              </a:rPr>
              <a:t>No podemos hacerlo solos:</a:t>
            </a:r>
          </a:p>
          <a:p>
            <a:pPr algn="ctr"/>
            <a:endParaRPr lang="es-ES" sz="2800" b="1" dirty="0">
              <a:solidFill>
                <a:srgbClr val="3C4043"/>
              </a:solidFill>
              <a:latin typeface="Roboto" panose="02000000000000000000" pitchFamily="2" charset="0"/>
            </a:endParaRPr>
          </a:p>
          <a:p>
            <a:pPr algn="ctr"/>
            <a:r>
              <a:rPr lang="es-ES" sz="2800" b="1" i="0" dirty="0">
                <a:solidFill>
                  <a:srgbClr val="3C4043"/>
                </a:solidFill>
                <a:effectLst/>
                <a:latin typeface="Roboto" panose="02000000000000000000" pitchFamily="2" charset="0"/>
              </a:rPr>
              <a:t>¡¡Tú participación y colaboración es muy importante!!</a:t>
            </a:r>
            <a:endParaRPr lang="es-ES" sz="2800" dirty="0"/>
          </a:p>
        </p:txBody>
      </p:sp>
      <p:pic>
        <p:nvPicPr>
          <p:cNvPr id="11" name="Imagen 10">
            <a:extLst>
              <a:ext uri="{FF2B5EF4-FFF2-40B4-BE49-F238E27FC236}">
                <a16:creationId xmlns:a16="http://schemas.microsoft.com/office/drawing/2014/main" id="{51691A83-46D6-4F2C-A140-34E11130DC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45217"/>
            <a:ext cx="3816829" cy="5725243"/>
          </a:xfrm>
          <a:prstGeom prst="rect">
            <a:avLst/>
          </a:prstGeom>
        </p:spPr>
      </p:pic>
    </p:spTree>
    <p:extLst>
      <p:ext uri="{BB962C8B-B14F-4D97-AF65-F5344CB8AC3E}">
        <p14:creationId xmlns:p14="http://schemas.microsoft.com/office/powerpoint/2010/main" val="607548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2"/>
            <a:extLst>
              <a:ext uri="{FF2B5EF4-FFF2-40B4-BE49-F238E27FC236}">
                <a16:creationId xmlns:a16="http://schemas.microsoft.com/office/drawing/2014/main" id="{A5386814-1589-4783-91EB-3CC9CE1331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20A61185-11C8-48BE-9C68-050BF6FE61D1}"/>
              </a:ext>
            </a:extLst>
          </p:cNvPr>
          <p:cNvSpPr txBox="1"/>
          <p:nvPr/>
        </p:nvSpPr>
        <p:spPr>
          <a:xfrm>
            <a:off x="2015725" y="2667126"/>
            <a:ext cx="4146089" cy="2308324"/>
          </a:xfrm>
          <a:prstGeom prst="rect">
            <a:avLst/>
          </a:prstGeom>
          <a:noFill/>
        </p:spPr>
        <p:txBody>
          <a:bodyPr wrap="square">
            <a:spAutoFit/>
          </a:bodyPr>
          <a:lstStyle/>
          <a:p>
            <a:br>
              <a:rPr lang="es-ES" sz="2400" dirty="0"/>
            </a:br>
            <a:r>
              <a:rPr lang="es-ES" sz="2400" i="0" dirty="0">
                <a:solidFill>
                  <a:srgbClr val="3C4043"/>
                </a:solidFill>
                <a:effectLst/>
                <a:latin typeface="Roboto" panose="02000000000000000000" pitchFamily="2" charset="0"/>
              </a:rPr>
              <a:t>Wiki de VIVO </a:t>
            </a:r>
          </a:p>
          <a:p>
            <a:endParaRPr lang="es-ES" sz="2400" dirty="0">
              <a:solidFill>
                <a:srgbClr val="3C4043"/>
              </a:solidFill>
              <a:latin typeface="Roboto" panose="02000000000000000000" pitchFamily="2" charset="0"/>
            </a:endParaRPr>
          </a:p>
          <a:p>
            <a:r>
              <a:rPr lang="es-ES" sz="2400" dirty="0">
                <a:solidFill>
                  <a:srgbClr val="3C4043"/>
                </a:solidFill>
                <a:latin typeface="Roboto" panose="02000000000000000000" pitchFamily="2" charset="0"/>
              </a:rPr>
              <a:t>Google </a:t>
            </a:r>
            <a:r>
              <a:rPr lang="es-ES" sz="2400" dirty="0" err="1">
                <a:solidFill>
                  <a:srgbClr val="3C4043"/>
                </a:solidFill>
                <a:latin typeface="Roboto" panose="02000000000000000000" pitchFamily="2" charset="0"/>
              </a:rPr>
              <a:t>groups</a:t>
            </a:r>
            <a:endParaRPr lang="es-ES" sz="2400" dirty="0">
              <a:solidFill>
                <a:srgbClr val="3C4043"/>
              </a:solidFill>
              <a:latin typeface="Roboto" panose="02000000000000000000" pitchFamily="2" charset="0"/>
            </a:endParaRPr>
          </a:p>
          <a:p>
            <a:endParaRPr lang="es-ES" sz="2400" dirty="0">
              <a:solidFill>
                <a:srgbClr val="3C4043"/>
              </a:solidFill>
              <a:latin typeface="Roboto" panose="02000000000000000000" pitchFamily="2" charset="0"/>
            </a:endParaRPr>
          </a:p>
          <a:p>
            <a:r>
              <a:rPr lang="es-ES" sz="2400" dirty="0">
                <a:solidFill>
                  <a:srgbClr val="3C4043"/>
                </a:solidFill>
                <a:latin typeface="Roboto" panose="02000000000000000000" pitchFamily="2" charset="0"/>
              </a:rPr>
              <a:t>Canal </a:t>
            </a:r>
            <a:r>
              <a:rPr lang="es-ES" sz="2400" dirty="0" err="1">
                <a:solidFill>
                  <a:srgbClr val="3C4043"/>
                </a:solidFill>
                <a:latin typeface="Roboto" panose="02000000000000000000" pitchFamily="2" charset="0"/>
              </a:rPr>
              <a:t>Slack</a:t>
            </a:r>
            <a:endParaRPr lang="es-ES" sz="2400" dirty="0"/>
          </a:p>
        </p:txBody>
      </p:sp>
      <p:sp>
        <p:nvSpPr>
          <p:cNvPr id="11" name="CuadroTexto 10">
            <a:extLst>
              <a:ext uri="{FF2B5EF4-FFF2-40B4-BE49-F238E27FC236}">
                <a16:creationId xmlns:a16="http://schemas.microsoft.com/office/drawing/2014/main" id="{0EB8B48F-92BB-4C2B-B2B2-6F14F2C55C82}"/>
              </a:ext>
            </a:extLst>
          </p:cNvPr>
          <p:cNvSpPr txBox="1"/>
          <p:nvPr/>
        </p:nvSpPr>
        <p:spPr>
          <a:xfrm>
            <a:off x="7537141" y="437331"/>
            <a:ext cx="4654858" cy="707886"/>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p>
          <a:p>
            <a:pPr algn="r"/>
            <a:r>
              <a:rPr lang="es-ES" sz="2000" b="1" dirty="0">
                <a:latin typeface="Arial" panose="020B0604020202020204" pitchFamily="34" charset="0"/>
                <a:cs typeface="Arial" panose="020B0604020202020204" pitchFamily="34" charset="0"/>
              </a:rPr>
              <a:t>¿Cómo nos podemos comunicar?</a:t>
            </a:r>
            <a:endParaRPr lang="es-ES" dirty="0"/>
          </a:p>
        </p:txBody>
      </p:sp>
      <p:pic>
        <p:nvPicPr>
          <p:cNvPr id="18" name="Imagen 17">
            <a:extLst>
              <a:ext uri="{FF2B5EF4-FFF2-40B4-BE49-F238E27FC236}">
                <a16:creationId xmlns:a16="http://schemas.microsoft.com/office/drawing/2014/main" id="{8D7699C9-057C-4BB3-9F9B-239472FBCD4A}"/>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8383477" y="1145217"/>
            <a:ext cx="3808522" cy="5712783"/>
          </a:xfrm>
          <a:prstGeom prst="rect">
            <a:avLst/>
          </a:prstGeom>
        </p:spPr>
      </p:pic>
    </p:spTree>
    <p:extLst>
      <p:ext uri="{BB962C8B-B14F-4D97-AF65-F5344CB8AC3E}">
        <p14:creationId xmlns:p14="http://schemas.microsoft.com/office/powerpoint/2010/main" val="2538935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9">
            <a:extLst>
              <a:ext uri="{FF2B5EF4-FFF2-40B4-BE49-F238E27FC236}">
                <a16:creationId xmlns:a16="http://schemas.microsoft.com/office/drawing/2014/main" id="{0525B763-6C6B-4F1F-9614-9C12E329D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5759" y="1145217"/>
            <a:ext cx="8836241" cy="5890827"/>
          </a:xfrm>
          <a:prstGeom prst="rect">
            <a:avLst/>
          </a:prstGeom>
        </p:spPr>
      </p:pic>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3"/>
            <a:extLst>
              <a:ext uri="{FF2B5EF4-FFF2-40B4-BE49-F238E27FC236}">
                <a16:creationId xmlns:a16="http://schemas.microsoft.com/office/drawing/2014/main" id="{A5386814-1589-4783-91EB-3CC9CE1331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EACC847B-A491-4289-8350-F3E10552970F}"/>
              </a:ext>
            </a:extLst>
          </p:cNvPr>
          <p:cNvSpPr txBox="1"/>
          <p:nvPr/>
        </p:nvSpPr>
        <p:spPr>
          <a:xfrm>
            <a:off x="7537141" y="437331"/>
            <a:ext cx="4654858" cy="707886"/>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p>
          <a:p>
            <a:pPr algn="r"/>
            <a:r>
              <a:rPr lang="es-ES" sz="2000" b="1" dirty="0">
                <a:latin typeface="Arial" panose="020B0604020202020204" pitchFamily="34" charset="0"/>
                <a:cs typeface="Arial" panose="020B0604020202020204" pitchFamily="34" charset="0"/>
              </a:rPr>
              <a:t>Canales de comunicación</a:t>
            </a:r>
            <a:endParaRPr lang="es-ES" dirty="0"/>
          </a:p>
        </p:txBody>
      </p:sp>
      <p:pic>
        <p:nvPicPr>
          <p:cNvPr id="3" name="Imagen 2">
            <a:extLst>
              <a:ext uri="{FF2B5EF4-FFF2-40B4-BE49-F238E27FC236}">
                <a16:creationId xmlns:a16="http://schemas.microsoft.com/office/drawing/2014/main" id="{E45874C7-0899-47DF-B861-B297D57C84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5906" y="3654042"/>
            <a:ext cx="7340584" cy="3056571"/>
          </a:xfrm>
          <a:prstGeom prst="rect">
            <a:avLst/>
          </a:prstGeom>
          <a:effectLst>
            <a:outerShdw blurRad="50800" dist="38100" dir="5400000" algn="t" rotWithShape="0">
              <a:prstClr val="black">
                <a:alpha val="40000"/>
              </a:prstClr>
            </a:outerShdw>
          </a:effectLst>
        </p:spPr>
      </p:pic>
      <p:sp>
        <p:nvSpPr>
          <p:cNvPr id="4" name="CuadroTexto 3">
            <a:extLst>
              <a:ext uri="{FF2B5EF4-FFF2-40B4-BE49-F238E27FC236}">
                <a16:creationId xmlns:a16="http://schemas.microsoft.com/office/drawing/2014/main" id="{00D9C4A3-6260-4373-9E72-BFE3B4A7671D}"/>
              </a:ext>
            </a:extLst>
          </p:cNvPr>
          <p:cNvSpPr txBox="1"/>
          <p:nvPr/>
        </p:nvSpPr>
        <p:spPr>
          <a:xfrm>
            <a:off x="470517" y="1411550"/>
            <a:ext cx="3338003" cy="369332"/>
          </a:xfrm>
          <a:prstGeom prst="rect">
            <a:avLst/>
          </a:prstGeom>
          <a:noFill/>
        </p:spPr>
        <p:txBody>
          <a:bodyPr wrap="square" rtlCol="0">
            <a:spAutoFit/>
          </a:bodyPr>
          <a:lstStyle/>
          <a:p>
            <a:r>
              <a:rPr lang="es-ES" dirty="0">
                <a:hlinkClick r:id="rId6"/>
              </a:rPr>
              <a:t>Wiki de VIVO:</a:t>
            </a:r>
            <a:endParaRPr lang="es-ES" dirty="0"/>
          </a:p>
        </p:txBody>
      </p:sp>
      <p:pic>
        <p:nvPicPr>
          <p:cNvPr id="12" name="Imagen 11">
            <a:extLst>
              <a:ext uri="{FF2B5EF4-FFF2-40B4-BE49-F238E27FC236}">
                <a16:creationId xmlns:a16="http://schemas.microsoft.com/office/drawing/2014/main" id="{0E4C5C25-8DB0-4CDF-816F-632C08D70F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5511" y="1780882"/>
            <a:ext cx="2750552" cy="4924241"/>
          </a:xfrm>
          <a:prstGeom prst="rect">
            <a:avLst/>
          </a:prstGeom>
        </p:spPr>
      </p:pic>
      <p:sp>
        <p:nvSpPr>
          <p:cNvPr id="10" name="Flecha: hacia abajo 9">
            <a:extLst>
              <a:ext uri="{FF2B5EF4-FFF2-40B4-BE49-F238E27FC236}">
                <a16:creationId xmlns:a16="http://schemas.microsoft.com/office/drawing/2014/main" id="{3EDD5C26-4721-4168-A92C-E92D1B56F725}"/>
              </a:ext>
            </a:extLst>
          </p:cNvPr>
          <p:cNvSpPr/>
          <p:nvPr/>
        </p:nvSpPr>
        <p:spPr>
          <a:xfrm rot="12658531">
            <a:off x="3040836" y="3190112"/>
            <a:ext cx="324877" cy="2121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4" name="Imagen 13">
            <a:extLst>
              <a:ext uri="{FF2B5EF4-FFF2-40B4-BE49-F238E27FC236}">
                <a16:creationId xmlns:a16="http://schemas.microsoft.com/office/drawing/2014/main" id="{6F59D338-F413-4B23-94C0-A3FD771B8A91}"/>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3750601" y="1369243"/>
            <a:ext cx="6858216" cy="1722470"/>
          </a:xfrm>
          <a:prstGeom prst="rect">
            <a:avLst/>
          </a:prstGeom>
          <a:effectLst>
            <a:outerShdw blurRad="50800" dist="38100" dir="8100000" algn="tr" rotWithShape="0">
              <a:prstClr val="black">
                <a:alpha val="40000"/>
              </a:prstClr>
            </a:outerShdw>
            <a:softEdge rad="12700"/>
          </a:effectLst>
        </p:spPr>
      </p:pic>
      <p:sp>
        <p:nvSpPr>
          <p:cNvPr id="16" name="Flecha: hacia abajo 15">
            <a:extLst>
              <a:ext uri="{FF2B5EF4-FFF2-40B4-BE49-F238E27FC236}">
                <a16:creationId xmlns:a16="http://schemas.microsoft.com/office/drawing/2014/main" id="{A70E82A8-40FA-47F7-AD01-B260E1F81659}"/>
              </a:ext>
            </a:extLst>
          </p:cNvPr>
          <p:cNvSpPr/>
          <p:nvPr/>
        </p:nvSpPr>
        <p:spPr>
          <a:xfrm rot="10800000" flipV="1">
            <a:off x="7537141" y="2955528"/>
            <a:ext cx="350713" cy="7683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2" name="Imagen 21" descr="Logotipo&#10;&#10;Descripción generada automáticamente">
            <a:extLst>
              <a:ext uri="{FF2B5EF4-FFF2-40B4-BE49-F238E27FC236}">
                <a16:creationId xmlns:a16="http://schemas.microsoft.com/office/drawing/2014/main" id="{177977C9-B3DD-4D0C-A456-A9A62AE3B2E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643580" y="2838242"/>
            <a:ext cx="1513657" cy="731431"/>
          </a:xfrm>
          <a:prstGeom prst="rect">
            <a:avLst/>
          </a:prstGeom>
        </p:spPr>
      </p:pic>
    </p:spTree>
    <p:extLst>
      <p:ext uri="{BB962C8B-B14F-4D97-AF65-F5344CB8AC3E}">
        <p14:creationId xmlns:p14="http://schemas.microsoft.com/office/powerpoint/2010/main" val="600950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C3B944D0-D7CC-475A-A969-6DF23BAA9448}"/>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r="16121"/>
          <a:stretch/>
        </p:blipFill>
        <p:spPr>
          <a:xfrm>
            <a:off x="5489565" y="1145217"/>
            <a:ext cx="7187748" cy="5712783"/>
          </a:xfrm>
          <a:prstGeom prst="rect">
            <a:avLst/>
          </a:prstGeom>
        </p:spPr>
      </p:pic>
      <p:sp>
        <p:nvSpPr>
          <p:cNvPr id="6" name="Rectángulo 5">
            <a:extLst>
              <a:ext uri="{FF2B5EF4-FFF2-40B4-BE49-F238E27FC236}">
                <a16:creationId xmlns:a16="http://schemas.microsoft.com/office/drawing/2014/main" id="{F9366434-1014-450E-A92B-3641C7CA2E25}"/>
              </a:ext>
            </a:extLst>
          </p:cNvPr>
          <p:cNvSpPr/>
          <p:nvPr/>
        </p:nvSpPr>
        <p:spPr>
          <a:xfrm>
            <a:off x="0" y="0"/>
            <a:ext cx="12192000" cy="1145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2050" name="Picture 2" descr="Banner del seminario web">
            <a:hlinkClick r:id="rId4"/>
            <a:extLst>
              <a:ext uri="{FF2B5EF4-FFF2-40B4-BE49-F238E27FC236}">
                <a16:creationId xmlns:a16="http://schemas.microsoft.com/office/drawing/2014/main" id="{A5386814-1589-4783-91EB-3CC9CE1331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224" y="97498"/>
            <a:ext cx="2432354" cy="1016648"/>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FCDCF3AA-5FDD-4700-B2BE-28DE984BDDBC}"/>
              </a:ext>
            </a:extLst>
          </p:cNvPr>
          <p:cNvSpPr txBox="1"/>
          <p:nvPr/>
        </p:nvSpPr>
        <p:spPr>
          <a:xfrm>
            <a:off x="7537141" y="437331"/>
            <a:ext cx="4654858" cy="707886"/>
          </a:xfrm>
          <a:prstGeom prst="rect">
            <a:avLst/>
          </a:prstGeom>
          <a:noFill/>
        </p:spPr>
        <p:txBody>
          <a:bodyPr wrap="square" rtlCol="0">
            <a:spAutoFit/>
          </a:bodyPr>
          <a:lstStyle/>
          <a:p>
            <a:pPr algn="r"/>
            <a:r>
              <a:rPr lang="es-ES" sz="2000" b="1" dirty="0">
                <a:latin typeface="Arial" panose="020B0604020202020204" pitchFamily="34" charset="0"/>
                <a:cs typeface="Arial" panose="020B0604020202020204" pitchFamily="34" charset="0"/>
              </a:rPr>
              <a:t>Grupo de VIVO en Español</a:t>
            </a:r>
          </a:p>
          <a:p>
            <a:pPr algn="r"/>
            <a:r>
              <a:rPr lang="es-ES" sz="2000" b="1" dirty="0">
                <a:latin typeface="Arial" panose="020B0604020202020204" pitchFamily="34" charset="0"/>
                <a:cs typeface="Arial" panose="020B0604020202020204" pitchFamily="34" charset="0"/>
              </a:rPr>
              <a:t>Canales de comunicación</a:t>
            </a:r>
            <a:endParaRPr lang="es-ES" dirty="0"/>
          </a:p>
        </p:txBody>
      </p:sp>
      <p:sp>
        <p:nvSpPr>
          <p:cNvPr id="2" name="CuadroTexto 1">
            <a:extLst>
              <a:ext uri="{FF2B5EF4-FFF2-40B4-BE49-F238E27FC236}">
                <a16:creationId xmlns:a16="http://schemas.microsoft.com/office/drawing/2014/main" id="{5192FCB3-E0AA-4776-9BAB-BF359B896810}"/>
              </a:ext>
            </a:extLst>
          </p:cNvPr>
          <p:cNvSpPr txBox="1"/>
          <p:nvPr/>
        </p:nvSpPr>
        <p:spPr>
          <a:xfrm>
            <a:off x="1238803" y="2491778"/>
            <a:ext cx="2574524" cy="369332"/>
          </a:xfrm>
          <a:prstGeom prst="rect">
            <a:avLst/>
          </a:prstGeom>
          <a:noFill/>
        </p:spPr>
        <p:txBody>
          <a:bodyPr wrap="square" rtlCol="0">
            <a:spAutoFit/>
          </a:bodyPr>
          <a:lstStyle/>
          <a:p>
            <a:r>
              <a:rPr lang="es-ES" dirty="0"/>
              <a:t>usuarios-vivo-</a:t>
            </a:r>
            <a:r>
              <a:rPr lang="es-ES" dirty="0" err="1"/>
              <a:t>espanol</a:t>
            </a:r>
            <a:endParaRPr lang="es-ES" dirty="0"/>
          </a:p>
        </p:txBody>
      </p:sp>
      <p:sp>
        <p:nvSpPr>
          <p:cNvPr id="15" name="CuadroTexto 14">
            <a:extLst>
              <a:ext uri="{FF2B5EF4-FFF2-40B4-BE49-F238E27FC236}">
                <a16:creationId xmlns:a16="http://schemas.microsoft.com/office/drawing/2014/main" id="{4226D76E-F5AD-47E2-8A0E-A52563602500}"/>
              </a:ext>
            </a:extLst>
          </p:cNvPr>
          <p:cNvSpPr txBox="1"/>
          <p:nvPr/>
        </p:nvSpPr>
        <p:spPr>
          <a:xfrm>
            <a:off x="1238803" y="5150528"/>
            <a:ext cx="2574524" cy="369332"/>
          </a:xfrm>
          <a:prstGeom prst="rect">
            <a:avLst/>
          </a:prstGeom>
          <a:noFill/>
        </p:spPr>
        <p:txBody>
          <a:bodyPr wrap="square" rtlCol="0">
            <a:spAutoFit/>
          </a:bodyPr>
          <a:lstStyle/>
          <a:p>
            <a:r>
              <a:rPr lang="es-ES" dirty="0"/>
              <a:t>#usuarios-vivo-espanol</a:t>
            </a:r>
          </a:p>
        </p:txBody>
      </p:sp>
      <p:pic>
        <p:nvPicPr>
          <p:cNvPr id="17" name="Imagen 16" descr="Un conjunto de letras negras en un fondo negro&#10;&#10;Descripción generada automáticamente con confianza media">
            <a:extLst>
              <a:ext uri="{FF2B5EF4-FFF2-40B4-BE49-F238E27FC236}">
                <a16:creationId xmlns:a16="http://schemas.microsoft.com/office/drawing/2014/main" id="{1724609A-1336-410E-8E80-4D6167391F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4132" y="4786373"/>
            <a:ext cx="2681056" cy="1097641"/>
          </a:xfrm>
          <a:prstGeom prst="rect">
            <a:avLst/>
          </a:prstGeom>
        </p:spPr>
      </p:pic>
      <p:pic>
        <p:nvPicPr>
          <p:cNvPr id="21" name="Imagen 20" descr="Logotipo&#10;&#10;Descripción generada automáticamente">
            <a:extLst>
              <a:ext uri="{FF2B5EF4-FFF2-40B4-BE49-F238E27FC236}">
                <a16:creationId xmlns:a16="http://schemas.microsoft.com/office/drawing/2014/main" id="{E8B098D2-EECF-418B-AC20-40617F9B702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91196" y="2290434"/>
            <a:ext cx="2857899" cy="962159"/>
          </a:xfrm>
          <a:prstGeom prst="rect">
            <a:avLst/>
          </a:prstGeom>
        </p:spPr>
      </p:pic>
    </p:spTree>
    <p:extLst>
      <p:ext uri="{BB962C8B-B14F-4D97-AF65-F5344CB8AC3E}">
        <p14:creationId xmlns:p14="http://schemas.microsoft.com/office/powerpoint/2010/main" val="202428374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802</TotalTime>
  <Words>706</Words>
  <Application>Microsoft Office PowerPoint</Application>
  <PresentationFormat>Panorámica</PresentationFormat>
  <Paragraphs>90</Paragraphs>
  <Slides>12</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-apple-system</vt:lpstr>
      <vt:lpstr>Arial</vt:lpstr>
      <vt:lpstr>Calibri</vt:lpstr>
      <vt:lpstr>Calibri Light</vt:lpstr>
      <vt:lpstr>Roboto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Anna Guillaumet Gay</dc:creator>
  <cp:lastModifiedBy>Anna Guillaumet Gay</cp:lastModifiedBy>
  <cp:revision>54</cp:revision>
  <dcterms:created xsi:type="dcterms:W3CDTF">2021-05-06T14:25:15Z</dcterms:created>
  <dcterms:modified xsi:type="dcterms:W3CDTF">2021-05-25T16:14:13Z</dcterms:modified>
</cp:coreProperties>
</file>