
<file path=[Content_Types].xml><?xml version="1.0" encoding="utf-8"?>
<Types xmlns="http://schemas.openxmlformats.org/package/2006/content-types">
  <Default Extension="gif" ContentType="image/gif"/>
  <Default Extension="jpeg" ContentType="image/jpeg"/>
  <Default Extension="jpg" ContentType="image/jpeg"/>
  <Default Extension="mp3" ContentType="audio/m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50"/>
  </p:notesMasterIdLst>
  <p:sldIdLst>
    <p:sldId id="829" r:id="rId2"/>
    <p:sldId id="261" r:id="rId3"/>
    <p:sldId id="271" r:id="rId4"/>
    <p:sldId id="270" r:id="rId5"/>
    <p:sldId id="333" r:id="rId6"/>
    <p:sldId id="273" r:id="rId7"/>
    <p:sldId id="310" r:id="rId8"/>
    <p:sldId id="334" r:id="rId9"/>
    <p:sldId id="311" r:id="rId10"/>
    <p:sldId id="830" r:id="rId11"/>
    <p:sldId id="306" r:id="rId12"/>
    <p:sldId id="307" r:id="rId13"/>
    <p:sldId id="264" r:id="rId14"/>
    <p:sldId id="328" r:id="rId15"/>
    <p:sldId id="816" r:id="rId16"/>
    <p:sldId id="335" r:id="rId17"/>
    <p:sldId id="313" r:id="rId18"/>
    <p:sldId id="272" r:id="rId19"/>
    <p:sldId id="305" r:id="rId20"/>
    <p:sldId id="810" r:id="rId21"/>
    <p:sldId id="301" r:id="rId22"/>
    <p:sldId id="341" r:id="rId23"/>
    <p:sldId id="295" r:id="rId24"/>
    <p:sldId id="349" r:id="rId25"/>
    <p:sldId id="805" r:id="rId26"/>
    <p:sldId id="807" r:id="rId27"/>
    <p:sldId id="342" r:id="rId28"/>
    <p:sldId id="276" r:id="rId29"/>
    <p:sldId id="298" r:id="rId30"/>
    <p:sldId id="279" r:id="rId31"/>
    <p:sldId id="314" r:id="rId32"/>
    <p:sldId id="265" r:id="rId33"/>
    <p:sldId id="809" r:id="rId34"/>
    <p:sldId id="296" r:id="rId35"/>
    <p:sldId id="811" r:id="rId36"/>
    <p:sldId id="812" r:id="rId37"/>
    <p:sldId id="813" r:id="rId38"/>
    <p:sldId id="814" r:id="rId39"/>
    <p:sldId id="831" r:id="rId40"/>
    <p:sldId id="259" r:id="rId41"/>
    <p:sldId id="817" r:id="rId42"/>
    <p:sldId id="566" r:id="rId43"/>
    <p:sldId id="258" r:id="rId44"/>
    <p:sldId id="818" r:id="rId45"/>
    <p:sldId id="820" r:id="rId46"/>
    <p:sldId id="819" r:id="rId47"/>
    <p:sldId id="268" r:id="rId48"/>
    <p:sldId id="832" r:id="rId4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4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31"/>
    <p:restoredTop sz="95345"/>
  </p:normalViewPr>
  <p:slideViewPr>
    <p:cSldViewPr snapToGrid="0" snapToObjects="1">
      <p:cViewPr>
        <p:scale>
          <a:sx n="70" d="100"/>
          <a:sy n="70" d="100"/>
        </p:scale>
        <p:origin x="1528" y="7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BCC13C-5979-1946-B783-C2385FD5B9FF}" type="datetimeFigureOut">
              <a:rPr lang="pt-BR" smtClean="0"/>
              <a:t>13/10/2020</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9106D-7E21-4845-8A2B-4F637EEE11C6}" type="slidenum">
              <a:rPr lang="pt-BR" smtClean="0"/>
              <a:t>‹nº›</a:t>
            </a:fld>
            <a:endParaRPr lang="pt-BR"/>
          </a:p>
        </p:txBody>
      </p:sp>
    </p:spTree>
    <p:extLst>
      <p:ext uri="{BB962C8B-B14F-4D97-AF65-F5344CB8AC3E}">
        <p14:creationId xmlns:p14="http://schemas.microsoft.com/office/powerpoint/2010/main" val="119601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5150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9813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381000" y="685800"/>
            <a:ext cx="6096000" cy="3429000"/>
          </a:xfrm>
        </p:spPr>
      </p:sp>
      <p:sp>
        <p:nvSpPr>
          <p:cNvPr id="3" name="Espaço Reservado para Anotações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2046882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bafeafd7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g8bafeafd7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45015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6433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381000" y="685800"/>
            <a:ext cx="6096000" cy="3429000"/>
          </a:xfrm>
        </p:spPr>
      </p:sp>
      <p:sp>
        <p:nvSpPr>
          <p:cNvPr id="3" name="Espaço Reservado para Anotações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891116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9" name="Google Shape;28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738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8bafeafd75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g8bafeafd75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95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A4948A-E5F5-9443-9A1F-052DE751AE20}"/>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E259028C-44E5-F749-AE3F-7D66358198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490E4261-9FA0-CD40-9028-E747B5B91597}"/>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5" name="Espaço Reservado para Rodapé 4">
            <a:extLst>
              <a:ext uri="{FF2B5EF4-FFF2-40B4-BE49-F238E27FC236}">
                <a16:creationId xmlns:a16="http://schemas.microsoft.com/office/drawing/2014/main" id="{47AD3A5E-CC5E-9E46-8246-01A414E671D9}"/>
              </a:ext>
            </a:extLst>
          </p:cNvPr>
          <p:cNvSpPr>
            <a:spLocks noGrp="1"/>
          </p:cNvSpPr>
          <p:nvPr>
            <p:ph type="ftr" sz="quarter" idx="11"/>
          </p:nvPr>
        </p:nvSpPr>
        <p:spPr/>
        <p:txBody>
          <a:bodyPr/>
          <a:lstStyle/>
          <a:p>
            <a:endParaRPr lang="en-US"/>
          </a:p>
        </p:txBody>
      </p:sp>
      <p:sp>
        <p:nvSpPr>
          <p:cNvPr id="6" name="Espaço Reservado para Número de Slide 5">
            <a:extLst>
              <a:ext uri="{FF2B5EF4-FFF2-40B4-BE49-F238E27FC236}">
                <a16:creationId xmlns:a16="http://schemas.microsoft.com/office/drawing/2014/main" id="{558426FD-4F6F-C147-B7BD-2BF164F026F1}"/>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2066146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F71182-E6E5-2449-AB54-AD24D1EEF23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367C283B-BEEF-9E4E-8D76-BB7C55E5B2E0}"/>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597368BC-31FF-F142-BE0D-8D5898126AB4}"/>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5" name="Espaço Reservado para Rodapé 4">
            <a:extLst>
              <a:ext uri="{FF2B5EF4-FFF2-40B4-BE49-F238E27FC236}">
                <a16:creationId xmlns:a16="http://schemas.microsoft.com/office/drawing/2014/main" id="{9DCFA642-C7AA-5545-BDB0-291949276D9F}"/>
              </a:ext>
            </a:extLst>
          </p:cNvPr>
          <p:cNvSpPr>
            <a:spLocks noGrp="1"/>
          </p:cNvSpPr>
          <p:nvPr>
            <p:ph type="ftr" sz="quarter" idx="11"/>
          </p:nvPr>
        </p:nvSpPr>
        <p:spPr/>
        <p:txBody>
          <a:bodyPr/>
          <a:lstStyle/>
          <a:p>
            <a:endParaRPr lang="en-US"/>
          </a:p>
        </p:txBody>
      </p:sp>
      <p:sp>
        <p:nvSpPr>
          <p:cNvPr id="6" name="Espaço Reservado para Número de Slide 5">
            <a:extLst>
              <a:ext uri="{FF2B5EF4-FFF2-40B4-BE49-F238E27FC236}">
                <a16:creationId xmlns:a16="http://schemas.microsoft.com/office/drawing/2014/main" id="{37D27945-C4F5-BD47-9198-11E8C3F0521A}"/>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910997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CC1E3E2-CBA2-B54D-BF48-25CB259FB6E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C85AA4C3-0592-AF4D-B5EF-B5238E49F747}"/>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B314397-90DA-8F48-9456-32D408CE14E2}"/>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5" name="Espaço Reservado para Rodapé 4">
            <a:extLst>
              <a:ext uri="{FF2B5EF4-FFF2-40B4-BE49-F238E27FC236}">
                <a16:creationId xmlns:a16="http://schemas.microsoft.com/office/drawing/2014/main" id="{0162048D-D8A2-DF4A-8BF3-9E640502B6AB}"/>
              </a:ext>
            </a:extLst>
          </p:cNvPr>
          <p:cNvSpPr>
            <a:spLocks noGrp="1"/>
          </p:cNvSpPr>
          <p:nvPr>
            <p:ph type="ftr" sz="quarter" idx="11"/>
          </p:nvPr>
        </p:nvSpPr>
        <p:spPr/>
        <p:txBody>
          <a:bodyPr/>
          <a:lstStyle/>
          <a:p>
            <a:endParaRPr lang="en-US"/>
          </a:p>
        </p:txBody>
      </p:sp>
      <p:sp>
        <p:nvSpPr>
          <p:cNvPr id="6" name="Espaço Reservado para Número de Slide 5">
            <a:extLst>
              <a:ext uri="{FF2B5EF4-FFF2-40B4-BE49-F238E27FC236}">
                <a16:creationId xmlns:a16="http://schemas.microsoft.com/office/drawing/2014/main" id="{A2144333-3601-8648-81AE-D717EFDBCACE}"/>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1682318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3CE12E-153D-2D4F-ABBC-71B6E6F06F1E}"/>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DEB4D60-977C-AD40-AEA4-34AB30069F4B}"/>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6661E0D-D093-B343-AF5A-EAB7CA5B8DE6}"/>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5" name="Espaço Reservado para Rodapé 4">
            <a:extLst>
              <a:ext uri="{FF2B5EF4-FFF2-40B4-BE49-F238E27FC236}">
                <a16:creationId xmlns:a16="http://schemas.microsoft.com/office/drawing/2014/main" id="{645B852B-F7A2-3F47-A50E-D632293678F8}"/>
              </a:ext>
            </a:extLst>
          </p:cNvPr>
          <p:cNvSpPr>
            <a:spLocks noGrp="1"/>
          </p:cNvSpPr>
          <p:nvPr>
            <p:ph type="ftr" sz="quarter" idx="11"/>
          </p:nvPr>
        </p:nvSpPr>
        <p:spPr/>
        <p:txBody>
          <a:bodyPr/>
          <a:lstStyle/>
          <a:p>
            <a:endParaRPr lang="en-US"/>
          </a:p>
        </p:txBody>
      </p:sp>
      <p:sp>
        <p:nvSpPr>
          <p:cNvPr id="6" name="Espaço Reservado para Número de Slide 5">
            <a:extLst>
              <a:ext uri="{FF2B5EF4-FFF2-40B4-BE49-F238E27FC236}">
                <a16:creationId xmlns:a16="http://schemas.microsoft.com/office/drawing/2014/main" id="{60CD8A7C-108F-904B-96A2-142D3571B332}"/>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3621175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FF602A-F20D-7B49-A0B1-D8E98890C48C}"/>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16FC5798-7E12-DA4D-A93E-438BB9BC95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131E71DD-AF39-BC4B-9844-BDFDAB81505F}"/>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5" name="Espaço Reservado para Rodapé 4">
            <a:extLst>
              <a:ext uri="{FF2B5EF4-FFF2-40B4-BE49-F238E27FC236}">
                <a16:creationId xmlns:a16="http://schemas.microsoft.com/office/drawing/2014/main" id="{C3AA3A2B-FE0A-CE46-8AFA-08FF2234AD76}"/>
              </a:ext>
            </a:extLst>
          </p:cNvPr>
          <p:cNvSpPr>
            <a:spLocks noGrp="1"/>
          </p:cNvSpPr>
          <p:nvPr>
            <p:ph type="ftr" sz="quarter" idx="11"/>
          </p:nvPr>
        </p:nvSpPr>
        <p:spPr/>
        <p:txBody>
          <a:bodyPr/>
          <a:lstStyle/>
          <a:p>
            <a:endParaRPr lang="en-US"/>
          </a:p>
        </p:txBody>
      </p:sp>
      <p:sp>
        <p:nvSpPr>
          <p:cNvPr id="6" name="Espaço Reservado para Número de Slide 5">
            <a:extLst>
              <a:ext uri="{FF2B5EF4-FFF2-40B4-BE49-F238E27FC236}">
                <a16:creationId xmlns:a16="http://schemas.microsoft.com/office/drawing/2014/main" id="{920BEFB3-A98E-D340-8004-B0C4347A6F8D}"/>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1240799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1BED5B-EF37-CB47-81D8-3BA28E79B647}"/>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1A65B62F-FC0F-5C44-826B-A85AC56326D1}"/>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F60D52B-20BD-0544-B3D5-0596EED1572B}"/>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4566D270-F335-DF47-9154-B79E4B7077C7}"/>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6" name="Espaço Reservado para Rodapé 5">
            <a:extLst>
              <a:ext uri="{FF2B5EF4-FFF2-40B4-BE49-F238E27FC236}">
                <a16:creationId xmlns:a16="http://schemas.microsoft.com/office/drawing/2014/main" id="{2A8603ED-0520-DC4D-9EDF-812973FB5592}"/>
              </a:ext>
            </a:extLst>
          </p:cNvPr>
          <p:cNvSpPr>
            <a:spLocks noGrp="1"/>
          </p:cNvSpPr>
          <p:nvPr>
            <p:ph type="ftr" sz="quarter" idx="11"/>
          </p:nvPr>
        </p:nvSpPr>
        <p:spPr/>
        <p:txBody>
          <a:bodyPr/>
          <a:lstStyle/>
          <a:p>
            <a:endParaRPr lang="en-US"/>
          </a:p>
        </p:txBody>
      </p:sp>
      <p:sp>
        <p:nvSpPr>
          <p:cNvPr id="7" name="Espaço Reservado para Número de Slide 6">
            <a:extLst>
              <a:ext uri="{FF2B5EF4-FFF2-40B4-BE49-F238E27FC236}">
                <a16:creationId xmlns:a16="http://schemas.microsoft.com/office/drawing/2014/main" id="{038D2AF0-4E13-9C4A-8EA5-8DEEC00B637D}"/>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55056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B8DF61-CB99-0940-9F5F-5B62AB9B70F6}"/>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DCF15AB3-92E0-2C4C-9375-974A39009D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72146F5-E941-C84A-8022-EDB25A73EB54}"/>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02E3C2E-E8A0-6C40-9F08-7DD2E72875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94BBA576-9D63-4B40-9C89-D300C31F028D}"/>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21213A69-F927-844F-A70A-66A024568800}"/>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8" name="Espaço Reservado para Rodapé 7">
            <a:extLst>
              <a:ext uri="{FF2B5EF4-FFF2-40B4-BE49-F238E27FC236}">
                <a16:creationId xmlns:a16="http://schemas.microsoft.com/office/drawing/2014/main" id="{7530375C-1F85-4F4D-8704-707ECACE1596}"/>
              </a:ext>
            </a:extLst>
          </p:cNvPr>
          <p:cNvSpPr>
            <a:spLocks noGrp="1"/>
          </p:cNvSpPr>
          <p:nvPr>
            <p:ph type="ftr" sz="quarter" idx="11"/>
          </p:nvPr>
        </p:nvSpPr>
        <p:spPr/>
        <p:txBody>
          <a:bodyPr/>
          <a:lstStyle/>
          <a:p>
            <a:endParaRPr lang="en-US"/>
          </a:p>
        </p:txBody>
      </p:sp>
      <p:sp>
        <p:nvSpPr>
          <p:cNvPr id="9" name="Espaço Reservado para Número de Slide 8">
            <a:extLst>
              <a:ext uri="{FF2B5EF4-FFF2-40B4-BE49-F238E27FC236}">
                <a16:creationId xmlns:a16="http://schemas.microsoft.com/office/drawing/2014/main" id="{2CF62523-DD5B-D34C-AAF3-47C5BA6156BB}"/>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389620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90A55-1A17-3646-95E5-49C556830BBE}"/>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6578E301-2F0C-F74F-BA17-E62DDDEBE191}"/>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4" name="Espaço Reservado para Rodapé 3">
            <a:extLst>
              <a:ext uri="{FF2B5EF4-FFF2-40B4-BE49-F238E27FC236}">
                <a16:creationId xmlns:a16="http://schemas.microsoft.com/office/drawing/2014/main" id="{C1890D7E-59C7-E148-AC4C-5B642BF474EE}"/>
              </a:ext>
            </a:extLst>
          </p:cNvPr>
          <p:cNvSpPr>
            <a:spLocks noGrp="1"/>
          </p:cNvSpPr>
          <p:nvPr>
            <p:ph type="ftr" sz="quarter" idx="11"/>
          </p:nvPr>
        </p:nvSpPr>
        <p:spPr/>
        <p:txBody>
          <a:bodyPr/>
          <a:lstStyle/>
          <a:p>
            <a:endParaRPr lang="en-US"/>
          </a:p>
        </p:txBody>
      </p:sp>
      <p:sp>
        <p:nvSpPr>
          <p:cNvPr id="5" name="Espaço Reservado para Número de Slide 4">
            <a:extLst>
              <a:ext uri="{FF2B5EF4-FFF2-40B4-BE49-F238E27FC236}">
                <a16:creationId xmlns:a16="http://schemas.microsoft.com/office/drawing/2014/main" id="{FCA3CD41-52E3-474A-AE2D-39E0DAABC4CB}"/>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1070167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FD3FB810-BD27-8947-9A61-8EEAC3B20806}"/>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3" name="Espaço Reservado para Rodapé 2">
            <a:extLst>
              <a:ext uri="{FF2B5EF4-FFF2-40B4-BE49-F238E27FC236}">
                <a16:creationId xmlns:a16="http://schemas.microsoft.com/office/drawing/2014/main" id="{8ACB8D40-E2CB-3247-9C11-5BCE9496F563}"/>
              </a:ext>
            </a:extLst>
          </p:cNvPr>
          <p:cNvSpPr>
            <a:spLocks noGrp="1"/>
          </p:cNvSpPr>
          <p:nvPr>
            <p:ph type="ftr" sz="quarter" idx="11"/>
          </p:nvPr>
        </p:nvSpPr>
        <p:spPr/>
        <p:txBody>
          <a:bodyPr/>
          <a:lstStyle/>
          <a:p>
            <a:endParaRPr lang="en-US"/>
          </a:p>
        </p:txBody>
      </p:sp>
      <p:sp>
        <p:nvSpPr>
          <p:cNvPr id="4" name="Espaço Reservado para Número de Slide 3">
            <a:extLst>
              <a:ext uri="{FF2B5EF4-FFF2-40B4-BE49-F238E27FC236}">
                <a16:creationId xmlns:a16="http://schemas.microsoft.com/office/drawing/2014/main" id="{DCBD691D-E837-1A46-9435-206309A83378}"/>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4519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6A8AC8-5477-1A4F-A441-B29204A490F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5577648F-86B0-9E4D-B1EB-0FE7EA0BBD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8E91161D-59E7-584F-9116-3C72E0385D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186E53E-803C-C94B-8A05-2536CF0866B9}"/>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6" name="Espaço Reservado para Rodapé 5">
            <a:extLst>
              <a:ext uri="{FF2B5EF4-FFF2-40B4-BE49-F238E27FC236}">
                <a16:creationId xmlns:a16="http://schemas.microsoft.com/office/drawing/2014/main" id="{DBB6DAA2-F3BD-0F4B-A8B8-47BD45578738}"/>
              </a:ext>
            </a:extLst>
          </p:cNvPr>
          <p:cNvSpPr>
            <a:spLocks noGrp="1"/>
          </p:cNvSpPr>
          <p:nvPr>
            <p:ph type="ftr" sz="quarter" idx="11"/>
          </p:nvPr>
        </p:nvSpPr>
        <p:spPr/>
        <p:txBody>
          <a:bodyPr/>
          <a:lstStyle/>
          <a:p>
            <a:endParaRPr lang="en-US"/>
          </a:p>
        </p:txBody>
      </p:sp>
      <p:sp>
        <p:nvSpPr>
          <p:cNvPr id="7" name="Espaço Reservado para Número de Slide 6">
            <a:extLst>
              <a:ext uri="{FF2B5EF4-FFF2-40B4-BE49-F238E27FC236}">
                <a16:creationId xmlns:a16="http://schemas.microsoft.com/office/drawing/2014/main" id="{62CAD08C-0CCF-6748-B947-8B017A29776B}"/>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3818055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81F897-521C-F348-8741-3ED20BA11BA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A225BB9C-88A5-C04F-BC24-59193947A6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507964B9-BEB5-A741-90A7-E416B6F5E6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DF7721DF-B6F5-6744-A026-AD7CC063B279}"/>
              </a:ext>
            </a:extLst>
          </p:cNvPr>
          <p:cNvSpPr>
            <a:spLocks noGrp="1"/>
          </p:cNvSpPr>
          <p:nvPr>
            <p:ph type="dt" sz="half" idx="10"/>
          </p:nvPr>
        </p:nvSpPr>
        <p:spPr/>
        <p:txBody>
          <a:bodyPr/>
          <a:lstStyle/>
          <a:p>
            <a:fld id="{6A4B53A7-3209-46A6-9454-F38EAC8F11E7}" type="datetimeFigureOut">
              <a:rPr lang="en-US" smtClean="0"/>
              <a:pPr/>
              <a:t>10/13/20</a:t>
            </a:fld>
            <a:endParaRPr lang="en-US" dirty="0"/>
          </a:p>
        </p:txBody>
      </p:sp>
      <p:sp>
        <p:nvSpPr>
          <p:cNvPr id="6" name="Espaço Reservado para Rodapé 5">
            <a:extLst>
              <a:ext uri="{FF2B5EF4-FFF2-40B4-BE49-F238E27FC236}">
                <a16:creationId xmlns:a16="http://schemas.microsoft.com/office/drawing/2014/main" id="{6BB7A718-93C2-154E-8AE5-0A127AA633E6}"/>
              </a:ext>
            </a:extLst>
          </p:cNvPr>
          <p:cNvSpPr>
            <a:spLocks noGrp="1"/>
          </p:cNvSpPr>
          <p:nvPr>
            <p:ph type="ftr" sz="quarter" idx="11"/>
          </p:nvPr>
        </p:nvSpPr>
        <p:spPr/>
        <p:txBody>
          <a:bodyPr/>
          <a:lstStyle/>
          <a:p>
            <a:endParaRPr lang="en-US"/>
          </a:p>
        </p:txBody>
      </p:sp>
      <p:sp>
        <p:nvSpPr>
          <p:cNvPr id="7" name="Espaço Reservado para Número de Slide 6">
            <a:extLst>
              <a:ext uri="{FF2B5EF4-FFF2-40B4-BE49-F238E27FC236}">
                <a16:creationId xmlns:a16="http://schemas.microsoft.com/office/drawing/2014/main" id="{46868736-FE5B-3844-9702-A93F10C7BB69}"/>
              </a:ext>
            </a:extLst>
          </p:cNvPr>
          <p:cNvSpPr>
            <a:spLocks noGrp="1"/>
          </p:cNvSpPr>
          <p:nvPr>
            <p:ph type="sldNum" sz="quarter" idx="12"/>
          </p:nvPr>
        </p:nvSpPr>
        <p:spPr/>
        <p:txBody>
          <a:bodyPr/>
          <a:lstStyle/>
          <a:p>
            <a:fld id="{27CE633F-9882-4A5C-83A2-1109D0C73261}" type="slidenum">
              <a:rPr lang="en-US" smtClean="0"/>
              <a:pPr/>
              <a:t>‹nº›</a:t>
            </a:fld>
            <a:endParaRPr lang="en-US"/>
          </a:p>
        </p:txBody>
      </p:sp>
    </p:spTree>
    <p:extLst>
      <p:ext uri="{BB962C8B-B14F-4D97-AF65-F5344CB8AC3E}">
        <p14:creationId xmlns:p14="http://schemas.microsoft.com/office/powerpoint/2010/main" val="569533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8FB895F3-B3ED-B34A-AD9A-917277D879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7FC0B8A-8254-564B-9C70-BBA29864CA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56FAD25-98CF-6B49-B164-473393F58B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4B53A7-3209-46A6-9454-F38EAC8F11E7}" type="datetimeFigureOut">
              <a:rPr lang="en-US" smtClean="0"/>
              <a:pPr/>
              <a:t>10/13/20</a:t>
            </a:fld>
            <a:endParaRPr lang="en-US" dirty="0"/>
          </a:p>
        </p:txBody>
      </p:sp>
      <p:sp>
        <p:nvSpPr>
          <p:cNvPr id="5" name="Espaço Reservado para Rodapé 4">
            <a:extLst>
              <a:ext uri="{FF2B5EF4-FFF2-40B4-BE49-F238E27FC236}">
                <a16:creationId xmlns:a16="http://schemas.microsoft.com/office/drawing/2014/main" id="{0589A34B-2A9A-3A4B-94B4-839E565A8F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ço Reservado para Número de Slide 5">
            <a:extLst>
              <a:ext uri="{FF2B5EF4-FFF2-40B4-BE49-F238E27FC236}">
                <a16:creationId xmlns:a16="http://schemas.microsoft.com/office/drawing/2014/main" id="{08DBACD8-4816-494B-8083-5B17BC1AB4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E633F-9882-4A5C-83A2-1109D0C73261}" type="slidenum">
              <a:rPr lang="en-US" smtClean="0"/>
              <a:pPr/>
              <a:t>‹nº›</a:t>
            </a:fld>
            <a:endParaRPr lang="en-US"/>
          </a:p>
        </p:txBody>
      </p:sp>
    </p:spTree>
    <p:extLst>
      <p:ext uri="{BB962C8B-B14F-4D97-AF65-F5344CB8AC3E}">
        <p14:creationId xmlns:p14="http://schemas.microsoft.com/office/powerpoint/2010/main" val="30038210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tiff"/><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7.xml"/><Relationship Id="rId6" Type="http://schemas.openxmlformats.org/officeDocument/2006/relationships/image" Target="../media/image18.tiff"/><Relationship Id="rId5" Type="http://schemas.openxmlformats.org/officeDocument/2006/relationships/image" Target="../media/image17.jpeg"/><Relationship Id="rId4" Type="http://schemas.openxmlformats.org/officeDocument/2006/relationships/image" Target="../media/image16.tiff"/></Relationships>
</file>

<file path=ppt/slides/_rels/slide11.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7.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tiff"/></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4.tif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tiff"/><Relationship Id="rId5" Type="http://schemas.openxmlformats.org/officeDocument/2006/relationships/image" Target="../media/image40.tiff"/><Relationship Id="rId4" Type="http://schemas.openxmlformats.org/officeDocument/2006/relationships/image" Target="../media/image39.tiff"/></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7.tif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4.tiff"/><Relationship Id="rId3" Type="http://schemas.openxmlformats.org/officeDocument/2006/relationships/image" Target="../media/image49.tiff"/><Relationship Id="rId7" Type="http://schemas.openxmlformats.org/officeDocument/2006/relationships/image" Target="../media/image53.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file:////var/folders/hr/6x3dn4f14sz0__nzxhwdcjd00000gn/T/com.microsoft.Word/WebArchiveCopyPasteTempFiles/DOValedoPrpolisVerdedeMG.png" TargetMode="External"/><Relationship Id="rId3" Type="http://schemas.openxmlformats.org/officeDocument/2006/relationships/image" Target="../media/image61.tiff"/><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tiff"/><Relationship Id="rId4" Type="http://schemas.openxmlformats.org/officeDocument/2006/relationships/image" Target="../media/image62.tiff"/><Relationship Id="rId9" Type="http://schemas.openxmlformats.org/officeDocument/2006/relationships/image" Target="../media/image66.tiff"/></Relationships>
</file>

<file path=ppt/slides/_rels/slide37.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1.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tif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3.png"/><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image" Target="../media/image1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ídeo 3">
            <a:extLst>
              <a:ext uri="{FF2B5EF4-FFF2-40B4-BE49-F238E27FC236}">
                <a16:creationId xmlns:a16="http://schemas.microsoft.com/office/drawing/2014/main" id="{3C339F45-3B17-EE46-B187-C265E619F8D8}"/>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3" y="0"/>
            <a:ext cx="12191997" cy="6857990"/>
          </a:xfrm>
          <a:prstGeom prst="rect">
            <a:avLst/>
          </a:prstGeom>
        </p:spPr>
      </p:pic>
      <p:sp>
        <p:nvSpPr>
          <p:cNvPr id="5" name="Título 1">
            <a:extLst>
              <a:ext uri="{FF2B5EF4-FFF2-40B4-BE49-F238E27FC236}">
                <a16:creationId xmlns:a16="http://schemas.microsoft.com/office/drawing/2014/main" id="{DF1705E6-DB4F-2642-ADC3-B0C862AAD3EC}"/>
              </a:ext>
            </a:extLst>
          </p:cNvPr>
          <p:cNvSpPr>
            <a:spLocks noGrp="1"/>
          </p:cNvSpPr>
          <p:nvPr>
            <p:ph type="ctrTitle"/>
          </p:nvPr>
        </p:nvSpPr>
        <p:spPr>
          <a:xfrm>
            <a:off x="2895601" y="3879000"/>
            <a:ext cx="9144000" cy="2387600"/>
          </a:xfrm>
        </p:spPr>
        <p:txBody>
          <a:bodyPr>
            <a:normAutofit fontScale="90000"/>
          </a:bodyPr>
          <a:lstStyle/>
          <a:p>
            <a:pPr algn="r"/>
            <a:r>
              <a:rPr lang="pt-BR" b="1" dirty="0">
                <a:solidFill>
                  <a:schemeClr val="bg2">
                    <a:lumMod val="25000"/>
                  </a:schemeClr>
                </a:solidFill>
              </a:rPr>
              <a:t>PROPRIEDADE INTELECTUAL, DIREITOS AUTORAIS E REPOSITÓRIOS DIGITAIS.</a:t>
            </a:r>
            <a:endParaRPr lang="pt-BR" dirty="0">
              <a:solidFill>
                <a:schemeClr val="bg2">
                  <a:lumMod val="25000"/>
                </a:schemeClr>
              </a:solidFill>
            </a:endParaRPr>
          </a:p>
        </p:txBody>
      </p:sp>
      <p:sp>
        <p:nvSpPr>
          <p:cNvPr id="6" name="Subtítulo 2">
            <a:extLst>
              <a:ext uri="{FF2B5EF4-FFF2-40B4-BE49-F238E27FC236}">
                <a16:creationId xmlns:a16="http://schemas.microsoft.com/office/drawing/2014/main" id="{F0EB4AE4-BE7F-8C40-A003-430D43FD2FF4}"/>
              </a:ext>
            </a:extLst>
          </p:cNvPr>
          <p:cNvSpPr>
            <a:spLocks noGrp="1"/>
          </p:cNvSpPr>
          <p:nvPr>
            <p:ph type="subTitle" idx="1"/>
          </p:nvPr>
        </p:nvSpPr>
        <p:spPr>
          <a:xfrm>
            <a:off x="2895601" y="6358675"/>
            <a:ext cx="9144000" cy="499315"/>
          </a:xfrm>
        </p:spPr>
        <p:txBody>
          <a:bodyPr/>
          <a:lstStyle/>
          <a:p>
            <a:pPr algn="r"/>
            <a:r>
              <a:rPr lang="pt-BR" dirty="0">
                <a:solidFill>
                  <a:schemeClr val="bg2">
                    <a:lumMod val="25000"/>
                  </a:schemeClr>
                </a:solidFill>
              </a:rPr>
              <a:t>Dra. Célia Regina Simonetti Barbalho (UFAM)</a:t>
            </a:r>
          </a:p>
        </p:txBody>
      </p:sp>
      <p:pic>
        <p:nvPicPr>
          <p:cNvPr id="7" name="Imagem 55">
            <a:extLst>
              <a:ext uri="{FF2B5EF4-FFF2-40B4-BE49-F238E27FC236}">
                <a16:creationId xmlns:a16="http://schemas.microsoft.com/office/drawing/2014/main" id="{50F1DFB4-7229-9547-BF03-76388F252A6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756581" cy="236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522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mute="1">
                <p:cTn id="7" repeatCount="indefinite" fill="hold" display="0">
                  <p:stCondLst>
                    <p:cond delay="indefinite"/>
                  </p:stCondLst>
                </p:cTn>
                <p:tgtEl>
                  <p:spTgt spid="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E65C25AF-4190-7543-AD90-E651E92BBAE8}"/>
              </a:ext>
            </a:extLst>
          </p:cNvPr>
          <p:cNvPicPr>
            <a:picLocks noChangeAspect="1"/>
          </p:cNvPicPr>
          <p:nvPr/>
        </p:nvPicPr>
        <p:blipFill rotWithShape="1">
          <a:blip r:embed="rId2"/>
          <a:srcRect t="12247" r="1" b="6551"/>
          <a:stretch/>
        </p:blipFill>
        <p:spPr>
          <a:xfrm>
            <a:off x="6176433" y="10"/>
            <a:ext cx="6015567" cy="3920034"/>
          </a:xfrm>
          <a:custGeom>
            <a:avLst/>
            <a:gdLst/>
            <a:ahLst/>
            <a:cxnLst/>
            <a:rect l="l" t="t" r="r" b="b"/>
            <a:pathLst>
              <a:path w="6015567" h="3920044">
                <a:moveTo>
                  <a:pt x="0" y="0"/>
                </a:moveTo>
                <a:lnTo>
                  <a:pt x="6015567" y="0"/>
                </a:lnTo>
                <a:lnTo>
                  <a:pt x="6015567" y="3920044"/>
                </a:lnTo>
                <a:lnTo>
                  <a:pt x="2469659" y="3920044"/>
                </a:lnTo>
                <a:lnTo>
                  <a:pt x="2469659" y="3103224"/>
                </a:lnTo>
                <a:lnTo>
                  <a:pt x="0" y="3103224"/>
                </a:lnTo>
                <a:close/>
              </a:path>
            </a:pathLst>
          </a:custGeom>
        </p:spPr>
      </p:pic>
      <p:pic>
        <p:nvPicPr>
          <p:cNvPr id="3" name="Imagem 2">
            <a:extLst>
              <a:ext uri="{FF2B5EF4-FFF2-40B4-BE49-F238E27FC236}">
                <a16:creationId xmlns:a16="http://schemas.microsoft.com/office/drawing/2014/main" id="{420EB8F1-1D12-AE44-A854-BEF67B407445}"/>
              </a:ext>
            </a:extLst>
          </p:cNvPr>
          <p:cNvPicPr>
            <a:picLocks noChangeAspect="1"/>
          </p:cNvPicPr>
          <p:nvPr/>
        </p:nvPicPr>
        <p:blipFill rotWithShape="1">
          <a:blip r:embed="rId3"/>
          <a:srcRect t="3827" r="-3" b="-3"/>
          <a:stretch/>
        </p:blipFill>
        <p:spPr>
          <a:xfrm>
            <a:off x="20" y="4069976"/>
            <a:ext cx="3535311" cy="2788023"/>
          </a:xfrm>
          <a:prstGeom prst="rect">
            <a:avLst/>
          </a:prstGeom>
        </p:spPr>
      </p:pic>
      <p:pic>
        <p:nvPicPr>
          <p:cNvPr id="4" name="Imagem 3">
            <a:extLst>
              <a:ext uri="{FF2B5EF4-FFF2-40B4-BE49-F238E27FC236}">
                <a16:creationId xmlns:a16="http://schemas.microsoft.com/office/drawing/2014/main" id="{75807731-A7DF-2E41-B309-D52A6706E602}"/>
              </a:ext>
            </a:extLst>
          </p:cNvPr>
          <p:cNvPicPr>
            <a:picLocks noChangeAspect="1"/>
          </p:cNvPicPr>
          <p:nvPr/>
        </p:nvPicPr>
        <p:blipFill rotWithShape="1">
          <a:blip r:embed="rId4"/>
          <a:srcRect r="2" b="10492"/>
          <a:stretch/>
        </p:blipFill>
        <p:spPr>
          <a:xfrm>
            <a:off x="3696199" y="3257176"/>
            <a:ext cx="4789093" cy="3600824"/>
          </a:xfrm>
          <a:prstGeom prst="rect">
            <a:avLst/>
          </a:prstGeom>
        </p:spPr>
      </p:pic>
      <p:pic>
        <p:nvPicPr>
          <p:cNvPr id="2052" name="Picture 4" descr="invenções">
            <a:extLst>
              <a:ext uri="{FF2B5EF4-FFF2-40B4-BE49-F238E27FC236}">
                <a16:creationId xmlns:a16="http://schemas.microsoft.com/office/drawing/2014/main" id="{6B4B29AC-7BE5-4147-842D-8ACABB22481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1342" r="1" b="10955"/>
          <a:stretch/>
        </p:blipFill>
        <p:spPr bwMode="auto">
          <a:xfrm>
            <a:off x="1" y="10"/>
            <a:ext cx="6015567" cy="3920034"/>
          </a:xfrm>
          <a:custGeom>
            <a:avLst/>
            <a:gdLst/>
            <a:ahLst/>
            <a:cxnLst/>
            <a:rect l="l" t="t" r="r" b="b"/>
            <a:pathLst>
              <a:path w="6015567" h="3920044">
                <a:moveTo>
                  <a:pt x="0" y="0"/>
                </a:moveTo>
                <a:lnTo>
                  <a:pt x="6015567" y="0"/>
                </a:lnTo>
                <a:lnTo>
                  <a:pt x="6015567" y="3103224"/>
                </a:lnTo>
                <a:lnTo>
                  <a:pt x="3545908" y="3103224"/>
                </a:lnTo>
                <a:lnTo>
                  <a:pt x="3545908" y="3920044"/>
                </a:lnTo>
                <a:lnTo>
                  <a:pt x="0" y="3920044"/>
                </a:lnTo>
                <a:close/>
              </a:path>
            </a:pathLst>
          </a:custGeom>
          <a:noFill/>
          <a:extLst>
            <a:ext uri="{909E8E84-426E-40DD-AFC4-6F175D3DCCD1}">
              <a14:hiddenFill xmlns:a14="http://schemas.microsoft.com/office/drawing/2010/main">
                <a:solidFill>
                  <a:srgbClr val="FFFFFF"/>
                </a:solidFill>
              </a14:hiddenFill>
            </a:ext>
          </a:extLst>
        </p:spPr>
      </p:pic>
      <p:pic>
        <p:nvPicPr>
          <p:cNvPr id="2" name="Imagem 1">
            <a:extLst>
              <a:ext uri="{FF2B5EF4-FFF2-40B4-BE49-F238E27FC236}">
                <a16:creationId xmlns:a16="http://schemas.microsoft.com/office/drawing/2014/main" id="{6ABAE917-6328-874A-924F-7FDFDF04A9FB}"/>
              </a:ext>
            </a:extLst>
          </p:cNvPr>
          <p:cNvPicPr>
            <a:picLocks noChangeAspect="1"/>
          </p:cNvPicPr>
          <p:nvPr/>
        </p:nvPicPr>
        <p:blipFill rotWithShape="1">
          <a:blip r:embed="rId6"/>
          <a:srcRect t="13310" r="5" b="8066"/>
          <a:stretch/>
        </p:blipFill>
        <p:spPr>
          <a:xfrm>
            <a:off x="8646161" y="4069976"/>
            <a:ext cx="3545840" cy="2788024"/>
          </a:xfrm>
          <a:prstGeom prst="rect">
            <a:avLst/>
          </a:prstGeom>
        </p:spPr>
      </p:pic>
      <p:sp>
        <p:nvSpPr>
          <p:cNvPr id="6" name="CaixaDeTexto 5">
            <a:extLst>
              <a:ext uri="{FF2B5EF4-FFF2-40B4-BE49-F238E27FC236}">
                <a16:creationId xmlns:a16="http://schemas.microsoft.com/office/drawing/2014/main" id="{7F47E271-3B7D-8249-97DA-C282EDABE29C}"/>
              </a:ext>
            </a:extLst>
          </p:cNvPr>
          <p:cNvSpPr txBox="1"/>
          <p:nvPr/>
        </p:nvSpPr>
        <p:spPr>
          <a:xfrm>
            <a:off x="0" y="6488668"/>
            <a:ext cx="3859980" cy="369332"/>
          </a:xfrm>
          <a:prstGeom prst="rect">
            <a:avLst/>
          </a:prstGeom>
          <a:noFill/>
        </p:spPr>
        <p:txBody>
          <a:bodyPr wrap="square" rtlCol="0">
            <a:spAutoFit/>
          </a:bodyPr>
          <a:lstStyle/>
          <a:p>
            <a:pPr algn="ctr"/>
            <a:r>
              <a:rPr lang="pt-BR" dirty="0">
                <a:solidFill>
                  <a:schemeClr val="bg1"/>
                </a:solidFill>
                <a:latin typeface="Chalkduster" panose="03050602040202020205" pitchFamily="66" charset="77"/>
              </a:rPr>
              <a:t>Proteções Inusitadas</a:t>
            </a:r>
          </a:p>
        </p:txBody>
      </p:sp>
    </p:spTree>
    <p:extLst>
      <p:ext uri="{BB962C8B-B14F-4D97-AF65-F5344CB8AC3E}">
        <p14:creationId xmlns:p14="http://schemas.microsoft.com/office/powerpoint/2010/main" val="404072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E1536D9C-7F1D-3A45-93BF-712009AB3C77}"/>
              </a:ext>
            </a:extLst>
          </p:cNvPr>
          <p:cNvPicPr>
            <a:picLocks noChangeAspect="1"/>
          </p:cNvPicPr>
          <p:nvPr/>
        </p:nvPicPr>
        <p:blipFill>
          <a:blip r:embed="rId2"/>
          <a:stretch>
            <a:fillRect/>
          </a:stretch>
        </p:blipFill>
        <p:spPr>
          <a:xfrm>
            <a:off x="437210" y="275827"/>
            <a:ext cx="11207378" cy="6306346"/>
          </a:xfrm>
          <a:prstGeom prst="rect">
            <a:avLst/>
          </a:prstGeom>
        </p:spPr>
      </p:pic>
      <p:sp>
        <p:nvSpPr>
          <p:cNvPr id="5" name="Retângulo 4">
            <a:extLst>
              <a:ext uri="{FF2B5EF4-FFF2-40B4-BE49-F238E27FC236}">
                <a16:creationId xmlns:a16="http://schemas.microsoft.com/office/drawing/2014/main" id="{A75C9ACE-FC66-2644-9D2C-5E16FC1B3042}"/>
              </a:ext>
            </a:extLst>
          </p:cNvPr>
          <p:cNvSpPr/>
          <p:nvPr/>
        </p:nvSpPr>
        <p:spPr>
          <a:xfrm>
            <a:off x="853817" y="6351340"/>
            <a:ext cx="9917277" cy="253916"/>
          </a:xfrm>
          <a:prstGeom prst="rect">
            <a:avLst/>
          </a:prstGeom>
        </p:spPr>
        <p:txBody>
          <a:bodyPr wrap="square">
            <a:spAutoFit/>
          </a:bodyPr>
          <a:lstStyle/>
          <a:p>
            <a:r>
              <a:rPr lang="pt-BR" sz="1050" dirty="0"/>
              <a:t>Fonte: </a:t>
            </a:r>
            <a:r>
              <a:rPr lang="pt-BR" sz="1050" dirty="0" err="1"/>
              <a:t>https</a:t>
            </a:r>
            <a:r>
              <a:rPr lang="pt-BR" sz="1050" dirty="0"/>
              <a:t>://pt.slideshare.net/arnielping/media-and-information-literacy-mil-legal-ethical-and-societal-issues-in-media-and-information-part-1</a:t>
            </a:r>
          </a:p>
        </p:txBody>
      </p:sp>
      <p:sp>
        <p:nvSpPr>
          <p:cNvPr id="7" name="Retângulo 6">
            <a:extLst>
              <a:ext uri="{FF2B5EF4-FFF2-40B4-BE49-F238E27FC236}">
                <a16:creationId xmlns:a16="http://schemas.microsoft.com/office/drawing/2014/main" id="{127A62A1-F55C-334A-ACC9-B1D4FDF41EDA}"/>
              </a:ext>
            </a:extLst>
          </p:cNvPr>
          <p:cNvSpPr/>
          <p:nvPr/>
        </p:nvSpPr>
        <p:spPr>
          <a:xfrm>
            <a:off x="606676" y="573864"/>
            <a:ext cx="10790771" cy="138942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667" dirty="0">
                <a:solidFill>
                  <a:schemeClr val="bg1"/>
                </a:solidFill>
              </a:rPr>
              <a:t>QUAIS SÃO OS DIFERENTES TIPOS DE PROPRIEDADE INTELECTUAL?</a:t>
            </a:r>
          </a:p>
        </p:txBody>
      </p:sp>
    </p:spTree>
    <p:extLst>
      <p:ext uri="{BB962C8B-B14F-4D97-AF65-F5344CB8AC3E}">
        <p14:creationId xmlns:p14="http://schemas.microsoft.com/office/powerpoint/2010/main" val="3850258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a:extLst>
              <a:ext uri="{FF2B5EF4-FFF2-40B4-BE49-F238E27FC236}">
                <a16:creationId xmlns:a16="http://schemas.microsoft.com/office/drawing/2014/main" id="{BD9F4BC6-58C0-D74F-9853-5C827698A047}"/>
              </a:ext>
            </a:extLst>
          </p:cNvPr>
          <p:cNvSpPr/>
          <p:nvPr/>
        </p:nvSpPr>
        <p:spPr>
          <a:xfrm>
            <a:off x="261525" y="-299086"/>
            <a:ext cx="5908006" cy="2344840"/>
          </a:xfrm>
          <a:prstGeom prst="rect">
            <a:avLst/>
          </a:prstGeom>
        </p:spPr>
        <p:txBody>
          <a:bodyPr vert="horz" lIns="91440" tIns="45720" rIns="91440" bIns="45720" rtlCol="0" anchor="b">
            <a:normAutofit/>
          </a:bodyPr>
          <a:lstStyle/>
          <a:p>
            <a:pPr lvl="0">
              <a:lnSpc>
                <a:spcPct val="90000"/>
              </a:lnSpc>
              <a:spcBef>
                <a:spcPct val="0"/>
              </a:spcBef>
              <a:spcAft>
                <a:spcPts val="600"/>
              </a:spcAft>
            </a:pPr>
            <a:r>
              <a:rPr lang="pt-BR" sz="3800" b="1" kern="1200">
                <a:solidFill>
                  <a:srgbClr val="FF0000"/>
                </a:solidFill>
                <a:latin typeface="+mj-lt"/>
                <a:ea typeface="+mj-ea"/>
                <a:cs typeface="+mj-cs"/>
                <a:sym typeface="Prompt"/>
              </a:rPr>
              <a:t>Qual o tipo de propriedade intelectual envolve esse produto?</a:t>
            </a:r>
            <a:endParaRPr lang="pt-BR" sz="3800" kern="1200">
              <a:solidFill>
                <a:srgbClr val="FF0000"/>
              </a:solidFill>
              <a:latin typeface="+mj-lt"/>
              <a:ea typeface="+mj-ea"/>
              <a:cs typeface="+mj-cs"/>
            </a:endParaRPr>
          </a:p>
        </p:txBody>
      </p:sp>
      <p:sp>
        <p:nvSpPr>
          <p:cNvPr id="6" name="Retângulo 5">
            <a:extLst>
              <a:ext uri="{FF2B5EF4-FFF2-40B4-BE49-F238E27FC236}">
                <a16:creationId xmlns:a16="http://schemas.microsoft.com/office/drawing/2014/main" id="{9E2FA700-4165-474C-8EC6-ED28BEC735BF}"/>
              </a:ext>
            </a:extLst>
          </p:cNvPr>
          <p:cNvSpPr/>
          <p:nvPr/>
        </p:nvSpPr>
        <p:spPr>
          <a:xfrm>
            <a:off x="7984008" y="384346"/>
            <a:ext cx="3872325" cy="62950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38125">
              <a:lnSpc>
                <a:spcPct val="90000"/>
              </a:lnSpc>
              <a:spcAft>
                <a:spcPts val="600"/>
              </a:spcAft>
              <a:buFont typeface="+mj-lt"/>
              <a:buAutoNum type="arabicPeriod"/>
            </a:pPr>
            <a:r>
              <a:rPr lang="pt-BR" sz="2400" dirty="0">
                <a:solidFill>
                  <a:srgbClr val="FF0000"/>
                </a:solidFill>
              </a:rPr>
              <a:t> A marca, "Coca-Cola" é uma marca comercial. </a:t>
            </a:r>
          </a:p>
          <a:p>
            <a:pPr marL="285750" indent="-238125">
              <a:lnSpc>
                <a:spcPct val="90000"/>
              </a:lnSpc>
              <a:spcAft>
                <a:spcPts val="600"/>
              </a:spcAft>
              <a:buFont typeface="+mj-lt"/>
              <a:buAutoNum type="arabicPeriod"/>
            </a:pPr>
            <a:r>
              <a:rPr lang="pt-BR" sz="2400" dirty="0">
                <a:solidFill>
                  <a:srgbClr val="FF0000"/>
                </a:solidFill>
              </a:rPr>
              <a:t> A fórmula para o refrigerante é um segredo comercial. </a:t>
            </a:r>
          </a:p>
          <a:p>
            <a:pPr marL="285750" indent="-238125">
              <a:lnSpc>
                <a:spcPct val="90000"/>
              </a:lnSpc>
              <a:spcAft>
                <a:spcPts val="600"/>
              </a:spcAft>
              <a:buFont typeface="+mj-lt"/>
              <a:buAutoNum type="arabicPeriod"/>
            </a:pPr>
            <a:r>
              <a:rPr lang="pt-BR" sz="2400" dirty="0">
                <a:solidFill>
                  <a:srgbClr val="FF0000"/>
                </a:solidFill>
              </a:rPr>
              <a:t> A lei de direitos autorais protege a arte da embalagem. </a:t>
            </a:r>
          </a:p>
          <a:p>
            <a:pPr marL="285750" indent="-238125">
              <a:lnSpc>
                <a:spcPct val="90000"/>
              </a:lnSpc>
              <a:spcAft>
                <a:spcPts val="600"/>
              </a:spcAft>
              <a:buFont typeface="+mj-lt"/>
              <a:buAutoNum type="arabicPeriod"/>
            </a:pPr>
            <a:r>
              <a:rPr lang="pt-BR" sz="2400" dirty="0">
                <a:solidFill>
                  <a:srgbClr val="FF0000"/>
                </a:solidFill>
              </a:rPr>
              <a:t> Uma patente de design e outra de marca comercial protegem o formato da garrafa de Coca-Cola®.</a:t>
            </a:r>
          </a:p>
        </p:txBody>
      </p:sp>
      <p:pic>
        <p:nvPicPr>
          <p:cNvPr id="7" name="Imagem 6">
            <a:extLst>
              <a:ext uri="{FF2B5EF4-FFF2-40B4-BE49-F238E27FC236}">
                <a16:creationId xmlns:a16="http://schemas.microsoft.com/office/drawing/2014/main" id="{22A63DD3-8797-8349-BF58-A98FCD65809A}"/>
              </a:ext>
            </a:extLst>
          </p:cNvPr>
          <p:cNvPicPr>
            <a:picLocks noChangeAspect="1"/>
          </p:cNvPicPr>
          <p:nvPr/>
        </p:nvPicPr>
        <p:blipFill rotWithShape="1">
          <a:blip r:embed="rId2"/>
          <a:srcRect l="35868" r="31946"/>
          <a:stretch/>
        </p:blipFill>
        <p:spPr>
          <a:xfrm>
            <a:off x="5597328" y="24395"/>
            <a:ext cx="2126836" cy="6833605"/>
          </a:xfrm>
          <a:prstGeom prst="rect">
            <a:avLst/>
          </a:prstGeom>
        </p:spPr>
      </p:pic>
      <p:sp>
        <p:nvSpPr>
          <p:cNvPr id="5" name="Retângulo 4">
            <a:extLst>
              <a:ext uri="{FF2B5EF4-FFF2-40B4-BE49-F238E27FC236}">
                <a16:creationId xmlns:a16="http://schemas.microsoft.com/office/drawing/2014/main" id="{8F59ECD7-0EBE-FE42-AB9E-C915E7D76DBE}"/>
              </a:ext>
            </a:extLst>
          </p:cNvPr>
          <p:cNvSpPr/>
          <p:nvPr/>
        </p:nvSpPr>
        <p:spPr>
          <a:xfrm>
            <a:off x="113415" y="6540906"/>
            <a:ext cx="5936240" cy="276999"/>
          </a:xfrm>
          <a:prstGeom prst="rect">
            <a:avLst/>
          </a:prstGeom>
        </p:spPr>
        <p:txBody>
          <a:bodyPr wrap="none">
            <a:spAutoFit/>
          </a:bodyPr>
          <a:lstStyle/>
          <a:p>
            <a:pPr>
              <a:spcAft>
                <a:spcPts val="600"/>
              </a:spcAft>
            </a:pPr>
            <a:r>
              <a:rPr lang="pt-BR" sz="1200" dirty="0">
                <a:solidFill>
                  <a:srgbClr val="FF0000"/>
                </a:solidFill>
              </a:rPr>
              <a:t>Fonte: </a:t>
            </a:r>
            <a:r>
              <a:rPr lang="pt-BR" sz="1200" dirty="0" err="1">
                <a:solidFill>
                  <a:srgbClr val="FF0000"/>
                </a:solidFill>
              </a:rPr>
              <a:t>https</a:t>
            </a:r>
            <a:r>
              <a:rPr lang="pt-BR" sz="1200" dirty="0">
                <a:solidFill>
                  <a:srgbClr val="FF0000"/>
                </a:solidFill>
              </a:rPr>
              <a:t>://</a:t>
            </a:r>
            <a:r>
              <a:rPr lang="pt-BR" sz="1200" dirty="0" err="1">
                <a:solidFill>
                  <a:srgbClr val="FF0000"/>
                </a:solidFill>
              </a:rPr>
              <a:t>ocpatentlawyer.com</a:t>
            </a:r>
            <a:r>
              <a:rPr lang="pt-BR" sz="1200" dirty="0">
                <a:solidFill>
                  <a:srgbClr val="FF0000"/>
                </a:solidFill>
              </a:rPr>
              <a:t>/four-</a:t>
            </a:r>
            <a:r>
              <a:rPr lang="pt-BR" sz="1200" dirty="0" err="1">
                <a:solidFill>
                  <a:srgbClr val="FF0000"/>
                </a:solidFill>
              </a:rPr>
              <a:t>types</a:t>
            </a:r>
            <a:r>
              <a:rPr lang="pt-BR" sz="1200" dirty="0">
                <a:solidFill>
                  <a:srgbClr val="FF0000"/>
                </a:solidFill>
              </a:rPr>
              <a:t>-</a:t>
            </a:r>
            <a:r>
              <a:rPr lang="pt-BR" sz="1200" dirty="0" err="1">
                <a:solidFill>
                  <a:srgbClr val="FF0000"/>
                </a:solidFill>
              </a:rPr>
              <a:t>intellectual-property-protect-idea</a:t>
            </a:r>
            <a:r>
              <a:rPr lang="pt-BR" sz="1200" dirty="0">
                <a:solidFill>
                  <a:srgbClr val="FF0000"/>
                </a:solidFill>
              </a:rPr>
              <a:t>/</a:t>
            </a:r>
          </a:p>
        </p:txBody>
      </p:sp>
      <p:cxnSp>
        <p:nvCxnSpPr>
          <p:cNvPr id="4" name="Conector Angulado 3">
            <a:extLst>
              <a:ext uri="{FF2B5EF4-FFF2-40B4-BE49-F238E27FC236}">
                <a16:creationId xmlns:a16="http://schemas.microsoft.com/office/drawing/2014/main" id="{36465FD8-A2B5-724C-BF7C-5838A47607EF}"/>
              </a:ext>
            </a:extLst>
          </p:cNvPr>
          <p:cNvCxnSpPr>
            <a:cxnSpLocks/>
          </p:cNvCxnSpPr>
          <p:nvPr/>
        </p:nvCxnSpPr>
        <p:spPr>
          <a:xfrm flipH="1">
            <a:off x="8229596" y="3037601"/>
            <a:ext cx="3503167" cy="3147529"/>
          </a:xfrm>
          <a:prstGeom prst="bentConnector3">
            <a:avLst>
              <a:gd name="adj1" fmla="val -6526"/>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257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
            <a:extLst>
              <a:ext uri="{FF2B5EF4-FFF2-40B4-BE49-F238E27FC236}">
                <a16:creationId xmlns:a16="http://schemas.microsoft.com/office/drawing/2014/main" id="{1E672AA2-52E9-6545-8951-B6D4F49154B5}"/>
              </a:ext>
            </a:extLst>
          </p:cNvPr>
          <p:cNvPicPr>
            <a:picLocks noChangeAspect="1"/>
          </p:cNvPicPr>
          <p:nvPr/>
        </p:nvPicPr>
        <p:blipFill rotWithShape="1">
          <a:blip r:embed="rId2"/>
          <a:srcRect t="9091" r="9091"/>
          <a:stretch/>
        </p:blipFill>
        <p:spPr>
          <a:xfrm>
            <a:off x="20" y="975"/>
            <a:ext cx="12191980" cy="6858000"/>
          </a:xfrm>
          <a:prstGeom prst="rect">
            <a:avLst/>
          </a:prstGeom>
        </p:spPr>
      </p:pic>
      <p:sp>
        <p:nvSpPr>
          <p:cNvPr id="2" name="Título 1">
            <a:extLst>
              <a:ext uri="{FF2B5EF4-FFF2-40B4-BE49-F238E27FC236}">
                <a16:creationId xmlns:a16="http://schemas.microsoft.com/office/drawing/2014/main" id="{D8C2BCF4-0591-3F41-B721-AFFE976545BD}"/>
              </a:ext>
            </a:extLst>
          </p:cNvPr>
          <p:cNvSpPr>
            <a:spLocks noGrp="1"/>
          </p:cNvSpPr>
          <p:nvPr>
            <p:ph type="ctrTitle"/>
          </p:nvPr>
        </p:nvSpPr>
        <p:spPr>
          <a:xfrm>
            <a:off x="7685605" y="813080"/>
            <a:ext cx="4023360" cy="2802219"/>
          </a:xfrm>
        </p:spPr>
        <p:txBody>
          <a:bodyPr anchor="b">
            <a:noAutofit/>
          </a:bodyPr>
          <a:lstStyle/>
          <a:p>
            <a:pPr lvl="0" algn="r">
              <a:lnSpc>
                <a:spcPct val="100000"/>
              </a:lnSpc>
              <a:spcBef>
                <a:spcPts val="0"/>
              </a:spcBef>
            </a:pPr>
            <a:r>
              <a:rPr lang="pt-BR" sz="2400" b="0" cap="none" dirty="0">
                <a:solidFill>
                  <a:srgbClr val="FFFFFF"/>
                </a:solidFill>
                <a:latin typeface="Prompt Light"/>
                <a:ea typeface="Prompt Light"/>
                <a:cs typeface="Prompt Light"/>
                <a:sym typeface="Prompt Light"/>
              </a:rPr>
              <a:t>A propriedade intelectual está relacionada com as criações da mente: invenções, obras literárias e artísticas, bem como símbolos, nomes e imagens usadas no comércio.</a:t>
            </a:r>
            <a:endParaRPr lang="pt-BR" sz="2400" dirty="0">
              <a:solidFill>
                <a:schemeClr val="bg1"/>
              </a:solidFill>
            </a:endParaRPr>
          </a:p>
        </p:txBody>
      </p:sp>
      <p:sp>
        <p:nvSpPr>
          <p:cNvPr id="3" name="Subtítulo 2">
            <a:extLst>
              <a:ext uri="{FF2B5EF4-FFF2-40B4-BE49-F238E27FC236}">
                <a16:creationId xmlns:a16="http://schemas.microsoft.com/office/drawing/2014/main" id="{FB2AF597-64E4-C74F-9B55-5AF74D36F3B1}"/>
              </a:ext>
            </a:extLst>
          </p:cNvPr>
          <p:cNvSpPr>
            <a:spLocks noGrp="1"/>
          </p:cNvSpPr>
          <p:nvPr>
            <p:ph type="subTitle" idx="1"/>
          </p:nvPr>
        </p:nvSpPr>
        <p:spPr>
          <a:xfrm>
            <a:off x="7685604" y="3660070"/>
            <a:ext cx="4023359" cy="1208141"/>
          </a:xfrm>
        </p:spPr>
        <p:txBody>
          <a:bodyPr>
            <a:normAutofit/>
          </a:bodyPr>
          <a:lstStyle/>
          <a:p>
            <a:pPr algn="r"/>
            <a:r>
              <a:rPr lang="pt-BR" dirty="0">
                <a:solidFill>
                  <a:schemeClr val="bg1"/>
                </a:solidFill>
              </a:rPr>
              <a:t>OMPI</a:t>
            </a:r>
          </a:p>
        </p:txBody>
      </p:sp>
    </p:spTree>
    <p:extLst>
      <p:ext uri="{BB962C8B-B14F-4D97-AF65-F5344CB8AC3E}">
        <p14:creationId xmlns:p14="http://schemas.microsoft.com/office/powerpoint/2010/main" val="4283403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29">
            <a:extLst>
              <a:ext uri="{FF2B5EF4-FFF2-40B4-BE49-F238E27FC236}">
                <a16:creationId xmlns:a16="http://schemas.microsoft.com/office/drawing/2014/main" id="{A1C19AD2-0062-C54C-9CE0-F1B3D2AED50E}"/>
              </a:ext>
            </a:extLst>
          </p:cNvPr>
          <p:cNvSpPr/>
          <p:nvPr/>
        </p:nvSpPr>
        <p:spPr>
          <a:xfrm>
            <a:off x="0" y="0"/>
            <a:ext cx="12192000" cy="6857999"/>
          </a:xfrm>
          <a:prstGeom prst="rec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49" name="Agrupar 48">
            <a:extLst>
              <a:ext uri="{FF2B5EF4-FFF2-40B4-BE49-F238E27FC236}">
                <a16:creationId xmlns:a16="http://schemas.microsoft.com/office/drawing/2014/main" id="{C44DAC7B-5246-6F4E-A390-ED3CF0365EDD}"/>
              </a:ext>
            </a:extLst>
          </p:cNvPr>
          <p:cNvGrpSpPr/>
          <p:nvPr/>
        </p:nvGrpSpPr>
        <p:grpSpPr>
          <a:xfrm>
            <a:off x="668740" y="532262"/>
            <a:ext cx="10645254" cy="5617243"/>
            <a:chOff x="1377461" y="722635"/>
            <a:chExt cx="9234092" cy="4831212"/>
          </a:xfrm>
        </p:grpSpPr>
        <p:sp>
          <p:nvSpPr>
            <p:cNvPr id="50" name="Rectangle 31">
              <a:extLst>
                <a:ext uri="{FF2B5EF4-FFF2-40B4-BE49-F238E27FC236}">
                  <a16:creationId xmlns:a16="http://schemas.microsoft.com/office/drawing/2014/main" id="{B8511BDD-20CB-C749-8559-7B020C8A874A}"/>
                </a:ext>
              </a:extLst>
            </p:cNvPr>
            <p:cNvSpPr/>
            <p:nvPr/>
          </p:nvSpPr>
          <p:spPr>
            <a:xfrm>
              <a:off x="1635413" y="722635"/>
              <a:ext cx="2636774" cy="2308324"/>
            </a:xfrm>
            <a:prstGeom prst="rect">
              <a:avLst/>
            </a:prstGeom>
          </p:spPr>
          <p:txBody>
            <a:bodyPr wrap="square">
              <a:spAutoFit/>
            </a:bodyPr>
            <a:lstStyle/>
            <a:p>
              <a:pPr marL="230188" lvl="0" indent="-230188">
                <a:buFont typeface="+mj-lt"/>
                <a:buAutoNum type="arabicPeriod"/>
              </a:pPr>
              <a:r>
                <a:rPr lang="pt-BR" dirty="0">
                  <a:solidFill>
                    <a:schemeClr val="bg1"/>
                  </a:solidFill>
                </a:rPr>
                <a:t>Rei ou autoridade competente outorga o direito ao monopólio</a:t>
              </a:r>
            </a:p>
            <a:p>
              <a:pPr marL="230188" lvl="0" indent="-230188">
                <a:buFont typeface="+mj-lt"/>
                <a:buAutoNum type="arabicPeriod"/>
              </a:pPr>
              <a:r>
                <a:rPr lang="pt-BR" b="1" dirty="0">
                  <a:solidFill>
                    <a:schemeClr val="bg1"/>
                  </a:solidFill>
                </a:rPr>
                <a:t>1474</a:t>
              </a:r>
              <a:r>
                <a:rPr lang="pt-BR" dirty="0">
                  <a:solidFill>
                    <a:schemeClr val="bg1"/>
                  </a:solidFill>
                </a:rPr>
                <a:t>: Senado de Veneza cria a primeira lei sobre o direito da propriedade intelectual (Estatuto de Veneza)</a:t>
              </a:r>
            </a:p>
          </p:txBody>
        </p:sp>
        <p:grpSp>
          <p:nvGrpSpPr>
            <p:cNvPr id="51" name="Agrupar 50">
              <a:extLst>
                <a:ext uri="{FF2B5EF4-FFF2-40B4-BE49-F238E27FC236}">
                  <a16:creationId xmlns:a16="http://schemas.microsoft.com/office/drawing/2014/main" id="{FCDF9101-2A2B-1247-AAEC-77623502CD2E}"/>
                </a:ext>
              </a:extLst>
            </p:cNvPr>
            <p:cNvGrpSpPr/>
            <p:nvPr/>
          </p:nvGrpSpPr>
          <p:grpSpPr>
            <a:xfrm>
              <a:off x="1377461" y="1624397"/>
              <a:ext cx="9234092" cy="3929450"/>
              <a:chOff x="1377461" y="2684584"/>
              <a:chExt cx="7086602" cy="3406025"/>
            </a:xfrm>
          </p:grpSpPr>
          <p:sp>
            <p:nvSpPr>
              <p:cNvPr id="56" name="Rectangle 8">
                <a:extLst>
                  <a:ext uri="{FF2B5EF4-FFF2-40B4-BE49-F238E27FC236}">
                    <a16:creationId xmlns:a16="http://schemas.microsoft.com/office/drawing/2014/main" id="{7D864AB3-F321-7446-A048-FA36B35AE5F1}"/>
                  </a:ext>
                </a:extLst>
              </p:cNvPr>
              <p:cNvSpPr/>
              <p:nvPr/>
            </p:nvSpPr>
            <p:spPr>
              <a:xfrm>
                <a:off x="1430215" y="3903785"/>
                <a:ext cx="2344616" cy="51581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pt-BR" sz="2800" b="1" dirty="0"/>
                  <a:t>PRÉ-INDUSTRIAL</a:t>
                </a:r>
                <a:endParaRPr lang="pt-BR" sz="2800" dirty="0"/>
              </a:p>
            </p:txBody>
          </p:sp>
          <p:sp>
            <p:nvSpPr>
              <p:cNvPr id="57" name="Rectangle 10">
                <a:extLst>
                  <a:ext uri="{FF2B5EF4-FFF2-40B4-BE49-F238E27FC236}">
                    <a16:creationId xmlns:a16="http://schemas.microsoft.com/office/drawing/2014/main" id="{7DCCDE3A-C33B-A141-8618-51AD85FF2F8C}"/>
                  </a:ext>
                </a:extLst>
              </p:cNvPr>
              <p:cNvSpPr/>
              <p:nvPr/>
            </p:nvSpPr>
            <p:spPr>
              <a:xfrm>
                <a:off x="3774831" y="3903784"/>
                <a:ext cx="2344616" cy="515815"/>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pt-BR" sz="2800" b="1" dirty="0"/>
                  <a:t>INDUSTRIAL</a:t>
                </a:r>
              </a:p>
            </p:txBody>
          </p:sp>
          <p:sp>
            <p:nvSpPr>
              <p:cNvPr id="58" name="Rectangle 11">
                <a:extLst>
                  <a:ext uri="{FF2B5EF4-FFF2-40B4-BE49-F238E27FC236}">
                    <a16:creationId xmlns:a16="http://schemas.microsoft.com/office/drawing/2014/main" id="{84550890-9C38-2249-AE9A-A1F81AF5CB2E}"/>
                  </a:ext>
                </a:extLst>
              </p:cNvPr>
              <p:cNvSpPr/>
              <p:nvPr/>
            </p:nvSpPr>
            <p:spPr>
              <a:xfrm>
                <a:off x="6119447" y="3903784"/>
                <a:ext cx="2344616" cy="515815"/>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sz="2800" b="1" dirty="0"/>
                  <a:t>PÓS-INDUSTRIAL</a:t>
                </a:r>
                <a:endParaRPr lang="en-US" sz="2800" dirty="0"/>
              </a:p>
            </p:txBody>
          </p:sp>
          <p:grpSp>
            <p:nvGrpSpPr>
              <p:cNvPr id="59" name="Group 19">
                <a:extLst>
                  <a:ext uri="{FF2B5EF4-FFF2-40B4-BE49-F238E27FC236}">
                    <a16:creationId xmlns:a16="http://schemas.microsoft.com/office/drawing/2014/main" id="{E7877D8D-A2F3-5641-80CE-35D52A0B68B3}"/>
                  </a:ext>
                </a:extLst>
              </p:cNvPr>
              <p:cNvGrpSpPr/>
              <p:nvPr/>
            </p:nvGrpSpPr>
            <p:grpSpPr>
              <a:xfrm>
                <a:off x="1377461" y="2684584"/>
                <a:ext cx="128954" cy="1097280"/>
                <a:chOff x="1371600" y="187569"/>
                <a:chExt cx="128954" cy="1097280"/>
              </a:xfrm>
              <a:solidFill>
                <a:schemeClr val="accent6"/>
              </a:solidFill>
            </p:grpSpPr>
            <p:cxnSp>
              <p:nvCxnSpPr>
                <p:cNvPr id="69" name="Straight Connector 14">
                  <a:extLst>
                    <a:ext uri="{FF2B5EF4-FFF2-40B4-BE49-F238E27FC236}">
                      <a16:creationId xmlns:a16="http://schemas.microsoft.com/office/drawing/2014/main" id="{9C08BE6B-F928-964A-934C-2CE35DF61EA8}"/>
                    </a:ext>
                  </a:extLst>
                </p:cNvPr>
                <p:cNvCxnSpPr/>
                <p:nvPr/>
              </p:nvCxnSpPr>
              <p:spPr>
                <a:xfrm flipV="1">
                  <a:off x="1436077" y="187569"/>
                  <a:ext cx="0" cy="1097280"/>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AE40CDA5-B527-9740-BD80-16D26DE4A131}"/>
                    </a:ext>
                  </a:extLst>
                </p:cNvPr>
                <p:cNvSpPr/>
                <p:nvPr/>
              </p:nvSpPr>
              <p:spPr>
                <a:xfrm>
                  <a:off x="1371600" y="187569"/>
                  <a:ext cx="128954" cy="140678"/>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20">
                <a:extLst>
                  <a:ext uri="{FF2B5EF4-FFF2-40B4-BE49-F238E27FC236}">
                    <a16:creationId xmlns:a16="http://schemas.microsoft.com/office/drawing/2014/main" id="{49E978AA-98EB-FF46-8483-F06BD4D0B67D}"/>
                  </a:ext>
                </a:extLst>
              </p:cNvPr>
              <p:cNvGrpSpPr/>
              <p:nvPr/>
            </p:nvGrpSpPr>
            <p:grpSpPr>
              <a:xfrm>
                <a:off x="6049108" y="2689273"/>
                <a:ext cx="128954" cy="1097280"/>
                <a:chOff x="1371600" y="187569"/>
                <a:chExt cx="128954" cy="1097280"/>
              </a:xfrm>
              <a:solidFill>
                <a:schemeClr val="accent4"/>
              </a:solidFill>
            </p:grpSpPr>
            <p:cxnSp>
              <p:nvCxnSpPr>
                <p:cNvPr id="67" name="Straight Connector 21">
                  <a:extLst>
                    <a:ext uri="{FF2B5EF4-FFF2-40B4-BE49-F238E27FC236}">
                      <a16:creationId xmlns:a16="http://schemas.microsoft.com/office/drawing/2014/main" id="{D0352C89-903E-E74C-AD8E-4687E20FBCB4}"/>
                    </a:ext>
                  </a:extLst>
                </p:cNvPr>
                <p:cNvCxnSpPr/>
                <p:nvPr/>
              </p:nvCxnSpPr>
              <p:spPr>
                <a:xfrm flipV="1">
                  <a:off x="1436077" y="187569"/>
                  <a:ext cx="0" cy="1097280"/>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F759AB06-62FB-FB40-A41F-14FA2890FD19}"/>
                    </a:ext>
                  </a:extLst>
                </p:cNvPr>
                <p:cNvSpPr/>
                <p:nvPr/>
              </p:nvSpPr>
              <p:spPr>
                <a:xfrm>
                  <a:off x="1371600" y="187569"/>
                  <a:ext cx="128954" cy="140678"/>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Group 23">
                <a:extLst>
                  <a:ext uri="{FF2B5EF4-FFF2-40B4-BE49-F238E27FC236}">
                    <a16:creationId xmlns:a16="http://schemas.microsoft.com/office/drawing/2014/main" id="{E9A36B52-457D-9E46-8180-92A97CA13F47}"/>
                  </a:ext>
                </a:extLst>
              </p:cNvPr>
              <p:cNvGrpSpPr/>
              <p:nvPr/>
            </p:nvGrpSpPr>
            <p:grpSpPr>
              <a:xfrm flipV="1">
                <a:off x="3722077" y="4548551"/>
                <a:ext cx="128954" cy="1097280"/>
                <a:chOff x="1371600" y="187569"/>
                <a:chExt cx="128954" cy="1097280"/>
              </a:xfrm>
              <a:solidFill>
                <a:schemeClr val="accent5"/>
              </a:solidFill>
            </p:grpSpPr>
            <p:cxnSp>
              <p:nvCxnSpPr>
                <p:cNvPr id="65" name="Straight Connector 24">
                  <a:extLst>
                    <a:ext uri="{FF2B5EF4-FFF2-40B4-BE49-F238E27FC236}">
                      <a16:creationId xmlns:a16="http://schemas.microsoft.com/office/drawing/2014/main" id="{1EA955D1-9CEE-F14E-AA8B-8DBAA8422B34}"/>
                    </a:ext>
                  </a:extLst>
                </p:cNvPr>
                <p:cNvCxnSpPr/>
                <p:nvPr/>
              </p:nvCxnSpPr>
              <p:spPr>
                <a:xfrm flipV="1">
                  <a:off x="1436077" y="187569"/>
                  <a:ext cx="0" cy="1097280"/>
                </a:xfrm>
                <a:prstGeom prst="line">
                  <a:avLst/>
                </a:prstGeom>
                <a:grp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7212A3AD-E76F-7746-BC22-84468BE09E64}"/>
                    </a:ext>
                  </a:extLst>
                </p:cNvPr>
                <p:cNvSpPr/>
                <p:nvPr/>
              </p:nvSpPr>
              <p:spPr>
                <a:xfrm>
                  <a:off x="1371600" y="187569"/>
                  <a:ext cx="128954" cy="140678"/>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Rectangle 32">
                <a:extLst>
                  <a:ext uri="{FF2B5EF4-FFF2-40B4-BE49-F238E27FC236}">
                    <a16:creationId xmlns:a16="http://schemas.microsoft.com/office/drawing/2014/main" id="{056E5635-F6B0-7D42-92C4-0D1187EE36B4}"/>
                  </a:ext>
                </a:extLst>
              </p:cNvPr>
              <p:cNvSpPr/>
              <p:nvPr/>
            </p:nvSpPr>
            <p:spPr>
              <a:xfrm>
                <a:off x="3897923" y="4576252"/>
                <a:ext cx="2280139" cy="1514357"/>
              </a:xfrm>
              <a:prstGeom prst="rect">
                <a:avLst/>
              </a:prstGeom>
            </p:spPr>
            <p:txBody>
              <a:bodyPr wrap="square">
                <a:spAutoFit/>
              </a:bodyPr>
              <a:lstStyle/>
              <a:p>
                <a:pPr marL="342900" lvl="0" indent="-342900">
                  <a:buFont typeface="+mj-lt"/>
                  <a:buAutoNum type="arabicPeriod"/>
                </a:pPr>
                <a:r>
                  <a:rPr lang="pt-BR" b="1" dirty="0">
                    <a:solidFill>
                      <a:schemeClr val="bg1"/>
                    </a:solidFill>
                  </a:rPr>
                  <a:t>1709 – 1710</a:t>
                </a:r>
                <a:r>
                  <a:rPr lang="pt-BR" dirty="0">
                    <a:solidFill>
                      <a:schemeClr val="bg1"/>
                    </a:solidFill>
                  </a:rPr>
                  <a:t>: surge o Estatuto da Rainha Ana criando o </a:t>
                </a:r>
                <a:r>
                  <a:rPr lang="pt-BR" i="1" dirty="0" err="1">
                    <a:solidFill>
                      <a:schemeClr val="bg1"/>
                    </a:solidFill>
                  </a:rPr>
                  <a:t>copyrigth</a:t>
                </a:r>
                <a:endParaRPr lang="pt-BR" i="1" dirty="0">
                  <a:solidFill>
                    <a:schemeClr val="bg1"/>
                  </a:solidFill>
                </a:endParaRPr>
              </a:p>
              <a:p>
                <a:pPr marL="342900" lvl="0" indent="-342900">
                  <a:buFont typeface="+mj-lt"/>
                  <a:buAutoNum type="arabicPeriod"/>
                </a:pPr>
                <a:r>
                  <a:rPr lang="pt-BR" b="1" dirty="0">
                    <a:solidFill>
                      <a:schemeClr val="bg1"/>
                    </a:solidFill>
                  </a:rPr>
                  <a:t>1883</a:t>
                </a:r>
                <a:r>
                  <a:rPr lang="pt-BR" dirty="0">
                    <a:solidFill>
                      <a:schemeClr val="bg1"/>
                    </a:solidFill>
                  </a:rPr>
                  <a:t>: Convenção de Paris</a:t>
                </a:r>
              </a:p>
              <a:p>
                <a:pPr marL="342900" lvl="0" indent="-342900">
                  <a:buFont typeface="+mj-lt"/>
                  <a:buAutoNum type="arabicPeriod"/>
                </a:pPr>
                <a:r>
                  <a:rPr lang="pt-BR" b="1" dirty="0">
                    <a:solidFill>
                      <a:schemeClr val="bg1"/>
                    </a:solidFill>
                  </a:rPr>
                  <a:t>1886</a:t>
                </a:r>
                <a:r>
                  <a:rPr lang="pt-BR" dirty="0">
                    <a:solidFill>
                      <a:schemeClr val="bg1"/>
                    </a:solidFill>
                  </a:rPr>
                  <a:t>: Convenção de Berna</a:t>
                </a:r>
              </a:p>
              <a:p>
                <a:pPr marL="342900" lvl="0" indent="-342900">
                  <a:buFont typeface="+mj-lt"/>
                  <a:buAutoNum type="arabicPeriod"/>
                </a:pPr>
                <a:r>
                  <a:rPr lang="pt-BR" b="1" dirty="0">
                    <a:solidFill>
                      <a:schemeClr val="bg1"/>
                    </a:solidFill>
                  </a:rPr>
                  <a:t>1893</a:t>
                </a:r>
                <a:r>
                  <a:rPr lang="pt-BR" dirty="0">
                    <a:solidFill>
                      <a:schemeClr val="bg1"/>
                    </a:solidFill>
                  </a:rPr>
                  <a:t>: Deliberações das convenções foram unificadas</a:t>
                </a:r>
              </a:p>
            </p:txBody>
          </p:sp>
          <p:sp>
            <p:nvSpPr>
              <p:cNvPr id="63" name="Rectangle 33">
                <a:extLst>
                  <a:ext uri="{FF2B5EF4-FFF2-40B4-BE49-F238E27FC236}">
                    <a16:creationId xmlns:a16="http://schemas.microsoft.com/office/drawing/2014/main" id="{9D63444F-713D-3644-BC3A-6A7FA268BE63}"/>
                  </a:ext>
                </a:extLst>
              </p:cNvPr>
              <p:cNvSpPr/>
              <p:nvPr/>
            </p:nvSpPr>
            <p:spPr>
              <a:xfrm>
                <a:off x="6173107" y="3248839"/>
                <a:ext cx="2280139" cy="560236"/>
              </a:xfrm>
              <a:prstGeom prst="rect">
                <a:avLst/>
              </a:prstGeom>
            </p:spPr>
            <p:txBody>
              <a:bodyPr wrap="square">
                <a:spAutoFit/>
              </a:bodyPr>
              <a:lstStyle/>
              <a:p>
                <a:pPr marL="342900" lvl="0" indent="-342900">
                  <a:buFont typeface="+mj-lt"/>
                  <a:buAutoNum type="arabicPeriod"/>
                </a:pPr>
                <a:r>
                  <a:rPr lang="pt-BR" dirty="0">
                    <a:solidFill>
                      <a:schemeClr val="bg1"/>
                    </a:solidFill>
                  </a:rPr>
                  <a:t>Capitalismo cognitivo/ informacional</a:t>
                </a:r>
              </a:p>
            </p:txBody>
          </p:sp>
          <p:sp>
            <p:nvSpPr>
              <p:cNvPr id="64" name="TextBox 133">
                <a:extLst>
                  <a:ext uri="{FF2B5EF4-FFF2-40B4-BE49-F238E27FC236}">
                    <a16:creationId xmlns:a16="http://schemas.microsoft.com/office/drawing/2014/main" id="{E7B09C12-C905-BB46-8ADB-9B81CA9AD707}"/>
                  </a:ext>
                </a:extLst>
              </p:cNvPr>
              <p:cNvSpPr txBox="1"/>
              <p:nvPr/>
            </p:nvSpPr>
            <p:spPr>
              <a:xfrm>
                <a:off x="1550772" y="4438694"/>
                <a:ext cx="2143407" cy="369332"/>
              </a:xfrm>
              <a:prstGeom prst="rect">
                <a:avLst/>
              </a:prstGeom>
              <a:noFill/>
            </p:spPr>
            <p:txBody>
              <a:bodyPr wrap="none" rtlCol="0">
                <a:spAutoFit/>
              </a:bodyPr>
              <a:lstStyle/>
              <a:p>
                <a:pPr algn="ctr"/>
                <a:r>
                  <a:rPr lang="pt-BR" b="1" dirty="0">
                    <a:solidFill>
                      <a:schemeClr val="bg1"/>
                    </a:solidFill>
                  </a:rPr>
                  <a:t>Antes do Século XVII</a:t>
                </a:r>
              </a:p>
            </p:txBody>
          </p:sp>
        </p:grpSp>
        <p:sp>
          <p:nvSpPr>
            <p:cNvPr id="54" name="Retângulo 53">
              <a:extLst>
                <a:ext uri="{FF2B5EF4-FFF2-40B4-BE49-F238E27FC236}">
                  <a16:creationId xmlns:a16="http://schemas.microsoft.com/office/drawing/2014/main" id="{D36C7037-ABD0-1740-B6C1-7D131AAD4397}"/>
                </a:ext>
              </a:extLst>
            </p:cNvPr>
            <p:cNvSpPr/>
            <p:nvPr/>
          </p:nvSpPr>
          <p:spPr>
            <a:xfrm>
              <a:off x="4648935" y="2384627"/>
              <a:ext cx="2792934" cy="646331"/>
            </a:xfrm>
            <a:prstGeom prst="rect">
              <a:avLst/>
            </a:prstGeom>
          </p:spPr>
          <p:txBody>
            <a:bodyPr wrap="square">
              <a:spAutoFit/>
            </a:bodyPr>
            <a:lstStyle/>
            <a:p>
              <a:pPr lvl="0"/>
              <a:r>
                <a:rPr lang="pt-BR" b="1" dirty="0">
                  <a:solidFill>
                    <a:schemeClr val="bg1"/>
                  </a:solidFill>
                </a:rPr>
                <a:t>Século XVIII até meados da </a:t>
              </a:r>
            </a:p>
            <a:p>
              <a:pPr lvl="0"/>
              <a:r>
                <a:rPr lang="pt-BR" b="1" dirty="0">
                  <a:solidFill>
                    <a:schemeClr val="bg1"/>
                  </a:solidFill>
                </a:rPr>
                <a:t>década de 70 do Século XX</a:t>
              </a:r>
            </a:p>
          </p:txBody>
        </p:sp>
        <p:sp>
          <p:nvSpPr>
            <p:cNvPr id="55" name="Retângulo 54">
              <a:extLst>
                <a:ext uri="{FF2B5EF4-FFF2-40B4-BE49-F238E27FC236}">
                  <a16:creationId xmlns:a16="http://schemas.microsoft.com/office/drawing/2014/main" id="{59E88298-5584-284D-A8C0-759515615B3C}"/>
                </a:ext>
              </a:extLst>
            </p:cNvPr>
            <p:cNvSpPr/>
            <p:nvPr/>
          </p:nvSpPr>
          <p:spPr>
            <a:xfrm>
              <a:off x="7622984" y="3675151"/>
              <a:ext cx="2927985" cy="646331"/>
            </a:xfrm>
            <a:prstGeom prst="rect">
              <a:avLst/>
            </a:prstGeom>
          </p:spPr>
          <p:txBody>
            <a:bodyPr wrap="square">
              <a:spAutoFit/>
            </a:bodyPr>
            <a:lstStyle/>
            <a:p>
              <a:pPr algn="ctr"/>
              <a:r>
                <a:rPr lang="pt-BR" b="1" dirty="0">
                  <a:solidFill>
                    <a:schemeClr val="bg1"/>
                  </a:solidFill>
                </a:rPr>
                <a:t>Meados da Década de 70 do</a:t>
              </a:r>
            </a:p>
            <a:p>
              <a:pPr algn="ctr"/>
              <a:r>
                <a:rPr lang="pt-BR" b="1" dirty="0">
                  <a:solidFill>
                    <a:schemeClr val="bg1"/>
                  </a:solidFill>
                </a:rPr>
                <a:t>Século XX até o 2020 (atual)</a:t>
              </a:r>
            </a:p>
          </p:txBody>
        </p:sp>
      </p:grpSp>
      <p:sp>
        <p:nvSpPr>
          <p:cNvPr id="38" name="Retângulo 37">
            <a:extLst>
              <a:ext uri="{FF2B5EF4-FFF2-40B4-BE49-F238E27FC236}">
                <a16:creationId xmlns:a16="http://schemas.microsoft.com/office/drawing/2014/main" id="{94BF1D6E-6588-C74B-943C-7A6C7EE93A69}"/>
              </a:ext>
            </a:extLst>
          </p:cNvPr>
          <p:cNvSpPr/>
          <p:nvPr/>
        </p:nvSpPr>
        <p:spPr>
          <a:xfrm rot="16200000">
            <a:off x="10406539" y="5065430"/>
            <a:ext cx="3156377" cy="376513"/>
          </a:xfrm>
          <a:prstGeom prst="rect">
            <a:avLst/>
          </a:prstGeom>
          <a:noFill/>
        </p:spPr>
        <p:txBody>
          <a:bodyPr wrap="none">
            <a:spAutoFit/>
          </a:bodyPr>
          <a:lstStyle/>
          <a:p>
            <a:pPr algn="just">
              <a:lnSpc>
                <a:spcPct val="150000"/>
              </a:lnSpc>
            </a:pPr>
            <a:r>
              <a:rPr lang="pt-BR" sz="1400" dirty="0">
                <a:solidFill>
                  <a:schemeClr val="bg1"/>
                </a:solidFill>
                <a:latin typeface="Arial" panose="020B0604020202020204" pitchFamily="34" charset="0"/>
                <a:ea typeface="Times New Roman" panose="02020603050405020304" pitchFamily="18" charset="0"/>
              </a:rPr>
              <a:t>Fonte: Adaptado de </a:t>
            </a:r>
            <a:r>
              <a:rPr lang="pt-BR" sz="1400" dirty="0" err="1">
                <a:solidFill>
                  <a:schemeClr val="bg1"/>
                </a:solidFill>
                <a:latin typeface="Arial" panose="020B0604020202020204" pitchFamily="34" charset="0"/>
                <a:ea typeface="Times New Roman" panose="02020603050405020304" pitchFamily="18" charset="0"/>
              </a:rPr>
              <a:t>Zukerfeld</a:t>
            </a:r>
            <a:r>
              <a:rPr lang="pt-BR" sz="1400" dirty="0">
                <a:solidFill>
                  <a:schemeClr val="bg1"/>
                </a:solidFill>
                <a:latin typeface="Arial" panose="020B0604020202020204" pitchFamily="34" charset="0"/>
                <a:ea typeface="Times New Roman" panose="02020603050405020304" pitchFamily="18" charset="0"/>
              </a:rPr>
              <a:t> (2008).</a:t>
            </a:r>
            <a:endParaRPr lang="pt-BR" sz="20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8941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F71FD7C2-C1A6-5C48-ABB5-2043A1B4E039}"/>
              </a:ext>
            </a:extLst>
          </p:cNvPr>
          <p:cNvPicPr>
            <a:picLocks noChangeAspect="1"/>
          </p:cNvPicPr>
          <p:nvPr/>
        </p:nvPicPr>
        <p:blipFill>
          <a:blip r:embed="rId2"/>
          <a:stretch>
            <a:fillRect/>
          </a:stretch>
        </p:blipFill>
        <p:spPr>
          <a:xfrm>
            <a:off x="0" y="0"/>
            <a:ext cx="12191999" cy="6858000"/>
          </a:xfrm>
          <a:prstGeom prst="rect">
            <a:avLst/>
          </a:prstGeom>
        </p:spPr>
      </p:pic>
    </p:spTree>
    <p:extLst>
      <p:ext uri="{BB962C8B-B14F-4D97-AF65-F5344CB8AC3E}">
        <p14:creationId xmlns:p14="http://schemas.microsoft.com/office/powerpoint/2010/main" val="1508031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Imagem 5" descr="Uma imagem contendo desenho&#10;&#10;Descrição gerada automaticamente">
            <a:extLst>
              <a:ext uri="{FF2B5EF4-FFF2-40B4-BE49-F238E27FC236}">
                <a16:creationId xmlns:a16="http://schemas.microsoft.com/office/drawing/2014/main" id="{DAD7E038-AC9F-4145-85F3-9D4096FA0E08}"/>
              </a:ext>
            </a:extLst>
          </p:cNvPr>
          <p:cNvPicPr>
            <a:picLocks noChangeAspect="1"/>
          </p:cNvPicPr>
          <p:nvPr/>
        </p:nvPicPr>
        <p:blipFill>
          <a:blip r:embed="rId2"/>
          <a:stretch>
            <a:fillRect/>
          </a:stretch>
        </p:blipFill>
        <p:spPr>
          <a:xfrm>
            <a:off x="1022350" y="139700"/>
            <a:ext cx="10147300" cy="6578600"/>
          </a:xfrm>
          <a:prstGeom prst="rect">
            <a:avLst/>
          </a:prstGeom>
        </p:spPr>
      </p:pic>
    </p:spTree>
    <p:extLst>
      <p:ext uri="{BB962C8B-B14F-4D97-AF65-F5344CB8AC3E}">
        <p14:creationId xmlns:p14="http://schemas.microsoft.com/office/powerpoint/2010/main" val="3178307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m 2" descr="Uma imagem contendo texto, mapa, traçado&#10;&#10;Descrição gerada automaticamente">
            <a:extLst>
              <a:ext uri="{FF2B5EF4-FFF2-40B4-BE49-F238E27FC236}">
                <a16:creationId xmlns:a16="http://schemas.microsoft.com/office/drawing/2014/main" id="{C56CD058-BBDB-AE44-AB46-C5BAD92ED3B5}"/>
              </a:ext>
            </a:extLst>
          </p:cNvPr>
          <p:cNvPicPr>
            <a:picLocks noChangeAspect="1"/>
          </p:cNvPicPr>
          <p:nvPr/>
        </p:nvPicPr>
        <p:blipFill rotWithShape="1">
          <a:blip r:embed="rId2"/>
          <a:srcRect t="1260" r="-2" b="9110"/>
          <a:stretch/>
        </p:blipFill>
        <p:spPr>
          <a:xfrm>
            <a:off x="4166505" y="10"/>
            <a:ext cx="4444096" cy="3067040"/>
          </a:xfrm>
          <a:prstGeom prst="rect">
            <a:avLst/>
          </a:prstGeom>
        </p:spPr>
      </p:pic>
      <p:pic>
        <p:nvPicPr>
          <p:cNvPr id="4" name="Imagem 3" descr="Uma imagem contendo comida, pare, aniversário&#10;&#10;Descrição gerada automaticamente">
            <a:extLst>
              <a:ext uri="{FF2B5EF4-FFF2-40B4-BE49-F238E27FC236}">
                <a16:creationId xmlns:a16="http://schemas.microsoft.com/office/drawing/2014/main" id="{E7F41463-2F57-7949-AFF6-6FD1EE772380}"/>
              </a:ext>
            </a:extLst>
          </p:cNvPr>
          <p:cNvPicPr>
            <a:picLocks noChangeAspect="1"/>
          </p:cNvPicPr>
          <p:nvPr/>
        </p:nvPicPr>
        <p:blipFill rotWithShape="1">
          <a:blip r:embed="rId3"/>
          <a:srcRect t="10797" r="2" b="24984"/>
          <a:stretch/>
        </p:blipFill>
        <p:spPr>
          <a:xfrm>
            <a:off x="-1" y="3790950"/>
            <a:ext cx="8305800" cy="3067051"/>
          </a:xfrm>
          <a:prstGeom prst="rect">
            <a:avLst/>
          </a:prstGeom>
        </p:spPr>
      </p:pic>
      <p:pic>
        <p:nvPicPr>
          <p:cNvPr id="5" name="Imagem 4" descr="Uma imagem contendo mesa, xícara, café, óculos&#10;&#10;Descrição gerada automaticamente">
            <a:extLst>
              <a:ext uri="{FF2B5EF4-FFF2-40B4-BE49-F238E27FC236}">
                <a16:creationId xmlns:a16="http://schemas.microsoft.com/office/drawing/2014/main" id="{C6B5D31C-C121-1B48-8899-8A5EA9FA427A}"/>
              </a:ext>
            </a:extLst>
          </p:cNvPr>
          <p:cNvPicPr>
            <a:picLocks noChangeAspect="1"/>
          </p:cNvPicPr>
          <p:nvPr/>
        </p:nvPicPr>
        <p:blipFill rotWithShape="1">
          <a:blip r:embed="rId4"/>
          <a:srcRect t="18646" r="-2" b="-2"/>
          <a:stretch/>
        </p:blipFill>
        <p:spPr>
          <a:xfrm>
            <a:off x="1" y="2"/>
            <a:ext cx="5017099" cy="4718647"/>
          </a:xfrm>
          <a:custGeom>
            <a:avLst/>
            <a:gdLst/>
            <a:ahLst/>
            <a:cxnLst/>
            <a:rect l="l" t="t" r="r" b="b"/>
            <a:pathLst>
              <a:path w="5017099" h="4718647">
                <a:moveTo>
                  <a:pt x="0" y="0"/>
                </a:moveTo>
                <a:lnTo>
                  <a:pt x="4599738" y="0"/>
                </a:lnTo>
                <a:lnTo>
                  <a:pt x="4636346" y="60259"/>
                </a:lnTo>
                <a:cubicBezTo>
                  <a:pt x="4879170" y="507256"/>
                  <a:pt x="5017099" y="1019504"/>
                  <a:pt x="5017099" y="1563967"/>
                </a:cubicBezTo>
                <a:cubicBezTo>
                  <a:pt x="5017099" y="3306249"/>
                  <a:pt x="3604701" y="4718647"/>
                  <a:pt x="1862419" y="4718647"/>
                </a:cubicBezTo>
                <a:cubicBezTo>
                  <a:pt x="1209063" y="4718647"/>
                  <a:pt x="602098" y="4520029"/>
                  <a:pt x="98607" y="4179877"/>
                </a:cubicBezTo>
                <a:lnTo>
                  <a:pt x="0" y="4106140"/>
                </a:lnTo>
                <a:close/>
              </a:path>
            </a:pathLst>
          </a:custGeom>
        </p:spPr>
      </p:pic>
      <p:pic>
        <p:nvPicPr>
          <p:cNvPr id="2" name="Imagem 1" descr="Uma imagem contendo desenho, comida&#10;&#10;Descrição gerada automaticamente">
            <a:extLst>
              <a:ext uri="{FF2B5EF4-FFF2-40B4-BE49-F238E27FC236}">
                <a16:creationId xmlns:a16="http://schemas.microsoft.com/office/drawing/2014/main" id="{5201B9BD-C59E-2247-B30D-DB84758DE7F7}"/>
              </a:ext>
            </a:extLst>
          </p:cNvPr>
          <p:cNvPicPr>
            <a:picLocks noChangeAspect="1"/>
          </p:cNvPicPr>
          <p:nvPr/>
        </p:nvPicPr>
        <p:blipFill rotWithShape="1">
          <a:blip r:embed="rId5"/>
          <a:srcRect l="22304" r="13274"/>
          <a:stretch/>
        </p:blipFill>
        <p:spPr>
          <a:xfrm>
            <a:off x="6283728" y="1699213"/>
            <a:ext cx="5908273" cy="5158786"/>
          </a:xfrm>
          <a:custGeom>
            <a:avLst/>
            <a:gdLst/>
            <a:ahLst/>
            <a:cxnLst/>
            <a:rect l="l" t="t" r="r" b="b"/>
            <a:pathLst>
              <a:path w="5908273" h="5158786">
                <a:moveTo>
                  <a:pt x="3465576" y="0"/>
                </a:moveTo>
                <a:cubicBezTo>
                  <a:pt x="4302945" y="0"/>
                  <a:pt x="5070948" y="296984"/>
                  <a:pt x="5670004" y="791369"/>
                </a:cubicBezTo>
                <a:lnTo>
                  <a:pt x="5908273" y="1007923"/>
                </a:lnTo>
                <a:lnTo>
                  <a:pt x="5908273" y="5158786"/>
                </a:lnTo>
                <a:lnTo>
                  <a:pt x="443374" y="5158786"/>
                </a:lnTo>
                <a:lnTo>
                  <a:pt x="418277" y="5117476"/>
                </a:lnTo>
                <a:cubicBezTo>
                  <a:pt x="151523" y="4626427"/>
                  <a:pt x="0" y="4063697"/>
                  <a:pt x="0" y="3465576"/>
                </a:cubicBezTo>
                <a:cubicBezTo>
                  <a:pt x="0" y="1551591"/>
                  <a:pt x="1551591" y="0"/>
                  <a:pt x="3465576" y="0"/>
                </a:cubicBezTo>
                <a:close/>
              </a:path>
            </a:pathLst>
          </a:custGeom>
        </p:spPr>
      </p:pic>
      <p:pic>
        <p:nvPicPr>
          <p:cNvPr id="6" name="Imagem 5">
            <a:extLst>
              <a:ext uri="{FF2B5EF4-FFF2-40B4-BE49-F238E27FC236}">
                <a16:creationId xmlns:a16="http://schemas.microsoft.com/office/drawing/2014/main" id="{AEB60EAA-D100-1C47-B573-085DE788BE67}"/>
              </a:ext>
            </a:extLst>
          </p:cNvPr>
          <p:cNvPicPr>
            <a:picLocks noChangeAspect="1"/>
          </p:cNvPicPr>
          <p:nvPr/>
        </p:nvPicPr>
        <p:blipFill rotWithShape="1">
          <a:blip r:embed="rId6"/>
          <a:srcRect l="3009" r="9203" b="3"/>
          <a:stretch/>
        </p:blipFill>
        <p:spPr>
          <a:xfrm>
            <a:off x="7928700" y="-1"/>
            <a:ext cx="4277711" cy="3045402"/>
          </a:xfrm>
          <a:custGeom>
            <a:avLst/>
            <a:gdLst/>
            <a:ahLst/>
            <a:cxnLst/>
            <a:rect l="l" t="t" r="r" b="b"/>
            <a:pathLst>
              <a:path w="4277711" h="3045402">
                <a:moveTo>
                  <a:pt x="5102" y="0"/>
                </a:moveTo>
                <a:lnTo>
                  <a:pt x="4277711" y="0"/>
                </a:lnTo>
                <a:lnTo>
                  <a:pt x="4277711" y="2723810"/>
                </a:lnTo>
                <a:lnTo>
                  <a:pt x="4090449" y="2814019"/>
                </a:lnTo>
                <a:cubicBezTo>
                  <a:pt x="3738190" y="2963012"/>
                  <a:pt x="3350901" y="3045402"/>
                  <a:pt x="2944368" y="3045402"/>
                </a:cubicBezTo>
                <a:cubicBezTo>
                  <a:pt x="1318238" y="3045402"/>
                  <a:pt x="0" y="1727164"/>
                  <a:pt x="0" y="101034"/>
                </a:cubicBezTo>
                <a:close/>
              </a:path>
            </a:pathLst>
          </a:custGeom>
        </p:spPr>
      </p:pic>
      <p:sp>
        <p:nvSpPr>
          <p:cNvPr id="8" name="Oval 7">
            <a:extLst>
              <a:ext uri="{FF2B5EF4-FFF2-40B4-BE49-F238E27FC236}">
                <a16:creationId xmlns:a16="http://schemas.microsoft.com/office/drawing/2014/main" id="{5424B1C6-CABE-D843-A5C5-8D1E4C97969B}"/>
              </a:ext>
            </a:extLst>
          </p:cNvPr>
          <p:cNvSpPr/>
          <p:nvPr/>
        </p:nvSpPr>
        <p:spPr>
          <a:xfrm>
            <a:off x="3292800" y="1845317"/>
            <a:ext cx="4297680" cy="4297680"/>
          </a:xfrm>
          <a:prstGeom prst="ellipse">
            <a:avLst/>
          </a:prstGeom>
          <a:solidFill>
            <a:srgbClr val="20547A"/>
          </a:solidFill>
          <a:ln w="38100">
            <a:solidFill>
              <a:schemeClr val="bg1"/>
            </a:solidFill>
          </a:ln>
          <a:effectLst>
            <a:glow rad="228600">
              <a:schemeClr val="accent6">
                <a:satMod val="175000"/>
                <a:alpha val="40000"/>
              </a:schemeClr>
            </a:glow>
            <a:outerShdw blurRad="107950" dist="12700" dir="5400000" algn="ctr">
              <a:srgbClr val="000000"/>
            </a:outerShdw>
            <a:softEdge rad="3175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a:spcAft>
                <a:spcPts val="600"/>
              </a:spcAft>
            </a:pPr>
            <a:r>
              <a:rPr lang="pt-BR" sz="3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Forte" panose="020F0502020204030204" pitchFamily="34" charset="0"/>
                <a:ea typeface="Brush Script MT" panose="03060802040406070304" pitchFamily="66" charset="-122"/>
                <a:cs typeface="Forte" panose="020F0502020204030204" pitchFamily="34" charset="0"/>
              </a:rPr>
              <a:t>Diferentes tipos  de propriedade intelectual</a:t>
            </a:r>
          </a:p>
        </p:txBody>
      </p:sp>
    </p:spTree>
    <p:extLst>
      <p:ext uri="{BB962C8B-B14F-4D97-AF65-F5344CB8AC3E}">
        <p14:creationId xmlns:p14="http://schemas.microsoft.com/office/powerpoint/2010/main" val="420736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404F5FE5-6929-0C4B-AF2F-1AAEF04AEFDD}"/>
              </a:ext>
            </a:extLst>
          </p:cNvPr>
          <p:cNvPicPr>
            <a:picLocks noChangeAspect="1"/>
          </p:cNvPicPr>
          <p:nvPr/>
        </p:nvPicPr>
        <p:blipFill rotWithShape="1">
          <a:blip r:embed="rId2"/>
          <a:stretch/>
        </p:blipFill>
        <p:spPr>
          <a:xfrm>
            <a:off x="2112247" y="33520"/>
            <a:ext cx="8046164" cy="6857999"/>
          </a:xfrm>
          <a:prstGeom prst="rect">
            <a:avLst/>
          </a:prstGeom>
        </p:spPr>
      </p:pic>
      <p:sp>
        <p:nvSpPr>
          <p:cNvPr id="7" name="Retângulo 6">
            <a:extLst>
              <a:ext uri="{FF2B5EF4-FFF2-40B4-BE49-F238E27FC236}">
                <a16:creationId xmlns:a16="http://schemas.microsoft.com/office/drawing/2014/main" id="{3679B405-5AD6-7742-9B3A-C9FBEC7C927A}"/>
              </a:ext>
            </a:extLst>
          </p:cNvPr>
          <p:cNvSpPr/>
          <p:nvPr/>
        </p:nvSpPr>
        <p:spPr>
          <a:xfrm rot="16200000">
            <a:off x="10382691" y="5048690"/>
            <a:ext cx="3357009" cy="261610"/>
          </a:xfrm>
          <a:prstGeom prst="rect">
            <a:avLst/>
          </a:prstGeom>
        </p:spPr>
        <p:txBody>
          <a:bodyPr wrap="none">
            <a:spAutoFit/>
          </a:bodyPr>
          <a:lstStyle/>
          <a:p>
            <a:pPr algn="just">
              <a:spcAft>
                <a:spcPts val="600"/>
              </a:spcAft>
            </a:pPr>
            <a:r>
              <a:rPr lang="pt-BR" sz="1100" dirty="0">
                <a:solidFill>
                  <a:schemeClr val="accent1"/>
                </a:solidFill>
                <a:latin typeface="Arial" panose="020B0604020202020204" pitchFamily="34" charset="0"/>
                <a:ea typeface="Times New Roman" panose="02020603050405020304" pitchFamily="18" charset="0"/>
              </a:rPr>
              <a:t>Fonte: Confederação Nacional da Industria (2019).</a:t>
            </a:r>
            <a:endParaRPr lang="pt-BR" sz="1200" dirty="0">
              <a:solidFill>
                <a:schemeClr val="accent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31671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ntendo luz, ao ar livre, tráfego, azul&#10;&#10;Descrição gerada automaticamente">
            <a:extLst>
              <a:ext uri="{FF2B5EF4-FFF2-40B4-BE49-F238E27FC236}">
                <a16:creationId xmlns:a16="http://schemas.microsoft.com/office/drawing/2014/main" id="{0E5E74DB-7045-AD41-BFFF-F3F127877AAC}"/>
              </a:ext>
            </a:extLst>
          </p:cNvPr>
          <p:cNvPicPr>
            <a:picLocks noChangeAspect="1"/>
          </p:cNvPicPr>
          <p:nvPr/>
        </p:nvPicPr>
        <p:blipFill rotWithShape="1">
          <a:blip r:embed="rId3"/>
          <a:srcRect r="7556" b="1"/>
          <a:stretch/>
        </p:blipFill>
        <p:spPr>
          <a:xfrm>
            <a:off x="13" y="7"/>
            <a:ext cx="12191987" cy="6857993"/>
          </a:xfrm>
          <a:prstGeom prst="rect">
            <a:avLst/>
          </a:prstGeom>
        </p:spPr>
      </p:pic>
      <p:sp>
        <p:nvSpPr>
          <p:cNvPr id="3" name="Título 2">
            <a:extLst>
              <a:ext uri="{FF2B5EF4-FFF2-40B4-BE49-F238E27FC236}">
                <a16:creationId xmlns:a16="http://schemas.microsoft.com/office/drawing/2014/main" id="{40358A85-C67C-F24B-830A-BF517A274847}"/>
              </a:ext>
            </a:extLst>
          </p:cNvPr>
          <p:cNvSpPr>
            <a:spLocks noGrp="1"/>
          </p:cNvSpPr>
          <p:nvPr>
            <p:ph type="title"/>
          </p:nvPr>
        </p:nvSpPr>
        <p:spPr>
          <a:xfrm>
            <a:off x="6250675" y="5264671"/>
            <a:ext cx="5513696" cy="1325563"/>
          </a:xfrm>
        </p:spPr>
        <p:txBody>
          <a:bodyPr>
            <a:normAutofit/>
          </a:bodyPr>
          <a:lstStyle/>
          <a:p>
            <a:pPr algn="ctr"/>
            <a:r>
              <a:rPr lang="pt-BR" sz="6600" b="1" dirty="0">
                <a:solidFill>
                  <a:schemeClr val="bg1"/>
                </a:solidFill>
              </a:rPr>
              <a:t>Direito Conexos</a:t>
            </a:r>
          </a:p>
        </p:txBody>
      </p:sp>
    </p:spTree>
    <p:extLst>
      <p:ext uri="{BB962C8B-B14F-4D97-AF65-F5344CB8AC3E}">
        <p14:creationId xmlns:p14="http://schemas.microsoft.com/office/powerpoint/2010/main" val="3927740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B018101-233E-DB43-83F0-7FEDF060BD2D}"/>
              </a:ext>
            </a:extLst>
          </p:cNvPr>
          <p:cNvPicPr>
            <a:picLocks noChangeAspect="1"/>
          </p:cNvPicPr>
          <p:nvPr/>
        </p:nvPicPr>
        <p:blipFill rotWithShape="1">
          <a:blip r:embed="rId2"/>
          <a:srcRect l="9091" t="285" b="11927"/>
          <a:stretch/>
        </p:blipFill>
        <p:spPr>
          <a:xfrm>
            <a:off x="20" y="10"/>
            <a:ext cx="12191980" cy="6857990"/>
          </a:xfrm>
          <a:prstGeom prst="rect">
            <a:avLst/>
          </a:prstGeom>
        </p:spPr>
      </p:pic>
      <p:sp>
        <p:nvSpPr>
          <p:cNvPr id="6" name="Título 5">
            <a:extLst>
              <a:ext uri="{FF2B5EF4-FFF2-40B4-BE49-F238E27FC236}">
                <a16:creationId xmlns:a16="http://schemas.microsoft.com/office/drawing/2014/main" id="{55FCD08C-F07B-4A4D-A58A-49BE1D5CA43B}"/>
              </a:ext>
            </a:extLst>
          </p:cNvPr>
          <p:cNvSpPr>
            <a:spLocks noGrp="1"/>
          </p:cNvSpPr>
          <p:nvPr>
            <p:ph type="ctrTitle"/>
          </p:nvPr>
        </p:nvSpPr>
        <p:spPr>
          <a:xfrm>
            <a:off x="477981" y="1122362"/>
            <a:ext cx="4023360" cy="2802219"/>
          </a:xfrm>
        </p:spPr>
        <p:txBody>
          <a:bodyPr anchor="b">
            <a:normAutofit/>
          </a:bodyPr>
          <a:lstStyle/>
          <a:p>
            <a:r>
              <a:rPr lang="pt-BR" sz="5400"/>
              <a:t>I</a:t>
            </a:r>
          </a:p>
        </p:txBody>
      </p:sp>
      <p:sp>
        <p:nvSpPr>
          <p:cNvPr id="8" name="Subtítulo 7">
            <a:extLst>
              <a:ext uri="{FF2B5EF4-FFF2-40B4-BE49-F238E27FC236}">
                <a16:creationId xmlns:a16="http://schemas.microsoft.com/office/drawing/2014/main" id="{637329E9-22E3-9843-B974-C5E7B97E6702}"/>
              </a:ext>
            </a:extLst>
          </p:cNvPr>
          <p:cNvSpPr>
            <a:spLocks noGrp="1"/>
          </p:cNvSpPr>
          <p:nvPr>
            <p:ph type="subTitle" idx="1"/>
          </p:nvPr>
        </p:nvSpPr>
        <p:spPr>
          <a:xfrm>
            <a:off x="1331259" y="3083494"/>
            <a:ext cx="3865627" cy="1208141"/>
          </a:xfrm>
        </p:spPr>
        <p:txBody>
          <a:bodyPr>
            <a:normAutofit/>
          </a:bodyPr>
          <a:lstStyle/>
          <a:p>
            <a:r>
              <a:rPr lang="pt-BR" sz="5400" b="1" dirty="0"/>
              <a:t>DEIA</a:t>
            </a:r>
          </a:p>
        </p:txBody>
      </p:sp>
    </p:spTree>
    <p:extLst>
      <p:ext uri="{BB962C8B-B14F-4D97-AF65-F5344CB8AC3E}">
        <p14:creationId xmlns:p14="http://schemas.microsoft.com/office/powerpoint/2010/main" val="3872036410"/>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1">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23">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4" name="Freeform: Shape 25">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8FE41119-29A5-5B4F-AA9A-AAF86D108991}"/>
              </a:ext>
            </a:extLst>
          </p:cNvPr>
          <p:cNvSpPr>
            <a:spLocks noGrp="1"/>
          </p:cNvSpPr>
          <p:nvPr>
            <p:ph type="title"/>
          </p:nvPr>
        </p:nvSpPr>
        <p:spPr>
          <a:xfrm>
            <a:off x="371094" y="1161288"/>
            <a:ext cx="3438144" cy="1239012"/>
          </a:xfrm>
        </p:spPr>
        <p:txBody>
          <a:bodyPr anchor="ctr">
            <a:normAutofit/>
          </a:bodyPr>
          <a:lstStyle/>
          <a:p>
            <a:r>
              <a:rPr lang="pt-BR" sz="2800"/>
              <a:t>Direitos Conexos</a:t>
            </a:r>
          </a:p>
        </p:txBody>
      </p:sp>
      <p:sp>
        <p:nvSpPr>
          <p:cNvPr id="45" name="Rectangle 27">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2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Espaço Reservado para Conteúdo 2">
            <a:extLst>
              <a:ext uri="{FF2B5EF4-FFF2-40B4-BE49-F238E27FC236}">
                <a16:creationId xmlns:a16="http://schemas.microsoft.com/office/drawing/2014/main" id="{387FB43C-F2FC-684F-B795-C52DB296F479}"/>
              </a:ext>
            </a:extLst>
          </p:cNvPr>
          <p:cNvSpPr>
            <a:spLocks noGrp="1"/>
          </p:cNvSpPr>
          <p:nvPr>
            <p:ph idx="1"/>
          </p:nvPr>
        </p:nvSpPr>
        <p:spPr>
          <a:xfrm>
            <a:off x="371094" y="2718054"/>
            <a:ext cx="3438906" cy="3207258"/>
          </a:xfrm>
        </p:spPr>
        <p:txBody>
          <a:bodyPr anchor="ctr">
            <a:normAutofit/>
          </a:bodyPr>
          <a:lstStyle/>
          <a:p>
            <a:pPr marL="0" indent="0">
              <a:buNone/>
            </a:pPr>
            <a:r>
              <a:rPr lang="pt-BR" sz="2400" dirty="0"/>
              <a:t>Protegem as prestações dos artistas intérpretes ou executantes, dos produtores de fonogramas e de </a:t>
            </a:r>
            <a:r>
              <a:rPr lang="pt-BR" sz="2400" dirty="0" err="1"/>
              <a:t>videogramas</a:t>
            </a:r>
            <a:r>
              <a:rPr lang="pt-BR" sz="2400" dirty="0"/>
              <a:t> e dos organismos de radiodifusão.</a:t>
            </a:r>
          </a:p>
        </p:txBody>
      </p:sp>
      <p:grpSp>
        <p:nvGrpSpPr>
          <p:cNvPr id="17" name="Agrupar 16">
            <a:extLst>
              <a:ext uri="{FF2B5EF4-FFF2-40B4-BE49-F238E27FC236}">
                <a16:creationId xmlns:a16="http://schemas.microsoft.com/office/drawing/2014/main" id="{68E2851C-0A4F-ED44-8B40-A6BB117909F0}"/>
              </a:ext>
            </a:extLst>
          </p:cNvPr>
          <p:cNvGrpSpPr/>
          <p:nvPr/>
        </p:nvGrpSpPr>
        <p:grpSpPr>
          <a:xfrm>
            <a:off x="4901184" y="1033363"/>
            <a:ext cx="6922008" cy="4891859"/>
            <a:chOff x="4741226" y="488950"/>
            <a:chExt cx="7393622" cy="5225153"/>
          </a:xfrm>
        </p:grpSpPr>
        <p:sp>
          <p:nvSpPr>
            <p:cNvPr id="6" name="Retângulo 5">
              <a:extLst>
                <a:ext uri="{FF2B5EF4-FFF2-40B4-BE49-F238E27FC236}">
                  <a16:creationId xmlns:a16="http://schemas.microsoft.com/office/drawing/2014/main" id="{03CE3641-822B-874C-8530-6447FAD97AB9}"/>
                </a:ext>
              </a:extLst>
            </p:cNvPr>
            <p:cNvSpPr/>
            <p:nvPr/>
          </p:nvSpPr>
          <p:spPr>
            <a:xfrm>
              <a:off x="5618636" y="4790773"/>
              <a:ext cx="5638801" cy="923330"/>
            </a:xfrm>
            <a:prstGeom prst="rect">
              <a:avLst/>
            </a:prstGeom>
          </p:spPr>
          <p:txBody>
            <a:bodyPr wrap="square">
              <a:normAutofit/>
            </a:bodyPr>
            <a:lstStyle/>
            <a:p>
              <a:pPr algn="ctr">
                <a:lnSpc>
                  <a:spcPct val="90000"/>
                </a:lnSpc>
                <a:spcAft>
                  <a:spcPts val="600"/>
                </a:spcAft>
              </a:pPr>
              <a:r>
                <a:rPr lang="pt-BR" sz="1600"/>
                <a:t>Todos estes profissionais também têm direitos, são os chamados Direitos Conexos, que protegem o trabalho que fizeram para que a obra possa existir.</a:t>
              </a:r>
            </a:p>
          </p:txBody>
        </p:sp>
        <p:grpSp>
          <p:nvGrpSpPr>
            <p:cNvPr id="10" name="Agrupar 9">
              <a:extLst>
                <a:ext uri="{FF2B5EF4-FFF2-40B4-BE49-F238E27FC236}">
                  <a16:creationId xmlns:a16="http://schemas.microsoft.com/office/drawing/2014/main" id="{D74071D0-9253-1447-83F5-1E4C4E9561B4}"/>
                </a:ext>
              </a:extLst>
            </p:cNvPr>
            <p:cNvGrpSpPr/>
            <p:nvPr/>
          </p:nvGrpSpPr>
          <p:grpSpPr>
            <a:xfrm>
              <a:off x="4996180" y="488950"/>
              <a:ext cx="3538219" cy="3661923"/>
              <a:chOff x="4996180" y="488950"/>
              <a:chExt cx="3538219" cy="3661923"/>
            </a:xfrm>
          </p:grpSpPr>
          <p:pic>
            <p:nvPicPr>
              <p:cNvPr id="9" name="Imagem 8" descr="Uma imagem contendo computador, homem, computer, mesa&#10;&#10;Descrição gerada automaticamente">
                <a:extLst>
                  <a:ext uri="{FF2B5EF4-FFF2-40B4-BE49-F238E27FC236}">
                    <a16:creationId xmlns:a16="http://schemas.microsoft.com/office/drawing/2014/main" id="{7D0AE685-EB46-594B-833E-6A9C34C0EB09}"/>
                  </a:ext>
                </a:extLst>
              </p:cNvPr>
              <p:cNvPicPr>
                <a:picLocks noChangeAspect="1"/>
              </p:cNvPicPr>
              <p:nvPr/>
            </p:nvPicPr>
            <p:blipFill>
              <a:blip r:embed="rId2"/>
              <a:stretch>
                <a:fillRect/>
              </a:stretch>
            </p:blipFill>
            <p:spPr>
              <a:xfrm>
                <a:off x="4996180" y="488950"/>
                <a:ext cx="3538219" cy="2211387"/>
              </a:xfrm>
              <a:prstGeom prst="rect">
                <a:avLst/>
              </a:prstGeom>
            </p:spPr>
          </p:pic>
          <p:sp>
            <p:nvSpPr>
              <p:cNvPr id="4" name="Retângulo 3">
                <a:extLst>
                  <a:ext uri="{FF2B5EF4-FFF2-40B4-BE49-F238E27FC236}">
                    <a16:creationId xmlns:a16="http://schemas.microsoft.com/office/drawing/2014/main" id="{A31B4F11-C6F4-AC40-A1A1-76CB4C9748FD}"/>
                  </a:ext>
                </a:extLst>
              </p:cNvPr>
              <p:cNvSpPr/>
              <p:nvPr/>
            </p:nvSpPr>
            <p:spPr>
              <a:xfrm>
                <a:off x="5281614" y="2673545"/>
                <a:ext cx="2924175" cy="1477328"/>
              </a:xfrm>
              <a:prstGeom prst="rect">
                <a:avLst/>
              </a:prstGeom>
            </p:spPr>
            <p:txBody>
              <a:bodyPr wrap="square">
                <a:normAutofit/>
              </a:bodyPr>
              <a:lstStyle/>
              <a:p>
                <a:pPr algn="ctr">
                  <a:lnSpc>
                    <a:spcPct val="90000"/>
                  </a:lnSpc>
                  <a:spcAft>
                    <a:spcPts val="600"/>
                  </a:spcAft>
                </a:pPr>
                <a:r>
                  <a:rPr lang="pt-BR" sz="1600"/>
                  <a:t>Um filme necessita de atores, de operadores de câmaras, de sonoplastas, de um argumentista, etc. Estas pessoas são os executantes. </a:t>
                </a:r>
              </a:p>
            </p:txBody>
          </p:sp>
        </p:grpSp>
        <p:grpSp>
          <p:nvGrpSpPr>
            <p:cNvPr id="13" name="Agrupar 12">
              <a:extLst>
                <a:ext uri="{FF2B5EF4-FFF2-40B4-BE49-F238E27FC236}">
                  <a16:creationId xmlns:a16="http://schemas.microsoft.com/office/drawing/2014/main" id="{5179967A-14D6-3B4E-8023-977ACC39706D}"/>
                </a:ext>
              </a:extLst>
            </p:cNvPr>
            <p:cNvGrpSpPr/>
            <p:nvPr/>
          </p:nvGrpSpPr>
          <p:grpSpPr>
            <a:xfrm>
              <a:off x="8841421" y="808046"/>
              <a:ext cx="2981326" cy="3429446"/>
              <a:chOff x="8841421" y="808046"/>
              <a:chExt cx="2981326" cy="3429446"/>
            </a:xfrm>
          </p:grpSpPr>
          <p:sp>
            <p:nvSpPr>
              <p:cNvPr id="5" name="Retângulo 4">
                <a:extLst>
                  <a:ext uri="{FF2B5EF4-FFF2-40B4-BE49-F238E27FC236}">
                    <a16:creationId xmlns:a16="http://schemas.microsoft.com/office/drawing/2014/main" id="{873BED48-57AF-1548-BFDC-F20B54D371EE}"/>
                  </a:ext>
                </a:extLst>
              </p:cNvPr>
              <p:cNvSpPr/>
              <p:nvPr/>
            </p:nvSpPr>
            <p:spPr>
              <a:xfrm>
                <a:off x="8841421" y="808046"/>
                <a:ext cx="2981326" cy="1477328"/>
              </a:xfrm>
              <a:prstGeom prst="rect">
                <a:avLst/>
              </a:prstGeom>
            </p:spPr>
            <p:txBody>
              <a:bodyPr wrap="square">
                <a:normAutofit/>
              </a:bodyPr>
              <a:lstStyle/>
              <a:p>
                <a:pPr algn="ctr">
                  <a:lnSpc>
                    <a:spcPct val="90000"/>
                  </a:lnSpc>
                  <a:spcAft>
                    <a:spcPts val="600"/>
                  </a:spcAft>
                </a:pPr>
                <a:r>
                  <a:rPr lang="pt-BR" sz="1600"/>
                  <a:t>Uma música pode precisar de um cantor/vocalista e de um ou mais músicos que a toquem. Estas pessoas são os intérpretes. </a:t>
                </a:r>
              </a:p>
            </p:txBody>
          </p:sp>
          <p:pic>
            <p:nvPicPr>
              <p:cNvPr id="12" name="Imagem 11" descr="Uma imagem contendo camisa&#10;&#10;Descrição gerada automaticamente">
                <a:extLst>
                  <a:ext uri="{FF2B5EF4-FFF2-40B4-BE49-F238E27FC236}">
                    <a16:creationId xmlns:a16="http://schemas.microsoft.com/office/drawing/2014/main" id="{F017829E-164F-5943-8800-3D52123DFFD7}"/>
                  </a:ext>
                </a:extLst>
              </p:cNvPr>
              <p:cNvPicPr>
                <a:picLocks noChangeAspect="1"/>
              </p:cNvPicPr>
              <p:nvPr/>
            </p:nvPicPr>
            <p:blipFill rotWithShape="1">
              <a:blip r:embed="rId3"/>
              <a:srcRect l="5682" t="8175" r="3157" b="5254"/>
              <a:stretch/>
            </p:blipFill>
            <p:spPr>
              <a:xfrm>
                <a:off x="8942125" y="2222955"/>
                <a:ext cx="2779918" cy="2014537"/>
              </a:xfrm>
              <a:prstGeom prst="rect">
                <a:avLst/>
              </a:prstGeom>
            </p:spPr>
          </p:pic>
        </p:grpSp>
        <p:sp>
          <p:nvSpPr>
            <p:cNvPr id="14" name="Retângulo 13">
              <a:extLst>
                <a:ext uri="{FF2B5EF4-FFF2-40B4-BE49-F238E27FC236}">
                  <a16:creationId xmlns:a16="http://schemas.microsoft.com/office/drawing/2014/main" id="{9D21D68A-3E65-AD48-AD76-1E21DAE87442}"/>
                </a:ext>
              </a:extLst>
            </p:cNvPr>
            <p:cNvSpPr/>
            <p:nvPr/>
          </p:nvSpPr>
          <p:spPr>
            <a:xfrm>
              <a:off x="4939028" y="808045"/>
              <a:ext cx="3690620" cy="3429447"/>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a:extLst>
                <a:ext uri="{FF2B5EF4-FFF2-40B4-BE49-F238E27FC236}">
                  <a16:creationId xmlns:a16="http://schemas.microsoft.com/office/drawing/2014/main" id="{4735C6C8-D646-D34B-856F-BF9F61F786FA}"/>
                </a:ext>
              </a:extLst>
            </p:cNvPr>
            <p:cNvSpPr/>
            <p:nvPr/>
          </p:nvSpPr>
          <p:spPr>
            <a:xfrm>
              <a:off x="8753794" y="815945"/>
              <a:ext cx="3157219" cy="3429447"/>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have Esquerda 15">
              <a:extLst>
                <a:ext uri="{FF2B5EF4-FFF2-40B4-BE49-F238E27FC236}">
                  <a16:creationId xmlns:a16="http://schemas.microsoft.com/office/drawing/2014/main" id="{DCA5C943-F7DA-6B4C-A29E-4E7A0F6746F8}"/>
                </a:ext>
              </a:extLst>
            </p:cNvPr>
            <p:cNvSpPr/>
            <p:nvPr/>
          </p:nvSpPr>
          <p:spPr>
            <a:xfrm rot="16200000">
              <a:off x="8100050" y="755975"/>
              <a:ext cx="675974" cy="7393622"/>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pt-BR"/>
            </a:p>
          </p:txBody>
        </p:sp>
      </p:grpSp>
    </p:spTree>
    <p:extLst>
      <p:ext uri="{BB962C8B-B14F-4D97-AF65-F5344CB8AC3E}">
        <p14:creationId xmlns:p14="http://schemas.microsoft.com/office/powerpoint/2010/main" val="1114135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45" name="Google Shape;305;p22">
            <a:extLst>
              <a:ext uri="{FF2B5EF4-FFF2-40B4-BE49-F238E27FC236}">
                <a16:creationId xmlns:a16="http://schemas.microsoft.com/office/drawing/2014/main" id="{4E9BE298-548F-8E4D-A38E-81DC8F7F3DDD}"/>
              </a:ext>
            </a:extLst>
          </p:cNvPr>
          <p:cNvSpPr txBox="1"/>
          <p:nvPr/>
        </p:nvSpPr>
        <p:spPr>
          <a:xfrm>
            <a:off x="6358084" y="521809"/>
            <a:ext cx="5223844" cy="1325563"/>
          </a:xfrm>
          <a:prstGeom prst="rect">
            <a:avLst/>
          </a:prstGeom>
        </p:spPr>
        <p:txBody>
          <a:bodyPr spcFirstLastPara="1" vert="horz" lIns="60960" tIns="30480" rIns="60960" bIns="30480" rtlCol="0" anchor="ctr" anchorCtr="0">
            <a:normAutofit/>
          </a:bodyPr>
          <a:lstStyle/>
          <a:p>
            <a:pPr algn="ctr">
              <a:lnSpc>
                <a:spcPct val="90000"/>
              </a:lnSpc>
              <a:spcBef>
                <a:spcPct val="0"/>
              </a:spcBef>
              <a:spcAft>
                <a:spcPts val="400"/>
              </a:spcAft>
            </a:pPr>
            <a:r>
              <a:rPr lang="pt-BR" sz="2933" b="1" dirty="0">
                <a:solidFill>
                  <a:schemeClr val="bg1"/>
                </a:solidFill>
                <a:latin typeface="+mj-lt"/>
                <a:ea typeface="+mj-ea"/>
                <a:cs typeface="+mj-cs"/>
                <a:sym typeface="Prompt"/>
              </a:rPr>
              <a:t>Programa de Computador</a:t>
            </a:r>
            <a:endParaRPr lang="pt-BR" sz="2933" dirty="0">
              <a:solidFill>
                <a:schemeClr val="bg1"/>
              </a:solidFill>
              <a:latin typeface="+mj-lt"/>
              <a:ea typeface="+mj-ea"/>
              <a:cs typeface="+mj-cs"/>
            </a:endParaRPr>
          </a:p>
        </p:txBody>
      </p:sp>
      <p:sp>
        <p:nvSpPr>
          <p:cNvPr id="46" name="Google Shape;307;p22">
            <a:extLst>
              <a:ext uri="{FF2B5EF4-FFF2-40B4-BE49-F238E27FC236}">
                <a16:creationId xmlns:a16="http://schemas.microsoft.com/office/drawing/2014/main" id="{CCE37C29-15E2-EC44-AEB6-457494149241}"/>
              </a:ext>
            </a:extLst>
          </p:cNvPr>
          <p:cNvSpPr/>
          <p:nvPr/>
        </p:nvSpPr>
        <p:spPr>
          <a:xfrm>
            <a:off x="6102904" y="2579365"/>
            <a:ext cx="5933694" cy="2592559"/>
          </a:xfrm>
          <a:prstGeom prst="roundRect">
            <a:avLst>
              <a:gd name="adj" fmla="val 16667"/>
            </a:avLst>
          </a:prstGeom>
          <a:noFill/>
          <a:ln>
            <a:noFill/>
          </a:ln>
        </p:spPr>
        <p:txBody>
          <a:bodyPr spcFirstLastPara="1" wrap="square" lIns="60950" tIns="60950" rIns="60950" bIns="60950" anchor="ctr" anchorCtr="0">
            <a:noAutofit/>
          </a:bodyPr>
          <a:lstStyle/>
          <a:p>
            <a:pPr algn="ctr">
              <a:spcAft>
                <a:spcPts val="400"/>
              </a:spcAft>
              <a:buClr>
                <a:schemeClr val="dk1"/>
              </a:buClr>
              <a:buSzPts val="1100"/>
            </a:pPr>
            <a:r>
              <a:rPr lang="pt-BR" sz="2400" dirty="0">
                <a:solidFill>
                  <a:schemeClr val="bg1"/>
                </a:solidFill>
                <a:latin typeface="Calibri" panose="020F0502020204030204" pitchFamily="34" charset="0"/>
                <a:ea typeface="Prompt"/>
                <a:cs typeface="Calibri" panose="020F0502020204030204" pitchFamily="34" charset="0"/>
                <a:sym typeface="Prompt"/>
              </a:rPr>
              <a:t>“Programa de computador é a expressão de um conjunto organizado de instruções em linguagem natural ou codificada, contida em suporte físico de qualquer natureza, de emprego necessário em máquinas automáticas de tratamento da informação, dispositivos, instrumentos ou equipamentos periféricos, baseados em técnica digital ou análoga, para fazê-los funcionar de modo e para fins determinados.” (BRASIL, 1998)</a:t>
            </a:r>
            <a:endParaRPr lang="pt-BR" sz="1200" dirty="0">
              <a:solidFill>
                <a:schemeClr val="bg1"/>
              </a:solidFill>
              <a:latin typeface="Calibri" panose="020F0502020204030204" pitchFamily="34" charset="0"/>
              <a:ea typeface="Prompt"/>
              <a:cs typeface="Calibri" panose="020F0502020204030204" pitchFamily="34" charset="0"/>
              <a:sym typeface="Prompt"/>
            </a:endParaRPr>
          </a:p>
        </p:txBody>
      </p:sp>
      <p:sp>
        <p:nvSpPr>
          <p:cNvPr id="47" name="CaixaDeTexto 46">
            <a:extLst>
              <a:ext uri="{FF2B5EF4-FFF2-40B4-BE49-F238E27FC236}">
                <a16:creationId xmlns:a16="http://schemas.microsoft.com/office/drawing/2014/main" id="{DAD56D68-6408-014A-8C61-1BB62990B84D}"/>
              </a:ext>
            </a:extLst>
          </p:cNvPr>
          <p:cNvSpPr txBox="1"/>
          <p:nvPr/>
        </p:nvSpPr>
        <p:spPr>
          <a:xfrm>
            <a:off x="266795" y="3572095"/>
            <a:ext cx="5503333" cy="3473771"/>
          </a:xfrm>
          <a:prstGeom prst="rect">
            <a:avLst/>
          </a:prstGeom>
          <a:noFill/>
        </p:spPr>
        <p:txBody>
          <a:bodyPr wrap="square" rtlCol="0">
            <a:spAutoFit/>
          </a:bodyPr>
          <a:lstStyle/>
          <a:p>
            <a:pPr>
              <a:lnSpc>
                <a:spcPct val="90000"/>
              </a:lnSpc>
              <a:spcAft>
                <a:spcPts val="400"/>
              </a:spcAft>
              <a:buClr>
                <a:schemeClr val="bg1"/>
              </a:buClr>
            </a:pPr>
            <a:r>
              <a:rPr lang="pt-BR" sz="2400" dirty="0">
                <a:solidFill>
                  <a:schemeClr val="bg1"/>
                </a:solidFill>
                <a:latin typeface="Calibri" panose="020F0502020204030204" pitchFamily="34" charset="0"/>
                <a:cs typeface="Calibri" panose="020F0502020204030204" pitchFamily="34" charset="0"/>
                <a:sym typeface="Prompt"/>
              </a:rPr>
              <a:t>Benefícios da Proteção</a:t>
            </a:r>
          </a:p>
          <a:p>
            <a:pPr marL="381019" lvl="6" indent="-381019">
              <a:lnSpc>
                <a:spcPct val="90000"/>
              </a:lnSpc>
              <a:spcAft>
                <a:spcPts val="400"/>
              </a:spcAft>
              <a:buClr>
                <a:schemeClr val="bg1"/>
              </a:buClr>
              <a:buFont typeface="Arial" panose="020B0604020202020204" pitchFamily="34" charset="0"/>
              <a:buChar char="•"/>
            </a:pPr>
            <a:r>
              <a:rPr lang="pt-BR" sz="2400" dirty="0">
                <a:solidFill>
                  <a:schemeClr val="bg1"/>
                </a:solidFill>
                <a:latin typeface="Calibri" panose="020F0502020204030204" pitchFamily="34" charset="0"/>
                <a:cs typeface="Calibri" panose="020F0502020204030204" pitchFamily="34" charset="0"/>
                <a:sym typeface="Prompt"/>
              </a:rPr>
              <a:t>Comprovar autoria e/ou titularidade do software;</a:t>
            </a:r>
          </a:p>
          <a:p>
            <a:pPr marL="381019" lvl="3" indent="-381019">
              <a:lnSpc>
                <a:spcPct val="90000"/>
              </a:lnSpc>
              <a:spcAft>
                <a:spcPts val="400"/>
              </a:spcAft>
              <a:buClr>
                <a:schemeClr val="bg1"/>
              </a:buClr>
              <a:buFont typeface="Arial" panose="020B0604020202020204" pitchFamily="34" charset="0"/>
              <a:buChar char="•"/>
            </a:pPr>
            <a:r>
              <a:rPr lang="pt-BR" sz="2400" dirty="0">
                <a:solidFill>
                  <a:schemeClr val="bg1"/>
                </a:solidFill>
                <a:latin typeface="Calibri" panose="020F0502020204030204" pitchFamily="34" charset="0"/>
                <a:cs typeface="Calibri" panose="020F0502020204030204" pitchFamily="34" charset="0"/>
                <a:sym typeface="Prompt"/>
              </a:rPr>
              <a:t>Segurança jurídica diante de disputas judiciais.</a:t>
            </a:r>
          </a:p>
          <a:p>
            <a:pPr lvl="3">
              <a:lnSpc>
                <a:spcPct val="90000"/>
              </a:lnSpc>
              <a:spcAft>
                <a:spcPts val="400"/>
              </a:spcAft>
              <a:buClr>
                <a:schemeClr val="bg1"/>
              </a:buClr>
            </a:pPr>
            <a:r>
              <a:rPr lang="pt-BR" sz="2400" dirty="0">
                <a:solidFill>
                  <a:schemeClr val="bg1"/>
                </a:solidFill>
                <a:latin typeface="Calibri" panose="020F0502020204030204" pitchFamily="34" charset="0"/>
                <a:cs typeface="Calibri" panose="020F0502020204030204" pitchFamily="34" charset="0"/>
                <a:sym typeface="Prompt"/>
              </a:rPr>
              <a:t>Vigência: 50 anos, contados a partir de 1° de janeiro do ano subsequente da sua publicação ou criação.</a:t>
            </a:r>
          </a:p>
          <a:p>
            <a:endParaRPr lang="pt-BR" sz="1200" dirty="0">
              <a:solidFill>
                <a:schemeClr val="bg1"/>
              </a:solidFill>
            </a:endParaRPr>
          </a:p>
        </p:txBody>
      </p:sp>
      <p:sp>
        <p:nvSpPr>
          <p:cNvPr id="48" name="Google Shape;309;p22">
            <a:extLst>
              <a:ext uri="{FF2B5EF4-FFF2-40B4-BE49-F238E27FC236}">
                <a16:creationId xmlns:a16="http://schemas.microsoft.com/office/drawing/2014/main" id="{AF0F59F2-43FC-494D-8320-1AE803364304}"/>
              </a:ext>
            </a:extLst>
          </p:cNvPr>
          <p:cNvSpPr txBox="1"/>
          <p:nvPr/>
        </p:nvSpPr>
        <p:spPr>
          <a:xfrm>
            <a:off x="6583285" y="6534443"/>
            <a:ext cx="5253092" cy="394400"/>
          </a:xfrm>
          <a:prstGeom prst="rect">
            <a:avLst/>
          </a:prstGeom>
          <a:noFill/>
          <a:ln>
            <a:noFill/>
          </a:ln>
        </p:spPr>
        <p:txBody>
          <a:bodyPr spcFirstLastPara="1" wrap="square" lIns="60950" tIns="60950" rIns="60950" bIns="60950" anchor="t" anchorCtr="0">
            <a:noAutofit/>
          </a:bodyPr>
          <a:lstStyle/>
          <a:p>
            <a:r>
              <a:rPr lang="en-US" sz="1200" dirty="0">
                <a:solidFill>
                  <a:srgbClr val="FFFFFF"/>
                </a:solidFill>
              </a:rPr>
              <a:t>Fonte: https://</a:t>
            </a:r>
            <a:r>
              <a:rPr lang="en-US" sz="1200" dirty="0" err="1">
                <a:solidFill>
                  <a:srgbClr val="FFFFFF"/>
                </a:solidFill>
              </a:rPr>
              <a:t>www.gov.br</a:t>
            </a:r>
            <a:r>
              <a:rPr lang="en-US" sz="1200" dirty="0">
                <a:solidFill>
                  <a:srgbClr val="FFFFFF"/>
                </a:solidFill>
              </a:rPr>
              <a:t>/</a:t>
            </a:r>
            <a:r>
              <a:rPr lang="en-US" sz="1200" dirty="0" err="1">
                <a:solidFill>
                  <a:srgbClr val="FFFFFF"/>
                </a:solidFill>
              </a:rPr>
              <a:t>inpi</a:t>
            </a:r>
            <a:r>
              <a:rPr lang="en-US" sz="1200" dirty="0">
                <a:solidFill>
                  <a:srgbClr val="FFFFFF"/>
                </a:solidFill>
              </a:rPr>
              <a:t>/</a:t>
            </a:r>
            <a:r>
              <a:rPr lang="en-US" sz="1200" dirty="0" err="1">
                <a:solidFill>
                  <a:srgbClr val="FFFFFF"/>
                </a:solidFill>
              </a:rPr>
              <a:t>pt-br</a:t>
            </a:r>
            <a:r>
              <a:rPr lang="en-US" sz="1200" dirty="0">
                <a:solidFill>
                  <a:srgbClr val="FFFFFF"/>
                </a:solidFill>
              </a:rPr>
              <a:t>/</a:t>
            </a:r>
            <a:r>
              <a:rPr lang="en-US" sz="1200" dirty="0" err="1">
                <a:solidFill>
                  <a:srgbClr val="FFFFFF"/>
                </a:solidFill>
              </a:rPr>
              <a:t>servicos</a:t>
            </a:r>
            <a:r>
              <a:rPr lang="en-US" sz="1200" dirty="0">
                <a:solidFill>
                  <a:srgbClr val="FFFFFF"/>
                </a:solidFill>
              </a:rPr>
              <a:t>/</a:t>
            </a:r>
            <a:r>
              <a:rPr lang="en-US" sz="1200" dirty="0" err="1">
                <a:solidFill>
                  <a:srgbClr val="FFFFFF"/>
                </a:solidFill>
              </a:rPr>
              <a:t>perguntas-frequentes</a:t>
            </a:r>
            <a:r>
              <a:rPr lang="en-US" sz="1200" dirty="0">
                <a:solidFill>
                  <a:srgbClr val="FFFFFF"/>
                </a:solidFill>
              </a:rPr>
              <a:t>/</a:t>
            </a:r>
            <a:r>
              <a:rPr lang="en-US" sz="1200" dirty="0" err="1">
                <a:solidFill>
                  <a:srgbClr val="FFFFFF"/>
                </a:solidFill>
              </a:rPr>
              <a:t>programas</a:t>
            </a:r>
            <a:r>
              <a:rPr lang="en-US" sz="1200" dirty="0">
                <a:solidFill>
                  <a:srgbClr val="FFFFFF"/>
                </a:solidFill>
              </a:rPr>
              <a:t>-de-</a:t>
            </a:r>
            <a:r>
              <a:rPr lang="en-US" sz="1200" dirty="0" err="1">
                <a:solidFill>
                  <a:srgbClr val="FFFFFF"/>
                </a:solidFill>
              </a:rPr>
              <a:t>computador</a:t>
            </a:r>
            <a:endParaRPr sz="1067" dirty="0">
              <a:solidFill>
                <a:srgbClr val="FFFFFF"/>
              </a:solidFill>
              <a:latin typeface="Calibri"/>
              <a:ea typeface="Calibri"/>
              <a:cs typeface="Calibri"/>
              <a:sym typeface="Calibri"/>
            </a:endParaRPr>
          </a:p>
        </p:txBody>
      </p:sp>
      <p:pic>
        <p:nvPicPr>
          <p:cNvPr id="6" name="Imagem 5">
            <a:extLst>
              <a:ext uri="{FF2B5EF4-FFF2-40B4-BE49-F238E27FC236}">
                <a16:creationId xmlns:a16="http://schemas.microsoft.com/office/drawing/2014/main" id="{89136711-D12C-0E4C-A632-D2AA696A4CC9}"/>
              </a:ext>
            </a:extLst>
          </p:cNvPr>
          <p:cNvPicPr>
            <a:picLocks noChangeAspect="1"/>
          </p:cNvPicPr>
          <p:nvPr/>
        </p:nvPicPr>
        <p:blipFill>
          <a:blip r:embed="rId2"/>
          <a:stretch>
            <a:fillRect/>
          </a:stretch>
        </p:blipFill>
        <p:spPr>
          <a:xfrm>
            <a:off x="902754" y="211980"/>
            <a:ext cx="3995498" cy="3283014"/>
          </a:xfrm>
          <a:prstGeom prst="rect">
            <a:avLst/>
          </a:prstGeom>
        </p:spPr>
      </p:pic>
    </p:spTree>
    <p:extLst>
      <p:ext uri="{BB962C8B-B14F-4D97-AF65-F5344CB8AC3E}">
        <p14:creationId xmlns:p14="http://schemas.microsoft.com/office/powerpoint/2010/main" val="34495309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Imagem 4" descr="Tela de celular com texto preto sobre fundo branco&#10;&#10;Descrição gerada automaticamente">
            <a:extLst>
              <a:ext uri="{FF2B5EF4-FFF2-40B4-BE49-F238E27FC236}">
                <a16:creationId xmlns:a16="http://schemas.microsoft.com/office/drawing/2014/main" id="{4600A8F8-248C-F843-9D7B-CAD122779A8A}"/>
              </a:ext>
            </a:extLst>
          </p:cNvPr>
          <p:cNvPicPr>
            <a:picLocks noChangeAspect="1"/>
          </p:cNvPicPr>
          <p:nvPr/>
        </p:nvPicPr>
        <p:blipFill rotWithShape="1">
          <a:blip r:embed="rId2"/>
          <a:srcRect t="5197" b="1460"/>
          <a:stretch/>
        </p:blipFill>
        <p:spPr>
          <a:xfrm>
            <a:off x="20" y="1282"/>
            <a:ext cx="12191980" cy="6856718"/>
          </a:xfrm>
          <a:prstGeom prst="rect">
            <a:avLst/>
          </a:prstGeom>
        </p:spPr>
      </p:pic>
      <p:sp>
        <p:nvSpPr>
          <p:cNvPr id="6" name="Retângulo 5">
            <a:extLst>
              <a:ext uri="{FF2B5EF4-FFF2-40B4-BE49-F238E27FC236}">
                <a16:creationId xmlns:a16="http://schemas.microsoft.com/office/drawing/2014/main" id="{B1CFF378-9C46-444F-AEA9-F2649BF5737F}"/>
              </a:ext>
            </a:extLst>
          </p:cNvPr>
          <p:cNvSpPr/>
          <p:nvPr/>
        </p:nvSpPr>
        <p:spPr>
          <a:xfrm rot="16200000">
            <a:off x="8984611" y="3671500"/>
            <a:ext cx="6096000" cy="276999"/>
          </a:xfrm>
          <a:prstGeom prst="rect">
            <a:avLst/>
          </a:prstGeom>
        </p:spPr>
        <p:txBody>
          <a:bodyPr>
            <a:spAutoFit/>
          </a:bodyPr>
          <a:lstStyle/>
          <a:p>
            <a:r>
              <a:rPr lang="pt-BR" sz="1200" dirty="0"/>
              <a:t>Fonte: </a:t>
            </a:r>
            <a:r>
              <a:rPr lang="pt-BR" sz="1200" dirty="0" err="1"/>
              <a:t>http</a:t>
            </a:r>
            <a:r>
              <a:rPr lang="pt-BR" sz="1200" dirty="0"/>
              <a:t>://</a:t>
            </a:r>
            <a:r>
              <a:rPr lang="pt-BR" sz="1200" dirty="0" err="1"/>
              <a:t>www.pgo.adv.br</a:t>
            </a:r>
            <a:r>
              <a:rPr lang="pt-BR" sz="1200" dirty="0"/>
              <a:t>/a-propriedade-industrial-segundo-a-</a:t>
            </a:r>
            <a:r>
              <a:rPr lang="pt-BR" sz="1200" dirty="0" err="1"/>
              <a:t>legislacao</a:t>
            </a:r>
            <a:r>
              <a:rPr lang="pt-BR" sz="1200" dirty="0"/>
              <a:t>-brasileira/</a:t>
            </a:r>
          </a:p>
        </p:txBody>
      </p:sp>
    </p:spTree>
    <p:extLst>
      <p:ext uri="{BB962C8B-B14F-4D97-AF65-F5344CB8AC3E}">
        <p14:creationId xmlns:p14="http://schemas.microsoft.com/office/powerpoint/2010/main" val="3823893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m 1">
            <a:extLst>
              <a:ext uri="{FF2B5EF4-FFF2-40B4-BE49-F238E27FC236}">
                <a16:creationId xmlns:a16="http://schemas.microsoft.com/office/drawing/2014/main" id="{AC4B864B-667D-824C-B3C1-E57C8467DDAD}"/>
              </a:ext>
            </a:extLst>
          </p:cNvPr>
          <p:cNvPicPr>
            <a:picLocks noChangeAspect="1"/>
          </p:cNvPicPr>
          <p:nvPr/>
        </p:nvPicPr>
        <p:blipFill rotWithShape="1">
          <a:blip r:embed="rId2"/>
          <a:srcRect t="2216" r="30000" b="4709"/>
          <a:stretch/>
        </p:blipFill>
        <p:spPr>
          <a:xfrm>
            <a:off x="3523488" y="10"/>
            <a:ext cx="8668512" cy="6857990"/>
          </a:xfrm>
          <a:prstGeom prst="rect">
            <a:avLst/>
          </a:prstGeom>
        </p:spPr>
      </p:pic>
      <p:sp>
        <p:nvSpPr>
          <p:cNvPr id="73" name="Rectangle 7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ítulo 2">
            <a:extLst>
              <a:ext uri="{FF2B5EF4-FFF2-40B4-BE49-F238E27FC236}">
                <a16:creationId xmlns:a16="http://schemas.microsoft.com/office/drawing/2014/main" id="{C2AD848F-B311-A545-94C3-8985B084B5B5}"/>
              </a:ext>
            </a:extLst>
          </p:cNvPr>
          <p:cNvSpPr>
            <a:spLocks noGrp="1"/>
          </p:cNvSpPr>
          <p:nvPr>
            <p:ph type="title"/>
          </p:nvPr>
        </p:nvSpPr>
        <p:spPr>
          <a:xfrm>
            <a:off x="458169" y="1187271"/>
            <a:ext cx="4023360" cy="3204134"/>
          </a:xfrm>
        </p:spPr>
        <p:txBody>
          <a:bodyPr vert="horz" lIns="91440" tIns="45720" rIns="91440" bIns="45720" rtlCol="0" anchor="b">
            <a:normAutofit/>
          </a:bodyPr>
          <a:lstStyle/>
          <a:p>
            <a:pPr algn="ctr"/>
            <a:r>
              <a:rPr lang="pt-BR" altLang="pt-BR" sz="2000" dirty="0">
                <a:latin typeface="Calibri" panose="020F0502020204030204" pitchFamily="34" charset="0"/>
                <a:cs typeface="Calibri" panose="020F0502020204030204" pitchFamily="34" charset="0"/>
              </a:rPr>
              <a:t>“Os </a:t>
            </a:r>
            <a:r>
              <a:rPr lang="pt-BR" altLang="pt-BR" sz="2000" b="1" dirty="0">
                <a:solidFill>
                  <a:srgbClr val="C00000"/>
                </a:solidFill>
                <a:latin typeface="Calibri" panose="020F0502020204030204" pitchFamily="34" charset="0"/>
                <a:cs typeface="Calibri" panose="020F0502020204030204" pitchFamily="34" charset="0"/>
              </a:rPr>
              <a:t>sinais distintivos </a:t>
            </a:r>
            <a:r>
              <a:rPr lang="pt-BR" altLang="pt-BR" sz="2000" dirty="0">
                <a:latin typeface="Calibri" panose="020F0502020204030204" pitchFamily="34" charset="0"/>
                <a:cs typeface="Calibri" panose="020F0502020204030204" pitchFamily="34" charset="0"/>
              </a:rPr>
              <a:t>são definidos </a:t>
            </a:r>
            <a:r>
              <a:rPr lang="pt-BR" altLang="pt-BR" sz="2000" b="1" dirty="0">
                <a:latin typeface="Calibri" panose="020F0502020204030204" pitchFamily="34" charset="0"/>
                <a:cs typeface="Calibri" panose="020F0502020204030204" pitchFamily="34" charset="0"/>
              </a:rPr>
              <a:t>como meios fonéticos ou visuais, particularmente as palavras ou imagens </a:t>
            </a:r>
            <a:r>
              <a:rPr lang="pt-BR" altLang="pt-BR" sz="2000" dirty="0">
                <a:latin typeface="Calibri" panose="020F0502020204030204" pitchFamily="34" charset="0"/>
                <a:cs typeface="Calibri" panose="020F0502020204030204" pitchFamily="34" charset="0"/>
              </a:rPr>
              <a:t>que são </a:t>
            </a:r>
            <a:r>
              <a:rPr lang="pt-BR" altLang="pt-BR" sz="2000" b="1" dirty="0">
                <a:latin typeface="Calibri" panose="020F0502020204030204" pitchFamily="34" charset="0"/>
                <a:cs typeface="Calibri" panose="020F0502020204030204" pitchFamily="34" charset="0"/>
              </a:rPr>
              <a:t>aplicados na vida econômica e social na designação das pessoas ou empresas</a:t>
            </a:r>
            <a:r>
              <a:rPr lang="pt-BR" altLang="pt-BR" sz="2000" dirty="0">
                <a:latin typeface="Calibri" panose="020F0502020204030204" pitchFamily="34" charset="0"/>
                <a:cs typeface="Calibri" panose="020F0502020204030204" pitchFamily="34" charset="0"/>
              </a:rPr>
              <a:t>, assim como os </a:t>
            </a:r>
            <a:r>
              <a:rPr lang="pt-BR" altLang="pt-BR" sz="2000" b="1" dirty="0">
                <a:latin typeface="Calibri" panose="020F0502020204030204" pitchFamily="34" charset="0"/>
                <a:cs typeface="Calibri" panose="020F0502020204030204" pitchFamily="34" charset="0"/>
              </a:rPr>
              <a:t>produtos ou serviços </a:t>
            </a:r>
            <a:r>
              <a:rPr lang="pt-BR" altLang="pt-BR" sz="2000" dirty="0">
                <a:latin typeface="Calibri" panose="020F0502020204030204" pitchFamily="34" charset="0"/>
                <a:cs typeface="Calibri" panose="020F0502020204030204" pitchFamily="34" charset="0"/>
              </a:rPr>
              <a:t>que elas fornecem, </a:t>
            </a:r>
            <a:r>
              <a:rPr lang="pt-BR" altLang="pt-BR" sz="2000" b="1" dirty="0">
                <a:latin typeface="Calibri" panose="020F0502020204030204" pitchFamily="34" charset="0"/>
                <a:cs typeface="Calibri" panose="020F0502020204030204" pitchFamily="34" charset="0"/>
              </a:rPr>
              <a:t>a fim de distingui-las </a:t>
            </a:r>
            <a:r>
              <a:rPr lang="pt-BR" altLang="pt-BR" sz="2000" dirty="0">
                <a:latin typeface="Calibri" panose="020F0502020204030204" pitchFamily="34" charset="0"/>
                <a:cs typeface="Calibri" panose="020F0502020204030204" pitchFamily="34" charset="0"/>
              </a:rPr>
              <a:t>e permitir ao público </a:t>
            </a:r>
            <a:r>
              <a:rPr lang="pt-BR" altLang="pt-BR" sz="2000" b="1" dirty="0">
                <a:latin typeface="Calibri" panose="020F0502020204030204" pitchFamily="34" charset="0"/>
                <a:cs typeface="Calibri" panose="020F0502020204030204" pitchFamily="34" charset="0"/>
              </a:rPr>
              <a:t>reconhecê-las</a:t>
            </a:r>
            <a:r>
              <a:rPr lang="pt-BR" altLang="pt-BR" sz="2000" dirty="0">
                <a:latin typeface="Calibri" panose="020F0502020204030204" pitchFamily="34" charset="0"/>
                <a:cs typeface="Calibri" panose="020F0502020204030204" pitchFamily="34" charset="0"/>
              </a:rPr>
              <a:t>.” </a:t>
            </a:r>
          </a:p>
        </p:txBody>
      </p:sp>
      <p:sp>
        <p:nvSpPr>
          <p:cNvPr id="75"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Google Shape;192;g8bafeafd75_0_30">
            <a:extLst>
              <a:ext uri="{FF2B5EF4-FFF2-40B4-BE49-F238E27FC236}">
                <a16:creationId xmlns:a16="http://schemas.microsoft.com/office/drawing/2014/main" id="{5EA61A2C-2EF0-584F-B4B0-BB0280FD1EFB}"/>
              </a:ext>
            </a:extLst>
          </p:cNvPr>
          <p:cNvSpPr txBox="1"/>
          <p:nvPr/>
        </p:nvSpPr>
        <p:spPr>
          <a:xfrm>
            <a:off x="401017" y="660346"/>
            <a:ext cx="5395912" cy="1655762"/>
          </a:xfrm>
          <a:prstGeom prst="rect">
            <a:avLst/>
          </a:prstGeom>
        </p:spPr>
        <p:txBody>
          <a:bodyPr spcFirstLastPara="1" vert="horz" lIns="91440" tIns="45720" rIns="91440" bIns="45720" rtlCol="0" anchorCtr="0">
            <a:normAutofit/>
          </a:bodyPr>
          <a:lstStyle/>
          <a:p>
            <a:pPr>
              <a:lnSpc>
                <a:spcPct val="90000"/>
              </a:lnSpc>
              <a:spcBef>
                <a:spcPts val="1000"/>
              </a:spcBef>
            </a:pPr>
            <a:r>
              <a:rPr lang="en-US" sz="2400" b="1" kern="1200" dirty="0">
                <a:latin typeface="+mn-lt"/>
                <a:ea typeface="+mn-ea"/>
                <a:cs typeface="+mn-cs"/>
                <a:sym typeface="Prompt"/>
              </a:rPr>
              <a:t>Marca</a:t>
            </a:r>
            <a:endParaRPr lang="en-US" sz="2400" kern="1200" dirty="0">
              <a:latin typeface="+mn-lt"/>
              <a:ea typeface="+mn-ea"/>
              <a:cs typeface="+mn-cs"/>
            </a:endParaRPr>
          </a:p>
        </p:txBody>
      </p:sp>
      <p:sp>
        <p:nvSpPr>
          <p:cNvPr id="6" name="Retângulo 5">
            <a:extLst>
              <a:ext uri="{FF2B5EF4-FFF2-40B4-BE49-F238E27FC236}">
                <a16:creationId xmlns:a16="http://schemas.microsoft.com/office/drawing/2014/main" id="{277950DF-E29D-E040-B467-C10BDBAA684F}"/>
              </a:ext>
            </a:extLst>
          </p:cNvPr>
          <p:cNvSpPr/>
          <p:nvPr/>
        </p:nvSpPr>
        <p:spPr>
          <a:xfrm>
            <a:off x="44107" y="6521725"/>
            <a:ext cx="6593343" cy="276999"/>
          </a:xfrm>
          <a:prstGeom prst="rect">
            <a:avLst/>
          </a:prstGeom>
        </p:spPr>
        <p:txBody>
          <a:bodyPr wrap="none">
            <a:spAutoFit/>
          </a:bodyPr>
          <a:lstStyle/>
          <a:p>
            <a:pPr>
              <a:spcAft>
                <a:spcPts val="600"/>
              </a:spcAft>
            </a:pPr>
            <a:r>
              <a:rPr lang="pt-BR" sz="1200"/>
              <a:t>Fonte: https://comunicadores.info/2008/10/02/10-sites-para-downloads-gratuitos-de-logos-em-vetor/</a:t>
            </a:r>
          </a:p>
        </p:txBody>
      </p:sp>
      <p:sp>
        <p:nvSpPr>
          <p:cNvPr id="4" name="Retângulo 3">
            <a:extLst>
              <a:ext uri="{FF2B5EF4-FFF2-40B4-BE49-F238E27FC236}">
                <a16:creationId xmlns:a16="http://schemas.microsoft.com/office/drawing/2014/main" id="{8249DAAA-73D0-0D46-8FB0-D079AEE06174}"/>
              </a:ext>
            </a:extLst>
          </p:cNvPr>
          <p:cNvSpPr/>
          <p:nvPr/>
        </p:nvSpPr>
        <p:spPr>
          <a:xfrm>
            <a:off x="2340975" y="4568638"/>
            <a:ext cx="2125903" cy="369332"/>
          </a:xfrm>
          <a:prstGeom prst="rect">
            <a:avLst/>
          </a:prstGeom>
        </p:spPr>
        <p:txBody>
          <a:bodyPr wrap="none">
            <a:spAutoFit/>
          </a:bodyPr>
          <a:lstStyle/>
          <a:p>
            <a:pPr algn="ctr"/>
            <a:r>
              <a:rPr lang="pt-BR" altLang="pt-BR" dirty="0">
                <a:latin typeface="Calibri" panose="020F0502020204030204" pitchFamily="34" charset="0"/>
                <a:cs typeface="Calibri" panose="020F0502020204030204" pitchFamily="34" charset="0"/>
              </a:rPr>
              <a:t>MATHÉLY (1984, p.3)</a:t>
            </a:r>
          </a:p>
        </p:txBody>
      </p:sp>
    </p:spTree>
    <p:extLst>
      <p:ext uri="{BB962C8B-B14F-4D97-AF65-F5344CB8AC3E}">
        <p14:creationId xmlns:p14="http://schemas.microsoft.com/office/powerpoint/2010/main" val="2330822265"/>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a:extLst>
              <a:ext uri="{FF2B5EF4-FFF2-40B4-BE49-F238E27FC236}">
                <a16:creationId xmlns:a16="http://schemas.microsoft.com/office/drawing/2014/main" id="{5DFC9422-F6D3-2E45-9540-18CA9835CBBB}"/>
              </a:ext>
            </a:extLst>
          </p:cNvPr>
          <p:cNvGrpSpPr/>
          <p:nvPr/>
        </p:nvGrpSpPr>
        <p:grpSpPr>
          <a:xfrm>
            <a:off x="968187" y="1490941"/>
            <a:ext cx="10587038" cy="4452659"/>
            <a:chOff x="258264" y="2265867"/>
            <a:chExt cx="8901794" cy="3506997"/>
          </a:xfrm>
        </p:grpSpPr>
        <p:sp>
          <p:nvSpPr>
            <p:cNvPr id="3" name="Oval 2">
              <a:extLst>
                <a:ext uri="{FF2B5EF4-FFF2-40B4-BE49-F238E27FC236}">
                  <a16:creationId xmlns:a16="http://schemas.microsoft.com/office/drawing/2014/main" id="{BBD7E75F-319A-A247-B0FA-B7097A19E008}"/>
                </a:ext>
              </a:extLst>
            </p:cNvPr>
            <p:cNvSpPr/>
            <p:nvPr/>
          </p:nvSpPr>
          <p:spPr>
            <a:xfrm flipV="1">
              <a:off x="3888083" y="4315971"/>
              <a:ext cx="1538397" cy="1456893"/>
            </a:xfrm>
            <a:prstGeom prst="ellipse">
              <a:avLst/>
            </a:prstGeom>
            <a:noFill/>
            <a:ln w="762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16">
              <a:extLst>
                <a:ext uri="{FF2B5EF4-FFF2-40B4-BE49-F238E27FC236}">
                  <a16:creationId xmlns:a16="http://schemas.microsoft.com/office/drawing/2014/main" id="{17669C66-33B0-E24C-8FBF-BC9A6431CA4C}"/>
                </a:ext>
              </a:extLst>
            </p:cNvPr>
            <p:cNvCxnSpPr>
              <a:cxnSpLocks/>
            </p:cNvCxnSpPr>
            <p:nvPr/>
          </p:nvCxnSpPr>
          <p:spPr>
            <a:xfrm>
              <a:off x="327714" y="3346260"/>
              <a:ext cx="8139880" cy="3834"/>
            </a:xfrm>
            <a:prstGeom prst="line">
              <a:avLst/>
            </a:prstGeom>
            <a:effectLst>
              <a:outerShdw blurRad="50800" dist="38100" dir="13500000" algn="br"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5" name="Straight Connector 19">
              <a:extLst>
                <a:ext uri="{FF2B5EF4-FFF2-40B4-BE49-F238E27FC236}">
                  <a16:creationId xmlns:a16="http://schemas.microsoft.com/office/drawing/2014/main" id="{B640965F-9140-534F-A7A9-CFACE1A93E4B}"/>
                </a:ext>
              </a:extLst>
            </p:cNvPr>
            <p:cNvCxnSpPr>
              <a:cxnSpLocks/>
              <a:stCxn id="52" idx="0"/>
            </p:cNvCxnSpPr>
            <p:nvPr/>
          </p:nvCxnSpPr>
          <p:spPr>
            <a:xfrm>
              <a:off x="692289" y="3752656"/>
              <a:ext cx="0" cy="1291761"/>
            </a:xfrm>
            <a:prstGeom prst="line">
              <a:avLst/>
            </a:prstGeom>
          </p:spPr>
          <p:style>
            <a:lnRef idx="1">
              <a:schemeClr val="accent2"/>
            </a:lnRef>
            <a:fillRef idx="0">
              <a:schemeClr val="accent2"/>
            </a:fillRef>
            <a:effectRef idx="0">
              <a:schemeClr val="accent2"/>
            </a:effectRef>
            <a:fontRef idx="minor">
              <a:schemeClr val="tx1"/>
            </a:fontRef>
          </p:style>
        </p:cxnSp>
        <p:cxnSp>
          <p:nvCxnSpPr>
            <p:cNvPr id="6" name="Straight Connector 21">
              <a:extLst>
                <a:ext uri="{FF2B5EF4-FFF2-40B4-BE49-F238E27FC236}">
                  <a16:creationId xmlns:a16="http://schemas.microsoft.com/office/drawing/2014/main" id="{14D6F641-5054-D948-9A69-8D80137E7A1A}"/>
                </a:ext>
              </a:extLst>
            </p:cNvPr>
            <p:cNvCxnSpPr>
              <a:cxnSpLocks/>
              <a:endCxn id="3" idx="2"/>
            </p:cNvCxnSpPr>
            <p:nvPr/>
          </p:nvCxnSpPr>
          <p:spPr>
            <a:xfrm>
              <a:off x="692288" y="5044417"/>
              <a:ext cx="319579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24">
              <a:extLst>
                <a:ext uri="{FF2B5EF4-FFF2-40B4-BE49-F238E27FC236}">
                  <a16:creationId xmlns:a16="http://schemas.microsoft.com/office/drawing/2014/main" id="{7A0747DD-853A-1640-B02A-D65F1973F7E2}"/>
                </a:ext>
              </a:extLst>
            </p:cNvPr>
            <p:cNvCxnSpPr>
              <a:cxnSpLocks/>
            </p:cNvCxnSpPr>
            <p:nvPr/>
          </p:nvCxnSpPr>
          <p:spPr>
            <a:xfrm flipH="1">
              <a:off x="8622274" y="3752655"/>
              <a:ext cx="158" cy="1291762"/>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25">
              <a:extLst>
                <a:ext uri="{FF2B5EF4-FFF2-40B4-BE49-F238E27FC236}">
                  <a16:creationId xmlns:a16="http://schemas.microsoft.com/office/drawing/2014/main" id="{7514A7D0-EC56-A842-B007-F87CD5CBB059}"/>
                </a:ext>
              </a:extLst>
            </p:cNvPr>
            <p:cNvCxnSpPr>
              <a:cxnSpLocks/>
              <a:endCxn id="3" idx="6"/>
            </p:cNvCxnSpPr>
            <p:nvPr/>
          </p:nvCxnSpPr>
          <p:spPr>
            <a:xfrm flipH="1">
              <a:off x="5426480" y="5044417"/>
              <a:ext cx="3195794" cy="0"/>
            </a:xfrm>
            <a:prstGeom prst="line">
              <a:avLst/>
            </a:prstGeom>
          </p:spPr>
          <p:style>
            <a:lnRef idx="1">
              <a:schemeClr val="accent2"/>
            </a:lnRef>
            <a:fillRef idx="0">
              <a:schemeClr val="accent2"/>
            </a:fillRef>
            <a:effectRef idx="0">
              <a:schemeClr val="accent2"/>
            </a:effectRef>
            <a:fontRef idx="minor">
              <a:schemeClr val="tx1"/>
            </a:fontRef>
          </p:style>
        </p:cxnSp>
        <p:sp>
          <p:nvSpPr>
            <p:cNvPr id="9" name="Oval 8">
              <a:extLst>
                <a:ext uri="{FF2B5EF4-FFF2-40B4-BE49-F238E27FC236}">
                  <a16:creationId xmlns:a16="http://schemas.microsoft.com/office/drawing/2014/main" id="{105146B3-2DBB-8147-9CF8-D29AF7EB9B78}"/>
                </a:ext>
              </a:extLst>
            </p:cNvPr>
            <p:cNvSpPr/>
            <p:nvPr/>
          </p:nvSpPr>
          <p:spPr>
            <a:xfrm>
              <a:off x="4023102" y="4446325"/>
              <a:ext cx="1268359" cy="119618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87">
              <a:extLst>
                <a:ext uri="{FF2B5EF4-FFF2-40B4-BE49-F238E27FC236}">
                  <a16:creationId xmlns:a16="http://schemas.microsoft.com/office/drawing/2014/main" id="{54F958F3-F6DF-9F42-80BB-93E42D1F352F}"/>
                </a:ext>
              </a:extLst>
            </p:cNvPr>
            <p:cNvSpPr/>
            <p:nvPr/>
          </p:nvSpPr>
          <p:spPr>
            <a:xfrm>
              <a:off x="4023349" y="4782220"/>
              <a:ext cx="1335622" cy="584775"/>
            </a:xfrm>
            <a:prstGeom prst="rect">
              <a:avLst/>
            </a:prstGeom>
          </p:spPr>
          <p:txBody>
            <a:bodyPr wrap="none">
              <a:spAutoFit/>
            </a:bodyPr>
            <a:lstStyle/>
            <a:p>
              <a:pPr algn="ctr"/>
              <a:r>
                <a:rPr lang="pt-BR" sz="1600" b="1" cap="all" dirty="0">
                  <a:solidFill>
                    <a:schemeClr val="tx1">
                      <a:lumMod val="75000"/>
                      <a:lumOff val="25000"/>
                    </a:schemeClr>
                  </a:solidFill>
                  <a:latin typeface="Arial" panose="020B0604020202020204" pitchFamily="34" charset="0"/>
                  <a:cs typeface="Arial" panose="020B0604020202020204" pitchFamily="34" charset="0"/>
                </a:rPr>
                <a:t>Sinal </a:t>
              </a:r>
            </a:p>
            <a:p>
              <a:pPr algn="ctr"/>
              <a:r>
                <a:rPr lang="pt-BR" sz="1600" b="1" cap="all" dirty="0">
                  <a:solidFill>
                    <a:schemeClr val="tx1">
                      <a:lumMod val="75000"/>
                      <a:lumOff val="25000"/>
                    </a:schemeClr>
                  </a:solidFill>
                  <a:latin typeface="Arial" panose="020B0604020202020204" pitchFamily="34" charset="0"/>
                  <a:cs typeface="Arial" panose="020B0604020202020204" pitchFamily="34" charset="0"/>
                </a:rPr>
                <a:t>distintivo</a:t>
              </a:r>
            </a:p>
          </p:txBody>
        </p:sp>
        <p:grpSp>
          <p:nvGrpSpPr>
            <p:cNvPr id="11" name="Agrupar 10">
              <a:extLst>
                <a:ext uri="{FF2B5EF4-FFF2-40B4-BE49-F238E27FC236}">
                  <a16:creationId xmlns:a16="http://schemas.microsoft.com/office/drawing/2014/main" id="{88AFDA99-5DCC-074F-8B82-98DD03ED2E85}"/>
                </a:ext>
              </a:extLst>
            </p:cNvPr>
            <p:cNvGrpSpPr/>
            <p:nvPr/>
          </p:nvGrpSpPr>
          <p:grpSpPr>
            <a:xfrm>
              <a:off x="258264" y="2388977"/>
              <a:ext cx="868049" cy="1363679"/>
              <a:chOff x="258264" y="2388977"/>
              <a:chExt cx="868049" cy="1363679"/>
            </a:xfrm>
          </p:grpSpPr>
          <p:sp>
            <p:nvSpPr>
              <p:cNvPr id="52" name="Oval 51">
                <a:extLst>
                  <a:ext uri="{FF2B5EF4-FFF2-40B4-BE49-F238E27FC236}">
                    <a16:creationId xmlns:a16="http://schemas.microsoft.com/office/drawing/2014/main" id="{B5CE3E23-EB23-7146-9F5C-70767DC33A9D}"/>
                  </a:ext>
                </a:extLst>
              </p:cNvPr>
              <p:cNvSpPr/>
              <p:nvPr/>
            </p:nvSpPr>
            <p:spPr>
              <a:xfrm flipV="1">
                <a:off x="258264" y="2939864"/>
                <a:ext cx="868049" cy="812792"/>
              </a:xfrm>
              <a:prstGeom prst="ellipse">
                <a:avLst/>
              </a:prstGeom>
              <a:noFill/>
              <a:ln w="127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2">
                      <a:lumMod val="25000"/>
                    </a:schemeClr>
                  </a:solidFill>
                </a:endParaRPr>
              </a:p>
            </p:txBody>
          </p:sp>
          <p:sp>
            <p:nvSpPr>
              <p:cNvPr id="53" name="Oval 52">
                <a:extLst>
                  <a:ext uri="{FF2B5EF4-FFF2-40B4-BE49-F238E27FC236}">
                    <a16:creationId xmlns:a16="http://schemas.microsoft.com/office/drawing/2014/main" id="{DBEFC749-4123-024B-A23B-94363252EE4D}"/>
                  </a:ext>
                </a:extLst>
              </p:cNvPr>
              <p:cNvSpPr/>
              <p:nvPr/>
            </p:nvSpPr>
            <p:spPr>
              <a:xfrm>
                <a:off x="336330" y="3012708"/>
                <a:ext cx="711917" cy="667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2">
                      <a:lumMod val="25000"/>
                    </a:schemeClr>
                  </a:solidFill>
                </a:endParaRPr>
              </a:p>
            </p:txBody>
          </p:sp>
          <p:grpSp>
            <p:nvGrpSpPr>
              <p:cNvPr id="54" name="Group 4">
                <a:extLst>
                  <a:ext uri="{FF2B5EF4-FFF2-40B4-BE49-F238E27FC236}">
                    <a16:creationId xmlns:a16="http://schemas.microsoft.com/office/drawing/2014/main" id="{193E1EF0-1348-8543-8286-1A8DA261F589}"/>
                  </a:ext>
                </a:extLst>
              </p:cNvPr>
              <p:cNvGrpSpPr>
                <a:grpSpLocks noChangeAspect="1"/>
              </p:cNvGrpSpPr>
              <p:nvPr/>
            </p:nvGrpSpPr>
            <p:grpSpPr bwMode="auto">
              <a:xfrm>
                <a:off x="545659" y="3197016"/>
                <a:ext cx="293258" cy="298488"/>
                <a:chOff x="916" y="587"/>
                <a:chExt cx="812" cy="882"/>
              </a:xfrm>
              <a:solidFill>
                <a:schemeClr val="bg1"/>
              </a:solidFill>
            </p:grpSpPr>
            <p:sp>
              <p:nvSpPr>
                <p:cNvPr id="56" name="Freeform 6">
                  <a:extLst>
                    <a:ext uri="{FF2B5EF4-FFF2-40B4-BE49-F238E27FC236}">
                      <a16:creationId xmlns:a16="http://schemas.microsoft.com/office/drawing/2014/main" id="{0B68BE65-42B6-FE43-9DEE-FE180F5A5618}"/>
                    </a:ext>
                  </a:extLst>
                </p:cNvPr>
                <p:cNvSpPr>
                  <a:spLocks noEditPoints="1"/>
                </p:cNvSpPr>
                <p:nvPr/>
              </p:nvSpPr>
              <p:spPr bwMode="auto">
                <a:xfrm>
                  <a:off x="916" y="587"/>
                  <a:ext cx="609" cy="614"/>
                </a:xfrm>
                <a:custGeom>
                  <a:avLst/>
                  <a:gdLst>
                    <a:gd name="T0" fmla="*/ 1218 w 2437"/>
                    <a:gd name="T1" fmla="*/ 1941 h 2458"/>
                    <a:gd name="T2" fmla="*/ 1197 w 2437"/>
                    <a:gd name="T3" fmla="*/ 2167 h 2458"/>
                    <a:gd name="T4" fmla="*/ 1422 w 2437"/>
                    <a:gd name="T5" fmla="*/ 2284 h 2458"/>
                    <a:gd name="T6" fmla="*/ 1645 w 2437"/>
                    <a:gd name="T7" fmla="*/ 2167 h 2458"/>
                    <a:gd name="T8" fmla="*/ 1624 w 2437"/>
                    <a:gd name="T9" fmla="*/ 1941 h 2458"/>
                    <a:gd name="T10" fmla="*/ 1925 w 2437"/>
                    <a:gd name="T11" fmla="*/ 1482 h 2458"/>
                    <a:gd name="T12" fmla="*/ 1702 w 2437"/>
                    <a:gd name="T13" fmla="*/ 1599 h 2458"/>
                    <a:gd name="T14" fmla="*/ 1722 w 2437"/>
                    <a:gd name="T15" fmla="*/ 1826 h 2458"/>
                    <a:gd name="T16" fmla="*/ 1966 w 2437"/>
                    <a:gd name="T17" fmla="*/ 1912 h 2458"/>
                    <a:gd name="T18" fmla="*/ 2164 w 2437"/>
                    <a:gd name="T19" fmla="*/ 1767 h 2458"/>
                    <a:gd name="T20" fmla="*/ 2103 w 2437"/>
                    <a:gd name="T21" fmla="*/ 1546 h 2458"/>
                    <a:gd name="T22" fmla="*/ 2021 w 2437"/>
                    <a:gd name="T23" fmla="*/ 944 h 2458"/>
                    <a:gd name="T24" fmla="*/ 1822 w 2437"/>
                    <a:gd name="T25" fmla="*/ 1089 h 2458"/>
                    <a:gd name="T26" fmla="*/ 1883 w 2437"/>
                    <a:gd name="T27" fmla="*/ 1309 h 2458"/>
                    <a:gd name="T28" fmla="*/ 2141 w 2437"/>
                    <a:gd name="T29" fmla="*/ 1362 h 2458"/>
                    <a:gd name="T30" fmla="*/ 2310 w 2437"/>
                    <a:gd name="T31" fmla="*/ 1191 h 2458"/>
                    <a:gd name="T32" fmla="*/ 2210 w 2437"/>
                    <a:gd name="T33" fmla="*/ 983 h 2458"/>
                    <a:gd name="T34" fmla="*/ 308 w 2437"/>
                    <a:gd name="T35" fmla="*/ 886 h 2458"/>
                    <a:gd name="T36" fmla="*/ 140 w 2437"/>
                    <a:gd name="T37" fmla="*/ 1055 h 2458"/>
                    <a:gd name="T38" fmla="*/ 240 w 2437"/>
                    <a:gd name="T39" fmla="*/ 1265 h 2458"/>
                    <a:gd name="T40" fmla="*/ 504 w 2437"/>
                    <a:gd name="T41" fmla="*/ 1283 h 2458"/>
                    <a:gd name="T42" fmla="*/ 640 w 2437"/>
                    <a:gd name="T43" fmla="*/ 1090 h 2458"/>
                    <a:gd name="T44" fmla="*/ 504 w 2437"/>
                    <a:gd name="T45" fmla="*/ 898 h 2458"/>
                    <a:gd name="T46" fmla="*/ 1694 w 2437"/>
                    <a:gd name="T47" fmla="*/ 434 h 2458"/>
                    <a:gd name="T48" fmla="*/ 1558 w 2437"/>
                    <a:gd name="T49" fmla="*/ 626 h 2458"/>
                    <a:gd name="T50" fmla="*/ 1694 w 2437"/>
                    <a:gd name="T51" fmla="*/ 818 h 2458"/>
                    <a:gd name="T52" fmla="*/ 1958 w 2437"/>
                    <a:gd name="T53" fmla="*/ 801 h 2458"/>
                    <a:gd name="T54" fmla="*/ 2059 w 2437"/>
                    <a:gd name="T55" fmla="*/ 591 h 2458"/>
                    <a:gd name="T56" fmla="*/ 1890 w 2437"/>
                    <a:gd name="T57" fmla="*/ 421 h 2458"/>
                    <a:gd name="T58" fmla="*/ 535 w 2437"/>
                    <a:gd name="T59" fmla="*/ 418 h 2458"/>
                    <a:gd name="T60" fmla="*/ 436 w 2437"/>
                    <a:gd name="T61" fmla="*/ 628 h 2458"/>
                    <a:gd name="T62" fmla="*/ 604 w 2437"/>
                    <a:gd name="T63" fmla="*/ 797 h 2458"/>
                    <a:gd name="T64" fmla="*/ 861 w 2437"/>
                    <a:gd name="T65" fmla="*/ 745 h 2458"/>
                    <a:gd name="T66" fmla="*/ 922 w 2437"/>
                    <a:gd name="T67" fmla="*/ 524 h 2458"/>
                    <a:gd name="T68" fmla="*/ 724 w 2437"/>
                    <a:gd name="T69" fmla="*/ 379 h 2458"/>
                    <a:gd name="T70" fmla="*/ 1064 w 2437"/>
                    <a:gd name="T71" fmla="*/ 194 h 2458"/>
                    <a:gd name="T72" fmla="*/ 1003 w 2437"/>
                    <a:gd name="T73" fmla="*/ 414 h 2458"/>
                    <a:gd name="T74" fmla="*/ 1201 w 2437"/>
                    <a:gd name="T75" fmla="*/ 560 h 2458"/>
                    <a:gd name="T76" fmla="*/ 1445 w 2437"/>
                    <a:gd name="T77" fmla="*/ 474 h 2458"/>
                    <a:gd name="T78" fmla="*/ 1465 w 2437"/>
                    <a:gd name="T79" fmla="*/ 247 h 2458"/>
                    <a:gd name="T80" fmla="*/ 1242 w 2437"/>
                    <a:gd name="T81" fmla="*/ 131 h 2458"/>
                    <a:gd name="T82" fmla="*/ 1653 w 2437"/>
                    <a:gd name="T83" fmla="*/ 80 h 2458"/>
                    <a:gd name="T84" fmla="*/ 2138 w 2437"/>
                    <a:gd name="T85" fmla="*/ 423 h 2458"/>
                    <a:gd name="T86" fmla="*/ 2408 w 2437"/>
                    <a:gd name="T87" fmla="*/ 959 h 2458"/>
                    <a:gd name="T88" fmla="*/ 2386 w 2437"/>
                    <a:gd name="T89" fmla="*/ 1584 h 2458"/>
                    <a:gd name="T90" fmla="*/ 2080 w 2437"/>
                    <a:gd name="T91" fmla="*/ 2098 h 2458"/>
                    <a:gd name="T92" fmla="*/ 1570 w 2437"/>
                    <a:gd name="T93" fmla="*/ 2406 h 2458"/>
                    <a:gd name="T94" fmla="*/ 1118 w 2437"/>
                    <a:gd name="T95" fmla="*/ 2453 h 2458"/>
                    <a:gd name="T96" fmla="*/ 870 w 2437"/>
                    <a:gd name="T97" fmla="*/ 2402 h 2458"/>
                    <a:gd name="T98" fmla="*/ 666 w 2437"/>
                    <a:gd name="T99" fmla="*/ 2271 h 2458"/>
                    <a:gd name="T100" fmla="*/ 709 w 2437"/>
                    <a:gd name="T101" fmla="*/ 2109 h 2458"/>
                    <a:gd name="T102" fmla="*/ 830 w 2437"/>
                    <a:gd name="T103" fmla="*/ 1925 h 2458"/>
                    <a:gd name="T104" fmla="*/ 864 w 2437"/>
                    <a:gd name="T105" fmla="*/ 1724 h 2458"/>
                    <a:gd name="T106" fmla="*/ 701 w 2437"/>
                    <a:gd name="T107" fmla="*/ 1575 h 2458"/>
                    <a:gd name="T108" fmla="*/ 472 w 2437"/>
                    <a:gd name="T109" fmla="*/ 1602 h 2458"/>
                    <a:gd name="T110" fmla="*/ 248 w 2437"/>
                    <a:gd name="T111" fmla="*/ 1675 h 2458"/>
                    <a:gd name="T112" fmla="*/ 88 w 2437"/>
                    <a:gd name="T113" fmla="*/ 1651 h 2458"/>
                    <a:gd name="T114" fmla="*/ 8 w 2437"/>
                    <a:gd name="T115" fmla="*/ 1373 h 2458"/>
                    <a:gd name="T116" fmla="*/ 52 w 2437"/>
                    <a:gd name="T117" fmla="*/ 874 h 2458"/>
                    <a:gd name="T118" fmla="*/ 357 w 2437"/>
                    <a:gd name="T119" fmla="*/ 360 h 2458"/>
                    <a:gd name="T120" fmla="*/ 867 w 2437"/>
                    <a:gd name="T121" fmla="*/ 51 h 2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7" h="2458">
                      <a:moveTo>
                        <a:pt x="1422" y="1852"/>
                      </a:moveTo>
                      <a:lnTo>
                        <a:pt x="1381" y="1855"/>
                      </a:lnTo>
                      <a:lnTo>
                        <a:pt x="1342" y="1864"/>
                      </a:lnTo>
                      <a:lnTo>
                        <a:pt x="1306" y="1876"/>
                      </a:lnTo>
                      <a:lnTo>
                        <a:pt x="1273" y="1894"/>
                      </a:lnTo>
                      <a:lnTo>
                        <a:pt x="1244" y="1915"/>
                      </a:lnTo>
                      <a:lnTo>
                        <a:pt x="1218" y="1941"/>
                      </a:lnTo>
                      <a:lnTo>
                        <a:pt x="1197" y="1968"/>
                      </a:lnTo>
                      <a:lnTo>
                        <a:pt x="1183" y="2000"/>
                      </a:lnTo>
                      <a:lnTo>
                        <a:pt x="1173" y="2033"/>
                      </a:lnTo>
                      <a:lnTo>
                        <a:pt x="1170" y="2068"/>
                      </a:lnTo>
                      <a:lnTo>
                        <a:pt x="1173" y="2103"/>
                      </a:lnTo>
                      <a:lnTo>
                        <a:pt x="1183" y="2136"/>
                      </a:lnTo>
                      <a:lnTo>
                        <a:pt x="1197" y="2167"/>
                      </a:lnTo>
                      <a:lnTo>
                        <a:pt x="1218" y="2196"/>
                      </a:lnTo>
                      <a:lnTo>
                        <a:pt x="1244" y="2220"/>
                      </a:lnTo>
                      <a:lnTo>
                        <a:pt x="1273" y="2243"/>
                      </a:lnTo>
                      <a:lnTo>
                        <a:pt x="1306" y="2259"/>
                      </a:lnTo>
                      <a:lnTo>
                        <a:pt x="1342" y="2273"/>
                      </a:lnTo>
                      <a:lnTo>
                        <a:pt x="1381" y="2281"/>
                      </a:lnTo>
                      <a:lnTo>
                        <a:pt x="1422" y="2284"/>
                      </a:lnTo>
                      <a:lnTo>
                        <a:pt x="1462" y="2281"/>
                      </a:lnTo>
                      <a:lnTo>
                        <a:pt x="1502" y="2273"/>
                      </a:lnTo>
                      <a:lnTo>
                        <a:pt x="1537" y="2259"/>
                      </a:lnTo>
                      <a:lnTo>
                        <a:pt x="1570" y="2243"/>
                      </a:lnTo>
                      <a:lnTo>
                        <a:pt x="1600" y="2220"/>
                      </a:lnTo>
                      <a:lnTo>
                        <a:pt x="1624" y="2196"/>
                      </a:lnTo>
                      <a:lnTo>
                        <a:pt x="1645" y="2167"/>
                      </a:lnTo>
                      <a:lnTo>
                        <a:pt x="1661" y="2136"/>
                      </a:lnTo>
                      <a:lnTo>
                        <a:pt x="1670" y="2103"/>
                      </a:lnTo>
                      <a:lnTo>
                        <a:pt x="1673" y="2068"/>
                      </a:lnTo>
                      <a:lnTo>
                        <a:pt x="1670" y="2033"/>
                      </a:lnTo>
                      <a:lnTo>
                        <a:pt x="1661" y="2000"/>
                      </a:lnTo>
                      <a:lnTo>
                        <a:pt x="1645" y="1968"/>
                      </a:lnTo>
                      <a:lnTo>
                        <a:pt x="1624" y="1941"/>
                      </a:lnTo>
                      <a:lnTo>
                        <a:pt x="1600" y="1915"/>
                      </a:lnTo>
                      <a:lnTo>
                        <a:pt x="1570" y="1894"/>
                      </a:lnTo>
                      <a:lnTo>
                        <a:pt x="1537" y="1876"/>
                      </a:lnTo>
                      <a:lnTo>
                        <a:pt x="1502" y="1864"/>
                      </a:lnTo>
                      <a:lnTo>
                        <a:pt x="1462" y="1855"/>
                      </a:lnTo>
                      <a:lnTo>
                        <a:pt x="1422" y="1852"/>
                      </a:lnTo>
                      <a:close/>
                      <a:moveTo>
                        <a:pt x="1925" y="1482"/>
                      </a:moveTo>
                      <a:lnTo>
                        <a:pt x="1884" y="1486"/>
                      </a:lnTo>
                      <a:lnTo>
                        <a:pt x="1845" y="1493"/>
                      </a:lnTo>
                      <a:lnTo>
                        <a:pt x="1809" y="1507"/>
                      </a:lnTo>
                      <a:lnTo>
                        <a:pt x="1776" y="1523"/>
                      </a:lnTo>
                      <a:lnTo>
                        <a:pt x="1747" y="1546"/>
                      </a:lnTo>
                      <a:lnTo>
                        <a:pt x="1722" y="1570"/>
                      </a:lnTo>
                      <a:lnTo>
                        <a:pt x="1702" y="1599"/>
                      </a:lnTo>
                      <a:lnTo>
                        <a:pt x="1686" y="1631"/>
                      </a:lnTo>
                      <a:lnTo>
                        <a:pt x="1676" y="1663"/>
                      </a:lnTo>
                      <a:lnTo>
                        <a:pt x="1673" y="1699"/>
                      </a:lnTo>
                      <a:lnTo>
                        <a:pt x="1676" y="1733"/>
                      </a:lnTo>
                      <a:lnTo>
                        <a:pt x="1686" y="1767"/>
                      </a:lnTo>
                      <a:lnTo>
                        <a:pt x="1702" y="1798"/>
                      </a:lnTo>
                      <a:lnTo>
                        <a:pt x="1722" y="1826"/>
                      </a:lnTo>
                      <a:lnTo>
                        <a:pt x="1747" y="1851"/>
                      </a:lnTo>
                      <a:lnTo>
                        <a:pt x="1776" y="1872"/>
                      </a:lnTo>
                      <a:lnTo>
                        <a:pt x="1809" y="1890"/>
                      </a:lnTo>
                      <a:lnTo>
                        <a:pt x="1845" y="1904"/>
                      </a:lnTo>
                      <a:lnTo>
                        <a:pt x="1884" y="1912"/>
                      </a:lnTo>
                      <a:lnTo>
                        <a:pt x="1925" y="1915"/>
                      </a:lnTo>
                      <a:lnTo>
                        <a:pt x="1966" y="1912"/>
                      </a:lnTo>
                      <a:lnTo>
                        <a:pt x="2005" y="1904"/>
                      </a:lnTo>
                      <a:lnTo>
                        <a:pt x="2040" y="1890"/>
                      </a:lnTo>
                      <a:lnTo>
                        <a:pt x="2073" y="1872"/>
                      </a:lnTo>
                      <a:lnTo>
                        <a:pt x="2103" y="1851"/>
                      </a:lnTo>
                      <a:lnTo>
                        <a:pt x="2127" y="1826"/>
                      </a:lnTo>
                      <a:lnTo>
                        <a:pt x="2148" y="1798"/>
                      </a:lnTo>
                      <a:lnTo>
                        <a:pt x="2164" y="1767"/>
                      </a:lnTo>
                      <a:lnTo>
                        <a:pt x="2173" y="1733"/>
                      </a:lnTo>
                      <a:lnTo>
                        <a:pt x="2176" y="1699"/>
                      </a:lnTo>
                      <a:lnTo>
                        <a:pt x="2173" y="1663"/>
                      </a:lnTo>
                      <a:lnTo>
                        <a:pt x="2164" y="1631"/>
                      </a:lnTo>
                      <a:lnTo>
                        <a:pt x="2148" y="1599"/>
                      </a:lnTo>
                      <a:lnTo>
                        <a:pt x="2127" y="1570"/>
                      </a:lnTo>
                      <a:lnTo>
                        <a:pt x="2103" y="1546"/>
                      </a:lnTo>
                      <a:lnTo>
                        <a:pt x="2073" y="1523"/>
                      </a:lnTo>
                      <a:lnTo>
                        <a:pt x="2040" y="1507"/>
                      </a:lnTo>
                      <a:lnTo>
                        <a:pt x="2005" y="1493"/>
                      </a:lnTo>
                      <a:lnTo>
                        <a:pt x="1966" y="1486"/>
                      </a:lnTo>
                      <a:lnTo>
                        <a:pt x="1925" y="1482"/>
                      </a:lnTo>
                      <a:close/>
                      <a:moveTo>
                        <a:pt x="2062" y="940"/>
                      </a:moveTo>
                      <a:lnTo>
                        <a:pt x="2021" y="944"/>
                      </a:lnTo>
                      <a:lnTo>
                        <a:pt x="1981" y="951"/>
                      </a:lnTo>
                      <a:lnTo>
                        <a:pt x="1946" y="965"/>
                      </a:lnTo>
                      <a:lnTo>
                        <a:pt x="1913" y="983"/>
                      </a:lnTo>
                      <a:lnTo>
                        <a:pt x="1883" y="1004"/>
                      </a:lnTo>
                      <a:lnTo>
                        <a:pt x="1859" y="1028"/>
                      </a:lnTo>
                      <a:lnTo>
                        <a:pt x="1838" y="1057"/>
                      </a:lnTo>
                      <a:lnTo>
                        <a:pt x="1822" y="1089"/>
                      </a:lnTo>
                      <a:lnTo>
                        <a:pt x="1813" y="1122"/>
                      </a:lnTo>
                      <a:lnTo>
                        <a:pt x="1810" y="1157"/>
                      </a:lnTo>
                      <a:lnTo>
                        <a:pt x="1813" y="1191"/>
                      </a:lnTo>
                      <a:lnTo>
                        <a:pt x="1822" y="1225"/>
                      </a:lnTo>
                      <a:lnTo>
                        <a:pt x="1838" y="1256"/>
                      </a:lnTo>
                      <a:lnTo>
                        <a:pt x="1859" y="1285"/>
                      </a:lnTo>
                      <a:lnTo>
                        <a:pt x="1883" y="1309"/>
                      </a:lnTo>
                      <a:lnTo>
                        <a:pt x="1913" y="1332"/>
                      </a:lnTo>
                      <a:lnTo>
                        <a:pt x="1946" y="1348"/>
                      </a:lnTo>
                      <a:lnTo>
                        <a:pt x="1981" y="1362"/>
                      </a:lnTo>
                      <a:lnTo>
                        <a:pt x="2021" y="1370"/>
                      </a:lnTo>
                      <a:lnTo>
                        <a:pt x="2062" y="1373"/>
                      </a:lnTo>
                      <a:lnTo>
                        <a:pt x="2102" y="1370"/>
                      </a:lnTo>
                      <a:lnTo>
                        <a:pt x="2141" y="1362"/>
                      </a:lnTo>
                      <a:lnTo>
                        <a:pt x="2177" y="1348"/>
                      </a:lnTo>
                      <a:lnTo>
                        <a:pt x="2210" y="1332"/>
                      </a:lnTo>
                      <a:lnTo>
                        <a:pt x="2239" y="1309"/>
                      </a:lnTo>
                      <a:lnTo>
                        <a:pt x="2264" y="1285"/>
                      </a:lnTo>
                      <a:lnTo>
                        <a:pt x="2286" y="1256"/>
                      </a:lnTo>
                      <a:lnTo>
                        <a:pt x="2301" y="1225"/>
                      </a:lnTo>
                      <a:lnTo>
                        <a:pt x="2310" y="1191"/>
                      </a:lnTo>
                      <a:lnTo>
                        <a:pt x="2313" y="1157"/>
                      </a:lnTo>
                      <a:lnTo>
                        <a:pt x="2310" y="1122"/>
                      </a:lnTo>
                      <a:lnTo>
                        <a:pt x="2301" y="1089"/>
                      </a:lnTo>
                      <a:lnTo>
                        <a:pt x="2286" y="1057"/>
                      </a:lnTo>
                      <a:lnTo>
                        <a:pt x="2264" y="1028"/>
                      </a:lnTo>
                      <a:lnTo>
                        <a:pt x="2239" y="1004"/>
                      </a:lnTo>
                      <a:lnTo>
                        <a:pt x="2210" y="983"/>
                      </a:lnTo>
                      <a:lnTo>
                        <a:pt x="2177" y="965"/>
                      </a:lnTo>
                      <a:lnTo>
                        <a:pt x="2141" y="951"/>
                      </a:lnTo>
                      <a:lnTo>
                        <a:pt x="2102" y="944"/>
                      </a:lnTo>
                      <a:lnTo>
                        <a:pt x="2062" y="940"/>
                      </a:lnTo>
                      <a:close/>
                      <a:moveTo>
                        <a:pt x="388" y="874"/>
                      </a:moveTo>
                      <a:lnTo>
                        <a:pt x="348" y="877"/>
                      </a:lnTo>
                      <a:lnTo>
                        <a:pt x="308" y="886"/>
                      </a:lnTo>
                      <a:lnTo>
                        <a:pt x="273" y="898"/>
                      </a:lnTo>
                      <a:lnTo>
                        <a:pt x="240" y="916"/>
                      </a:lnTo>
                      <a:lnTo>
                        <a:pt x="210" y="937"/>
                      </a:lnTo>
                      <a:lnTo>
                        <a:pt x="186" y="963"/>
                      </a:lnTo>
                      <a:lnTo>
                        <a:pt x="165" y="990"/>
                      </a:lnTo>
                      <a:lnTo>
                        <a:pt x="149" y="1022"/>
                      </a:lnTo>
                      <a:lnTo>
                        <a:pt x="140" y="1055"/>
                      </a:lnTo>
                      <a:lnTo>
                        <a:pt x="137" y="1090"/>
                      </a:lnTo>
                      <a:lnTo>
                        <a:pt x="140" y="1125"/>
                      </a:lnTo>
                      <a:lnTo>
                        <a:pt x="149" y="1159"/>
                      </a:lnTo>
                      <a:lnTo>
                        <a:pt x="165" y="1190"/>
                      </a:lnTo>
                      <a:lnTo>
                        <a:pt x="186" y="1218"/>
                      </a:lnTo>
                      <a:lnTo>
                        <a:pt x="210" y="1244"/>
                      </a:lnTo>
                      <a:lnTo>
                        <a:pt x="240" y="1265"/>
                      </a:lnTo>
                      <a:lnTo>
                        <a:pt x="273" y="1283"/>
                      </a:lnTo>
                      <a:lnTo>
                        <a:pt x="308" y="1296"/>
                      </a:lnTo>
                      <a:lnTo>
                        <a:pt x="348" y="1304"/>
                      </a:lnTo>
                      <a:lnTo>
                        <a:pt x="388" y="1306"/>
                      </a:lnTo>
                      <a:lnTo>
                        <a:pt x="429" y="1304"/>
                      </a:lnTo>
                      <a:lnTo>
                        <a:pt x="469" y="1296"/>
                      </a:lnTo>
                      <a:lnTo>
                        <a:pt x="504" y="1283"/>
                      </a:lnTo>
                      <a:lnTo>
                        <a:pt x="537" y="1265"/>
                      </a:lnTo>
                      <a:lnTo>
                        <a:pt x="566" y="1244"/>
                      </a:lnTo>
                      <a:lnTo>
                        <a:pt x="592" y="1218"/>
                      </a:lnTo>
                      <a:lnTo>
                        <a:pt x="613" y="1190"/>
                      </a:lnTo>
                      <a:lnTo>
                        <a:pt x="627" y="1159"/>
                      </a:lnTo>
                      <a:lnTo>
                        <a:pt x="637" y="1125"/>
                      </a:lnTo>
                      <a:lnTo>
                        <a:pt x="640" y="1090"/>
                      </a:lnTo>
                      <a:lnTo>
                        <a:pt x="637" y="1055"/>
                      </a:lnTo>
                      <a:lnTo>
                        <a:pt x="627" y="1022"/>
                      </a:lnTo>
                      <a:lnTo>
                        <a:pt x="613" y="990"/>
                      </a:lnTo>
                      <a:lnTo>
                        <a:pt x="592" y="963"/>
                      </a:lnTo>
                      <a:lnTo>
                        <a:pt x="566" y="937"/>
                      </a:lnTo>
                      <a:lnTo>
                        <a:pt x="537" y="916"/>
                      </a:lnTo>
                      <a:lnTo>
                        <a:pt x="504" y="898"/>
                      </a:lnTo>
                      <a:lnTo>
                        <a:pt x="469" y="886"/>
                      </a:lnTo>
                      <a:lnTo>
                        <a:pt x="429" y="877"/>
                      </a:lnTo>
                      <a:lnTo>
                        <a:pt x="388" y="874"/>
                      </a:lnTo>
                      <a:close/>
                      <a:moveTo>
                        <a:pt x="1810" y="409"/>
                      </a:moveTo>
                      <a:lnTo>
                        <a:pt x="1769" y="413"/>
                      </a:lnTo>
                      <a:lnTo>
                        <a:pt x="1730" y="421"/>
                      </a:lnTo>
                      <a:lnTo>
                        <a:pt x="1694" y="434"/>
                      </a:lnTo>
                      <a:lnTo>
                        <a:pt x="1661" y="452"/>
                      </a:lnTo>
                      <a:lnTo>
                        <a:pt x="1632" y="473"/>
                      </a:lnTo>
                      <a:lnTo>
                        <a:pt x="1607" y="499"/>
                      </a:lnTo>
                      <a:lnTo>
                        <a:pt x="1586" y="527"/>
                      </a:lnTo>
                      <a:lnTo>
                        <a:pt x="1571" y="558"/>
                      </a:lnTo>
                      <a:lnTo>
                        <a:pt x="1561" y="591"/>
                      </a:lnTo>
                      <a:lnTo>
                        <a:pt x="1558" y="626"/>
                      </a:lnTo>
                      <a:lnTo>
                        <a:pt x="1561" y="660"/>
                      </a:lnTo>
                      <a:lnTo>
                        <a:pt x="1571" y="694"/>
                      </a:lnTo>
                      <a:lnTo>
                        <a:pt x="1586" y="725"/>
                      </a:lnTo>
                      <a:lnTo>
                        <a:pt x="1607" y="754"/>
                      </a:lnTo>
                      <a:lnTo>
                        <a:pt x="1632" y="779"/>
                      </a:lnTo>
                      <a:lnTo>
                        <a:pt x="1661" y="801"/>
                      </a:lnTo>
                      <a:lnTo>
                        <a:pt x="1694" y="818"/>
                      </a:lnTo>
                      <a:lnTo>
                        <a:pt x="1730" y="831"/>
                      </a:lnTo>
                      <a:lnTo>
                        <a:pt x="1769" y="839"/>
                      </a:lnTo>
                      <a:lnTo>
                        <a:pt x="1810" y="842"/>
                      </a:lnTo>
                      <a:lnTo>
                        <a:pt x="1851" y="839"/>
                      </a:lnTo>
                      <a:lnTo>
                        <a:pt x="1890" y="831"/>
                      </a:lnTo>
                      <a:lnTo>
                        <a:pt x="1925" y="818"/>
                      </a:lnTo>
                      <a:lnTo>
                        <a:pt x="1958" y="801"/>
                      </a:lnTo>
                      <a:lnTo>
                        <a:pt x="1988" y="779"/>
                      </a:lnTo>
                      <a:lnTo>
                        <a:pt x="2014" y="754"/>
                      </a:lnTo>
                      <a:lnTo>
                        <a:pt x="2033" y="725"/>
                      </a:lnTo>
                      <a:lnTo>
                        <a:pt x="2049" y="694"/>
                      </a:lnTo>
                      <a:lnTo>
                        <a:pt x="2059" y="660"/>
                      </a:lnTo>
                      <a:lnTo>
                        <a:pt x="2062" y="626"/>
                      </a:lnTo>
                      <a:lnTo>
                        <a:pt x="2059" y="591"/>
                      </a:lnTo>
                      <a:lnTo>
                        <a:pt x="2049" y="558"/>
                      </a:lnTo>
                      <a:lnTo>
                        <a:pt x="2033" y="527"/>
                      </a:lnTo>
                      <a:lnTo>
                        <a:pt x="2014" y="499"/>
                      </a:lnTo>
                      <a:lnTo>
                        <a:pt x="1988" y="473"/>
                      </a:lnTo>
                      <a:lnTo>
                        <a:pt x="1958" y="452"/>
                      </a:lnTo>
                      <a:lnTo>
                        <a:pt x="1925" y="434"/>
                      </a:lnTo>
                      <a:lnTo>
                        <a:pt x="1890" y="421"/>
                      </a:lnTo>
                      <a:lnTo>
                        <a:pt x="1851" y="413"/>
                      </a:lnTo>
                      <a:lnTo>
                        <a:pt x="1810" y="409"/>
                      </a:lnTo>
                      <a:close/>
                      <a:moveTo>
                        <a:pt x="683" y="376"/>
                      </a:moveTo>
                      <a:lnTo>
                        <a:pt x="642" y="379"/>
                      </a:lnTo>
                      <a:lnTo>
                        <a:pt x="604" y="387"/>
                      </a:lnTo>
                      <a:lnTo>
                        <a:pt x="567" y="400"/>
                      </a:lnTo>
                      <a:lnTo>
                        <a:pt x="535" y="418"/>
                      </a:lnTo>
                      <a:lnTo>
                        <a:pt x="505" y="440"/>
                      </a:lnTo>
                      <a:lnTo>
                        <a:pt x="480" y="465"/>
                      </a:lnTo>
                      <a:lnTo>
                        <a:pt x="460" y="493"/>
                      </a:lnTo>
                      <a:lnTo>
                        <a:pt x="444" y="524"/>
                      </a:lnTo>
                      <a:lnTo>
                        <a:pt x="436" y="558"/>
                      </a:lnTo>
                      <a:lnTo>
                        <a:pt x="432" y="592"/>
                      </a:lnTo>
                      <a:lnTo>
                        <a:pt x="436" y="628"/>
                      </a:lnTo>
                      <a:lnTo>
                        <a:pt x="444" y="661"/>
                      </a:lnTo>
                      <a:lnTo>
                        <a:pt x="460" y="692"/>
                      </a:lnTo>
                      <a:lnTo>
                        <a:pt x="480" y="721"/>
                      </a:lnTo>
                      <a:lnTo>
                        <a:pt x="505" y="745"/>
                      </a:lnTo>
                      <a:lnTo>
                        <a:pt x="535" y="767"/>
                      </a:lnTo>
                      <a:lnTo>
                        <a:pt x="567" y="785"/>
                      </a:lnTo>
                      <a:lnTo>
                        <a:pt x="604" y="797"/>
                      </a:lnTo>
                      <a:lnTo>
                        <a:pt x="642" y="806"/>
                      </a:lnTo>
                      <a:lnTo>
                        <a:pt x="683" y="809"/>
                      </a:lnTo>
                      <a:lnTo>
                        <a:pt x="724" y="806"/>
                      </a:lnTo>
                      <a:lnTo>
                        <a:pt x="763" y="797"/>
                      </a:lnTo>
                      <a:lnTo>
                        <a:pt x="799" y="785"/>
                      </a:lnTo>
                      <a:lnTo>
                        <a:pt x="831" y="767"/>
                      </a:lnTo>
                      <a:lnTo>
                        <a:pt x="861" y="745"/>
                      </a:lnTo>
                      <a:lnTo>
                        <a:pt x="887" y="721"/>
                      </a:lnTo>
                      <a:lnTo>
                        <a:pt x="907" y="692"/>
                      </a:lnTo>
                      <a:lnTo>
                        <a:pt x="922" y="661"/>
                      </a:lnTo>
                      <a:lnTo>
                        <a:pt x="932" y="628"/>
                      </a:lnTo>
                      <a:lnTo>
                        <a:pt x="935" y="592"/>
                      </a:lnTo>
                      <a:lnTo>
                        <a:pt x="932" y="558"/>
                      </a:lnTo>
                      <a:lnTo>
                        <a:pt x="922" y="524"/>
                      </a:lnTo>
                      <a:lnTo>
                        <a:pt x="907" y="493"/>
                      </a:lnTo>
                      <a:lnTo>
                        <a:pt x="887" y="465"/>
                      </a:lnTo>
                      <a:lnTo>
                        <a:pt x="861" y="440"/>
                      </a:lnTo>
                      <a:lnTo>
                        <a:pt x="831" y="418"/>
                      </a:lnTo>
                      <a:lnTo>
                        <a:pt x="799" y="400"/>
                      </a:lnTo>
                      <a:lnTo>
                        <a:pt x="763" y="387"/>
                      </a:lnTo>
                      <a:lnTo>
                        <a:pt x="724" y="379"/>
                      </a:lnTo>
                      <a:lnTo>
                        <a:pt x="683" y="376"/>
                      </a:lnTo>
                      <a:close/>
                      <a:moveTo>
                        <a:pt x="1242" y="131"/>
                      </a:moveTo>
                      <a:lnTo>
                        <a:pt x="1201" y="133"/>
                      </a:lnTo>
                      <a:lnTo>
                        <a:pt x="1162" y="142"/>
                      </a:lnTo>
                      <a:lnTo>
                        <a:pt x="1126" y="154"/>
                      </a:lnTo>
                      <a:lnTo>
                        <a:pt x="1094" y="172"/>
                      </a:lnTo>
                      <a:lnTo>
                        <a:pt x="1064" y="194"/>
                      </a:lnTo>
                      <a:lnTo>
                        <a:pt x="1038" y="219"/>
                      </a:lnTo>
                      <a:lnTo>
                        <a:pt x="1018" y="247"/>
                      </a:lnTo>
                      <a:lnTo>
                        <a:pt x="1003" y="278"/>
                      </a:lnTo>
                      <a:lnTo>
                        <a:pt x="993" y="311"/>
                      </a:lnTo>
                      <a:lnTo>
                        <a:pt x="990" y="346"/>
                      </a:lnTo>
                      <a:lnTo>
                        <a:pt x="993" y="382"/>
                      </a:lnTo>
                      <a:lnTo>
                        <a:pt x="1003" y="414"/>
                      </a:lnTo>
                      <a:lnTo>
                        <a:pt x="1018" y="445"/>
                      </a:lnTo>
                      <a:lnTo>
                        <a:pt x="1038" y="474"/>
                      </a:lnTo>
                      <a:lnTo>
                        <a:pt x="1064" y="499"/>
                      </a:lnTo>
                      <a:lnTo>
                        <a:pt x="1094" y="521"/>
                      </a:lnTo>
                      <a:lnTo>
                        <a:pt x="1126" y="538"/>
                      </a:lnTo>
                      <a:lnTo>
                        <a:pt x="1162" y="551"/>
                      </a:lnTo>
                      <a:lnTo>
                        <a:pt x="1201" y="560"/>
                      </a:lnTo>
                      <a:lnTo>
                        <a:pt x="1242" y="562"/>
                      </a:lnTo>
                      <a:lnTo>
                        <a:pt x="1283" y="560"/>
                      </a:lnTo>
                      <a:lnTo>
                        <a:pt x="1321" y="551"/>
                      </a:lnTo>
                      <a:lnTo>
                        <a:pt x="1358" y="538"/>
                      </a:lnTo>
                      <a:lnTo>
                        <a:pt x="1390" y="521"/>
                      </a:lnTo>
                      <a:lnTo>
                        <a:pt x="1420" y="499"/>
                      </a:lnTo>
                      <a:lnTo>
                        <a:pt x="1445" y="474"/>
                      </a:lnTo>
                      <a:lnTo>
                        <a:pt x="1465" y="445"/>
                      </a:lnTo>
                      <a:lnTo>
                        <a:pt x="1481" y="414"/>
                      </a:lnTo>
                      <a:lnTo>
                        <a:pt x="1491" y="382"/>
                      </a:lnTo>
                      <a:lnTo>
                        <a:pt x="1494" y="346"/>
                      </a:lnTo>
                      <a:lnTo>
                        <a:pt x="1491" y="311"/>
                      </a:lnTo>
                      <a:lnTo>
                        <a:pt x="1481" y="278"/>
                      </a:lnTo>
                      <a:lnTo>
                        <a:pt x="1465" y="247"/>
                      </a:lnTo>
                      <a:lnTo>
                        <a:pt x="1445" y="219"/>
                      </a:lnTo>
                      <a:lnTo>
                        <a:pt x="1420" y="194"/>
                      </a:lnTo>
                      <a:lnTo>
                        <a:pt x="1390" y="172"/>
                      </a:lnTo>
                      <a:lnTo>
                        <a:pt x="1358" y="154"/>
                      </a:lnTo>
                      <a:lnTo>
                        <a:pt x="1321" y="142"/>
                      </a:lnTo>
                      <a:lnTo>
                        <a:pt x="1283" y="133"/>
                      </a:lnTo>
                      <a:lnTo>
                        <a:pt x="1242" y="131"/>
                      </a:lnTo>
                      <a:close/>
                      <a:moveTo>
                        <a:pt x="1218" y="0"/>
                      </a:moveTo>
                      <a:lnTo>
                        <a:pt x="1218" y="0"/>
                      </a:lnTo>
                      <a:lnTo>
                        <a:pt x="1309" y="3"/>
                      </a:lnTo>
                      <a:lnTo>
                        <a:pt x="1399" y="14"/>
                      </a:lnTo>
                      <a:lnTo>
                        <a:pt x="1486" y="29"/>
                      </a:lnTo>
                      <a:lnTo>
                        <a:pt x="1570" y="51"/>
                      </a:lnTo>
                      <a:lnTo>
                        <a:pt x="1653" y="80"/>
                      </a:lnTo>
                      <a:lnTo>
                        <a:pt x="1733" y="114"/>
                      </a:lnTo>
                      <a:lnTo>
                        <a:pt x="1809" y="154"/>
                      </a:lnTo>
                      <a:lnTo>
                        <a:pt x="1882" y="198"/>
                      </a:lnTo>
                      <a:lnTo>
                        <a:pt x="1952" y="248"/>
                      </a:lnTo>
                      <a:lnTo>
                        <a:pt x="2018" y="301"/>
                      </a:lnTo>
                      <a:lnTo>
                        <a:pt x="2080" y="360"/>
                      </a:lnTo>
                      <a:lnTo>
                        <a:pt x="2138" y="423"/>
                      </a:lnTo>
                      <a:lnTo>
                        <a:pt x="2192" y="490"/>
                      </a:lnTo>
                      <a:lnTo>
                        <a:pt x="2241" y="560"/>
                      </a:lnTo>
                      <a:lnTo>
                        <a:pt x="2286" y="634"/>
                      </a:lnTo>
                      <a:lnTo>
                        <a:pt x="2324" y="711"/>
                      </a:lnTo>
                      <a:lnTo>
                        <a:pt x="2357" y="791"/>
                      </a:lnTo>
                      <a:lnTo>
                        <a:pt x="2386" y="874"/>
                      </a:lnTo>
                      <a:lnTo>
                        <a:pt x="2408" y="959"/>
                      </a:lnTo>
                      <a:lnTo>
                        <a:pt x="2424" y="1047"/>
                      </a:lnTo>
                      <a:lnTo>
                        <a:pt x="2434" y="1138"/>
                      </a:lnTo>
                      <a:lnTo>
                        <a:pt x="2437" y="1229"/>
                      </a:lnTo>
                      <a:lnTo>
                        <a:pt x="2434" y="1320"/>
                      </a:lnTo>
                      <a:lnTo>
                        <a:pt x="2424" y="1411"/>
                      </a:lnTo>
                      <a:lnTo>
                        <a:pt x="2408" y="1499"/>
                      </a:lnTo>
                      <a:lnTo>
                        <a:pt x="2386" y="1584"/>
                      </a:lnTo>
                      <a:lnTo>
                        <a:pt x="2357" y="1667"/>
                      </a:lnTo>
                      <a:lnTo>
                        <a:pt x="2324" y="1748"/>
                      </a:lnTo>
                      <a:lnTo>
                        <a:pt x="2286" y="1825"/>
                      </a:lnTo>
                      <a:lnTo>
                        <a:pt x="2241" y="1898"/>
                      </a:lnTo>
                      <a:lnTo>
                        <a:pt x="2192" y="1968"/>
                      </a:lnTo>
                      <a:lnTo>
                        <a:pt x="2138" y="2035"/>
                      </a:lnTo>
                      <a:lnTo>
                        <a:pt x="2080" y="2098"/>
                      </a:lnTo>
                      <a:lnTo>
                        <a:pt x="2018" y="2157"/>
                      </a:lnTo>
                      <a:lnTo>
                        <a:pt x="1952" y="2210"/>
                      </a:lnTo>
                      <a:lnTo>
                        <a:pt x="1882" y="2261"/>
                      </a:lnTo>
                      <a:lnTo>
                        <a:pt x="1809" y="2304"/>
                      </a:lnTo>
                      <a:lnTo>
                        <a:pt x="1733" y="2344"/>
                      </a:lnTo>
                      <a:lnTo>
                        <a:pt x="1653" y="2378"/>
                      </a:lnTo>
                      <a:lnTo>
                        <a:pt x="1570" y="2406"/>
                      </a:lnTo>
                      <a:lnTo>
                        <a:pt x="1486" y="2428"/>
                      </a:lnTo>
                      <a:lnTo>
                        <a:pt x="1399" y="2445"/>
                      </a:lnTo>
                      <a:lnTo>
                        <a:pt x="1309" y="2455"/>
                      </a:lnTo>
                      <a:lnTo>
                        <a:pt x="1218" y="2458"/>
                      </a:lnTo>
                      <a:lnTo>
                        <a:pt x="1182" y="2458"/>
                      </a:lnTo>
                      <a:lnTo>
                        <a:pt x="1149" y="2456"/>
                      </a:lnTo>
                      <a:lnTo>
                        <a:pt x="1118" y="2453"/>
                      </a:lnTo>
                      <a:lnTo>
                        <a:pt x="1087" y="2450"/>
                      </a:lnTo>
                      <a:lnTo>
                        <a:pt x="1057" y="2446"/>
                      </a:lnTo>
                      <a:lnTo>
                        <a:pt x="1026" y="2439"/>
                      </a:lnTo>
                      <a:lnTo>
                        <a:pt x="992" y="2432"/>
                      </a:lnTo>
                      <a:lnTo>
                        <a:pt x="956" y="2423"/>
                      </a:lnTo>
                      <a:lnTo>
                        <a:pt x="916" y="2413"/>
                      </a:lnTo>
                      <a:lnTo>
                        <a:pt x="870" y="2402"/>
                      </a:lnTo>
                      <a:lnTo>
                        <a:pt x="818" y="2390"/>
                      </a:lnTo>
                      <a:lnTo>
                        <a:pt x="775" y="2371"/>
                      </a:lnTo>
                      <a:lnTo>
                        <a:pt x="741" y="2352"/>
                      </a:lnTo>
                      <a:lnTo>
                        <a:pt x="713" y="2332"/>
                      </a:lnTo>
                      <a:lnTo>
                        <a:pt x="691" y="2312"/>
                      </a:lnTo>
                      <a:lnTo>
                        <a:pt x="676" y="2292"/>
                      </a:lnTo>
                      <a:lnTo>
                        <a:pt x="666" y="2271"/>
                      </a:lnTo>
                      <a:lnTo>
                        <a:pt x="661" y="2248"/>
                      </a:lnTo>
                      <a:lnTo>
                        <a:pt x="660" y="2226"/>
                      </a:lnTo>
                      <a:lnTo>
                        <a:pt x="665" y="2204"/>
                      </a:lnTo>
                      <a:lnTo>
                        <a:pt x="671" y="2180"/>
                      </a:lnTo>
                      <a:lnTo>
                        <a:pt x="681" y="2157"/>
                      </a:lnTo>
                      <a:lnTo>
                        <a:pt x="694" y="2133"/>
                      </a:lnTo>
                      <a:lnTo>
                        <a:pt x="709" y="2109"/>
                      </a:lnTo>
                      <a:lnTo>
                        <a:pt x="725" y="2083"/>
                      </a:lnTo>
                      <a:lnTo>
                        <a:pt x="743" y="2058"/>
                      </a:lnTo>
                      <a:lnTo>
                        <a:pt x="762" y="2032"/>
                      </a:lnTo>
                      <a:lnTo>
                        <a:pt x="780" y="2006"/>
                      </a:lnTo>
                      <a:lnTo>
                        <a:pt x="797" y="1980"/>
                      </a:lnTo>
                      <a:lnTo>
                        <a:pt x="815" y="1953"/>
                      </a:lnTo>
                      <a:lnTo>
                        <a:pt x="830" y="1925"/>
                      </a:lnTo>
                      <a:lnTo>
                        <a:pt x="845" y="1897"/>
                      </a:lnTo>
                      <a:lnTo>
                        <a:pt x="856" y="1869"/>
                      </a:lnTo>
                      <a:lnTo>
                        <a:pt x="865" y="1841"/>
                      </a:lnTo>
                      <a:lnTo>
                        <a:pt x="871" y="1812"/>
                      </a:lnTo>
                      <a:lnTo>
                        <a:pt x="872" y="1783"/>
                      </a:lnTo>
                      <a:lnTo>
                        <a:pt x="870" y="1754"/>
                      </a:lnTo>
                      <a:lnTo>
                        <a:pt x="864" y="1724"/>
                      </a:lnTo>
                      <a:lnTo>
                        <a:pt x="850" y="1695"/>
                      </a:lnTo>
                      <a:lnTo>
                        <a:pt x="833" y="1665"/>
                      </a:lnTo>
                      <a:lnTo>
                        <a:pt x="809" y="1636"/>
                      </a:lnTo>
                      <a:lnTo>
                        <a:pt x="785" y="1614"/>
                      </a:lnTo>
                      <a:lnTo>
                        <a:pt x="759" y="1596"/>
                      </a:lnTo>
                      <a:lnTo>
                        <a:pt x="731" y="1584"/>
                      </a:lnTo>
                      <a:lnTo>
                        <a:pt x="701" y="1575"/>
                      </a:lnTo>
                      <a:lnTo>
                        <a:pt x="670" y="1570"/>
                      </a:lnTo>
                      <a:lnTo>
                        <a:pt x="639" y="1569"/>
                      </a:lnTo>
                      <a:lnTo>
                        <a:pt x="607" y="1571"/>
                      </a:lnTo>
                      <a:lnTo>
                        <a:pt x="574" y="1576"/>
                      </a:lnTo>
                      <a:lnTo>
                        <a:pt x="540" y="1583"/>
                      </a:lnTo>
                      <a:lnTo>
                        <a:pt x="506" y="1591"/>
                      </a:lnTo>
                      <a:lnTo>
                        <a:pt x="472" y="1602"/>
                      </a:lnTo>
                      <a:lnTo>
                        <a:pt x="439" y="1613"/>
                      </a:lnTo>
                      <a:lnTo>
                        <a:pt x="405" y="1624"/>
                      </a:lnTo>
                      <a:lnTo>
                        <a:pt x="372" y="1636"/>
                      </a:lnTo>
                      <a:lnTo>
                        <a:pt x="339" y="1647"/>
                      </a:lnTo>
                      <a:lnTo>
                        <a:pt x="307" y="1657"/>
                      </a:lnTo>
                      <a:lnTo>
                        <a:pt x="278" y="1667"/>
                      </a:lnTo>
                      <a:lnTo>
                        <a:pt x="248" y="1675"/>
                      </a:lnTo>
                      <a:lnTo>
                        <a:pt x="219" y="1681"/>
                      </a:lnTo>
                      <a:lnTo>
                        <a:pt x="192" y="1684"/>
                      </a:lnTo>
                      <a:lnTo>
                        <a:pt x="168" y="1685"/>
                      </a:lnTo>
                      <a:lnTo>
                        <a:pt x="145" y="1682"/>
                      </a:lnTo>
                      <a:lnTo>
                        <a:pt x="124" y="1676"/>
                      </a:lnTo>
                      <a:lnTo>
                        <a:pt x="104" y="1665"/>
                      </a:lnTo>
                      <a:lnTo>
                        <a:pt x="88" y="1651"/>
                      </a:lnTo>
                      <a:lnTo>
                        <a:pt x="74" y="1631"/>
                      </a:lnTo>
                      <a:lnTo>
                        <a:pt x="63" y="1605"/>
                      </a:lnTo>
                      <a:lnTo>
                        <a:pt x="46" y="1554"/>
                      </a:lnTo>
                      <a:lnTo>
                        <a:pt x="33" y="1506"/>
                      </a:lnTo>
                      <a:lnTo>
                        <a:pt x="22" y="1461"/>
                      </a:lnTo>
                      <a:lnTo>
                        <a:pt x="14" y="1416"/>
                      </a:lnTo>
                      <a:lnTo>
                        <a:pt x="8" y="1373"/>
                      </a:lnTo>
                      <a:lnTo>
                        <a:pt x="3" y="1327"/>
                      </a:lnTo>
                      <a:lnTo>
                        <a:pt x="1" y="1280"/>
                      </a:lnTo>
                      <a:lnTo>
                        <a:pt x="0" y="1229"/>
                      </a:lnTo>
                      <a:lnTo>
                        <a:pt x="3" y="1138"/>
                      </a:lnTo>
                      <a:lnTo>
                        <a:pt x="13" y="1047"/>
                      </a:lnTo>
                      <a:lnTo>
                        <a:pt x="29" y="959"/>
                      </a:lnTo>
                      <a:lnTo>
                        <a:pt x="52" y="874"/>
                      </a:lnTo>
                      <a:lnTo>
                        <a:pt x="80" y="791"/>
                      </a:lnTo>
                      <a:lnTo>
                        <a:pt x="113" y="711"/>
                      </a:lnTo>
                      <a:lnTo>
                        <a:pt x="153" y="634"/>
                      </a:lnTo>
                      <a:lnTo>
                        <a:pt x="196" y="560"/>
                      </a:lnTo>
                      <a:lnTo>
                        <a:pt x="245" y="490"/>
                      </a:lnTo>
                      <a:lnTo>
                        <a:pt x="299" y="423"/>
                      </a:lnTo>
                      <a:lnTo>
                        <a:pt x="357" y="360"/>
                      </a:lnTo>
                      <a:lnTo>
                        <a:pt x="419" y="301"/>
                      </a:lnTo>
                      <a:lnTo>
                        <a:pt x="485" y="248"/>
                      </a:lnTo>
                      <a:lnTo>
                        <a:pt x="555" y="198"/>
                      </a:lnTo>
                      <a:lnTo>
                        <a:pt x="628" y="154"/>
                      </a:lnTo>
                      <a:lnTo>
                        <a:pt x="704" y="114"/>
                      </a:lnTo>
                      <a:lnTo>
                        <a:pt x="784" y="80"/>
                      </a:lnTo>
                      <a:lnTo>
                        <a:pt x="867" y="51"/>
                      </a:lnTo>
                      <a:lnTo>
                        <a:pt x="951" y="29"/>
                      </a:lnTo>
                      <a:lnTo>
                        <a:pt x="1038" y="14"/>
                      </a:lnTo>
                      <a:lnTo>
                        <a:pt x="1128" y="3"/>
                      </a:lnTo>
                      <a:lnTo>
                        <a:pt x="12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3200">
                    <a:solidFill>
                      <a:schemeClr val="bg2">
                        <a:lumMod val="25000"/>
                      </a:schemeClr>
                    </a:solidFill>
                  </a:endParaRPr>
                </a:p>
              </p:txBody>
            </p:sp>
            <p:sp>
              <p:nvSpPr>
                <p:cNvPr id="57" name="Freeform 7">
                  <a:extLst>
                    <a:ext uri="{FF2B5EF4-FFF2-40B4-BE49-F238E27FC236}">
                      <a16:creationId xmlns:a16="http://schemas.microsoft.com/office/drawing/2014/main" id="{F3849385-CF63-CE44-9735-1CF20906A59F}"/>
                    </a:ext>
                  </a:extLst>
                </p:cNvPr>
                <p:cNvSpPr>
                  <a:spLocks noEditPoints="1"/>
                </p:cNvSpPr>
                <p:nvPr/>
              </p:nvSpPr>
              <p:spPr bwMode="auto">
                <a:xfrm>
                  <a:off x="1221" y="1021"/>
                  <a:ext cx="507" cy="448"/>
                </a:xfrm>
                <a:custGeom>
                  <a:avLst/>
                  <a:gdLst>
                    <a:gd name="T0" fmla="*/ 140 w 2028"/>
                    <a:gd name="T1" fmla="*/ 1602 h 1792"/>
                    <a:gd name="T2" fmla="*/ 101 w 2028"/>
                    <a:gd name="T3" fmla="*/ 1665 h 1792"/>
                    <a:gd name="T4" fmla="*/ 64 w 2028"/>
                    <a:gd name="T5" fmla="*/ 1718 h 1792"/>
                    <a:gd name="T6" fmla="*/ 58 w 2028"/>
                    <a:gd name="T7" fmla="*/ 1725 h 1792"/>
                    <a:gd name="T8" fmla="*/ 67 w 2028"/>
                    <a:gd name="T9" fmla="*/ 1732 h 1792"/>
                    <a:gd name="T10" fmla="*/ 100 w 2028"/>
                    <a:gd name="T11" fmla="*/ 1738 h 1792"/>
                    <a:gd name="T12" fmla="*/ 151 w 2028"/>
                    <a:gd name="T13" fmla="*/ 1741 h 1792"/>
                    <a:gd name="T14" fmla="*/ 219 w 2028"/>
                    <a:gd name="T15" fmla="*/ 1739 h 1792"/>
                    <a:gd name="T16" fmla="*/ 307 w 2028"/>
                    <a:gd name="T17" fmla="*/ 1729 h 1792"/>
                    <a:gd name="T18" fmla="*/ 327 w 2028"/>
                    <a:gd name="T19" fmla="*/ 1644 h 1792"/>
                    <a:gd name="T20" fmla="*/ 290 w 2028"/>
                    <a:gd name="T21" fmla="*/ 1598 h 1792"/>
                    <a:gd name="T22" fmla="*/ 200 w 2028"/>
                    <a:gd name="T23" fmla="*/ 1585 h 1792"/>
                    <a:gd name="T24" fmla="*/ 1914 w 2028"/>
                    <a:gd name="T25" fmla="*/ 0 h 1792"/>
                    <a:gd name="T26" fmla="*/ 1961 w 2028"/>
                    <a:gd name="T27" fmla="*/ 9 h 1792"/>
                    <a:gd name="T28" fmla="*/ 2001 w 2028"/>
                    <a:gd name="T29" fmla="*/ 38 h 1792"/>
                    <a:gd name="T30" fmla="*/ 2024 w 2028"/>
                    <a:gd name="T31" fmla="*/ 82 h 1792"/>
                    <a:gd name="T32" fmla="*/ 2027 w 2028"/>
                    <a:gd name="T33" fmla="*/ 129 h 1792"/>
                    <a:gd name="T34" fmla="*/ 2011 w 2028"/>
                    <a:gd name="T35" fmla="*/ 173 h 1792"/>
                    <a:gd name="T36" fmla="*/ 1996 w 2028"/>
                    <a:gd name="T37" fmla="*/ 193 h 1792"/>
                    <a:gd name="T38" fmla="*/ 968 w 2028"/>
                    <a:gd name="T39" fmla="*/ 1170 h 1792"/>
                    <a:gd name="T40" fmla="*/ 992 w 2028"/>
                    <a:gd name="T41" fmla="*/ 1239 h 1792"/>
                    <a:gd name="T42" fmla="*/ 997 w 2028"/>
                    <a:gd name="T43" fmla="*/ 1307 h 1792"/>
                    <a:gd name="T44" fmla="*/ 982 w 2028"/>
                    <a:gd name="T45" fmla="*/ 1379 h 1792"/>
                    <a:gd name="T46" fmla="*/ 947 w 2028"/>
                    <a:gd name="T47" fmla="*/ 1452 h 1792"/>
                    <a:gd name="T48" fmla="*/ 891 w 2028"/>
                    <a:gd name="T49" fmla="*/ 1530 h 1792"/>
                    <a:gd name="T50" fmla="*/ 825 w 2028"/>
                    <a:gd name="T51" fmla="*/ 1598 h 1792"/>
                    <a:gd name="T52" fmla="*/ 753 w 2028"/>
                    <a:gd name="T53" fmla="*/ 1646 h 1792"/>
                    <a:gd name="T54" fmla="*/ 664 w 2028"/>
                    <a:gd name="T55" fmla="*/ 1689 h 1792"/>
                    <a:gd name="T56" fmla="*/ 562 w 2028"/>
                    <a:gd name="T57" fmla="*/ 1724 h 1792"/>
                    <a:gd name="T58" fmla="*/ 456 w 2028"/>
                    <a:gd name="T59" fmla="*/ 1753 h 1792"/>
                    <a:gd name="T60" fmla="*/ 349 w 2028"/>
                    <a:gd name="T61" fmla="*/ 1775 h 1792"/>
                    <a:gd name="T62" fmla="*/ 308 w 2028"/>
                    <a:gd name="T63" fmla="*/ 1781 h 1792"/>
                    <a:gd name="T64" fmla="*/ 228 w 2028"/>
                    <a:gd name="T65" fmla="*/ 1790 h 1792"/>
                    <a:gd name="T66" fmla="*/ 154 w 2028"/>
                    <a:gd name="T67" fmla="*/ 1792 h 1792"/>
                    <a:gd name="T68" fmla="*/ 90 w 2028"/>
                    <a:gd name="T69" fmla="*/ 1789 h 1792"/>
                    <a:gd name="T70" fmla="*/ 41 w 2028"/>
                    <a:gd name="T71" fmla="*/ 1778 h 1792"/>
                    <a:gd name="T72" fmla="*/ 10 w 2028"/>
                    <a:gd name="T73" fmla="*/ 1759 h 1792"/>
                    <a:gd name="T74" fmla="*/ 0 w 2028"/>
                    <a:gd name="T75" fmla="*/ 1734 h 1792"/>
                    <a:gd name="T76" fmla="*/ 10 w 2028"/>
                    <a:gd name="T77" fmla="*/ 1703 h 1792"/>
                    <a:gd name="T78" fmla="*/ 40 w 2028"/>
                    <a:gd name="T79" fmla="*/ 1663 h 1792"/>
                    <a:gd name="T80" fmla="*/ 75 w 2028"/>
                    <a:gd name="T81" fmla="*/ 1611 h 1792"/>
                    <a:gd name="T82" fmla="*/ 109 w 2028"/>
                    <a:gd name="T83" fmla="*/ 1554 h 1792"/>
                    <a:gd name="T84" fmla="*/ 135 w 2028"/>
                    <a:gd name="T85" fmla="*/ 1502 h 1792"/>
                    <a:gd name="T86" fmla="*/ 169 w 2028"/>
                    <a:gd name="T87" fmla="*/ 1413 h 1792"/>
                    <a:gd name="T88" fmla="*/ 198 w 2028"/>
                    <a:gd name="T89" fmla="*/ 1323 h 1792"/>
                    <a:gd name="T90" fmla="*/ 228 w 2028"/>
                    <a:gd name="T91" fmla="*/ 1235 h 1792"/>
                    <a:gd name="T92" fmla="*/ 264 w 2028"/>
                    <a:gd name="T93" fmla="*/ 1151 h 1792"/>
                    <a:gd name="T94" fmla="*/ 308 w 2028"/>
                    <a:gd name="T95" fmla="*/ 1075 h 1792"/>
                    <a:gd name="T96" fmla="*/ 365 w 2028"/>
                    <a:gd name="T97" fmla="*/ 1010 h 1792"/>
                    <a:gd name="T98" fmla="*/ 449 w 2028"/>
                    <a:gd name="T99" fmla="*/ 944 h 1792"/>
                    <a:gd name="T100" fmla="*/ 530 w 2028"/>
                    <a:gd name="T101" fmla="*/ 901 h 1792"/>
                    <a:gd name="T102" fmla="*/ 610 w 2028"/>
                    <a:gd name="T103" fmla="*/ 885 h 1792"/>
                    <a:gd name="T104" fmla="*/ 688 w 2028"/>
                    <a:gd name="T105" fmla="*/ 895 h 1792"/>
                    <a:gd name="T106" fmla="*/ 767 w 2028"/>
                    <a:gd name="T107" fmla="*/ 934 h 1792"/>
                    <a:gd name="T108" fmla="*/ 1847 w 2028"/>
                    <a:gd name="T109" fmla="*/ 25 h 1792"/>
                    <a:gd name="T110" fmla="*/ 1868 w 2028"/>
                    <a:gd name="T111" fmla="*/ 11 h 1792"/>
                    <a:gd name="T112" fmla="*/ 1914 w 2028"/>
                    <a:gd name="T113" fmla="*/ 0 h 1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28" h="1792">
                      <a:moveTo>
                        <a:pt x="158" y="1570"/>
                      </a:moveTo>
                      <a:lnTo>
                        <a:pt x="140" y="1602"/>
                      </a:lnTo>
                      <a:lnTo>
                        <a:pt x="121" y="1634"/>
                      </a:lnTo>
                      <a:lnTo>
                        <a:pt x="101" y="1665"/>
                      </a:lnTo>
                      <a:lnTo>
                        <a:pt x="82" y="1693"/>
                      </a:lnTo>
                      <a:lnTo>
                        <a:pt x="64" y="1718"/>
                      </a:lnTo>
                      <a:lnTo>
                        <a:pt x="60" y="1722"/>
                      </a:lnTo>
                      <a:lnTo>
                        <a:pt x="58" y="1725"/>
                      </a:lnTo>
                      <a:lnTo>
                        <a:pt x="56" y="1729"/>
                      </a:lnTo>
                      <a:lnTo>
                        <a:pt x="67" y="1732"/>
                      </a:lnTo>
                      <a:lnTo>
                        <a:pt x="81" y="1736"/>
                      </a:lnTo>
                      <a:lnTo>
                        <a:pt x="100" y="1738"/>
                      </a:lnTo>
                      <a:lnTo>
                        <a:pt x="123" y="1740"/>
                      </a:lnTo>
                      <a:lnTo>
                        <a:pt x="151" y="1741"/>
                      </a:lnTo>
                      <a:lnTo>
                        <a:pt x="183" y="1740"/>
                      </a:lnTo>
                      <a:lnTo>
                        <a:pt x="219" y="1739"/>
                      </a:lnTo>
                      <a:lnTo>
                        <a:pt x="260" y="1734"/>
                      </a:lnTo>
                      <a:lnTo>
                        <a:pt x="307" y="1729"/>
                      </a:lnTo>
                      <a:lnTo>
                        <a:pt x="316" y="1692"/>
                      </a:lnTo>
                      <a:lnTo>
                        <a:pt x="327" y="1644"/>
                      </a:lnTo>
                      <a:lnTo>
                        <a:pt x="337" y="1597"/>
                      </a:lnTo>
                      <a:lnTo>
                        <a:pt x="290" y="1598"/>
                      </a:lnTo>
                      <a:lnTo>
                        <a:pt x="244" y="1594"/>
                      </a:lnTo>
                      <a:lnTo>
                        <a:pt x="200" y="1585"/>
                      </a:lnTo>
                      <a:lnTo>
                        <a:pt x="158" y="1570"/>
                      </a:lnTo>
                      <a:close/>
                      <a:moveTo>
                        <a:pt x="1914" y="0"/>
                      </a:moveTo>
                      <a:lnTo>
                        <a:pt x="1938" y="3"/>
                      </a:lnTo>
                      <a:lnTo>
                        <a:pt x="1961" y="9"/>
                      </a:lnTo>
                      <a:lnTo>
                        <a:pt x="1982" y="22"/>
                      </a:lnTo>
                      <a:lnTo>
                        <a:pt x="2001" y="38"/>
                      </a:lnTo>
                      <a:lnTo>
                        <a:pt x="2015" y="58"/>
                      </a:lnTo>
                      <a:lnTo>
                        <a:pt x="2024" y="82"/>
                      </a:lnTo>
                      <a:lnTo>
                        <a:pt x="2028" y="105"/>
                      </a:lnTo>
                      <a:lnTo>
                        <a:pt x="2027" y="129"/>
                      </a:lnTo>
                      <a:lnTo>
                        <a:pt x="2022" y="152"/>
                      </a:lnTo>
                      <a:lnTo>
                        <a:pt x="2011" y="173"/>
                      </a:lnTo>
                      <a:lnTo>
                        <a:pt x="1995" y="192"/>
                      </a:lnTo>
                      <a:lnTo>
                        <a:pt x="1996" y="193"/>
                      </a:lnTo>
                      <a:lnTo>
                        <a:pt x="950" y="1136"/>
                      </a:lnTo>
                      <a:lnTo>
                        <a:pt x="968" y="1170"/>
                      </a:lnTo>
                      <a:lnTo>
                        <a:pt x="982" y="1205"/>
                      </a:lnTo>
                      <a:lnTo>
                        <a:pt x="992" y="1239"/>
                      </a:lnTo>
                      <a:lnTo>
                        <a:pt x="997" y="1274"/>
                      </a:lnTo>
                      <a:lnTo>
                        <a:pt x="997" y="1307"/>
                      </a:lnTo>
                      <a:lnTo>
                        <a:pt x="992" y="1343"/>
                      </a:lnTo>
                      <a:lnTo>
                        <a:pt x="982" y="1379"/>
                      </a:lnTo>
                      <a:lnTo>
                        <a:pt x="967" y="1414"/>
                      </a:lnTo>
                      <a:lnTo>
                        <a:pt x="947" y="1452"/>
                      </a:lnTo>
                      <a:lnTo>
                        <a:pt x="922" y="1490"/>
                      </a:lnTo>
                      <a:lnTo>
                        <a:pt x="891" y="1530"/>
                      </a:lnTo>
                      <a:lnTo>
                        <a:pt x="854" y="1573"/>
                      </a:lnTo>
                      <a:lnTo>
                        <a:pt x="825" y="1598"/>
                      </a:lnTo>
                      <a:lnTo>
                        <a:pt x="792" y="1623"/>
                      </a:lnTo>
                      <a:lnTo>
                        <a:pt x="753" y="1646"/>
                      </a:lnTo>
                      <a:lnTo>
                        <a:pt x="710" y="1669"/>
                      </a:lnTo>
                      <a:lnTo>
                        <a:pt x="664" y="1689"/>
                      </a:lnTo>
                      <a:lnTo>
                        <a:pt x="614" y="1708"/>
                      </a:lnTo>
                      <a:lnTo>
                        <a:pt x="562" y="1724"/>
                      </a:lnTo>
                      <a:lnTo>
                        <a:pt x="509" y="1740"/>
                      </a:lnTo>
                      <a:lnTo>
                        <a:pt x="456" y="1753"/>
                      </a:lnTo>
                      <a:lnTo>
                        <a:pt x="402" y="1766"/>
                      </a:lnTo>
                      <a:lnTo>
                        <a:pt x="349" y="1775"/>
                      </a:lnTo>
                      <a:lnTo>
                        <a:pt x="349" y="1776"/>
                      </a:lnTo>
                      <a:lnTo>
                        <a:pt x="308" y="1781"/>
                      </a:lnTo>
                      <a:lnTo>
                        <a:pt x="267" y="1786"/>
                      </a:lnTo>
                      <a:lnTo>
                        <a:pt x="228" y="1790"/>
                      </a:lnTo>
                      <a:lnTo>
                        <a:pt x="190" y="1792"/>
                      </a:lnTo>
                      <a:lnTo>
                        <a:pt x="154" y="1792"/>
                      </a:lnTo>
                      <a:lnTo>
                        <a:pt x="121" y="1791"/>
                      </a:lnTo>
                      <a:lnTo>
                        <a:pt x="90" y="1789"/>
                      </a:lnTo>
                      <a:lnTo>
                        <a:pt x="64" y="1785"/>
                      </a:lnTo>
                      <a:lnTo>
                        <a:pt x="41" y="1778"/>
                      </a:lnTo>
                      <a:lnTo>
                        <a:pt x="23" y="1769"/>
                      </a:lnTo>
                      <a:lnTo>
                        <a:pt x="10" y="1759"/>
                      </a:lnTo>
                      <a:lnTo>
                        <a:pt x="3" y="1748"/>
                      </a:lnTo>
                      <a:lnTo>
                        <a:pt x="0" y="1734"/>
                      </a:lnTo>
                      <a:lnTo>
                        <a:pt x="3" y="1720"/>
                      </a:lnTo>
                      <a:lnTo>
                        <a:pt x="10" y="1703"/>
                      </a:lnTo>
                      <a:lnTo>
                        <a:pt x="24" y="1685"/>
                      </a:lnTo>
                      <a:lnTo>
                        <a:pt x="40" y="1663"/>
                      </a:lnTo>
                      <a:lnTo>
                        <a:pt x="57" y="1638"/>
                      </a:lnTo>
                      <a:lnTo>
                        <a:pt x="75" y="1611"/>
                      </a:lnTo>
                      <a:lnTo>
                        <a:pt x="92" y="1582"/>
                      </a:lnTo>
                      <a:lnTo>
                        <a:pt x="109" y="1554"/>
                      </a:lnTo>
                      <a:lnTo>
                        <a:pt x="123" y="1527"/>
                      </a:lnTo>
                      <a:lnTo>
                        <a:pt x="135" y="1502"/>
                      </a:lnTo>
                      <a:lnTo>
                        <a:pt x="152" y="1458"/>
                      </a:lnTo>
                      <a:lnTo>
                        <a:pt x="169" y="1413"/>
                      </a:lnTo>
                      <a:lnTo>
                        <a:pt x="184" y="1368"/>
                      </a:lnTo>
                      <a:lnTo>
                        <a:pt x="198" y="1323"/>
                      </a:lnTo>
                      <a:lnTo>
                        <a:pt x="213" y="1278"/>
                      </a:lnTo>
                      <a:lnTo>
                        <a:pt x="228" y="1235"/>
                      </a:lnTo>
                      <a:lnTo>
                        <a:pt x="245" y="1192"/>
                      </a:lnTo>
                      <a:lnTo>
                        <a:pt x="264" y="1151"/>
                      </a:lnTo>
                      <a:lnTo>
                        <a:pt x="284" y="1112"/>
                      </a:lnTo>
                      <a:lnTo>
                        <a:pt x="308" y="1075"/>
                      </a:lnTo>
                      <a:lnTo>
                        <a:pt x="334" y="1042"/>
                      </a:lnTo>
                      <a:lnTo>
                        <a:pt x="365" y="1010"/>
                      </a:lnTo>
                      <a:lnTo>
                        <a:pt x="407" y="974"/>
                      </a:lnTo>
                      <a:lnTo>
                        <a:pt x="449" y="944"/>
                      </a:lnTo>
                      <a:lnTo>
                        <a:pt x="490" y="920"/>
                      </a:lnTo>
                      <a:lnTo>
                        <a:pt x="530" y="901"/>
                      </a:lnTo>
                      <a:lnTo>
                        <a:pt x="571" y="890"/>
                      </a:lnTo>
                      <a:lnTo>
                        <a:pt x="610" y="885"/>
                      </a:lnTo>
                      <a:lnTo>
                        <a:pt x="650" y="887"/>
                      </a:lnTo>
                      <a:lnTo>
                        <a:pt x="688" y="895"/>
                      </a:lnTo>
                      <a:lnTo>
                        <a:pt x="728" y="910"/>
                      </a:lnTo>
                      <a:lnTo>
                        <a:pt x="767" y="934"/>
                      </a:lnTo>
                      <a:lnTo>
                        <a:pt x="807" y="964"/>
                      </a:lnTo>
                      <a:lnTo>
                        <a:pt x="1847" y="25"/>
                      </a:lnTo>
                      <a:lnTo>
                        <a:pt x="1847" y="25"/>
                      </a:lnTo>
                      <a:lnTo>
                        <a:pt x="1868" y="11"/>
                      </a:lnTo>
                      <a:lnTo>
                        <a:pt x="1890" y="4"/>
                      </a:lnTo>
                      <a:lnTo>
                        <a:pt x="19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3200">
                    <a:solidFill>
                      <a:schemeClr val="bg2">
                        <a:lumMod val="25000"/>
                      </a:schemeClr>
                    </a:solidFill>
                  </a:endParaRPr>
                </a:p>
              </p:txBody>
            </p:sp>
          </p:grpSp>
          <p:sp>
            <p:nvSpPr>
              <p:cNvPr id="55" name="Rectangle 91">
                <a:extLst>
                  <a:ext uri="{FF2B5EF4-FFF2-40B4-BE49-F238E27FC236}">
                    <a16:creationId xmlns:a16="http://schemas.microsoft.com/office/drawing/2014/main" id="{5FA994AA-3FE2-9B47-A609-0A4855D25ED8}"/>
                  </a:ext>
                </a:extLst>
              </p:cNvPr>
              <p:cNvSpPr/>
              <p:nvPr/>
            </p:nvSpPr>
            <p:spPr>
              <a:xfrm>
                <a:off x="263416" y="2388977"/>
                <a:ext cx="844571" cy="338554"/>
              </a:xfrm>
              <a:prstGeom prst="rect">
                <a:avLst/>
              </a:prstGeom>
            </p:spPr>
            <p:txBody>
              <a:bodyPr wrap="square">
                <a:spAutoFit/>
              </a:bodyPr>
              <a:lstStyle/>
              <a:p>
                <a:pPr algn="ctr"/>
                <a:r>
                  <a:rPr lang="en-US" sz="1600" dirty="0">
                    <a:solidFill>
                      <a:schemeClr val="bg2">
                        <a:lumMod val="25000"/>
                      </a:schemeClr>
                    </a:solidFill>
                    <a:latin typeface="Arial" panose="020B0604020202020204" pitchFamily="34" charset="0"/>
                    <a:cs typeface="Arial" panose="020B0604020202020204" pitchFamily="34" charset="0"/>
                  </a:rPr>
                  <a:t>Marca</a:t>
                </a:r>
              </a:p>
            </p:txBody>
          </p:sp>
        </p:grpSp>
        <p:grpSp>
          <p:nvGrpSpPr>
            <p:cNvPr id="12" name="Agrupar 11">
              <a:extLst>
                <a:ext uri="{FF2B5EF4-FFF2-40B4-BE49-F238E27FC236}">
                  <a16:creationId xmlns:a16="http://schemas.microsoft.com/office/drawing/2014/main" id="{6387132E-CD95-F143-96DB-211B606B0C60}"/>
                </a:ext>
              </a:extLst>
            </p:cNvPr>
            <p:cNvGrpSpPr/>
            <p:nvPr/>
          </p:nvGrpSpPr>
          <p:grpSpPr>
            <a:xfrm>
              <a:off x="1394522" y="2265867"/>
              <a:ext cx="1169568" cy="1482955"/>
              <a:chOff x="1394522" y="2265867"/>
              <a:chExt cx="1169568" cy="1482955"/>
            </a:xfrm>
          </p:grpSpPr>
          <p:sp>
            <p:nvSpPr>
              <p:cNvPr id="48" name="Oval 47">
                <a:extLst>
                  <a:ext uri="{FF2B5EF4-FFF2-40B4-BE49-F238E27FC236}">
                    <a16:creationId xmlns:a16="http://schemas.microsoft.com/office/drawing/2014/main" id="{DD6CF447-48BD-D44C-97AE-F8A0CC29FDED}"/>
                  </a:ext>
                </a:extLst>
              </p:cNvPr>
              <p:cNvSpPr/>
              <p:nvPr/>
            </p:nvSpPr>
            <p:spPr>
              <a:xfrm flipV="1">
                <a:off x="1529660" y="2936030"/>
                <a:ext cx="868049" cy="812792"/>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49" name="Oval 48">
                <a:extLst>
                  <a:ext uri="{FF2B5EF4-FFF2-40B4-BE49-F238E27FC236}">
                    <a16:creationId xmlns:a16="http://schemas.microsoft.com/office/drawing/2014/main" id="{64BA4E58-B6AD-FB4C-8A76-C2FD48D8A1B2}"/>
                  </a:ext>
                </a:extLst>
              </p:cNvPr>
              <p:cNvSpPr/>
              <p:nvPr/>
            </p:nvSpPr>
            <p:spPr>
              <a:xfrm>
                <a:off x="1607726" y="3008875"/>
                <a:ext cx="711917" cy="667103"/>
              </a:xfrm>
              <a:prstGeom prst="ellipse">
                <a:avLst/>
              </a:pr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50" name="Freeform 12">
                <a:extLst>
                  <a:ext uri="{FF2B5EF4-FFF2-40B4-BE49-F238E27FC236}">
                    <a16:creationId xmlns:a16="http://schemas.microsoft.com/office/drawing/2014/main" id="{AA657678-0198-7A45-9143-E40DDBDAE8F9}"/>
                  </a:ext>
                </a:extLst>
              </p:cNvPr>
              <p:cNvSpPr>
                <a:spLocks noEditPoints="1"/>
              </p:cNvSpPr>
              <p:nvPr/>
            </p:nvSpPr>
            <p:spPr bwMode="auto">
              <a:xfrm>
                <a:off x="1854933" y="3144357"/>
                <a:ext cx="217503" cy="396139"/>
              </a:xfrm>
              <a:custGeom>
                <a:avLst/>
                <a:gdLst>
                  <a:gd name="T0" fmla="*/ 475 w 2608"/>
                  <a:gd name="T1" fmla="*/ 3664 h 4455"/>
                  <a:gd name="T2" fmla="*/ 233 w 2608"/>
                  <a:gd name="T3" fmla="*/ 4101 h 4455"/>
                  <a:gd name="T4" fmla="*/ 229 w 2608"/>
                  <a:gd name="T5" fmla="*/ 4161 h 4455"/>
                  <a:gd name="T6" fmla="*/ 266 w 2608"/>
                  <a:gd name="T7" fmla="*/ 4207 h 4455"/>
                  <a:gd name="T8" fmla="*/ 323 w 2608"/>
                  <a:gd name="T9" fmla="*/ 4214 h 4455"/>
                  <a:gd name="T10" fmla="*/ 371 w 2608"/>
                  <a:gd name="T11" fmla="*/ 4174 h 4455"/>
                  <a:gd name="T12" fmla="*/ 594 w 2608"/>
                  <a:gd name="T13" fmla="*/ 3728 h 4455"/>
                  <a:gd name="T14" fmla="*/ 568 w 2608"/>
                  <a:gd name="T15" fmla="*/ 3674 h 4455"/>
                  <a:gd name="T16" fmla="*/ 512 w 2608"/>
                  <a:gd name="T17" fmla="*/ 3653 h 4455"/>
                  <a:gd name="T18" fmla="*/ 495 w 2608"/>
                  <a:gd name="T19" fmla="*/ 3429 h 4455"/>
                  <a:gd name="T20" fmla="*/ 463 w 2608"/>
                  <a:gd name="T21" fmla="*/ 3495 h 4455"/>
                  <a:gd name="T22" fmla="*/ 495 w 2608"/>
                  <a:gd name="T23" fmla="*/ 3560 h 4455"/>
                  <a:gd name="T24" fmla="*/ 567 w 2608"/>
                  <a:gd name="T25" fmla="*/ 3571 h 4455"/>
                  <a:gd name="T26" fmla="*/ 618 w 2608"/>
                  <a:gd name="T27" fmla="*/ 3520 h 4455"/>
                  <a:gd name="T28" fmla="*/ 606 w 2608"/>
                  <a:gd name="T29" fmla="*/ 3447 h 4455"/>
                  <a:gd name="T30" fmla="*/ 542 w 2608"/>
                  <a:gd name="T31" fmla="*/ 3414 h 4455"/>
                  <a:gd name="T32" fmla="*/ 2570 w 2608"/>
                  <a:gd name="T33" fmla="*/ 8 h 4455"/>
                  <a:gd name="T34" fmla="*/ 2605 w 2608"/>
                  <a:gd name="T35" fmla="*/ 54 h 4455"/>
                  <a:gd name="T36" fmla="*/ 2604 w 2608"/>
                  <a:gd name="T37" fmla="*/ 204 h 4455"/>
                  <a:gd name="T38" fmla="*/ 2587 w 2608"/>
                  <a:gd name="T39" fmla="*/ 463 h 4455"/>
                  <a:gd name="T40" fmla="*/ 2555 w 2608"/>
                  <a:gd name="T41" fmla="*/ 780 h 4455"/>
                  <a:gd name="T42" fmla="*/ 2500 w 2608"/>
                  <a:gd name="T43" fmla="*/ 1139 h 4455"/>
                  <a:gd name="T44" fmla="*/ 2414 w 2608"/>
                  <a:gd name="T45" fmla="*/ 1518 h 4455"/>
                  <a:gd name="T46" fmla="*/ 1914 w 2608"/>
                  <a:gd name="T47" fmla="*/ 2004 h 4455"/>
                  <a:gd name="T48" fmla="*/ 2143 w 2608"/>
                  <a:gd name="T49" fmla="*/ 2243 h 4455"/>
                  <a:gd name="T50" fmla="*/ 1959 w 2608"/>
                  <a:gd name="T51" fmla="*/ 2543 h 4455"/>
                  <a:gd name="T52" fmla="*/ 1286 w 2608"/>
                  <a:gd name="T53" fmla="*/ 2852 h 4455"/>
                  <a:gd name="T54" fmla="*/ 1409 w 2608"/>
                  <a:gd name="T55" fmla="*/ 3023 h 4455"/>
                  <a:gd name="T56" fmla="*/ 1167 w 2608"/>
                  <a:gd name="T57" fmla="*/ 3115 h 4455"/>
                  <a:gd name="T58" fmla="*/ 903 w 2608"/>
                  <a:gd name="T59" fmla="*/ 3311 h 4455"/>
                  <a:gd name="T60" fmla="*/ 937 w 2608"/>
                  <a:gd name="T61" fmla="*/ 3315 h 4455"/>
                  <a:gd name="T62" fmla="*/ 1010 w 2608"/>
                  <a:gd name="T63" fmla="*/ 3365 h 4455"/>
                  <a:gd name="T64" fmla="*/ 1038 w 2608"/>
                  <a:gd name="T65" fmla="*/ 3452 h 4455"/>
                  <a:gd name="T66" fmla="*/ 1330 w 2608"/>
                  <a:gd name="T67" fmla="*/ 4216 h 4455"/>
                  <a:gd name="T68" fmla="*/ 1382 w 2608"/>
                  <a:gd name="T69" fmla="*/ 4242 h 4455"/>
                  <a:gd name="T70" fmla="*/ 1395 w 2608"/>
                  <a:gd name="T71" fmla="*/ 4395 h 4455"/>
                  <a:gd name="T72" fmla="*/ 1366 w 2608"/>
                  <a:gd name="T73" fmla="*/ 4443 h 4455"/>
                  <a:gd name="T74" fmla="*/ 57 w 2608"/>
                  <a:gd name="T75" fmla="*/ 4455 h 4455"/>
                  <a:gd name="T76" fmla="*/ 11 w 2608"/>
                  <a:gd name="T77" fmla="*/ 4430 h 4455"/>
                  <a:gd name="T78" fmla="*/ 0 w 2608"/>
                  <a:gd name="T79" fmla="*/ 4282 h 4455"/>
                  <a:gd name="T80" fmla="*/ 25 w 2608"/>
                  <a:gd name="T81" fmla="*/ 4229 h 4455"/>
                  <a:gd name="T82" fmla="*/ 380 w 2608"/>
                  <a:gd name="T83" fmla="*/ 3654 h 4455"/>
                  <a:gd name="T84" fmla="*/ 350 w 2608"/>
                  <a:gd name="T85" fmla="*/ 3421 h 4455"/>
                  <a:gd name="T86" fmla="*/ 395 w 2608"/>
                  <a:gd name="T87" fmla="*/ 3344 h 4455"/>
                  <a:gd name="T88" fmla="*/ 480 w 2608"/>
                  <a:gd name="T89" fmla="*/ 3312 h 4455"/>
                  <a:gd name="T90" fmla="*/ 827 w 2608"/>
                  <a:gd name="T91" fmla="*/ 3061 h 4455"/>
                  <a:gd name="T92" fmla="*/ 722 w 2608"/>
                  <a:gd name="T93" fmla="*/ 2740 h 4455"/>
                  <a:gd name="T94" fmla="*/ 696 w 2608"/>
                  <a:gd name="T95" fmla="*/ 2422 h 4455"/>
                  <a:gd name="T96" fmla="*/ 740 w 2608"/>
                  <a:gd name="T97" fmla="*/ 2108 h 4455"/>
                  <a:gd name="T98" fmla="*/ 939 w 2608"/>
                  <a:gd name="T99" fmla="*/ 2093 h 4455"/>
                  <a:gd name="T100" fmla="*/ 1047 w 2608"/>
                  <a:gd name="T101" fmla="*/ 1424 h 4455"/>
                  <a:gd name="T102" fmla="*/ 1305 w 2608"/>
                  <a:gd name="T103" fmla="*/ 1075 h 4455"/>
                  <a:gd name="T104" fmla="*/ 1590 w 2608"/>
                  <a:gd name="T105" fmla="*/ 762 h 4455"/>
                  <a:gd name="T106" fmla="*/ 1892 w 2608"/>
                  <a:gd name="T107" fmla="*/ 480 h 4455"/>
                  <a:gd name="T108" fmla="*/ 2107 w 2608"/>
                  <a:gd name="T109" fmla="*/ 300 h 4455"/>
                  <a:gd name="T110" fmla="*/ 2298 w 2608"/>
                  <a:gd name="T111" fmla="*/ 153 h 4455"/>
                  <a:gd name="T112" fmla="*/ 2453 w 2608"/>
                  <a:gd name="T113" fmla="*/ 40 h 4455"/>
                  <a:gd name="T114" fmla="*/ 2532 w 2608"/>
                  <a:gd name="T115" fmla="*/ 0 h 4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08" h="4455">
                    <a:moveTo>
                      <a:pt x="512" y="3653"/>
                    </a:moveTo>
                    <a:lnTo>
                      <a:pt x="494" y="3657"/>
                    </a:lnTo>
                    <a:lnTo>
                      <a:pt x="475" y="3664"/>
                    </a:lnTo>
                    <a:lnTo>
                      <a:pt x="460" y="3677"/>
                    </a:lnTo>
                    <a:lnTo>
                      <a:pt x="447" y="3694"/>
                    </a:lnTo>
                    <a:lnTo>
                      <a:pt x="233" y="4101"/>
                    </a:lnTo>
                    <a:lnTo>
                      <a:pt x="226" y="4121"/>
                    </a:lnTo>
                    <a:lnTo>
                      <a:pt x="225" y="4141"/>
                    </a:lnTo>
                    <a:lnTo>
                      <a:pt x="229" y="4161"/>
                    </a:lnTo>
                    <a:lnTo>
                      <a:pt x="236" y="4180"/>
                    </a:lnTo>
                    <a:lnTo>
                      <a:pt x="249" y="4196"/>
                    </a:lnTo>
                    <a:lnTo>
                      <a:pt x="266" y="4207"/>
                    </a:lnTo>
                    <a:lnTo>
                      <a:pt x="284" y="4214"/>
                    </a:lnTo>
                    <a:lnTo>
                      <a:pt x="302" y="4217"/>
                    </a:lnTo>
                    <a:lnTo>
                      <a:pt x="323" y="4214"/>
                    </a:lnTo>
                    <a:lnTo>
                      <a:pt x="342" y="4206"/>
                    </a:lnTo>
                    <a:lnTo>
                      <a:pt x="359" y="4193"/>
                    </a:lnTo>
                    <a:lnTo>
                      <a:pt x="371" y="4174"/>
                    </a:lnTo>
                    <a:lnTo>
                      <a:pt x="584" y="3768"/>
                    </a:lnTo>
                    <a:lnTo>
                      <a:pt x="591" y="3748"/>
                    </a:lnTo>
                    <a:lnTo>
                      <a:pt x="594" y="3728"/>
                    </a:lnTo>
                    <a:lnTo>
                      <a:pt x="589" y="3708"/>
                    </a:lnTo>
                    <a:lnTo>
                      <a:pt x="581" y="3690"/>
                    </a:lnTo>
                    <a:lnTo>
                      <a:pt x="568" y="3674"/>
                    </a:lnTo>
                    <a:lnTo>
                      <a:pt x="551" y="3661"/>
                    </a:lnTo>
                    <a:lnTo>
                      <a:pt x="532" y="3654"/>
                    </a:lnTo>
                    <a:lnTo>
                      <a:pt x="512" y="3653"/>
                    </a:lnTo>
                    <a:close/>
                    <a:moveTo>
                      <a:pt x="542" y="3414"/>
                    </a:moveTo>
                    <a:lnTo>
                      <a:pt x="518" y="3418"/>
                    </a:lnTo>
                    <a:lnTo>
                      <a:pt x="495" y="3429"/>
                    </a:lnTo>
                    <a:lnTo>
                      <a:pt x="478" y="3447"/>
                    </a:lnTo>
                    <a:lnTo>
                      <a:pt x="467" y="3470"/>
                    </a:lnTo>
                    <a:lnTo>
                      <a:pt x="463" y="3495"/>
                    </a:lnTo>
                    <a:lnTo>
                      <a:pt x="467" y="3520"/>
                    </a:lnTo>
                    <a:lnTo>
                      <a:pt x="478" y="3542"/>
                    </a:lnTo>
                    <a:lnTo>
                      <a:pt x="495" y="3560"/>
                    </a:lnTo>
                    <a:lnTo>
                      <a:pt x="518" y="3571"/>
                    </a:lnTo>
                    <a:lnTo>
                      <a:pt x="542" y="3575"/>
                    </a:lnTo>
                    <a:lnTo>
                      <a:pt x="567" y="3571"/>
                    </a:lnTo>
                    <a:lnTo>
                      <a:pt x="589" y="3560"/>
                    </a:lnTo>
                    <a:lnTo>
                      <a:pt x="606" y="3542"/>
                    </a:lnTo>
                    <a:lnTo>
                      <a:pt x="618" y="3520"/>
                    </a:lnTo>
                    <a:lnTo>
                      <a:pt x="622" y="3495"/>
                    </a:lnTo>
                    <a:lnTo>
                      <a:pt x="618" y="3470"/>
                    </a:lnTo>
                    <a:lnTo>
                      <a:pt x="606" y="3447"/>
                    </a:lnTo>
                    <a:lnTo>
                      <a:pt x="589" y="3429"/>
                    </a:lnTo>
                    <a:lnTo>
                      <a:pt x="567" y="3418"/>
                    </a:lnTo>
                    <a:lnTo>
                      <a:pt x="542" y="3414"/>
                    </a:lnTo>
                    <a:close/>
                    <a:moveTo>
                      <a:pt x="2532" y="0"/>
                    </a:moveTo>
                    <a:lnTo>
                      <a:pt x="2552" y="1"/>
                    </a:lnTo>
                    <a:lnTo>
                      <a:pt x="2570" y="8"/>
                    </a:lnTo>
                    <a:lnTo>
                      <a:pt x="2585" y="20"/>
                    </a:lnTo>
                    <a:lnTo>
                      <a:pt x="2598" y="35"/>
                    </a:lnTo>
                    <a:lnTo>
                      <a:pt x="2605" y="54"/>
                    </a:lnTo>
                    <a:lnTo>
                      <a:pt x="2608" y="74"/>
                    </a:lnTo>
                    <a:lnTo>
                      <a:pt x="2607" y="134"/>
                    </a:lnTo>
                    <a:lnTo>
                      <a:pt x="2604" y="204"/>
                    </a:lnTo>
                    <a:lnTo>
                      <a:pt x="2600" y="283"/>
                    </a:lnTo>
                    <a:lnTo>
                      <a:pt x="2594" y="370"/>
                    </a:lnTo>
                    <a:lnTo>
                      <a:pt x="2587" y="463"/>
                    </a:lnTo>
                    <a:lnTo>
                      <a:pt x="2578" y="563"/>
                    </a:lnTo>
                    <a:lnTo>
                      <a:pt x="2569" y="670"/>
                    </a:lnTo>
                    <a:lnTo>
                      <a:pt x="2555" y="780"/>
                    </a:lnTo>
                    <a:lnTo>
                      <a:pt x="2539" y="896"/>
                    </a:lnTo>
                    <a:lnTo>
                      <a:pt x="2521" y="1016"/>
                    </a:lnTo>
                    <a:lnTo>
                      <a:pt x="2500" y="1139"/>
                    </a:lnTo>
                    <a:lnTo>
                      <a:pt x="2474" y="1263"/>
                    </a:lnTo>
                    <a:lnTo>
                      <a:pt x="2446" y="1391"/>
                    </a:lnTo>
                    <a:lnTo>
                      <a:pt x="2414" y="1518"/>
                    </a:lnTo>
                    <a:lnTo>
                      <a:pt x="2379" y="1645"/>
                    </a:lnTo>
                    <a:lnTo>
                      <a:pt x="2339" y="1772"/>
                    </a:lnTo>
                    <a:lnTo>
                      <a:pt x="1914" y="2004"/>
                    </a:lnTo>
                    <a:lnTo>
                      <a:pt x="2245" y="2026"/>
                    </a:lnTo>
                    <a:lnTo>
                      <a:pt x="2196" y="2136"/>
                    </a:lnTo>
                    <a:lnTo>
                      <a:pt x="2143" y="2243"/>
                    </a:lnTo>
                    <a:lnTo>
                      <a:pt x="2087" y="2346"/>
                    </a:lnTo>
                    <a:lnTo>
                      <a:pt x="2025" y="2446"/>
                    </a:lnTo>
                    <a:lnTo>
                      <a:pt x="1959" y="2543"/>
                    </a:lnTo>
                    <a:lnTo>
                      <a:pt x="1889" y="2633"/>
                    </a:lnTo>
                    <a:lnTo>
                      <a:pt x="1813" y="2719"/>
                    </a:lnTo>
                    <a:lnTo>
                      <a:pt x="1286" y="2852"/>
                    </a:lnTo>
                    <a:lnTo>
                      <a:pt x="1554" y="2939"/>
                    </a:lnTo>
                    <a:lnTo>
                      <a:pt x="1482" y="2983"/>
                    </a:lnTo>
                    <a:lnTo>
                      <a:pt x="1409" y="3023"/>
                    </a:lnTo>
                    <a:lnTo>
                      <a:pt x="1331" y="3058"/>
                    </a:lnTo>
                    <a:lnTo>
                      <a:pt x="1250" y="3089"/>
                    </a:lnTo>
                    <a:lnTo>
                      <a:pt x="1167" y="3115"/>
                    </a:lnTo>
                    <a:lnTo>
                      <a:pt x="1079" y="3135"/>
                    </a:lnTo>
                    <a:lnTo>
                      <a:pt x="989" y="3149"/>
                    </a:lnTo>
                    <a:lnTo>
                      <a:pt x="903" y="3311"/>
                    </a:lnTo>
                    <a:lnTo>
                      <a:pt x="903" y="3312"/>
                    </a:lnTo>
                    <a:lnTo>
                      <a:pt x="906" y="3312"/>
                    </a:lnTo>
                    <a:lnTo>
                      <a:pt x="937" y="3315"/>
                    </a:lnTo>
                    <a:lnTo>
                      <a:pt x="965" y="3327"/>
                    </a:lnTo>
                    <a:lnTo>
                      <a:pt x="989" y="3344"/>
                    </a:lnTo>
                    <a:lnTo>
                      <a:pt x="1010" y="3365"/>
                    </a:lnTo>
                    <a:lnTo>
                      <a:pt x="1024" y="3391"/>
                    </a:lnTo>
                    <a:lnTo>
                      <a:pt x="1034" y="3421"/>
                    </a:lnTo>
                    <a:lnTo>
                      <a:pt x="1038" y="3452"/>
                    </a:lnTo>
                    <a:lnTo>
                      <a:pt x="1038" y="3654"/>
                    </a:lnTo>
                    <a:lnTo>
                      <a:pt x="992" y="3654"/>
                    </a:lnTo>
                    <a:lnTo>
                      <a:pt x="1330" y="4216"/>
                    </a:lnTo>
                    <a:lnTo>
                      <a:pt x="1350" y="4219"/>
                    </a:lnTo>
                    <a:lnTo>
                      <a:pt x="1368" y="4229"/>
                    </a:lnTo>
                    <a:lnTo>
                      <a:pt x="1382" y="4242"/>
                    </a:lnTo>
                    <a:lnTo>
                      <a:pt x="1390" y="4259"/>
                    </a:lnTo>
                    <a:lnTo>
                      <a:pt x="1395" y="4279"/>
                    </a:lnTo>
                    <a:lnTo>
                      <a:pt x="1395" y="4395"/>
                    </a:lnTo>
                    <a:lnTo>
                      <a:pt x="1390" y="4413"/>
                    </a:lnTo>
                    <a:lnTo>
                      <a:pt x="1381" y="4430"/>
                    </a:lnTo>
                    <a:lnTo>
                      <a:pt x="1366" y="4443"/>
                    </a:lnTo>
                    <a:lnTo>
                      <a:pt x="1348" y="4452"/>
                    </a:lnTo>
                    <a:lnTo>
                      <a:pt x="1328" y="4455"/>
                    </a:lnTo>
                    <a:lnTo>
                      <a:pt x="57" y="4455"/>
                    </a:lnTo>
                    <a:lnTo>
                      <a:pt x="39" y="4452"/>
                    </a:lnTo>
                    <a:lnTo>
                      <a:pt x="22" y="4443"/>
                    </a:lnTo>
                    <a:lnTo>
                      <a:pt x="11" y="4430"/>
                    </a:lnTo>
                    <a:lnTo>
                      <a:pt x="2" y="4413"/>
                    </a:lnTo>
                    <a:lnTo>
                      <a:pt x="0" y="4395"/>
                    </a:lnTo>
                    <a:lnTo>
                      <a:pt x="0" y="4282"/>
                    </a:lnTo>
                    <a:lnTo>
                      <a:pt x="2" y="4262"/>
                    </a:lnTo>
                    <a:lnTo>
                      <a:pt x="12" y="4243"/>
                    </a:lnTo>
                    <a:lnTo>
                      <a:pt x="25" y="4229"/>
                    </a:lnTo>
                    <a:lnTo>
                      <a:pt x="42" y="4220"/>
                    </a:lnTo>
                    <a:lnTo>
                      <a:pt x="63" y="4216"/>
                    </a:lnTo>
                    <a:lnTo>
                      <a:pt x="380" y="3654"/>
                    </a:lnTo>
                    <a:lnTo>
                      <a:pt x="346" y="3654"/>
                    </a:lnTo>
                    <a:lnTo>
                      <a:pt x="346" y="3452"/>
                    </a:lnTo>
                    <a:lnTo>
                      <a:pt x="350" y="3421"/>
                    </a:lnTo>
                    <a:lnTo>
                      <a:pt x="360" y="3391"/>
                    </a:lnTo>
                    <a:lnTo>
                      <a:pt x="375" y="3365"/>
                    </a:lnTo>
                    <a:lnTo>
                      <a:pt x="395" y="3344"/>
                    </a:lnTo>
                    <a:lnTo>
                      <a:pt x="420" y="3327"/>
                    </a:lnTo>
                    <a:lnTo>
                      <a:pt x="449" y="3315"/>
                    </a:lnTo>
                    <a:lnTo>
                      <a:pt x="480" y="3312"/>
                    </a:lnTo>
                    <a:lnTo>
                      <a:pt x="692" y="3312"/>
                    </a:lnTo>
                    <a:lnTo>
                      <a:pt x="694" y="3309"/>
                    </a:lnTo>
                    <a:lnTo>
                      <a:pt x="827" y="3061"/>
                    </a:lnTo>
                    <a:lnTo>
                      <a:pt x="782" y="2953"/>
                    </a:lnTo>
                    <a:lnTo>
                      <a:pt x="747" y="2846"/>
                    </a:lnTo>
                    <a:lnTo>
                      <a:pt x="722" y="2740"/>
                    </a:lnTo>
                    <a:lnTo>
                      <a:pt x="705" y="2633"/>
                    </a:lnTo>
                    <a:lnTo>
                      <a:pt x="696" y="2527"/>
                    </a:lnTo>
                    <a:lnTo>
                      <a:pt x="696" y="2422"/>
                    </a:lnTo>
                    <a:lnTo>
                      <a:pt x="703" y="2316"/>
                    </a:lnTo>
                    <a:lnTo>
                      <a:pt x="718" y="2213"/>
                    </a:lnTo>
                    <a:lnTo>
                      <a:pt x="740" y="2108"/>
                    </a:lnTo>
                    <a:lnTo>
                      <a:pt x="768" y="2007"/>
                    </a:lnTo>
                    <a:lnTo>
                      <a:pt x="802" y="1905"/>
                    </a:lnTo>
                    <a:lnTo>
                      <a:pt x="939" y="2093"/>
                    </a:lnTo>
                    <a:lnTo>
                      <a:pt x="905" y="1671"/>
                    </a:lnTo>
                    <a:lnTo>
                      <a:pt x="972" y="1545"/>
                    </a:lnTo>
                    <a:lnTo>
                      <a:pt x="1047" y="1424"/>
                    </a:lnTo>
                    <a:lnTo>
                      <a:pt x="1129" y="1304"/>
                    </a:lnTo>
                    <a:lnTo>
                      <a:pt x="1214" y="1188"/>
                    </a:lnTo>
                    <a:lnTo>
                      <a:pt x="1305" y="1075"/>
                    </a:lnTo>
                    <a:lnTo>
                      <a:pt x="1397" y="966"/>
                    </a:lnTo>
                    <a:lnTo>
                      <a:pt x="1493" y="862"/>
                    </a:lnTo>
                    <a:lnTo>
                      <a:pt x="1590" y="762"/>
                    </a:lnTo>
                    <a:lnTo>
                      <a:pt x="1863" y="1138"/>
                    </a:lnTo>
                    <a:lnTo>
                      <a:pt x="1817" y="547"/>
                    </a:lnTo>
                    <a:lnTo>
                      <a:pt x="1892" y="480"/>
                    </a:lnTo>
                    <a:lnTo>
                      <a:pt x="1966" y="416"/>
                    </a:lnTo>
                    <a:lnTo>
                      <a:pt x="2038" y="356"/>
                    </a:lnTo>
                    <a:lnTo>
                      <a:pt x="2107" y="300"/>
                    </a:lnTo>
                    <a:lnTo>
                      <a:pt x="2174" y="247"/>
                    </a:lnTo>
                    <a:lnTo>
                      <a:pt x="2238" y="197"/>
                    </a:lnTo>
                    <a:lnTo>
                      <a:pt x="2298" y="153"/>
                    </a:lnTo>
                    <a:lnTo>
                      <a:pt x="2355" y="111"/>
                    </a:lnTo>
                    <a:lnTo>
                      <a:pt x="2407" y="74"/>
                    </a:lnTo>
                    <a:lnTo>
                      <a:pt x="2453" y="40"/>
                    </a:lnTo>
                    <a:lnTo>
                      <a:pt x="2494" y="11"/>
                    </a:lnTo>
                    <a:lnTo>
                      <a:pt x="2512" y="3"/>
                    </a:lnTo>
                    <a:lnTo>
                      <a:pt x="253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51" name="Rectangle 92">
                <a:extLst>
                  <a:ext uri="{FF2B5EF4-FFF2-40B4-BE49-F238E27FC236}">
                    <a16:creationId xmlns:a16="http://schemas.microsoft.com/office/drawing/2014/main" id="{41FBC731-7DB5-0C48-B6E6-353685B4ADB8}"/>
                  </a:ext>
                </a:extLst>
              </p:cNvPr>
              <p:cNvSpPr/>
              <p:nvPr/>
            </p:nvSpPr>
            <p:spPr>
              <a:xfrm>
                <a:off x="1394522" y="2265867"/>
                <a:ext cx="1169568" cy="584775"/>
              </a:xfrm>
              <a:prstGeom prst="rect">
                <a:avLst/>
              </a:prstGeom>
            </p:spPr>
            <p:txBody>
              <a:bodyPr wrap="square">
                <a:spAutoFit/>
              </a:bodyPr>
              <a:lstStyle/>
              <a:p>
                <a:pPr algn="ctr"/>
                <a:r>
                  <a:rPr lang="en-US" sz="1600" dirty="0">
                    <a:solidFill>
                      <a:schemeClr val="bg2">
                        <a:lumMod val="25000"/>
                      </a:schemeClr>
                    </a:solidFill>
                    <a:latin typeface="Arial" panose="020B0604020202020204" pitchFamily="34" charset="0"/>
                    <a:cs typeface="Arial" panose="020B0604020202020204" pitchFamily="34" charset="0"/>
                  </a:rPr>
                  <a:t>Nome </a:t>
                </a:r>
              </a:p>
              <a:p>
                <a:pPr algn="ctr"/>
                <a:r>
                  <a:rPr lang="pt-BR" sz="1600" dirty="0">
                    <a:solidFill>
                      <a:schemeClr val="bg2">
                        <a:lumMod val="25000"/>
                      </a:schemeClr>
                    </a:solidFill>
                    <a:latin typeface="Arial" panose="020B0604020202020204" pitchFamily="34" charset="0"/>
                    <a:cs typeface="Arial" panose="020B0604020202020204" pitchFamily="34" charset="0"/>
                  </a:rPr>
                  <a:t>Comercial</a:t>
                </a:r>
              </a:p>
            </p:txBody>
          </p:sp>
        </p:grpSp>
        <p:grpSp>
          <p:nvGrpSpPr>
            <p:cNvPr id="13" name="Agrupar 12">
              <a:extLst>
                <a:ext uri="{FF2B5EF4-FFF2-40B4-BE49-F238E27FC236}">
                  <a16:creationId xmlns:a16="http://schemas.microsoft.com/office/drawing/2014/main" id="{763C02AF-E838-0B4B-B469-DB93F2F2936C}"/>
                </a:ext>
              </a:extLst>
            </p:cNvPr>
            <p:cNvGrpSpPr/>
            <p:nvPr/>
          </p:nvGrpSpPr>
          <p:grpSpPr>
            <a:xfrm>
              <a:off x="2523807" y="2296644"/>
              <a:ext cx="1512619" cy="1452178"/>
              <a:chOff x="2523807" y="2296644"/>
              <a:chExt cx="1512619" cy="1452178"/>
            </a:xfrm>
          </p:grpSpPr>
          <p:sp>
            <p:nvSpPr>
              <p:cNvPr id="44" name="Oval 43">
                <a:extLst>
                  <a:ext uri="{FF2B5EF4-FFF2-40B4-BE49-F238E27FC236}">
                    <a16:creationId xmlns:a16="http://schemas.microsoft.com/office/drawing/2014/main" id="{85CEEC84-5D23-E643-8AAA-21E6CEE4D3BA}"/>
                  </a:ext>
                </a:extLst>
              </p:cNvPr>
              <p:cNvSpPr/>
              <p:nvPr/>
            </p:nvSpPr>
            <p:spPr>
              <a:xfrm flipV="1">
                <a:off x="2812439" y="2936030"/>
                <a:ext cx="868049" cy="812792"/>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45" name="Oval 44">
                <a:extLst>
                  <a:ext uri="{FF2B5EF4-FFF2-40B4-BE49-F238E27FC236}">
                    <a16:creationId xmlns:a16="http://schemas.microsoft.com/office/drawing/2014/main" id="{DAD022FF-E1B8-DC40-8E1B-9C929C4342F9}"/>
                  </a:ext>
                </a:extLst>
              </p:cNvPr>
              <p:cNvSpPr/>
              <p:nvPr/>
            </p:nvSpPr>
            <p:spPr>
              <a:xfrm rot="16200000" flipV="1">
                <a:off x="2912912" y="2986467"/>
                <a:ext cx="667103" cy="71191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46" name="Freeform 17">
                <a:extLst>
                  <a:ext uri="{FF2B5EF4-FFF2-40B4-BE49-F238E27FC236}">
                    <a16:creationId xmlns:a16="http://schemas.microsoft.com/office/drawing/2014/main" id="{D7D31214-08D4-0D4C-A5A6-9E0FE4EC07C6}"/>
                  </a:ext>
                </a:extLst>
              </p:cNvPr>
              <p:cNvSpPr>
                <a:spLocks noEditPoints="1"/>
              </p:cNvSpPr>
              <p:nvPr/>
            </p:nvSpPr>
            <p:spPr bwMode="auto">
              <a:xfrm rot="16200000" flipV="1">
                <a:off x="3107521" y="3181504"/>
                <a:ext cx="277884" cy="321846"/>
              </a:xfrm>
              <a:custGeom>
                <a:avLst/>
                <a:gdLst>
                  <a:gd name="T0" fmla="*/ 218 w 3172"/>
                  <a:gd name="T1" fmla="*/ 3032 h 3455"/>
                  <a:gd name="T2" fmla="*/ 730 w 3172"/>
                  <a:gd name="T3" fmla="*/ 3069 h 3455"/>
                  <a:gd name="T4" fmla="*/ 249 w 3172"/>
                  <a:gd name="T5" fmla="*/ 2468 h 3455"/>
                  <a:gd name="T6" fmla="*/ 142 w 3172"/>
                  <a:gd name="T7" fmla="*/ 3447 h 3455"/>
                  <a:gd name="T8" fmla="*/ 96 w 3172"/>
                  <a:gd name="T9" fmla="*/ 3455 h 3455"/>
                  <a:gd name="T10" fmla="*/ 53 w 3172"/>
                  <a:gd name="T11" fmla="*/ 3441 h 3455"/>
                  <a:gd name="T12" fmla="*/ 18 w 3172"/>
                  <a:gd name="T13" fmla="*/ 3410 h 3455"/>
                  <a:gd name="T14" fmla="*/ 1 w 3172"/>
                  <a:gd name="T15" fmla="*/ 3369 h 3455"/>
                  <a:gd name="T16" fmla="*/ 3 w 3172"/>
                  <a:gd name="T17" fmla="*/ 3322 h 3455"/>
                  <a:gd name="T18" fmla="*/ 1584 w 3172"/>
                  <a:gd name="T19" fmla="*/ 1328 h 3455"/>
                  <a:gd name="T20" fmla="*/ 1554 w 3172"/>
                  <a:gd name="T21" fmla="*/ 1337 h 3455"/>
                  <a:gd name="T22" fmla="*/ 690 w 3172"/>
                  <a:gd name="T23" fmla="*/ 2298 h 3455"/>
                  <a:gd name="T24" fmla="*/ 675 w 3172"/>
                  <a:gd name="T25" fmla="*/ 2326 h 3455"/>
                  <a:gd name="T26" fmla="*/ 678 w 3172"/>
                  <a:gd name="T27" fmla="*/ 2356 h 3455"/>
                  <a:gd name="T28" fmla="*/ 694 w 3172"/>
                  <a:gd name="T29" fmla="*/ 2382 h 3455"/>
                  <a:gd name="T30" fmla="*/ 749 w 3172"/>
                  <a:gd name="T31" fmla="*/ 2429 h 3455"/>
                  <a:gd name="T32" fmla="*/ 781 w 3172"/>
                  <a:gd name="T33" fmla="*/ 2435 h 3455"/>
                  <a:gd name="T34" fmla="*/ 810 w 3172"/>
                  <a:gd name="T35" fmla="*/ 2426 h 3455"/>
                  <a:gd name="T36" fmla="*/ 1674 w 3172"/>
                  <a:gd name="T37" fmla="*/ 1465 h 3455"/>
                  <a:gd name="T38" fmla="*/ 1689 w 3172"/>
                  <a:gd name="T39" fmla="*/ 1437 h 3455"/>
                  <a:gd name="T40" fmla="*/ 1686 w 3172"/>
                  <a:gd name="T41" fmla="*/ 1407 h 3455"/>
                  <a:gd name="T42" fmla="*/ 1670 w 3172"/>
                  <a:gd name="T43" fmla="*/ 1380 h 3455"/>
                  <a:gd name="T44" fmla="*/ 1615 w 3172"/>
                  <a:gd name="T45" fmla="*/ 1333 h 3455"/>
                  <a:gd name="T46" fmla="*/ 1584 w 3172"/>
                  <a:gd name="T47" fmla="*/ 1328 h 3455"/>
                  <a:gd name="T48" fmla="*/ 1863 w 3172"/>
                  <a:gd name="T49" fmla="*/ 1002 h 3455"/>
                  <a:gd name="T50" fmla="*/ 1837 w 3172"/>
                  <a:gd name="T51" fmla="*/ 1018 h 3455"/>
                  <a:gd name="T52" fmla="*/ 1754 w 3172"/>
                  <a:gd name="T53" fmla="*/ 1114 h 3455"/>
                  <a:gd name="T54" fmla="*/ 1748 w 3172"/>
                  <a:gd name="T55" fmla="*/ 1145 h 3455"/>
                  <a:gd name="T56" fmla="*/ 1757 w 3172"/>
                  <a:gd name="T57" fmla="*/ 1175 h 3455"/>
                  <a:gd name="T58" fmla="*/ 1809 w 3172"/>
                  <a:gd name="T59" fmla="*/ 1224 h 3455"/>
                  <a:gd name="T60" fmla="*/ 1837 w 3172"/>
                  <a:gd name="T61" fmla="*/ 1239 h 3455"/>
                  <a:gd name="T62" fmla="*/ 1869 w 3172"/>
                  <a:gd name="T63" fmla="*/ 1236 h 3455"/>
                  <a:gd name="T64" fmla="*/ 1896 w 3172"/>
                  <a:gd name="T65" fmla="*/ 1220 h 3455"/>
                  <a:gd name="T66" fmla="*/ 1978 w 3172"/>
                  <a:gd name="T67" fmla="*/ 1123 h 3455"/>
                  <a:gd name="T68" fmla="*/ 1985 w 3172"/>
                  <a:gd name="T69" fmla="*/ 1093 h 3455"/>
                  <a:gd name="T70" fmla="*/ 1975 w 3172"/>
                  <a:gd name="T71" fmla="*/ 1064 h 3455"/>
                  <a:gd name="T72" fmla="*/ 1922 w 3172"/>
                  <a:gd name="T73" fmla="*/ 1014 h 3455"/>
                  <a:gd name="T74" fmla="*/ 1894 w 3172"/>
                  <a:gd name="T75" fmla="*/ 999 h 3455"/>
                  <a:gd name="T76" fmla="*/ 1853 w 3172"/>
                  <a:gd name="T77" fmla="*/ 681 h 3455"/>
                  <a:gd name="T78" fmla="*/ 1051 w 3172"/>
                  <a:gd name="T79" fmla="*/ 3014 h 3455"/>
                  <a:gd name="T80" fmla="*/ 1853 w 3172"/>
                  <a:gd name="T81" fmla="*/ 681 h 3455"/>
                  <a:gd name="T82" fmla="*/ 2815 w 3172"/>
                  <a:gd name="T83" fmla="*/ 1050 h 3455"/>
                  <a:gd name="T84" fmla="*/ 1922 w 3172"/>
                  <a:gd name="T85" fmla="*/ 604 h 3455"/>
                  <a:gd name="T86" fmla="*/ 2556 w 3172"/>
                  <a:gd name="T87" fmla="*/ 181 h 3455"/>
                  <a:gd name="T88" fmla="*/ 2865 w 3172"/>
                  <a:gd name="T89" fmla="*/ 710 h 3455"/>
                  <a:gd name="T90" fmla="*/ 2556 w 3172"/>
                  <a:gd name="T91" fmla="*/ 181 h 3455"/>
                  <a:gd name="T92" fmla="*/ 2579 w 3172"/>
                  <a:gd name="T93" fmla="*/ 1 h 3455"/>
                  <a:gd name="T94" fmla="*/ 2640 w 3172"/>
                  <a:gd name="T95" fmla="*/ 17 h 3455"/>
                  <a:gd name="T96" fmla="*/ 2696 w 3172"/>
                  <a:gd name="T97" fmla="*/ 53 h 3455"/>
                  <a:gd name="T98" fmla="*/ 3125 w 3172"/>
                  <a:gd name="T99" fmla="*/ 441 h 3455"/>
                  <a:gd name="T100" fmla="*/ 3158 w 3172"/>
                  <a:gd name="T101" fmla="*/ 498 h 3455"/>
                  <a:gd name="T102" fmla="*/ 3172 w 3172"/>
                  <a:gd name="T103" fmla="*/ 561 h 3455"/>
                  <a:gd name="T104" fmla="*/ 3165 w 3172"/>
                  <a:gd name="T105" fmla="*/ 626 h 3455"/>
                  <a:gd name="T106" fmla="*/ 3139 w 3172"/>
                  <a:gd name="T107" fmla="*/ 685 h 3455"/>
                  <a:gd name="T108" fmla="*/ 2880 w 3172"/>
                  <a:gd name="T109" fmla="*/ 977 h 3455"/>
                  <a:gd name="T110" fmla="*/ 2403 w 3172"/>
                  <a:gd name="T111" fmla="*/ 70 h 3455"/>
                  <a:gd name="T112" fmla="*/ 2455 w 3172"/>
                  <a:gd name="T113" fmla="*/ 27 h 3455"/>
                  <a:gd name="T114" fmla="*/ 2515 w 3172"/>
                  <a:gd name="T115" fmla="*/ 5 h 3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72" h="3455">
                    <a:moveTo>
                      <a:pt x="315" y="2697"/>
                    </a:moveTo>
                    <a:lnTo>
                      <a:pt x="218" y="3032"/>
                    </a:lnTo>
                    <a:lnTo>
                      <a:pt x="408" y="3201"/>
                    </a:lnTo>
                    <a:lnTo>
                      <a:pt x="730" y="3069"/>
                    </a:lnTo>
                    <a:lnTo>
                      <a:pt x="315" y="2697"/>
                    </a:lnTo>
                    <a:close/>
                    <a:moveTo>
                      <a:pt x="249" y="2468"/>
                    </a:moveTo>
                    <a:lnTo>
                      <a:pt x="965" y="3109"/>
                    </a:lnTo>
                    <a:lnTo>
                      <a:pt x="142" y="3447"/>
                    </a:lnTo>
                    <a:lnTo>
                      <a:pt x="120" y="3454"/>
                    </a:lnTo>
                    <a:lnTo>
                      <a:pt x="96" y="3455"/>
                    </a:lnTo>
                    <a:lnTo>
                      <a:pt x="74" y="3450"/>
                    </a:lnTo>
                    <a:lnTo>
                      <a:pt x="53" y="3441"/>
                    </a:lnTo>
                    <a:lnTo>
                      <a:pt x="34" y="3428"/>
                    </a:lnTo>
                    <a:lnTo>
                      <a:pt x="18" y="3410"/>
                    </a:lnTo>
                    <a:lnTo>
                      <a:pt x="7" y="3390"/>
                    </a:lnTo>
                    <a:lnTo>
                      <a:pt x="1" y="3369"/>
                    </a:lnTo>
                    <a:lnTo>
                      <a:pt x="0" y="3345"/>
                    </a:lnTo>
                    <a:lnTo>
                      <a:pt x="3" y="3322"/>
                    </a:lnTo>
                    <a:lnTo>
                      <a:pt x="249" y="2468"/>
                    </a:lnTo>
                    <a:close/>
                    <a:moveTo>
                      <a:pt x="1584" y="1328"/>
                    </a:moveTo>
                    <a:lnTo>
                      <a:pt x="1568" y="1330"/>
                    </a:lnTo>
                    <a:lnTo>
                      <a:pt x="1554" y="1337"/>
                    </a:lnTo>
                    <a:lnTo>
                      <a:pt x="1542" y="1348"/>
                    </a:lnTo>
                    <a:lnTo>
                      <a:pt x="690" y="2298"/>
                    </a:lnTo>
                    <a:lnTo>
                      <a:pt x="681" y="2310"/>
                    </a:lnTo>
                    <a:lnTo>
                      <a:pt x="675" y="2326"/>
                    </a:lnTo>
                    <a:lnTo>
                      <a:pt x="674" y="2340"/>
                    </a:lnTo>
                    <a:lnTo>
                      <a:pt x="678" y="2356"/>
                    </a:lnTo>
                    <a:lnTo>
                      <a:pt x="683" y="2369"/>
                    </a:lnTo>
                    <a:lnTo>
                      <a:pt x="694" y="2382"/>
                    </a:lnTo>
                    <a:lnTo>
                      <a:pt x="737" y="2420"/>
                    </a:lnTo>
                    <a:lnTo>
                      <a:pt x="749" y="2429"/>
                    </a:lnTo>
                    <a:lnTo>
                      <a:pt x="765" y="2434"/>
                    </a:lnTo>
                    <a:lnTo>
                      <a:pt x="781" y="2435"/>
                    </a:lnTo>
                    <a:lnTo>
                      <a:pt x="795" y="2433"/>
                    </a:lnTo>
                    <a:lnTo>
                      <a:pt x="810" y="2426"/>
                    </a:lnTo>
                    <a:lnTo>
                      <a:pt x="822" y="2416"/>
                    </a:lnTo>
                    <a:lnTo>
                      <a:pt x="1674" y="1465"/>
                    </a:lnTo>
                    <a:lnTo>
                      <a:pt x="1683" y="1452"/>
                    </a:lnTo>
                    <a:lnTo>
                      <a:pt x="1689" y="1437"/>
                    </a:lnTo>
                    <a:lnTo>
                      <a:pt x="1690" y="1423"/>
                    </a:lnTo>
                    <a:lnTo>
                      <a:pt x="1686" y="1407"/>
                    </a:lnTo>
                    <a:lnTo>
                      <a:pt x="1681" y="1393"/>
                    </a:lnTo>
                    <a:lnTo>
                      <a:pt x="1670" y="1380"/>
                    </a:lnTo>
                    <a:lnTo>
                      <a:pt x="1627" y="1342"/>
                    </a:lnTo>
                    <a:lnTo>
                      <a:pt x="1615" y="1333"/>
                    </a:lnTo>
                    <a:lnTo>
                      <a:pt x="1599" y="1329"/>
                    </a:lnTo>
                    <a:lnTo>
                      <a:pt x="1584" y="1328"/>
                    </a:lnTo>
                    <a:close/>
                    <a:moveTo>
                      <a:pt x="1879" y="998"/>
                    </a:moveTo>
                    <a:lnTo>
                      <a:pt x="1863" y="1002"/>
                    </a:lnTo>
                    <a:lnTo>
                      <a:pt x="1850" y="1008"/>
                    </a:lnTo>
                    <a:lnTo>
                      <a:pt x="1837" y="1018"/>
                    </a:lnTo>
                    <a:lnTo>
                      <a:pt x="1762" y="1101"/>
                    </a:lnTo>
                    <a:lnTo>
                      <a:pt x="1754" y="1114"/>
                    </a:lnTo>
                    <a:lnTo>
                      <a:pt x="1749" y="1129"/>
                    </a:lnTo>
                    <a:lnTo>
                      <a:pt x="1748" y="1145"/>
                    </a:lnTo>
                    <a:lnTo>
                      <a:pt x="1750" y="1160"/>
                    </a:lnTo>
                    <a:lnTo>
                      <a:pt x="1757" y="1175"/>
                    </a:lnTo>
                    <a:lnTo>
                      <a:pt x="1768" y="1187"/>
                    </a:lnTo>
                    <a:lnTo>
                      <a:pt x="1809" y="1224"/>
                    </a:lnTo>
                    <a:lnTo>
                      <a:pt x="1823" y="1233"/>
                    </a:lnTo>
                    <a:lnTo>
                      <a:pt x="1837" y="1239"/>
                    </a:lnTo>
                    <a:lnTo>
                      <a:pt x="1853" y="1240"/>
                    </a:lnTo>
                    <a:lnTo>
                      <a:pt x="1869" y="1236"/>
                    </a:lnTo>
                    <a:lnTo>
                      <a:pt x="1883" y="1230"/>
                    </a:lnTo>
                    <a:lnTo>
                      <a:pt x="1896" y="1220"/>
                    </a:lnTo>
                    <a:lnTo>
                      <a:pt x="1969" y="1137"/>
                    </a:lnTo>
                    <a:lnTo>
                      <a:pt x="1978" y="1123"/>
                    </a:lnTo>
                    <a:lnTo>
                      <a:pt x="1984" y="1109"/>
                    </a:lnTo>
                    <a:lnTo>
                      <a:pt x="1985" y="1093"/>
                    </a:lnTo>
                    <a:lnTo>
                      <a:pt x="1982" y="1079"/>
                    </a:lnTo>
                    <a:lnTo>
                      <a:pt x="1975" y="1064"/>
                    </a:lnTo>
                    <a:lnTo>
                      <a:pt x="1965" y="1052"/>
                    </a:lnTo>
                    <a:lnTo>
                      <a:pt x="1922" y="1014"/>
                    </a:lnTo>
                    <a:lnTo>
                      <a:pt x="1909" y="1005"/>
                    </a:lnTo>
                    <a:lnTo>
                      <a:pt x="1894" y="999"/>
                    </a:lnTo>
                    <a:lnTo>
                      <a:pt x="1879" y="998"/>
                    </a:lnTo>
                    <a:close/>
                    <a:moveTo>
                      <a:pt x="1853" y="681"/>
                    </a:moveTo>
                    <a:lnTo>
                      <a:pt x="2570" y="1322"/>
                    </a:lnTo>
                    <a:lnTo>
                      <a:pt x="1051" y="3014"/>
                    </a:lnTo>
                    <a:lnTo>
                      <a:pt x="335" y="2372"/>
                    </a:lnTo>
                    <a:lnTo>
                      <a:pt x="1853" y="681"/>
                    </a:lnTo>
                    <a:close/>
                    <a:moveTo>
                      <a:pt x="2099" y="407"/>
                    </a:moveTo>
                    <a:lnTo>
                      <a:pt x="2815" y="1050"/>
                    </a:lnTo>
                    <a:lnTo>
                      <a:pt x="2639" y="1245"/>
                    </a:lnTo>
                    <a:lnTo>
                      <a:pt x="1922" y="604"/>
                    </a:lnTo>
                    <a:lnTo>
                      <a:pt x="2099" y="407"/>
                    </a:lnTo>
                    <a:close/>
                    <a:moveTo>
                      <a:pt x="2556" y="181"/>
                    </a:moveTo>
                    <a:lnTo>
                      <a:pt x="2431" y="321"/>
                    </a:lnTo>
                    <a:lnTo>
                      <a:pt x="2865" y="710"/>
                    </a:lnTo>
                    <a:lnTo>
                      <a:pt x="2990" y="570"/>
                    </a:lnTo>
                    <a:lnTo>
                      <a:pt x="2556" y="181"/>
                    </a:lnTo>
                    <a:close/>
                    <a:moveTo>
                      <a:pt x="2546" y="0"/>
                    </a:moveTo>
                    <a:lnTo>
                      <a:pt x="2579" y="1"/>
                    </a:lnTo>
                    <a:lnTo>
                      <a:pt x="2610" y="7"/>
                    </a:lnTo>
                    <a:lnTo>
                      <a:pt x="2640" y="17"/>
                    </a:lnTo>
                    <a:lnTo>
                      <a:pt x="2669" y="33"/>
                    </a:lnTo>
                    <a:lnTo>
                      <a:pt x="2696" y="53"/>
                    </a:lnTo>
                    <a:lnTo>
                      <a:pt x="3102" y="417"/>
                    </a:lnTo>
                    <a:lnTo>
                      <a:pt x="3125" y="441"/>
                    </a:lnTo>
                    <a:lnTo>
                      <a:pt x="3144" y="467"/>
                    </a:lnTo>
                    <a:lnTo>
                      <a:pt x="3158" y="498"/>
                    </a:lnTo>
                    <a:lnTo>
                      <a:pt x="3167" y="528"/>
                    </a:lnTo>
                    <a:lnTo>
                      <a:pt x="3172" y="561"/>
                    </a:lnTo>
                    <a:lnTo>
                      <a:pt x="3172" y="594"/>
                    </a:lnTo>
                    <a:lnTo>
                      <a:pt x="3165" y="626"/>
                    </a:lnTo>
                    <a:lnTo>
                      <a:pt x="3155" y="656"/>
                    </a:lnTo>
                    <a:lnTo>
                      <a:pt x="3139" y="685"/>
                    </a:lnTo>
                    <a:lnTo>
                      <a:pt x="3119" y="711"/>
                    </a:lnTo>
                    <a:lnTo>
                      <a:pt x="2880" y="977"/>
                    </a:lnTo>
                    <a:lnTo>
                      <a:pt x="2164" y="336"/>
                    </a:lnTo>
                    <a:lnTo>
                      <a:pt x="2403" y="70"/>
                    </a:lnTo>
                    <a:lnTo>
                      <a:pt x="2428" y="46"/>
                    </a:lnTo>
                    <a:lnTo>
                      <a:pt x="2455" y="27"/>
                    </a:lnTo>
                    <a:lnTo>
                      <a:pt x="2484" y="14"/>
                    </a:lnTo>
                    <a:lnTo>
                      <a:pt x="2515" y="5"/>
                    </a:lnTo>
                    <a:lnTo>
                      <a:pt x="254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47" name="Rectangle 93">
                <a:extLst>
                  <a:ext uri="{FF2B5EF4-FFF2-40B4-BE49-F238E27FC236}">
                    <a16:creationId xmlns:a16="http://schemas.microsoft.com/office/drawing/2014/main" id="{C7DC9952-BEED-2A40-BAC1-B5652715356E}"/>
                  </a:ext>
                </a:extLst>
              </p:cNvPr>
              <p:cNvSpPr/>
              <p:nvPr/>
            </p:nvSpPr>
            <p:spPr>
              <a:xfrm>
                <a:off x="2523807" y="2296644"/>
                <a:ext cx="1512619" cy="523220"/>
              </a:xfrm>
              <a:prstGeom prst="rect">
                <a:avLst/>
              </a:prstGeom>
            </p:spPr>
            <p:txBody>
              <a:bodyPr wrap="square">
                <a:spAutoFit/>
              </a:bodyPr>
              <a:lstStyle/>
              <a:p>
                <a:pPr lvl="0" algn="ctr"/>
                <a:r>
                  <a:rPr lang="pt-BR" sz="1400" dirty="0">
                    <a:solidFill>
                      <a:schemeClr val="bg2">
                        <a:lumMod val="25000"/>
                      </a:schemeClr>
                    </a:solidFill>
                  </a:rPr>
                  <a:t>Título</a:t>
                </a:r>
              </a:p>
              <a:p>
                <a:pPr lvl="0" algn="ctr"/>
                <a:r>
                  <a:rPr lang="pt-BR" sz="1400" dirty="0">
                    <a:solidFill>
                      <a:schemeClr val="bg2">
                        <a:lumMod val="25000"/>
                      </a:schemeClr>
                    </a:solidFill>
                  </a:rPr>
                  <a:t>Estabelecimento</a:t>
                </a:r>
              </a:p>
            </p:txBody>
          </p:sp>
        </p:grpSp>
        <p:grpSp>
          <p:nvGrpSpPr>
            <p:cNvPr id="14" name="Agrupar 13">
              <a:extLst>
                <a:ext uri="{FF2B5EF4-FFF2-40B4-BE49-F238E27FC236}">
                  <a16:creationId xmlns:a16="http://schemas.microsoft.com/office/drawing/2014/main" id="{43D0D48A-7A00-F04A-AEF6-32D3CCA2B8F3}"/>
                </a:ext>
              </a:extLst>
            </p:cNvPr>
            <p:cNvGrpSpPr/>
            <p:nvPr/>
          </p:nvGrpSpPr>
          <p:grpSpPr>
            <a:xfrm>
              <a:off x="4035646" y="2265867"/>
              <a:ext cx="1300356" cy="1486788"/>
              <a:chOff x="4035646" y="2265867"/>
              <a:chExt cx="1300356" cy="1486788"/>
            </a:xfrm>
          </p:grpSpPr>
          <p:sp>
            <p:nvSpPr>
              <p:cNvPr id="40" name="Oval 39">
                <a:extLst>
                  <a:ext uri="{FF2B5EF4-FFF2-40B4-BE49-F238E27FC236}">
                    <a16:creationId xmlns:a16="http://schemas.microsoft.com/office/drawing/2014/main" id="{BF7DDB3F-49E4-5040-8D43-6E18EDD14B6C}"/>
                  </a:ext>
                </a:extLst>
              </p:cNvPr>
              <p:cNvSpPr/>
              <p:nvPr/>
            </p:nvSpPr>
            <p:spPr>
              <a:xfrm flipV="1">
                <a:off x="4208256" y="2939863"/>
                <a:ext cx="868049" cy="81279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41" name="Oval 40">
                <a:extLst>
                  <a:ext uri="{FF2B5EF4-FFF2-40B4-BE49-F238E27FC236}">
                    <a16:creationId xmlns:a16="http://schemas.microsoft.com/office/drawing/2014/main" id="{8B7928B6-5EF9-3C4D-A51E-DBBD4A6AA8BD}"/>
                  </a:ext>
                </a:extLst>
              </p:cNvPr>
              <p:cNvSpPr/>
              <p:nvPr/>
            </p:nvSpPr>
            <p:spPr>
              <a:xfrm>
                <a:off x="4286322" y="3012708"/>
                <a:ext cx="711917" cy="66710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42" name="Freeform 22">
                <a:extLst>
                  <a:ext uri="{FF2B5EF4-FFF2-40B4-BE49-F238E27FC236}">
                    <a16:creationId xmlns:a16="http://schemas.microsoft.com/office/drawing/2014/main" id="{963B49CC-A7E6-C846-8256-64941E3F1710}"/>
                  </a:ext>
                </a:extLst>
              </p:cNvPr>
              <p:cNvSpPr>
                <a:spLocks/>
              </p:cNvSpPr>
              <p:nvPr/>
            </p:nvSpPr>
            <p:spPr bwMode="auto">
              <a:xfrm>
                <a:off x="4493758" y="3200530"/>
                <a:ext cx="297044" cy="291459"/>
              </a:xfrm>
              <a:custGeom>
                <a:avLst/>
                <a:gdLst>
                  <a:gd name="T0" fmla="*/ 3401 w 4080"/>
                  <a:gd name="T1" fmla="*/ 1179 h 3793"/>
                  <a:gd name="T2" fmla="*/ 3261 w 4080"/>
                  <a:gd name="T3" fmla="*/ 1130 h 3793"/>
                  <a:gd name="T4" fmla="*/ 3110 w 4080"/>
                  <a:gd name="T5" fmla="*/ 1132 h 3793"/>
                  <a:gd name="T6" fmla="*/ 2959 w 4080"/>
                  <a:gd name="T7" fmla="*/ 1190 h 3793"/>
                  <a:gd name="T8" fmla="*/ 2841 w 4080"/>
                  <a:gd name="T9" fmla="*/ 1294 h 3793"/>
                  <a:gd name="T10" fmla="*/ 2769 w 4080"/>
                  <a:gd name="T11" fmla="*/ 1432 h 3793"/>
                  <a:gd name="T12" fmla="*/ 2748 w 4080"/>
                  <a:gd name="T13" fmla="*/ 1589 h 3793"/>
                  <a:gd name="T14" fmla="*/ 2788 w 4080"/>
                  <a:gd name="T15" fmla="*/ 1749 h 3793"/>
                  <a:gd name="T16" fmla="*/ 2880 w 4080"/>
                  <a:gd name="T17" fmla="*/ 1880 h 3793"/>
                  <a:gd name="T18" fmla="*/ 3008 w 4080"/>
                  <a:gd name="T19" fmla="*/ 1968 h 3793"/>
                  <a:gd name="T20" fmla="*/ 3159 w 4080"/>
                  <a:gd name="T21" fmla="*/ 2006 h 3793"/>
                  <a:gd name="T22" fmla="*/ 3321 w 4080"/>
                  <a:gd name="T23" fmla="*/ 1987 h 3793"/>
                  <a:gd name="T24" fmla="*/ 3458 w 4080"/>
                  <a:gd name="T25" fmla="*/ 1917 h 3793"/>
                  <a:gd name="T26" fmla="*/ 3560 w 4080"/>
                  <a:gd name="T27" fmla="*/ 1808 h 3793"/>
                  <a:gd name="T28" fmla="*/ 4080 w 4080"/>
                  <a:gd name="T29" fmla="*/ 2992 h 3793"/>
                  <a:gd name="T30" fmla="*/ 3038 w 4080"/>
                  <a:gd name="T31" fmla="*/ 3070 h 3793"/>
                  <a:gd name="T32" fmla="*/ 3070 w 4080"/>
                  <a:gd name="T33" fmla="*/ 2925 h 3793"/>
                  <a:gd name="T34" fmla="*/ 3050 w 4080"/>
                  <a:gd name="T35" fmla="*/ 2773 h 3793"/>
                  <a:gd name="T36" fmla="*/ 2974 w 4080"/>
                  <a:gd name="T37" fmla="*/ 2629 h 3793"/>
                  <a:gd name="T38" fmla="*/ 2858 w 4080"/>
                  <a:gd name="T39" fmla="*/ 2526 h 3793"/>
                  <a:gd name="T40" fmla="*/ 2711 w 4080"/>
                  <a:gd name="T41" fmla="*/ 2470 h 3793"/>
                  <a:gd name="T42" fmla="*/ 2552 w 4080"/>
                  <a:gd name="T43" fmla="*/ 2469 h 3793"/>
                  <a:gd name="T44" fmla="*/ 2398 w 4080"/>
                  <a:gd name="T45" fmla="*/ 2527 h 3793"/>
                  <a:gd name="T46" fmla="*/ 2281 w 4080"/>
                  <a:gd name="T47" fmla="*/ 2633 h 3793"/>
                  <a:gd name="T48" fmla="*/ 2208 w 4080"/>
                  <a:gd name="T49" fmla="*/ 2770 h 3793"/>
                  <a:gd name="T50" fmla="*/ 2188 w 4080"/>
                  <a:gd name="T51" fmla="*/ 2927 h 3793"/>
                  <a:gd name="T52" fmla="*/ 2226 w 4080"/>
                  <a:gd name="T53" fmla="*/ 3084 h 3793"/>
                  <a:gd name="T54" fmla="*/ 2311 w 4080"/>
                  <a:gd name="T55" fmla="*/ 3209 h 3793"/>
                  <a:gd name="T56" fmla="*/ 2430 w 4080"/>
                  <a:gd name="T57" fmla="*/ 3297 h 3793"/>
                  <a:gd name="T58" fmla="*/ 1123 w 4080"/>
                  <a:gd name="T59" fmla="*/ 2574 h 3793"/>
                  <a:gd name="T60" fmla="*/ 916 w 4080"/>
                  <a:gd name="T61" fmla="*/ 2707 h 3793"/>
                  <a:gd name="T62" fmla="*/ 806 w 4080"/>
                  <a:gd name="T63" fmla="*/ 2813 h 3793"/>
                  <a:gd name="T64" fmla="*/ 665 w 4080"/>
                  <a:gd name="T65" fmla="*/ 2881 h 3793"/>
                  <a:gd name="T66" fmla="*/ 491 w 4080"/>
                  <a:gd name="T67" fmla="*/ 2903 h 3793"/>
                  <a:gd name="T68" fmla="*/ 326 w 4080"/>
                  <a:gd name="T69" fmla="*/ 2869 h 3793"/>
                  <a:gd name="T70" fmla="*/ 181 w 4080"/>
                  <a:gd name="T71" fmla="*/ 2783 h 3793"/>
                  <a:gd name="T72" fmla="*/ 71 w 4080"/>
                  <a:gd name="T73" fmla="*/ 2652 h 3793"/>
                  <a:gd name="T74" fmla="*/ 9 w 4080"/>
                  <a:gd name="T75" fmla="*/ 2486 h 3793"/>
                  <a:gd name="T76" fmla="*/ 6 w 4080"/>
                  <a:gd name="T77" fmla="*/ 2313 h 3793"/>
                  <a:gd name="T78" fmla="*/ 58 w 4080"/>
                  <a:gd name="T79" fmla="*/ 2154 h 3793"/>
                  <a:gd name="T80" fmla="*/ 160 w 4080"/>
                  <a:gd name="T81" fmla="*/ 2020 h 3793"/>
                  <a:gd name="T82" fmla="*/ 304 w 4080"/>
                  <a:gd name="T83" fmla="*/ 1923 h 3793"/>
                  <a:gd name="T84" fmla="*/ 478 w 4080"/>
                  <a:gd name="T85" fmla="*/ 1881 h 3793"/>
                  <a:gd name="T86" fmla="*/ 652 w 4080"/>
                  <a:gd name="T87" fmla="*/ 1898 h 3793"/>
                  <a:gd name="T88" fmla="*/ 912 w 4080"/>
                  <a:gd name="T89" fmla="*/ 1895 h 3793"/>
                  <a:gd name="T90" fmla="*/ 1604 w 4080"/>
                  <a:gd name="T91" fmla="*/ 645 h 3793"/>
                  <a:gd name="T92" fmla="*/ 1556 w 4080"/>
                  <a:gd name="T93" fmla="*/ 785 h 3793"/>
                  <a:gd name="T94" fmla="*/ 1558 w 4080"/>
                  <a:gd name="T95" fmla="*/ 937 h 3793"/>
                  <a:gd name="T96" fmla="*/ 1615 w 4080"/>
                  <a:gd name="T97" fmla="*/ 1087 h 3793"/>
                  <a:gd name="T98" fmla="*/ 1721 w 4080"/>
                  <a:gd name="T99" fmla="*/ 1205 h 3793"/>
                  <a:gd name="T100" fmla="*/ 1859 w 4080"/>
                  <a:gd name="T101" fmla="*/ 1277 h 3793"/>
                  <a:gd name="T102" fmla="*/ 2015 w 4080"/>
                  <a:gd name="T103" fmla="*/ 1297 h 3793"/>
                  <a:gd name="T104" fmla="*/ 2174 w 4080"/>
                  <a:gd name="T105" fmla="*/ 1257 h 3793"/>
                  <a:gd name="T106" fmla="*/ 2306 w 4080"/>
                  <a:gd name="T107" fmla="*/ 1167 h 3793"/>
                  <a:gd name="T108" fmla="*/ 2394 w 4080"/>
                  <a:gd name="T109" fmla="*/ 1037 h 3793"/>
                  <a:gd name="T110" fmla="*/ 2431 w 4080"/>
                  <a:gd name="T111" fmla="*/ 886 h 3793"/>
                  <a:gd name="T112" fmla="*/ 2413 w 4080"/>
                  <a:gd name="T113" fmla="*/ 725 h 3793"/>
                  <a:gd name="T114" fmla="*/ 2342 w 4080"/>
                  <a:gd name="T115" fmla="*/ 588 h 3793"/>
                  <a:gd name="T116" fmla="*/ 2233 w 4080"/>
                  <a:gd name="T117" fmla="*/ 487 h 3793"/>
                  <a:gd name="T118" fmla="*/ 3148 w 4080"/>
                  <a:gd name="T119" fmla="*/ 0 h 3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80" h="3793">
                    <a:moveTo>
                      <a:pt x="3148" y="0"/>
                    </a:moveTo>
                    <a:lnTo>
                      <a:pt x="3506" y="1147"/>
                    </a:lnTo>
                    <a:lnTo>
                      <a:pt x="3401" y="1179"/>
                    </a:lnTo>
                    <a:lnTo>
                      <a:pt x="3357" y="1158"/>
                    </a:lnTo>
                    <a:lnTo>
                      <a:pt x="3310" y="1142"/>
                    </a:lnTo>
                    <a:lnTo>
                      <a:pt x="3261" y="1130"/>
                    </a:lnTo>
                    <a:lnTo>
                      <a:pt x="3212" y="1126"/>
                    </a:lnTo>
                    <a:lnTo>
                      <a:pt x="3161" y="1126"/>
                    </a:lnTo>
                    <a:lnTo>
                      <a:pt x="3110" y="1132"/>
                    </a:lnTo>
                    <a:lnTo>
                      <a:pt x="3059" y="1144"/>
                    </a:lnTo>
                    <a:lnTo>
                      <a:pt x="3007" y="1164"/>
                    </a:lnTo>
                    <a:lnTo>
                      <a:pt x="2959" y="1190"/>
                    </a:lnTo>
                    <a:lnTo>
                      <a:pt x="2915" y="1220"/>
                    </a:lnTo>
                    <a:lnTo>
                      <a:pt x="2876" y="1256"/>
                    </a:lnTo>
                    <a:lnTo>
                      <a:pt x="2841" y="1294"/>
                    </a:lnTo>
                    <a:lnTo>
                      <a:pt x="2812" y="1338"/>
                    </a:lnTo>
                    <a:lnTo>
                      <a:pt x="2788" y="1384"/>
                    </a:lnTo>
                    <a:lnTo>
                      <a:pt x="2769" y="1432"/>
                    </a:lnTo>
                    <a:lnTo>
                      <a:pt x="2756" y="1483"/>
                    </a:lnTo>
                    <a:lnTo>
                      <a:pt x="2749" y="1536"/>
                    </a:lnTo>
                    <a:lnTo>
                      <a:pt x="2748" y="1589"/>
                    </a:lnTo>
                    <a:lnTo>
                      <a:pt x="2754" y="1644"/>
                    </a:lnTo>
                    <a:lnTo>
                      <a:pt x="2768" y="1697"/>
                    </a:lnTo>
                    <a:lnTo>
                      <a:pt x="2788" y="1749"/>
                    </a:lnTo>
                    <a:lnTo>
                      <a:pt x="2814" y="1796"/>
                    </a:lnTo>
                    <a:lnTo>
                      <a:pt x="2844" y="1841"/>
                    </a:lnTo>
                    <a:lnTo>
                      <a:pt x="2880" y="1880"/>
                    </a:lnTo>
                    <a:lnTo>
                      <a:pt x="2918" y="1914"/>
                    </a:lnTo>
                    <a:lnTo>
                      <a:pt x="2962" y="1944"/>
                    </a:lnTo>
                    <a:lnTo>
                      <a:pt x="3008" y="1968"/>
                    </a:lnTo>
                    <a:lnTo>
                      <a:pt x="3056" y="1987"/>
                    </a:lnTo>
                    <a:lnTo>
                      <a:pt x="3107" y="2000"/>
                    </a:lnTo>
                    <a:lnTo>
                      <a:pt x="3159" y="2006"/>
                    </a:lnTo>
                    <a:lnTo>
                      <a:pt x="3213" y="2006"/>
                    </a:lnTo>
                    <a:lnTo>
                      <a:pt x="3268" y="2000"/>
                    </a:lnTo>
                    <a:lnTo>
                      <a:pt x="3321" y="1987"/>
                    </a:lnTo>
                    <a:lnTo>
                      <a:pt x="3371" y="1969"/>
                    </a:lnTo>
                    <a:lnTo>
                      <a:pt x="3417" y="1946"/>
                    </a:lnTo>
                    <a:lnTo>
                      <a:pt x="3458" y="1917"/>
                    </a:lnTo>
                    <a:lnTo>
                      <a:pt x="3496" y="1885"/>
                    </a:lnTo>
                    <a:lnTo>
                      <a:pt x="3530" y="1847"/>
                    </a:lnTo>
                    <a:lnTo>
                      <a:pt x="3560" y="1808"/>
                    </a:lnTo>
                    <a:lnTo>
                      <a:pt x="3583" y="1765"/>
                    </a:lnTo>
                    <a:lnTo>
                      <a:pt x="3688" y="1732"/>
                    </a:lnTo>
                    <a:lnTo>
                      <a:pt x="4080" y="2992"/>
                    </a:lnTo>
                    <a:lnTo>
                      <a:pt x="3075" y="3303"/>
                    </a:lnTo>
                    <a:lnTo>
                      <a:pt x="3017" y="3115"/>
                    </a:lnTo>
                    <a:lnTo>
                      <a:pt x="3038" y="3070"/>
                    </a:lnTo>
                    <a:lnTo>
                      <a:pt x="3054" y="3024"/>
                    </a:lnTo>
                    <a:lnTo>
                      <a:pt x="3065" y="2975"/>
                    </a:lnTo>
                    <a:lnTo>
                      <a:pt x="3070" y="2925"/>
                    </a:lnTo>
                    <a:lnTo>
                      <a:pt x="3070" y="2875"/>
                    </a:lnTo>
                    <a:lnTo>
                      <a:pt x="3064" y="2824"/>
                    </a:lnTo>
                    <a:lnTo>
                      <a:pt x="3050" y="2773"/>
                    </a:lnTo>
                    <a:lnTo>
                      <a:pt x="3032" y="2721"/>
                    </a:lnTo>
                    <a:lnTo>
                      <a:pt x="3005" y="2672"/>
                    </a:lnTo>
                    <a:lnTo>
                      <a:pt x="2974" y="2629"/>
                    </a:lnTo>
                    <a:lnTo>
                      <a:pt x="2940" y="2590"/>
                    </a:lnTo>
                    <a:lnTo>
                      <a:pt x="2900" y="2556"/>
                    </a:lnTo>
                    <a:lnTo>
                      <a:pt x="2858" y="2526"/>
                    </a:lnTo>
                    <a:lnTo>
                      <a:pt x="2810" y="2502"/>
                    </a:lnTo>
                    <a:lnTo>
                      <a:pt x="2762" y="2483"/>
                    </a:lnTo>
                    <a:lnTo>
                      <a:pt x="2711" y="2470"/>
                    </a:lnTo>
                    <a:lnTo>
                      <a:pt x="2659" y="2464"/>
                    </a:lnTo>
                    <a:lnTo>
                      <a:pt x="2605" y="2462"/>
                    </a:lnTo>
                    <a:lnTo>
                      <a:pt x="2552" y="2469"/>
                    </a:lnTo>
                    <a:lnTo>
                      <a:pt x="2497" y="2482"/>
                    </a:lnTo>
                    <a:lnTo>
                      <a:pt x="2446" y="2502"/>
                    </a:lnTo>
                    <a:lnTo>
                      <a:pt x="2398" y="2527"/>
                    </a:lnTo>
                    <a:lnTo>
                      <a:pt x="2354" y="2558"/>
                    </a:lnTo>
                    <a:lnTo>
                      <a:pt x="2315" y="2593"/>
                    </a:lnTo>
                    <a:lnTo>
                      <a:pt x="2281" y="2633"/>
                    </a:lnTo>
                    <a:lnTo>
                      <a:pt x="2251" y="2676"/>
                    </a:lnTo>
                    <a:lnTo>
                      <a:pt x="2226" y="2722"/>
                    </a:lnTo>
                    <a:lnTo>
                      <a:pt x="2208" y="2770"/>
                    </a:lnTo>
                    <a:lnTo>
                      <a:pt x="2195" y="2821"/>
                    </a:lnTo>
                    <a:lnTo>
                      <a:pt x="2189" y="2874"/>
                    </a:lnTo>
                    <a:lnTo>
                      <a:pt x="2188" y="2927"/>
                    </a:lnTo>
                    <a:lnTo>
                      <a:pt x="2194" y="2980"/>
                    </a:lnTo>
                    <a:lnTo>
                      <a:pt x="2208" y="3035"/>
                    </a:lnTo>
                    <a:lnTo>
                      <a:pt x="2226" y="3084"/>
                    </a:lnTo>
                    <a:lnTo>
                      <a:pt x="2250" y="3130"/>
                    </a:lnTo>
                    <a:lnTo>
                      <a:pt x="2279" y="3172"/>
                    </a:lnTo>
                    <a:lnTo>
                      <a:pt x="2311" y="3209"/>
                    </a:lnTo>
                    <a:lnTo>
                      <a:pt x="2347" y="3244"/>
                    </a:lnTo>
                    <a:lnTo>
                      <a:pt x="2387" y="3272"/>
                    </a:lnTo>
                    <a:lnTo>
                      <a:pt x="2430" y="3297"/>
                    </a:lnTo>
                    <a:lnTo>
                      <a:pt x="2489" y="3486"/>
                    </a:lnTo>
                    <a:lnTo>
                      <a:pt x="1503" y="3793"/>
                    </a:lnTo>
                    <a:lnTo>
                      <a:pt x="1123" y="2574"/>
                    </a:lnTo>
                    <a:lnTo>
                      <a:pt x="970" y="2623"/>
                    </a:lnTo>
                    <a:lnTo>
                      <a:pt x="945" y="2666"/>
                    </a:lnTo>
                    <a:lnTo>
                      <a:pt x="916" y="2707"/>
                    </a:lnTo>
                    <a:lnTo>
                      <a:pt x="883" y="2746"/>
                    </a:lnTo>
                    <a:lnTo>
                      <a:pt x="846" y="2780"/>
                    </a:lnTo>
                    <a:lnTo>
                      <a:pt x="806" y="2813"/>
                    </a:lnTo>
                    <a:lnTo>
                      <a:pt x="763" y="2840"/>
                    </a:lnTo>
                    <a:lnTo>
                      <a:pt x="716" y="2862"/>
                    </a:lnTo>
                    <a:lnTo>
                      <a:pt x="665" y="2881"/>
                    </a:lnTo>
                    <a:lnTo>
                      <a:pt x="606" y="2896"/>
                    </a:lnTo>
                    <a:lnTo>
                      <a:pt x="549" y="2903"/>
                    </a:lnTo>
                    <a:lnTo>
                      <a:pt x="491" y="2903"/>
                    </a:lnTo>
                    <a:lnTo>
                      <a:pt x="435" y="2898"/>
                    </a:lnTo>
                    <a:lnTo>
                      <a:pt x="379" y="2886"/>
                    </a:lnTo>
                    <a:lnTo>
                      <a:pt x="326" y="2869"/>
                    </a:lnTo>
                    <a:lnTo>
                      <a:pt x="275" y="2846"/>
                    </a:lnTo>
                    <a:lnTo>
                      <a:pt x="226" y="2816"/>
                    </a:lnTo>
                    <a:lnTo>
                      <a:pt x="181" y="2783"/>
                    </a:lnTo>
                    <a:lnTo>
                      <a:pt x="140" y="2744"/>
                    </a:lnTo>
                    <a:lnTo>
                      <a:pt x="103" y="2701"/>
                    </a:lnTo>
                    <a:lnTo>
                      <a:pt x="71" y="2652"/>
                    </a:lnTo>
                    <a:lnTo>
                      <a:pt x="45" y="2600"/>
                    </a:lnTo>
                    <a:lnTo>
                      <a:pt x="24" y="2544"/>
                    </a:lnTo>
                    <a:lnTo>
                      <a:pt x="9" y="2486"/>
                    </a:lnTo>
                    <a:lnTo>
                      <a:pt x="1" y="2428"/>
                    </a:lnTo>
                    <a:lnTo>
                      <a:pt x="0" y="2370"/>
                    </a:lnTo>
                    <a:lnTo>
                      <a:pt x="6" y="2313"/>
                    </a:lnTo>
                    <a:lnTo>
                      <a:pt x="17" y="2259"/>
                    </a:lnTo>
                    <a:lnTo>
                      <a:pt x="36" y="2205"/>
                    </a:lnTo>
                    <a:lnTo>
                      <a:pt x="58" y="2154"/>
                    </a:lnTo>
                    <a:lnTo>
                      <a:pt x="88" y="2106"/>
                    </a:lnTo>
                    <a:lnTo>
                      <a:pt x="122" y="2061"/>
                    </a:lnTo>
                    <a:lnTo>
                      <a:pt x="160" y="2020"/>
                    </a:lnTo>
                    <a:lnTo>
                      <a:pt x="204" y="1983"/>
                    </a:lnTo>
                    <a:lnTo>
                      <a:pt x="252" y="1950"/>
                    </a:lnTo>
                    <a:lnTo>
                      <a:pt x="304" y="1923"/>
                    </a:lnTo>
                    <a:lnTo>
                      <a:pt x="360" y="1902"/>
                    </a:lnTo>
                    <a:lnTo>
                      <a:pt x="420" y="1888"/>
                    </a:lnTo>
                    <a:lnTo>
                      <a:pt x="478" y="1881"/>
                    </a:lnTo>
                    <a:lnTo>
                      <a:pt x="538" y="1880"/>
                    </a:lnTo>
                    <a:lnTo>
                      <a:pt x="595" y="1886"/>
                    </a:lnTo>
                    <a:lnTo>
                      <a:pt x="652" y="1898"/>
                    </a:lnTo>
                    <a:lnTo>
                      <a:pt x="706" y="1918"/>
                    </a:lnTo>
                    <a:lnTo>
                      <a:pt x="758" y="1942"/>
                    </a:lnTo>
                    <a:lnTo>
                      <a:pt x="912" y="1895"/>
                    </a:lnTo>
                    <a:lnTo>
                      <a:pt x="572" y="802"/>
                    </a:lnTo>
                    <a:lnTo>
                      <a:pt x="1558" y="496"/>
                    </a:lnTo>
                    <a:lnTo>
                      <a:pt x="1604" y="645"/>
                    </a:lnTo>
                    <a:lnTo>
                      <a:pt x="1583" y="689"/>
                    </a:lnTo>
                    <a:lnTo>
                      <a:pt x="1567" y="737"/>
                    </a:lnTo>
                    <a:lnTo>
                      <a:pt x="1556" y="785"/>
                    </a:lnTo>
                    <a:lnTo>
                      <a:pt x="1551" y="835"/>
                    </a:lnTo>
                    <a:lnTo>
                      <a:pt x="1551" y="886"/>
                    </a:lnTo>
                    <a:lnTo>
                      <a:pt x="1558" y="937"/>
                    </a:lnTo>
                    <a:lnTo>
                      <a:pt x="1570" y="988"/>
                    </a:lnTo>
                    <a:lnTo>
                      <a:pt x="1590" y="1039"/>
                    </a:lnTo>
                    <a:lnTo>
                      <a:pt x="1615" y="1087"/>
                    </a:lnTo>
                    <a:lnTo>
                      <a:pt x="1646" y="1130"/>
                    </a:lnTo>
                    <a:lnTo>
                      <a:pt x="1681" y="1170"/>
                    </a:lnTo>
                    <a:lnTo>
                      <a:pt x="1721" y="1205"/>
                    </a:lnTo>
                    <a:lnTo>
                      <a:pt x="1763" y="1234"/>
                    </a:lnTo>
                    <a:lnTo>
                      <a:pt x="1810" y="1258"/>
                    </a:lnTo>
                    <a:lnTo>
                      <a:pt x="1859" y="1277"/>
                    </a:lnTo>
                    <a:lnTo>
                      <a:pt x="1910" y="1290"/>
                    </a:lnTo>
                    <a:lnTo>
                      <a:pt x="1962" y="1297"/>
                    </a:lnTo>
                    <a:lnTo>
                      <a:pt x="2015" y="1297"/>
                    </a:lnTo>
                    <a:lnTo>
                      <a:pt x="2069" y="1291"/>
                    </a:lnTo>
                    <a:lnTo>
                      <a:pt x="2122" y="1277"/>
                    </a:lnTo>
                    <a:lnTo>
                      <a:pt x="2174" y="1257"/>
                    </a:lnTo>
                    <a:lnTo>
                      <a:pt x="2223" y="1232"/>
                    </a:lnTo>
                    <a:lnTo>
                      <a:pt x="2266" y="1201"/>
                    </a:lnTo>
                    <a:lnTo>
                      <a:pt x="2306" y="1167"/>
                    </a:lnTo>
                    <a:lnTo>
                      <a:pt x="2339" y="1127"/>
                    </a:lnTo>
                    <a:lnTo>
                      <a:pt x="2369" y="1085"/>
                    </a:lnTo>
                    <a:lnTo>
                      <a:pt x="2394" y="1037"/>
                    </a:lnTo>
                    <a:lnTo>
                      <a:pt x="2413" y="989"/>
                    </a:lnTo>
                    <a:lnTo>
                      <a:pt x="2425" y="938"/>
                    </a:lnTo>
                    <a:lnTo>
                      <a:pt x="2431" y="886"/>
                    </a:lnTo>
                    <a:lnTo>
                      <a:pt x="2433" y="832"/>
                    </a:lnTo>
                    <a:lnTo>
                      <a:pt x="2426" y="779"/>
                    </a:lnTo>
                    <a:lnTo>
                      <a:pt x="2413" y="725"/>
                    </a:lnTo>
                    <a:lnTo>
                      <a:pt x="2394" y="676"/>
                    </a:lnTo>
                    <a:lnTo>
                      <a:pt x="2371" y="630"/>
                    </a:lnTo>
                    <a:lnTo>
                      <a:pt x="2342" y="588"/>
                    </a:lnTo>
                    <a:lnTo>
                      <a:pt x="2310" y="550"/>
                    </a:lnTo>
                    <a:lnTo>
                      <a:pt x="2272" y="517"/>
                    </a:lnTo>
                    <a:lnTo>
                      <a:pt x="2233" y="487"/>
                    </a:lnTo>
                    <a:lnTo>
                      <a:pt x="2190" y="462"/>
                    </a:lnTo>
                    <a:lnTo>
                      <a:pt x="2143" y="313"/>
                    </a:lnTo>
                    <a:lnTo>
                      <a:pt x="314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43" name="Rectangle 94">
                <a:extLst>
                  <a:ext uri="{FF2B5EF4-FFF2-40B4-BE49-F238E27FC236}">
                    <a16:creationId xmlns:a16="http://schemas.microsoft.com/office/drawing/2014/main" id="{F0CC4E60-DD1D-314A-B565-5AE72E71E535}"/>
                  </a:ext>
                </a:extLst>
              </p:cNvPr>
              <p:cNvSpPr/>
              <p:nvPr/>
            </p:nvSpPr>
            <p:spPr>
              <a:xfrm>
                <a:off x="4035646" y="2265867"/>
                <a:ext cx="1300356" cy="584775"/>
              </a:xfrm>
              <a:prstGeom prst="rect">
                <a:avLst/>
              </a:prstGeom>
            </p:spPr>
            <p:txBody>
              <a:bodyPr wrap="none">
                <a:spAutoFit/>
              </a:bodyPr>
              <a:lstStyle/>
              <a:p>
                <a:pPr lvl="0" algn="ctr"/>
                <a:r>
                  <a:rPr lang="pt-BR" sz="1600" dirty="0">
                    <a:solidFill>
                      <a:schemeClr val="bg2">
                        <a:lumMod val="25000"/>
                      </a:schemeClr>
                    </a:solidFill>
                  </a:rPr>
                  <a:t>Expressão</a:t>
                </a:r>
              </a:p>
              <a:p>
                <a:pPr lvl="0" algn="ctr"/>
                <a:r>
                  <a:rPr lang="pt-BR" sz="1600" dirty="0">
                    <a:solidFill>
                      <a:schemeClr val="bg2">
                        <a:lumMod val="25000"/>
                      </a:schemeClr>
                    </a:solidFill>
                  </a:rPr>
                  <a:t>Propaganda</a:t>
                </a:r>
              </a:p>
            </p:txBody>
          </p:sp>
        </p:grpSp>
        <p:grpSp>
          <p:nvGrpSpPr>
            <p:cNvPr id="15" name="Agrupar 14">
              <a:extLst>
                <a:ext uri="{FF2B5EF4-FFF2-40B4-BE49-F238E27FC236}">
                  <a16:creationId xmlns:a16="http://schemas.microsoft.com/office/drawing/2014/main" id="{1B9EC20A-0A6B-6D49-873F-8F79269C0E95}"/>
                </a:ext>
              </a:extLst>
            </p:cNvPr>
            <p:cNvGrpSpPr/>
            <p:nvPr/>
          </p:nvGrpSpPr>
          <p:grpSpPr>
            <a:xfrm>
              <a:off x="5422405" y="2265867"/>
              <a:ext cx="1188147" cy="1490623"/>
              <a:chOff x="5422405" y="2265867"/>
              <a:chExt cx="1188147" cy="1490623"/>
            </a:xfrm>
          </p:grpSpPr>
          <p:sp>
            <p:nvSpPr>
              <p:cNvPr id="30" name="Oval 29">
                <a:extLst>
                  <a:ext uri="{FF2B5EF4-FFF2-40B4-BE49-F238E27FC236}">
                    <a16:creationId xmlns:a16="http://schemas.microsoft.com/office/drawing/2014/main" id="{C6269F85-E6F1-DE43-A892-46AA50FAC8B0}"/>
                  </a:ext>
                </a:extLst>
              </p:cNvPr>
              <p:cNvSpPr/>
              <p:nvPr/>
            </p:nvSpPr>
            <p:spPr>
              <a:xfrm flipV="1">
                <a:off x="5582453" y="2943698"/>
                <a:ext cx="868049" cy="81279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31" name="Oval 30">
                <a:extLst>
                  <a:ext uri="{FF2B5EF4-FFF2-40B4-BE49-F238E27FC236}">
                    <a16:creationId xmlns:a16="http://schemas.microsoft.com/office/drawing/2014/main" id="{66E7D577-A622-A248-8FF6-E7A19CC2DEEA}"/>
                  </a:ext>
                </a:extLst>
              </p:cNvPr>
              <p:cNvSpPr/>
              <p:nvPr/>
            </p:nvSpPr>
            <p:spPr>
              <a:xfrm>
                <a:off x="5660519" y="3016543"/>
                <a:ext cx="711917" cy="66710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grpSp>
            <p:nvGrpSpPr>
              <p:cNvPr id="32" name="Group 25">
                <a:extLst>
                  <a:ext uri="{FF2B5EF4-FFF2-40B4-BE49-F238E27FC236}">
                    <a16:creationId xmlns:a16="http://schemas.microsoft.com/office/drawing/2014/main" id="{506B94BB-D8A6-3743-A520-4E1C27D5AD21}"/>
                  </a:ext>
                </a:extLst>
              </p:cNvPr>
              <p:cNvGrpSpPr>
                <a:grpSpLocks noChangeAspect="1"/>
              </p:cNvGrpSpPr>
              <p:nvPr/>
            </p:nvGrpSpPr>
            <p:grpSpPr bwMode="auto">
              <a:xfrm>
                <a:off x="5828376" y="3192345"/>
                <a:ext cx="376202" cy="315498"/>
                <a:chOff x="1429" y="1"/>
                <a:chExt cx="4818" cy="4312"/>
              </a:xfrm>
              <a:solidFill>
                <a:schemeClr val="bg1"/>
              </a:solidFill>
            </p:grpSpPr>
            <p:sp>
              <p:nvSpPr>
                <p:cNvPr id="34" name="Freeform 27">
                  <a:extLst>
                    <a:ext uri="{FF2B5EF4-FFF2-40B4-BE49-F238E27FC236}">
                      <a16:creationId xmlns:a16="http://schemas.microsoft.com/office/drawing/2014/main" id="{6EB998F1-C7F5-8944-BEEE-20305320811C}"/>
                    </a:ext>
                  </a:extLst>
                </p:cNvPr>
                <p:cNvSpPr>
                  <a:spLocks noEditPoints="1"/>
                </p:cNvSpPr>
                <p:nvPr/>
              </p:nvSpPr>
              <p:spPr bwMode="auto">
                <a:xfrm>
                  <a:off x="1432" y="1"/>
                  <a:ext cx="4813" cy="3863"/>
                </a:xfrm>
                <a:custGeom>
                  <a:avLst/>
                  <a:gdLst>
                    <a:gd name="T0" fmla="*/ 603 w 4813"/>
                    <a:gd name="T1" fmla="*/ 2945 h 3863"/>
                    <a:gd name="T2" fmla="*/ 1309 w 4813"/>
                    <a:gd name="T3" fmla="*/ 3087 h 3863"/>
                    <a:gd name="T4" fmla="*/ 1971 w 4813"/>
                    <a:gd name="T5" fmla="*/ 3335 h 3863"/>
                    <a:gd name="T6" fmla="*/ 2282 w 4813"/>
                    <a:gd name="T7" fmla="*/ 3499 h 3863"/>
                    <a:gd name="T8" fmla="*/ 2158 w 4813"/>
                    <a:gd name="T9" fmla="*/ 834 h 3863"/>
                    <a:gd name="T10" fmla="*/ 1910 w 4813"/>
                    <a:gd name="T11" fmla="*/ 687 h 3863"/>
                    <a:gd name="T12" fmla="*/ 1463 w 4813"/>
                    <a:gd name="T13" fmla="*/ 490 h 3863"/>
                    <a:gd name="T14" fmla="*/ 859 w 4813"/>
                    <a:gd name="T15" fmla="*/ 319 h 3863"/>
                    <a:gd name="T16" fmla="*/ 238 w 4813"/>
                    <a:gd name="T17" fmla="*/ 241 h 3863"/>
                    <a:gd name="T18" fmla="*/ 4106 w 4813"/>
                    <a:gd name="T19" fmla="*/ 291 h 3863"/>
                    <a:gd name="T20" fmla="*/ 3498 w 4813"/>
                    <a:gd name="T21" fmla="*/ 437 h 3863"/>
                    <a:gd name="T22" fmla="*/ 2979 w 4813"/>
                    <a:gd name="T23" fmla="*/ 647 h 3863"/>
                    <a:gd name="T24" fmla="*/ 2706 w 4813"/>
                    <a:gd name="T25" fmla="*/ 799 h 3863"/>
                    <a:gd name="T26" fmla="*/ 2529 w 4813"/>
                    <a:gd name="T27" fmla="*/ 919 h 3863"/>
                    <a:gd name="T28" fmla="*/ 2754 w 4813"/>
                    <a:gd name="T29" fmla="*/ 3376 h 3863"/>
                    <a:gd name="T30" fmla="*/ 3331 w 4813"/>
                    <a:gd name="T31" fmla="*/ 3138 h 3863"/>
                    <a:gd name="T32" fmla="*/ 4030 w 4813"/>
                    <a:gd name="T33" fmla="*/ 2970 h 3863"/>
                    <a:gd name="T34" fmla="*/ 4574 w 4813"/>
                    <a:gd name="T35" fmla="*/ 241 h 3863"/>
                    <a:gd name="T36" fmla="*/ 615 w 4813"/>
                    <a:gd name="T37" fmla="*/ 37 h 3863"/>
                    <a:gd name="T38" fmla="*/ 1165 w 4813"/>
                    <a:gd name="T39" fmla="*/ 145 h 3863"/>
                    <a:gd name="T40" fmla="*/ 1623 w 4813"/>
                    <a:gd name="T41" fmla="*/ 295 h 3863"/>
                    <a:gd name="T42" fmla="*/ 1992 w 4813"/>
                    <a:gd name="T43" fmla="*/ 462 h 3863"/>
                    <a:gd name="T44" fmla="*/ 2265 w 4813"/>
                    <a:gd name="T45" fmla="*/ 618 h 3863"/>
                    <a:gd name="T46" fmla="*/ 2447 w 4813"/>
                    <a:gd name="T47" fmla="*/ 685 h 3863"/>
                    <a:gd name="T48" fmla="*/ 2672 w 4813"/>
                    <a:gd name="T49" fmla="*/ 542 h 3863"/>
                    <a:gd name="T50" fmla="*/ 2994 w 4813"/>
                    <a:gd name="T51" fmla="*/ 377 h 3863"/>
                    <a:gd name="T52" fmla="*/ 3407 w 4813"/>
                    <a:gd name="T53" fmla="*/ 217 h 3863"/>
                    <a:gd name="T54" fmla="*/ 3912 w 4813"/>
                    <a:gd name="T55" fmla="*/ 85 h 3863"/>
                    <a:gd name="T56" fmla="*/ 4505 w 4813"/>
                    <a:gd name="T57" fmla="*/ 8 h 3863"/>
                    <a:gd name="T58" fmla="*/ 4758 w 4813"/>
                    <a:gd name="T59" fmla="*/ 30 h 3863"/>
                    <a:gd name="T60" fmla="*/ 4813 w 4813"/>
                    <a:gd name="T61" fmla="*/ 144 h 3863"/>
                    <a:gd name="T62" fmla="*/ 4782 w 4813"/>
                    <a:gd name="T63" fmla="*/ 3094 h 3863"/>
                    <a:gd name="T64" fmla="*/ 4673 w 4813"/>
                    <a:gd name="T65" fmla="*/ 3148 h 3863"/>
                    <a:gd name="T66" fmla="*/ 4043 w 4813"/>
                    <a:gd name="T67" fmla="*/ 3209 h 3863"/>
                    <a:gd name="T68" fmla="*/ 3504 w 4813"/>
                    <a:gd name="T69" fmla="*/ 3335 h 3863"/>
                    <a:gd name="T70" fmla="*/ 3060 w 4813"/>
                    <a:gd name="T71" fmla="*/ 3497 h 3863"/>
                    <a:gd name="T72" fmla="*/ 2715 w 4813"/>
                    <a:gd name="T73" fmla="*/ 3668 h 3863"/>
                    <a:gd name="T74" fmla="*/ 2519 w 4813"/>
                    <a:gd name="T75" fmla="*/ 3785 h 3863"/>
                    <a:gd name="T76" fmla="*/ 2480 w 4813"/>
                    <a:gd name="T77" fmla="*/ 3811 h 3863"/>
                    <a:gd name="T78" fmla="*/ 2374 w 4813"/>
                    <a:gd name="T79" fmla="*/ 3840 h 3863"/>
                    <a:gd name="T80" fmla="*/ 2300 w 4813"/>
                    <a:gd name="T81" fmla="*/ 3789 h 3863"/>
                    <a:gd name="T82" fmla="*/ 2170 w 4813"/>
                    <a:gd name="T83" fmla="*/ 3709 h 3863"/>
                    <a:gd name="T84" fmla="*/ 1848 w 4813"/>
                    <a:gd name="T85" fmla="*/ 3539 h 3863"/>
                    <a:gd name="T86" fmla="*/ 1429 w 4813"/>
                    <a:gd name="T87" fmla="*/ 3373 h 3863"/>
                    <a:gd name="T88" fmla="*/ 913 w 4813"/>
                    <a:gd name="T89" fmla="*/ 3236 h 3863"/>
                    <a:gd name="T90" fmla="*/ 305 w 4813"/>
                    <a:gd name="T91" fmla="*/ 3155 h 3863"/>
                    <a:gd name="T92" fmla="*/ 53 w 4813"/>
                    <a:gd name="T93" fmla="*/ 3116 h 3863"/>
                    <a:gd name="T94" fmla="*/ 0 w 4813"/>
                    <a:gd name="T95" fmla="*/ 3005 h 3863"/>
                    <a:gd name="T96" fmla="*/ 32 w 4813"/>
                    <a:gd name="T97" fmla="*/ 52 h 3863"/>
                    <a:gd name="T98" fmla="*/ 148 w 4813"/>
                    <a:gd name="T99" fmla="*/ 0 h 3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13" h="3863">
                      <a:moveTo>
                        <a:pt x="238" y="241"/>
                      </a:moveTo>
                      <a:lnTo>
                        <a:pt x="238" y="2915"/>
                      </a:lnTo>
                      <a:lnTo>
                        <a:pt x="422" y="2926"/>
                      </a:lnTo>
                      <a:lnTo>
                        <a:pt x="603" y="2945"/>
                      </a:lnTo>
                      <a:lnTo>
                        <a:pt x="783" y="2971"/>
                      </a:lnTo>
                      <a:lnTo>
                        <a:pt x="960" y="3002"/>
                      </a:lnTo>
                      <a:lnTo>
                        <a:pt x="1135" y="3042"/>
                      </a:lnTo>
                      <a:lnTo>
                        <a:pt x="1309" y="3087"/>
                      </a:lnTo>
                      <a:lnTo>
                        <a:pt x="1480" y="3139"/>
                      </a:lnTo>
                      <a:lnTo>
                        <a:pt x="1648" y="3198"/>
                      </a:lnTo>
                      <a:lnTo>
                        <a:pt x="1812" y="3263"/>
                      </a:lnTo>
                      <a:lnTo>
                        <a:pt x="1971" y="3335"/>
                      </a:lnTo>
                      <a:lnTo>
                        <a:pt x="2057" y="3376"/>
                      </a:lnTo>
                      <a:lnTo>
                        <a:pt x="2138" y="3418"/>
                      </a:lnTo>
                      <a:lnTo>
                        <a:pt x="2212" y="3459"/>
                      </a:lnTo>
                      <a:lnTo>
                        <a:pt x="2282" y="3499"/>
                      </a:lnTo>
                      <a:lnTo>
                        <a:pt x="2282" y="919"/>
                      </a:lnTo>
                      <a:lnTo>
                        <a:pt x="2247" y="894"/>
                      </a:lnTo>
                      <a:lnTo>
                        <a:pt x="2206" y="865"/>
                      </a:lnTo>
                      <a:lnTo>
                        <a:pt x="2158" y="834"/>
                      </a:lnTo>
                      <a:lnTo>
                        <a:pt x="2106" y="799"/>
                      </a:lnTo>
                      <a:lnTo>
                        <a:pt x="2046" y="764"/>
                      </a:lnTo>
                      <a:lnTo>
                        <a:pt x="1980" y="726"/>
                      </a:lnTo>
                      <a:lnTo>
                        <a:pt x="1910" y="687"/>
                      </a:lnTo>
                      <a:lnTo>
                        <a:pt x="1832" y="647"/>
                      </a:lnTo>
                      <a:lnTo>
                        <a:pt x="1749" y="608"/>
                      </a:lnTo>
                      <a:lnTo>
                        <a:pt x="1607" y="545"/>
                      </a:lnTo>
                      <a:lnTo>
                        <a:pt x="1463" y="490"/>
                      </a:lnTo>
                      <a:lnTo>
                        <a:pt x="1315" y="437"/>
                      </a:lnTo>
                      <a:lnTo>
                        <a:pt x="1163" y="392"/>
                      </a:lnTo>
                      <a:lnTo>
                        <a:pt x="1010" y="352"/>
                      </a:lnTo>
                      <a:lnTo>
                        <a:pt x="859" y="319"/>
                      </a:lnTo>
                      <a:lnTo>
                        <a:pt x="707" y="291"/>
                      </a:lnTo>
                      <a:lnTo>
                        <a:pt x="552" y="269"/>
                      </a:lnTo>
                      <a:lnTo>
                        <a:pt x="396" y="253"/>
                      </a:lnTo>
                      <a:lnTo>
                        <a:pt x="238" y="241"/>
                      </a:lnTo>
                      <a:close/>
                      <a:moveTo>
                        <a:pt x="4574" y="241"/>
                      </a:moveTo>
                      <a:lnTo>
                        <a:pt x="4416" y="253"/>
                      </a:lnTo>
                      <a:lnTo>
                        <a:pt x="4261" y="269"/>
                      </a:lnTo>
                      <a:lnTo>
                        <a:pt x="4106" y="291"/>
                      </a:lnTo>
                      <a:lnTo>
                        <a:pt x="3953" y="319"/>
                      </a:lnTo>
                      <a:lnTo>
                        <a:pt x="3803" y="352"/>
                      </a:lnTo>
                      <a:lnTo>
                        <a:pt x="3649" y="392"/>
                      </a:lnTo>
                      <a:lnTo>
                        <a:pt x="3498" y="437"/>
                      </a:lnTo>
                      <a:lnTo>
                        <a:pt x="3349" y="488"/>
                      </a:lnTo>
                      <a:lnTo>
                        <a:pt x="3204" y="545"/>
                      </a:lnTo>
                      <a:lnTo>
                        <a:pt x="3063" y="608"/>
                      </a:lnTo>
                      <a:lnTo>
                        <a:pt x="2979" y="647"/>
                      </a:lnTo>
                      <a:lnTo>
                        <a:pt x="2903" y="687"/>
                      </a:lnTo>
                      <a:lnTo>
                        <a:pt x="2832" y="725"/>
                      </a:lnTo>
                      <a:lnTo>
                        <a:pt x="2766" y="763"/>
                      </a:lnTo>
                      <a:lnTo>
                        <a:pt x="2706" y="799"/>
                      </a:lnTo>
                      <a:lnTo>
                        <a:pt x="2653" y="833"/>
                      </a:lnTo>
                      <a:lnTo>
                        <a:pt x="2605" y="865"/>
                      </a:lnTo>
                      <a:lnTo>
                        <a:pt x="2564" y="892"/>
                      </a:lnTo>
                      <a:lnTo>
                        <a:pt x="2529" y="919"/>
                      </a:lnTo>
                      <a:lnTo>
                        <a:pt x="2529" y="3497"/>
                      </a:lnTo>
                      <a:lnTo>
                        <a:pt x="2599" y="3458"/>
                      </a:lnTo>
                      <a:lnTo>
                        <a:pt x="2674" y="3417"/>
                      </a:lnTo>
                      <a:lnTo>
                        <a:pt x="2754" y="3376"/>
                      </a:lnTo>
                      <a:lnTo>
                        <a:pt x="2841" y="3334"/>
                      </a:lnTo>
                      <a:lnTo>
                        <a:pt x="3000" y="3262"/>
                      </a:lnTo>
                      <a:lnTo>
                        <a:pt x="3165" y="3198"/>
                      </a:lnTo>
                      <a:lnTo>
                        <a:pt x="3331" y="3138"/>
                      </a:lnTo>
                      <a:lnTo>
                        <a:pt x="3502" y="3087"/>
                      </a:lnTo>
                      <a:lnTo>
                        <a:pt x="3676" y="3040"/>
                      </a:lnTo>
                      <a:lnTo>
                        <a:pt x="3852" y="3002"/>
                      </a:lnTo>
                      <a:lnTo>
                        <a:pt x="4030" y="2970"/>
                      </a:lnTo>
                      <a:lnTo>
                        <a:pt x="4210" y="2944"/>
                      </a:lnTo>
                      <a:lnTo>
                        <a:pt x="4391" y="2926"/>
                      </a:lnTo>
                      <a:lnTo>
                        <a:pt x="4574" y="2913"/>
                      </a:lnTo>
                      <a:lnTo>
                        <a:pt x="4574" y="241"/>
                      </a:lnTo>
                      <a:close/>
                      <a:moveTo>
                        <a:pt x="148" y="0"/>
                      </a:moveTo>
                      <a:lnTo>
                        <a:pt x="308" y="8"/>
                      </a:lnTo>
                      <a:lnTo>
                        <a:pt x="465" y="21"/>
                      </a:lnTo>
                      <a:lnTo>
                        <a:pt x="615" y="37"/>
                      </a:lnTo>
                      <a:lnTo>
                        <a:pt x="761" y="59"/>
                      </a:lnTo>
                      <a:lnTo>
                        <a:pt x="900" y="85"/>
                      </a:lnTo>
                      <a:lnTo>
                        <a:pt x="1034" y="113"/>
                      </a:lnTo>
                      <a:lnTo>
                        <a:pt x="1165" y="145"/>
                      </a:lnTo>
                      <a:lnTo>
                        <a:pt x="1287" y="180"/>
                      </a:lnTo>
                      <a:lnTo>
                        <a:pt x="1406" y="217"/>
                      </a:lnTo>
                      <a:lnTo>
                        <a:pt x="1517" y="254"/>
                      </a:lnTo>
                      <a:lnTo>
                        <a:pt x="1623" y="295"/>
                      </a:lnTo>
                      <a:lnTo>
                        <a:pt x="1724" y="336"/>
                      </a:lnTo>
                      <a:lnTo>
                        <a:pt x="1819" y="377"/>
                      </a:lnTo>
                      <a:lnTo>
                        <a:pt x="1908" y="419"/>
                      </a:lnTo>
                      <a:lnTo>
                        <a:pt x="1992" y="462"/>
                      </a:lnTo>
                      <a:lnTo>
                        <a:pt x="2069" y="503"/>
                      </a:lnTo>
                      <a:lnTo>
                        <a:pt x="2141" y="542"/>
                      </a:lnTo>
                      <a:lnTo>
                        <a:pt x="2206" y="582"/>
                      </a:lnTo>
                      <a:lnTo>
                        <a:pt x="2265" y="618"/>
                      </a:lnTo>
                      <a:lnTo>
                        <a:pt x="2319" y="653"/>
                      </a:lnTo>
                      <a:lnTo>
                        <a:pt x="2366" y="685"/>
                      </a:lnTo>
                      <a:lnTo>
                        <a:pt x="2407" y="714"/>
                      </a:lnTo>
                      <a:lnTo>
                        <a:pt x="2447" y="685"/>
                      </a:lnTo>
                      <a:lnTo>
                        <a:pt x="2496" y="653"/>
                      </a:lnTo>
                      <a:lnTo>
                        <a:pt x="2548" y="618"/>
                      </a:lnTo>
                      <a:lnTo>
                        <a:pt x="2608" y="582"/>
                      </a:lnTo>
                      <a:lnTo>
                        <a:pt x="2672" y="542"/>
                      </a:lnTo>
                      <a:lnTo>
                        <a:pt x="2744" y="503"/>
                      </a:lnTo>
                      <a:lnTo>
                        <a:pt x="2822" y="462"/>
                      </a:lnTo>
                      <a:lnTo>
                        <a:pt x="2905" y="419"/>
                      </a:lnTo>
                      <a:lnTo>
                        <a:pt x="2994" y="377"/>
                      </a:lnTo>
                      <a:lnTo>
                        <a:pt x="3089" y="336"/>
                      </a:lnTo>
                      <a:lnTo>
                        <a:pt x="3190" y="295"/>
                      </a:lnTo>
                      <a:lnTo>
                        <a:pt x="3295" y="254"/>
                      </a:lnTo>
                      <a:lnTo>
                        <a:pt x="3407" y="217"/>
                      </a:lnTo>
                      <a:lnTo>
                        <a:pt x="3526" y="180"/>
                      </a:lnTo>
                      <a:lnTo>
                        <a:pt x="3649" y="145"/>
                      </a:lnTo>
                      <a:lnTo>
                        <a:pt x="3777" y="113"/>
                      </a:lnTo>
                      <a:lnTo>
                        <a:pt x="3912" y="85"/>
                      </a:lnTo>
                      <a:lnTo>
                        <a:pt x="4052" y="59"/>
                      </a:lnTo>
                      <a:lnTo>
                        <a:pt x="4198" y="37"/>
                      </a:lnTo>
                      <a:lnTo>
                        <a:pt x="4348" y="21"/>
                      </a:lnTo>
                      <a:lnTo>
                        <a:pt x="4505" y="8"/>
                      </a:lnTo>
                      <a:lnTo>
                        <a:pt x="4666" y="0"/>
                      </a:lnTo>
                      <a:lnTo>
                        <a:pt x="4699" y="3"/>
                      </a:lnTo>
                      <a:lnTo>
                        <a:pt x="4730" y="14"/>
                      </a:lnTo>
                      <a:lnTo>
                        <a:pt x="4758" y="30"/>
                      </a:lnTo>
                      <a:lnTo>
                        <a:pt x="4780" y="52"/>
                      </a:lnTo>
                      <a:lnTo>
                        <a:pt x="4797" y="79"/>
                      </a:lnTo>
                      <a:lnTo>
                        <a:pt x="4809" y="110"/>
                      </a:lnTo>
                      <a:lnTo>
                        <a:pt x="4813" y="144"/>
                      </a:lnTo>
                      <a:lnTo>
                        <a:pt x="4813" y="3005"/>
                      </a:lnTo>
                      <a:lnTo>
                        <a:pt x="4809" y="3037"/>
                      </a:lnTo>
                      <a:lnTo>
                        <a:pt x="4799" y="3068"/>
                      </a:lnTo>
                      <a:lnTo>
                        <a:pt x="4782" y="3094"/>
                      </a:lnTo>
                      <a:lnTo>
                        <a:pt x="4761" y="3116"/>
                      </a:lnTo>
                      <a:lnTo>
                        <a:pt x="4736" y="3132"/>
                      </a:lnTo>
                      <a:lnTo>
                        <a:pt x="4705" y="3144"/>
                      </a:lnTo>
                      <a:lnTo>
                        <a:pt x="4673" y="3148"/>
                      </a:lnTo>
                      <a:lnTo>
                        <a:pt x="4508" y="3155"/>
                      </a:lnTo>
                      <a:lnTo>
                        <a:pt x="4347" y="3169"/>
                      </a:lnTo>
                      <a:lnTo>
                        <a:pt x="4192" y="3188"/>
                      </a:lnTo>
                      <a:lnTo>
                        <a:pt x="4043" y="3209"/>
                      </a:lnTo>
                      <a:lnTo>
                        <a:pt x="3898" y="3236"/>
                      </a:lnTo>
                      <a:lnTo>
                        <a:pt x="3761" y="3266"/>
                      </a:lnTo>
                      <a:lnTo>
                        <a:pt x="3630" y="3298"/>
                      </a:lnTo>
                      <a:lnTo>
                        <a:pt x="3504" y="3335"/>
                      </a:lnTo>
                      <a:lnTo>
                        <a:pt x="3384" y="3373"/>
                      </a:lnTo>
                      <a:lnTo>
                        <a:pt x="3270" y="3414"/>
                      </a:lnTo>
                      <a:lnTo>
                        <a:pt x="3162" y="3455"/>
                      </a:lnTo>
                      <a:lnTo>
                        <a:pt x="3060" y="3497"/>
                      </a:lnTo>
                      <a:lnTo>
                        <a:pt x="2965" y="3539"/>
                      </a:lnTo>
                      <a:lnTo>
                        <a:pt x="2874" y="3583"/>
                      </a:lnTo>
                      <a:lnTo>
                        <a:pt x="2791" y="3626"/>
                      </a:lnTo>
                      <a:lnTo>
                        <a:pt x="2715" y="3668"/>
                      </a:lnTo>
                      <a:lnTo>
                        <a:pt x="2643" y="3709"/>
                      </a:lnTo>
                      <a:lnTo>
                        <a:pt x="2579" y="3748"/>
                      </a:lnTo>
                      <a:lnTo>
                        <a:pt x="2521" y="3785"/>
                      </a:lnTo>
                      <a:lnTo>
                        <a:pt x="2519" y="3785"/>
                      </a:lnTo>
                      <a:lnTo>
                        <a:pt x="2515" y="3788"/>
                      </a:lnTo>
                      <a:lnTo>
                        <a:pt x="2507" y="3793"/>
                      </a:lnTo>
                      <a:lnTo>
                        <a:pt x="2496" y="3801"/>
                      </a:lnTo>
                      <a:lnTo>
                        <a:pt x="2480" y="3811"/>
                      </a:lnTo>
                      <a:lnTo>
                        <a:pt x="2461" y="3826"/>
                      </a:lnTo>
                      <a:lnTo>
                        <a:pt x="2436" y="3842"/>
                      </a:lnTo>
                      <a:lnTo>
                        <a:pt x="2407" y="3863"/>
                      </a:lnTo>
                      <a:lnTo>
                        <a:pt x="2374" y="3840"/>
                      </a:lnTo>
                      <a:lnTo>
                        <a:pt x="2348" y="3821"/>
                      </a:lnTo>
                      <a:lnTo>
                        <a:pt x="2326" y="3807"/>
                      </a:lnTo>
                      <a:lnTo>
                        <a:pt x="2312" y="3796"/>
                      </a:lnTo>
                      <a:lnTo>
                        <a:pt x="2300" y="3789"/>
                      </a:lnTo>
                      <a:lnTo>
                        <a:pt x="2294" y="3786"/>
                      </a:lnTo>
                      <a:lnTo>
                        <a:pt x="2293" y="3785"/>
                      </a:lnTo>
                      <a:lnTo>
                        <a:pt x="2234" y="3748"/>
                      </a:lnTo>
                      <a:lnTo>
                        <a:pt x="2170" y="3709"/>
                      </a:lnTo>
                      <a:lnTo>
                        <a:pt x="2098" y="3668"/>
                      </a:lnTo>
                      <a:lnTo>
                        <a:pt x="2022" y="3626"/>
                      </a:lnTo>
                      <a:lnTo>
                        <a:pt x="1939" y="3583"/>
                      </a:lnTo>
                      <a:lnTo>
                        <a:pt x="1848" y="3539"/>
                      </a:lnTo>
                      <a:lnTo>
                        <a:pt x="1753" y="3497"/>
                      </a:lnTo>
                      <a:lnTo>
                        <a:pt x="1651" y="3455"/>
                      </a:lnTo>
                      <a:lnTo>
                        <a:pt x="1543" y="3412"/>
                      </a:lnTo>
                      <a:lnTo>
                        <a:pt x="1429" y="3373"/>
                      </a:lnTo>
                      <a:lnTo>
                        <a:pt x="1309" y="3335"/>
                      </a:lnTo>
                      <a:lnTo>
                        <a:pt x="1184" y="3298"/>
                      </a:lnTo>
                      <a:lnTo>
                        <a:pt x="1052" y="3266"/>
                      </a:lnTo>
                      <a:lnTo>
                        <a:pt x="913" y="3236"/>
                      </a:lnTo>
                      <a:lnTo>
                        <a:pt x="770" y="3209"/>
                      </a:lnTo>
                      <a:lnTo>
                        <a:pt x="621" y="3188"/>
                      </a:lnTo>
                      <a:lnTo>
                        <a:pt x="466" y="3169"/>
                      </a:lnTo>
                      <a:lnTo>
                        <a:pt x="305" y="3155"/>
                      </a:lnTo>
                      <a:lnTo>
                        <a:pt x="139" y="3148"/>
                      </a:lnTo>
                      <a:lnTo>
                        <a:pt x="107" y="3144"/>
                      </a:lnTo>
                      <a:lnTo>
                        <a:pt x="77" y="3132"/>
                      </a:lnTo>
                      <a:lnTo>
                        <a:pt x="53" y="3116"/>
                      </a:lnTo>
                      <a:lnTo>
                        <a:pt x="31" y="3094"/>
                      </a:lnTo>
                      <a:lnTo>
                        <a:pt x="15" y="3068"/>
                      </a:lnTo>
                      <a:lnTo>
                        <a:pt x="4" y="3037"/>
                      </a:lnTo>
                      <a:lnTo>
                        <a:pt x="0" y="3005"/>
                      </a:lnTo>
                      <a:lnTo>
                        <a:pt x="0" y="144"/>
                      </a:lnTo>
                      <a:lnTo>
                        <a:pt x="4" y="110"/>
                      </a:lnTo>
                      <a:lnTo>
                        <a:pt x="16" y="79"/>
                      </a:lnTo>
                      <a:lnTo>
                        <a:pt x="32" y="52"/>
                      </a:lnTo>
                      <a:lnTo>
                        <a:pt x="55" y="30"/>
                      </a:lnTo>
                      <a:lnTo>
                        <a:pt x="83" y="14"/>
                      </a:lnTo>
                      <a:lnTo>
                        <a:pt x="114" y="3"/>
                      </a:lnTo>
                      <a:lnTo>
                        <a:pt x="1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35" name="Freeform 28">
                  <a:extLst>
                    <a:ext uri="{FF2B5EF4-FFF2-40B4-BE49-F238E27FC236}">
                      <a16:creationId xmlns:a16="http://schemas.microsoft.com/office/drawing/2014/main" id="{657F0CD1-389A-DF46-8517-0489A62DDE8C}"/>
                    </a:ext>
                  </a:extLst>
                </p:cNvPr>
                <p:cNvSpPr>
                  <a:spLocks/>
                </p:cNvSpPr>
                <p:nvPr/>
              </p:nvSpPr>
              <p:spPr bwMode="auto">
                <a:xfrm>
                  <a:off x="1429" y="3329"/>
                  <a:ext cx="4818" cy="984"/>
                </a:xfrm>
                <a:custGeom>
                  <a:avLst/>
                  <a:gdLst>
                    <a:gd name="T0" fmla="*/ 120 w 4818"/>
                    <a:gd name="T1" fmla="*/ 0 h 984"/>
                    <a:gd name="T2" fmla="*/ 463 w 4818"/>
                    <a:gd name="T3" fmla="*/ 13 h 984"/>
                    <a:gd name="T4" fmla="*/ 799 w 4818"/>
                    <a:gd name="T5" fmla="*/ 52 h 984"/>
                    <a:gd name="T6" fmla="*/ 1127 w 4818"/>
                    <a:gd name="T7" fmla="*/ 118 h 984"/>
                    <a:gd name="T8" fmla="*/ 1432 w 4818"/>
                    <a:gd name="T9" fmla="*/ 204 h 984"/>
                    <a:gd name="T10" fmla="*/ 1724 w 4818"/>
                    <a:gd name="T11" fmla="*/ 314 h 984"/>
                    <a:gd name="T12" fmla="*/ 1945 w 4818"/>
                    <a:gd name="T13" fmla="*/ 416 h 984"/>
                    <a:gd name="T14" fmla="*/ 2088 w 4818"/>
                    <a:gd name="T15" fmla="*/ 498 h 984"/>
                    <a:gd name="T16" fmla="*/ 2215 w 4818"/>
                    <a:gd name="T17" fmla="*/ 581 h 984"/>
                    <a:gd name="T18" fmla="*/ 2322 w 4818"/>
                    <a:gd name="T19" fmla="*/ 660 h 984"/>
                    <a:gd name="T20" fmla="*/ 2408 w 4818"/>
                    <a:gd name="T21" fmla="*/ 730 h 984"/>
                    <a:gd name="T22" fmla="*/ 2494 w 4818"/>
                    <a:gd name="T23" fmla="*/ 660 h 984"/>
                    <a:gd name="T24" fmla="*/ 2601 w 4818"/>
                    <a:gd name="T25" fmla="*/ 581 h 984"/>
                    <a:gd name="T26" fmla="*/ 2728 w 4818"/>
                    <a:gd name="T27" fmla="*/ 498 h 984"/>
                    <a:gd name="T28" fmla="*/ 2873 w 4818"/>
                    <a:gd name="T29" fmla="*/ 416 h 984"/>
                    <a:gd name="T30" fmla="*/ 3092 w 4818"/>
                    <a:gd name="T31" fmla="*/ 314 h 984"/>
                    <a:gd name="T32" fmla="*/ 3386 w 4818"/>
                    <a:gd name="T33" fmla="*/ 204 h 984"/>
                    <a:gd name="T34" fmla="*/ 3691 w 4818"/>
                    <a:gd name="T35" fmla="*/ 118 h 984"/>
                    <a:gd name="T36" fmla="*/ 4018 w 4818"/>
                    <a:gd name="T37" fmla="*/ 52 h 984"/>
                    <a:gd name="T38" fmla="*/ 4354 w 4818"/>
                    <a:gd name="T39" fmla="*/ 13 h 984"/>
                    <a:gd name="T40" fmla="*/ 4698 w 4818"/>
                    <a:gd name="T41" fmla="*/ 0 h 984"/>
                    <a:gd name="T42" fmla="*/ 4733 w 4818"/>
                    <a:gd name="T43" fmla="*/ 4 h 984"/>
                    <a:gd name="T44" fmla="*/ 4784 w 4818"/>
                    <a:gd name="T45" fmla="*/ 33 h 984"/>
                    <a:gd name="T46" fmla="*/ 4813 w 4818"/>
                    <a:gd name="T47" fmla="*/ 84 h 984"/>
                    <a:gd name="T48" fmla="*/ 4818 w 4818"/>
                    <a:gd name="T49" fmla="*/ 124 h 984"/>
                    <a:gd name="T50" fmla="*/ 4802 w 4818"/>
                    <a:gd name="T51" fmla="*/ 181 h 984"/>
                    <a:gd name="T52" fmla="*/ 4761 w 4818"/>
                    <a:gd name="T53" fmla="*/ 222 h 984"/>
                    <a:gd name="T54" fmla="*/ 4702 w 4818"/>
                    <a:gd name="T55" fmla="*/ 238 h 984"/>
                    <a:gd name="T56" fmla="*/ 4537 w 4818"/>
                    <a:gd name="T57" fmla="*/ 241 h 984"/>
                    <a:gd name="T58" fmla="*/ 4217 w 4818"/>
                    <a:gd name="T59" fmla="*/ 265 h 984"/>
                    <a:gd name="T60" fmla="*/ 3906 w 4818"/>
                    <a:gd name="T61" fmla="*/ 314 h 984"/>
                    <a:gd name="T62" fmla="*/ 3609 w 4818"/>
                    <a:gd name="T63" fmla="*/ 385 h 984"/>
                    <a:gd name="T64" fmla="*/ 3330 w 4818"/>
                    <a:gd name="T65" fmla="*/ 477 h 984"/>
                    <a:gd name="T66" fmla="*/ 3063 w 4818"/>
                    <a:gd name="T67" fmla="*/ 588 h 984"/>
                    <a:gd name="T68" fmla="*/ 2902 w 4818"/>
                    <a:gd name="T69" fmla="*/ 668 h 984"/>
                    <a:gd name="T70" fmla="*/ 2791 w 4818"/>
                    <a:gd name="T71" fmla="*/ 733 h 984"/>
                    <a:gd name="T72" fmla="*/ 2700 w 4818"/>
                    <a:gd name="T73" fmla="*/ 792 h 984"/>
                    <a:gd name="T74" fmla="*/ 2607 w 4818"/>
                    <a:gd name="T75" fmla="*/ 863 h 984"/>
                    <a:gd name="T76" fmla="*/ 2521 w 4818"/>
                    <a:gd name="T77" fmla="*/ 928 h 984"/>
                    <a:gd name="T78" fmla="*/ 2461 w 4818"/>
                    <a:gd name="T79" fmla="*/ 972 h 984"/>
                    <a:gd name="T80" fmla="*/ 2408 w 4818"/>
                    <a:gd name="T81" fmla="*/ 984 h 984"/>
                    <a:gd name="T82" fmla="*/ 2357 w 4818"/>
                    <a:gd name="T83" fmla="*/ 972 h 984"/>
                    <a:gd name="T84" fmla="*/ 2297 w 4818"/>
                    <a:gd name="T85" fmla="*/ 928 h 984"/>
                    <a:gd name="T86" fmla="*/ 2211 w 4818"/>
                    <a:gd name="T87" fmla="*/ 863 h 984"/>
                    <a:gd name="T88" fmla="*/ 2116 w 4818"/>
                    <a:gd name="T89" fmla="*/ 792 h 984"/>
                    <a:gd name="T90" fmla="*/ 2025 w 4818"/>
                    <a:gd name="T91" fmla="*/ 731 h 984"/>
                    <a:gd name="T92" fmla="*/ 1914 w 4818"/>
                    <a:gd name="T93" fmla="*/ 668 h 984"/>
                    <a:gd name="T94" fmla="*/ 1755 w 4818"/>
                    <a:gd name="T95" fmla="*/ 588 h 984"/>
                    <a:gd name="T96" fmla="*/ 1488 w 4818"/>
                    <a:gd name="T97" fmla="*/ 476 h 984"/>
                    <a:gd name="T98" fmla="*/ 1207 w 4818"/>
                    <a:gd name="T99" fmla="*/ 385 h 984"/>
                    <a:gd name="T100" fmla="*/ 912 w 4818"/>
                    <a:gd name="T101" fmla="*/ 314 h 984"/>
                    <a:gd name="T102" fmla="*/ 599 w 4818"/>
                    <a:gd name="T103" fmla="*/ 265 h 984"/>
                    <a:gd name="T104" fmla="*/ 281 w 4818"/>
                    <a:gd name="T105" fmla="*/ 241 h 984"/>
                    <a:gd name="T106" fmla="*/ 114 w 4818"/>
                    <a:gd name="T107" fmla="*/ 238 h 984"/>
                    <a:gd name="T108" fmla="*/ 57 w 4818"/>
                    <a:gd name="T109" fmla="*/ 222 h 984"/>
                    <a:gd name="T110" fmla="*/ 16 w 4818"/>
                    <a:gd name="T111" fmla="*/ 181 h 984"/>
                    <a:gd name="T112" fmla="*/ 0 w 4818"/>
                    <a:gd name="T113" fmla="*/ 124 h 984"/>
                    <a:gd name="T114" fmla="*/ 4 w 4818"/>
                    <a:gd name="T115" fmla="*/ 84 h 984"/>
                    <a:gd name="T116" fmla="*/ 34 w 4818"/>
                    <a:gd name="T117" fmla="*/ 33 h 984"/>
                    <a:gd name="T118" fmla="*/ 85 w 4818"/>
                    <a:gd name="T119" fmla="*/ 4 h 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18" h="984">
                      <a:moveTo>
                        <a:pt x="114" y="0"/>
                      </a:moveTo>
                      <a:lnTo>
                        <a:pt x="120" y="0"/>
                      </a:lnTo>
                      <a:lnTo>
                        <a:pt x="292" y="3"/>
                      </a:lnTo>
                      <a:lnTo>
                        <a:pt x="463" y="13"/>
                      </a:lnTo>
                      <a:lnTo>
                        <a:pt x="631" y="29"/>
                      </a:lnTo>
                      <a:lnTo>
                        <a:pt x="799" y="52"/>
                      </a:lnTo>
                      <a:lnTo>
                        <a:pt x="964" y="81"/>
                      </a:lnTo>
                      <a:lnTo>
                        <a:pt x="1127" y="118"/>
                      </a:lnTo>
                      <a:lnTo>
                        <a:pt x="1280" y="157"/>
                      </a:lnTo>
                      <a:lnTo>
                        <a:pt x="1432" y="204"/>
                      </a:lnTo>
                      <a:lnTo>
                        <a:pt x="1580" y="257"/>
                      </a:lnTo>
                      <a:lnTo>
                        <a:pt x="1724" y="314"/>
                      </a:lnTo>
                      <a:lnTo>
                        <a:pt x="1866" y="376"/>
                      </a:lnTo>
                      <a:lnTo>
                        <a:pt x="1945" y="416"/>
                      </a:lnTo>
                      <a:lnTo>
                        <a:pt x="2018" y="457"/>
                      </a:lnTo>
                      <a:lnTo>
                        <a:pt x="2088" y="498"/>
                      </a:lnTo>
                      <a:lnTo>
                        <a:pt x="2154" y="540"/>
                      </a:lnTo>
                      <a:lnTo>
                        <a:pt x="2215" y="581"/>
                      </a:lnTo>
                      <a:lnTo>
                        <a:pt x="2271" y="622"/>
                      </a:lnTo>
                      <a:lnTo>
                        <a:pt x="2322" y="660"/>
                      </a:lnTo>
                      <a:lnTo>
                        <a:pt x="2369" y="696"/>
                      </a:lnTo>
                      <a:lnTo>
                        <a:pt x="2408" y="730"/>
                      </a:lnTo>
                      <a:lnTo>
                        <a:pt x="2449" y="696"/>
                      </a:lnTo>
                      <a:lnTo>
                        <a:pt x="2494" y="660"/>
                      </a:lnTo>
                      <a:lnTo>
                        <a:pt x="2545" y="622"/>
                      </a:lnTo>
                      <a:lnTo>
                        <a:pt x="2601" y="581"/>
                      </a:lnTo>
                      <a:lnTo>
                        <a:pt x="2662" y="540"/>
                      </a:lnTo>
                      <a:lnTo>
                        <a:pt x="2728" y="498"/>
                      </a:lnTo>
                      <a:lnTo>
                        <a:pt x="2798" y="457"/>
                      </a:lnTo>
                      <a:lnTo>
                        <a:pt x="2873" y="416"/>
                      </a:lnTo>
                      <a:lnTo>
                        <a:pt x="2950" y="376"/>
                      </a:lnTo>
                      <a:lnTo>
                        <a:pt x="3092" y="314"/>
                      </a:lnTo>
                      <a:lnTo>
                        <a:pt x="3237" y="257"/>
                      </a:lnTo>
                      <a:lnTo>
                        <a:pt x="3386" y="204"/>
                      </a:lnTo>
                      <a:lnTo>
                        <a:pt x="3536" y="157"/>
                      </a:lnTo>
                      <a:lnTo>
                        <a:pt x="3691" y="118"/>
                      </a:lnTo>
                      <a:lnTo>
                        <a:pt x="3853" y="81"/>
                      </a:lnTo>
                      <a:lnTo>
                        <a:pt x="4018" y="52"/>
                      </a:lnTo>
                      <a:lnTo>
                        <a:pt x="4186" y="29"/>
                      </a:lnTo>
                      <a:lnTo>
                        <a:pt x="4354" y="13"/>
                      </a:lnTo>
                      <a:lnTo>
                        <a:pt x="4525" y="3"/>
                      </a:lnTo>
                      <a:lnTo>
                        <a:pt x="4698" y="0"/>
                      </a:lnTo>
                      <a:lnTo>
                        <a:pt x="4702" y="0"/>
                      </a:lnTo>
                      <a:lnTo>
                        <a:pt x="4733" y="4"/>
                      </a:lnTo>
                      <a:lnTo>
                        <a:pt x="4761" y="16"/>
                      </a:lnTo>
                      <a:lnTo>
                        <a:pt x="4784" y="33"/>
                      </a:lnTo>
                      <a:lnTo>
                        <a:pt x="4802" y="57"/>
                      </a:lnTo>
                      <a:lnTo>
                        <a:pt x="4813" y="84"/>
                      </a:lnTo>
                      <a:lnTo>
                        <a:pt x="4818" y="114"/>
                      </a:lnTo>
                      <a:lnTo>
                        <a:pt x="4818" y="124"/>
                      </a:lnTo>
                      <a:lnTo>
                        <a:pt x="4813" y="154"/>
                      </a:lnTo>
                      <a:lnTo>
                        <a:pt x="4802" y="181"/>
                      </a:lnTo>
                      <a:lnTo>
                        <a:pt x="4784" y="204"/>
                      </a:lnTo>
                      <a:lnTo>
                        <a:pt x="4761" y="222"/>
                      </a:lnTo>
                      <a:lnTo>
                        <a:pt x="4733" y="233"/>
                      </a:lnTo>
                      <a:lnTo>
                        <a:pt x="4702" y="238"/>
                      </a:lnTo>
                      <a:lnTo>
                        <a:pt x="4698" y="238"/>
                      </a:lnTo>
                      <a:lnTo>
                        <a:pt x="4537" y="241"/>
                      </a:lnTo>
                      <a:lnTo>
                        <a:pt x="4376" y="251"/>
                      </a:lnTo>
                      <a:lnTo>
                        <a:pt x="4217" y="265"/>
                      </a:lnTo>
                      <a:lnTo>
                        <a:pt x="4061" y="287"/>
                      </a:lnTo>
                      <a:lnTo>
                        <a:pt x="3906" y="314"/>
                      </a:lnTo>
                      <a:lnTo>
                        <a:pt x="3754" y="347"/>
                      </a:lnTo>
                      <a:lnTo>
                        <a:pt x="3609" y="385"/>
                      </a:lnTo>
                      <a:lnTo>
                        <a:pt x="3469" y="429"/>
                      </a:lnTo>
                      <a:lnTo>
                        <a:pt x="3330" y="477"/>
                      </a:lnTo>
                      <a:lnTo>
                        <a:pt x="3194" y="530"/>
                      </a:lnTo>
                      <a:lnTo>
                        <a:pt x="3063" y="588"/>
                      </a:lnTo>
                      <a:lnTo>
                        <a:pt x="2979" y="629"/>
                      </a:lnTo>
                      <a:lnTo>
                        <a:pt x="2902" y="668"/>
                      </a:lnTo>
                      <a:lnTo>
                        <a:pt x="2832" y="708"/>
                      </a:lnTo>
                      <a:lnTo>
                        <a:pt x="2791" y="733"/>
                      </a:lnTo>
                      <a:lnTo>
                        <a:pt x="2747" y="760"/>
                      </a:lnTo>
                      <a:lnTo>
                        <a:pt x="2700" y="792"/>
                      </a:lnTo>
                      <a:lnTo>
                        <a:pt x="2654" y="827"/>
                      </a:lnTo>
                      <a:lnTo>
                        <a:pt x="2607" y="863"/>
                      </a:lnTo>
                      <a:lnTo>
                        <a:pt x="2562" y="896"/>
                      </a:lnTo>
                      <a:lnTo>
                        <a:pt x="2521" y="928"/>
                      </a:lnTo>
                      <a:lnTo>
                        <a:pt x="2483" y="957"/>
                      </a:lnTo>
                      <a:lnTo>
                        <a:pt x="2461" y="972"/>
                      </a:lnTo>
                      <a:lnTo>
                        <a:pt x="2434" y="981"/>
                      </a:lnTo>
                      <a:lnTo>
                        <a:pt x="2408" y="984"/>
                      </a:lnTo>
                      <a:lnTo>
                        <a:pt x="2383" y="981"/>
                      </a:lnTo>
                      <a:lnTo>
                        <a:pt x="2357" y="972"/>
                      </a:lnTo>
                      <a:lnTo>
                        <a:pt x="2334" y="957"/>
                      </a:lnTo>
                      <a:lnTo>
                        <a:pt x="2297" y="928"/>
                      </a:lnTo>
                      <a:lnTo>
                        <a:pt x="2255" y="896"/>
                      </a:lnTo>
                      <a:lnTo>
                        <a:pt x="2211" y="863"/>
                      </a:lnTo>
                      <a:lnTo>
                        <a:pt x="2164" y="827"/>
                      </a:lnTo>
                      <a:lnTo>
                        <a:pt x="2116" y="792"/>
                      </a:lnTo>
                      <a:lnTo>
                        <a:pt x="2069" y="760"/>
                      </a:lnTo>
                      <a:lnTo>
                        <a:pt x="2025" y="731"/>
                      </a:lnTo>
                      <a:lnTo>
                        <a:pt x="1984" y="708"/>
                      </a:lnTo>
                      <a:lnTo>
                        <a:pt x="1914" y="668"/>
                      </a:lnTo>
                      <a:lnTo>
                        <a:pt x="1838" y="629"/>
                      </a:lnTo>
                      <a:lnTo>
                        <a:pt x="1755" y="588"/>
                      </a:lnTo>
                      <a:lnTo>
                        <a:pt x="1623" y="530"/>
                      </a:lnTo>
                      <a:lnTo>
                        <a:pt x="1488" y="476"/>
                      </a:lnTo>
                      <a:lnTo>
                        <a:pt x="1349" y="427"/>
                      </a:lnTo>
                      <a:lnTo>
                        <a:pt x="1207" y="385"/>
                      </a:lnTo>
                      <a:lnTo>
                        <a:pt x="1064" y="347"/>
                      </a:lnTo>
                      <a:lnTo>
                        <a:pt x="912" y="314"/>
                      </a:lnTo>
                      <a:lnTo>
                        <a:pt x="757" y="287"/>
                      </a:lnTo>
                      <a:lnTo>
                        <a:pt x="599" y="265"/>
                      </a:lnTo>
                      <a:lnTo>
                        <a:pt x="441" y="249"/>
                      </a:lnTo>
                      <a:lnTo>
                        <a:pt x="281" y="241"/>
                      </a:lnTo>
                      <a:lnTo>
                        <a:pt x="120" y="238"/>
                      </a:lnTo>
                      <a:lnTo>
                        <a:pt x="114" y="238"/>
                      </a:lnTo>
                      <a:lnTo>
                        <a:pt x="85" y="233"/>
                      </a:lnTo>
                      <a:lnTo>
                        <a:pt x="57" y="222"/>
                      </a:lnTo>
                      <a:lnTo>
                        <a:pt x="34" y="204"/>
                      </a:lnTo>
                      <a:lnTo>
                        <a:pt x="16" y="181"/>
                      </a:lnTo>
                      <a:lnTo>
                        <a:pt x="4" y="154"/>
                      </a:lnTo>
                      <a:lnTo>
                        <a:pt x="0" y="124"/>
                      </a:lnTo>
                      <a:lnTo>
                        <a:pt x="0" y="114"/>
                      </a:lnTo>
                      <a:lnTo>
                        <a:pt x="4" y="84"/>
                      </a:lnTo>
                      <a:lnTo>
                        <a:pt x="16" y="57"/>
                      </a:lnTo>
                      <a:lnTo>
                        <a:pt x="34" y="33"/>
                      </a:lnTo>
                      <a:lnTo>
                        <a:pt x="57" y="16"/>
                      </a:lnTo>
                      <a:lnTo>
                        <a:pt x="85" y="4"/>
                      </a:lnTo>
                      <a:lnTo>
                        <a:pt x="1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36" name="Freeform 29">
                  <a:extLst>
                    <a:ext uri="{FF2B5EF4-FFF2-40B4-BE49-F238E27FC236}">
                      <a16:creationId xmlns:a16="http://schemas.microsoft.com/office/drawing/2014/main" id="{169F5B3B-F4D2-F24C-98C5-1406B081239C}"/>
                    </a:ext>
                  </a:extLst>
                </p:cNvPr>
                <p:cNvSpPr>
                  <a:spLocks/>
                </p:cNvSpPr>
                <p:nvPr/>
              </p:nvSpPr>
              <p:spPr bwMode="auto">
                <a:xfrm>
                  <a:off x="2005" y="691"/>
                  <a:ext cx="1464" cy="624"/>
                </a:xfrm>
                <a:custGeom>
                  <a:avLst/>
                  <a:gdLst>
                    <a:gd name="T0" fmla="*/ 136 w 1464"/>
                    <a:gd name="T1" fmla="*/ 1 h 624"/>
                    <a:gd name="T2" fmla="*/ 182 w 1464"/>
                    <a:gd name="T3" fmla="*/ 8 h 624"/>
                    <a:gd name="T4" fmla="*/ 261 w 1464"/>
                    <a:gd name="T5" fmla="*/ 21 h 624"/>
                    <a:gd name="T6" fmla="*/ 368 w 1464"/>
                    <a:gd name="T7" fmla="*/ 43 h 624"/>
                    <a:gd name="T8" fmla="*/ 502 w 1464"/>
                    <a:gd name="T9" fmla="*/ 75 h 624"/>
                    <a:gd name="T10" fmla="*/ 656 w 1464"/>
                    <a:gd name="T11" fmla="*/ 116 h 624"/>
                    <a:gd name="T12" fmla="*/ 827 w 1464"/>
                    <a:gd name="T13" fmla="*/ 170 h 624"/>
                    <a:gd name="T14" fmla="*/ 1011 w 1464"/>
                    <a:gd name="T15" fmla="*/ 236 h 624"/>
                    <a:gd name="T16" fmla="*/ 1204 w 1464"/>
                    <a:gd name="T17" fmla="*/ 315 h 624"/>
                    <a:gd name="T18" fmla="*/ 1402 w 1464"/>
                    <a:gd name="T19" fmla="*/ 408 h 624"/>
                    <a:gd name="T20" fmla="*/ 1442 w 1464"/>
                    <a:gd name="T21" fmla="*/ 442 h 624"/>
                    <a:gd name="T22" fmla="*/ 1462 w 1464"/>
                    <a:gd name="T23" fmla="*/ 487 h 624"/>
                    <a:gd name="T24" fmla="*/ 1461 w 1464"/>
                    <a:gd name="T25" fmla="*/ 538 h 624"/>
                    <a:gd name="T26" fmla="*/ 1438 w 1464"/>
                    <a:gd name="T27" fmla="*/ 585 h 624"/>
                    <a:gd name="T28" fmla="*/ 1398 w 1464"/>
                    <a:gd name="T29" fmla="*/ 614 h 624"/>
                    <a:gd name="T30" fmla="*/ 1350 w 1464"/>
                    <a:gd name="T31" fmla="*/ 624 h 624"/>
                    <a:gd name="T32" fmla="*/ 1297 w 1464"/>
                    <a:gd name="T33" fmla="*/ 613 h 624"/>
                    <a:gd name="T34" fmla="*/ 1112 w 1464"/>
                    <a:gd name="T35" fmla="*/ 524 h 624"/>
                    <a:gd name="T36" fmla="*/ 928 w 1464"/>
                    <a:gd name="T37" fmla="*/ 449 h 624"/>
                    <a:gd name="T38" fmla="*/ 752 w 1464"/>
                    <a:gd name="T39" fmla="*/ 386 h 624"/>
                    <a:gd name="T40" fmla="*/ 590 w 1464"/>
                    <a:gd name="T41" fmla="*/ 337 h 624"/>
                    <a:gd name="T42" fmla="*/ 442 w 1464"/>
                    <a:gd name="T43" fmla="*/ 296 h 624"/>
                    <a:gd name="T44" fmla="*/ 317 w 1464"/>
                    <a:gd name="T45" fmla="*/ 267 h 624"/>
                    <a:gd name="T46" fmla="*/ 216 w 1464"/>
                    <a:gd name="T47" fmla="*/ 246 h 624"/>
                    <a:gd name="T48" fmla="*/ 143 w 1464"/>
                    <a:gd name="T49" fmla="*/ 233 h 624"/>
                    <a:gd name="T50" fmla="*/ 103 w 1464"/>
                    <a:gd name="T51" fmla="*/ 227 h 624"/>
                    <a:gd name="T52" fmla="*/ 68 w 1464"/>
                    <a:gd name="T53" fmla="*/ 219 h 624"/>
                    <a:gd name="T54" fmla="*/ 22 w 1464"/>
                    <a:gd name="T55" fmla="*/ 182 h 624"/>
                    <a:gd name="T56" fmla="*/ 0 w 1464"/>
                    <a:gd name="T57" fmla="*/ 128 h 624"/>
                    <a:gd name="T58" fmla="*/ 7 w 1464"/>
                    <a:gd name="T59" fmla="*/ 68 h 624"/>
                    <a:gd name="T60" fmla="*/ 42 w 1464"/>
                    <a:gd name="T61" fmla="*/ 23 h 624"/>
                    <a:gd name="T62" fmla="*/ 96 w 1464"/>
                    <a:gd name="T63" fmla="*/ 0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4" h="624">
                      <a:moveTo>
                        <a:pt x="127" y="0"/>
                      </a:moveTo>
                      <a:lnTo>
                        <a:pt x="136" y="1"/>
                      </a:lnTo>
                      <a:lnTo>
                        <a:pt x="155" y="4"/>
                      </a:lnTo>
                      <a:lnTo>
                        <a:pt x="182" y="8"/>
                      </a:lnTo>
                      <a:lnTo>
                        <a:pt x="217" y="14"/>
                      </a:lnTo>
                      <a:lnTo>
                        <a:pt x="261" y="21"/>
                      </a:lnTo>
                      <a:lnTo>
                        <a:pt x="311" y="32"/>
                      </a:lnTo>
                      <a:lnTo>
                        <a:pt x="368" y="43"/>
                      </a:lnTo>
                      <a:lnTo>
                        <a:pt x="432" y="58"/>
                      </a:lnTo>
                      <a:lnTo>
                        <a:pt x="502" y="75"/>
                      </a:lnTo>
                      <a:lnTo>
                        <a:pt x="577" y="94"/>
                      </a:lnTo>
                      <a:lnTo>
                        <a:pt x="656" y="116"/>
                      </a:lnTo>
                      <a:lnTo>
                        <a:pt x="739" y="141"/>
                      </a:lnTo>
                      <a:lnTo>
                        <a:pt x="827" y="170"/>
                      </a:lnTo>
                      <a:lnTo>
                        <a:pt x="917" y="201"/>
                      </a:lnTo>
                      <a:lnTo>
                        <a:pt x="1011" y="236"/>
                      </a:lnTo>
                      <a:lnTo>
                        <a:pt x="1107" y="274"/>
                      </a:lnTo>
                      <a:lnTo>
                        <a:pt x="1204" y="315"/>
                      </a:lnTo>
                      <a:lnTo>
                        <a:pt x="1303" y="360"/>
                      </a:lnTo>
                      <a:lnTo>
                        <a:pt x="1402" y="408"/>
                      </a:lnTo>
                      <a:lnTo>
                        <a:pt x="1424" y="424"/>
                      </a:lnTo>
                      <a:lnTo>
                        <a:pt x="1442" y="442"/>
                      </a:lnTo>
                      <a:lnTo>
                        <a:pt x="1454" y="464"/>
                      </a:lnTo>
                      <a:lnTo>
                        <a:pt x="1462" y="487"/>
                      </a:lnTo>
                      <a:lnTo>
                        <a:pt x="1464" y="513"/>
                      </a:lnTo>
                      <a:lnTo>
                        <a:pt x="1461" y="538"/>
                      </a:lnTo>
                      <a:lnTo>
                        <a:pt x="1452" y="563"/>
                      </a:lnTo>
                      <a:lnTo>
                        <a:pt x="1438" y="585"/>
                      </a:lnTo>
                      <a:lnTo>
                        <a:pt x="1419" y="601"/>
                      </a:lnTo>
                      <a:lnTo>
                        <a:pt x="1398" y="614"/>
                      </a:lnTo>
                      <a:lnTo>
                        <a:pt x="1375" y="621"/>
                      </a:lnTo>
                      <a:lnTo>
                        <a:pt x="1350" y="624"/>
                      </a:lnTo>
                      <a:lnTo>
                        <a:pt x="1324" y="621"/>
                      </a:lnTo>
                      <a:lnTo>
                        <a:pt x="1297" y="613"/>
                      </a:lnTo>
                      <a:lnTo>
                        <a:pt x="1204" y="566"/>
                      </a:lnTo>
                      <a:lnTo>
                        <a:pt x="1112" y="524"/>
                      </a:lnTo>
                      <a:lnTo>
                        <a:pt x="1018" y="484"/>
                      </a:lnTo>
                      <a:lnTo>
                        <a:pt x="928" y="449"/>
                      </a:lnTo>
                      <a:lnTo>
                        <a:pt x="838" y="416"/>
                      </a:lnTo>
                      <a:lnTo>
                        <a:pt x="752" y="386"/>
                      </a:lnTo>
                      <a:lnTo>
                        <a:pt x="669" y="360"/>
                      </a:lnTo>
                      <a:lnTo>
                        <a:pt x="590" y="337"/>
                      </a:lnTo>
                      <a:lnTo>
                        <a:pt x="514" y="315"/>
                      </a:lnTo>
                      <a:lnTo>
                        <a:pt x="442" y="296"/>
                      </a:lnTo>
                      <a:lnTo>
                        <a:pt x="377" y="280"/>
                      </a:lnTo>
                      <a:lnTo>
                        <a:pt x="317" y="267"/>
                      </a:lnTo>
                      <a:lnTo>
                        <a:pt x="263" y="255"/>
                      </a:lnTo>
                      <a:lnTo>
                        <a:pt x="216" y="246"/>
                      </a:lnTo>
                      <a:lnTo>
                        <a:pt x="175" y="239"/>
                      </a:lnTo>
                      <a:lnTo>
                        <a:pt x="143" y="233"/>
                      </a:lnTo>
                      <a:lnTo>
                        <a:pt x="120" y="229"/>
                      </a:lnTo>
                      <a:lnTo>
                        <a:pt x="103" y="227"/>
                      </a:lnTo>
                      <a:lnTo>
                        <a:pt x="98" y="226"/>
                      </a:lnTo>
                      <a:lnTo>
                        <a:pt x="68" y="219"/>
                      </a:lnTo>
                      <a:lnTo>
                        <a:pt x="42" y="202"/>
                      </a:lnTo>
                      <a:lnTo>
                        <a:pt x="22" y="182"/>
                      </a:lnTo>
                      <a:lnTo>
                        <a:pt x="7" y="157"/>
                      </a:lnTo>
                      <a:lnTo>
                        <a:pt x="0" y="128"/>
                      </a:lnTo>
                      <a:lnTo>
                        <a:pt x="0" y="97"/>
                      </a:lnTo>
                      <a:lnTo>
                        <a:pt x="7" y="68"/>
                      </a:lnTo>
                      <a:lnTo>
                        <a:pt x="22" y="43"/>
                      </a:lnTo>
                      <a:lnTo>
                        <a:pt x="42" y="23"/>
                      </a:lnTo>
                      <a:lnTo>
                        <a:pt x="68" y="8"/>
                      </a:lnTo>
                      <a:lnTo>
                        <a:pt x="96" y="0"/>
                      </a:lnTo>
                      <a:lnTo>
                        <a:pt x="1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37" name="Freeform 30">
                  <a:extLst>
                    <a:ext uri="{FF2B5EF4-FFF2-40B4-BE49-F238E27FC236}">
                      <a16:creationId xmlns:a16="http://schemas.microsoft.com/office/drawing/2014/main" id="{B86743C5-E0D3-2D4A-9A53-A67379FEC748}"/>
                    </a:ext>
                  </a:extLst>
                </p:cNvPr>
                <p:cNvSpPr>
                  <a:spLocks/>
                </p:cNvSpPr>
                <p:nvPr/>
              </p:nvSpPr>
              <p:spPr bwMode="auto">
                <a:xfrm>
                  <a:off x="2005" y="1260"/>
                  <a:ext cx="1464" cy="625"/>
                </a:xfrm>
                <a:custGeom>
                  <a:avLst/>
                  <a:gdLst>
                    <a:gd name="T0" fmla="*/ 136 w 1464"/>
                    <a:gd name="T1" fmla="*/ 0 h 625"/>
                    <a:gd name="T2" fmla="*/ 182 w 1464"/>
                    <a:gd name="T3" fmla="*/ 7 h 625"/>
                    <a:gd name="T4" fmla="*/ 261 w 1464"/>
                    <a:gd name="T5" fmla="*/ 22 h 625"/>
                    <a:gd name="T6" fmla="*/ 368 w 1464"/>
                    <a:gd name="T7" fmla="*/ 44 h 625"/>
                    <a:gd name="T8" fmla="*/ 502 w 1464"/>
                    <a:gd name="T9" fmla="*/ 74 h 625"/>
                    <a:gd name="T10" fmla="*/ 656 w 1464"/>
                    <a:gd name="T11" fmla="*/ 117 h 625"/>
                    <a:gd name="T12" fmla="*/ 827 w 1464"/>
                    <a:gd name="T13" fmla="*/ 169 h 625"/>
                    <a:gd name="T14" fmla="*/ 1011 w 1464"/>
                    <a:gd name="T15" fmla="*/ 235 h 625"/>
                    <a:gd name="T16" fmla="*/ 1204 w 1464"/>
                    <a:gd name="T17" fmla="*/ 314 h 625"/>
                    <a:gd name="T18" fmla="*/ 1402 w 1464"/>
                    <a:gd name="T19" fmla="*/ 409 h 625"/>
                    <a:gd name="T20" fmla="*/ 1442 w 1464"/>
                    <a:gd name="T21" fmla="*/ 442 h 625"/>
                    <a:gd name="T22" fmla="*/ 1461 w 1464"/>
                    <a:gd name="T23" fmla="*/ 488 h 625"/>
                    <a:gd name="T24" fmla="*/ 1461 w 1464"/>
                    <a:gd name="T25" fmla="*/ 537 h 625"/>
                    <a:gd name="T26" fmla="*/ 1438 w 1464"/>
                    <a:gd name="T27" fmla="*/ 584 h 625"/>
                    <a:gd name="T28" fmla="*/ 1398 w 1464"/>
                    <a:gd name="T29" fmla="*/ 615 h 625"/>
                    <a:gd name="T30" fmla="*/ 1350 w 1464"/>
                    <a:gd name="T31" fmla="*/ 625 h 625"/>
                    <a:gd name="T32" fmla="*/ 1297 w 1464"/>
                    <a:gd name="T33" fmla="*/ 612 h 625"/>
                    <a:gd name="T34" fmla="*/ 1110 w 1464"/>
                    <a:gd name="T35" fmla="*/ 523 h 625"/>
                    <a:gd name="T36" fmla="*/ 928 w 1464"/>
                    <a:gd name="T37" fmla="*/ 448 h 625"/>
                    <a:gd name="T38" fmla="*/ 752 w 1464"/>
                    <a:gd name="T39" fmla="*/ 387 h 625"/>
                    <a:gd name="T40" fmla="*/ 589 w 1464"/>
                    <a:gd name="T41" fmla="*/ 336 h 625"/>
                    <a:gd name="T42" fmla="*/ 442 w 1464"/>
                    <a:gd name="T43" fmla="*/ 296 h 625"/>
                    <a:gd name="T44" fmla="*/ 317 w 1464"/>
                    <a:gd name="T45" fmla="*/ 266 h 625"/>
                    <a:gd name="T46" fmla="*/ 215 w 1464"/>
                    <a:gd name="T47" fmla="*/ 245 h 625"/>
                    <a:gd name="T48" fmla="*/ 143 w 1464"/>
                    <a:gd name="T49" fmla="*/ 232 h 625"/>
                    <a:gd name="T50" fmla="*/ 103 w 1464"/>
                    <a:gd name="T51" fmla="*/ 226 h 625"/>
                    <a:gd name="T52" fmla="*/ 68 w 1464"/>
                    <a:gd name="T53" fmla="*/ 217 h 625"/>
                    <a:gd name="T54" fmla="*/ 22 w 1464"/>
                    <a:gd name="T55" fmla="*/ 182 h 625"/>
                    <a:gd name="T56" fmla="*/ 0 w 1464"/>
                    <a:gd name="T57" fmla="*/ 128 h 625"/>
                    <a:gd name="T58" fmla="*/ 7 w 1464"/>
                    <a:gd name="T59" fmla="*/ 69 h 625"/>
                    <a:gd name="T60" fmla="*/ 42 w 1464"/>
                    <a:gd name="T61" fmla="*/ 22 h 625"/>
                    <a:gd name="T62" fmla="*/ 96 w 1464"/>
                    <a:gd name="T63"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4" h="625">
                      <a:moveTo>
                        <a:pt x="127" y="0"/>
                      </a:moveTo>
                      <a:lnTo>
                        <a:pt x="136" y="0"/>
                      </a:lnTo>
                      <a:lnTo>
                        <a:pt x="155" y="3"/>
                      </a:lnTo>
                      <a:lnTo>
                        <a:pt x="182" y="7"/>
                      </a:lnTo>
                      <a:lnTo>
                        <a:pt x="217" y="13"/>
                      </a:lnTo>
                      <a:lnTo>
                        <a:pt x="261" y="22"/>
                      </a:lnTo>
                      <a:lnTo>
                        <a:pt x="311" y="31"/>
                      </a:lnTo>
                      <a:lnTo>
                        <a:pt x="368" y="44"/>
                      </a:lnTo>
                      <a:lnTo>
                        <a:pt x="432" y="58"/>
                      </a:lnTo>
                      <a:lnTo>
                        <a:pt x="502" y="74"/>
                      </a:lnTo>
                      <a:lnTo>
                        <a:pt x="577" y="95"/>
                      </a:lnTo>
                      <a:lnTo>
                        <a:pt x="656" y="117"/>
                      </a:lnTo>
                      <a:lnTo>
                        <a:pt x="739" y="142"/>
                      </a:lnTo>
                      <a:lnTo>
                        <a:pt x="827" y="169"/>
                      </a:lnTo>
                      <a:lnTo>
                        <a:pt x="917" y="200"/>
                      </a:lnTo>
                      <a:lnTo>
                        <a:pt x="1011" y="235"/>
                      </a:lnTo>
                      <a:lnTo>
                        <a:pt x="1107" y="273"/>
                      </a:lnTo>
                      <a:lnTo>
                        <a:pt x="1204" y="314"/>
                      </a:lnTo>
                      <a:lnTo>
                        <a:pt x="1303" y="359"/>
                      </a:lnTo>
                      <a:lnTo>
                        <a:pt x="1402" y="409"/>
                      </a:lnTo>
                      <a:lnTo>
                        <a:pt x="1424" y="423"/>
                      </a:lnTo>
                      <a:lnTo>
                        <a:pt x="1442" y="442"/>
                      </a:lnTo>
                      <a:lnTo>
                        <a:pt x="1454" y="464"/>
                      </a:lnTo>
                      <a:lnTo>
                        <a:pt x="1461" y="488"/>
                      </a:lnTo>
                      <a:lnTo>
                        <a:pt x="1464" y="512"/>
                      </a:lnTo>
                      <a:lnTo>
                        <a:pt x="1461" y="537"/>
                      </a:lnTo>
                      <a:lnTo>
                        <a:pt x="1452" y="562"/>
                      </a:lnTo>
                      <a:lnTo>
                        <a:pt x="1438" y="584"/>
                      </a:lnTo>
                      <a:lnTo>
                        <a:pt x="1419" y="601"/>
                      </a:lnTo>
                      <a:lnTo>
                        <a:pt x="1398" y="615"/>
                      </a:lnTo>
                      <a:lnTo>
                        <a:pt x="1375" y="622"/>
                      </a:lnTo>
                      <a:lnTo>
                        <a:pt x="1350" y="625"/>
                      </a:lnTo>
                      <a:lnTo>
                        <a:pt x="1324" y="622"/>
                      </a:lnTo>
                      <a:lnTo>
                        <a:pt x="1297" y="612"/>
                      </a:lnTo>
                      <a:lnTo>
                        <a:pt x="1204" y="566"/>
                      </a:lnTo>
                      <a:lnTo>
                        <a:pt x="1110" y="523"/>
                      </a:lnTo>
                      <a:lnTo>
                        <a:pt x="1018" y="485"/>
                      </a:lnTo>
                      <a:lnTo>
                        <a:pt x="928" y="448"/>
                      </a:lnTo>
                      <a:lnTo>
                        <a:pt x="838" y="416"/>
                      </a:lnTo>
                      <a:lnTo>
                        <a:pt x="752" y="387"/>
                      </a:lnTo>
                      <a:lnTo>
                        <a:pt x="669" y="359"/>
                      </a:lnTo>
                      <a:lnTo>
                        <a:pt x="589" y="336"/>
                      </a:lnTo>
                      <a:lnTo>
                        <a:pt x="514" y="315"/>
                      </a:lnTo>
                      <a:lnTo>
                        <a:pt x="442" y="296"/>
                      </a:lnTo>
                      <a:lnTo>
                        <a:pt x="377" y="280"/>
                      </a:lnTo>
                      <a:lnTo>
                        <a:pt x="317" y="266"/>
                      </a:lnTo>
                      <a:lnTo>
                        <a:pt x="263" y="255"/>
                      </a:lnTo>
                      <a:lnTo>
                        <a:pt x="215" y="245"/>
                      </a:lnTo>
                      <a:lnTo>
                        <a:pt x="175" y="238"/>
                      </a:lnTo>
                      <a:lnTo>
                        <a:pt x="143" y="232"/>
                      </a:lnTo>
                      <a:lnTo>
                        <a:pt x="118" y="229"/>
                      </a:lnTo>
                      <a:lnTo>
                        <a:pt x="103" y="226"/>
                      </a:lnTo>
                      <a:lnTo>
                        <a:pt x="98" y="225"/>
                      </a:lnTo>
                      <a:lnTo>
                        <a:pt x="68" y="217"/>
                      </a:lnTo>
                      <a:lnTo>
                        <a:pt x="42" y="203"/>
                      </a:lnTo>
                      <a:lnTo>
                        <a:pt x="22" y="182"/>
                      </a:lnTo>
                      <a:lnTo>
                        <a:pt x="7" y="156"/>
                      </a:lnTo>
                      <a:lnTo>
                        <a:pt x="0" y="128"/>
                      </a:lnTo>
                      <a:lnTo>
                        <a:pt x="0" y="98"/>
                      </a:lnTo>
                      <a:lnTo>
                        <a:pt x="7" y="69"/>
                      </a:lnTo>
                      <a:lnTo>
                        <a:pt x="22" y="42"/>
                      </a:lnTo>
                      <a:lnTo>
                        <a:pt x="42" y="22"/>
                      </a:lnTo>
                      <a:lnTo>
                        <a:pt x="68" y="7"/>
                      </a:lnTo>
                      <a:lnTo>
                        <a:pt x="96" y="0"/>
                      </a:lnTo>
                      <a:lnTo>
                        <a:pt x="1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38" name="Freeform 31">
                  <a:extLst>
                    <a:ext uri="{FF2B5EF4-FFF2-40B4-BE49-F238E27FC236}">
                      <a16:creationId xmlns:a16="http://schemas.microsoft.com/office/drawing/2014/main" id="{C5B4C0EC-872D-FC43-9C22-87E83CC0BA36}"/>
                    </a:ext>
                  </a:extLst>
                </p:cNvPr>
                <p:cNvSpPr>
                  <a:spLocks/>
                </p:cNvSpPr>
                <p:nvPr/>
              </p:nvSpPr>
              <p:spPr bwMode="auto">
                <a:xfrm>
                  <a:off x="4205" y="691"/>
                  <a:ext cx="1466" cy="624"/>
                </a:xfrm>
                <a:custGeom>
                  <a:avLst/>
                  <a:gdLst>
                    <a:gd name="T0" fmla="*/ 1368 w 1466"/>
                    <a:gd name="T1" fmla="*/ 0 h 624"/>
                    <a:gd name="T2" fmla="*/ 1422 w 1466"/>
                    <a:gd name="T3" fmla="*/ 21 h 624"/>
                    <a:gd name="T4" fmla="*/ 1457 w 1466"/>
                    <a:gd name="T5" fmla="*/ 68 h 624"/>
                    <a:gd name="T6" fmla="*/ 1464 w 1466"/>
                    <a:gd name="T7" fmla="*/ 128 h 624"/>
                    <a:gd name="T8" fmla="*/ 1443 w 1466"/>
                    <a:gd name="T9" fmla="*/ 182 h 624"/>
                    <a:gd name="T10" fmla="*/ 1396 w 1466"/>
                    <a:gd name="T11" fmla="*/ 219 h 624"/>
                    <a:gd name="T12" fmla="*/ 1361 w 1466"/>
                    <a:gd name="T13" fmla="*/ 227 h 624"/>
                    <a:gd name="T14" fmla="*/ 1320 w 1466"/>
                    <a:gd name="T15" fmla="*/ 233 h 624"/>
                    <a:gd name="T16" fmla="*/ 1247 w 1466"/>
                    <a:gd name="T17" fmla="*/ 246 h 624"/>
                    <a:gd name="T18" fmla="*/ 1146 w 1466"/>
                    <a:gd name="T19" fmla="*/ 267 h 624"/>
                    <a:gd name="T20" fmla="*/ 1020 w 1466"/>
                    <a:gd name="T21" fmla="*/ 297 h 624"/>
                    <a:gd name="T22" fmla="*/ 873 w 1466"/>
                    <a:gd name="T23" fmla="*/ 337 h 624"/>
                    <a:gd name="T24" fmla="*/ 710 w 1466"/>
                    <a:gd name="T25" fmla="*/ 386 h 624"/>
                    <a:gd name="T26" fmla="*/ 535 w 1466"/>
                    <a:gd name="T27" fmla="*/ 449 h 624"/>
                    <a:gd name="T28" fmla="*/ 352 w 1466"/>
                    <a:gd name="T29" fmla="*/ 524 h 624"/>
                    <a:gd name="T30" fmla="*/ 167 w 1466"/>
                    <a:gd name="T31" fmla="*/ 613 h 624"/>
                    <a:gd name="T32" fmla="*/ 114 w 1466"/>
                    <a:gd name="T33" fmla="*/ 624 h 624"/>
                    <a:gd name="T34" fmla="*/ 66 w 1466"/>
                    <a:gd name="T35" fmla="*/ 614 h 624"/>
                    <a:gd name="T36" fmla="*/ 27 w 1466"/>
                    <a:gd name="T37" fmla="*/ 585 h 624"/>
                    <a:gd name="T38" fmla="*/ 3 w 1466"/>
                    <a:gd name="T39" fmla="*/ 538 h 624"/>
                    <a:gd name="T40" fmla="*/ 3 w 1466"/>
                    <a:gd name="T41" fmla="*/ 487 h 624"/>
                    <a:gd name="T42" fmla="*/ 24 w 1466"/>
                    <a:gd name="T43" fmla="*/ 442 h 624"/>
                    <a:gd name="T44" fmla="*/ 62 w 1466"/>
                    <a:gd name="T45" fmla="*/ 408 h 624"/>
                    <a:gd name="T46" fmla="*/ 260 w 1466"/>
                    <a:gd name="T47" fmla="*/ 315 h 624"/>
                    <a:gd name="T48" fmla="*/ 453 w 1466"/>
                    <a:gd name="T49" fmla="*/ 235 h 624"/>
                    <a:gd name="T50" fmla="*/ 637 w 1466"/>
                    <a:gd name="T51" fmla="*/ 169 h 624"/>
                    <a:gd name="T52" fmla="*/ 808 w 1466"/>
                    <a:gd name="T53" fmla="*/ 116 h 624"/>
                    <a:gd name="T54" fmla="*/ 963 w 1466"/>
                    <a:gd name="T55" fmla="*/ 75 h 624"/>
                    <a:gd name="T56" fmla="*/ 1096 w 1466"/>
                    <a:gd name="T57" fmla="*/ 43 h 624"/>
                    <a:gd name="T58" fmla="*/ 1204 w 1466"/>
                    <a:gd name="T59" fmla="*/ 21 h 624"/>
                    <a:gd name="T60" fmla="*/ 1282 w 1466"/>
                    <a:gd name="T61" fmla="*/ 7 h 624"/>
                    <a:gd name="T62" fmla="*/ 1329 w 1466"/>
                    <a:gd name="T63" fmla="*/ 0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6" h="624">
                      <a:moveTo>
                        <a:pt x="1337" y="0"/>
                      </a:moveTo>
                      <a:lnTo>
                        <a:pt x="1368" y="0"/>
                      </a:lnTo>
                      <a:lnTo>
                        <a:pt x="1396" y="7"/>
                      </a:lnTo>
                      <a:lnTo>
                        <a:pt x="1422" y="21"/>
                      </a:lnTo>
                      <a:lnTo>
                        <a:pt x="1443" y="42"/>
                      </a:lnTo>
                      <a:lnTo>
                        <a:pt x="1457" y="68"/>
                      </a:lnTo>
                      <a:lnTo>
                        <a:pt x="1466" y="97"/>
                      </a:lnTo>
                      <a:lnTo>
                        <a:pt x="1464" y="128"/>
                      </a:lnTo>
                      <a:lnTo>
                        <a:pt x="1457" y="157"/>
                      </a:lnTo>
                      <a:lnTo>
                        <a:pt x="1443" y="182"/>
                      </a:lnTo>
                      <a:lnTo>
                        <a:pt x="1422" y="202"/>
                      </a:lnTo>
                      <a:lnTo>
                        <a:pt x="1396" y="219"/>
                      </a:lnTo>
                      <a:lnTo>
                        <a:pt x="1367" y="226"/>
                      </a:lnTo>
                      <a:lnTo>
                        <a:pt x="1361" y="227"/>
                      </a:lnTo>
                      <a:lnTo>
                        <a:pt x="1345" y="229"/>
                      </a:lnTo>
                      <a:lnTo>
                        <a:pt x="1320" y="233"/>
                      </a:lnTo>
                      <a:lnTo>
                        <a:pt x="1288" y="239"/>
                      </a:lnTo>
                      <a:lnTo>
                        <a:pt x="1247" y="246"/>
                      </a:lnTo>
                      <a:lnTo>
                        <a:pt x="1200" y="255"/>
                      </a:lnTo>
                      <a:lnTo>
                        <a:pt x="1146" y="267"/>
                      </a:lnTo>
                      <a:lnTo>
                        <a:pt x="1086" y="281"/>
                      </a:lnTo>
                      <a:lnTo>
                        <a:pt x="1020" y="297"/>
                      </a:lnTo>
                      <a:lnTo>
                        <a:pt x="949" y="315"/>
                      </a:lnTo>
                      <a:lnTo>
                        <a:pt x="873" y="337"/>
                      </a:lnTo>
                      <a:lnTo>
                        <a:pt x="794" y="360"/>
                      </a:lnTo>
                      <a:lnTo>
                        <a:pt x="710" y="386"/>
                      </a:lnTo>
                      <a:lnTo>
                        <a:pt x="624" y="417"/>
                      </a:lnTo>
                      <a:lnTo>
                        <a:pt x="535" y="449"/>
                      </a:lnTo>
                      <a:lnTo>
                        <a:pt x="445" y="484"/>
                      </a:lnTo>
                      <a:lnTo>
                        <a:pt x="352" y="524"/>
                      </a:lnTo>
                      <a:lnTo>
                        <a:pt x="260" y="566"/>
                      </a:lnTo>
                      <a:lnTo>
                        <a:pt x="167" y="613"/>
                      </a:lnTo>
                      <a:lnTo>
                        <a:pt x="141" y="621"/>
                      </a:lnTo>
                      <a:lnTo>
                        <a:pt x="114" y="624"/>
                      </a:lnTo>
                      <a:lnTo>
                        <a:pt x="89" y="621"/>
                      </a:lnTo>
                      <a:lnTo>
                        <a:pt x="66" y="614"/>
                      </a:lnTo>
                      <a:lnTo>
                        <a:pt x="46" y="601"/>
                      </a:lnTo>
                      <a:lnTo>
                        <a:pt x="27" y="585"/>
                      </a:lnTo>
                      <a:lnTo>
                        <a:pt x="12" y="563"/>
                      </a:lnTo>
                      <a:lnTo>
                        <a:pt x="3" y="538"/>
                      </a:lnTo>
                      <a:lnTo>
                        <a:pt x="0" y="513"/>
                      </a:lnTo>
                      <a:lnTo>
                        <a:pt x="3" y="487"/>
                      </a:lnTo>
                      <a:lnTo>
                        <a:pt x="11" y="464"/>
                      </a:lnTo>
                      <a:lnTo>
                        <a:pt x="24" y="442"/>
                      </a:lnTo>
                      <a:lnTo>
                        <a:pt x="40" y="423"/>
                      </a:lnTo>
                      <a:lnTo>
                        <a:pt x="62" y="408"/>
                      </a:lnTo>
                      <a:lnTo>
                        <a:pt x="161" y="360"/>
                      </a:lnTo>
                      <a:lnTo>
                        <a:pt x="260" y="315"/>
                      </a:lnTo>
                      <a:lnTo>
                        <a:pt x="357" y="273"/>
                      </a:lnTo>
                      <a:lnTo>
                        <a:pt x="453" y="235"/>
                      </a:lnTo>
                      <a:lnTo>
                        <a:pt x="547" y="201"/>
                      </a:lnTo>
                      <a:lnTo>
                        <a:pt x="637" y="169"/>
                      </a:lnTo>
                      <a:lnTo>
                        <a:pt x="725" y="141"/>
                      </a:lnTo>
                      <a:lnTo>
                        <a:pt x="808" y="116"/>
                      </a:lnTo>
                      <a:lnTo>
                        <a:pt x="887" y="94"/>
                      </a:lnTo>
                      <a:lnTo>
                        <a:pt x="963" y="75"/>
                      </a:lnTo>
                      <a:lnTo>
                        <a:pt x="1032" y="58"/>
                      </a:lnTo>
                      <a:lnTo>
                        <a:pt x="1096" y="43"/>
                      </a:lnTo>
                      <a:lnTo>
                        <a:pt x="1153" y="32"/>
                      </a:lnTo>
                      <a:lnTo>
                        <a:pt x="1204" y="21"/>
                      </a:lnTo>
                      <a:lnTo>
                        <a:pt x="1247" y="13"/>
                      </a:lnTo>
                      <a:lnTo>
                        <a:pt x="1282" y="7"/>
                      </a:lnTo>
                      <a:lnTo>
                        <a:pt x="1310" y="2"/>
                      </a:lnTo>
                      <a:lnTo>
                        <a:pt x="1329" y="0"/>
                      </a:lnTo>
                      <a:lnTo>
                        <a:pt x="13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39" name="Freeform 32">
                  <a:extLst>
                    <a:ext uri="{FF2B5EF4-FFF2-40B4-BE49-F238E27FC236}">
                      <a16:creationId xmlns:a16="http://schemas.microsoft.com/office/drawing/2014/main" id="{6EA07032-2BCC-DE4D-A5FC-9D980B23FD7A}"/>
                    </a:ext>
                  </a:extLst>
                </p:cNvPr>
                <p:cNvSpPr>
                  <a:spLocks/>
                </p:cNvSpPr>
                <p:nvPr/>
              </p:nvSpPr>
              <p:spPr bwMode="auto">
                <a:xfrm>
                  <a:off x="4205" y="1260"/>
                  <a:ext cx="1464" cy="625"/>
                </a:xfrm>
                <a:custGeom>
                  <a:avLst/>
                  <a:gdLst>
                    <a:gd name="T0" fmla="*/ 1368 w 1464"/>
                    <a:gd name="T1" fmla="*/ 0 h 625"/>
                    <a:gd name="T2" fmla="*/ 1422 w 1464"/>
                    <a:gd name="T3" fmla="*/ 22 h 625"/>
                    <a:gd name="T4" fmla="*/ 1457 w 1464"/>
                    <a:gd name="T5" fmla="*/ 67 h 625"/>
                    <a:gd name="T6" fmla="*/ 1464 w 1464"/>
                    <a:gd name="T7" fmla="*/ 128 h 625"/>
                    <a:gd name="T8" fmla="*/ 1443 w 1464"/>
                    <a:gd name="T9" fmla="*/ 182 h 625"/>
                    <a:gd name="T10" fmla="*/ 1396 w 1464"/>
                    <a:gd name="T11" fmla="*/ 217 h 625"/>
                    <a:gd name="T12" fmla="*/ 1361 w 1464"/>
                    <a:gd name="T13" fmla="*/ 226 h 625"/>
                    <a:gd name="T14" fmla="*/ 1321 w 1464"/>
                    <a:gd name="T15" fmla="*/ 232 h 625"/>
                    <a:gd name="T16" fmla="*/ 1250 w 1464"/>
                    <a:gd name="T17" fmla="*/ 245 h 625"/>
                    <a:gd name="T18" fmla="*/ 1147 w 1464"/>
                    <a:gd name="T19" fmla="*/ 267 h 625"/>
                    <a:gd name="T20" fmla="*/ 1022 w 1464"/>
                    <a:gd name="T21" fmla="*/ 296 h 625"/>
                    <a:gd name="T22" fmla="*/ 874 w 1464"/>
                    <a:gd name="T23" fmla="*/ 336 h 625"/>
                    <a:gd name="T24" fmla="*/ 712 w 1464"/>
                    <a:gd name="T25" fmla="*/ 387 h 625"/>
                    <a:gd name="T26" fmla="*/ 537 w 1464"/>
                    <a:gd name="T27" fmla="*/ 448 h 625"/>
                    <a:gd name="T28" fmla="*/ 354 w 1464"/>
                    <a:gd name="T29" fmla="*/ 523 h 625"/>
                    <a:gd name="T30" fmla="*/ 167 w 1464"/>
                    <a:gd name="T31" fmla="*/ 612 h 625"/>
                    <a:gd name="T32" fmla="*/ 114 w 1464"/>
                    <a:gd name="T33" fmla="*/ 625 h 625"/>
                    <a:gd name="T34" fmla="*/ 66 w 1464"/>
                    <a:gd name="T35" fmla="*/ 615 h 625"/>
                    <a:gd name="T36" fmla="*/ 27 w 1464"/>
                    <a:gd name="T37" fmla="*/ 584 h 625"/>
                    <a:gd name="T38" fmla="*/ 3 w 1464"/>
                    <a:gd name="T39" fmla="*/ 537 h 625"/>
                    <a:gd name="T40" fmla="*/ 2 w 1464"/>
                    <a:gd name="T41" fmla="*/ 488 h 625"/>
                    <a:gd name="T42" fmla="*/ 22 w 1464"/>
                    <a:gd name="T43" fmla="*/ 442 h 625"/>
                    <a:gd name="T44" fmla="*/ 62 w 1464"/>
                    <a:gd name="T45" fmla="*/ 409 h 625"/>
                    <a:gd name="T46" fmla="*/ 260 w 1464"/>
                    <a:gd name="T47" fmla="*/ 315 h 625"/>
                    <a:gd name="T48" fmla="*/ 453 w 1464"/>
                    <a:gd name="T49" fmla="*/ 235 h 625"/>
                    <a:gd name="T50" fmla="*/ 637 w 1464"/>
                    <a:gd name="T51" fmla="*/ 169 h 625"/>
                    <a:gd name="T52" fmla="*/ 808 w 1464"/>
                    <a:gd name="T53" fmla="*/ 117 h 625"/>
                    <a:gd name="T54" fmla="*/ 963 w 1464"/>
                    <a:gd name="T55" fmla="*/ 74 h 625"/>
                    <a:gd name="T56" fmla="*/ 1096 w 1464"/>
                    <a:gd name="T57" fmla="*/ 44 h 625"/>
                    <a:gd name="T58" fmla="*/ 1204 w 1464"/>
                    <a:gd name="T59" fmla="*/ 22 h 625"/>
                    <a:gd name="T60" fmla="*/ 1282 w 1464"/>
                    <a:gd name="T61" fmla="*/ 7 h 625"/>
                    <a:gd name="T62" fmla="*/ 1329 w 1464"/>
                    <a:gd name="T63"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4" h="625">
                      <a:moveTo>
                        <a:pt x="1337" y="0"/>
                      </a:moveTo>
                      <a:lnTo>
                        <a:pt x="1368" y="0"/>
                      </a:lnTo>
                      <a:lnTo>
                        <a:pt x="1396" y="7"/>
                      </a:lnTo>
                      <a:lnTo>
                        <a:pt x="1422" y="22"/>
                      </a:lnTo>
                      <a:lnTo>
                        <a:pt x="1443" y="42"/>
                      </a:lnTo>
                      <a:lnTo>
                        <a:pt x="1457" y="67"/>
                      </a:lnTo>
                      <a:lnTo>
                        <a:pt x="1464" y="98"/>
                      </a:lnTo>
                      <a:lnTo>
                        <a:pt x="1464" y="128"/>
                      </a:lnTo>
                      <a:lnTo>
                        <a:pt x="1457" y="156"/>
                      </a:lnTo>
                      <a:lnTo>
                        <a:pt x="1443" y="182"/>
                      </a:lnTo>
                      <a:lnTo>
                        <a:pt x="1422" y="203"/>
                      </a:lnTo>
                      <a:lnTo>
                        <a:pt x="1396" y="217"/>
                      </a:lnTo>
                      <a:lnTo>
                        <a:pt x="1367" y="225"/>
                      </a:lnTo>
                      <a:lnTo>
                        <a:pt x="1361" y="226"/>
                      </a:lnTo>
                      <a:lnTo>
                        <a:pt x="1346" y="229"/>
                      </a:lnTo>
                      <a:lnTo>
                        <a:pt x="1321" y="232"/>
                      </a:lnTo>
                      <a:lnTo>
                        <a:pt x="1289" y="238"/>
                      </a:lnTo>
                      <a:lnTo>
                        <a:pt x="1250" y="245"/>
                      </a:lnTo>
                      <a:lnTo>
                        <a:pt x="1201" y="255"/>
                      </a:lnTo>
                      <a:lnTo>
                        <a:pt x="1147" y="267"/>
                      </a:lnTo>
                      <a:lnTo>
                        <a:pt x="1087" y="280"/>
                      </a:lnTo>
                      <a:lnTo>
                        <a:pt x="1022" y="296"/>
                      </a:lnTo>
                      <a:lnTo>
                        <a:pt x="950" y="315"/>
                      </a:lnTo>
                      <a:lnTo>
                        <a:pt x="874" y="336"/>
                      </a:lnTo>
                      <a:lnTo>
                        <a:pt x="795" y="359"/>
                      </a:lnTo>
                      <a:lnTo>
                        <a:pt x="712" y="387"/>
                      </a:lnTo>
                      <a:lnTo>
                        <a:pt x="626" y="416"/>
                      </a:lnTo>
                      <a:lnTo>
                        <a:pt x="537" y="448"/>
                      </a:lnTo>
                      <a:lnTo>
                        <a:pt x="446" y="485"/>
                      </a:lnTo>
                      <a:lnTo>
                        <a:pt x="354" y="523"/>
                      </a:lnTo>
                      <a:lnTo>
                        <a:pt x="260" y="566"/>
                      </a:lnTo>
                      <a:lnTo>
                        <a:pt x="167" y="612"/>
                      </a:lnTo>
                      <a:lnTo>
                        <a:pt x="141" y="622"/>
                      </a:lnTo>
                      <a:lnTo>
                        <a:pt x="114" y="625"/>
                      </a:lnTo>
                      <a:lnTo>
                        <a:pt x="89" y="622"/>
                      </a:lnTo>
                      <a:lnTo>
                        <a:pt x="66" y="615"/>
                      </a:lnTo>
                      <a:lnTo>
                        <a:pt x="46" y="601"/>
                      </a:lnTo>
                      <a:lnTo>
                        <a:pt x="27" y="584"/>
                      </a:lnTo>
                      <a:lnTo>
                        <a:pt x="12" y="562"/>
                      </a:lnTo>
                      <a:lnTo>
                        <a:pt x="3" y="537"/>
                      </a:lnTo>
                      <a:lnTo>
                        <a:pt x="0" y="512"/>
                      </a:lnTo>
                      <a:lnTo>
                        <a:pt x="2" y="488"/>
                      </a:lnTo>
                      <a:lnTo>
                        <a:pt x="11" y="464"/>
                      </a:lnTo>
                      <a:lnTo>
                        <a:pt x="22" y="442"/>
                      </a:lnTo>
                      <a:lnTo>
                        <a:pt x="40" y="423"/>
                      </a:lnTo>
                      <a:lnTo>
                        <a:pt x="62" y="409"/>
                      </a:lnTo>
                      <a:lnTo>
                        <a:pt x="161" y="359"/>
                      </a:lnTo>
                      <a:lnTo>
                        <a:pt x="260" y="315"/>
                      </a:lnTo>
                      <a:lnTo>
                        <a:pt x="357" y="273"/>
                      </a:lnTo>
                      <a:lnTo>
                        <a:pt x="453" y="235"/>
                      </a:lnTo>
                      <a:lnTo>
                        <a:pt x="547" y="201"/>
                      </a:lnTo>
                      <a:lnTo>
                        <a:pt x="637" y="169"/>
                      </a:lnTo>
                      <a:lnTo>
                        <a:pt x="725" y="142"/>
                      </a:lnTo>
                      <a:lnTo>
                        <a:pt x="808" y="117"/>
                      </a:lnTo>
                      <a:lnTo>
                        <a:pt x="887" y="95"/>
                      </a:lnTo>
                      <a:lnTo>
                        <a:pt x="963" y="74"/>
                      </a:lnTo>
                      <a:lnTo>
                        <a:pt x="1032" y="58"/>
                      </a:lnTo>
                      <a:lnTo>
                        <a:pt x="1096" y="44"/>
                      </a:lnTo>
                      <a:lnTo>
                        <a:pt x="1153" y="32"/>
                      </a:lnTo>
                      <a:lnTo>
                        <a:pt x="1204" y="22"/>
                      </a:lnTo>
                      <a:lnTo>
                        <a:pt x="1247" y="13"/>
                      </a:lnTo>
                      <a:lnTo>
                        <a:pt x="1282" y="7"/>
                      </a:lnTo>
                      <a:lnTo>
                        <a:pt x="1310" y="3"/>
                      </a:lnTo>
                      <a:lnTo>
                        <a:pt x="1329" y="0"/>
                      </a:lnTo>
                      <a:lnTo>
                        <a:pt x="13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grpSp>
          <p:sp>
            <p:nvSpPr>
              <p:cNvPr id="33" name="Rectangle 95">
                <a:extLst>
                  <a:ext uri="{FF2B5EF4-FFF2-40B4-BE49-F238E27FC236}">
                    <a16:creationId xmlns:a16="http://schemas.microsoft.com/office/drawing/2014/main" id="{8D61A6F2-EC43-0E46-B37F-8474656DE2C9}"/>
                  </a:ext>
                </a:extLst>
              </p:cNvPr>
              <p:cNvSpPr/>
              <p:nvPr/>
            </p:nvSpPr>
            <p:spPr>
              <a:xfrm>
                <a:off x="5422405" y="2265867"/>
                <a:ext cx="1188147" cy="584775"/>
              </a:xfrm>
              <a:prstGeom prst="rect">
                <a:avLst/>
              </a:prstGeom>
            </p:spPr>
            <p:txBody>
              <a:bodyPr wrap="none">
                <a:spAutoFit/>
              </a:bodyPr>
              <a:lstStyle/>
              <a:p>
                <a:pPr lvl="0" algn="ctr"/>
                <a:r>
                  <a:rPr lang="pt-BR" sz="1600" dirty="0">
                    <a:solidFill>
                      <a:schemeClr val="bg2">
                        <a:lumMod val="25000"/>
                      </a:schemeClr>
                    </a:solidFill>
                  </a:rPr>
                  <a:t>Indicação </a:t>
                </a:r>
              </a:p>
              <a:p>
                <a:pPr lvl="0" algn="ctr"/>
                <a:r>
                  <a:rPr lang="pt-BR" sz="1600" dirty="0">
                    <a:solidFill>
                      <a:schemeClr val="bg2">
                        <a:lumMod val="25000"/>
                      </a:schemeClr>
                    </a:solidFill>
                  </a:rPr>
                  <a:t>Geográfica</a:t>
                </a:r>
              </a:p>
            </p:txBody>
          </p:sp>
        </p:grpSp>
        <p:grpSp>
          <p:nvGrpSpPr>
            <p:cNvPr id="16" name="Agrupar 15">
              <a:extLst>
                <a:ext uri="{FF2B5EF4-FFF2-40B4-BE49-F238E27FC236}">
                  <a16:creationId xmlns:a16="http://schemas.microsoft.com/office/drawing/2014/main" id="{82E5003D-FA81-8740-AC0C-5A5E388E43EB}"/>
                </a:ext>
              </a:extLst>
            </p:cNvPr>
            <p:cNvGrpSpPr/>
            <p:nvPr/>
          </p:nvGrpSpPr>
          <p:grpSpPr>
            <a:xfrm>
              <a:off x="6933853" y="2265867"/>
              <a:ext cx="914033" cy="1482955"/>
              <a:chOff x="6933853" y="2265867"/>
              <a:chExt cx="914033" cy="1482955"/>
            </a:xfrm>
          </p:grpSpPr>
          <p:sp>
            <p:nvSpPr>
              <p:cNvPr id="24" name="Oval 23">
                <a:extLst>
                  <a:ext uri="{FF2B5EF4-FFF2-40B4-BE49-F238E27FC236}">
                    <a16:creationId xmlns:a16="http://schemas.microsoft.com/office/drawing/2014/main" id="{CCBAF573-C06D-1E42-9E3A-21476971DDCE}"/>
                  </a:ext>
                </a:extLst>
              </p:cNvPr>
              <p:cNvSpPr/>
              <p:nvPr/>
            </p:nvSpPr>
            <p:spPr>
              <a:xfrm flipV="1">
                <a:off x="6956845" y="2936030"/>
                <a:ext cx="868049" cy="812792"/>
              </a:xfrm>
              <a:prstGeom prst="ellipse">
                <a:avLst/>
              </a:prstGeom>
              <a:no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25" name="Oval 24">
                <a:extLst>
                  <a:ext uri="{FF2B5EF4-FFF2-40B4-BE49-F238E27FC236}">
                    <a16:creationId xmlns:a16="http://schemas.microsoft.com/office/drawing/2014/main" id="{F41FB88B-4BAB-3E4A-9138-78E36B914BA4}"/>
                  </a:ext>
                </a:extLst>
              </p:cNvPr>
              <p:cNvSpPr/>
              <p:nvPr/>
            </p:nvSpPr>
            <p:spPr>
              <a:xfrm>
                <a:off x="7034911" y="3008875"/>
                <a:ext cx="711917" cy="66710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grpSp>
            <p:nvGrpSpPr>
              <p:cNvPr id="26" name="Group 35">
                <a:extLst>
                  <a:ext uri="{FF2B5EF4-FFF2-40B4-BE49-F238E27FC236}">
                    <a16:creationId xmlns:a16="http://schemas.microsoft.com/office/drawing/2014/main" id="{B83AF4DC-D885-BE42-BE82-B442E9BDB743}"/>
                  </a:ext>
                </a:extLst>
              </p:cNvPr>
              <p:cNvGrpSpPr>
                <a:grpSpLocks noChangeAspect="1"/>
              </p:cNvGrpSpPr>
              <p:nvPr/>
            </p:nvGrpSpPr>
            <p:grpSpPr bwMode="auto">
              <a:xfrm>
                <a:off x="7280435" y="3171464"/>
                <a:ext cx="220869" cy="341925"/>
                <a:chOff x="3544" y="1333"/>
                <a:chExt cx="1394" cy="2303"/>
              </a:xfrm>
              <a:solidFill>
                <a:schemeClr val="bg1"/>
              </a:solidFill>
            </p:grpSpPr>
            <p:sp>
              <p:nvSpPr>
                <p:cNvPr id="28" name="Freeform 37">
                  <a:extLst>
                    <a:ext uri="{FF2B5EF4-FFF2-40B4-BE49-F238E27FC236}">
                      <a16:creationId xmlns:a16="http://schemas.microsoft.com/office/drawing/2014/main" id="{DD484F9E-2084-424E-8A15-733CDC1D291F}"/>
                    </a:ext>
                  </a:extLst>
                </p:cNvPr>
                <p:cNvSpPr>
                  <a:spLocks noEditPoints="1"/>
                </p:cNvSpPr>
                <p:nvPr/>
              </p:nvSpPr>
              <p:spPr bwMode="auto">
                <a:xfrm>
                  <a:off x="3544" y="1333"/>
                  <a:ext cx="1394" cy="2303"/>
                </a:xfrm>
                <a:custGeom>
                  <a:avLst/>
                  <a:gdLst>
                    <a:gd name="T0" fmla="*/ 1308 w 2789"/>
                    <a:gd name="T1" fmla="*/ 832 h 4606"/>
                    <a:gd name="T2" fmla="*/ 1202 w 2789"/>
                    <a:gd name="T3" fmla="*/ 864 h 4606"/>
                    <a:gd name="T4" fmla="*/ 1111 w 2789"/>
                    <a:gd name="T5" fmla="*/ 922 h 4606"/>
                    <a:gd name="T6" fmla="*/ 1039 w 2789"/>
                    <a:gd name="T7" fmla="*/ 1003 h 4606"/>
                    <a:gd name="T8" fmla="*/ 993 w 2789"/>
                    <a:gd name="T9" fmla="*/ 1102 h 4606"/>
                    <a:gd name="T10" fmla="*/ 977 w 2789"/>
                    <a:gd name="T11" fmla="*/ 1212 h 4606"/>
                    <a:gd name="T12" fmla="*/ 993 w 2789"/>
                    <a:gd name="T13" fmla="*/ 1325 h 4606"/>
                    <a:gd name="T14" fmla="*/ 1039 w 2789"/>
                    <a:gd name="T15" fmla="*/ 1422 h 4606"/>
                    <a:gd name="T16" fmla="*/ 1111 w 2789"/>
                    <a:gd name="T17" fmla="*/ 1504 h 4606"/>
                    <a:gd name="T18" fmla="*/ 1202 w 2789"/>
                    <a:gd name="T19" fmla="*/ 1562 h 4606"/>
                    <a:gd name="T20" fmla="*/ 1308 w 2789"/>
                    <a:gd name="T21" fmla="*/ 1594 h 4606"/>
                    <a:gd name="T22" fmla="*/ 1425 w 2789"/>
                    <a:gd name="T23" fmla="*/ 1594 h 4606"/>
                    <a:gd name="T24" fmla="*/ 1531 w 2789"/>
                    <a:gd name="T25" fmla="*/ 1562 h 4606"/>
                    <a:gd name="T26" fmla="*/ 1622 w 2789"/>
                    <a:gd name="T27" fmla="*/ 1504 h 4606"/>
                    <a:gd name="T28" fmla="*/ 1694 w 2789"/>
                    <a:gd name="T29" fmla="*/ 1422 h 4606"/>
                    <a:gd name="T30" fmla="*/ 1740 w 2789"/>
                    <a:gd name="T31" fmla="*/ 1325 h 4606"/>
                    <a:gd name="T32" fmla="*/ 1756 w 2789"/>
                    <a:gd name="T33" fmla="*/ 1212 h 4606"/>
                    <a:gd name="T34" fmla="*/ 1740 w 2789"/>
                    <a:gd name="T35" fmla="*/ 1102 h 4606"/>
                    <a:gd name="T36" fmla="*/ 1694 w 2789"/>
                    <a:gd name="T37" fmla="*/ 1003 h 4606"/>
                    <a:gd name="T38" fmla="*/ 1622 w 2789"/>
                    <a:gd name="T39" fmla="*/ 922 h 4606"/>
                    <a:gd name="T40" fmla="*/ 1531 w 2789"/>
                    <a:gd name="T41" fmla="*/ 864 h 4606"/>
                    <a:gd name="T42" fmla="*/ 1425 w 2789"/>
                    <a:gd name="T43" fmla="*/ 832 h 4606"/>
                    <a:gd name="T44" fmla="*/ 1282 w 2789"/>
                    <a:gd name="T45" fmla="*/ 0 h 4606"/>
                    <a:gd name="T46" fmla="*/ 1433 w 2789"/>
                    <a:gd name="T47" fmla="*/ 662 h 4606"/>
                    <a:gd name="T48" fmla="*/ 1564 w 2789"/>
                    <a:gd name="T49" fmla="*/ 695 h 4606"/>
                    <a:gd name="T50" fmla="*/ 1682 w 2789"/>
                    <a:gd name="T51" fmla="*/ 758 h 4606"/>
                    <a:gd name="T52" fmla="*/ 1781 w 2789"/>
                    <a:gd name="T53" fmla="*/ 845 h 4606"/>
                    <a:gd name="T54" fmla="*/ 1856 w 2789"/>
                    <a:gd name="T55" fmla="*/ 952 h 4606"/>
                    <a:gd name="T56" fmla="*/ 1904 w 2789"/>
                    <a:gd name="T57" fmla="*/ 1075 h 4606"/>
                    <a:gd name="T58" fmla="*/ 1921 w 2789"/>
                    <a:gd name="T59" fmla="*/ 1212 h 4606"/>
                    <a:gd name="T60" fmla="*/ 1909 w 2789"/>
                    <a:gd name="T61" fmla="*/ 1329 h 4606"/>
                    <a:gd name="T62" fmla="*/ 1872 w 2789"/>
                    <a:gd name="T63" fmla="*/ 1437 h 4606"/>
                    <a:gd name="T64" fmla="*/ 2453 w 2789"/>
                    <a:gd name="T65" fmla="*/ 2215 h 4606"/>
                    <a:gd name="T66" fmla="*/ 2574 w 2789"/>
                    <a:gd name="T67" fmla="*/ 2021 h 4606"/>
                    <a:gd name="T68" fmla="*/ 2453 w 2789"/>
                    <a:gd name="T69" fmla="*/ 2528 h 4606"/>
                    <a:gd name="T70" fmla="*/ 2206 w 2789"/>
                    <a:gd name="T71" fmla="*/ 2334 h 4606"/>
                    <a:gd name="T72" fmla="*/ 2624 w 2789"/>
                    <a:gd name="T73" fmla="*/ 3873 h 4606"/>
                    <a:gd name="T74" fmla="*/ 2417 w 2789"/>
                    <a:gd name="T75" fmla="*/ 3957 h 4606"/>
                    <a:gd name="T76" fmla="*/ 1395 w 2789"/>
                    <a:gd name="T77" fmla="*/ 1801 h 4606"/>
                    <a:gd name="T78" fmla="*/ 374 w 2789"/>
                    <a:gd name="T79" fmla="*/ 3957 h 4606"/>
                    <a:gd name="T80" fmla="*/ 166 w 2789"/>
                    <a:gd name="T81" fmla="*/ 3873 h 4606"/>
                    <a:gd name="T82" fmla="*/ 584 w 2789"/>
                    <a:gd name="T83" fmla="*/ 2334 h 4606"/>
                    <a:gd name="T84" fmla="*/ 325 w 2789"/>
                    <a:gd name="T85" fmla="*/ 2528 h 4606"/>
                    <a:gd name="T86" fmla="*/ 203 w 2789"/>
                    <a:gd name="T87" fmla="*/ 2021 h 4606"/>
                    <a:gd name="T88" fmla="*/ 325 w 2789"/>
                    <a:gd name="T89" fmla="*/ 2215 h 4606"/>
                    <a:gd name="T90" fmla="*/ 887 w 2789"/>
                    <a:gd name="T91" fmla="*/ 1517 h 4606"/>
                    <a:gd name="T92" fmla="*/ 829 w 2789"/>
                    <a:gd name="T93" fmla="*/ 1405 h 4606"/>
                    <a:gd name="T94" fmla="*/ 799 w 2789"/>
                    <a:gd name="T95" fmla="*/ 1279 h 4606"/>
                    <a:gd name="T96" fmla="*/ 799 w 2789"/>
                    <a:gd name="T97" fmla="*/ 1142 h 4606"/>
                    <a:gd name="T98" fmla="*/ 832 w 2789"/>
                    <a:gd name="T99" fmla="*/ 1011 h 4606"/>
                    <a:gd name="T100" fmla="*/ 895 w 2789"/>
                    <a:gd name="T101" fmla="*/ 896 h 4606"/>
                    <a:gd name="T102" fmla="*/ 982 w 2789"/>
                    <a:gd name="T103" fmla="*/ 799 h 4606"/>
                    <a:gd name="T104" fmla="*/ 1089 w 2789"/>
                    <a:gd name="T105" fmla="*/ 723 h 4606"/>
                    <a:gd name="T106" fmla="*/ 1214 w 2789"/>
                    <a:gd name="T107" fmla="*/ 675 h 4606"/>
                    <a:gd name="T108" fmla="*/ 1282 w 2789"/>
                    <a:gd name="T109" fmla="*/ 0 h 4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89" h="4606">
                      <a:moveTo>
                        <a:pt x="1367" y="828"/>
                      </a:moveTo>
                      <a:lnTo>
                        <a:pt x="1308" y="832"/>
                      </a:lnTo>
                      <a:lnTo>
                        <a:pt x="1254" y="844"/>
                      </a:lnTo>
                      <a:lnTo>
                        <a:pt x="1202" y="864"/>
                      </a:lnTo>
                      <a:lnTo>
                        <a:pt x="1154" y="890"/>
                      </a:lnTo>
                      <a:lnTo>
                        <a:pt x="1111" y="922"/>
                      </a:lnTo>
                      <a:lnTo>
                        <a:pt x="1073" y="960"/>
                      </a:lnTo>
                      <a:lnTo>
                        <a:pt x="1039" y="1003"/>
                      </a:lnTo>
                      <a:lnTo>
                        <a:pt x="1013" y="1051"/>
                      </a:lnTo>
                      <a:lnTo>
                        <a:pt x="993" y="1102"/>
                      </a:lnTo>
                      <a:lnTo>
                        <a:pt x="980" y="1156"/>
                      </a:lnTo>
                      <a:lnTo>
                        <a:pt x="977" y="1212"/>
                      </a:lnTo>
                      <a:lnTo>
                        <a:pt x="980" y="1269"/>
                      </a:lnTo>
                      <a:lnTo>
                        <a:pt x="993" y="1325"/>
                      </a:lnTo>
                      <a:lnTo>
                        <a:pt x="1013" y="1376"/>
                      </a:lnTo>
                      <a:lnTo>
                        <a:pt x="1039" y="1422"/>
                      </a:lnTo>
                      <a:lnTo>
                        <a:pt x="1073" y="1466"/>
                      </a:lnTo>
                      <a:lnTo>
                        <a:pt x="1111" y="1504"/>
                      </a:lnTo>
                      <a:lnTo>
                        <a:pt x="1154" y="1536"/>
                      </a:lnTo>
                      <a:lnTo>
                        <a:pt x="1202" y="1562"/>
                      </a:lnTo>
                      <a:lnTo>
                        <a:pt x="1254" y="1581"/>
                      </a:lnTo>
                      <a:lnTo>
                        <a:pt x="1308" y="1594"/>
                      </a:lnTo>
                      <a:lnTo>
                        <a:pt x="1367" y="1598"/>
                      </a:lnTo>
                      <a:lnTo>
                        <a:pt x="1425" y="1594"/>
                      </a:lnTo>
                      <a:lnTo>
                        <a:pt x="1479" y="1581"/>
                      </a:lnTo>
                      <a:lnTo>
                        <a:pt x="1531" y="1562"/>
                      </a:lnTo>
                      <a:lnTo>
                        <a:pt x="1579" y="1536"/>
                      </a:lnTo>
                      <a:lnTo>
                        <a:pt x="1622" y="1504"/>
                      </a:lnTo>
                      <a:lnTo>
                        <a:pt x="1660" y="1466"/>
                      </a:lnTo>
                      <a:lnTo>
                        <a:pt x="1694" y="1422"/>
                      </a:lnTo>
                      <a:lnTo>
                        <a:pt x="1720" y="1376"/>
                      </a:lnTo>
                      <a:lnTo>
                        <a:pt x="1740" y="1325"/>
                      </a:lnTo>
                      <a:lnTo>
                        <a:pt x="1751" y="1269"/>
                      </a:lnTo>
                      <a:lnTo>
                        <a:pt x="1756" y="1212"/>
                      </a:lnTo>
                      <a:lnTo>
                        <a:pt x="1751" y="1156"/>
                      </a:lnTo>
                      <a:lnTo>
                        <a:pt x="1740" y="1102"/>
                      </a:lnTo>
                      <a:lnTo>
                        <a:pt x="1720" y="1051"/>
                      </a:lnTo>
                      <a:lnTo>
                        <a:pt x="1694" y="1003"/>
                      </a:lnTo>
                      <a:lnTo>
                        <a:pt x="1660" y="960"/>
                      </a:lnTo>
                      <a:lnTo>
                        <a:pt x="1622" y="922"/>
                      </a:lnTo>
                      <a:lnTo>
                        <a:pt x="1579" y="890"/>
                      </a:lnTo>
                      <a:lnTo>
                        <a:pt x="1531" y="864"/>
                      </a:lnTo>
                      <a:lnTo>
                        <a:pt x="1479" y="844"/>
                      </a:lnTo>
                      <a:lnTo>
                        <a:pt x="1425" y="832"/>
                      </a:lnTo>
                      <a:lnTo>
                        <a:pt x="1367" y="828"/>
                      </a:lnTo>
                      <a:close/>
                      <a:moveTo>
                        <a:pt x="1282" y="0"/>
                      </a:moveTo>
                      <a:lnTo>
                        <a:pt x="1433" y="0"/>
                      </a:lnTo>
                      <a:lnTo>
                        <a:pt x="1433" y="662"/>
                      </a:lnTo>
                      <a:lnTo>
                        <a:pt x="1501" y="675"/>
                      </a:lnTo>
                      <a:lnTo>
                        <a:pt x="1564" y="695"/>
                      </a:lnTo>
                      <a:lnTo>
                        <a:pt x="1625" y="723"/>
                      </a:lnTo>
                      <a:lnTo>
                        <a:pt x="1682" y="758"/>
                      </a:lnTo>
                      <a:lnTo>
                        <a:pt x="1734" y="799"/>
                      </a:lnTo>
                      <a:lnTo>
                        <a:pt x="1781" y="845"/>
                      </a:lnTo>
                      <a:lnTo>
                        <a:pt x="1821" y="896"/>
                      </a:lnTo>
                      <a:lnTo>
                        <a:pt x="1856" y="952"/>
                      </a:lnTo>
                      <a:lnTo>
                        <a:pt x="1884" y="1011"/>
                      </a:lnTo>
                      <a:lnTo>
                        <a:pt x="1904" y="1075"/>
                      </a:lnTo>
                      <a:lnTo>
                        <a:pt x="1916" y="1142"/>
                      </a:lnTo>
                      <a:lnTo>
                        <a:pt x="1921" y="1212"/>
                      </a:lnTo>
                      <a:lnTo>
                        <a:pt x="1918" y="1271"/>
                      </a:lnTo>
                      <a:lnTo>
                        <a:pt x="1909" y="1329"/>
                      </a:lnTo>
                      <a:lnTo>
                        <a:pt x="1893" y="1383"/>
                      </a:lnTo>
                      <a:lnTo>
                        <a:pt x="1872" y="1437"/>
                      </a:lnTo>
                      <a:lnTo>
                        <a:pt x="2162" y="2215"/>
                      </a:lnTo>
                      <a:lnTo>
                        <a:pt x="2453" y="2215"/>
                      </a:lnTo>
                      <a:lnTo>
                        <a:pt x="2453" y="2021"/>
                      </a:lnTo>
                      <a:lnTo>
                        <a:pt x="2574" y="2021"/>
                      </a:lnTo>
                      <a:lnTo>
                        <a:pt x="2574" y="2528"/>
                      </a:lnTo>
                      <a:lnTo>
                        <a:pt x="2453" y="2528"/>
                      </a:lnTo>
                      <a:lnTo>
                        <a:pt x="2453" y="2334"/>
                      </a:lnTo>
                      <a:lnTo>
                        <a:pt x="2206" y="2334"/>
                      </a:lnTo>
                      <a:lnTo>
                        <a:pt x="2652" y="3535"/>
                      </a:lnTo>
                      <a:lnTo>
                        <a:pt x="2624" y="3873"/>
                      </a:lnTo>
                      <a:lnTo>
                        <a:pt x="2789" y="4606"/>
                      </a:lnTo>
                      <a:lnTo>
                        <a:pt x="2417" y="3957"/>
                      </a:lnTo>
                      <a:lnTo>
                        <a:pt x="2149" y="3708"/>
                      </a:lnTo>
                      <a:lnTo>
                        <a:pt x="1395" y="1801"/>
                      </a:lnTo>
                      <a:lnTo>
                        <a:pt x="642" y="3708"/>
                      </a:lnTo>
                      <a:lnTo>
                        <a:pt x="374" y="3957"/>
                      </a:lnTo>
                      <a:lnTo>
                        <a:pt x="0" y="4606"/>
                      </a:lnTo>
                      <a:lnTo>
                        <a:pt x="166" y="3873"/>
                      </a:lnTo>
                      <a:lnTo>
                        <a:pt x="137" y="3535"/>
                      </a:lnTo>
                      <a:lnTo>
                        <a:pt x="584" y="2334"/>
                      </a:lnTo>
                      <a:lnTo>
                        <a:pt x="325" y="2334"/>
                      </a:lnTo>
                      <a:lnTo>
                        <a:pt x="325" y="2528"/>
                      </a:lnTo>
                      <a:lnTo>
                        <a:pt x="203" y="2528"/>
                      </a:lnTo>
                      <a:lnTo>
                        <a:pt x="203" y="2021"/>
                      </a:lnTo>
                      <a:lnTo>
                        <a:pt x="325" y="2021"/>
                      </a:lnTo>
                      <a:lnTo>
                        <a:pt x="325" y="2215"/>
                      </a:lnTo>
                      <a:lnTo>
                        <a:pt x="628" y="2215"/>
                      </a:lnTo>
                      <a:lnTo>
                        <a:pt x="887" y="1517"/>
                      </a:lnTo>
                      <a:lnTo>
                        <a:pt x="855" y="1463"/>
                      </a:lnTo>
                      <a:lnTo>
                        <a:pt x="829" y="1405"/>
                      </a:lnTo>
                      <a:lnTo>
                        <a:pt x="811" y="1344"/>
                      </a:lnTo>
                      <a:lnTo>
                        <a:pt x="799" y="1279"/>
                      </a:lnTo>
                      <a:lnTo>
                        <a:pt x="795" y="1212"/>
                      </a:lnTo>
                      <a:lnTo>
                        <a:pt x="799" y="1142"/>
                      </a:lnTo>
                      <a:lnTo>
                        <a:pt x="811" y="1075"/>
                      </a:lnTo>
                      <a:lnTo>
                        <a:pt x="832" y="1011"/>
                      </a:lnTo>
                      <a:lnTo>
                        <a:pt x="859" y="952"/>
                      </a:lnTo>
                      <a:lnTo>
                        <a:pt x="895" y="896"/>
                      </a:lnTo>
                      <a:lnTo>
                        <a:pt x="935" y="845"/>
                      </a:lnTo>
                      <a:lnTo>
                        <a:pt x="982" y="799"/>
                      </a:lnTo>
                      <a:lnTo>
                        <a:pt x="1033" y="758"/>
                      </a:lnTo>
                      <a:lnTo>
                        <a:pt x="1089" y="723"/>
                      </a:lnTo>
                      <a:lnTo>
                        <a:pt x="1151" y="695"/>
                      </a:lnTo>
                      <a:lnTo>
                        <a:pt x="1214" y="675"/>
                      </a:lnTo>
                      <a:lnTo>
                        <a:pt x="1282" y="662"/>
                      </a:lnTo>
                      <a:lnTo>
                        <a:pt x="1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29" name="Freeform 38">
                  <a:extLst>
                    <a:ext uri="{FF2B5EF4-FFF2-40B4-BE49-F238E27FC236}">
                      <a16:creationId xmlns:a16="http://schemas.microsoft.com/office/drawing/2014/main" id="{1DEC18B8-6365-B343-87A3-C9867AE8CD56}"/>
                    </a:ext>
                  </a:extLst>
                </p:cNvPr>
                <p:cNvSpPr>
                  <a:spLocks/>
                </p:cNvSpPr>
                <p:nvPr/>
              </p:nvSpPr>
              <p:spPr bwMode="auto">
                <a:xfrm>
                  <a:off x="4131" y="1847"/>
                  <a:ext cx="192" cy="190"/>
                </a:xfrm>
                <a:custGeom>
                  <a:avLst/>
                  <a:gdLst>
                    <a:gd name="T0" fmla="*/ 193 w 385"/>
                    <a:gd name="T1" fmla="*/ 0 h 379"/>
                    <a:gd name="T2" fmla="*/ 231 w 385"/>
                    <a:gd name="T3" fmla="*/ 3 h 379"/>
                    <a:gd name="T4" fmla="*/ 267 w 385"/>
                    <a:gd name="T5" fmla="*/ 14 h 379"/>
                    <a:gd name="T6" fmla="*/ 299 w 385"/>
                    <a:gd name="T7" fmla="*/ 32 h 379"/>
                    <a:gd name="T8" fmla="*/ 329 w 385"/>
                    <a:gd name="T9" fmla="*/ 55 h 379"/>
                    <a:gd name="T10" fmla="*/ 351 w 385"/>
                    <a:gd name="T11" fmla="*/ 83 h 379"/>
                    <a:gd name="T12" fmla="*/ 368 w 385"/>
                    <a:gd name="T13" fmla="*/ 115 h 379"/>
                    <a:gd name="T14" fmla="*/ 380 w 385"/>
                    <a:gd name="T15" fmla="*/ 151 h 379"/>
                    <a:gd name="T16" fmla="*/ 385 w 385"/>
                    <a:gd name="T17" fmla="*/ 189 h 379"/>
                    <a:gd name="T18" fmla="*/ 380 w 385"/>
                    <a:gd name="T19" fmla="*/ 227 h 379"/>
                    <a:gd name="T20" fmla="*/ 368 w 385"/>
                    <a:gd name="T21" fmla="*/ 264 h 379"/>
                    <a:gd name="T22" fmla="*/ 351 w 385"/>
                    <a:gd name="T23" fmla="*/ 296 h 379"/>
                    <a:gd name="T24" fmla="*/ 329 w 385"/>
                    <a:gd name="T25" fmla="*/ 323 h 379"/>
                    <a:gd name="T26" fmla="*/ 299 w 385"/>
                    <a:gd name="T27" fmla="*/ 347 h 379"/>
                    <a:gd name="T28" fmla="*/ 267 w 385"/>
                    <a:gd name="T29" fmla="*/ 364 h 379"/>
                    <a:gd name="T30" fmla="*/ 231 w 385"/>
                    <a:gd name="T31" fmla="*/ 374 h 379"/>
                    <a:gd name="T32" fmla="*/ 193 w 385"/>
                    <a:gd name="T33" fmla="*/ 379 h 379"/>
                    <a:gd name="T34" fmla="*/ 153 w 385"/>
                    <a:gd name="T35" fmla="*/ 374 h 379"/>
                    <a:gd name="T36" fmla="*/ 118 w 385"/>
                    <a:gd name="T37" fmla="*/ 364 h 379"/>
                    <a:gd name="T38" fmla="*/ 86 w 385"/>
                    <a:gd name="T39" fmla="*/ 347 h 379"/>
                    <a:gd name="T40" fmla="*/ 56 w 385"/>
                    <a:gd name="T41" fmla="*/ 323 h 379"/>
                    <a:gd name="T42" fmla="*/ 33 w 385"/>
                    <a:gd name="T43" fmla="*/ 296 h 379"/>
                    <a:gd name="T44" fmla="*/ 15 w 385"/>
                    <a:gd name="T45" fmla="*/ 264 h 379"/>
                    <a:gd name="T46" fmla="*/ 5 w 385"/>
                    <a:gd name="T47" fmla="*/ 227 h 379"/>
                    <a:gd name="T48" fmla="*/ 0 w 385"/>
                    <a:gd name="T49" fmla="*/ 189 h 379"/>
                    <a:gd name="T50" fmla="*/ 5 w 385"/>
                    <a:gd name="T51" fmla="*/ 151 h 379"/>
                    <a:gd name="T52" fmla="*/ 15 w 385"/>
                    <a:gd name="T53" fmla="*/ 115 h 379"/>
                    <a:gd name="T54" fmla="*/ 33 w 385"/>
                    <a:gd name="T55" fmla="*/ 83 h 379"/>
                    <a:gd name="T56" fmla="*/ 56 w 385"/>
                    <a:gd name="T57" fmla="*/ 55 h 379"/>
                    <a:gd name="T58" fmla="*/ 86 w 385"/>
                    <a:gd name="T59" fmla="*/ 32 h 379"/>
                    <a:gd name="T60" fmla="*/ 118 w 385"/>
                    <a:gd name="T61" fmla="*/ 14 h 379"/>
                    <a:gd name="T62" fmla="*/ 153 w 385"/>
                    <a:gd name="T63" fmla="*/ 3 h 379"/>
                    <a:gd name="T64" fmla="*/ 193 w 385"/>
                    <a:gd name="T65" fmla="*/ 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5" h="379">
                      <a:moveTo>
                        <a:pt x="193" y="0"/>
                      </a:moveTo>
                      <a:lnTo>
                        <a:pt x="231" y="3"/>
                      </a:lnTo>
                      <a:lnTo>
                        <a:pt x="267" y="14"/>
                      </a:lnTo>
                      <a:lnTo>
                        <a:pt x="299" y="32"/>
                      </a:lnTo>
                      <a:lnTo>
                        <a:pt x="329" y="55"/>
                      </a:lnTo>
                      <a:lnTo>
                        <a:pt x="351" y="83"/>
                      </a:lnTo>
                      <a:lnTo>
                        <a:pt x="368" y="115"/>
                      </a:lnTo>
                      <a:lnTo>
                        <a:pt x="380" y="151"/>
                      </a:lnTo>
                      <a:lnTo>
                        <a:pt x="385" y="189"/>
                      </a:lnTo>
                      <a:lnTo>
                        <a:pt x="380" y="227"/>
                      </a:lnTo>
                      <a:lnTo>
                        <a:pt x="368" y="264"/>
                      </a:lnTo>
                      <a:lnTo>
                        <a:pt x="351" y="296"/>
                      </a:lnTo>
                      <a:lnTo>
                        <a:pt x="329" y="323"/>
                      </a:lnTo>
                      <a:lnTo>
                        <a:pt x="299" y="347"/>
                      </a:lnTo>
                      <a:lnTo>
                        <a:pt x="267" y="364"/>
                      </a:lnTo>
                      <a:lnTo>
                        <a:pt x="231" y="374"/>
                      </a:lnTo>
                      <a:lnTo>
                        <a:pt x="193" y="379"/>
                      </a:lnTo>
                      <a:lnTo>
                        <a:pt x="153" y="374"/>
                      </a:lnTo>
                      <a:lnTo>
                        <a:pt x="118" y="364"/>
                      </a:lnTo>
                      <a:lnTo>
                        <a:pt x="86" y="347"/>
                      </a:lnTo>
                      <a:lnTo>
                        <a:pt x="56" y="323"/>
                      </a:lnTo>
                      <a:lnTo>
                        <a:pt x="33" y="296"/>
                      </a:lnTo>
                      <a:lnTo>
                        <a:pt x="15" y="264"/>
                      </a:lnTo>
                      <a:lnTo>
                        <a:pt x="5" y="227"/>
                      </a:lnTo>
                      <a:lnTo>
                        <a:pt x="0" y="189"/>
                      </a:lnTo>
                      <a:lnTo>
                        <a:pt x="5" y="151"/>
                      </a:lnTo>
                      <a:lnTo>
                        <a:pt x="15" y="115"/>
                      </a:lnTo>
                      <a:lnTo>
                        <a:pt x="33" y="83"/>
                      </a:lnTo>
                      <a:lnTo>
                        <a:pt x="56" y="55"/>
                      </a:lnTo>
                      <a:lnTo>
                        <a:pt x="86" y="32"/>
                      </a:lnTo>
                      <a:lnTo>
                        <a:pt x="118" y="14"/>
                      </a:lnTo>
                      <a:lnTo>
                        <a:pt x="153" y="3"/>
                      </a:lnTo>
                      <a:lnTo>
                        <a:pt x="19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grpSp>
          <p:sp>
            <p:nvSpPr>
              <p:cNvPr id="27" name="Rectangle 96">
                <a:extLst>
                  <a:ext uri="{FF2B5EF4-FFF2-40B4-BE49-F238E27FC236}">
                    <a16:creationId xmlns:a16="http://schemas.microsoft.com/office/drawing/2014/main" id="{E0DD8BE8-C2C0-1D4E-976C-55CE4677A452}"/>
                  </a:ext>
                </a:extLst>
              </p:cNvPr>
              <p:cNvSpPr/>
              <p:nvPr/>
            </p:nvSpPr>
            <p:spPr>
              <a:xfrm>
                <a:off x="6933853" y="2265867"/>
                <a:ext cx="914033" cy="584775"/>
              </a:xfrm>
              <a:prstGeom prst="rect">
                <a:avLst/>
              </a:prstGeom>
            </p:spPr>
            <p:txBody>
              <a:bodyPr wrap="none">
                <a:spAutoFit/>
              </a:bodyPr>
              <a:lstStyle/>
              <a:p>
                <a:pPr lvl="0" algn="ctr"/>
                <a:r>
                  <a:rPr lang="pt-BR" sz="1600" dirty="0">
                    <a:solidFill>
                      <a:schemeClr val="bg2">
                        <a:lumMod val="25000"/>
                      </a:schemeClr>
                    </a:solidFill>
                  </a:rPr>
                  <a:t>Nome</a:t>
                </a:r>
              </a:p>
              <a:p>
                <a:pPr lvl="0" algn="ctr"/>
                <a:r>
                  <a:rPr lang="pt-BR" sz="1600" dirty="0">
                    <a:solidFill>
                      <a:schemeClr val="bg2">
                        <a:lumMod val="25000"/>
                      </a:schemeClr>
                    </a:solidFill>
                  </a:rPr>
                  <a:t>domínio</a:t>
                </a:r>
              </a:p>
            </p:txBody>
          </p:sp>
        </p:grpSp>
        <p:grpSp>
          <p:nvGrpSpPr>
            <p:cNvPr id="17" name="Agrupar 16">
              <a:extLst>
                <a:ext uri="{FF2B5EF4-FFF2-40B4-BE49-F238E27FC236}">
                  <a16:creationId xmlns:a16="http://schemas.microsoft.com/office/drawing/2014/main" id="{C8B853B2-584D-8446-8A7C-B749AC57A84B}"/>
                </a:ext>
              </a:extLst>
            </p:cNvPr>
            <p:cNvGrpSpPr/>
            <p:nvPr/>
          </p:nvGrpSpPr>
          <p:grpSpPr>
            <a:xfrm>
              <a:off x="7971911" y="2265867"/>
              <a:ext cx="1188147" cy="1478204"/>
              <a:chOff x="7971911" y="2265867"/>
              <a:chExt cx="1188147" cy="1478204"/>
            </a:xfrm>
          </p:grpSpPr>
          <p:sp>
            <p:nvSpPr>
              <p:cNvPr id="18" name="Oval 17">
                <a:extLst>
                  <a:ext uri="{FF2B5EF4-FFF2-40B4-BE49-F238E27FC236}">
                    <a16:creationId xmlns:a16="http://schemas.microsoft.com/office/drawing/2014/main" id="{279482E0-7647-384F-B214-3DFA4437AC9D}"/>
                  </a:ext>
                </a:extLst>
              </p:cNvPr>
              <p:cNvSpPr/>
              <p:nvPr/>
            </p:nvSpPr>
            <p:spPr>
              <a:xfrm flipV="1">
                <a:off x="8160987" y="2931279"/>
                <a:ext cx="868049" cy="812792"/>
              </a:xfrm>
              <a:prstGeom prst="ellipse">
                <a:avLst/>
              </a:prstGeom>
              <a:noFill/>
              <a:ln w="12700">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sp>
            <p:nvSpPr>
              <p:cNvPr id="19" name="Oval 18">
                <a:extLst>
                  <a:ext uri="{FF2B5EF4-FFF2-40B4-BE49-F238E27FC236}">
                    <a16:creationId xmlns:a16="http://schemas.microsoft.com/office/drawing/2014/main" id="{DFBA753D-2766-1049-9BFD-80CF7E18CB9F}"/>
                  </a:ext>
                </a:extLst>
              </p:cNvPr>
              <p:cNvSpPr/>
              <p:nvPr/>
            </p:nvSpPr>
            <p:spPr>
              <a:xfrm>
                <a:off x="8239053" y="3004123"/>
                <a:ext cx="711917" cy="66710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2">
                      <a:lumMod val="25000"/>
                    </a:schemeClr>
                  </a:solidFill>
                </a:endParaRPr>
              </a:p>
            </p:txBody>
          </p:sp>
          <p:grpSp>
            <p:nvGrpSpPr>
              <p:cNvPr id="20" name="Group 4">
                <a:extLst>
                  <a:ext uri="{FF2B5EF4-FFF2-40B4-BE49-F238E27FC236}">
                    <a16:creationId xmlns:a16="http://schemas.microsoft.com/office/drawing/2014/main" id="{FD163FFB-BC2B-D949-93AF-C74B6D2C33C7}"/>
                  </a:ext>
                </a:extLst>
              </p:cNvPr>
              <p:cNvGrpSpPr>
                <a:grpSpLocks noChangeAspect="1"/>
              </p:cNvGrpSpPr>
              <p:nvPr/>
            </p:nvGrpSpPr>
            <p:grpSpPr bwMode="auto">
              <a:xfrm>
                <a:off x="8448382" y="3188431"/>
                <a:ext cx="293258" cy="298488"/>
                <a:chOff x="916" y="587"/>
                <a:chExt cx="812" cy="882"/>
              </a:xfrm>
              <a:solidFill>
                <a:schemeClr val="bg1"/>
              </a:solidFill>
            </p:grpSpPr>
            <p:sp>
              <p:nvSpPr>
                <p:cNvPr id="22" name="Freeform 6">
                  <a:extLst>
                    <a:ext uri="{FF2B5EF4-FFF2-40B4-BE49-F238E27FC236}">
                      <a16:creationId xmlns:a16="http://schemas.microsoft.com/office/drawing/2014/main" id="{00C0E509-CC9F-5F45-B9C9-38E7468BBEB4}"/>
                    </a:ext>
                  </a:extLst>
                </p:cNvPr>
                <p:cNvSpPr>
                  <a:spLocks noEditPoints="1"/>
                </p:cNvSpPr>
                <p:nvPr/>
              </p:nvSpPr>
              <p:spPr bwMode="auto">
                <a:xfrm>
                  <a:off x="916" y="587"/>
                  <a:ext cx="609" cy="614"/>
                </a:xfrm>
                <a:custGeom>
                  <a:avLst/>
                  <a:gdLst>
                    <a:gd name="T0" fmla="*/ 1218 w 2437"/>
                    <a:gd name="T1" fmla="*/ 1941 h 2458"/>
                    <a:gd name="T2" fmla="*/ 1197 w 2437"/>
                    <a:gd name="T3" fmla="*/ 2167 h 2458"/>
                    <a:gd name="T4" fmla="*/ 1422 w 2437"/>
                    <a:gd name="T5" fmla="*/ 2284 h 2458"/>
                    <a:gd name="T6" fmla="*/ 1645 w 2437"/>
                    <a:gd name="T7" fmla="*/ 2167 h 2458"/>
                    <a:gd name="T8" fmla="*/ 1624 w 2437"/>
                    <a:gd name="T9" fmla="*/ 1941 h 2458"/>
                    <a:gd name="T10" fmla="*/ 1925 w 2437"/>
                    <a:gd name="T11" fmla="*/ 1482 h 2458"/>
                    <a:gd name="T12" fmla="*/ 1702 w 2437"/>
                    <a:gd name="T13" fmla="*/ 1599 h 2458"/>
                    <a:gd name="T14" fmla="*/ 1722 w 2437"/>
                    <a:gd name="T15" fmla="*/ 1826 h 2458"/>
                    <a:gd name="T16" fmla="*/ 1966 w 2437"/>
                    <a:gd name="T17" fmla="*/ 1912 h 2458"/>
                    <a:gd name="T18" fmla="*/ 2164 w 2437"/>
                    <a:gd name="T19" fmla="*/ 1767 h 2458"/>
                    <a:gd name="T20" fmla="*/ 2103 w 2437"/>
                    <a:gd name="T21" fmla="*/ 1546 h 2458"/>
                    <a:gd name="T22" fmla="*/ 2021 w 2437"/>
                    <a:gd name="T23" fmla="*/ 944 h 2458"/>
                    <a:gd name="T24" fmla="*/ 1822 w 2437"/>
                    <a:gd name="T25" fmla="*/ 1089 h 2458"/>
                    <a:gd name="T26" fmla="*/ 1883 w 2437"/>
                    <a:gd name="T27" fmla="*/ 1309 h 2458"/>
                    <a:gd name="T28" fmla="*/ 2141 w 2437"/>
                    <a:gd name="T29" fmla="*/ 1362 h 2458"/>
                    <a:gd name="T30" fmla="*/ 2310 w 2437"/>
                    <a:gd name="T31" fmla="*/ 1191 h 2458"/>
                    <a:gd name="T32" fmla="*/ 2210 w 2437"/>
                    <a:gd name="T33" fmla="*/ 983 h 2458"/>
                    <a:gd name="T34" fmla="*/ 308 w 2437"/>
                    <a:gd name="T35" fmla="*/ 886 h 2458"/>
                    <a:gd name="T36" fmla="*/ 140 w 2437"/>
                    <a:gd name="T37" fmla="*/ 1055 h 2458"/>
                    <a:gd name="T38" fmla="*/ 240 w 2437"/>
                    <a:gd name="T39" fmla="*/ 1265 h 2458"/>
                    <a:gd name="T40" fmla="*/ 504 w 2437"/>
                    <a:gd name="T41" fmla="*/ 1283 h 2458"/>
                    <a:gd name="T42" fmla="*/ 640 w 2437"/>
                    <a:gd name="T43" fmla="*/ 1090 h 2458"/>
                    <a:gd name="T44" fmla="*/ 504 w 2437"/>
                    <a:gd name="T45" fmla="*/ 898 h 2458"/>
                    <a:gd name="T46" fmla="*/ 1694 w 2437"/>
                    <a:gd name="T47" fmla="*/ 434 h 2458"/>
                    <a:gd name="T48" fmla="*/ 1558 w 2437"/>
                    <a:gd name="T49" fmla="*/ 626 h 2458"/>
                    <a:gd name="T50" fmla="*/ 1694 w 2437"/>
                    <a:gd name="T51" fmla="*/ 818 h 2458"/>
                    <a:gd name="T52" fmla="*/ 1958 w 2437"/>
                    <a:gd name="T53" fmla="*/ 801 h 2458"/>
                    <a:gd name="T54" fmla="*/ 2059 w 2437"/>
                    <a:gd name="T55" fmla="*/ 591 h 2458"/>
                    <a:gd name="T56" fmla="*/ 1890 w 2437"/>
                    <a:gd name="T57" fmla="*/ 421 h 2458"/>
                    <a:gd name="T58" fmla="*/ 535 w 2437"/>
                    <a:gd name="T59" fmla="*/ 418 h 2458"/>
                    <a:gd name="T60" fmla="*/ 436 w 2437"/>
                    <a:gd name="T61" fmla="*/ 628 h 2458"/>
                    <a:gd name="T62" fmla="*/ 604 w 2437"/>
                    <a:gd name="T63" fmla="*/ 797 h 2458"/>
                    <a:gd name="T64" fmla="*/ 861 w 2437"/>
                    <a:gd name="T65" fmla="*/ 745 h 2458"/>
                    <a:gd name="T66" fmla="*/ 922 w 2437"/>
                    <a:gd name="T67" fmla="*/ 524 h 2458"/>
                    <a:gd name="T68" fmla="*/ 724 w 2437"/>
                    <a:gd name="T69" fmla="*/ 379 h 2458"/>
                    <a:gd name="T70" fmla="*/ 1064 w 2437"/>
                    <a:gd name="T71" fmla="*/ 194 h 2458"/>
                    <a:gd name="T72" fmla="*/ 1003 w 2437"/>
                    <a:gd name="T73" fmla="*/ 414 h 2458"/>
                    <a:gd name="T74" fmla="*/ 1201 w 2437"/>
                    <a:gd name="T75" fmla="*/ 560 h 2458"/>
                    <a:gd name="T76" fmla="*/ 1445 w 2437"/>
                    <a:gd name="T77" fmla="*/ 474 h 2458"/>
                    <a:gd name="T78" fmla="*/ 1465 w 2437"/>
                    <a:gd name="T79" fmla="*/ 247 h 2458"/>
                    <a:gd name="T80" fmla="*/ 1242 w 2437"/>
                    <a:gd name="T81" fmla="*/ 131 h 2458"/>
                    <a:gd name="T82" fmla="*/ 1653 w 2437"/>
                    <a:gd name="T83" fmla="*/ 80 h 2458"/>
                    <a:gd name="T84" fmla="*/ 2138 w 2437"/>
                    <a:gd name="T85" fmla="*/ 423 h 2458"/>
                    <a:gd name="T86" fmla="*/ 2408 w 2437"/>
                    <a:gd name="T87" fmla="*/ 959 h 2458"/>
                    <a:gd name="T88" fmla="*/ 2386 w 2437"/>
                    <a:gd name="T89" fmla="*/ 1584 h 2458"/>
                    <a:gd name="T90" fmla="*/ 2080 w 2437"/>
                    <a:gd name="T91" fmla="*/ 2098 h 2458"/>
                    <a:gd name="T92" fmla="*/ 1570 w 2437"/>
                    <a:gd name="T93" fmla="*/ 2406 h 2458"/>
                    <a:gd name="T94" fmla="*/ 1118 w 2437"/>
                    <a:gd name="T95" fmla="*/ 2453 h 2458"/>
                    <a:gd name="T96" fmla="*/ 870 w 2437"/>
                    <a:gd name="T97" fmla="*/ 2402 h 2458"/>
                    <a:gd name="T98" fmla="*/ 666 w 2437"/>
                    <a:gd name="T99" fmla="*/ 2271 h 2458"/>
                    <a:gd name="T100" fmla="*/ 709 w 2437"/>
                    <a:gd name="T101" fmla="*/ 2109 h 2458"/>
                    <a:gd name="T102" fmla="*/ 830 w 2437"/>
                    <a:gd name="T103" fmla="*/ 1925 h 2458"/>
                    <a:gd name="T104" fmla="*/ 864 w 2437"/>
                    <a:gd name="T105" fmla="*/ 1724 h 2458"/>
                    <a:gd name="T106" fmla="*/ 701 w 2437"/>
                    <a:gd name="T107" fmla="*/ 1575 h 2458"/>
                    <a:gd name="T108" fmla="*/ 472 w 2437"/>
                    <a:gd name="T109" fmla="*/ 1602 h 2458"/>
                    <a:gd name="T110" fmla="*/ 248 w 2437"/>
                    <a:gd name="T111" fmla="*/ 1675 h 2458"/>
                    <a:gd name="T112" fmla="*/ 88 w 2437"/>
                    <a:gd name="T113" fmla="*/ 1651 h 2458"/>
                    <a:gd name="T114" fmla="*/ 8 w 2437"/>
                    <a:gd name="T115" fmla="*/ 1373 h 2458"/>
                    <a:gd name="T116" fmla="*/ 52 w 2437"/>
                    <a:gd name="T117" fmla="*/ 874 h 2458"/>
                    <a:gd name="T118" fmla="*/ 357 w 2437"/>
                    <a:gd name="T119" fmla="*/ 360 h 2458"/>
                    <a:gd name="T120" fmla="*/ 867 w 2437"/>
                    <a:gd name="T121" fmla="*/ 51 h 2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7" h="2458">
                      <a:moveTo>
                        <a:pt x="1422" y="1852"/>
                      </a:moveTo>
                      <a:lnTo>
                        <a:pt x="1381" y="1855"/>
                      </a:lnTo>
                      <a:lnTo>
                        <a:pt x="1342" y="1864"/>
                      </a:lnTo>
                      <a:lnTo>
                        <a:pt x="1306" y="1876"/>
                      </a:lnTo>
                      <a:lnTo>
                        <a:pt x="1273" y="1894"/>
                      </a:lnTo>
                      <a:lnTo>
                        <a:pt x="1244" y="1915"/>
                      </a:lnTo>
                      <a:lnTo>
                        <a:pt x="1218" y="1941"/>
                      </a:lnTo>
                      <a:lnTo>
                        <a:pt x="1197" y="1968"/>
                      </a:lnTo>
                      <a:lnTo>
                        <a:pt x="1183" y="2000"/>
                      </a:lnTo>
                      <a:lnTo>
                        <a:pt x="1173" y="2033"/>
                      </a:lnTo>
                      <a:lnTo>
                        <a:pt x="1170" y="2068"/>
                      </a:lnTo>
                      <a:lnTo>
                        <a:pt x="1173" y="2103"/>
                      </a:lnTo>
                      <a:lnTo>
                        <a:pt x="1183" y="2136"/>
                      </a:lnTo>
                      <a:lnTo>
                        <a:pt x="1197" y="2167"/>
                      </a:lnTo>
                      <a:lnTo>
                        <a:pt x="1218" y="2196"/>
                      </a:lnTo>
                      <a:lnTo>
                        <a:pt x="1244" y="2220"/>
                      </a:lnTo>
                      <a:lnTo>
                        <a:pt x="1273" y="2243"/>
                      </a:lnTo>
                      <a:lnTo>
                        <a:pt x="1306" y="2259"/>
                      </a:lnTo>
                      <a:lnTo>
                        <a:pt x="1342" y="2273"/>
                      </a:lnTo>
                      <a:lnTo>
                        <a:pt x="1381" y="2281"/>
                      </a:lnTo>
                      <a:lnTo>
                        <a:pt x="1422" y="2284"/>
                      </a:lnTo>
                      <a:lnTo>
                        <a:pt x="1462" y="2281"/>
                      </a:lnTo>
                      <a:lnTo>
                        <a:pt x="1502" y="2273"/>
                      </a:lnTo>
                      <a:lnTo>
                        <a:pt x="1537" y="2259"/>
                      </a:lnTo>
                      <a:lnTo>
                        <a:pt x="1570" y="2243"/>
                      </a:lnTo>
                      <a:lnTo>
                        <a:pt x="1600" y="2220"/>
                      </a:lnTo>
                      <a:lnTo>
                        <a:pt x="1624" y="2196"/>
                      </a:lnTo>
                      <a:lnTo>
                        <a:pt x="1645" y="2167"/>
                      </a:lnTo>
                      <a:lnTo>
                        <a:pt x="1661" y="2136"/>
                      </a:lnTo>
                      <a:lnTo>
                        <a:pt x="1670" y="2103"/>
                      </a:lnTo>
                      <a:lnTo>
                        <a:pt x="1673" y="2068"/>
                      </a:lnTo>
                      <a:lnTo>
                        <a:pt x="1670" y="2033"/>
                      </a:lnTo>
                      <a:lnTo>
                        <a:pt x="1661" y="2000"/>
                      </a:lnTo>
                      <a:lnTo>
                        <a:pt x="1645" y="1968"/>
                      </a:lnTo>
                      <a:lnTo>
                        <a:pt x="1624" y="1941"/>
                      </a:lnTo>
                      <a:lnTo>
                        <a:pt x="1600" y="1915"/>
                      </a:lnTo>
                      <a:lnTo>
                        <a:pt x="1570" y="1894"/>
                      </a:lnTo>
                      <a:lnTo>
                        <a:pt x="1537" y="1876"/>
                      </a:lnTo>
                      <a:lnTo>
                        <a:pt x="1502" y="1864"/>
                      </a:lnTo>
                      <a:lnTo>
                        <a:pt x="1462" y="1855"/>
                      </a:lnTo>
                      <a:lnTo>
                        <a:pt x="1422" y="1852"/>
                      </a:lnTo>
                      <a:close/>
                      <a:moveTo>
                        <a:pt x="1925" y="1482"/>
                      </a:moveTo>
                      <a:lnTo>
                        <a:pt x="1884" y="1486"/>
                      </a:lnTo>
                      <a:lnTo>
                        <a:pt x="1845" y="1493"/>
                      </a:lnTo>
                      <a:lnTo>
                        <a:pt x="1809" y="1507"/>
                      </a:lnTo>
                      <a:lnTo>
                        <a:pt x="1776" y="1523"/>
                      </a:lnTo>
                      <a:lnTo>
                        <a:pt x="1747" y="1546"/>
                      </a:lnTo>
                      <a:lnTo>
                        <a:pt x="1722" y="1570"/>
                      </a:lnTo>
                      <a:lnTo>
                        <a:pt x="1702" y="1599"/>
                      </a:lnTo>
                      <a:lnTo>
                        <a:pt x="1686" y="1631"/>
                      </a:lnTo>
                      <a:lnTo>
                        <a:pt x="1676" y="1663"/>
                      </a:lnTo>
                      <a:lnTo>
                        <a:pt x="1673" y="1699"/>
                      </a:lnTo>
                      <a:lnTo>
                        <a:pt x="1676" y="1733"/>
                      </a:lnTo>
                      <a:lnTo>
                        <a:pt x="1686" y="1767"/>
                      </a:lnTo>
                      <a:lnTo>
                        <a:pt x="1702" y="1798"/>
                      </a:lnTo>
                      <a:lnTo>
                        <a:pt x="1722" y="1826"/>
                      </a:lnTo>
                      <a:lnTo>
                        <a:pt x="1747" y="1851"/>
                      </a:lnTo>
                      <a:lnTo>
                        <a:pt x="1776" y="1872"/>
                      </a:lnTo>
                      <a:lnTo>
                        <a:pt x="1809" y="1890"/>
                      </a:lnTo>
                      <a:lnTo>
                        <a:pt x="1845" y="1904"/>
                      </a:lnTo>
                      <a:lnTo>
                        <a:pt x="1884" y="1912"/>
                      </a:lnTo>
                      <a:lnTo>
                        <a:pt x="1925" y="1915"/>
                      </a:lnTo>
                      <a:lnTo>
                        <a:pt x="1966" y="1912"/>
                      </a:lnTo>
                      <a:lnTo>
                        <a:pt x="2005" y="1904"/>
                      </a:lnTo>
                      <a:lnTo>
                        <a:pt x="2040" y="1890"/>
                      </a:lnTo>
                      <a:lnTo>
                        <a:pt x="2073" y="1872"/>
                      </a:lnTo>
                      <a:lnTo>
                        <a:pt x="2103" y="1851"/>
                      </a:lnTo>
                      <a:lnTo>
                        <a:pt x="2127" y="1826"/>
                      </a:lnTo>
                      <a:lnTo>
                        <a:pt x="2148" y="1798"/>
                      </a:lnTo>
                      <a:lnTo>
                        <a:pt x="2164" y="1767"/>
                      </a:lnTo>
                      <a:lnTo>
                        <a:pt x="2173" y="1733"/>
                      </a:lnTo>
                      <a:lnTo>
                        <a:pt x="2176" y="1699"/>
                      </a:lnTo>
                      <a:lnTo>
                        <a:pt x="2173" y="1663"/>
                      </a:lnTo>
                      <a:lnTo>
                        <a:pt x="2164" y="1631"/>
                      </a:lnTo>
                      <a:lnTo>
                        <a:pt x="2148" y="1599"/>
                      </a:lnTo>
                      <a:lnTo>
                        <a:pt x="2127" y="1570"/>
                      </a:lnTo>
                      <a:lnTo>
                        <a:pt x="2103" y="1546"/>
                      </a:lnTo>
                      <a:lnTo>
                        <a:pt x="2073" y="1523"/>
                      </a:lnTo>
                      <a:lnTo>
                        <a:pt x="2040" y="1507"/>
                      </a:lnTo>
                      <a:lnTo>
                        <a:pt x="2005" y="1493"/>
                      </a:lnTo>
                      <a:lnTo>
                        <a:pt x="1966" y="1486"/>
                      </a:lnTo>
                      <a:lnTo>
                        <a:pt x="1925" y="1482"/>
                      </a:lnTo>
                      <a:close/>
                      <a:moveTo>
                        <a:pt x="2062" y="940"/>
                      </a:moveTo>
                      <a:lnTo>
                        <a:pt x="2021" y="944"/>
                      </a:lnTo>
                      <a:lnTo>
                        <a:pt x="1981" y="951"/>
                      </a:lnTo>
                      <a:lnTo>
                        <a:pt x="1946" y="965"/>
                      </a:lnTo>
                      <a:lnTo>
                        <a:pt x="1913" y="983"/>
                      </a:lnTo>
                      <a:lnTo>
                        <a:pt x="1883" y="1004"/>
                      </a:lnTo>
                      <a:lnTo>
                        <a:pt x="1859" y="1028"/>
                      </a:lnTo>
                      <a:lnTo>
                        <a:pt x="1838" y="1057"/>
                      </a:lnTo>
                      <a:lnTo>
                        <a:pt x="1822" y="1089"/>
                      </a:lnTo>
                      <a:lnTo>
                        <a:pt x="1813" y="1122"/>
                      </a:lnTo>
                      <a:lnTo>
                        <a:pt x="1810" y="1157"/>
                      </a:lnTo>
                      <a:lnTo>
                        <a:pt x="1813" y="1191"/>
                      </a:lnTo>
                      <a:lnTo>
                        <a:pt x="1822" y="1225"/>
                      </a:lnTo>
                      <a:lnTo>
                        <a:pt x="1838" y="1256"/>
                      </a:lnTo>
                      <a:lnTo>
                        <a:pt x="1859" y="1285"/>
                      </a:lnTo>
                      <a:lnTo>
                        <a:pt x="1883" y="1309"/>
                      </a:lnTo>
                      <a:lnTo>
                        <a:pt x="1913" y="1332"/>
                      </a:lnTo>
                      <a:lnTo>
                        <a:pt x="1946" y="1348"/>
                      </a:lnTo>
                      <a:lnTo>
                        <a:pt x="1981" y="1362"/>
                      </a:lnTo>
                      <a:lnTo>
                        <a:pt x="2021" y="1370"/>
                      </a:lnTo>
                      <a:lnTo>
                        <a:pt x="2062" y="1373"/>
                      </a:lnTo>
                      <a:lnTo>
                        <a:pt x="2102" y="1370"/>
                      </a:lnTo>
                      <a:lnTo>
                        <a:pt x="2141" y="1362"/>
                      </a:lnTo>
                      <a:lnTo>
                        <a:pt x="2177" y="1348"/>
                      </a:lnTo>
                      <a:lnTo>
                        <a:pt x="2210" y="1332"/>
                      </a:lnTo>
                      <a:lnTo>
                        <a:pt x="2239" y="1309"/>
                      </a:lnTo>
                      <a:lnTo>
                        <a:pt x="2264" y="1285"/>
                      </a:lnTo>
                      <a:lnTo>
                        <a:pt x="2286" y="1256"/>
                      </a:lnTo>
                      <a:lnTo>
                        <a:pt x="2301" y="1225"/>
                      </a:lnTo>
                      <a:lnTo>
                        <a:pt x="2310" y="1191"/>
                      </a:lnTo>
                      <a:lnTo>
                        <a:pt x="2313" y="1157"/>
                      </a:lnTo>
                      <a:lnTo>
                        <a:pt x="2310" y="1122"/>
                      </a:lnTo>
                      <a:lnTo>
                        <a:pt x="2301" y="1089"/>
                      </a:lnTo>
                      <a:lnTo>
                        <a:pt x="2286" y="1057"/>
                      </a:lnTo>
                      <a:lnTo>
                        <a:pt x="2264" y="1028"/>
                      </a:lnTo>
                      <a:lnTo>
                        <a:pt x="2239" y="1004"/>
                      </a:lnTo>
                      <a:lnTo>
                        <a:pt x="2210" y="983"/>
                      </a:lnTo>
                      <a:lnTo>
                        <a:pt x="2177" y="965"/>
                      </a:lnTo>
                      <a:lnTo>
                        <a:pt x="2141" y="951"/>
                      </a:lnTo>
                      <a:lnTo>
                        <a:pt x="2102" y="944"/>
                      </a:lnTo>
                      <a:lnTo>
                        <a:pt x="2062" y="940"/>
                      </a:lnTo>
                      <a:close/>
                      <a:moveTo>
                        <a:pt x="388" y="874"/>
                      </a:moveTo>
                      <a:lnTo>
                        <a:pt x="348" y="877"/>
                      </a:lnTo>
                      <a:lnTo>
                        <a:pt x="308" y="886"/>
                      </a:lnTo>
                      <a:lnTo>
                        <a:pt x="273" y="898"/>
                      </a:lnTo>
                      <a:lnTo>
                        <a:pt x="240" y="916"/>
                      </a:lnTo>
                      <a:lnTo>
                        <a:pt x="210" y="937"/>
                      </a:lnTo>
                      <a:lnTo>
                        <a:pt x="186" y="963"/>
                      </a:lnTo>
                      <a:lnTo>
                        <a:pt x="165" y="990"/>
                      </a:lnTo>
                      <a:lnTo>
                        <a:pt x="149" y="1022"/>
                      </a:lnTo>
                      <a:lnTo>
                        <a:pt x="140" y="1055"/>
                      </a:lnTo>
                      <a:lnTo>
                        <a:pt x="137" y="1090"/>
                      </a:lnTo>
                      <a:lnTo>
                        <a:pt x="140" y="1125"/>
                      </a:lnTo>
                      <a:lnTo>
                        <a:pt x="149" y="1159"/>
                      </a:lnTo>
                      <a:lnTo>
                        <a:pt x="165" y="1190"/>
                      </a:lnTo>
                      <a:lnTo>
                        <a:pt x="186" y="1218"/>
                      </a:lnTo>
                      <a:lnTo>
                        <a:pt x="210" y="1244"/>
                      </a:lnTo>
                      <a:lnTo>
                        <a:pt x="240" y="1265"/>
                      </a:lnTo>
                      <a:lnTo>
                        <a:pt x="273" y="1283"/>
                      </a:lnTo>
                      <a:lnTo>
                        <a:pt x="308" y="1296"/>
                      </a:lnTo>
                      <a:lnTo>
                        <a:pt x="348" y="1304"/>
                      </a:lnTo>
                      <a:lnTo>
                        <a:pt x="388" y="1306"/>
                      </a:lnTo>
                      <a:lnTo>
                        <a:pt x="429" y="1304"/>
                      </a:lnTo>
                      <a:lnTo>
                        <a:pt x="469" y="1296"/>
                      </a:lnTo>
                      <a:lnTo>
                        <a:pt x="504" y="1283"/>
                      </a:lnTo>
                      <a:lnTo>
                        <a:pt x="537" y="1265"/>
                      </a:lnTo>
                      <a:lnTo>
                        <a:pt x="566" y="1244"/>
                      </a:lnTo>
                      <a:lnTo>
                        <a:pt x="592" y="1218"/>
                      </a:lnTo>
                      <a:lnTo>
                        <a:pt x="613" y="1190"/>
                      </a:lnTo>
                      <a:lnTo>
                        <a:pt x="627" y="1159"/>
                      </a:lnTo>
                      <a:lnTo>
                        <a:pt x="637" y="1125"/>
                      </a:lnTo>
                      <a:lnTo>
                        <a:pt x="640" y="1090"/>
                      </a:lnTo>
                      <a:lnTo>
                        <a:pt x="637" y="1055"/>
                      </a:lnTo>
                      <a:lnTo>
                        <a:pt x="627" y="1022"/>
                      </a:lnTo>
                      <a:lnTo>
                        <a:pt x="613" y="990"/>
                      </a:lnTo>
                      <a:lnTo>
                        <a:pt x="592" y="963"/>
                      </a:lnTo>
                      <a:lnTo>
                        <a:pt x="566" y="937"/>
                      </a:lnTo>
                      <a:lnTo>
                        <a:pt x="537" y="916"/>
                      </a:lnTo>
                      <a:lnTo>
                        <a:pt x="504" y="898"/>
                      </a:lnTo>
                      <a:lnTo>
                        <a:pt x="469" y="886"/>
                      </a:lnTo>
                      <a:lnTo>
                        <a:pt x="429" y="877"/>
                      </a:lnTo>
                      <a:lnTo>
                        <a:pt x="388" y="874"/>
                      </a:lnTo>
                      <a:close/>
                      <a:moveTo>
                        <a:pt x="1810" y="409"/>
                      </a:moveTo>
                      <a:lnTo>
                        <a:pt x="1769" y="413"/>
                      </a:lnTo>
                      <a:lnTo>
                        <a:pt x="1730" y="421"/>
                      </a:lnTo>
                      <a:lnTo>
                        <a:pt x="1694" y="434"/>
                      </a:lnTo>
                      <a:lnTo>
                        <a:pt x="1661" y="452"/>
                      </a:lnTo>
                      <a:lnTo>
                        <a:pt x="1632" y="473"/>
                      </a:lnTo>
                      <a:lnTo>
                        <a:pt x="1607" y="499"/>
                      </a:lnTo>
                      <a:lnTo>
                        <a:pt x="1586" y="527"/>
                      </a:lnTo>
                      <a:lnTo>
                        <a:pt x="1571" y="558"/>
                      </a:lnTo>
                      <a:lnTo>
                        <a:pt x="1561" y="591"/>
                      </a:lnTo>
                      <a:lnTo>
                        <a:pt x="1558" y="626"/>
                      </a:lnTo>
                      <a:lnTo>
                        <a:pt x="1561" y="660"/>
                      </a:lnTo>
                      <a:lnTo>
                        <a:pt x="1571" y="694"/>
                      </a:lnTo>
                      <a:lnTo>
                        <a:pt x="1586" y="725"/>
                      </a:lnTo>
                      <a:lnTo>
                        <a:pt x="1607" y="754"/>
                      </a:lnTo>
                      <a:lnTo>
                        <a:pt x="1632" y="779"/>
                      </a:lnTo>
                      <a:lnTo>
                        <a:pt x="1661" y="801"/>
                      </a:lnTo>
                      <a:lnTo>
                        <a:pt x="1694" y="818"/>
                      </a:lnTo>
                      <a:lnTo>
                        <a:pt x="1730" y="831"/>
                      </a:lnTo>
                      <a:lnTo>
                        <a:pt x="1769" y="839"/>
                      </a:lnTo>
                      <a:lnTo>
                        <a:pt x="1810" y="842"/>
                      </a:lnTo>
                      <a:lnTo>
                        <a:pt x="1851" y="839"/>
                      </a:lnTo>
                      <a:lnTo>
                        <a:pt x="1890" y="831"/>
                      </a:lnTo>
                      <a:lnTo>
                        <a:pt x="1925" y="818"/>
                      </a:lnTo>
                      <a:lnTo>
                        <a:pt x="1958" y="801"/>
                      </a:lnTo>
                      <a:lnTo>
                        <a:pt x="1988" y="779"/>
                      </a:lnTo>
                      <a:lnTo>
                        <a:pt x="2014" y="754"/>
                      </a:lnTo>
                      <a:lnTo>
                        <a:pt x="2033" y="725"/>
                      </a:lnTo>
                      <a:lnTo>
                        <a:pt x="2049" y="694"/>
                      </a:lnTo>
                      <a:lnTo>
                        <a:pt x="2059" y="660"/>
                      </a:lnTo>
                      <a:lnTo>
                        <a:pt x="2062" y="626"/>
                      </a:lnTo>
                      <a:lnTo>
                        <a:pt x="2059" y="591"/>
                      </a:lnTo>
                      <a:lnTo>
                        <a:pt x="2049" y="558"/>
                      </a:lnTo>
                      <a:lnTo>
                        <a:pt x="2033" y="527"/>
                      </a:lnTo>
                      <a:lnTo>
                        <a:pt x="2014" y="499"/>
                      </a:lnTo>
                      <a:lnTo>
                        <a:pt x="1988" y="473"/>
                      </a:lnTo>
                      <a:lnTo>
                        <a:pt x="1958" y="452"/>
                      </a:lnTo>
                      <a:lnTo>
                        <a:pt x="1925" y="434"/>
                      </a:lnTo>
                      <a:lnTo>
                        <a:pt x="1890" y="421"/>
                      </a:lnTo>
                      <a:lnTo>
                        <a:pt x="1851" y="413"/>
                      </a:lnTo>
                      <a:lnTo>
                        <a:pt x="1810" y="409"/>
                      </a:lnTo>
                      <a:close/>
                      <a:moveTo>
                        <a:pt x="683" y="376"/>
                      </a:moveTo>
                      <a:lnTo>
                        <a:pt x="642" y="379"/>
                      </a:lnTo>
                      <a:lnTo>
                        <a:pt x="604" y="387"/>
                      </a:lnTo>
                      <a:lnTo>
                        <a:pt x="567" y="400"/>
                      </a:lnTo>
                      <a:lnTo>
                        <a:pt x="535" y="418"/>
                      </a:lnTo>
                      <a:lnTo>
                        <a:pt x="505" y="440"/>
                      </a:lnTo>
                      <a:lnTo>
                        <a:pt x="480" y="465"/>
                      </a:lnTo>
                      <a:lnTo>
                        <a:pt x="460" y="493"/>
                      </a:lnTo>
                      <a:lnTo>
                        <a:pt x="444" y="524"/>
                      </a:lnTo>
                      <a:lnTo>
                        <a:pt x="436" y="558"/>
                      </a:lnTo>
                      <a:lnTo>
                        <a:pt x="432" y="592"/>
                      </a:lnTo>
                      <a:lnTo>
                        <a:pt x="436" y="628"/>
                      </a:lnTo>
                      <a:lnTo>
                        <a:pt x="444" y="661"/>
                      </a:lnTo>
                      <a:lnTo>
                        <a:pt x="460" y="692"/>
                      </a:lnTo>
                      <a:lnTo>
                        <a:pt x="480" y="721"/>
                      </a:lnTo>
                      <a:lnTo>
                        <a:pt x="505" y="745"/>
                      </a:lnTo>
                      <a:lnTo>
                        <a:pt x="535" y="767"/>
                      </a:lnTo>
                      <a:lnTo>
                        <a:pt x="567" y="785"/>
                      </a:lnTo>
                      <a:lnTo>
                        <a:pt x="604" y="797"/>
                      </a:lnTo>
                      <a:lnTo>
                        <a:pt x="642" y="806"/>
                      </a:lnTo>
                      <a:lnTo>
                        <a:pt x="683" y="809"/>
                      </a:lnTo>
                      <a:lnTo>
                        <a:pt x="724" y="806"/>
                      </a:lnTo>
                      <a:lnTo>
                        <a:pt x="763" y="797"/>
                      </a:lnTo>
                      <a:lnTo>
                        <a:pt x="799" y="785"/>
                      </a:lnTo>
                      <a:lnTo>
                        <a:pt x="831" y="767"/>
                      </a:lnTo>
                      <a:lnTo>
                        <a:pt x="861" y="745"/>
                      </a:lnTo>
                      <a:lnTo>
                        <a:pt x="887" y="721"/>
                      </a:lnTo>
                      <a:lnTo>
                        <a:pt x="907" y="692"/>
                      </a:lnTo>
                      <a:lnTo>
                        <a:pt x="922" y="661"/>
                      </a:lnTo>
                      <a:lnTo>
                        <a:pt x="932" y="628"/>
                      </a:lnTo>
                      <a:lnTo>
                        <a:pt x="935" y="592"/>
                      </a:lnTo>
                      <a:lnTo>
                        <a:pt x="932" y="558"/>
                      </a:lnTo>
                      <a:lnTo>
                        <a:pt x="922" y="524"/>
                      </a:lnTo>
                      <a:lnTo>
                        <a:pt x="907" y="493"/>
                      </a:lnTo>
                      <a:lnTo>
                        <a:pt x="887" y="465"/>
                      </a:lnTo>
                      <a:lnTo>
                        <a:pt x="861" y="440"/>
                      </a:lnTo>
                      <a:lnTo>
                        <a:pt x="831" y="418"/>
                      </a:lnTo>
                      <a:lnTo>
                        <a:pt x="799" y="400"/>
                      </a:lnTo>
                      <a:lnTo>
                        <a:pt x="763" y="387"/>
                      </a:lnTo>
                      <a:lnTo>
                        <a:pt x="724" y="379"/>
                      </a:lnTo>
                      <a:lnTo>
                        <a:pt x="683" y="376"/>
                      </a:lnTo>
                      <a:close/>
                      <a:moveTo>
                        <a:pt x="1242" y="131"/>
                      </a:moveTo>
                      <a:lnTo>
                        <a:pt x="1201" y="133"/>
                      </a:lnTo>
                      <a:lnTo>
                        <a:pt x="1162" y="142"/>
                      </a:lnTo>
                      <a:lnTo>
                        <a:pt x="1126" y="154"/>
                      </a:lnTo>
                      <a:lnTo>
                        <a:pt x="1094" y="172"/>
                      </a:lnTo>
                      <a:lnTo>
                        <a:pt x="1064" y="194"/>
                      </a:lnTo>
                      <a:lnTo>
                        <a:pt x="1038" y="219"/>
                      </a:lnTo>
                      <a:lnTo>
                        <a:pt x="1018" y="247"/>
                      </a:lnTo>
                      <a:lnTo>
                        <a:pt x="1003" y="278"/>
                      </a:lnTo>
                      <a:lnTo>
                        <a:pt x="993" y="311"/>
                      </a:lnTo>
                      <a:lnTo>
                        <a:pt x="990" y="346"/>
                      </a:lnTo>
                      <a:lnTo>
                        <a:pt x="993" y="382"/>
                      </a:lnTo>
                      <a:lnTo>
                        <a:pt x="1003" y="414"/>
                      </a:lnTo>
                      <a:lnTo>
                        <a:pt x="1018" y="445"/>
                      </a:lnTo>
                      <a:lnTo>
                        <a:pt x="1038" y="474"/>
                      </a:lnTo>
                      <a:lnTo>
                        <a:pt x="1064" y="499"/>
                      </a:lnTo>
                      <a:lnTo>
                        <a:pt x="1094" y="521"/>
                      </a:lnTo>
                      <a:lnTo>
                        <a:pt x="1126" y="538"/>
                      </a:lnTo>
                      <a:lnTo>
                        <a:pt x="1162" y="551"/>
                      </a:lnTo>
                      <a:lnTo>
                        <a:pt x="1201" y="560"/>
                      </a:lnTo>
                      <a:lnTo>
                        <a:pt x="1242" y="562"/>
                      </a:lnTo>
                      <a:lnTo>
                        <a:pt x="1283" y="560"/>
                      </a:lnTo>
                      <a:lnTo>
                        <a:pt x="1321" y="551"/>
                      </a:lnTo>
                      <a:lnTo>
                        <a:pt x="1358" y="538"/>
                      </a:lnTo>
                      <a:lnTo>
                        <a:pt x="1390" y="521"/>
                      </a:lnTo>
                      <a:lnTo>
                        <a:pt x="1420" y="499"/>
                      </a:lnTo>
                      <a:lnTo>
                        <a:pt x="1445" y="474"/>
                      </a:lnTo>
                      <a:lnTo>
                        <a:pt x="1465" y="445"/>
                      </a:lnTo>
                      <a:lnTo>
                        <a:pt x="1481" y="414"/>
                      </a:lnTo>
                      <a:lnTo>
                        <a:pt x="1491" y="382"/>
                      </a:lnTo>
                      <a:lnTo>
                        <a:pt x="1494" y="346"/>
                      </a:lnTo>
                      <a:lnTo>
                        <a:pt x="1491" y="311"/>
                      </a:lnTo>
                      <a:lnTo>
                        <a:pt x="1481" y="278"/>
                      </a:lnTo>
                      <a:lnTo>
                        <a:pt x="1465" y="247"/>
                      </a:lnTo>
                      <a:lnTo>
                        <a:pt x="1445" y="219"/>
                      </a:lnTo>
                      <a:lnTo>
                        <a:pt x="1420" y="194"/>
                      </a:lnTo>
                      <a:lnTo>
                        <a:pt x="1390" y="172"/>
                      </a:lnTo>
                      <a:lnTo>
                        <a:pt x="1358" y="154"/>
                      </a:lnTo>
                      <a:lnTo>
                        <a:pt x="1321" y="142"/>
                      </a:lnTo>
                      <a:lnTo>
                        <a:pt x="1283" y="133"/>
                      </a:lnTo>
                      <a:lnTo>
                        <a:pt x="1242" y="131"/>
                      </a:lnTo>
                      <a:close/>
                      <a:moveTo>
                        <a:pt x="1218" y="0"/>
                      </a:moveTo>
                      <a:lnTo>
                        <a:pt x="1218" y="0"/>
                      </a:lnTo>
                      <a:lnTo>
                        <a:pt x="1309" y="3"/>
                      </a:lnTo>
                      <a:lnTo>
                        <a:pt x="1399" y="14"/>
                      </a:lnTo>
                      <a:lnTo>
                        <a:pt x="1486" y="29"/>
                      </a:lnTo>
                      <a:lnTo>
                        <a:pt x="1570" y="51"/>
                      </a:lnTo>
                      <a:lnTo>
                        <a:pt x="1653" y="80"/>
                      </a:lnTo>
                      <a:lnTo>
                        <a:pt x="1733" y="114"/>
                      </a:lnTo>
                      <a:lnTo>
                        <a:pt x="1809" y="154"/>
                      </a:lnTo>
                      <a:lnTo>
                        <a:pt x="1882" y="198"/>
                      </a:lnTo>
                      <a:lnTo>
                        <a:pt x="1952" y="248"/>
                      </a:lnTo>
                      <a:lnTo>
                        <a:pt x="2018" y="301"/>
                      </a:lnTo>
                      <a:lnTo>
                        <a:pt x="2080" y="360"/>
                      </a:lnTo>
                      <a:lnTo>
                        <a:pt x="2138" y="423"/>
                      </a:lnTo>
                      <a:lnTo>
                        <a:pt x="2192" y="490"/>
                      </a:lnTo>
                      <a:lnTo>
                        <a:pt x="2241" y="560"/>
                      </a:lnTo>
                      <a:lnTo>
                        <a:pt x="2286" y="634"/>
                      </a:lnTo>
                      <a:lnTo>
                        <a:pt x="2324" y="711"/>
                      </a:lnTo>
                      <a:lnTo>
                        <a:pt x="2357" y="791"/>
                      </a:lnTo>
                      <a:lnTo>
                        <a:pt x="2386" y="874"/>
                      </a:lnTo>
                      <a:lnTo>
                        <a:pt x="2408" y="959"/>
                      </a:lnTo>
                      <a:lnTo>
                        <a:pt x="2424" y="1047"/>
                      </a:lnTo>
                      <a:lnTo>
                        <a:pt x="2434" y="1138"/>
                      </a:lnTo>
                      <a:lnTo>
                        <a:pt x="2437" y="1229"/>
                      </a:lnTo>
                      <a:lnTo>
                        <a:pt x="2434" y="1320"/>
                      </a:lnTo>
                      <a:lnTo>
                        <a:pt x="2424" y="1411"/>
                      </a:lnTo>
                      <a:lnTo>
                        <a:pt x="2408" y="1499"/>
                      </a:lnTo>
                      <a:lnTo>
                        <a:pt x="2386" y="1584"/>
                      </a:lnTo>
                      <a:lnTo>
                        <a:pt x="2357" y="1667"/>
                      </a:lnTo>
                      <a:lnTo>
                        <a:pt x="2324" y="1748"/>
                      </a:lnTo>
                      <a:lnTo>
                        <a:pt x="2286" y="1825"/>
                      </a:lnTo>
                      <a:lnTo>
                        <a:pt x="2241" y="1898"/>
                      </a:lnTo>
                      <a:lnTo>
                        <a:pt x="2192" y="1968"/>
                      </a:lnTo>
                      <a:lnTo>
                        <a:pt x="2138" y="2035"/>
                      </a:lnTo>
                      <a:lnTo>
                        <a:pt x="2080" y="2098"/>
                      </a:lnTo>
                      <a:lnTo>
                        <a:pt x="2018" y="2157"/>
                      </a:lnTo>
                      <a:lnTo>
                        <a:pt x="1952" y="2210"/>
                      </a:lnTo>
                      <a:lnTo>
                        <a:pt x="1882" y="2261"/>
                      </a:lnTo>
                      <a:lnTo>
                        <a:pt x="1809" y="2304"/>
                      </a:lnTo>
                      <a:lnTo>
                        <a:pt x="1733" y="2344"/>
                      </a:lnTo>
                      <a:lnTo>
                        <a:pt x="1653" y="2378"/>
                      </a:lnTo>
                      <a:lnTo>
                        <a:pt x="1570" y="2406"/>
                      </a:lnTo>
                      <a:lnTo>
                        <a:pt x="1486" y="2428"/>
                      </a:lnTo>
                      <a:lnTo>
                        <a:pt x="1399" y="2445"/>
                      </a:lnTo>
                      <a:lnTo>
                        <a:pt x="1309" y="2455"/>
                      </a:lnTo>
                      <a:lnTo>
                        <a:pt x="1218" y="2458"/>
                      </a:lnTo>
                      <a:lnTo>
                        <a:pt x="1182" y="2458"/>
                      </a:lnTo>
                      <a:lnTo>
                        <a:pt x="1149" y="2456"/>
                      </a:lnTo>
                      <a:lnTo>
                        <a:pt x="1118" y="2453"/>
                      </a:lnTo>
                      <a:lnTo>
                        <a:pt x="1087" y="2450"/>
                      </a:lnTo>
                      <a:lnTo>
                        <a:pt x="1057" y="2446"/>
                      </a:lnTo>
                      <a:lnTo>
                        <a:pt x="1026" y="2439"/>
                      </a:lnTo>
                      <a:lnTo>
                        <a:pt x="992" y="2432"/>
                      </a:lnTo>
                      <a:lnTo>
                        <a:pt x="956" y="2423"/>
                      </a:lnTo>
                      <a:lnTo>
                        <a:pt x="916" y="2413"/>
                      </a:lnTo>
                      <a:lnTo>
                        <a:pt x="870" y="2402"/>
                      </a:lnTo>
                      <a:lnTo>
                        <a:pt x="818" y="2390"/>
                      </a:lnTo>
                      <a:lnTo>
                        <a:pt x="775" y="2371"/>
                      </a:lnTo>
                      <a:lnTo>
                        <a:pt x="741" y="2352"/>
                      </a:lnTo>
                      <a:lnTo>
                        <a:pt x="713" y="2332"/>
                      </a:lnTo>
                      <a:lnTo>
                        <a:pt x="691" y="2312"/>
                      </a:lnTo>
                      <a:lnTo>
                        <a:pt x="676" y="2292"/>
                      </a:lnTo>
                      <a:lnTo>
                        <a:pt x="666" y="2271"/>
                      </a:lnTo>
                      <a:lnTo>
                        <a:pt x="661" y="2248"/>
                      </a:lnTo>
                      <a:lnTo>
                        <a:pt x="660" y="2226"/>
                      </a:lnTo>
                      <a:lnTo>
                        <a:pt x="665" y="2204"/>
                      </a:lnTo>
                      <a:lnTo>
                        <a:pt x="671" y="2180"/>
                      </a:lnTo>
                      <a:lnTo>
                        <a:pt x="681" y="2157"/>
                      </a:lnTo>
                      <a:lnTo>
                        <a:pt x="694" y="2133"/>
                      </a:lnTo>
                      <a:lnTo>
                        <a:pt x="709" y="2109"/>
                      </a:lnTo>
                      <a:lnTo>
                        <a:pt x="725" y="2083"/>
                      </a:lnTo>
                      <a:lnTo>
                        <a:pt x="743" y="2058"/>
                      </a:lnTo>
                      <a:lnTo>
                        <a:pt x="762" y="2032"/>
                      </a:lnTo>
                      <a:lnTo>
                        <a:pt x="780" y="2006"/>
                      </a:lnTo>
                      <a:lnTo>
                        <a:pt x="797" y="1980"/>
                      </a:lnTo>
                      <a:lnTo>
                        <a:pt x="815" y="1953"/>
                      </a:lnTo>
                      <a:lnTo>
                        <a:pt x="830" y="1925"/>
                      </a:lnTo>
                      <a:lnTo>
                        <a:pt x="845" y="1897"/>
                      </a:lnTo>
                      <a:lnTo>
                        <a:pt x="856" y="1869"/>
                      </a:lnTo>
                      <a:lnTo>
                        <a:pt x="865" y="1841"/>
                      </a:lnTo>
                      <a:lnTo>
                        <a:pt x="871" y="1812"/>
                      </a:lnTo>
                      <a:lnTo>
                        <a:pt x="872" y="1783"/>
                      </a:lnTo>
                      <a:lnTo>
                        <a:pt x="870" y="1754"/>
                      </a:lnTo>
                      <a:lnTo>
                        <a:pt x="864" y="1724"/>
                      </a:lnTo>
                      <a:lnTo>
                        <a:pt x="850" y="1695"/>
                      </a:lnTo>
                      <a:lnTo>
                        <a:pt x="833" y="1665"/>
                      </a:lnTo>
                      <a:lnTo>
                        <a:pt x="809" y="1636"/>
                      </a:lnTo>
                      <a:lnTo>
                        <a:pt x="785" y="1614"/>
                      </a:lnTo>
                      <a:lnTo>
                        <a:pt x="759" y="1596"/>
                      </a:lnTo>
                      <a:lnTo>
                        <a:pt x="731" y="1584"/>
                      </a:lnTo>
                      <a:lnTo>
                        <a:pt x="701" y="1575"/>
                      </a:lnTo>
                      <a:lnTo>
                        <a:pt x="670" y="1570"/>
                      </a:lnTo>
                      <a:lnTo>
                        <a:pt x="639" y="1569"/>
                      </a:lnTo>
                      <a:lnTo>
                        <a:pt x="607" y="1571"/>
                      </a:lnTo>
                      <a:lnTo>
                        <a:pt x="574" y="1576"/>
                      </a:lnTo>
                      <a:lnTo>
                        <a:pt x="540" y="1583"/>
                      </a:lnTo>
                      <a:lnTo>
                        <a:pt x="506" y="1591"/>
                      </a:lnTo>
                      <a:lnTo>
                        <a:pt x="472" y="1602"/>
                      </a:lnTo>
                      <a:lnTo>
                        <a:pt x="439" y="1613"/>
                      </a:lnTo>
                      <a:lnTo>
                        <a:pt x="405" y="1624"/>
                      </a:lnTo>
                      <a:lnTo>
                        <a:pt x="372" y="1636"/>
                      </a:lnTo>
                      <a:lnTo>
                        <a:pt x="339" y="1647"/>
                      </a:lnTo>
                      <a:lnTo>
                        <a:pt x="307" y="1657"/>
                      </a:lnTo>
                      <a:lnTo>
                        <a:pt x="278" y="1667"/>
                      </a:lnTo>
                      <a:lnTo>
                        <a:pt x="248" y="1675"/>
                      </a:lnTo>
                      <a:lnTo>
                        <a:pt x="219" y="1681"/>
                      </a:lnTo>
                      <a:lnTo>
                        <a:pt x="192" y="1684"/>
                      </a:lnTo>
                      <a:lnTo>
                        <a:pt x="168" y="1685"/>
                      </a:lnTo>
                      <a:lnTo>
                        <a:pt x="145" y="1682"/>
                      </a:lnTo>
                      <a:lnTo>
                        <a:pt x="124" y="1676"/>
                      </a:lnTo>
                      <a:lnTo>
                        <a:pt x="104" y="1665"/>
                      </a:lnTo>
                      <a:lnTo>
                        <a:pt x="88" y="1651"/>
                      </a:lnTo>
                      <a:lnTo>
                        <a:pt x="74" y="1631"/>
                      </a:lnTo>
                      <a:lnTo>
                        <a:pt x="63" y="1605"/>
                      </a:lnTo>
                      <a:lnTo>
                        <a:pt x="46" y="1554"/>
                      </a:lnTo>
                      <a:lnTo>
                        <a:pt x="33" y="1506"/>
                      </a:lnTo>
                      <a:lnTo>
                        <a:pt x="22" y="1461"/>
                      </a:lnTo>
                      <a:lnTo>
                        <a:pt x="14" y="1416"/>
                      </a:lnTo>
                      <a:lnTo>
                        <a:pt x="8" y="1373"/>
                      </a:lnTo>
                      <a:lnTo>
                        <a:pt x="3" y="1327"/>
                      </a:lnTo>
                      <a:lnTo>
                        <a:pt x="1" y="1280"/>
                      </a:lnTo>
                      <a:lnTo>
                        <a:pt x="0" y="1229"/>
                      </a:lnTo>
                      <a:lnTo>
                        <a:pt x="3" y="1138"/>
                      </a:lnTo>
                      <a:lnTo>
                        <a:pt x="13" y="1047"/>
                      </a:lnTo>
                      <a:lnTo>
                        <a:pt x="29" y="959"/>
                      </a:lnTo>
                      <a:lnTo>
                        <a:pt x="52" y="874"/>
                      </a:lnTo>
                      <a:lnTo>
                        <a:pt x="80" y="791"/>
                      </a:lnTo>
                      <a:lnTo>
                        <a:pt x="113" y="711"/>
                      </a:lnTo>
                      <a:lnTo>
                        <a:pt x="153" y="634"/>
                      </a:lnTo>
                      <a:lnTo>
                        <a:pt x="196" y="560"/>
                      </a:lnTo>
                      <a:lnTo>
                        <a:pt x="245" y="490"/>
                      </a:lnTo>
                      <a:lnTo>
                        <a:pt x="299" y="423"/>
                      </a:lnTo>
                      <a:lnTo>
                        <a:pt x="357" y="360"/>
                      </a:lnTo>
                      <a:lnTo>
                        <a:pt x="419" y="301"/>
                      </a:lnTo>
                      <a:lnTo>
                        <a:pt x="485" y="248"/>
                      </a:lnTo>
                      <a:lnTo>
                        <a:pt x="555" y="198"/>
                      </a:lnTo>
                      <a:lnTo>
                        <a:pt x="628" y="154"/>
                      </a:lnTo>
                      <a:lnTo>
                        <a:pt x="704" y="114"/>
                      </a:lnTo>
                      <a:lnTo>
                        <a:pt x="784" y="80"/>
                      </a:lnTo>
                      <a:lnTo>
                        <a:pt x="867" y="51"/>
                      </a:lnTo>
                      <a:lnTo>
                        <a:pt x="951" y="29"/>
                      </a:lnTo>
                      <a:lnTo>
                        <a:pt x="1038" y="14"/>
                      </a:lnTo>
                      <a:lnTo>
                        <a:pt x="1128" y="3"/>
                      </a:lnTo>
                      <a:lnTo>
                        <a:pt x="12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sp>
              <p:nvSpPr>
                <p:cNvPr id="23" name="Freeform 7">
                  <a:extLst>
                    <a:ext uri="{FF2B5EF4-FFF2-40B4-BE49-F238E27FC236}">
                      <a16:creationId xmlns:a16="http://schemas.microsoft.com/office/drawing/2014/main" id="{A92A43B2-78FD-844C-B0D8-55B354486535}"/>
                    </a:ext>
                  </a:extLst>
                </p:cNvPr>
                <p:cNvSpPr>
                  <a:spLocks noEditPoints="1"/>
                </p:cNvSpPr>
                <p:nvPr/>
              </p:nvSpPr>
              <p:spPr bwMode="auto">
                <a:xfrm>
                  <a:off x="1221" y="1021"/>
                  <a:ext cx="507" cy="448"/>
                </a:xfrm>
                <a:custGeom>
                  <a:avLst/>
                  <a:gdLst>
                    <a:gd name="T0" fmla="*/ 140 w 2028"/>
                    <a:gd name="T1" fmla="*/ 1602 h 1792"/>
                    <a:gd name="T2" fmla="*/ 101 w 2028"/>
                    <a:gd name="T3" fmla="*/ 1665 h 1792"/>
                    <a:gd name="T4" fmla="*/ 64 w 2028"/>
                    <a:gd name="T5" fmla="*/ 1718 h 1792"/>
                    <a:gd name="T6" fmla="*/ 58 w 2028"/>
                    <a:gd name="T7" fmla="*/ 1725 h 1792"/>
                    <a:gd name="T8" fmla="*/ 67 w 2028"/>
                    <a:gd name="T9" fmla="*/ 1732 h 1792"/>
                    <a:gd name="T10" fmla="*/ 100 w 2028"/>
                    <a:gd name="T11" fmla="*/ 1738 h 1792"/>
                    <a:gd name="T12" fmla="*/ 151 w 2028"/>
                    <a:gd name="T13" fmla="*/ 1741 h 1792"/>
                    <a:gd name="T14" fmla="*/ 219 w 2028"/>
                    <a:gd name="T15" fmla="*/ 1739 h 1792"/>
                    <a:gd name="T16" fmla="*/ 307 w 2028"/>
                    <a:gd name="T17" fmla="*/ 1729 h 1792"/>
                    <a:gd name="T18" fmla="*/ 327 w 2028"/>
                    <a:gd name="T19" fmla="*/ 1644 h 1792"/>
                    <a:gd name="T20" fmla="*/ 290 w 2028"/>
                    <a:gd name="T21" fmla="*/ 1598 h 1792"/>
                    <a:gd name="T22" fmla="*/ 200 w 2028"/>
                    <a:gd name="T23" fmla="*/ 1585 h 1792"/>
                    <a:gd name="T24" fmla="*/ 1914 w 2028"/>
                    <a:gd name="T25" fmla="*/ 0 h 1792"/>
                    <a:gd name="T26" fmla="*/ 1961 w 2028"/>
                    <a:gd name="T27" fmla="*/ 9 h 1792"/>
                    <a:gd name="T28" fmla="*/ 2001 w 2028"/>
                    <a:gd name="T29" fmla="*/ 38 h 1792"/>
                    <a:gd name="T30" fmla="*/ 2024 w 2028"/>
                    <a:gd name="T31" fmla="*/ 82 h 1792"/>
                    <a:gd name="T32" fmla="*/ 2027 w 2028"/>
                    <a:gd name="T33" fmla="*/ 129 h 1792"/>
                    <a:gd name="T34" fmla="*/ 2011 w 2028"/>
                    <a:gd name="T35" fmla="*/ 173 h 1792"/>
                    <a:gd name="T36" fmla="*/ 1996 w 2028"/>
                    <a:gd name="T37" fmla="*/ 193 h 1792"/>
                    <a:gd name="T38" fmla="*/ 968 w 2028"/>
                    <a:gd name="T39" fmla="*/ 1170 h 1792"/>
                    <a:gd name="T40" fmla="*/ 992 w 2028"/>
                    <a:gd name="T41" fmla="*/ 1239 h 1792"/>
                    <a:gd name="T42" fmla="*/ 997 w 2028"/>
                    <a:gd name="T43" fmla="*/ 1307 h 1792"/>
                    <a:gd name="T44" fmla="*/ 982 w 2028"/>
                    <a:gd name="T45" fmla="*/ 1379 h 1792"/>
                    <a:gd name="T46" fmla="*/ 947 w 2028"/>
                    <a:gd name="T47" fmla="*/ 1452 h 1792"/>
                    <a:gd name="T48" fmla="*/ 891 w 2028"/>
                    <a:gd name="T49" fmla="*/ 1530 h 1792"/>
                    <a:gd name="T50" fmla="*/ 825 w 2028"/>
                    <a:gd name="T51" fmla="*/ 1598 h 1792"/>
                    <a:gd name="T52" fmla="*/ 753 w 2028"/>
                    <a:gd name="T53" fmla="*/ 1646 h 1792"/>
                    <a:gd name="T54" fmla="*/ 664 w 2028"/>
                    <a:gd name="T55" fmla="*/ 1689 h 1792"/>
                    <a:gd name="T56" fmla="*/ 562 w 2028"/>
                    <a:gd name="T57" fmla="*/ 1724 h 1792"/>
                    <a:gd name="T58" fmla="*/ 456 w 2028"/>
                    <a:gd name="T59" fmla="*/ 1753 h 1792"/>
                    <a:gd name="T60" fmla="*/ 349 w 2028"/>
                    <a:gd name="T61" fmla="*/ 1775 h 1792"/>
                    <a:gd name="T62" fmla="*/ 308 w 2028"/>
                    <a:gd name="T63" fmla="*/ 1781 h 1792"/>
                    <a:gd name="T64" fmla="*/ 228 w 2028"/>
                    <a:gd name="T65" fmla="*/ 1790 h 1792"/>
                    <a:gd name="T66" fmla="*/ 154 w 2028"/>
                    <a:gd name="T67" fmla="*/ 1792 h 1792"/>
                    <a:gd name="T68" fmla="*/ 90 w 2028"/>
                    <a:gd name="T69" fmla="*/ 1789 h 1792"/>
                    <a:gd name="T70" fmla="*/ 41 w 2028"/>
                    <a:gd name="T71" fmla="*/ 1778 h 1792"/>
                    <a:gd name="T72" fmla="*/ 10 w 2028"/>
                    <a:gd name="T73" fmla="*/ 1759 h 1792"/>
                    <a:gd name="T74" fmla="*/ 0 w 2028"/>
                    <a:gd name="T75" fmla="*/ 1734 h 1792"/>
                    <a:gd name="T76" fmla="*/ 10 w 2028"/>
                    <a:gd name="T77" fmla="*/ 1703 h 1792"/>
                    <a:gd name="T78" fmla="*/ 40 w 2028"/>
                    <a:gd name="T79" fmla="*/ 1663 h 1792"/>
                    <a:gd name="T80" fmla="*/ 75 w 2028"/>
                    <a:gd name="T81" fmla="*/ 1611 h 1792"/>
                    <a:gd name="T82" fmla="*/ 109 w 2028"/>
                    <a:gd name="T83" fmla="*/ 1554 h 1792"/>
                    <a:gd name="T84" fmla="*/ 135 w 2028"/>
                    <a:gd name="T85" fmla="*/ 1502 h 1792"/>
                    <a:gd name="T86" fmla="*/ 169 w 2028"/>
                    <a:gd name="T87" fmla="*/ 1413 h 1792"/>
                    <a:gd name="T88" fmla="*/ 198 w 2028"/>
                    <a:gd name="T89" fmla="*/ 1323 h 1792"/>
                    <a:gd name="T90" fmla="*/ 228 w 2028"/>
                    <a:gd name="T91" fmla="*/ 1235 h 1792"/>
                    <a:gd name="T92" fmla="*/ 264 w 2028"/>
                    <a:gd name="T93" fmla="*/ 1151 h 1792"/>
                    <a:gd name="T94" fmla="*/ 308 w 2028"/>
                    <a:gd name="T95" fmla="*/ 1075 h 1792"/>
                    <a:gd name="T96" fmla="*/ 365 w 2028"/>
                    <a:gd name="T97" fmla="*/ 1010 h 1792"/>
                    <a:gd name="T98" fmla="*/ 449 w 2028"/>
                    <a:gd name="T99" fmla="*/ 944 h 1792"/>
                    <a:gd name="T100" fmla="*/ 530 w 2028"/>
                    <a:gd name="T101" fmla="*/ 901 h 1792"/>
                    <a:gd name="T102" fmla="*/ 610 w 2028"/>
                    <a:gd name="T103" fmla="*/ 885 h 1792"/>
                    <a:gd name="T104" fmla="*/ 688 w 2028"/>
                    <a:gd name="T105" fmla="*/ 895 h 1792"/>
                    <a:gd name="T106" fmla="*/ 767 w 2028"/>
                    <a:gd name="T107" fmla="*/ 934 h 1792"/>
                    <a:gd name="T108" fmla="*/ 1847 w 2028"/>
                    <a:gd name="T109" fmla="*/ 25 h 1792"/>
                    <a:gd name="T110" fmla="*/ 1868 w 2028"/>
                    <a:gd name="T111" fmla="*/ 11 h 1792"/>
                    <a:gd name="T112" fmla="*/ 1914 w 2028"/>
                    <a:gd name="T113" fmla="*/ 0 h 1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28" h="1792">
                      <a:moveTo>
                        <a:pt x="158" y="1570"/>
                      </a:moveTo>
                      <a:lnTo>
                        <a:pt x="140" y="1602"/>
                      </a:lnTo>
                      <a:lnTo>
                        <a:pt x="121" y="1634"/>
                      </a:lnTo>
                      <a:lnTo>
                        <a:pt x="101" y="1665"/>
                      </a:lnTo>
                      <a:lnTo>
                        <a:pt x="82" y="1693"/>
                      </a:lnTo>
                      <a:lnTo>
                        <a:pt x="64" y="1718"/>
                      </a:lnTo>
                      <a:lnTo>
                        <a:pt x="60" y="1722"/>
                      </a:lnTo>
                      <a:lnTo>
                        <a:pt x="58" y="1725"/>
                      </a:lnTo>
                      <a:lnTo>
                        <a:pt x="56" y="1729"/>
                      </a:lnTo>
                      <a:lnTo>
                        <a:pt x="67" y="1732"/>
                      </a:lnTo>
                      <a:lnTo>
                        <a:pt x="81" y="1736"/>
                      </a:lnTo>
                      <a:lnTo>
                        <a:pt x="100" y="1738"/>
                      </a:lnTo>
                      <a:lnTo>
                        <a:pt x="123" y="1740"/>
                      </a:lnTo>
                      <a:lnTo>
                        <a:pt x="151" y="1741"/>
                      </a:lnTo>
                      <a:lnTo>
                        <a:pt x="183" y="1740"/>
                      </a:lnTo>
                      <a:lnTo>
                        <a:pt x="219" y="1739"/>
                      </a:lnTo>
                      <a:lnTo>
                        <a:pt x="260" y="1734"/>
                      </a:lnTo>
                      <a:lnTo>
                        <a:pt x="307" y="1729"/>
                      </a:lnTo>
                      <a:lnTo>
                        <a:pt x="316" y="1692"/>
                      </a:lnTo>
                      <a:lnTo>
                        <a:pt x="327" y="1644"/>
                      </a:lnTo>
                      <a:lnTo>
                        <a:pt x="337" y="1597"/>
                      </a:lnTo>
                      <a:lnTo>
                        <a:pt x="290" y="1598"/>
                      </a:lnTo>
                      <a:lnTo>
                        <a:pt x="244" y="1594"/>
                      </a:lnTo>
                      <a:lnTo>
                        <a:pt x="200" y="1585"/>
                      </a:lnTo>
                      <a:lnTo>
                        <a:pt x="158" y="1570"/>
                      </a:lnTo>
                      <a:close/>
                      <a:moveTo>
                        <a:pt x="1914" y="0"/>
                      </a:moveTo>
                      <a:lnTo>
                        <a:pt x="1938" y="3"/>
                      </a:lnTo>
                      <a:lnTo>
                        <a:pt x="1961" y="9"/>
                      </a:lnTo>
                      <a:lnTo>
                        <a:pt x="1982" y="22"/>
                      </a:lnTo>
                      <a:lnTo>
                        <a:pt x="2001" y="38"/>
                      </a:lnTo>
                      <a:lnTo>
                        <a:pt x="2015" y="58"/>
                      </a:lnTo>
                      <a:lnTo>
                        <a:pt x="2024" y="82"/>
                      </a:lnTo>
                      <a:lnTo>
                        <a:pt x="2028" y="105"/>
                      </a:lnTo>
                      <a:lnTo>
                        <a:pt x="2027" y="129"/>
                      </a:lnTo>
                      <a:lnTo>
                        <a:pt x="2022" y="152"/>
                      </a:lnTo>
                      <a:lnTo>
                        <a:pt x="2011" y="173"/>
                      </a:lnTo>
                      <a:lnTo>
                        <a:pt x="1995" y="192"/>
                      </a:lnTo>
                      <a:lnTo>
                        <a:pt x="1996" y="193"/>
                      </a:lnTo>
                      <a:lnTo>
                        <a:pt x="950" y="1136"/>
                      </a:lnTo>
                      <a:lnTo>
                        <a:pt x="968" y="1170"/>
                      </a:lnTo>
                      <a:lnTo>
                        <a:pt x="982" y="1205"/>
                      </a:lnTo>
                      <a:lnTo>
                        <a:pt x="992" y="1239"/>
                      </a:lnTo>
                      <a:lnTo>
                        <a:pt x="997" y="1274"/>
                      </a:lnTo>
                      <a:lnTo>
                        <a:pt x="997" y="1307"/>
                      </a:lnTo>
                      <a:lnTo>
                        <a:pt x="992" y="1343"/>
                      </a:lnTo>
                      <a:lnTo>
                        <a:pt x="982" y="1379"/>
                      </a:lnTo>
                      <a:lnTo>
                        <a:pt x="967" y="1414"/>
                      </a:lnTo>
                      <a:lnTo>
                        <a:pt x="947" y="1452"/>
                      </a:lnTo>
                      <a:lnTo>
                        <a:pt x="922" y="1490"/>
                      </a:lnTo>
                      <a:lnTo>
                        <a:pt x="891" y="1530"/>
                      </a:lnTo>
                      <a:lnTo>
                        <a:pt x="854" y="1573"/>
                      </a:lnTo>
                      <a:lnTo>
                        <a:pt x="825" y="1598"/>
                      </a:lnTo>
                      <a:lnTo>
                        <a:pt x="792" y="1623"/>
                      </a:lnTo>
                      <a:lnTo>
                        <a:pt x="753" y="1646"/>
                      </a:lnTo>
                      <a:lnTo>
                        <a:pt x="710" y="1669"/>
                      </a:lnTo>
                      <a:lnTo>
                        <a:pt x="664" y="1689"/>
                      </a:lnTo>
                      <a:lnTo>
                        <a:pt x="614" y="1708"/>
                      </a:lnTo>
                      <a:lnTo>
                        <a:pt x="562" y="1724"/>
                      </a:lnTo>
                      <a:lnTo>
                        <a:pt x="509" y="1740"/>
                      </a:lnTo>
                      <a:lnTo>
                        <a:pt x="456" y="1753"/>
                      </a:lnTo>
                      <a:lnTo>
                        <a:pt x="402" y="1766"/>
                      </a:lnTo>
                      <a:lnTo>
                        <a:pt x="349" y="1775"/>
                      </a:lnTo>
                      <a:lnTo>
                        <a:pt x="349" y="1776"/>
                      </a:lnTo>
                      <a:lnTo>
                        <a:pt x="308" y="1781"/>
                      </a:lnTo>
                      <a:lnTo>
                        <a:pt x="267" y="1786"/>
                      </a:lnTo>
                      <a:lnTo>
                        <a:pt x="228" y="1790"/>
                      </a:lnTo>
                      <a:lnTo>
                        <a:pt x="190" y="1792"/>
                      </a:lnTo>
                      <a:lnTo>
                        <a:pt x="154" y="1792"/>
                      </a:lnTo>
                      <a:lnTo>
                        <a:pt x="121" y="1791"/>
                      </a:lnTo>
                      <a:lnTo>
                        <a:pt x="90" y="1789"/>
                      </a:lnTo>
                      <a:lnTo>
                        <a:pt x="64" y="1785"/>
                      </a:lnTo>
                      <a:lnTo>
                        <a:pt x="41" y="1778"/>
                      </a:lnTo>
                      <a:lnTo>
                        <a:pt x="23" y="1769"/>
                      </a:lnTo>
                      <a:lnTo>
                        <a:pt x="10" y="1759"/>
                      </a:lnTo>
                      <a:lnTo>
                        <a:pt x="3" y="1748"/>
                      </a:lnTo>
                      <a:lnTo>
                        <a:pt x="0" y="1734"/>
                      </a:lnTo>
                      <a:lnTo>
                        <a:pt x="3" y="1720"/>
                      </a:lnTo>
                      <a:lnTo>
                        <a:pt x="10" y="1703"/>
                      </a:lnTo>
                      <a:lnTo>
                        <a:pt x="24" y="1685"/>
                      </a:lnTo>
                      <a:lnTo>
                        <a:pt x="40" y="1663"/>
                      </a:lnTo>
                      <a:lnTo>
                        <a:pt x="57" y="1638"/>
                      </a:lnTo>
                      <a:lnTo>
                        <a:pt x="75" y="1611"/>
                      </a:lnTo>
                      <a:lnTo>
                        <a:pt x="92" y="1582"/>
                      </a:lnTo>
                      <a:lnTo>
                        <a:pt x="109" y="1554"/>
                      </a:lnTo>
                      <a:lnTo>
                        <a:pt x="123" y="1527"/>
                      </a:lnTo>
                      <a:lnTo>
                        <a:pt x="135" y="1502"/>
                      </a:lnTo>
                      <a:lnTo>
                        <a:pt x="152" y="1458"/>
                      </a:lnTo>
                      <a:lnTo>
                        <a:pt x="169" y="1413"/>
                      </a:lnTo>
                      <a:lnTo>
                        <a:pt x="184" y="1368"/>
                      </a:lnTo>
                      <a:lnTo>
                        <a:pt x="198" y="1323"/>
                      </a:lnTo>
                      <a:lnTo>
                        <a:pt x="213" y="1278"/>
                      </a:lnTo>
                      <a:lnTo>
                        <a:pt x="228" y="1235"/>
                      </a:lnTo>
                      <a:lnTo>
                        <a:pt x="245" y="1192"/>
                      </a:lnTo>
                      <a:lnTo>
                        <a:pt x="264" y="1151"/>
                      </a:lnTo>
                      <a:lnTo>
                        <a:pt x="284" y="1112"/>
                      </a:lnTo>
                      <a:lnTo>
                        <a:pt x="308" y="1075"/>
                      </a:lnTo>
                      <a:lnTo>
                        <a:pt x="334" y="1042"/>
                      </a:lnTo>
                      <a:lnTo>
                        <a:pt x="365" y="1010"/>
                      </a:lnTo>
                      <a:lnTo>
                        <a:pt x="407" y="974"/>
                      </a:lnTo>
                      <a:lnTo>
                        <a:pt x="449" y="944"/>
                      </a:lnTo>
                      <a:lnTo>
                        <a:pt x="490" y="920"/>
                      </a:lnTo>
                      <a:lnTo>
                        <a:pt x="530" y="901"/>
                      </a:lnTo>
                      <a:lnTo>
                        <a:pt x="571" y="890"/>
                      </a:lnTo>
                      <a:lnTo>
                        <a:pt x="610" y="885"/>
                      </a:lnTo>
                      <a:lnTo>
                        <a:pt x="650" y="887"/>
                      </a:lnTo>
                      <a:lnTo>
                        <a:pt x="688" y="895"/>
                      </a:lnTo>
                      <a:lnTo>
                        <a:pt x="728" y="910"/>
                      </a:lnTo>
                      <a:lnTo>
                        <a:pt x="767" y="934"/>
                      </a:lnTo>
                      <a:lnTo>
                        <a:pt x="807" y="964"/>
                      </a:lnTo>
                      <a:lnTo>
                        <a:pt x="1847" y="25"/>
                      </a:lnTo>
                      <a:lnTo>
                        <a:pt x="1847" y="25"/>
                      </a:lnTo>
                      <a:lnTo>
                        <a:pt x="1868" y="11"/>
                      </a:lnTo>
                      <a:lnTo>
                        <a:pt x="1890" y="4"/>
                      </a:lnTo>
                      <a:lnTo>
                        <a:pt x="19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800">
                    <a:solidFill>
                      <a:schemeClr val="bg2">
                        <a:lumMod val="25000"/>
                      </a:schemeClr>
                    </a:solidFill>
                  </a:endParaRPr>
                </a:p>
              </p:txBody>
            </p:sp>
          </p:grpSp>
          <p:sp>
            <p:nvSpPr>
              <p:cNvPr id="21" name="Rectangle 96">
                <a:extLst>
                  <a:ext uri="{FF2B5EF4-FFF2-40B4-BE49-F238E27FC236}">
                    <a16:creationId xmlns:a16="http://schemas.microsoft.com/office/drawing/2014/main" id="{5319E1F5-B10D-1E42-8437-47EB0516C3AD}"/>
                  </a:ext>
                </a:extLst>
              </p:cNvPr>
              <p:cNvSpPr/>
              <p:nvPr/>
            </p:nvSpPr>
            <p:spPr>
              <a:xfrm>
                <a:off x="7971911" y="2265867"/>
                <a:ext cx="1188147" cy="584775"/>
              </a:xfrm>
              <a:prstGeom prst="rect">
                <a:avLst/>
              </a:prstGeom>
            </p:spPr>
            <p:txBody>
              <a:bodyPr wrap="none">
                <a:spAutoFit/>
              </a:bodyPr>
              <a:lstStyle/>
              <a:p>
                <a:pPr lvl="0" algn="ctr"/>
                <a:r>
                  <a:rPr lang="pt-BR" sz="1600" dirty="0">
                    <a:solidFill>
                      <a:schemeClr val="bg2">
                        <a:lumMod val="25000"/>
                      </a:schemeClr>
                    </a:solidFill>
                  </a:rPr>
                  <a:t>Marca Não</a:t>
                </a:r>
              </a:p>
              <a:p>
                <a:pPr lvl="0" algn="ctr"/>
                <a:r>
                  <a:rPr lang="pt-BR" sz="1600" dirty="0">
                    <a:solidFill>
                      <a:schemeClr val="bg2">
                        <a:lumMod val="25000"/>
                      </a:schemeClr>
                    </a:solidFill>
                  </a:rPr>
                  <a:t>Tradicional</a:t>
                </a:r>
              </a:p>
            </p:txBody>
          </p:sp>
        </p:grpSp>
      </p:grpSp>
    </p:spTree>
    <p:extLst>
      <p:ext uri="{BB962C8B-B14F-4D97-AF65-F5344CB8AC3E}">
        <p14:creationId xmlns:p14="http://schemas.microsoft.com/office/powerpoint/2010/main" val="4033986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Imagem 1" descr="Garrafa de bebida na mesa&#10;&#10;Descrição gerada automaticamente">
            <a:extLst>
              <a:ext uri="{FF2B5EF4-FFF2-40B4-BE49-F238E27FC236}">
                <a16:creationId xmlns:a16="http://schemas.microsoft.com/office/drawing/2014/main" id="{F984700E-4BD8-CE48-B745-7872AACAD466}"/>
              </a:ext>
            </a:extLst>
          </p:cNvPr>
          <p:cNvPicPr>
            <a:picLocks noChangeAspect="1"/>
          </p:cNvPicPr>
          <p:nvPr/>
        </p:nvPicPr>
        <p:blipFill rotWithShape="1">
          <a:blip r:embed="rId2"/>
          <a:srcRect l="3382" r="1057" b="-1"/>
          <a:stretch/>
        </p:blipFill>
        <p:spPr>
          <a:xfrm>
            <a:off x="196850" y="173518"/>
            <a:ext cx="11798300" cy="6512763"/>
          </a:xfrm>
          <a:prstGeom prst="rect">
            <a:avLst/>
          </a:prstGeom>
        </p:spPr>
      </p:pic>
      <p:sp>
        <p:nvSpPr>
          <p:cNvPr id="4" name="Espaço Reservado para Conteúdo 3">
            <a:extLst>
              <a:ext uri="{FF2B5EF4-FFF2-40B4-BE49-F238E27FC236}">
                <a16:creationId xmlns:a16="http://schemas.microsoft.com/office/drawing/2014/main" id="{3A7F8C92-F252-684B-92AA-82E7987ECD27}"/>
              </a:ext>
            </a:extLst>
          </p:cNvPr>
          <p:cNvSpPr>
            <a:spLocks noGrp="1"/>
          </p:cNvSpPr>
          <p:nvPr>
            <p:ph idx="4294967295"/>
          </p:nvPr>
        </p:nvSpPr>
        <p:spPr>
          <a:xfrm>
            <a:off x="7129462" y="465657"/>
            <a:ext cx="4737100" cy="1345997"/>
          </a:xfrm>
        </p:spPr>
        <p:txBody>
          <a:bodyPr vert="horz" lIns="91440" tIns="45720" rIns="91440" bIns="45720" rtlCol="0" anchor="ctr">
            <a:normAutofit fontScale="85000" lnSpcReduction="10000"/>
          </a:bodyPr>
          <a:lstStyle/>
          <a:p>
            <a:pPr marL="0" lvl="1" indent="0" algn="just">
              <a:spcBef>
                <a:spcPct val="0"/>
              </a:spcBef>
              <a:spcAft>
                <a:spcPts val="600"/>
              </a:spcAft>
              <a:buNone/>
            </a:pPr>
            <a:r>
              <a:rPr lang="pt-BR" altLang="pt-BR" sz="2800" dirty="0">
                <a:solidFill>
                  <a:schemeClr val="bg1"/>
                </a:solidFill>
              </a:rPr>
              <a:t>Estima-se que a </a:t>
            </a:r>
            <a:r>
              <a:rPr lang="pt-BR" altLang="pt-BR" sz="2800" b="1" dirty="0">
                <a:solidFill>
                  <a:schemeClr val="bg1"/>
                </a:solidFill>
              </a:rPr>
              <a:t>marca Coca-Cola tem um valor </a:t>
            </a:r>
            <a:r>
              <a:rPr lang="pt-BR" altLang="pt-BR" sz="2800" dirty="0">
                <a:solidFill>
                  <a:schemeClr val="bg1"/>
                </a:solidFill>
              </a:rPr>
              <a:t>econômico </a:t>
            </a:r>
            <a:r>
              <a:rPr lang="pt-BR" altLang="pt-BR" sz="2800" b="1" dirty="0">
                <a:solidFill>
                  <a:schemeClr val="bg1"/>
                </a:solidFill>
              </a:rPr>
              <a:t>superior a 50% do valor da própria empresa.</a:t>
            </a:r>
          </a:p>
          <a:p>
            <a:pPr marL="0" lvl="1" indent="0" algn="r">
              <a:spcBef>
                <a:spcPct val="0"/>
              </a:spcBef>
              <a:spcAft>
                <a:spcPts val="600"/>
              </a:spcAft>
              <a:buNone/>
            </a:pPr>
            <a:r>
              <a:rPr lang="pt-BR" altLang="pt-BR" dirty="0">
                <a:solidFill>
                  <a:schemeClr val="bg1"/>
                </a:solidFill>
              </a:rPr>
              <a:t>Forbes e Valor Econômico (2018)</a:t>
            </a:r>
            <a:endParaRPr lang="pt-BR" altLang="pt-BR" b="1" dirty="0">
              <a:solidFill>
                <a:schemeClr val="bg1"/>
              </a:solidFill>
            </a:endParaRPr>
          </a:p>
        </p:txBody>
      </p:sp>
    </p:spTree>
    <p:extLst>
      <p:ext uri="{BB962C8B-B14F-4D97-AF65-F5344CB8AC3E}">
        <p14:creationId xmlns:p14="http://schemas.microsoft.com/office/powerpoint/2010/main" val="188323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a 2">
            <a:extLst>
              <a:ext uri="{FF2B5EF4-FFF2-40B4-BE49-F238E27FC236}">
                <a16:creationId xmlns:a16="http://schemas.microsoft.com/office/drawing/2014/main" id="{A6DA32FE-D124-6C41-AE32-E45CFD8AE849}"/>
              </a:ext>
            </a:extLst>
          </p:cNvPr>
          <p:cNvGraphicFramePr>
            <a:graphicFrameLocks noGrp="1"/>
          </p:cNvGraphicFramePr>
          <p:nvPr>
            <p:extLst>
              <p:ext uri="{D42A27DB-BD31-4B8C-83A1-F6EECF244321}">
                <p14:modId xmlns:p14="http://schemas.microsoft.com/office/powerpoint/2010/main" val="2594840704"/>
              </p:ext>
            </p:extLst>
          </p:nvPr>
        </p:nvGraphicFramePr>
        <p:xfrm>
          <a:off x="6924675" y="724286"/>
          <a:ext cx="5086350" cy="3200400"/>
        </p:xfrm>
        <a:graphic>
          <a:graphicData uri="http://schemas.openxmlformats.org/drawingml/2006/table">
            <a:tbl>
              <a:tblPr firstRow="1" bandRow="1">
                <a:tableStyleId>{5940675A-B579-460E-94D1-54222C63F5DA}</a:tableStyleId>
              </a:tblPr>
              <a:tblGrid>
                <a:gridCol w="281057">
                  <a:extLst>
                    <a:ext uri="{9D8B030D-6E8A-4147-A177-3AD203B41FA5}">
                      <a16:colId xmlns:a16="http://schemas.microsoft.com/office/drawing/2014/main" val="541712414"/>
                    </a:ext>
                  </a:extLst>
                </a:gridCol>
                <a:gridCol w="2004942">
                  <a:extLst>
                    <a:ext uri="{9D8B030D-6E8A-4147-A177-3AD203B41FA5}">
                      <a16:colId xmlns:a16="http://schemas.microsoft.com/office/drawing/2014/main" val="1613970577"/>
                    </a:ext>
                  </a:extLst>
                </a:gridCol>
                <a:gridCol w="2800351">
                  <a:extLst>
                    <a:ext uri="{9D8B030D-6E8A-4147-A177-3AD203B41FA5}">
                      <a16:colId xmlns:a16="http://schemas.microsoft.com/office/drawing/2014/main" val="1169633957"/>
                    </a:ext>
                  </a:extLst>
                </a:gridCol>
              </a:tblGrid>
              <a:tr h="370840">
                <a:tc>
                  <a:txBody>
                    <a:bodyPr/>
                    <a:lstStyle/>
                    <a:p>
                      <a:pPr algn="ctr"/>
                      <a:r>
                        <a:rPr lang="pt-BR" b="1" dirty="0"/>
                        <a:t>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tc>
                  <a:txBody>
                    <a:bodyPr/>
                    <a:lstStyle/>
                    <a:p>
                      <a:endParaRPr lang="pt-B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Valor: US$ 205,5 bilhões</a:t>
                      </a:r>
                      <a:br>
                        <a:rPr lang="pt-BR" sz="2000" dirty="0"/>
                      </a:br>
                      <a:r>
                        <a:rPr lang="pt-BR" dirty="0"/>
                        <a:t>Variação em um ano: 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extLst>
                  <a:ext uri="{0D108BD9-81ED-4DB2-BD59-A6C34878D82A}">
                    <a16:rowId xmlns:a16="http://schemas.microsoft.com/office/drawing/2014/main" val="664647695"/>
                  </a:ext>
                </a:extLst>
              </a:tr>
              <a:tr h="370840">
                <a:tc>
                  <a:txBody>
                    <a:bodyPr/>
                    <a:lstStyle/>
                    <a:p>
                      <a:pPr algn="ctr"/>
                      <a:r>
                        <a:rPr lang="pt-BR" b="1" dirty="0"/>
                        <a:t>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lang="pt-B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Valor: US$ 167,7 bilhões</a:t>
                      </a:r>
                      <a:br>
                        <a:rPr lang="pt-BR" sz="2000" dirty="0"/>
                      </a:br>
                      <a:r>
                        <a:rPr lang="pt-BR" dirty="0"/>
                        <a:t>Variação em um ano: 27%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65137452"/>
                  </a:ext>
                </a:extLst>
              </a:tr>
              <a:tr h="370840">
                <a:tc>
                  <a:txBody>
                    <a:bodyPr/>
                    <a:lstStyle/>
                    <a:p>
                      <a:pPr algn="ctr"/>
                      <a:r>
                        <a:rPr lang="pt-BR" b="1" dirty="0"/>
                        <a:t>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lang="pt-B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pt-BR" sz="1800" u="none" strike="noStrike" kern="1200" dirty="0">
                          <a:effectLst/>
                        </a:rPr>
                        <a:t>Valor: US$ 125,3 bilhões</a:t>
                      </a:r>
                      <a:br>
                        <a:rPr lang="pt-BR" dirty="0"/>
                      </a:br>
                      <a:r>
                        <a:rPr lang="pt-BR" sz="1800" u="none" strike="noStrike" kern="1200" dirty="0">
                          <a:effectLst/>
                        </a:rPr>
                        <a:t>Variação em um ano: 20%</a:t>
                      </a:r>
                      <a:endParaRPr lang="pt-BR"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881185921"/>
                  </a:ext>
                </a:extLst>
              </a:tr>
              <a:tr h="370840">
                <a:tc>
                  <a:txBody>
                    <a:bodyPr/>
                    <a:lstStyle/>
                    <a:p>
                      <a:pPr algn="ctr"/>
                      <a:r>
                        <a:rPr lang="pt-BR" b="1" dirty="0"/>
                        <a:t>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lang="pt-B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pt-BR" sz="1800" u="none" strike="noStrike" kern="1200" dirty="0">
                          <a:effectLst/>
                        </a:rPr>
                        <a:t>Valor: US$ 97 bilhões</a:t>
                      </a:r>
                      <a:br>
                        <a:rPr lang="pt-BR" dirty="0"/>
                      </a:br>
                      <a:r>
                        <a:rPr lang="pt-BR" sz="1800" u="none" strike="noStrike" kern="1200" dirty="0">
                          <a:effectLst/>
                        </a:rPr>
                        <a:t>Variação em um ano: 37%</a:t>
                      </a:r>
                      <a:endParaRPr lang="pt-BR"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751045433"/>
                  </a:ext>
                </a:extLst>
              </a:tr>
              <a:tr h="370840">
                <a:tc>
                  <a:txBody>
                    <a:bodyPr/>
                    <a:lstStyle/>
                    <a:p>
                      <a:pPr algn="ctr"/>
                      <a:r>
                        <a:rPr lang="pt-BR" b="1" dirty="0"/>
                        <a:t>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endParaRPr lang="pt-B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r>
                        <a:rPr lang="pt-BR" sz="1800" u="none" strike="noStrike" kern="1200" dirty="0">
                          <a:effectLst/>
                        </a:rPr>
                        <a:t>Valor: US$ 88,9 bilhões</a:t>
                      </a:r>
                      <a:br>
                        <a:rPr lang="pt-BR" dirty="0"/>
                      </a:br>
                      <a:r>
                        <a:rPr lang="pt-BR" sz="1800" u="none" strike="noStrike" kern="1200" dirty="0">
                          <a:effectLst/>
                        </a:rPr>
                        <a:t>Variação em um ano: – 6%</a:t>
                      </a:r>
                      <a:endParaRPr lang="pt-BR"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extLst>
                  <a:ext uri="{0D108BD9-81ED-4DB2-BD59-A6C34878D82A}">
                    <a16:rowId xmlns:a16="http://schemas.microsoft.com/office/drawing/2014/main" val="1823564580"/>
                  </a:ext>
                </a:extLst>
              </a:tr>
            </a:tbl>
          </a:graphicData>
        </a:graphic>
      </p:graphicFrame>
      <p:pic>
        <p:nvPicPr>
          <p:cNvPr id="4" name="Imagem 3">
            <a:extLst>
              <a:ext uri="{FF2B5EF4-FFF2-40B4-BE49-F238E27FC236}">
                <a16:creationId xmlns:a16="http://schemas.microsoft.com/office/drawing/2014/main" id="{779A709C-DCB9-E84B-BFB1-E7DF1AD112BF}"/>
              </a:ext>
            </a:extLst>
          </p:cNvPr>
          <p:cNvPicPr>
            <a:picLocks noChangeAspect="1"/>
          </p:cNvPicPr>
          <p:nvPr/>
        </p:nvPicPr>
        <p:blipFill rotWithShape="1">
          <a:blip r:embed="rId2"/>
          <a:srcRect l="23341" t="20180" r="38461" b="71888"/>
          <a:stretch/>
        </p:blipFill>
        <p:spPr>
          <a:xfrm>
            <a:off x="7474746" y="1413260"/>
            <a:ext cx="1614487" cy="542925"/>
          </a:xfrm>
          <a:prstGeom prst="rect">
            <a:avLst/>
          </a:prstGeom>
        </p:spPr>
      </p:pic>
      <p:pic>
        <p:nvPicPr>
          <p:cNvPr id="5" name="Imagem 4">
            <a:extLst>
              <a:ext uri="{FF2B5EF4-FFF2-40B4-BE49-F238E27FC236}">
                <a16:creationId xmlns:a16="http://schemas.microsoft.com/office/drawing/2014/main" id="{56012DEF-0E8A-C64B-9183-F39D7CC99823}"/>
              </a:ext>
            </a:extLst>
          </p:cNvPr>
          <p:cNvPicPr>
            <a:picLocks noChangeAspect="1"/>
          </p:cNvPicPr>
          <p:nvPr/>
        </p:nvPicPr>
        <p:blipFill rotWithShape="1">
          <a:blip r:embed="rId2"/>
          <a:srcRect l="34414" t="2015" r="46385" b="84476"/>
          <a:stretch/>
        </p:blipFill>
        <p:spPr>
          <a:xfrm>
            <a:off x="8021241" y="743119"/>
            <a:ext cx="521494" cy="594156"/>
          </a:xfrm>
          <a:prstGeom prst="rect">
            <a:avLst/>
          </a:prstGeom>
        </p:spPr>
      </p:pic>
      <p:pic>
        <p:nvPicPr>
          <p:cNvPr id="6" name="Imagem 5">
            <a:extLst>
              <a:ext uri="{FF2B5EF4-FFF2-40B4-BE49-F238E27FC236}">
                <a16:creationId xmlns:a16="http://schemas.microsoft.com/office/drawing/2014/main" id="{7DEBF6AF-87BD-E943-967D-791BCB0F3AB0}"/>
              </a:ext>
            </a:extLst>
          </p:cNvPr>
          <p:cNvPicPr>
            <a:picLocks noChangeAspect="1"/>
          </p:cNvPicPr>
          <p:nvPr/>
        </p:nvPicPr>
        <p:blipFill rotWithShape="1">
          <a:blip r:embed="rId3"/>
          <a:srcRect l="5938" t="31944" r="5155" b="30000"/>
          <a:stretch/>
        </p:blipFill>
        <p:spPr>
          <a:xfrm>
            <a:off x="7653338" y="2148424"/>
            <a:ext cx="1257300" cy="302724"/>
          </a:xfrm>
          <a:prstGeom prst="rect">
            <a:avLst/>
          </a:prstGeom>
        </p:spPr>
      </p:pic>
      <p:pic>
        <p:nvPicPr>
          <p:cNvPr id="7" name="Imagem 6">
            <a:extLst>
              <a:ext uri="{FF2B5EF4-FFF2-40B4-BE49-F238E27FC236}">
                <a16:creationId xmlns:a16="http://schemas.microsoft.com/office/drawing/2014/main" id="{EBE2731D-A151-7840-B749-325888DC8867}"/>
              </a:ext>
            </a:extLst>
          </p:cNvPr>
          <p:cNvPicPr>
            <a:picLocks noChangeAspect="1"/>
          </p:cNvPicPr>
          <p:nvPr/>
        </p:nvPicPr>
        <p:blipFill rotWithShape="1">
          <a:blip r:embed="rId4"/>
          <a:srcRect l="10288" t="35374" r="10288" b="37401"/>
          <a:stretch/>
        </p:blipFill>
        <p:spPr>
          <a:xfrm>
            <a:off x="7515821" y="2718525"/>
            <a:ext cx="1532334" cy="525249"/>
          </a:xfrm>
          <a:prstGeom prst="rect">
            <a:avLst/>
          </a:prstGeom>
        </p:spPr>
      </p:pic>
      <p:pic>
        <p:nvPicPr>
          <p:cNvPr id="8" name="Imagem 7">
            <a:extLst>
              <a:ext uri="{FF2B5EF4-FFF2-40B4-BE49-F238E27FC236}">
                <a16:creationId xmlns:a16="http://schemas.microsoft.com/office/drawing/2014/main" id="{3E2788C3-4C8E-0447-8908-88C54FAB411B}"/>
              </a:ext>
            </a:extLst>
          </p:cNvPr>
          <p:cNvPicPr>
            <a:picLocks noChangeAspect="1"/>
          </p:cNvPicPr>
          <p:nvPr/>
        </p:nvPicPr>
        <p:blipFill rotWithShape="1">
          <a:blip r:embed="rId5"/>
          <a:srcRect l="5073" t="25543" r="3992" b="18556"/>
          <a:stretch/>
        </p:blipFill>
        <p:spPr>
          <a:xfrm>
            <a:off x="7367589" y="3309380"/>
            <a:ext cx="1828801" cy="578277"/>
          </a:xfrm>
          <a:prstGeom prst="rect">
            <a:avLst/>
          </a:prstGeom>
        </p:spPr>
      </p:pic>
      <p:sp>
        <p:nvSpPr>
          <p:cNvPr id="9" name="CaixaDeTexto 8">
            <a:extLst>
              <a:ext uri="{FF2B5EF4-FFF2-40B4-BE49-F238E27FC236}">
                <a16:creationId xmlns:a16="http://schemas.microsoft.com/office/drawing/2014/main" id="{358FF984-4137-D649-9E9F-C1D74656D199}"/>
              </a:ext>
            </a:extLst>
          </p:cNvPr>
          <p:cNvSpPr txBox="1"/>
          <p:nvPr/>
        </p:nvSpPr>
        <p:spPr>
          <a:xfrm>
            <a:off x="6805296" y="3893313"/>
            <a:ext cx="1890133" cy="338554"/>
          </a:xfrm>
          <a:prstGeom prst="rect">
            <a:avLst/>
          </a:prstGeom>
          <a:noFill/>
        </p:spPr>
        <p:txBody>
          <a:bodyPr wrap="none" rtlCol="0">
            <a:spAutoFit/>
          </a:bodyPr>
          <a:lstStyle/>
          <a:p>
            <a:pPr fontAlgn="base">
              <a:spcBef>
                <a:spcPct val="0"/>
              </a:spcBef>
              <a:spcAft>
                <a:spcPct val="0"/>
              </a:spcAft>
              <a:defRPr/>
            </a:pPr>
            <a:r>
              <a:rPr lang="pt-BR" sz="1600" dirty="0">
                <a:solidFill>
                  <a:srgbClr val="000000"/>
                </a:solidFill>
                <a:ea typeface="ＭＳ Ｐゴシック" pitchFamily="34" charset="-128"/>
              </a:rPr>
              <a:t>Fonte: Forbes, 2019.</a:t>
            </a:r>
          </a:p>
        </p:txBody>
      </p:sp>
      <p:sp>
        <p:nvSpPr>
          <p:cNvPr id="10" name="CaixaDeTexto 1">
            <a:extLst>
              <a:ext uri="{FF2B5EF4-FFF2-40B4-BE49-F238E27FC236}">
                <a16:creationId xmlns:a16="http://schemas.microsoft.com/office/drawing/2014/main" id="{FA407C5F-CE2F-8B41-B8E8-5DBE19549A84}"/>
              </a:ext>
            </a:extLst>
          </p:cNvPr>
          <p:cNvSpPr txBox="1">
            <a:spLocks noChangeArrowheads="1"/>
          </p:cNvSpPr>
          <p:nvPr/>
        </p:nvSpPr>
        <p:spPr bwMode="auto">
          <a:xfrm>
            <a:off x="7040149" y="4596919"/>
            <a:ext cx="484111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8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lgn="ctr" fontAlgn="base">
              <a:spcBef>
                <a:spcPct val="0"/>
              </a:spcBef>
              <a:spcAft>
                <a:spcPct val="0"/>
              </a:spcAft>
              <a:buNone/>
              <a:defRPr/>
            </a:pPr>
            <a:r>
              <a:rPr lang="pt-BR" altLang="pt-BR" sz="2800" b="1" dirty="0">
                <a:solidFill>
                  <a:srgbClr val="000000"/>
                </a:solidFill>
                <a:latin typeface="+mn-lt"/>
                <a:cs typeface="Calibri" panose="020F0502020204030204" pitchFamily="34" charset="0"/>
              </a:rPr>
              <a:t>As 5 Marcas mais valiosas </a:t>
            </a:r>
            <a:r>
              <a:rPr lang="pt-BR" altLang="pt-BR" sz="2800" dirty="0">
                <a:solidFill>
                  <a:srgbClr val="000000"/>
                </a:solidFill>
                <a:latin typeface="+mn-lt"/>
                <a:cs typeface="Calibri" panose="020F0502020204030204" pitchFamily="34" charset="0"/>
              </a:rPr>
              <a:t>do mundo em 2019</a:t>
            </a:r>
          </a:p>
          <a:p>
            <a:pPr algn="ctr" fontAlgn="base">
              <a:spcBef>
                <a:spcPct val="0"/>
              </a:spcBef>
              <a:spcAft>
                <a:spcPct val="0"/>
              </a:spcAft>
              <a:buNone/>
              <a:defRPr/>
            </a:pPr>
            <a:r>
              <a:rPr lang="pt-BR" altLang="pt-BR" sz="2800" b="1" dirty="0">
                <a:solidFill>
                  <a:srgbClr val="C00000"/>
                </a:solidFill>
                <a:latin typeface="+mn-lt"/>
                <a:cs typeface="Calibri" panose="020F0502020204030204" pitchFamily="34" charset="0"/>
              </a:rPr>
              <a:t>juntas valem US$ 586 bilhões (FORBES, 2019).</a:t>
            </a:r>
          </a:p>
        </p:txBody>
      </p:sp>
      <p:grpSp>
        <p:nvGrpSpPr>
          <p:cNvPr id="20" name="Agrupar 19">
            <a:extLst>
              <a:ext uri="{FF2B5EF4-FFF2-40B4-BE49-F238E27FC236}">
                <a16:creationId xmlns:a16="http://schemas.microsoft.com/office/drawing/2014/main" id="{289119DC-A2E4-2A4C-BD4A-B4744B715860}"/>
              </a:ext>
            </a:extLst>
          </p:cNvPr>
          <p:cNvGrpSpPr/>
          <p:nvPr/>
        </p:nvGrpSpPr>
        <p:grpSpPr>
          <a:xfrm>
            <a:off x="74593" y="69525"/>
            <a:ext cx="6366372" cy="6536861"/>
            <a:chOff x="5671558" y="225972"/>
            <a:chExt cx="6366372" cy="6536861"/>
          </a:xfrm>
        </p:grpSpPr>
        <p:pic>
          <p:nvPicPr>
            <p:cNvPr id="21" name="Imagem 20">
              <a:extLst>
                <a:ext uri="{FF2B5EF4-FFF2-40B4-BE49-F238E27FC236}">
                  <a16:creationId xmlns:a16="http://schemas.microsoft.com/office/drawing/2014/main" id="{0295CD6E-E921-CC49-97BB-D8E0B8CDF02A}"/>
                </a:ext>
              </a:extLst>
            </p:cNvPr>
            <p:cNvPicPr>
              <a:picLocks noChangeAspect="1"/>
            </p:cNvPicPr>
            <p:nvPr/>
          </p:nvPicPr>
          <p:blipFill>
            <a:blip r:embed="rId6"/>
            <a:stretch>
              <a:fillRect/>
            </a:stretch>
          </p:blipFill>
          <p:spPr>
            <a:xfrm>
              <a:off x="5671558" y="225972"/>
              <a:ext cx="6366372" cy="6196224"/>
            </a:xfrm>
            <a:prstGeom prst="rect">
              <a:avLst/>
            </a:prstGeom>
          </p:spPr>
        </p:pic>
        <p:sp>
          <p:nvSpPr>
            <p:cNvPr id="22" name="Retângulo 21">
              <a:extLst>
                <a:ext uri="{FF2B5EF4-FFF2-40B4-BE49-F238E27FC236}">
                  <a16:creationId xmlns:a16="http://schemas.microsoft.com/office/drawing/2014/main" id="{83A6DA20-F2D6-9441-A6FE-CB6A8EA94939}"/>
                </a:ext>
              </a:extLst>
            </p:cNvPr>
            <p:cNvSpPr/>
            <p:nvPr/>
          </p:nvSpPr>
          <p:spPr>
            <a:xfrm>
              <a:off x="6118693" y="6501223"/>
              <a:ext cx="5472102" cy="261610"/>
            </a:xfrm>
            <a:prstGeom prst="rect">
              <a:avLst/>
            </a:prstGeom>
          </p:spPr>
          <p:txBody>
            <a:bodyPr wrap="square">
              <a:spAutoFit/>
            </a:bodyPr>
            <a:lstStyle/>
            <a:p>
              <a:r>
                <a:rPr lang="pt-BR" sz="1100" dirty="0"/>
                <a:t>Fonte: </a:t>
              </a:r>
              <a:r>
                <a:rPr lang="pt-BR" sz="1100" dirty="0" err="1"/>
                <a:t>https</a:t>
              </a:r>
              <a:r>
                <a:rPr lang="pt-BR" sz="1100" dirty="0"/>
                <a:t>://</a:t>
              </a:r>
              <a:r>
                <a:rPr lang="pt-BR" sz="1100" dirty="0" err="1"/>
                <a:t>www.ibe.edu.br</a:t>
              </a:r>
              <a:r>
                <a:rPr lang="pt-BR" sz="1100" dirty="0"/>
                <a:t>/apple-e-a-marca-mais-valiosa-de-2019-conheca-as-top100/</a:t>
              </a:r>
            </a:p>
          </p:txBody>
        </p:sp>
      </p:grpSp>
      <p:cxnSp>
        <p:nvCxnSpPr>
          <p:cNvPr id="13" name="Conector Reto 12">
            <a:extLst>
              <a:ext uri="{FF2B5EF4-FFF2-40B4-BE49-F238E27FC236}">
                <a16:creationId xmlns:a16="http://schemas.microsoft.com/office/drawing/2014/main" id="{D98ECF56-B387-9249-95F0-5F2A7078A77A}"/>
              </a:ext>
            </a:extLst>
          </p:cNvPr>
          <p:cNvCxnSpPr>
            <a:cxnSpLocks/>
          </p:cNvCxnSpPr>
          <p:nvPr/>
        </p:nvCxnSpPr>
        <p:spPr>
          <a:xfrm>
            <a:off x="6600822" y="724286"/>
            <a:ext cx="0" cy="5405052"/>
          </a:xfrm>
          <a:prstGeom prst="line">
            <a:avLst/>
          </a:prstGeom>
          <a:ln w="28575"/>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32344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83"/>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4" name="Rectangle 193">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96" name="Rectangle 195">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4" name="Google Shape;184;g8bafeafd75_0_22"/>
          <p:cNvSpPr txBox="1"/>
          <p:nvPr/>
        </p:nvSpPr>
        <p:spPr>
          <a:xfrm>
            <a:off x="1115568" y="548640"/>
            <a:ext cx="10168128" cy="1179576"/>
          </a:xfrm>
          <a:prstGeom prst="rect">
            <a:avLst/>
          </a:prstGeom>
        </p:spPr>
        <p:txBody>
          <a:bodyPr spcFirstLastPara="1" vert="horz" lIns="91440" tIns="45720" rIns="91440" bIns="45720" rtlCol="0" anchor="ctr" anchorCtr="0">
            <a:normAutofit/>
          </a:bodyPr>
          <a:lstStyle/>
          <a:p>
            <a:pPr>
              <a:lnSpc>
                <a:spcPct val="90000"/>
              </a:lnSpc>
              <a:spcBef>
                <a:spcPct val="0"/>
              </a:spcBef>
              <a:spcAft>
                <a:spcPts val="600"/>
              </a:spcAft>
            </a:pPr>
            <a:r>
              <a:rPr lang="en-US" sz="6000" b="1" dirty="0">
                <a:latin typeface="+mj-lt"/>
                <a:ea typeface="+mj-ea"/>
                <a:cs typeface="+mj-cs"/>
                <a:sym typeface="Prompt"/>
              </a:rPr>
              <a:t>Marca</a:t>
            </a:r>
            <a:endParaRPr lang="en-US" sz="6000" dirty="0">
              <a:latin typeface="+mj-lt"/>
              <a:ea typeface="+mj-ea"/>
              <a:cs typeface="+mj-cs"/>
            </a:endParaRPr>
          </a:p>
        </p:txBody>
      </p:sp>
      <p:sp>
        <p:nvSpPr>
          <p:cNvPr id="198" name="Rectangle 197">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7" name="Google Shape;187;g8bafeafd75_0_22" descr="Uma imagem contendo rua, cidade, placa, pessoas&#10;&#10;Descrição gerada automaticamente"/>
          <p:cNvPicPr preferRelativeResize="0"/>
          <p:nvPr/>
        </p:nvPicPr>
        <p:blipFill rotWithShape="1">
          <a:blip r:embed="rId3"/>
          <a:srcRect r="1167" b="-2"/>
          <a:stretch/>
        </p:blipFill>
        <p:spPr>
          <a:xfrm>
            <a:off x="498834" y="2144570"/>
            <a:ext cx="6912619" cy="4164789"/>
          </a:xfrm>
          <a:prstGeom prst="rect">
            <a:avLst/>
          </a:prstGeom>
          <a:noFill/>
        </p:spPr>
      </p:pic>
      <p:sp>
        <p:nvSpPr>
          <p:cNvPr id="186" name="Google Shape;186;g8bafeafd75_0_22"/>
          <p:cNvSpPr txBox="1"/>
          <p:nvPr/>
        </p:nvSpPr>
        <p:spPr>
          <a:xfrm>
            <a:off x="7935102" y="2470862"/>
            <a:ext cx="3872243" cy="3694176"/>
          </a:xfrm>
          <a:prstGeom prst="rect">
            <a:avLst/>
          </a:prstGeom>
        </p:spPr>
        <p:txBody>
          <a:bodyPr spcFirstLastPara="1" vert="horz" lIns="91440" tIns="45720" rIns="91440" bIns="45720" rtlCol="0" anchor="ctr" anchorCtr="0">
            <a:normAutofit/>
          </a:bodyPr>
          <a:lstStyle/>
          <a:p>
            <a:pPr indent="-228600">
              <a:lnSpc>
                <a:spcPct val="90000"/>
              </a:lnSpc>
              <a:spcAft>
                <a:spcPts val="600"/>
              </a:spcAft>
              <a:buFont typeface="Arial" panose="020B0604020202020204" pitchFamily="34" charset="0"/>
              <a:buChar char="•"/>
            </a:pPr>
            <a:r>
              <a:rPr lang="pt-BR">
                <a:sym typeface="Prompt"/>
              </a:rPr>
              <a:t>São os sinais distintivos, visualmente perceptíveis, capazes de diferenciar um produto ou serviço de outro concorrente. </a:t>
            </a:r>
          </a:p>
          <a:p>
            <a:pPr indent="-228600">
              <a:lnSpc>
                <a:spcPct val="90000"/>
              </a:lnSpc>
              <a:spcAft>
                <a:spcPts val="600"/>
              </a:spcAft>
              <a:buFont typeface="Arial" panose="020B0604020202020204" pitchFamily="34" charset="0"/>
              <a:buChar char="•"/>
            </a:pPr>
            <a:endParaRPr lang="pt-BR">
              <a:sym typeface="Prompt"/>
            </a:endParaRPr>
          </a:p>
          <a:p>
            <a:pPr indent="-228600">
              <a:lnSpc>
                <a:spcPct val="90000"/>
              </a:lnSpc>
              <a:spcAft>
                <a:spcPts val="600"/>
              </a:spcAft>
              <a:buFont typeface="Arial" panose="020B0604020202020204" pitchFamily="34" charset="0"/>
              <a:buChar char="•"/>
            </a:pPr>
            <a:r>
              <a:rPr lang="pt-BR">
                <a:sym typeface="Prompt"/>
              </a:rPr>
              <a:t>O requisito básico para uma marca ser passível de registro é a novidade, no sentido de originalidade ou não “confusão” ou semelhança com marcas anteriores. </a:t>
            </a:r>
          </a:p>
          <a:p>
            <a:pPr indent="-228600">
              <a:lnSpc>
                <a:spcPct val="90000"/>
              </a:lnSpc>
              <a:spcAft>
                <a:spcPts val="600"/>
              </a:spcAft>
              <a:buFont typeface="Arial" panose="020B0604020202020204" pitchFamily="34" charset="0"/>
              <a:buChar char="•"/>
            </a:pPr>
            <a:endParaRPr lang="pt-BR">
              <a:sym typeface="Prompt"/>
            </a:endParaRPr>
          </a:p>
        </p:txBody>
      </p:sp>
      <p:sp>
        <p:nvSpPr>
          <p:cNvPr id="28" name="Google Shape;185;g8bafeafd75_0_22">
            <a:extLst>
              <a:ext uri="{FF2B5EF4-FFF2-40B4-BE49-F238E27FC236}">
                <a16:creationId xmlns:a16="http://schemas.microsoft.com/office/drawing/2014/main" id="{66052BBB-FDCF-104C-928E-4395DD478C07}"/>
              </a:ext>
            </a:extLst>
          </p:cNvPr>
          <p:cNvSpPr txBox="1"/>
          <p:nvPr/>
        </p:nvSpPr>
        <p:spPr>
          <a:xfrm>
            <a:off x="498834" y="6333955"/>
            <a:ext cx="6912619" cy="369417"/>
          </a:xfrm>
          <a:prstGeom prst="rect">
            <a:avLst/>
          </a:prstGeom>
          <a:solidFill>
            <a:srgbClr val="000000">
              <a:alpha val="50000"/>
            </a:srgbClr>
          </a:solidFill>
          <a:ln>
            <a:noFill/>
          </a:ln>
        </p:spPr>
        <p:txBody>
          <a:bodyPr spcFirstLastPara="1" wrap="square" lIns="0" tIns="0" rIns="0" bIns="0" anchor="t" anchorCtr="0">
            <a:noAutofit/>
          </a:bodyPr>
          <a:lstStyle/>
          <a:p>
            <a:pPr algn="ctr">
              <a:lnSpc>
                <a:spcPct val="140000"/>
              </a:lnSpc>
              <a:spcAft>
                <a:spcPts val="600"/>
              </a:spcAft>
            </a:pPr>
            <a:r>
              <a:rPr lang="en-US" sz="1600" dirty="0">
                <a:solidFill>
                  <a:srgbClr val="FFFFFF"/>
                </a:solidFill>
                <a:sym typeface="Open Sans"/>
              </a:rPr>
              <a:t>Fonte: NIT IFAL (2020)</a:t>
            </a:r>
            <a:endParaRPr lang="en-US" sz="1600" dirty="0">
              <a:solidFill>
                <a:srgbClr val="FFFFFF"/>
              </a:solidFill>
            </a:endParaRPr>
          </a:p>
        </p:txBody>
      </p:sp>
    </p:spTree>
    <p:extLst>
      <p:ext uri="{BB962C8B-B14F-4D97-AF65-F5344CB8AC3E}">
        <p14:creationId xmlns:p14="http://schemas.microsoft.com/office/powerpoint/2010/main" val="3504908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67"/>
        <p:cNvGrpSpPr/>
        <p:nvPr/>
      </p:nvGrpSpPr>
      <p:grpSpPr>
        <a:xfrm>
          <a:off x="0" y="0"/>
          <a:ext cx="0" cy="0"/>
          <a:chOff x="0" y="0"/>
          <a:chExt cx="0" cy="0"/>
        </a:xfrm>
      </p:grpSpPr>
      <p:pic>
        <p:nvPicPr>
          <p:cNvPr id="2" name="Imagem 1" descr="Uma imagem contendo placa, prato&#10;&#10;Descrição gerada automaticamente">
            <a:extLst>
              <a:ext uri="{FF2B5EF4-FFF2-40B4-BE49-F238E27FC236}">
                <a16:creationId xmlns:a16="http://schemas.microsoft.com/office/drawing/2014/main" id="{BF63AC30-E2EC-AE48-B11D-D1C7096A01F5}"/>
              </a:ext>
            </a:extLst>
          </p:cNvPr>
          <p:cNvPicPr>
            <a:picLocks noChangeAspect="1"/>
          </p:cNvPicPr>
          <p:nvPr/>
        </p:nvPicPr>
        <p:blipFill rotWithShape="1">
          <a:blip r:embed="rId3"/>
          <a:srcRect t="2174"/>
          <a:stretch/>
        </p:blipFill>
        <p:spPr>
          <a:xfrm>
            <a:off x="13" y="7"/>
            <a:ext cx="12191987" cy="6857993"/>
          </a:xfrm>
          <a:prstGeom prst="rect">
            <a:avLst/>
          </a:prstGeom>
        </p:spPr>
      </p:pic>
      <p:sp>
        <p:nvSpPr>
          <p:cNvPr id="83"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68" name="Google Shape;268;p17"/>
          <p:cNvSpPr txBox="1"/>
          <p:nvPr/>
        </p:nvSpPr>
        <p:spPr>
          <a:xfrm>
            <a:off x="709448" y="1913950"/>
            <a:ext cx="4204137" cy="1342754"/>
          </a:xfrm>
          <a:prstGeom prst="rect">
            <a:avLst/>
          </a:prstGeom>
        </p:spPr>
        <p:txBody>
          <a:bodyPr spcFirstLastPara="1" vert="horz" lIns="91440" tIns="45720" rIns="91440" bIns="45720" rtlCol="0" anchor="ctr" anchorCtr="0">
            <a:normAutofit/>
          </a:bodyPr>
          <a:lstStyle/>
          <a:p>
            <a:pPr algn="ctr">
              <a:lnSpc>
                <a:spcPct val="90000"/>
              </a:lnSpc>
              <a:spcBef>
                <a:spcPct val="0"/>
              </a:spcBef>
              <a:spcAft>
                <a:spcPts val="400"/>
              </a:spcAft>
            </a:pPr>
            <a:r>
              <a:rPr lang="pt-BR" sz="3600" b="1">
                <a:latin typeface="+mj-lt"/>
                <a:ea typeface="+mj-ea"/>
                <a:cs typeface="+mj-cs"/>
                <a:sym typeface="Prompt"/>
              </a:rPr>
              <a:t>Patente</a:t>
            </a:r>
            <a:endParaRPr lang="pt-BR" sz="3600">
              <a:latin typeface="+mj-lt"/>
              <a:ea typeface="+mj-ea"/>
              <a:cs typeface="+mj-cs"/>
            </a:endParaRPr>
          </a:p>
        </p:txBody>
      </p:sp>
      <p:cxnSp>
        <p:nvCxnSpPr>
          <p:cNvPr id="85" name="Straight Connector 84">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269" name="Google Shape;269;p17"/>
          <p:cNvSpPr txBox="1"/>
          <p:nvPr/>
        </p:nvSpPr>
        <p:spPr>
          <a:xfrm>
            <a:off x="525516" y="3417573"/>
            <a:ext cx="4593021" cy="2619839"/>
          </a:xfrm>
          <a:prstGeom prst="rect">
            <a:avLst/>
          </a:prstGeom>
        </p:spPr>
        <p:txBody>
          <a:bodyPr spcFirstLastPara="1" vert="horz" lIns="91440" tIns="45720" rIns="91440" bIns="45720" rtlCol="0" anchor="ctr" anchorCtr="0">
            <a:normAutofit/>
          </a:bodyPr>
          <a:lstStyle/>
          <a:p>
            <a:pPr indent="-228600">
              <a:lnSpc>
                <a:spcPct val="90000"/>
              </a:lnSpc>
              <a:spcAft>
                <a:spcPts val="400"/>
              </a:spcAft>
              <a:buFont typeface="Arial" panose="020B0604020202020204" pitchFamily="34" charset="0"/>
              <a:buChar char="•"/>
            </a:pPr>
            <a:r>
              <a:rPr lang="pt-BR" sz="1500">
                <a:sym typeface="Prompt"/>
              </a:rPr>
              <a:t>Patente é um ativo de propriedade industrial, expedido pelo Estado e que dá a propriedade exclusiva e temporária a uma pessoa física (inventor/criador isolado) ou jurídica (empresa) sobre o que tenha sido inventado ou aperfeiçoado, que possibilita ao seu titular impedir que terceiros, sem a sua anuência, explorem sua invenção.</a:t>
            </a:r>
          </a:p>
          <a:p>
            <a:pPr indent="-228600">
              <a:lnSpc>
                <a:spcPct val="90000"/>
              </a:lnSpc>
              <a:spcAft>
                <a:spcPts val="400"/>
              </a:spcAft>
              <a:buFont typeface="Arial" panose="020B0604020202020204" pitchFamily="34" charset="0"/>
              <a:buChar char="•"/>
            </a:pPr>
            <a:r>
              <a:rPr lang="pt-BR" sz="1500">
                <a:sym typeface="Prompt Light"/>
              </a:rPr>
              <a:t>Possui três requisitos essenciais:</a:t>
            </a:r>
          </a:p>
          <a:p>
            <a:pPr marL="304815" indent="-228600">
              <a:lnSpc>
                <a:spcPct val="90000"/>
              </a:lnSpc>
              <a:spcAft>
                <a:spcPts val="400"/>
              </a:spcAft>
              <a:buClr>
                <a:srgbClr val="FAFAFA"/>
              </a:buClr>
              <a:buSzPts val="4200"/>
              <a:buFont typeface="Arial" panose="020B0604020202020204" pitchFamily="34" charset="0"/>
              <a:buChar char="•"/>
            </a:pPr>
            <a:r>
              <a:rPr lang="pt-BR" sz="1500">
                <a:sym typeface="Prompt Light"/>
              </a:rPr>
              <a:t>novidade</a:t>
            </a:r>
          </a:p>
          <a:p>
            <a:pPr marL="304815" indent="-228600">
              <a:lnSpc>
                <a:spcPct val="90000"/>
              </a:lnSpc>
              <a:spcAft>
                <a:spcPts val="400"/>
              </a:spcAft>
              <a:buClr>
                <a:srgbClr val="FAFAFA"/>
              </a:buClr>
              <a:buSzPts val="4200"/>
              <a:buFont typeface="Arial" panose="020B0604020202020204" pitchFamily="34" charset="0"/>
              <a:buChar char="•"/>
            </a:pPr>
            <a:r>
              <a:rPr lang="pt-BR" sz="1500">
                <a:sym typeface="Prompt Light"/>
              </a:rPr>
              <a:t>industriabilidade</a:t>
            </a:r>
          </a:p>
          <a:p>
            <a:pPr marL="304815" indent="-228600">
              <a:lnSpc>
                <a:spcPct val="90000"/>
              </a:lnSpc>
              <a:spcAft>
                <a:spcPts val="400"/>
              </a:spcAft>
              <a:buClr>
                <a:srgbClr val="FAFAFA"/>
              </a:buClr>
              <a:buSzPts val="4200"/>
              <a:buFont typeface="Arial" panose="020B0604020202020204" pitchFamily="34" charset="0"/>
              <a:buChar char="•"/>
            </a:pPr>
            <a:r>
              <a:rPr lang="pt-BR" sz="1500">
                <a:sym typeface="Prompt Light"/>
              </a:rPr>
              <a:t>atividade inventiva</a:t>
            </a:r>
            <a:endParaRPr lang="pt-BR" sz="1500"/>
          </a:p>
        </p:txBody>
      </p:sp>
      <p:sp>
        <p:nvSpPr>
          <p:cNvPr id="270" name="Google Shape;270;p17"/>
          <p:cNvSpPr txBox="1"/>
          <p:nvPr/>
        </p:nvSpPr>
        <p:spPr>
          <a:xfrm>
            <a:off x="-2381750" y="6410707"/>
            <a:ext cx="7858011" cy="453522"/>
          </a:xfrm>
          <a:prstGeom prst="rect">
            <a:avLst/>
          </a:prstGeom>
          <a:noFill/>
          <a:ln>
            <a:noFill/>
          </a:ln>
        </p:spPr>
        <p:txBody>
          <a:bodyPr spcFirstLastPara="1" wrap="square" lIns="0" tIns="0" rIns="0" bIns="0" anchor="t" anchorCtr="0">
            <a:spAutoFit/>
          </a:bodyPr>
          <a:lstStyle/>
          <a:p>
            <a:pPr algn="ctr">
              <a:lnSpc>
                <a:spcPct val="140000"/>
              </a:lnSpc>
              <a:spcAft>
                <a:spcPts val="400"/>
              </a:spcAft>
            </a:pPr>
            <a:r>
              <a:rPr lang="en-US" sz="1867">
                <a:solidFill>
                  <a:srgbClr val="FAFAFA"/>
                </a:solidFill>
                <a:latin typeface="Prompt Light"/>
                <a:ea typeface="Prompt Light"/>
                <a:cs typeface="Prompt Light"/>
                <a:sym typeface="Prompt Light"/>
              </a:rPr>
              <a:t>Fonte: Lei 9.279/1996</a:t>
            </a:r>
            <a:endParaRPr lang="pt-BR" sz="1200"/>
          </a:p>
        </p:txBody>
      </p:sp>
    </p:spTree>
    <p:extLst>
      <p:ext uri="{BB962C8B-B14F-4D97-AF65-F5344CB8AC3E}">
        <p14:creationId xmlns:p14="http://schemas.microsoft.com/office/powerpoint/2010/main" val="1177521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Agrupar 7">
            <a:extLst>
              <a:ext uri="{FF2B5EF4-FFF2-40B4-BE49-F238E27FC236}">
                <a16:creationId xmlns:a16="http://schemas.microsoft.com/office/drawing/2014/main" id="{7BF7B9E4-AB38-E545-9082-5D04E730BF51}"/>
              </a:ext>
            </a:extLst>
          </p:cNvPr>
          <p:cNvGrpSpPr/>
          <p:nvPr/>
        </p:nvGrpSpPr>
        <p:grpSpPr>
          <a:xfrm>
            <a:off x="-38100" y="48015"/>
            <a:ext cx="3324997" cy="6858000"/>
            <a:chOff x="-38100" y="48015"/>
            <a:chExt cx="3757230" cy="6858000"/>
          </a:xfrm>
        </p:grpSpPr>
        <p:sp>
          <p:nvSpPr>
            <p:cNvPr id="2" name="Rectangle 1">
              <a:extLst>
                <a:ext uri="{FF2B5EF4-FFF2-40B4-BE49-F238E27FC236}">
                  <a16:creationId xmlns:a16="http://schemas.microsoft.com/office/drawing/2014/main" id="{F1E413BF-9B4D-8D4B-874C-58FBCCD6C892}"/>
                </a:ext>
              </a:extLst>
            </p:cNvPr>
            <p:cNvSpPr/>
            <p:nvPr/>
          </p:nvSpPr>
          <p:spPr>
            <a:xfrm>
              <a:off x="315264" y="48015"/>
              <a:ext cx="3403866" cy="6858000"/>
            </a:xfrm>
            <a:prstGeom prst="rect">
              <a:avLst/>
            </a:prstGeom>
            <a:solidFill>
              <a:schemeClr val="tx1">
                <a:lumMod val="85000"/>
                <a:lumOff val="1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p>
          </p:txBody>
        </p:sp>
        <p:grpSp>
          <p:nvGrpSpPr>
            <p:cNvPr id="3" name="Group 4">
              <a:extLst>
                <a:ext uri="{FF2B5EF4-FFF2-40B4-BE49-F238E27FC236}">
                  <a16:creationId xmlns:a16="http://schemas.microsoft.com/office/drawing/2014/main" id="{DB918349-CAB3-D840-81B9-22B68B379516}"/>
                </a:ext>
              </a:extLst>
            </p:cNvPr>
            <p:cNvGrpSpPr/>
            <p:nvPr/>
          </p:nvGrpSpPr>
          <p:grpSpPr>
            <a:xfrm>
              <a:off x="-38100" y="287867"/>
              <a:ext cx="3565099" cy="1873043"/>
              <a:chOff x="1619250" y="609600"/>
              <a:chExt cx="2190750" cy="1257300"/>
            </a:xfrm>
            <a:scene3d>
              <a:camera prst="orthographicFront">
                <a:rot lat="0" lon="0" rev="0"/>
              </a:camera>
              <a:lightRig rig="balanced" dir="t">
                <a:rot lat="0" lon="0" rev="8700000"/>
              </a:lightRig>
            </a:scene3d>
          </p:grpSpPr>
          <p:sp>
            <p:nvSpPr>
              <p:cNvPr id="4" name="Right Triangle 3">
                <a:extLst>
                  <a:ext uri="{FF2B5EF4-FFF2-40B4-BE49-F238E27FC236}">
                    <a16:creationId xmlns:a16="http://schemas.microsoft.com/office/drawing/2014/main" id="{3B85E5B9-4D56-1647-B7F0-A690C47A20D6}"/>
                  </a:ext>
                </a:extLst>
              </p:cNvPr>
              <p:cNvSpPr/>
              <p:nvPr/>
            </p:nvSpPr>
            <p:spPr>
              <a:xfrm flipH="1" flipV="1">
                <a:off x="1619250" y="1638300"/>
                <a:ext cx="190500" cy="228600"/>
              </a:xfrm>
              <a:prstGeom prst="rtTriangle">
                <a:avLst/>
              </a:prstGeom>
              <a:solidFill>
                <a:schemeClr val="accent1">
                  <a:lumMod val="75000"/>
                </a:schemeClr>
              </a:solid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5" name="Right Arrow 2">
                <a:extLst>
                  <a:ext uri="{FF2B5EF4-FFF2-40B4-BE49-F238E27FC236}">
                    <a16:creationId xmlns:a16="http://schemas.microsoft.com/office/drawing/2014/main" id="{CD053AF5-A511-764B-98FA-E6F636768102}"/>
                  </a:ext>
                </a:extLst>
              </p:cNvPr>
              <p:cNvSpPr/>
              <p:nvPr/>
            </p:nvSpPr>
            <p:spPr>
              <a:xfrm>
                <a:off x="1619250" y="609600"/>
                <a:ext cx="2190750" cy="1257300"/>
              </a:xfrm>
              <a:prstGeom prst="rightArrow">
                <a:avLst>
                  <a:gd name="adj1" fmla="val 65152"/>
                  <a:gd name="adj2" fmla="val 50000"/>
                </a:avLst>
              </a:prstGeom>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087"/>
                <a:r>
                  <a:rPr lang="pt-BR" sz="2133" dirty="0">
                    <a:latin typeface="Prompt Light"/>
                    <a:ea typeface="Prompt Light"/>
                    <a:cs typeface="Prompt Light"/>
                    <a:sym typeface="Prompt Light"/>
                  </a:rPr>
                  <a:t>Patente de Invenção</a:t>
                </a:r>
                <a:endParaRPr lang="en-US" sz="2133" dirty="0">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9AE0D7BF-916B-264A-857D-E4EB531E553B}"/>
                </a:ext>
              </a:extLst>
            </p:cNvPr>
            <p:cNvGrpSpPr/>
            <p:nvPr/>
          </p:nvGrpSpPr>
          <p:grpSpPr>
            <a:xfrm>
              <a:off x="-38100" y="3475775"/>
              <a:ext cx="3565099" cy="1873043"/>
              <a:chOff x="1619250" y="609600"/>
              <a:chExt cx="2190750" cy="1257300"/>
            </a:xfrm>
            <a:scene3d>
              <a:camera prst="orthographicFront">
                <a:rot lat="0" lon="0" rev="0"/>
              </a:camera>
              <a:lightRig rig="balanced" dir="t">
                <a:rot lat="0" lon="0" rev="8700000"/>
              </a:lightRig>
            </a:scene3d>
          </p:grpSpPr>
          <p:sp>
            <p:nvSpPr>
              <p:cNvPr id="10" name="Right Triangle 9">
                <a:extLst>
                  <a:ext uri="{FF2B5EF4-FFF2-40B4-BE49-F238E27FC236}">
                    <a16:creationId xmlns:a16="http://schemas.microsoft.com/office/drawing/2014/main" id="{20F51104-1415-8D45-9458-37E5C0C7DDE6}"/>
                  </a:ext>
                </a:extLst>
              </p:cNvPr>
              <p:cNvSpPr/>
              <p:nvPr/>
            </p:nvSpPr>
            <p:spPr>
              <a:xfrm flipH="1" flipV="1">
                <a:off x="1619250" y="1638300"/>
                <a:ext cx="190500" cy="228600"/>
              </a:xfrm>
              <a:prstGeom prst="rtTriangle">
                <a:avLst/>
              </a:prstGeom>
              <a:solidFill>
                <a:schemeClr val="accent3">
                  <a:lumMod val="75000"/>
                </a:schemeClr>
              </a:solid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p>
            </p:txBody>
          </p:sp>
          <p:sp>
            <p:nvSpPr>
              <p:cNvPr id="11" name="Right Arrow 10">
                <a:extLst>
                  <a:ext uri="{FF2B5EF4-FFF2-40B4-BE49-F238E27FC236}">
                    <a16:creationId xmlns:a16="http://schemas.microsoft.com/office/drawing/2014/main" id="{D6CADCEC-854E-5B43-A3A3-318C4D0250E8}"/>
                  </a:ext>
                </a:extLst>
              </p:cNvPr>
              <p:cNvSpPr/>
              <p:nvPr/>
            </p:nvSpPr>
            <p:spPr>
              <a:xfrm>
                <a:off x="1619250" y="609600"/>
                <a:ext cx="2190750" cy="1257300"/>
              </a:xfrm>
              <a:prstGeom prst="rightArrow">
                <a:avLst>
                  <a:gd name="adj1" fmla="val 65152"/>
                  <a:gd name="adj2" fmla="val 50000"/>
                </a:avLst>
              </a:prstGeom>
              <a:solidFill>
                <a:schemeClr val="accent3"/>
              </a:solid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087"/>
                <a:r>
                  <a:rPr lang="pt-BR" sz="2133" dirty="0">
                    <a:latin typeface="Prompt Light"/>
                    <a:ea typeface="Prompt Light"/>
                    <a:cs typeface="Prompt Light"/>
                    <a:sym typeface="Prompt Light"/>
                  </a:rPr>
                  <a:t>Modelo de Utilidade</a:t>
                </a:r>
                <a:endParaRPr lang="en-US" sz="2133" dirty="0">
                  <a:latin typeface="Arial" panose="020B0604020202020204" pitchFamily="34" charset="0"/>
                  <a:cs typeface="Arial" panose="020B0604020202020204" pitchFamily="34" charset="0"/>
                </a:endParaRPr>
              </a:p>
            </p:txBody>
          </p:sp>
        </p:grpSp>
      </p:grpSp>
      <p:grpSp>
        <p:nvGrpSpPr>
          <p:cNvPr id="15" name="Group 28">
            <a:extLst>
              <a:ext uri="{FF2B5EF4-FFF2-40B4-BE49-F238E27FC236}">
                <a16:creationId xmlns:a16="http://schemas.microsoft.com/office/drawing/2014/main" id="{E9E23CEC-3FAA-5F4C-AC39-F7631AA2F3D4}"/>
              </a:ext>
            </a:extLst>
          </p:cNvPr>
          <p:cNvGrpSpPr/>
          <p:nvPr/>
        </p:nvGrpSpPr>
        <p:grpSpPr>
          <a:xfrm>
            <a:off x="3415628" y="558695"/>
            <a:ext cx="5489477" cy="2751504"/>
            <a:chOff x="5628950" y="1016876"/>
            <a:chExt cx="4047709" cy="2751501"/>
          </a:xfrm>
        </p:grpSpPr>
        <p:sp>
          <p:nvSpPr>
            <p:cNvPr id="16" name="Rectangle 16">
              <a:extLst>
                <a:ext uri="{FF2B5EF4-FFF2-40B4-BE49-F238E27FC236}">
                  <a16:creationId xmlns:a16="http://schemas.microsoft.com/office/drawing/2014/main" id="{9AB89C98-97CA-144E-A0B4-E84ACC25C661}"/>
                </a:ext>
              </a:extLst>
            </p:cNvPr>
            <p:cNvSpPr/>
            <p:nvPr/>
          </p:nvSpPr>
          <p:spPr>
            <a:xfrm>
              <a:off x="5628950" y="1016876"/>
              <a:ext cx="156997" cy="792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p>
          </p:txBody>
        </p:sp>
        <p:sp>
          <p:nvSpPr>
            <p:cNvPr id="17" name="TextBox 20">
              <a:extLst>
                <a:ext uri="{FF2B5EF4-FFF2-40B4-BE49-F238E27FC236}">
                  <a16:creationId xmlns:a16="http://schemas.microsoft.com/office/drawing/2014/main" id="{54C41FB9-7494-DD45-85C7-82D3D9FA6E39}"/>
                </a:ext>
              </a:extLst>
            </p:cNvPr>
            <p:cNvSpPr txBox="1"/>
            <p:nvPr/>
          </p:nvSpPr>
          <p:spPr>
            <a:xfrm>
              <a:off x="5976448" y="1090146"/>
              <a:ext cx="3700211" cy="2678231"/>
            </a:xfrm>
            <a:prstGeom prst="rect">
              <a:avLst/>
            </a:prstGeom>
            <a:noFill/>
          </p:spPr>
          <p:txBody>
            <a:bodyPr wrap="square" rtlCol="0">
              <a:spAutoFit/>
            </a:bodyPr>
            <a:lstStyle/>
            <a:p>
              <a:r>
                <a:rPr lang="pt-BR" sz="1867" dirty="0">
                  <a:latin typeface="Prompt Light"/>
                  <a:ea typeface="Prompt Light"/>
                  <a:cs typeface="Prompt Light"/>
                  <a:sym typeface="Prompt Light"/>
                </a:rPr>
                <a:t>Resultante da criação do homem para solucionar um problema técnico existente dentro de um determinado campo tecnológico, passivo de ser fabricada em escala industrial. Os inventos podem ser produtos e atividades industriais. As Patentes de Invenção conferem proteção às criações de caráter técnico, visando um efeito técnico peculiar.</a:t>
              </a:r>
              <a:endParaRPr lang="en-US" sz="1867" dirty="0">
                <a:latin typeface="Arial" panose="020B0604020202020204" pitchFamily="34" charset="0"/>
                <a:cs typeface="Arial" panose="020B0604020202020204" pitchFamily="34" charset="0"/>
              </a:endParaRPr>
            </a:p>
          </p:txBody>
        </p:sp>
      </p:grpSp>
      <p:grpSp>
        <p:nvGrpSpPr>
          <p:cNvPr id="21" name="Group 30">
            <a:extLst>
              <a:ext uri="{FF2B5EF4-FFF2-40B4-BE49-F238E27FC236}">
                <a16:creationId xmlns:a16="http://schemas.microsoft.com/office/drawing/2014/main" id="{246FB3D6-92E0-9A4F-AC95-434930132384}"/>
              </a:ext>
            </a:extLst>
          </p:cNvPr>
          <p:cNvGrpSpPr/>
          <p:nvPr/>
        </p:nvGrpSpPr>
        <p:grpSpPr>
          <a:xfrm>
            <a:off x="3415628" y="4120532"/>
            <a:ext cx="4764536" cy="2464181"/>
            <a:chOff x="5628949" y="4014078"/>
            <a:chExt cx="4723989" cy="2464181"/>
          </a:xfrm>
        </p:grpSpPr>
        <p:sp>
          <p:nvSpPr>
            <p:cNvPr id="22" name="Rectangle 18">
              <a:extLst>
                <a:ext uri="{FF2B5EF4-FFF2-40B4-BE49-F238E27FC236}">
                  <a16:creationId xmlns:a16="http://schemas.microsoft.com/office/drawing/2014/main" id="{7983425F-BF28-F043-A318-B479A66D70D6}"/>
                </a:ext>
              </a:extLst>
            </p:cNvPr>
            <p:cNvSpPr/>
            <p:nvPr/>
          </p:nvSpPr>
          <p:spPr>
            <a:xfrm>
              <a:off x="5628949" y="4014078"/>
              <a:ext cx="156997" cy="7928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p>
          </p:txBody>
        </p:sp>
        <p:sp>
          <p:nvSpPr>
            <p:cNvPr id="23" name="TextBox 22">
              <a:extLst>
                <a:ext uri="{FF2B5EF4-FFF2-40B4-BE49-F238E27FC236}">
                  <a16:creationId xmlns:a16="http://schemas.microsoft.com/office/drawing/2014/main" id="{D7D378BD-2317-5147-8432-FCDE258C76A4}"/>
                </a:ext>
              </a:extLst>
            </p:cNvPr>
            <p:cNvSpPr txBox="1"/>
            <p:nvPr/>
          </p:nvSpPr>
          <p:spPr>
            <a:xfrm>
              <a:off x="5976441" y="4087348"/>
              <a:ext cx="4376497" cy="2390911"/>
            </a:xfrm>
            <a:prstGeom prst="rect">
              <a:avLst/>
            </a:prstGeom>
            <a:noFill/>
          </p:spPr>
          <p:txBody>
            <a:bodyPr wrap="square" rtlCol="0">
              <a:spAutoFit/>
            </a:bodyPr>
            <a:lstStyle/>
            <a:p>
              <a:pPr lvl="0">
                <a:buClr>
                  <a:schemeClr val="dk1"/>
                </a:buClr>
              </a:pPr>
              <a:r>
                <a:rPr lang="pt-BR" sz="1867" dirty="0">
                  <a:latin typeface="Prompt Light"/>
                  <a:ea typeface="Prompt Light"/>
                  <a:cs typeface="Prompt Light"/>
                  <a:sym typeface="Prompt Light"/>
                </a:rPr>
                <a:t>Criação de um objeto de uso prático, ou parte deste, resultante de modificação de item já existente. Deve ser tridimensional, passivo de aplicação industrial e que apresente nova forma ou disposição, envolvendo ato inventivo, que resulte em melhoria funcional no seu uso ou em sua fabricação. </a:t>
              </a:r>
              <a:endParaRPr lang="pt-BR" sz="1200" dirty="0">
                <a:latin typeface="Prompt"/>
                <a:ea typeface="Prompt"/>
                <a:cs typeface="Prompt"/>
                <a:sym typeface="Prompt"/>
              </a:endParaRPr>
            </a:p>
          </p:txBody>
        </p:sp>
      </p:grpSp>
      <p:pic>
        <p:nvPicPr>
          <p:cNvPr id="13" name="Imagem 12" descr="Uma imagem contendo computador, mesa&#10;&#10;Descrição gerada automaticamente">
            <a:extLst>
              <a:ext uri="{FF2B5EF4-FFF2-40B4-BE49-F238E27FC236}">
                <a16:creationId xmlns:a16="http://schemas.microsoft.com/office/drawing/2014/main" id="{53504C4D-95F1-B04B-9A6E-15C913712E1E}"/>
              </a:ext>
            </a:extLst>
          </p:cNvPr>
          <p:cNvPicPr>
            <a:picLocks noChangeAspect="1"/>
          </p:cNvPicPr>
          <p:nvPr/>
        </p:nvPicPr>
        <p:blipFill>
          <a:blip r:embed="rId3"/>
          <a:stretch>
            <a:fillRect/>
          </a:stretch>
        </p:blipFill>
        <p:spPr>
          <a:xfrm>
            <a:off x="9059347" y="235283"/>
            <a:ext cx="2559504" cy="3170147"/>
          </a:xfrm>
          <a:prstGeom prst="rect">
            <a:avLst/>
          </a:prstGeom>
        </p:spPr>
      </p:pic>
      <p:pic>
        <p:nvPicPr>
          <p:cNvPr id="24" name="Google Shape;283;p18" descr="Monitor de computador com texto preto sobre fundo branco&#10;&#10;Descrição gerada automaticamente">
            <a:extLst>
              <a:ext uri="{FF2B5EF4-FFF2-40B4-BE49-F238E27FC236}">
                <a16:creationId xmlns:a16="http://schemas.microsoft.com/office/drawing/2014/main" id="{87DECA88-03AB-B647-AB50-8A0B1A30FF49}"/>
              </a:ext>
            </a:extLst>
          </p:cNvPr>
          <p:cNvPicPr preferRelativeResize="0"/>
          <p:nvPr/>
        </p:nvPicPr>
        <p:blipFill rotWithShape="1">
          <a:blip r:embed="rId4"/>
          <a:srcRect l="40076" b="54600"/>
          <a:stretch/>
        </p:blipFill>
        <p:spPr>
          <a:xfrm>
            <a:off x="8452016" y="4120532"/>
            <a:ext cx="3578878" cy="2221784"/>
          </a:xfrm>
          <a:prstGeom prst="rect">
            <a:avLst/>
          </a:prstGeom>
          <a:effectLst/>
        </p:spPr>
      </p:pic>
    </p:spTree>
    <p:extLst>
      <p:ext uri="{BB962C8B-B14F-4D97-AF65-F5344CB8AC3E}">
        <p14:creationId xmlns:p14="http://schemas.microsoft.com/office/powerpoint/2010/main" val="3326112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7"/>
        <p:cNvGrpSpPr/>
        <p:nvPr/>
      </p:nvGrpSpPr>
      <p:grpSpPr>
        <a:xfrm>
          <a:off x="0" y="0"/>
          <a:ext cx="0" cy="0"/>
          <a:chOff x="0" y="0"/>
          <a:chExt cx="0" cy="0"/>
        </a:xfrm>
      </p:grpSpPr>
      <p:sp>
        <p:nvSpPr>
          <p:cNvPr id="106" name="Rectangle 105">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7C6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110" name="Straight Connector 109">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95600" y="5768204"/>
            <a:ext cx="6400800" cy="0"/>
          </a:xfrm>
          <a:prstGeom prst="line">
            <a:avLst/>
          </a:prstGeom>
          <a:ln>
            <a:solidFill>
              <a:srgbClr val="7C6035"/>
            </a:solidFill>
          </a:ln>
        </p:spPr>
        <p:style>
          <a:lnRef idx="1">
            <a:schemeClr val="accent1"/>
          </a:lnRef>
          <a:fillRef idx="0">
            <a:schemeClr val="accent1"/>
          </a:fillRef>
          <a:effectRef idx="0">
            <a:schemeClr val="accent1"/>
          </a:effectRef>
          <a:fontRef idx="minor">
            <a:schemeClr val="tx1"/>
          </a:fontRef>
        </p:style>
      </p:cxnSp>
      <p:sp>
        <p:nvSpPr>
          <p:cNvPr id="30" name="Google Shape;103;p2">
            <a:extLst>
              <a:ext uri="{FF2B5EF4-FFF2-40B4-BE49-F238E27FC236}">
                <a16:creationId xmlns:a16="http://schemas.microsoft.com/office/drawing/2014/main" id="{E983F73A-D5F8-A141-8093-BD4C464DE451}"/>
              </a:ext>
            </a:extLst>
          </p:cNvPr>
          <p:cNvSpPr txBox="1"/>
          <p:nvPr/>
        </p:nvSpPr>
        <p:spPr>
          <a:xfrm>
            <a:off x="1109980" y="4277356"/>
            <a:ext cx="9966960" cy="1560320"/>
          </a:xfrm>
          <a:prstGeom prst="rect">
            <a:avLst/>
          </a:prstGeom>
        </p:spPr>
        <p:txBody>
          <a:bodyPr spcFirstLastPara="1" vert="horz" lIns="91440" tIns="45720" rIns="91440" bIns="45720" rtlCol="0" anchor="b" anchorCtr="0">
            <a:normAutofit/>
          </a:bodyPr>
          <a:lstStyle/>
          <a:p>
            <a:pPr algn="ctr">
              <a:lnSpc>
                <a:spcPct val="90000"/>
              </a:lnSpc>
              <a:spcBef>
                <a:spcPct val="0"/>
              </a:spcBef>
              <a:spcAft>
                <a:spcPts val="600"/>
              </a:spcAft>
            </a:pPr>
            <a:r>
              <a:rPr lang="pt-BR" sz="5400" b="1" i="0" cap="all" baseline="0">
                <a:solidFill>
                  <a:srgbClr val="7C6035"/>
                </a:solidFill>
                <a:latin typeface="+mj-lt"/>
                <a:ea typeface="+mj-ea"/>
                <a:cs typeface="+mj-cs"/>
                <a:sym typeface="Prompt"/>
              </a:rPr>
              <a:t>De quem é a autoria da foto?</a:t>
            </a:r>
            <a:endParaRPr lang="pt-BR" sz="5400" b="1" i="0" cap="all" baseline="0">
              <a:solidFill>
                <a:srgbClr val="7C6035"/>
              </a:solidFill>
              <a:latin typeface="+mj-lt"/>
              <a:ea typeface="+mj-ea"/>
              <a:cs typeface="+mj-cs"/>
            </a:endParaRPr>
          </a:p>
        </p:txBody>
      </p:sp>
      <p:sp>
        <p:nvSpPr>
          <p:cNvPr id="31" name="Google Shape;102;p2">
            <a:extLst>
              <a:ext uri="{FF2B5EF4-FFF2-40B4-BE49-F238E27FC236}">
                <a16:creationId xmlns:a16="http://schemas.microsoft.com/office/drawing/2014/main" id="{C7D79B46-68AF-3140-82EA-BF6490A6F9AE}"/>
              </a:ext>
            </a:extLst>
          </p:cNvPr>
          <p:cNvSpPr txBox="1"/>
          <p:nvPr/>
        </p:nvSpPr>
        <p:spPr>
          <a:xfrm>
            <a:off x="238760" y="3918516"/>
            <a:ext cx="1903939" cy="440822"/>
          </a:xfrm>
          <a:prstGeom prst="rect">
            <a:avLst/>
          </a:prstGeom>
        </p:spPr>
        <p:txBody>
          <a:bodyPr spcFirstLastPara="1" vert="horz" lIns="91440" tIns="45720" rIns="91440" bIns="45720" rtlCol="0" anchorCtr="0">
            <a:normAutofit/>
          </a:bodyPr>
          <a:lstStyle/>
          <a:p>
            <a:pPr>
              <a:lnSpc>
                <a:spcPct val="90000"/>
              </a:lnSpc>
              <a:spcBef>
                <a:spcPts val="1000"/>
              </a:spcBef>
            </a:pPr>
            <a:r>
              <a:rPr lang="en-US" sz="1600" dirty="0">
                <a:solidFill>
                  <a:srgbClr val="7C6035"/>
                </a:solidFill>
                <a:sym typeface="Prompt Light"/>
              </a:rPr>
              <a:t>Fonte: Slater (2011).</a:t>
            </a:r>
            <a:endParaRPr lang="en-US" sz="1600" dirty="0">
              <a:solidFill>
                <a:srgbClr val="7C6035"/>
              </a:solidFill>
            </a:endParaRPr>
          </a:p>
        </p:txBody>
      </p:sp>
      <p:pic>
        <p:nvPicPr>
          <p:cNvPr id="101" name="Google Shape;101;p2" descr="Uma imagem contendo animal, mamífero, primata, olhando&#10;&#10;Descrição gerada automaticamente"/>
          <p:cNvPicPr preferRelativeResize="0"/>
          <p:nvPr/>
        </p:nvPicPr>
        <p:blipFill rotWithShape="1">
          <a:blip r:embed="rId3"/>
          <a:srcRect r="1" b="7450"/>
          <a:stretch/>
        </p:blipFill>
        <p:spPr>
          <a:xfrm>
            <a:off x="243840" y="256540"/>
            <a:ext cx="11704320" cy="3764276"/>
          </a:xfrm>
          <a:prstGeom prst="rect">
            <a:avLst/>
          </a:prstGeom>
          <a:noFill/>
        </p:spPr>
      </p:pic>
    </p:spTree>
    <p:extLst>
      <p:ext uri="{BB962C8B-B14F-4D97-AF65-F5344CB8AC3E}">
        <p14:creationId xmlns:p14="http://schemas.microsoft.com/office/powerpoint/2010/main" val="32428600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19"/>
          <p:cNvPicPr preferRelativeResize="0"/>
          <p:nvPr/>
        </p:nvPicPr>
        <p:blipFill rotWithShape="1">
          <a:blip r:embed="rId3"/>
          <a:srcRect b="881"/>
          <a:stretch/>
        </p:blipFill>
        <p:spPr>
          <a:xfrm>
            <a:off x="0" y="7"/>
            <a:ext cx="12191987" cy="6857993"/>
          </a:xfrm>
          <a:prstGeom prst="rect">
            <a:avLst/>
          </a:prstGeom>
          <a:noFill/>
        </p:spPr>
      </p:pic>
    </p:spTree>
    <p:extLst>
      <p:ext uri="{BB962C8B-B14F-4D97-AF65-F5344CB8AC3E}">
        <p14:creationId xmlns:p14="http://schemas.microsoft.com/office/powerpoint/2010/main" val="28716566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2F63DB58-D61F-EA48-80AF-3B93ED93CD20}"/>
              </a:ext>
            </a:extLst>
          </p:cNvPr>
          <p:cNvPicPr>
            <a:picLocks noChangeAspect="1"/>
          </p:cNvPicPr>
          <p:nvPr/>
        </p:nvPicPr>
        <p:blipFill>
          <a:blip r:embed="rId2"/>
          <a:stretch>
            <a:fillRect/>
          </a:stretch>
        </p:blipFill>
        <p:spPr>
          <a:xfrm>
            <a:off x="0" y="0"/>
            <a:ext cx="12192000" cy="6858000"/>
          </a:xfrm>
          <a:prstGeom prst="rect">
            <a:avLst/>
          </a:prstGeom>
        </p:spPr>
      </p:pic>
      <p:sp>
        <p:nvSpPr>
          <p:cNvPr id="23" name="Retângulo 22">
            <a:extLst>
              <a:ext uri="{FF2B5EF4-FFF2-40B4-BE49-F238E27FC236}">
                <a16:creationId xmlns:a16="http://schemas.microsoft.com/office/drawing/2014/main" id="{E7881008-3523-984A-BC08-D01F0F69B93D}"/>
              </a:ext>
            </a:extLst>
          </p:cNvPr>
          <p:cNvSpPr/>
          <p:nvPr/>
        </p:nvSpPr>
        <p:spPr>
          <a:xfrm>
            <a:off x="0" y="6581001"/>
            <a:ext cx="7215188" cy="276999"/>
          </a:xfrm>
          <a:prstGeom prst="rect">
            <a:avLst/>
          </a:prstGeom>
        </p:spPr>
        <p:txBody>
          <a:bodyPr wrap="square">
            <a:spAutoFit/>
          </a:bodyPr>
          <a:lstStyle/>
          <a:p>
            <a:r>
              <a:rPr lang="pt-BR" sz="1200" dirty="0"/>
              <a:t>Fonte: </a:t>
            </a:r>
            <a:r>
              <a:rPr lang="pt-BR" sz="1200" dirty="0" err="1"/>
              <a:t>https</a:t>
            </a:r>
            <a:r>
              <a:rPr lang="pt-BR" sz="1200" dirty="0"/>
              <a:t>://www.vilage.com.br/patentes/quais-sao-os-requisitos-de-patenteabilidade/</a:t>
            </a:r>
          </a:p>
        </p:txBody>
      </p:sp>
    </p:spTree>
    <p:extLst>
      <p:ext uri="{BB962C8B-B14F-4D97-AF65-F5344CB8AC3E}">
        <p14:creationId xmlns:p14="http://schemas.microsoft.com/office/powerpoint/2010/main" val="3330090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22E2E451-AFCB-DA4A-BDD0-288118839D01}"/>
              </a:ext>
            </a:extLst>
          </p:cNvPr>
          <p:cNvPicPr>
            <a:picLocks noChangeAspect="1"/>
          </p:cNvPicPr>
          <p:nvPr/>
        </p:nvPicPr>
        <p:blipFill rotWithShape="1">
          <a:blip r:embed="rId2"/>
          <a:srcRect b="15730"/>
          <a:stretch/>
        </p:blipFill>
        <p:spPr>
          <a:xfrm>
            <a:off x="-1" y="10"/>
            <a:ext cx="12192000" cy="6857990"/>
          </a:xfrm>
          <a:prstGeom prst="rect">
            <a:avLst/>
          </a:prstGeom>
        </p:spPr>
      </p:pic>
      <p:sp>
        <p:nvSpPr>
          <p:cNvPr id="22"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7" name="Título 6">
            <a:extLst>
              <a:ext uri="{FF2B5EF4-FFF2-40B4-BE49-F238E27FC236}">
                <a16:creationId xmlns:a16="http://schemas.microsoft.com/office/drawing/2014/main" id="{BD94CFE4-EBE8-5840-9ED0-B35783D1C6E4}"/>
              </a:ext>
            </a:extLst>
          </p:cNvPr>
          <p:cNvSpPr>
            <a:spLocks noGrp="1"/>
          </p:cNvSpPr>
          <p:nvPr>
            <p:ph type="title"/>
          </p:nvPr>
        </p:nvSpPr>
        <p:spPr>
          <a:xfrm>
            <a:off x="709448" y="1913950"/>
            <a:ext cx="4204137" cy="1342754"/>
          </a:xfrm>
        </p:spPr>
        <p:txBody>
          <a:bodyPr>
            <a:normAutofit/>
          </a:bodyPr>
          <a:lstStyle/>
          <a:p>
            <a:pPr algn="ctr"/>
            <a:r>
              <a:rPr lang="pt-BR" sz="3600"/>
              <a:t>Desenho Industrial</a:t>
            </a:r>
          </a:p>
        </p:txBody>
      </p:sp>
      <p:cxnSp>
        <p:nvCxnSpPr>
          <p:cNvPr id="23" name="Straight Connector 14">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8" name="Espaço Reservado para Conteúdo 7">
            <a:extLst>
              <a:ext uri="{FF2B5EF4-FFF2-40B4-BE49-F238E27FC236}">
                <a16:creationId xmlns:a16="http://schemas.microsoft.com/office/drawing/2014/main" id="{35ADDD6E-08C2-464A-A58C-2EF59BF41B99}"/>
              </a:ext>
            </a:extLst>
          </p:cNvPr>
          <p:cNvSpPr>
            <a:spLocks noGrp="1"/>
          </p:cNvSpPr>
          <p:nvPr>
            <p:ph idx="1"/>
          </p:nvPr>
        </p:nvSpPr>
        <p:spPr>
          <a:xfrm>
            <a:off x="525516" y="3417573"/>
            <a:ext cx="4593021" cy="2619839"/>
          </a:xfrm>
        </p:spPr>
        <p:txBody>
          <a:bodyPr anchor="ctr">
            <a:normAutofit/>
          </a:bodyPr>
          <a:lstStyle/>
          <a:p>
            <a:r>
              <a:rPr lang="pt-BR" sz="1500" dirty="0"/>
              <a:t>Refere-se à natureza estética do produto acabado, independente dos aspectos técnicos ou funcionais.</a:t>
            </a:r>
          </a:p>
          <a:p>
            <a:r>
              <a:rPr lang="pt-BR" sz="1500" dirty="0"/>
              <a:t>Diretamente relacionado à aparência do produto.</a:t>
            </a:r>
          </a:p>
          <a:p>
            <a:pPr marL="0" indent="0" algn="ctr">
              <a:buFont typeface="Arial" charset="0"/>
              <a:buNone/>
              <a:defRPr/>
            </a:pPr>
            <a:r>
              <a:rPr lang="pt-BR" sz="1500" dirty="0"/>
              <a:t>“É a </a:t>
            </a:r>
            <a:r>
              <a:rPr lang="pt-BR" sz="1500" b="1" dirty="0"/>
              <a:t>forma plástica ornamental</a:t>
            </a:r>
            <a:r>
              <a:rPr lang="pt-BR" sz="1500" dirty="0"/>
              <a:t> de um objeto ou o </a:t>
            </a:r>
            <a:r>
              <a:rPr lang="pt-BR" sz="1500" b="1" dirty="0"/>
              <a:t>conjunto ornamental de linhas e cores </a:t>
            </a:r>
            <a:r>
              <a:rPr lang="pt-BR" sz="1500" dirty="0"/>
              <a:t>que possa ser </a:t>
            </a:r>
            <a:r>
              <a:rPr lang="pt-BR" sz="1500" b="1" dirty="0"/>
              <a:t>aplicado</a:t>
            </a:r>
            <a:r>
              <a:rPr lang="pt-BR" sz="1500" dirty="0"/>
              <a:t> a um </a:t>
            </a:r>
            <a:r>
              <a:rPr lang="pt-BR" sz="1500" b="1" dirty="0"/>
              <a:t>produto</a:t>
            </a:r>
            <a:r>
              <a:rPr lang="pt-BR" sz="1500" dirty="0"/>
              <a:t>, proporcionando </a:t>
            </a:r>
            <a:r>
              <a:rPr lang="pt-BR" sz="1500" b="1" dirty="0"/>
              <a:t>resultado visual novo e original </a:t>
            </a:r>
            <a:r>
              <a:rPr lang="pt-BR" sz="1500" dirty="0"/>
              <a:t>na sua configuração </a:t>
            </a:r>
            <a:r>
              <a:rPr lang="pt-BR" sz="1500" b="1" dirty="0"/>
              <a:t>externa</a:t>
            </a:r>
            <a:r>
              <a:rPr lang="pt-BR" sz="1500" dirty="0"/>
              <a:t> e que possa servir de tipo de </a:t>
            </a:r>
            <a:r>
              <a:rPr lang="pt-BR" sz="1500" b="1" dirty="0"/>
              <a:t>fabricação industrial</a:t>
            </a:r>
            <a:r>
              <a:rPr lang="pt-BR" sz="1500" dirty="0"/>
              <a:t>”.</a:t>
            </a:r>
          </a:p>
          <a:p>
            <a:pPr marL="0" indent="0" algn="ctr">
              <a:buNone/>
            </a:pPr>
            <a:r>
              <a:rPr lang="pt-BR" sz="1500" dirty="0"/>
              <a:t>(Art. 95 da </a:t>
            </a:r>
            <a:r>
              <a:rPr lang="pt-BR" sz="1500" b="1" dirty="0"/>
              <a:t>LEI Nº 9.279</a:t>
            </a:r>
            <a:r>
              <a:rPr lang="pt-BR" sz="1500" dirty="0"/>
              <a:t>) </a:t>
            </a:r>
          </a:p>
        </p:txBody>
      </p:sp>
    </p:spTree>
    <p:extLst>
      <p:ext uri="{BB962C8B-B14F-4D97-AF65-F5344CB8AC3E}">
        <p14:creationId xmlns:p14="http://schemas.microsoft.com/office/powerpoint/2010/main" val="2785790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9"/>
        <p:cNvGrpSpPr/>
        <p:nvPr/>
      </p:nvGrpSpPr>
      <p:grpSpPr>
        <a:xfrm>
          <a:off x="0" y="0"/>
          <a:ext cx="0" cy="0"/>
          <a:chOff x="0" y="0"/>
          <a:chExt cx="0" cy="0"/>
        </a:xfrm>
      </p:grpSpPr>
      <p:sp useBgFill="1">
        <p:nvSpPr>
          <p:cNvPr id="103" name="Rectangle 102">
            <a:extLst>
              <a:ext uri="{FF2B5EF4-FFF2-40B4-BE49-F238E27FC236}">
                <a16:creationId xmlns:a16="http://schemas.microsoft.com/office/drawing/2014/main" id="{F48EDAF9-5D81-42FA-AAE2-818ED3189C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06" name="Rectangle 105">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Rectangle 108">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Imagem 32">
            <a:extLst>
              <a:ext uri="{FF2B5EF4-FFF2-40B4-BE49-F238E27FC236}">
                <a16:creationId xmlns:a16="http://schemas.microsoft.com/office/drawing/2014/main" id="{C73B5C3D-D7AB-994B-A75D-2399A9F8526A}"/>
              </a:ext>
            </a:extLst>
          </p:cNvPr>
          <p:cNvPicPr>
            <a:picLocks noChangeAspect="1"/>
          </p:cNvPicPr>
          <p:nvPr/>
        </p:nvPicPr>
        <p:blipFill rotWithShape="1">
          <a:blip r:embed="rId3"/>
          <a:srcRect l="16732" r="15048"/>
          <a:stretch/>
        </p:blipFill>
        <p:spPr>
          <a:xfrm>
            <a:off x="2379128" y="3463587"/>
            <a:ext cx="2332569" cy="1894720"/>
          </a:xfrm>
          <a:prstGeom prst="rect">
            <a:avLst/>
          </a:prstGeom>
        </p:spPr>
      </p:pic>
      <p:sp>
        <p:nvSpPr>
          <p:cNvPr id="220" name="Google Shape;220;g8bafeafd75_0_67"/>
          <p:cNvSpPr txBox="1"/>
          <p:nvPr/>
        </p:nvSpPr>
        <p:spPr>
          <a:xfrm>
            <a:off x="7446893" y="847827"/>
            <a:ext cx="3879272" cy="1169585"/>
          </a:xfrm>
          <a:prstGeom prst="rect">
            <a:avLst/>
          </a:prstGeom>
        </p:spPr>
        <p:txBody>
          <a:bodyPr spcFirstLastPara="1" vert="horz" lIns="91440" tIns="45720" rIns="91440" bIns="45720" rtlCol="0" anchor="b" anchorCtr="0">
            <a:normAutofit/>
          </a:bodyPr>
          <a:lstStyle/>
          <a:p>
            <a:pPr>
              <a:lnSpc>
                <a:spcPct val="90000"/>
              </a:lnSpc>
              <a:spcBef>
                <a:spcPct val="0"/>
              </a:spcBef>
              <a:spcAft>
                <a:spcPts val="400"/>
              </a:spcAft>
            </a:pPr>
            <a:r>
              <a:rPr lang="en-US" sz="3800" b="1" kern="1200">
                <a:solidFill>
                  <a:schemeClr val="tx1"/>
                </a:solidFill>
                <a:latin typeface="+mj-lt"/>
                <a:ea typeface="+mj-ea"/>
                <a:cs typeface="+mj-cs"/>
                <a:sym typeface="Prompt"/>
              </a:rPr>
              <a:t>Desenho Industrial</a:t>
            </a:r>
            <a:endParaRPr lang="en-US" sz="3800" kern="1200">
              <a:solidFill>
                <a:schemeClr val="tx1"/>
              </a:solidFill>
              <a:latin typeface="+mj-lt"/>
              <a:ea typeface="+mj-ea"/>
              <a:cs typeface="+mj-cs"/>
            </a:endParaRPr>
          </a:p>
        </p:txBody>
      </p:sp>
      <p:pic>
        <p:nvPicPr>
          <p:cNvPr id="225" name="Google Shape;225;g8bafeafd75_0_67" descr="Desenho preto e branco&#10;&#10;Descrição gerada automaticamente"/>
          <p:cNvPicPr preferRelativeResize="0"/>
          <p:nvPr/>
        </p:nvPicPr>
        <p:blipFill rotWithShape="1">
          <a:blip r:embed="rId4"/>
          <a:srcRect r="-3" b="2014"/>
          <a:stretch/>
        </p:blipFill>
        <p:spPr>
          <a:xfrm>
            <a:off x="772988" y="3270382"/>
            <a:ext cx="1479071" cy="2218200"/>
          </a:xfrm>
          <a:prstGeom prst="rect">
            <a:avLst/>
          </a:prstGeom>
        </p:spPr>
      </p:pic>
      <p:sp>
        <p:nvSpPr>
          <p:cNvPr id="111" name="Rectangle 110">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532495" y="2188548"/>
            <a:ext cx="361549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descr="Uma imagem contendo copo, caneca, xícara de café&#10;&#10;Descrição gerada automaticamente">
            <a:extLst>
              <a:ext uri="{FF2B5EF4-FFF2-40B4-BE49-F238E27FC236}">
                <a16:creationId xmlns:a16="http://schemas.microsoft.com/office/drawing/2014/main" id="{94B36ED3-68CD-3A42-89EC-8224BBC3F569}"/>
              </a:ext>
            </a:extLst>
          </p:cNvPr>
          <p:cNvPicPr>
            <a:picLocks noChangeAspect="1"/>
          </p:cNvPicPr>
          <p:nvPr/>
        </p:nvPicPr>
        <p:blipFill rotWithShape="1">
          <a:blip r:embed="rId5"/>
          <a:srcRect t="1016" r="-6" b="11547"/>
          <a:stretch/>
        </p:blipFill>
        <p:spPr>
          <a:xfrm>
            <a:off x="975210" y="551481"/>
            <a:ext cx="2499350" cy="1709928"/>
          </a:xfrm>
          <a:prstGeom prst="rect">
            <a:avLst/>
          </a:prstGeom>
        </p:spPr>
      </p:pic>
      <p:pic>
        <p:nvPicPr>
          <p:cNvPr id="223" name="Google Shape;223;g8bafeafd75_0_67"/>
          <p:cNvPicPr preferRelativeResize="0"/>
          <p:nvPr/>
        </p:nvPicPr>
        <p:blipFill rotWithShape="1">
          <a:blip r:embed="rId6"/>
          <a:srcRect t="13377" b="7636"/>
          <a:stretch/>
        </p:blipFill>
        <p:spPr>
          <a:xfrm>
            <a:off x="4604773" y="1043180"/>
            <a:ext cx="2716362" cy="1874267"/>
          </a:xfrm>
          <a:prstGeom prst="rect">
            <a:avLst/>
          </a:prstGeom>
          <a:noFill/>
        </p:spPr>
      </p:pic>
      <p:sp>
        <p:nvSpPr>
          <p:cNvPr id="226" name="Google Shape;226;g8bafeafd75_0_67"/>
          <p:cNvSpPr txBox="1"/>
          <p:nvPr/>
        </p:nvSpPr>
        <p:spPr>
          <a:xfrm>
            <a:off x="7448204" y="2508105"/>
            <a:ext cx="3879272" cy="3632493"/>
          </a:xfrm>
          <a:prstGeom prst="rect">
            <a:avLst/>
          </a:prstGeom>
        </p:spPr>
        <p:txBody>
          <a:bodyPr spcFirstLastPara="1" vert="horz" lIns="91440" tIns="45720" rIns="91440" bIns="45720" rtlCol="0" anchor="ctr" anchorCtr="0">
            <a:normAutofit/>
          </a:bodyPr>
          <a:lstStyle/>
          <a:p>
            <a:pPr marL="285750" indent="-285750">
              <a:lnSpc>
                <a:spcPct val="90000"/>
              </a:lnSpc>
              <a:spcAft>
                <a:spcPts val="400"/>
              </a:spcAft>
              <a:buFont typeface="Arial" panose="020B0604020202020204" pitchFamily="34" charset="0"/>
              <a:buChar char="•"/>
            </a:pPr>
            <a:r>
              <a:rPr lang="pt-BR" dirty="0">
                <a:highlight>
                  <a:srgbClr val="FAFAFA"/>
                </a:highlight>
              </a:rPr>
              <a:t>Desenho industrial é o processo técnico e criativo relacionado à configuração, concepção, elaboração e especificação de um artefato. </a:t>
            </a:r>
          </a:p>
          <a:p>
            <a:pPr marL="285750" indent="-285750">
              <a:lnSpc>
                <a:spcPct val="90000"/>
              </a:lnSpc>
              <a:spcAft>
                <a:spcPts val="400"/>
              </a:spcAft>
              <a:buFont typeface="Arial" panose="020B0604020202020204" pitchFamily="34" charset="0"/>
              <a:buChar char="•"/>
            </a:pPr>
            <a:r>
              <a:rPr lang="pt-BR" dirty="0">
                <a:highlight>
                  <a:srgbClr val="FAFAFA"/>
                </a:highlight>
              </a:rPr>
              <a:t>Este processo normalmente é orientado por uma intenção ou um objetivo – a solução de um problema, por exemplo. </a:t>
            </a:r>
            <a:endParaRPr lang="pt-BR" sz="2000" dirty="0">
              <a:highlight>
                <a:srgbClr val="FAFAFA"/>
              </a:highlight>
            </a:endParaRPr>
          </a:p>
          <a:p>
            <a:pPr>
              <a:lnSpc>
                <a:spcPct val="90000"/>
              </a:lnSpc>
              <a:spcAft>
                <a:spcPts val="400"/>
              </a:spcAft>
            </a:pPr>
            <a:endParaRPr lang="pt-BR" sz="2000" dirty="0">
              <a:highlight>
                <a:srgbClr val="FAFAFA"/>
              </a:highlight>
              <a:sym typeface="Prompt"/>
            </a:endParaRPr>
          </a:p>
        </p:txBody>
      </p:sp>
      <p:sp>
        <p:nvSpPr>
          <p:cNvPr id="2" name="Retângulo 1">
            <a:extLst>
              <a:ext uri="{FF2B5EF4-FFF2-40B4-BE49-F238E27FC236}">
                <a16:creationId xmlns:a16="http://schemas.microsoft.com/office/drawing/2014/main" id="{6A1AD006-48EB-524E-AC2F-008AAE6B962B}"/>
              </a:ext>
            </a:extLst>
          </p:cNvPr>
          <p:cNvSpPr/>
          <p:nvPr/>
        </p:nvSpPr>
        <p:spPr>
          <a:xfrm>
            <a:off x="751145" y="2350221"/>
            <a:ext cx="3879272" cy="763414"/>
          </a:xfrm>
          <a:prstGeom prst="rect">
            <a:avLst/>
          </a:prstGeom>
        </p:spPr>
        <p:txBody>
          <a:bodyPr wrap="square">
            <a:spAutoFit/>
          </a:bodyPr>
          <a:lstStyle/>
          <a:p>
            <a:pPr algn="ctr">
              <a:lnSpc>
                <a:spcPct val="110000"/>
              </a:lnSpc>
              <a:spcAft>
                <a:spcPts val="600"/>
              </a:spcAft>
            </a:pPr>
            <a:r>
              <a:rPr lang="pt-BR" b="1" dirty="0">
                <a:solidFill>
                  <a:schemeClr val="accent4">
                    <a:lumMod val="50000"/>
                  </a:schemeClr>
                </a:solidFill>
                <a:cs typeface="Arial" charset="0"/>
              </a:rPr>
              <a:t>Bidimensionais </a:t>
            </a:r>
          </a:p>
          <a:p>
            <a:pPr algn="ctr">
              <a:lnSpc>
                <a:spcPct val="110000"/>
              </a:lnSpc>
              <a:spcAft>
                <a:spcPts val="600"/>
              </a:spcAft>
            </a:pPr>
            <a:r>
              <a:rPr lang="pt-BR" dirty="0">
                <a:cs typeface="Arial" charset="0"/>
              </a:rPr>
              <a:t>(conjunto ornamental de linhas e cores) </a:t>
            </a:r>
          </a:p>
        </p:txBody>
      </p:sp>
      <p:pic>
        <p:nvPicPr>
          <p:cNvPr id="30" name="Picture 10">
            <a:extLst>
              <a:ext uri="{FF2B5EF4-FFF2-40B4-BE49-F238E27FC236}">
                <a16:creationId xmlns:a16="http://schemas.microsoft.com/office/drawing/2014/main" id="{4F382AB8-A1EE-D141-AF23-8162A4C01069}"/>
              </a:ext>
            </a:extLst>
          </p:cNvPr>
          <p:cNvPicPr>
            <a:picLocks noChangeAspect="1" noChangeArrowheads="1"/>
          </p:cNvPicPr>
          <p:nvPr/>
        </p:nvPicPr>
        <p:blipFill rotWithShape="1">
          <a:blip r:embed="rId7"/>
          <a:srcRect l="9285" r="2198"/>
          <a:stretch/>
        </p:blipFill>
        <p:spPr bwMode="auto">
          <a:xfrm>
            <a:off x="3728039" y="133072"/>
            <a:ext cx="2681596" cy="2236445"/>
          </a:xfrm>
          <a:prstGeom prst="rect">
            <a:avLst/>
          </a:prstGeom>
          <a:noFill/>
          <a:ln w="9525">
            <a:noFill/>
            <a:miter lim="800000"/>
            <a:headEnd/>
            <a:tailEnd/>
          </a:ln>
        </p:spPr>
      </p:pic>
      <p:sp>
        <p:nvSpPr>
          <p:cNvPr id="4" name="Retângulo 3">
            <a:extLst>
              <a:ext uri="{FF2B5EF4-FFF2-40B4-BE49-F238E27FC236}">
                <a16:creationId xmlns:a16="http://schemas.microsoft.com/office/drawing/2014/main" id="{551421D1-0E1B-AD45-B87D-B5212990CC34}"/>
              </a:ext>
            </a:extLst>
          </p:cNvPr>
          <p:cNvSpPr/>
          <p:nvPr/>
        </p:nvSpPr>
        <p:spPr>
          <a:xfrm>
            <a:off x="703650" y="5488075"/>
            <a:ext cx="3879273" cy="678071"/>
          </a:xfrm>
          <a:prstGeom prst="rect">
            <a:avLst/>
          </a:prstGeom>
        </p:spPr>
        <p:txBody>
          <a:bodyPr wrap="square">
            <a:spAutoFit/>
          </a:bodyPr>
          <a:lstStyle/>
          <a:p>
            <a:pPr algn="ctr">
              <a:lnSpc>
                <a:spcPct val="110000"/>
              </a:lnSpc>
              <a:spcBef>
                <a:spcPct val="0"/>
              </a:spcBef>
            </a:pPr>
            <a:r>
              <a:rPr lang="pt-BR" b="1" dirty="0">
                <a:solidFill>
                  <a:srgbClr val="C00000"/>
                </a:solidFill>
                <a:latin typeface="Arial" charset="0"/>
                <a:cs typeface="Arial" charset="0"/>
              </a:rPr>
              <a:t>Tridimensional</a:t>
            </a:r>
          </a:p>
          <a:p>
            <a:pPr algn="ctr">
              <a:lnSpc>
                <a:spcPct val="110000"/>
              </a:lnSpc>
              <a:spcBef>
                <a:spcPct val="0"/>
              </a:spcBef>
            </a:pPr>
            <a:r>
              <a:rPr lang="pt-BR" dirty="0">
                <a:latin typeface="Arial" charset="0"/>
                <a:cs typeface="Arial" charset="0"/>
              </a:rPr>
              <a:t> (forma plástica ornamental) </a:t>
            </a:r>
          </a:p>
        </p:txBody>
      </p:sp>
      <p:pic>
        <p:nvPicPr>
          <p:cNvPr id="5" name="Imagem 4">
            <a:extLst>
              <a:ext uri="{FF2B5EF4-FFF2-40B4-BE49-F238E27FC236}">
                <a16:creationId xmlns:a16="http://schemas.microsoft.com/office/drawing/2014/main" id="{8B2E772E-BB55-6C4D-9940-D24D53388537}"/>
              </a:ext>
            </a:extLst>
          </p:cNvPr>
          <p:cNvPicPr>
            <a:picLocks noChangeAspect="1"/>
          </p:cNvPicPr>
          <p:nvPr/>
        </p:nvPicPr>
        <p:blipFill>
          <a:blip r:embed="rId8"/>
          <a:stretch>
            <a:fillRect/>
          </a:stretch>
        </p:blipFill>
        <p:spPr>
          <a:xfrm>
            <a:off x="4608761" y="4313365"/>
            <a:ext cx="2716362" cy="1975536"/>
          </a:xfrm>
          <a:prstGeom prst="rect">
            <a:avLst/>
          </a:prstGeom>
        </p:spPr>
      </p:pic>
    </p:spTree>
    <p:extLst>
      <p:ext uri="{BB962C8B-B14F-4D97-AF65-F5344CB8AC3E}">
        <p14:creationId xmlns:p14="http://schemas.microsoft.com/office/powerpoint/2010/main" val="24816956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Agrupar 29">
            <a:extLst>
              <a:ext uri="{FF2B5EF4-FFF2-40B4-BE49-F238E27FC236}">
                <a16:creationId xmlns:a16="http://schemas.microsoft.com/office/drawing/2014/main" id="{AA212047-26E9-4242-B769-31763930F171}"/>
              </a:ext>
            </a:extLst>
          </p:cNvPr>
          <p:cNvGrpSpPr/>
          <p:nvPr/>
        </p:nvGrpSpPr>
        <p:grpSpPr>
          <a:xfrm>
            <a:off x="-126356" y="234412"/>
            <a:ext cx="12219826" cy="6642215"/>
            <a:chOff x="-126356" y="234412"/>
            <a:chExt cx="12219826" cy="6642215"/>
          </a:xfrm>
        </p:grpSpPr>
        <p:pic>
          <p:nvPicPr>
            <p:cNvPr id="8206" name="Picture 14">
              <a:extLst>
                <a:ext uri="{FF2B5EF4-FFF2-40B4-BE49-F238E27FC236}">
                  <a16:creationId xmlns:a16="http://schemas.microsoft.com/office/drawing/2014/main" id="{B8258355-0CAB-0A40-8BFC-BEDA34B541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23" t="12267"/>
            <a:stretch/>
          </p:blipFill>
          <p:spPr bwMode="auto">
            <a:xfrm>
              <a:off x="3461098" y="723752"/>
              <a:ext cx="2736517" cy="5068366"/>
            </a:xfrm>
            <a:prstGeom prst="rect">
              <a:avLst/>
            </a:prstGeom>
            <a:noFill/>
            <a:extLst>
              <a:ext uri="{909E8E84-426E-40DD-AFC4-6F175D3DCCD1}">
                <a14:hiddenFill xmlns:a14="http://schemas.microsoft.com/office/drawing/2010/main">
                  <a:solidFill>
                    <a:srgbClr val="FFFFFF"/>
                  </a:solidFill>
                </a14:hiddenFill>
              </a:ext>
            </a:extLst>
          </p:spPr>
        </p:pic>
        <p:sp>
          <p:nvSpPr>
            <p:cNvPr id="57" name="Google Shape;210;g8bafeafd75_0_8">
              <a:extLst>
                <a:ext uri="{FF2B5EF4-FFF2-40B4-BE49-F238E27FC236}">
                  <a16:creationId xmlns:a16="http://schemas.microsoft.com/office/drawing/2014/main" id="{D9C2B0CC-5D87-D043-B7A9-0B84ECC857E9}"/>
                </a:ext>
              </a:extLst>
            </p:cNvPr>
            <p:cNvSpPr txBox="1"/>
            <p:nvPr/>
          </p:nvSpPr>
          <p:spPr>
            <a:xfrm>
              <a:off x="-126356" y="6576866"/>
              <a:ext cx="3658537" cy="299761"/>
            </a:xfrm>
            <a:prstGeom prst="rect">
              <a:avLst/>
            </a:prstGeom>
            <a:noFill/>
            <a:ln>
              <a:noFill/>
            </a:ln>
          </p:spPr>
          <p:txBody>
            <a:bodyPr spcFirstLastPara="1" wrap="square" lIns="60950" tIns="60950" rIns="60950" bIns="60950" anchor="t" anchorCtr="0">
              <a:noAutofit/>
            </a:bodyPr>
            <a:lstStyle/>
            <a:p>
              <a:pPr algn="r"/>
              <a:r>
                <a:rPr lang="en-US" sz="1200" dirty="0">
                  <a:latin typeface="Calibri" panose="020F0502020204030204" pitchFamily="34" charset="0"/>
                  <a:ea typeface="Calibri"/>
                  <a:cs typeface="Calibri" panose="020F0502020204030204" pitchFamily="34" charset="0"/>
                  <a:sym typeface="Calibri"/>
                </a:rPr>
                <a:t>Fonte: </a:t>
              </a:r>
              <a:r>
                <a:rPr lang="en-US" sz="1067" dirty="0">
                  <a:latin typeface="Calibri" panose="020F0502020204030204" pitchFamily="34" charset="0"/>
                  <a:cs typeface="Calibri" panose="020F0502020204030204" pitchFamily="34" charset="0"/>
                </a:rPr>
                <a:t>http://www.planalto.gov.br/ccivil_03/leis/l9279.htm</a:t>
              </a:r>
              <a:endParaRPr sz="1200" dirty="0">
                <a:latin typeface="Calibri" panose="020F0502020204030204" pitchFamily="34" charset="0"/>
                <a:ea typeface="Calibri"/>
                <a:cs typeface="Calibri" panose="020F0502020204030204" pitchFamily="34" charset="0"/>
                <a:sym typeface="Calibri"/>
              </a:endParaRPr>
            </a:p>
          </p:txBody>
        </p:sp>
        <p:grpSp>
          <p:nvGrpSpPr>
            <p:cNvPr id="18" name="Agrupar 17">
              <a:extLst>
                <a:ext uri="{FF2B5EF4-FFF2-40B4-BE49-F238E27FC236}">
                  <a16:creationId xmlns:a16="http://schemas.microsoft.com/office/drawing/2014/main" id="{6F4A3FF4-1B49-5F4D-A467-7C56418A56EA}"/>
                </a:ext>
              </a:extLst>
            </p:cNvPr>
            <p:cNvGrpSpPr/>
            <p:nvPr/>
          </p:nvGrpSpPr>
          <p:grpSpPr>
            <a:xfrm>
              <a:off x="169052" y="252565"/>
              <a:ext cx="3248570" cy="3023524"/>
              <a:chOff x="78629" y="257176"/>
              <a:chExt cx="3248570" cy="3023524"/>
            </a:xfrm>
          </p:grpSpPr>
          <p:sp>
            <p:nvSpPr>
              <p:cNvPr id="2" name="Freeform 6">
                <a:extLst>
                  <a:ext uri="{FF2B5EF4-FFF2-40B4-BE49-F238E27FC236}">
                    <a16:creationId xmlns:a16="http://schemas.microsoft.com/office/drawing/2014/main" id="{5800525A-5C22-5F42-AA73-DD7D4281A53F}"/>
                  </a:ext>
                </a:extLst>
              </p:cNvPr>
              <p:cNvSpPr>
                <a:spLocks/>
              </p:cNvSpPr>
              <p:nvPr/>
            </p:nvSpPr>
            <p:spPr bwMode="auto">
              <a:xfrm>
                <a:off x="340243" y="499608"/>
                <a:ext cx="2986955" cy="2781091"/>
              </a:xfrm>
              <a:custGeom>
                <a:avLst/>
                <a:gdLst>
                  <a:gd name="T0" fmla="*/ 256 w 2626"/>
                  <a:gd name="T1" fmla="*/ 0 h 2627"/>
                  <a:gd name="T2" fmla="*/ 2370 w 2626"/>
                  <a:gd name="T3" fmla="*/ 0 h 2627"/>
                  <a:gd name="T4" fmla="*/ 2422 w 2626"/>
                  <a:gd name="T5" fmla="*/ 6 h 2627"/>
                  <a:gd name="T6" fmla="*/ 2470 w 2626"/>
                  <a:gd name="T7" fmla="*/ 20 h 2627"/>
                  <a:gd name="T8" fmla="*/ 2514 w 2626"/>
                  <a:gd name="T9" fmla="*/ 45 h 2627"/>
                  <a:gd name="T10" fmla="*/ 2552 w 2626"/>
                  <a:gd name="T11" fmla="*/ 75 h 2627"/>
                  <a:gd name="T12" fmla="*/ 2584 w 2626"/>
                  <a:gd name="T13" fmla="*/ 114 h 2627"/>
                  <a:gd name="T14" fmla="*/ 2607 w 2626"/>
                  <a:gd name="T15" fmla="*/ 157 h 2627"/>
                  <a:gd name="T16" fmla="*/ 2621 w 2626"/>
                  <a:gd name="T17" fmla="*/ 205 h 2627"/>
                  <a:gd name="T18" fmla="*/ 2626 w 2626"/>
                  <a:gd name="T19" fmla="*/ 257 h 2627"/>
                  <a:gd name="T20" fmla="*/ 2626 w 2626"/>
                  <a:gd name="T21" fmla="*/ 2373 h 2627"/>
                  <a:gd name="T22" fmla="*/ 2621 w 2626"/>
                  <a:gd name="T23" fmla="*/ 2423 h 2627"/>
                  <a:gd name="T24" fmla="*/ 2607 w 2626"/>
                  <a:gd name="T25" fmla="*/ 2471 h 2627"/>
                  <a:gd name="T26" fmla="*/ 2584 w 2626"/>
                  <a:gd name="T27" fmla="*/ 2515 h 2627"/>
                  <a:gd name="T28" fmla="*/ 2552 w 2626"/>
                  <a:gd name="T29" fmla="*/ 2552 h 2627"/>
                  <a:gd name="T30" fmla="*/ 2514 w 2626"/>
                  <a:gd name="T31" fmla="*/ 2584 h 2627"/>
                  <a:gd name="T32" fmla="*/ 2470 w 2626"/>
                  <a:gd name="T33" fmla="*/ 2608 h 2627"/>
                  <a:gd name="T34" fmla="*/ 2422 w 2626"/>
                  <a:gd name="T35" fmla="*/ 2622 h 2627"/>
                  <a:gd name="T36" fmla="*/ 2370 w 2626"/>
                  <a:gd name="T37" fmla="*/ 2627 h 2627"/>
                  <a:gd name="T38" fmla="*/ 256 w 2626"/>
                  <a:gd name="T39" fmla="*/ 2627 h 2627"/>
                  <a:gd name="T40" fmla="*/ 204 w 2626"/>
                  <a:gd name="T41" fmla="*/ 2622 h 2627"/>
                  <a:gd name="T42" fmla="*/ 156 w 2626"/>
                  <a:gd name="T43" fmla="*/ 2608 h 2627"/>
                  <a:gd name="T44" fmla="*/ 112 w 2626"/>
                  <a:gd name="T45" fmla="*/ 2584 h 2627"/>
                  <a:gd name="T46" fmla="*/ 74 w 2626"/>
                  <a:gd name="T47" fmla="*/ 2552 h 2627"/>
                  <a:gd name="T48" fmla="*/ 44 w 2626"/>
                  <a:gd name="T49" fmla="*/ 2515 h 2627"/>
                  <a:gd name="T50" fmla="*/ 19 w 2626"/>
                  <a:gd name="T51" fmla="*/ 2471 h 2627"/>
                  <a:gd name="T52" fmla="*/ 5 w 2626"/>
                  <a:gd name="T53" fmla="*/ 2423 h 2627"/>
                  <a:gd name="T54" fmla="*/ 0 w 2626"/>
                  <a:gd name="T55" fmla="*/ 2373 h 2627"/>
                  <a:gd name="T56" fmla="*/ 0 w 2626"/>
                  <a:gd name="T57" fmla="*/ 257 h 2627"/>
                  <a:gd name="T58" fmla="*/ 5 w 2626"/>
                  <a:gd name="T59" fmla="*/ 205 h 2627"/>
                  <a:gd name="T60" fmla="*/ 19 w 2626"/>
                  <a:gd name="T61" fmla="*/ 157 h 2627"/>
                  <a:gd name="T62" fmla="*/ 44 w 2626"/>
                  <a:gd name="T63" fmla="*/ 114 h 2627"/>
                  <a:gd name="T64" fmla="*/ 74 w 2626"/>
                  <a:gd name="T65" fmla="*/ 75 h 2627"/>
                  <a:gd name="T66" fmla="*/ 112 w 2626"/>
                  <a:gd name="T67" fmla="*/ 45 h 2627"/>
                  <a:gd name="T68" fmla="*/ 156 w 2626"/>
                  <a:gd name="T69" fmla="*/ 20 h 2627"/>
                  <a:gd name="T70" fmla="*/ 204 w 2626"/>
                  <a:gd name="T71" fmla="*/ 6 h 2627"/>
                  <a:gd name="T72" fmla="*/ 256 w 2626"/>
                  <a:gd name="T73" fmla="*/ 0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26" h="2627">
                    <a:moveTo>
                      <a:pt x="256" y="0"/>
                    </a:moveTo>
                    <a:lnTo>
                      <a:pt x="2370" y="0"/>
                    </a:lnTo>
                    <a:lnTo>
                      <a:pt x="2422" y="6"/>
                    </a:lnTo>
                    <a:lnTo>
                      <a:pt x="2470" y="20"/>
                    </a:lnTo>
                    <a:lnTo>
                      <a:pt x="2514" y="45"/>
                    </a:lnTo>
                    <a:lnTo>
                      <a:pt x="2552" y="75"/>
                    </a:lnTo>
                    <a:lnTo>
                      <a:pt x="2584" y="114"/>
                    </a:lnTo>
                    <a:lnTo>
                      <a:pt x="2607" y="157"/>
                    </a:lnTo>
                    <a:lnTo>
                      <a:pt x="2621" y="205"/>
                    </a:lnTo>
                    <a:lnTo>
                      <a:pt x="2626" y="257"/>
                    </a:lnTo>
                    <a:lnTo>
                      <a:pt x="2626" y="2373"/>
                    </a:lnTo>
                    <a:lnTo>
                      <a:pt x="2621" y="2423"/>
                    </a:lnTo>
                    <a:lnTo>
                      <a:pt x="2607" y="2471"/>
                    </a:lnTo>
                    <a:lnTo>
                      <a:pt x="2584" y="2515"/>
                    </a:lnTo>
                    <a:lnTo>
                      <a:pt x="2552" y="2552"/>
                    </a:lnTo>
                    <a:lnTo>
                      <a:pt x="2514" y="2584"/>
                    </a:lnTo>
                    <a:lnTo>
                      <a:pt x="2470" y="2608"/>
                    </a:lnTo>
                    <a:lnTo>
                      <a:pt x="2422" y="2622"/>
                    </a:lnTo>
                    <a:lnTo>
                      <a:pt x="2370" y="2627"/>
                    </a:lnTo>
                    <a:lnTo>
                      <a:pt x="256" y="2627"/>
                    </a:lnTo>
                    <a:lnTo>
                      <a:pt x="204" y="2622"/>
                    </a:lnTo>
                    <a:lnTo>
                      <a:pt x="156" y="2608"/>
                    </a:lnTo>
                    <a:lnTo>
                      <a:pt x="112" y="2584"/>
                    </a:lnTo>
                    <a:lnTo>
                      <a:pt x="74" y="2552"/>
                    </a:lnTo>
                    <a:lnTo>
                      <a:pt x="44" y="2515"/>
                    </a:lnTo>
                    <a:lnTo>
                      <a:pt x="19" y="2471"/>
                    </a:lnTo>
                    <a:lnTo>
                      <a:pt x="5" y="2423"/>
                    </a:lnTo>
                    <a:lnTo>
                      <a:pt x="0" y="2373"/>
                    </a:lnTo>
                    <a:lnTo>
                      <a:pt x="0" y="257"/>
                    </a:lnTo>
                    <a:lnTo>
                      <a:pt x="5" y="205"/>
                    </a:lnTo>
                    <a:lnTo>
                      <a:pt x="19" y="157"/>
                    </a:lnTo>
                    <a:lnTo>
                      <a:pt x="44" y="114"/>
                    </a:lnTo>
                    <a:lnTo>
                      <a:pt x="74" y="75"/>
                    </a:lnTo>
                    <a:lnTo>
                      <a:pt x="112" y="45"/>
                    </a:lnTo>
                    <a:lnTo>
                      <a:pt x="156" y="20"/>
                    </a:lnTo>
                    <a:lnTo>
                      <a:pt x="204" y="6"/>
                    </a:lnTo>
                    <a:lnTo>
                      <a:pt x="256" y="0"/>
                    </a:lnTo>
                    <a:close/>
                  </a:path>
                </a:pathLst>
              </a:custGeom>
              <a:solidFill>
                <a:schemeClr val="accent1"/>
              </a:solidFill>
              <a:ln w="0">
                <a:noFill/>
                <a:prstDash val="solid"/>
                <a:round/>
                <a:headEnd/>
                <a:tailEnd/>
              </a:ln>
              <a:effectLst>
                <a:outerShdw blurRad="482600" dist="330200" dir="5400000" algn="t" rotWithShape="0">
                  <a:prstClr val="black">
                    <a:alpha val="30000"/>
                  </a:prstClr>
                </a:outerShdw>
              </a:effectLst>
            </p:spPr>
            <p:txBody>
              <a:bodyPr vert="horz" wrap="square" lIns="60960" tIns="30480" rIns="60960" bIns="30480" numCol="1" anchor="t" anchorCtr="0" compatLnSpc="1">
                <a:prstTxWarp prst="textNoShape">
                  <a:avLst/>
                </a:prstTxWarp>
              </a:bodyPr>
              <a:lstStyle/>
              <a:p>
                <a:endParaRPr lang="en-IN" sz="1600"/>
              </a:p>
            </p:txBody>
          </p:sp>
          <p:sp>
            <p:nvSpPr>
              <p:cNvPr id="6" name="Freeform 10">
                <a:extLst>
                  <a:ext uri="{FF2B5EF4-FFF2-40B4-BE49-F238E27FC236}">
                    <a16:creationId xmlns:a16="http://schemas.microsoft.com/office/drawing/2014/main" id="{FA16E4BD-2CE3-F544-B6A8-2E60F889F9DA}"/>
                  </a:ext>
                </a:extLst>
              </p:cNvPr>
              <p:cNvSpPr>
                <a:spLocks/>
              </p:cNvSpPr>
              <p:nvPr/>
            </p:nvSpPr>
            <p:spPr bwMode="auto">
              <a:xfrm>
                <a:off x="340243" y="499608"/>
                <a:ext cx="2986955" cy="2781091"/>
              </a:xfrm>
              <a:custGeom>
                <a:avLst/>
                <a:gdLst>
                  <a:gd name="T0" fmla="*/ 1082 w 2626"/>
                  <a:gd name="T1" fmla="*/ 0 h 2627"/>
                  <a:gd name="T2" fmla="*/ 2370 w 2626"/>
                  <a:gd name="T3" fmla="*/ 0 h 2627"/>
                  <a:gd name="T4" fmla="*/ 2422 w 2626"/>
                  <a:gd name="T5" fmla="*/ 6 h 2627"/>
                  <a:gd name="T6" fmla="*/ 2470 w 2626"/>
                  <a:gd name="T7" fmla="*/ 20 h 2627"/>
                  <a:gd name="T8" fmla="*/ 2514 w 2626"/>
                  <a:gd name="T9" fmla="*/ 45 h 2627"/>
                  <a:gd name="T10" fmla="*/ 2552 w 2626"/>
                  <a:gd name="T11" fmla="*/ 75 h 2627"/>
                  <a:gd name="T12" fmla="*/ 2584 w 2626"/>
                  <a:gd name="T13" fmla="*/ 114 h 2627"/>
                  <a:gd name="T14" fmla="*/ 2607 w 2626"/>
                  <a:gd name="T15" fmla="*/ 157 h 2627"/>
                  <a:gd name="T16" fmla="*/ 2621 w 2626"/>
                  <a:gd name="T17" fmla="*/ 205 h 2627"/>
                  <a:gd name="T18" fmla="*/ 2626 w 2626"/>
                  <a:gd name="T19" fmla="*/ 257 h 2627"/>
                  <a:gd name="T20" fmla="*/ 2626 w 2626"/>
                  <a:gd name="T21" fmla="*/ 2373 h 2627"/>
                  <a:gd name="T22" fmla="*/ 2621 w 2626"/>
                  <a:gd name="T23" fmla="*/ 2423 h 2627"/>
                  <a:gd name="T24" fmla="*/ 2607 w 2626"/>
                  <a:gd name="T25" fmla="*/ 2471 h 2627"/>
                  <a:gd name="T26" fmla="*/ 2584 w 2626"/>
                  <a:gd name="T27" fmla="*/ 2515 h 2627"/>
                  <a:gd name="T28" fmla="*/ 2552 w 2626"/>
                  <a:gd name="T29" fmla="*/ 2552 h 2627"/>
                  <a:gd name="T30" fmla="*/ 2514 w 2626"/>
                  <a:gd name="T31" fmla="*/ 2584 h 2627"/>
                  <a:gd name="T32" fmla="*/ 2470 w 2626"/>
                  <a:gd name="T33" fmla="*/ 2608 h 2627"/>
                  <a:gd name="T34" fmla="*/ 2422 w 2626"/>
                  <a:gd name="T35" fmla="*/ 2622 h 2627"/>
                  <a:gd name="T36" fmla="*/ 2370 w 2626"/>
                  <a:gd name="T37" fmla="*/ 2627 h 2627"/>
                  <a:gd name="T38" fmla="*/ 256 w 2626"/>
                  <a:gd name="T39" fmla="*/ 2627 h 2627"/>
                  <a:gd name="T40" fmla="*/ 204 w 2626"/>
                  <a:gd name="T41" fmla="*/ 2622 h 2627"/>
                  <a:gd name="T42" fmla="*/ 156 w 2626"/>
                  <a:gd name="T43" fmla="*/ 2608 h 2627"/>
                  <a:gd name="T44" fmla="*/ 112 w 2626"/>
                  <a:gd name="T45" fmla="*/ 2584 h 2627"/>
                  <a:gd name="T46" fmla="*/ 74 w 2626"/>
                  <a:gd name="T47" fmla="*/ 2552 h 2627"/>
                  <a:gd name="T48" fmla="*/ 44 w 2626"/>
                  <a:gd name="T49" fmla="*/ 2515 h 2627"/>
                  <a:gd name="T50" fmla="*/ 19 w 2626"/>
                  <a:gd name="T51" fmla="*/ 2471 h 2627"/>
                  <a:gd name="T52" fmla="*/ 5 w 2626"/>
                  <a:gd name="T53" fmla="*/ 2423 h 2627"/>
                  <a:gd name="T54" fmla="*/ 0 w 2626"/>
                  <a:gd name="T55" fmla="*/ 2373 h 2627"/>
                  <a:gd name="T56" fmla="*/ 0 w 2626"/>
                  <a:gd name="T57" fmla="*/ 1305 h 2627"/>
                  <a:gd name="T58" fmla="*/ 110 w 2626"/>
                  <a:gd name="T59" fmla="*/ 1268 h 2627"/>
                  <a:gd name="T60" fmla="*/ 211 w 2626"/>
                  <a:gd name="T61" fmla="*/ 1227 h 2627"/>
                  <a:gd name="T62" fmla="*/ 307 w 2626"/>
                  <a:gd name="T63" fmla="*/ 1179 h 2627"/>
                  <a:gd name="T64" fmla="*/ 396 w 2626"/>
                  <a:gd name="T65" fmla="*/ 1127 h 2627"/>
                  <a:gd name="T66" fmla="*/ 478 w 2626"/>
                  <a:gd name="T67" fmla="*/ 1072 h 2627"/>
                  <a:gd name="T68" fmla="*/ 553 w 2626"/>
                  <a:gd name="T69" fmla="*/ 1011 h 2627"/>
                  <a:gd name="T70" fmla="*/ 622 w 2626"/>
                  <a:gd name="T71" fmla="*/ 949 h 2627"/>
                  <a:gd name="T72" fmla="*/ 687 w 2626"/>
                  <a:gd name="T73" fmla="*/ 883 h 2627"/>
                  <a:gd name="T74" fmla="*/ 745 w 2626"/>
                  <a:gd name="T75" fmla="*/ 814 h 2627"/>
                  <a:gd name="T76" fmla="*/ 797 w 2626"/>
                  <a:gd name="T77" fmla="*/ 744 h 2627"/>
                  <a:gd name="T78" fmla="*/ 845 w 2626"/>
                  <a:gd name="T79" fmla="*/ 671 h 2627"/>
                  <a:gd name="T80" fmla="*/ 888 w 2626"/>
                  <a:gd name="T81" fmla="*/ 597 h 2627"/>
                  <a:gd name="T82" fmla="*/ 925 w 2626"/>
                  <a:gd name="T83" fmla="*/ 522 h 2627"/>
                  <a:gd name="T84" fmla="*/ 959 w 2626"/>
                  <a:gd name="T85" fmla="*/ 447 h 2627"/>
                  <a:gd name="T86" fmla="*/ 987 w 2626"/>
                  <a:gd name="T87" fmla="*/ 371 h 2627"/>
                  <a:gd name="T88" fmla="*/ 1014 w 2626"/>
                  <a:gd name="T89" fmla="*/ 294 h 2627"/>
                  <a:gd name="T90" fmla="*/ 1035 w 2626"/>
                  <a:gd name="T91" fmla="*/ 219 h 2627"/>
                  <a:gd name="T92" fmla="*/ 1053 w 2626"/>
                  <a:gd name="T93" fmla="*/ 145 h 2627"/>
                  <a:gd name="T94" fmla="*/ 1069 w 2626"/>
                  <a:gd name="T95" fmla="*/ 72 h 2627"/>
                  <a:gd name="T96" fmla="*/ 1082 w 2626"/>
                  <a:gd name="T97" fmla="*/ 0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26" h="2627">
                    <a:moveTo>
                      <a:pt x="1082" y="0"/>
                    </a:moveTo>
                    <a:lnTo>
                      <a:pt x="2370" y="0"/>
                    </a:lnTo>
                    <a:lnTo>
                      <a:pt x="2422" y="6"/>
                    </a:lnTo>
                    <a:lnTo>
                      <a:pt x="2470" y="20"/>
                    </a:lnTo>
                    <a:lnTo>
                      <a:pt x="2514" y="45"/>
                    </a:lnTo>
                    <a:lnTo>
                      <a:pt x="2552" y="75"/>
                    </a:lnTo>
                    <a:lnTo>
                      <a:pt x="2584" y="114"/>
                    </a:lnTo>
                    <a:lnTo>
                      <a:pt x="2607" y="157"/>
                    </a:lnTo>
                    <a:lnTo>
                      <a:pt x="2621" y="205"/>
                    </a:lnTo>
                    <a:lnTo>
                      <a:pt x="2626" y="257"/>
                    </a:lnTo>
                    <a:lnTo>
                      <a:pt x="2626" y="2373"/>
                    </a:lnTo>
                    <a:lnTo>
                      <a:pt x="2621" y="2423"/>
                    </a:lnTo>
                    <a:lnTo>
                      <a:pt x="2607" y="2471"/>
                    </a:lnTo>
                    <a:lnTo>
                      <a:pt x="2584" y="2515"/>
                    </a:lnTo>
                    <a:lnTo>
                      <a:pt x="2552" y="2552"/>
                    </a:lnTo>
                    <a:lnTo>
                      <a:pt x="2514" y="2584"/>
                    </a:lnTo>
                    <a:lnTo>
                      <a:pt x="2470" y="2608"/>
                    </a:lnTo>
                    <a:lnTo>
                      <a:pt x="2422" y="2622"/>
                    </a:lnTo>
                    <a:lnTo>
                      <a:pt x="2370" y="2627"/>
                    </a:lnTo>
                    <a:lnTo>
                      <a:pt x="256" y="2627"/>
                    </a:lnTo>
                    <a:lnTo>
                      <a:pt x="204" y="2622"/>
                    </a:lnTo>
                    <a:lnTo>
                      <a:pt x="156" y="2608"/>
                    </a:lnTo>
                    <a:lnTo>
                      <a:pt x="112" y="2584"/>
                    </a:lnTo>
                    <a:lnTo>
                      <a:pt x="74" y="2552"/>
                    </a:lnTo>
                    <a:lnTo>
                      <a:pt x="44" y="2515"/>
                    </a:lnTo>
                    <a:lnTo>
                      <a:pt x="19" y="2471"/>
                    </a:lnTo>
                    <a:lnTo>
                      <a:pt x="5" y="2423"/>
                    </a:lnTo>
                    <a:lnTo>
                      <a:pt x="0" y="2373"/>
                    </a:lnTo>
                    <a:lnTo>
                      <a:pt x="0" y="1305"/>
                    </a:lnTo>
                    <a:lnTo>
                      <a:pt x="110" y="1268"/>
                    </a:lnTo>
                    <a:lnTo>
                      <a:pt x="211" y="1227"/>
                    </a:lnTo>
                    <a:lnTo>
                      <a:pt x="307" y="1179"/>
                    </a:lnTo>
                    <a:lnTo>
                      <a:pt x="396" y="1127"/>
                    </a:lnTo>
                    <a:lnTo>
                      <a:pt x="478" y="1072"/>
                    </a:lnTo>
                    <a:lnTo>
                      <a:pt x="553" y="1011"/>
                    </a:lnTo>
                    <a:lnTo>
                      <a:pt x="622" y="949"/>
                    </a:lnTo>
                    <a:lnTo>
                      <a:pt x="687" y="883"/>
                    </a:lnTo>
                    <a:lnTo>
                      <a:pt x="745" y="814"/>
                    </a:lnTo>
                    <a:lnTo>
                      <a:pt x="797" y="744"/>
                    </a:lnTo>
                    <a:lnTo>
                      <a:pt x="845" y="671"/>
                    </a:lnTo>
                    <a:lnTo>
                      <a:pt x="888" y="597"/>
                    </a:lnTo>
                    <a:lnTo>
                      <a:pt x="925" y="522"/>
                    </a:lnTo>
                    <a:lnTo>
                      <a:pt x="959" y="447"/>
                    </a:lnTo>
                    <a:lnTo>
                      <a:pt x="987" y="371"/>
                    </a:lnTo>
                    <a:lnTo>
                      <a:pt x="1014" y="294"/>
                    </a:lnTo>
                    <a:lnTo>
                      <a:pt x="1035" y="219"/>
                    </a:lnTo>
                    <a:lnTo>
                      <a:pt x="1053" y="145"/>
                    </a:lnTo>
                    <a:lnTo>
                      <a:pt x="1069" y="72"/>
                    </a:lnTo>
                    <a:lnTo>
                      <a:pt x="1082" y="0"/>
                    </a:lnTo>
                    <a:close/>
                  </a:path>
                </a:pathLst>
              </a:custGeom>
              <a:gradFill flip="none" rotWithShape="1">
                <a:gsLst>
                  <a:gs pos="0">
                    <a:schemeClr val="accent1">
                      <a:lumMod val="50000"/>
                    </a:schemeClr>
                  </a:gs>
                  <a:gs pos="90000">
                    <a:schemeClr val="accent1">
                      <a:alpha val="0"/>
                    </a:schemeClr>
                  </a:gs>
                </a:gsLst>
                <a:lin ang="18900000" scaled="1"/>
                <a:tileRect/>
              </a:gradFill>
              <a:ln w="0">
                <a:noFill/>
                <a:prstDash val="solid"/>
                <a:round/>
                <a:headEnd/>
                <a:tailEnd/>
              </a:ln>
            </p:spPr>
            <p:txBody>
              <a:bodyPr vert="horz" wrap="square" lIns="60960" tIns="30480" rIns="60960" bIns="30480" numCol="1" anchor="t" anchorCtr="0" compatLnSpc="1">
                <a:prstTxWarp prst="textNoShape">
                  <a:avLst/>
                </a:prstTxWarp>
              </a:bodyPr>
              <a:lstStyle/>
              <a:p>
                <a:endParaRPr lang="en-IN" sz="1600"/>
              </a:p>
            </p:txBody>
          </p:sp>
          <p:sp>
            <p:nvSpPr>
              <p:cNvPr id="10" name="Freeform 14">
                <a:extLst>
                  <a:ext uri="{FF2B5EF4-FFF2-40B4-BE49-F238E27FC236}">
                    <a16:creationId xmlns:a16="http://schemas.microsoft.com/office/drawing/2014/main" id="{3A77A6F5-DE81-A548-86F5-014D80F016D1}"/>
                  </a:ext>
                </a:extLst>
              </p:cNvPr>
              <p:cNvSpPr>
                <a:spLocks/>
              </p:cNvSpPr>
              <p:nvPr/>
            </p:nvSpPr>
            <p:spPr bwMode="auto">
              <a:xfrm>
                <a:off x="78629" y="257176"/>
                <a:ext cx="3248570" cy="3023524"/>
              </a:xfrm>
              <a:custGeom>
                <a:avLst/>
                <a:gdLst>
                  <a:gd name="T0" fmla="*/ 1664 w 2856"/>
                  <a:gd name="T1" fmla="*/ 0 h 2856"/>
                  <a:gd name="T2" fmla="*/ 2856 w 2856"/>
                  <a:gd name="T3" fmla="*/ 0 h 2856"/>
                  <a:gd name="T4" fmla="*/ 2856 w 2856"/>
                  <a:gd name="T5" fmla="*/ 2856 h 2856"/>
                  <a:gd name="T6" fmla="*/ 0 w 2856"/>
                  <a:gd name="T7" fmla="*/ 2856 h 2856"/>
                  <a:gd name="T8" fmla="*/ 0 w 2856"/>
                  <a:gd name="T9" fmla="*/ 1591 h 2856"/>
                  <a:gd name="T10" fmla="*/ 133 w 2856"/>
                  <a:gd name="T11" fmla="*/ 1562 h 2856"/>
                  <a:gd name="T12" fmla="*/ 260 w 2856"/>
                  <a:gd name="T13" fmla="*/ 1529 h 2856"/>
                  <a:gd name="T14" fmla="*/ 379 w 2856"/>
                  <a:gd name="T15" fmla="*/ 1488 h 2856"/>
                  <a:gd name="T16" fmla="*/ 491 w 2856"/>
                  <a:gd name="T17" fmla="*/ 1445 h 2856"/>
                  <a:gd name="T18" fmla="*/ 596 w 2856"/>
                  <a:gd name="T19" fmla="*/ 1395 h 2856"/>
                  <a:gd name="T20" fmla="*/ 696 w 2856"/>
                  <a:gd name="T21" fmla="*/ 1343 h 2856"/>
                  <a:gd name="T22" fmla="*/ 790 w 2856"/>
                  <a:gd name="T23" fmla="*/ 1287 h 2856"/>
                  <a:gd name="T24" fmla="*/ 877 w 2856"/>
                  <a:gd name="T25" fmla="*/ 1226 h 2856"/>
                  <a:gd name="T26" fmla="*/ 959 w 2856"/>
                  <a:gd name="T27" fmla="*/ 1164 h 2856"/>
                  <a:gd name="T28" fmla="*/ 1034 w 2856"/>
                  <a:gd name="T29" fmla="*/ 1098 h 2856"/>
                  <a:gd name="T30" fmla="*/ 1105 w 2856"/>
                  <a:gd name="T31" fmla="*/ 1032 h 2856"/>
                  <a:gd name="T32" fmla="*/ 1171 w 2856"/>
                  <a:gd name="T33" fmla="*/ 963 h 2856"/>
                  <a:gd name="T34" fmla="*/ 1232 w 2856"/>
                  <a:gd name="T35" fmla="*/ 891 h 2856"/>
                  <a:gd name="T36" fmla="*/ 1287 w 2856"/>
                  <a:gd name="T37" fmla="*/ 820 h 2856"/>
                  <a:gd name="T38" fmla="*/ 1338 w 2856"/>
                  <a:gd name="T39" fmla="*/ 749 h 2856"/>
                  <a:gd name="T40" fmla="*/ 1385 w 2856"/>
                  <a:gd name="T41" fmla="*/ 678 h 2856"/>
                  <a:gd name="T42" fmla="*/ 1427 w 2856"/>
                  <a:gd name="T43" fmla="*/ 607 h 2856"/>
                  <a:gd name="T44" fmla="*/ 1466 w 2856"/>
                  <a:gd name="T45" fmla="*/ 535 h 2856"/>
                  <a:gd name="T46" fmla="*/ 1500 w 2856"/>
                  <a:gd name="T47" fmla="*/ 466 h 2856"/>
                  <a:gd name="T48" fmla="*/ 1532 w 2856"/>
                  <a:gd name="T49" fmla="*/ 398 h 2856"/>
                  <a:gd name="T50" fmla="*/ 1559 w 2856"/>
                  <a:gd name="T51" fmla="*/ 333 h 2856"/>
                  <a:gd name="T52" fmla="*/ 1584 w 2856"/>
                  <a:gd name="T53" fmla="*/ 269 h 2856"/>
                  <a:gd name="T54" fmla="*/ 1605 w 2856"/>
                  <a:gd name="T55" fmla="*/ 208 h 2856"/>
                  <a:gd name="T56" fmla="*/ 1625 w 2856"/>
                  <a:gd name="T57" fmla="*/ 149 h 2856"/>
                  <a:gd name="T58" fmla="*/ 1639 w 2856"/>
                  <a:gd name="T59" fmla="*/ 96 h 2856"/>
                  <a:gd name="T60" fmla="*/ 1653 w 2856"/>
                  <a:gd name="T61" fmla="*/ 46 h 2856"/>
                  <a:gd name="T62" fmla="*/ 1664 w 2856"/>
                  <a:gd name="T63"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56" h="2856">
                    <a:moveTo>
                      <a:pt x="1664" y="0"/>
                    </a:moveTo>
                    <a:lnTo>
                      <a:pt x="2856" y="0"/>
                    </a:lnTo>
                    <a:lnTo>
                      <a:pt x="2856" y="2856"/>
                    </a:lnTo>
                    <a:lnTo>
                      <a:pt x="0" y="2856"/>
                    </a:lnTo>
                    <a:lnTo>
                      <a:pt x="0" y="1591"/>
                    </a:lnTo>
                    <a:lnTo>
                      <a:pt x="133" y="1562"/>
                    </a:lnTo>
                    <a:lnTo>
                      <a:pt x="260" y="1529"/>
                    </a:lnTo>
                    <a:lnTo>
                      <a:pt x="379" y="1488"/>
                    </a:lnTo>
                    <a:lnTo>
                      <a:pt x="491" y="1445"/>
                    </a:lnTo>
                    <a:lnTo>
                      <a:pt x="596" y="1395"/>
                    </a:lnTo>
                    <a:lnTo>
                      <a:pt x="696" y="1343"/>
                    </a:lnTo>
                    <a:lnTo>
                      <a:pt x="790" y="1287"/>
                    </a:lnTo>
                    <a:lnTo>
                      <a:pt x="877" y="1226"/>
                    </a:lnTo>
                    <a:lnTo>
                      <a:pt x="959" y="1164"/>
                    </a:lnTo>
                    <a:lnTo>
                      <a:pt x="1034" y="1098"/>
                    </a:lnTo>
                    <a:lnTo>
                      <a:pt x="1105" y="1032"/>
                    </a:lnTo>
                    <a:lnTo>
                      <a:pt x="1171" y="963"/>
                    </a:lnTo>
                    <a:lnTo>
                      <a:pt x="1232" y="891"/>
                    </a:lnTo>
                    <a:lnTo>
                      <a:pt x="1287" y="820"/>
                    </a:lnTo>
                    <a:lnTo>
                      <a:pt x="1338" y="749"/>
                    </a:lnTo>
                    <a:lnTo>
                      <a:pt x="1385" y="678"/>
                    </a:lnTo>
                    <a:lnTo>
                      <a:pt x="1427" y="607"/>
                    </a:lnTo>
                    <a:lnTo>
                      <a:pt x="1466" y="535"/>
                    </a:lnTo>
                    <a:lnTo>
                      <a:pt x="1500" y="466"/>
                    </a:lnTo>
                    <a:lnTo>
                      <a:pt x="1532" y="398"/>
                    </a:lnTo>
                    <a:lnTo>
                      <a:pt x="1559" y="333"/>
                    </a:lnTo>
                    <a:lnTo>
                      <a:pt x="1584" y="269"/>
                    </a:lnTo>
                    <a:lnTo>
                      <a:pt x="1605" y="208"/>
                    </a:lnTo>
                    <a:lnTo>
                      <a:pt x="1625" y="149"/>
                    </a:lnTo>
                    <a:lnTo>
                      <a:pt x="1639" y="96"/>
                    </a:lnTo>
                    <a:lnTo>
                      <a:pt x="1653" y="46"/>
                    </a:lnTo>
                    <a:lnTo>
                      <a:pt x="1664" y="0"/>
                    </a:lnTo>
                    <a:close/>
                  </a:path>
                </a:pathLst>
              </a:custGeom>
              <a:solidFill>
                <a:schemeClr val="accent1"/>
              </a:solidFill>
              <a:ln w="0">
                <a:noFill/>
                <a:prstDash val="solid"/>
                <a:round/>
                <a:headEnd/>
                <a:tailEnd/>
              </a:ln>
              <a:effectLst/>
            </p:spPr>
            <p:txBody>
              <a:bodyPr vert="horz" wrap="square" lIns="60960" tIns="30480" rIns="60960" bIns="30480" numCol="1" anchor="t" anchorCtr="0" compatLnSpc="1">
                <a:prstTxWarp prst="textNoShape">
                  <a:avLst/>
                </a:prstTxWarp>
              </a:bodyPr>
              <a:lstStyle/>
              <a:p>
                <a:endParaRPr lang="en-IN" sz="1600"/>
              </a:p>
            </p:txBody>
          </p:sp>
          <p:sp>
            <p:nvSpPr>
              <p:cNvPr id="14" name="TextBox 21">
                <a:extLst>
                  <a:ext uri="{FF2B5EF4-FFF2-40B4-BE49-F238E27FC236}">
                    <a16:creationId xmlns:a16="http://schemas.microsoft.com/office/drawing/2014/main" id="{00DC4A1D-76AE-5449-A3D2-3C4C14BD4AE3}"/>
                  </a:ext>
                </a:extLst>
              </p:cNvPr>
              <p:cNvSpPr txBox="1"/>
              <p:nvPr/>
            </p:nvSpPr>
            <p:spPr>
              <a:xfrm>
                <a:off x="301667" y="2803030"/>
                <a:ext cx="2813066" cy="344950"/>
              </a:xfrm>
              <a:prstGeom prst="rect">
                <a:avLst/>
              </a:prstGeom>
              <a:noFill/>
            </p:spPr>
            <p:txBody>
              <a:bodyPr wrap="square" rtlCol="0" anchor="b">
                <a:noAutofit/>
              </a:bodyPr>
              <a:lstStyle/>
              <a:p>
                <a:pPr algn="r">
                  <a:lnSpc>
                    <a:spcPct val="90000"/>
                  </a:lnSpc>
                  <a:spcAft>
                    <a:spcPts val="400"/>
                  </a:spcAft>
                </a:pPr>
                <a:r>
                  <a:rPr lang="en-US" b="1">
                    <a:solidFill>
                      <a:schemeClr val="bg1"/>
                    </a:solidFill>
                    <a:ea typeface="Prompt"/>
                    <a:cs typeface="Calibri" panose="020F0502020204030204" pitchFamily="34" charset="0"/>
                    <a:sym typeface="Prompt"/>
                  </a:rPr>
                  <a:t>ASPECTO ORNAMENTAL</a:t>
                </a:r>
                <a:endParaRPr lang="en-IN" b="1">
                  <a:solidFill>
                    <a:schemeClr val="bg1"/>
                  </a:solidFill>
                  <a:cs typeface="Calibri" panose="020F0502020204030204" pitchFamily="34" charset="0"/>
                </a:endParaRPr>
              </a:p>
            </p:txBody>
          </p:sp>
          <p:sp>
            <p:nvSpPr>
              <p:cNvPr id="24" name="TextBox 32">
                <a:extLst>
                  <a:ext uri="{FF2B5EF4-FFF2-40B4-BE49-F238E27FC236}">
                    <a16:creationId xmlns:a16="http://schemas.microsoft.com/office/drawing/2014/main" id="{E47772DD-A78D-D540-8D38-41A61980248E}"/>
                  </a:ext>
                </a:extLst>
              </p:cNvPr>
              <p:cNvSpPr txBox="1"/>
              <p:nvPr/>
            </p:nvSpPr>
            <p:spPr>
              <a:xfrm>
                <a:off x="752665" y="1523526"/>
                <a:ext cx="2516331" cy="1278341"/>
              </a:xfrm>
              <a:prstGeom prst="rect">
                <a:avLst/>
              </a:prstGeom>
              <a:noFill/>
            </p:spPr>
            <p:txBody>
              <a:bodyPr wrap="square" rtlCol="0" anchor="b">
                <a:normAutofit fontScale="92500" lnSpcReduction="10000"/>
              </a:bodyPr>
              <a:lstStyle/>
              <a:p>
                <a:pPr algn="r">
                  <a:lnSpc>
                    <a:spcPct val="90000"/>
                  </a:lnSpc>
                  <a:spcAft>
                    <a:spcPts val="400"/>
                  </a:spcAft>
                </a:pPr>
                <a:r>
                  <a:rPr lang="pt-BR" sz="1600" dirty="0">
                    <a:solidFill>
                      <a:schemeClr val="bg1"/>
                    </a:solidFill>
                    <a:ea typeface="Prompt"/>
                    <a:cs typeface="Calibri" panose="020F0502020204030204" pitchFamily="34" charset="0"/>
                    <a:sym typeface="Prompt"/>
                  </a:rPr>
                  <a:t>Finalidade da proteção descartados os aspectos técnicos e funcionais. Trata-se das características decorativas com o propósito de mudar sua aparência.</a:t>
                </a:r>
              </a:p>
            </p:txBody>
          </p:sp>
        </p:grpSp>
        <p:grpSp>
          <p:nvGrpSpPr>
            <p:cNvPr id="19" name="Agrupar 18">
              <a:extLst>
                <a:ext uri="{FF2B5EF4-FFF2-40B4-BE49-F238E27FC236}">
                  <a16:creationId xmlns:a16="http://schemas.microsoft.com/office/drawing/2014/main" id="{8A43E221-9570-704C-AC12-C8A781F48A07}"/>
                </a:ext>
              </a:extLst>
            </p:cNvPr>
            <p:cNvGrpSpPr/>
            <p:nvPr/>
          </p:nvGrpSpPr>
          <p:grpSpPr>
            <a:xfrm>
              <a:off x="169052" y="3445658"/>
              <a:ext cx="3248570" cy="3023524"/>
              <a:chOff x="78628" y="3447105"/>
              <a:chExt cx="3248570" cy="3023524"/>
            </a:xfrm>
          </p:grpSpPr>
          <p:sp>
            <p:nvSpPr>
              <p:cNvPr id="3" name="Freeform 7">
                <a:extLst>
                  <a:ext uri="{FF2B5EF4-FFF2-40B4-BE49-F238E27FC236}">
                    <a16:creationId xmlns:a16="http://schemas.microsoft.com/office/drawing/2014/main" id="{0153A361-216E-8444-B703-3238BB1EEE63}"/>
                  </a:ext>
                </a:extLst>
              </p:cNvPr>
              <p:cNvSpPr>
                <a:spLocks/>
              </p:cNvSpPr>
              <p:nvPr/>
            </p:nvSpPr>
            <p:spPr bwMode="auto">
              <a:xfrm>
                <a:off x="340242" y="3447105"/>
                <a:ext cx="2986955" cy="2780032"/>
              </a:xfrm>
              <a:custGeom>
                <a:avLst/>
                <a:gdLst>
                  <a:gd name="T0" fmla="*/ 256 w 2626"/>
                  <a:gd name="T1" fmla="*/ 0 h 2626"/>
                  <a:gd name="T2" fmla="*/ 2370 w 2626"/>
                  <a:gd name="T3" fmla="*/ 0 h 2626"/>
                  <a:gd name="T4" fmla="*/ 2422 w 2626"/>
                  <a:gd name="T5" fmla="*/ 5 h 2626"/>
                  <a:gd name="T6" fmla="*/ 2470 w 2626"/>
                  <a:gd name="T7" fmla="*/ 19 h 2626"/>
                  <a:gd name="T8" fmla="*/ 2514 w 2626"/>
                  <a:gd name="T9" fmla="*/ 42 h 2626"/>
                  <a:gd name="T10" fmla="*/ 2552 w 2626"/>
                  <a:gd name="T11" fmla="*/ 74 h 2626"/>
                  <a:gd name="T12" fmla="*/ 2584 w 2626"/>
                  <a:gd name="T13" fmla="*/ 112 h 2626"/>
                  <a:gd name="T14" fmla="*/ 2607 w 2626"/>
                  <a:gd name="T15" fmla="*/ 156 h 2626"/>
                  <a:gd name="T16" fmla="*/ 2621 w 2626"/>
                  <a:gd name="T17" fmla="*/ 204 h 2626"/>
                  <a:gd name="T18" fmla="*/ 2626 w 2626"/>
                  <a:gd name="T19" fmla="*/ 256 h 2626"/>
                  <a:gd name="T20" fmla="*/ 2626 w 2626"/>
                  <a:gd name="T21" fmla="*/ 2370 h 2626"/>
                  <a:gd name="T22" fmla="*/ 2621 w 2626"/>
                  <a:gd name="T23" fmla="*/ 2422 h 2626"/>
                  <a:gd name="T24" fmla="*/ 2607 w 2626"/>
                  <a:gd name="T25" fmla="*/ 2470 h 2626"/>
                  <a:gd name="T26" fmla="*/ 2584 w 2626"/>
                  <a:gd name="T27" fmla="*/ 2514 h 2626"/>
                  <a:gd name="T28" fmla="*/ 2552 w 2626"/>
                  <a:gd name="T29" fmla="*/ 2552 h 2626"/>
                  <a:gd name="T30" fmla="*/ 2514 w 2626"/>
                  <a:gd name="T31" fmla="*/ 2582 h 2626"/>
                  <a:gd name="T32" fmla="*/ 2470 w 2626"/>
                  <a:gd name="T33" fmla="*/ 2607 h 2626"/>
                  <a:gd name="T34" fmla="*/ 2422 w 2626"/>
                  <a:gd name="T35" fmla="*/ 2621 h 2626"/>
                  <a:gd name="T36" fmla="*/ 2370 w 2626"/>
                  <a:gd name="T37" fmla="*/ 2626 h 2626"/>
                  <a:gd name="T38" fmla="*/ 256 w 2626"/>
                  <a:gd name="T39" fmla="*/ 2626 h 2626"/>
                  <a:gd name="T40" fmla="*/ 204 w 2626"/>
                  <a:gd name="T41" fmla="*/ 2621 h 2626"/>
                  <a:gd name="T42" fmla="*/ 156 w 2626"/>
                  <a:gd name="T43" fmla="*/ 2607 h 2626"/>
                  <a:gd name="T44" fmla="*/ 112 w 2626"/>
                  <a:gd name="T45" fmla="*/ 2582 h 2626"/>
                  <a:gd name="T46" fmla="*/ 74 w 2626"/>
                  <a:gd name="T47" fmla="*/ 2552 h 2626"/>
                  <a:gd name="T48" fmla="*/ 44 w 2626"/>
                  <a:gd name="T49" fmla="*/ 2514 h 2626"/>
                  <a:gd name="T50" fmla="*/ 19 w 2626"/>
                  <a:gd name="T51" fmla="*/ 2470 h 2626"/>
                  <a:gd name="T52" fmla="*/ 5 w 2626"/>
                  <a:gd name="T53" fmla="*/ 2422 h 2626"/>
                  <a:gd name="T54" fmla="*/ 0 w 2626"/>
                  <a:gd name="T55" fmla="*/ 2370 h 2626"/>
                  <a:gd name="T56" fmla="*/ 0 w 2626"/>
                  <a:gd name="T57" fmla="*/ 256 h 2626"/>
                  <a:gd name="T58" fmla="*/ 5 w 2626"/>
                  <a:gd name="T59" fmla="*/ 204 h 2626"/>
                  <a:gd name="T60" fmla="*/ 19 w 2626"/>
                  <a:gd name="T61" fmla="*/ 156 h 2626"/>
                  <a:gd name="T62" fmla="*/ 44 w 2626"/>
                  <a:gd name="T63" fmla="*/ 112 h 2626"/>
                  <a:gd name="T64" fmla="*/ 74 w 2626"/>
                  <a:gd name="T65" fmla="*/ 74 h 2626"/>
                  <a:gd name="T66" fmla="*/ 112 w 2626"/>
                  <a:gd name="T67" fmla="*/ 42 h 2626"/>
                  <a:gd name="T68" fmla="*/ 156 w 2626"/>
                  <a:gd name="T69" fmla="*/ 19 h 2626"/>
                  <a:gd name="T70" fmla="*/ 204 w 2626"/>
                  <a:gd name="T71" fmla="*/ 5 h 2626"/>
                  <a:gd name="T72" fmla="*/ 256 w 2626"/>
                  <a:gd name="T73" fmla="*/ 0 h 2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26" h="2626">
                    <a:moveTo>
                      <a:pt x="256" y="0"/>
                    </a:moveTo>
                    <a:lnTo>
                      <a:pt x="2370" y="0"/>
                    </a:lnTo>
                    <a:lnTo>
                      <a:pt x="2422" y="5"/>
                    </a:lnTo>
                    <a:lnTo>
                      <a:pt x="2470" y="19"/>
                    </a:lnTo>
                    <a:lnTo>
                      <a:pt x="2514" y="42"/>
                    </a:lnTo>
                    <a:lnTo>
                      <a:pt x="2552" y="74"/>
                    </a:lnTo>
                    <a:lnTo>
                      <a:pt x="2584" y="112"/>
                    </a:lnTo>
                    <a:lnTo>
                      <a:pt x="2607" y="156"/>
                    </a:lnTo>
                    <a:lnTo>
                      <a:pt x="2621" y="204"/>
                    </a:lnTo>
                    <a:lnTo>
                      <a:pt x="2626" y="256"/>
                    </a:lnTo>
                    <a:lnTo>
                      <a:pt x="2626" y="2370"/>
                    </a:lnTo>
                    <a:lnTo>
                      <a:pt x="2621" y="2422"/>
                    </a:lnTo>
                    <a:lnTo>
                      <a:pt x="2607" y="2470"/>
                    </a:lnTo>
                    <a:lnTo>
                      <a:pt x="2584" y="2514"/>
                    </a:lnTo>
                    <a:lnTo>
                      <a:pt x="2552" y="2552"/>
                    </a:lnTo>
                    <a:lnTo>
                      <a:pt x="2514" y="2582"/>
                    </a:lnTo>
                    <a:lnTo>
                      <a:pt x="2470" y="2607"/>
                    </a:lnTo>
                    <a:lnTo>
                      <a:pt x="2422" y="2621"/>
                    </a:lnTo>
                    <a:lnTo>
                      <a:pt x="2370" y="2626"/>
                    </a:lnTo>
                    <a:lnTo>
                      <a:pt x="256" y="2626"/>
                    </a:lnTo>
                    <a:lnTo>
                      <a:pt x="204" y="2621"/>
                    </a:lnTo>
                    <a:lnTo>
                      <a:pt x="156" y="2607"/>
                    </a:lnTo>
                    <a:lnTo>
                      <a:pt x="112" y="2582"/>
                    </a:lnTo>
                    <a:lnTo>
                      <a:pt x="74" y="2552"/>
                    </a:lnTo>
                    <a:lnTo>
                      <a:pt x="44" y="2514"/>
                    </a:lnTo>
                    <a:lnTo>
                      <a:pt x="19" y="2470"/>
                    </a:lnTo>
                    <a:lnTo>
                      <a:pt x="5" y="2422"/>
                    </a:lnTo>
                    <a:lnTo>
                      <a:pt x="0" y="2370"/>
                    </a:lnTo>
                    <a:lnTo>
                      <a:pt x="0" y="256"/>
                    </a:lnTo>
                    <a:lnTo>
                      <a:pt x="5" y="204"/>
                    </a:lnTo>
                    <a:lnTo>
                      <a:pt x="19" y="156"/>
                    </a:lnTo>
                    <a:lnTo>
                      <a:pt x="44" y="112"/>
                    </a:lnTo>
                    <a:lnTo>
                      <a:pt x="74" y="74"/>
                    </a:lnTo>
                    <a:lnTo>
                      <a:pt x="112" y="42"/>
                    </a:lnTo>
                    <a:lnTo>
                      <a:pt x="156" y="19"/>
                    </a:lnTo>
                    <a:lnTo>
                      <a:pt x="204" y="5"/>
                    </a:lnTo>
                    <a:lnTo>
                      <a:pt x="256" y="0"/>
                    </a:lnTo>
                    <a:close/>
                  </a:path>
                </a:pathLst>
              </a:custGeom>
              <a:solidFill>
                <a:schemeClr val="accent3"/>
              </a:solidFill>
              <a:ln w="0">
                <a:noFill/>
                <a:prstDash val="solid"/>
                <a:round/>
                <a:headEnd/>
                <a:tailEnd/>
              </a:ln>
              <a:effectLst>
                <a:outerShdw blurRad="482600" dist="330200" dir="5400000" algn="t" rotWithShape="0">
                  <a:prstClr val="black">
                    <a:alpha val="30000"/>
                  </a:prstClr>
                </a:outerShdw>
              </a:effectLst>
            </p:spPr>
            <p:txBody>
              <a:bodyPr vert="horz" wrap="square" lIns="60960" tIns="30480" rIns="60960" bIns="30480" numCol="1" anchor="t" anchorCtr="0" compatLnSpc="1">
                <a:prstTxWarp prst="textNoShape">
                  <a:avLst/>
                </a:prstTxWarp>
              </a:bodyPr>
              <a:lstStyle/>
              <a:p>
                <a:endParaRPr lang="en-IN" sz="1600"/>
              </a:p>
            </p:txBody>
          </p:sp>
          <p:sp>
            <p:nvSpPr>
              <p:cNvPr id="9" name="Freeform 13">
                <a:extLst>
                  <a:ext uri="{FF2B5EF4-FFF2-40B4-BE49-F238E27FC236}">
                    <a16:creationId xmlns:a16="http://schemas.microsoft.com/office/drawing/2014/main" id="{7090465A-9090-694A-8ACA-26277BADE92B}"/>
                  </a:ext>
                </a:extLst>
              </p:cNvPr>
              <p:cNvSpPr>
                <a:spLocks/>
              </p:cNvSpPr>
              <p:nvPr/>
            </p:nvSpPr>
            <p:spPr bwMode="auto">
              <a:xfrm>
                <a:off x="340242" y="3447105"/>
                <a:ext cx="2986955" cy="2780032"/>
              </a:xfrm>
              <a:custGeom>
                <a:avLst/>
                <a:gdLst>
                  <a:gd name="T0" fmla="*/ 256 w 2626"/>
                  <a:gd name="T1" fmla="*/ 0 h 2626"/>
                  <a:gd name="T2" fmla="*/ 2370 w 2626"/>
                  <a:gd name="T3" fmla="*/ 0 h 2626"/>
                  <a:gd name="T4" fmla="*/ 2422 w 2626"/>
                  <a:gd name="T5" fmla="*/ 5 h 2626"/>
                  <a:gd name="T6" fmla="*/ 2470 w 2626"/>
                  <a:gd name="T7" fmla="*/ 19 h 2626"/>
                  <a:gd name="T8" fmla="*/ 2514 w 2626"/>
                  <a:gd name="T9" fmla="*/ 42 h 2626"/>
                  <a:gd name="T10" fmla="*/ 2552 w 2626"/>
                  <a:gd name="T11" fmla="*/ 74 h 2626"/>
                  <a:gd name="T12" fmla="*/ 2584 w 2626"/>
                  <a:gd name="T13" fmla="*/ 112 h 2626"/>
                  <a:gd name="T14" fmla="*/ 2607 w 2626"/>
                  <a:gd name="T15" fmla="*/ 156 h 2626"/>
                  <a:gd name="T16" fmla="*/ 2621 w 2626"/>
                  <a:gd name="T17" fmla="*/ 204 h 2626"/>
                  <a:gd name="T18" fmla="*/ 2626 w 2626"/>
                  <a:gd name="T19" fmla="*/ 256 h 2626"/>
                  <a:gd name="T20" fmla="*/ 2626 w 2626"/>
                  <a:gd name="T21" fmla="*/ 2370 h 2626"/>
                  <a:gd name="T22" fmla="*/ 2621 w 2626"/>
                  <a:gd name="T23" fmla="*/ 2422 h 2626"/>
                  <a:gd name="T24" fmla="*/ 2607 w 2626"/>
                  <a:gd name="T25" fmla="*/ 2470 h 2626"/>
                  <a:gd name="T26" fmla="*/ 2584 w 2626"/>
                  <a:gd name="T27" fmla="*/ 2514 h 2626"/>
                  <a:gd name="T28" fmla="*/ 2552 w 2626"/>
                  <a:gd name="T29" fmla="*/ 2552 h 2626"/>
                  <a:gd name="T30" fmla="*/ 2514 w 2626"/>
                  <a:gd name="T31" fmla="*/ 2582 h 2626"/>
                  <a:gd name="T32" fmla="*/ 2470 w 2626"/>
                  <a:gd name="T33" fmla="*/ 2607 h 2626"/>
                  <a:gd name="T34" fmla="*/ 2422 w 2626"/>
                  <a:gd name="T35" fmla="*/ 2621 h 2626"/>
                  <a:gd name="T36" fmla="*/ 2370 w 2626"/>
                  <a:gd name="T37" fmla="*/ 2626 h 2626"/>
                  <a:gd name="T38" fmla="*/ 1382 w 2626"/>
                  <a:gd name="T39" fmla="*/ 2626 h 2626"/>
                  <a:gd name="T40" fmla="*/ 1357 w 2626"/>
                  <a:gd name="T41" fmla="*/ 2568 h 2626"/>
                  <a:gd name="T42" fmla="*/ 1327 w 2626"/>
                  <a:gd name="T43" fmla="*/ 2505 h 2626"/>
                  <a:gd name="T44" fmla="*/ 1295 w 2626"/>
                  <a:gd name="T45" fmla="*/ 2441 h 2626"/>
                  <a:gd name="T46" fmla="*/ 1258 w 2626"/>
                  <a:gd name="T47" fmla="*/ 2375 h 2626"/>
                  <a:gd name="T48" fmla="*/ 1217 w 2626"/>
                  <a:gd name="T49" fmla="*/ 2308 h 2626"/>
                  <a:gd name="T50" fmla="*/ 1169 w 2626"/>
                  <a:gd name="T51" fmla="*/ 2238 h 2626"/>
                  <a:gd name="T52" fmla="*/ 1117 w 2626"/>
                  <a:gd name="T53" fmla="*/ 2167 h 2626"/>
                  <a:gd name="T54" fmla="*/ 1060 w 2626"/>
                  <a:gd name="T55" fmla="*/ 2098 h 2626"/>
                  <a:gd name="T56" fmla="*/ 998 w 2626"/>
                  <a:gd name="T57" fmla="*/ 2028 h 2626"/>
                  <a:gd name="T58" fmla="*/ 929 w 2626"/>
                  <a:gd name="T59" fmla="*/ 1959 h 2626"/>
                  <a:gd name="T60" fmla="*/ 854 w 2626"/>
                  <a:gd name="T61" fmla="*/ 1891 h 2626"/>
                  <a:gd name="T62" fmla="*/ 772 w 2626"/>
                  <a:gd name="T63" fmla="*/ 1824 h 2626"/>
                  <a:gd name="T64" fmla="*/ 683 w 2626"/>
                  <a:gd name="T65" fmla="*/ 1760 h 2626"/>
                  <a:gd name="T66" fmla="*/ 589 w 2626"/>
                  <a:gd name="T67" fmla="*/ 1699 h 2626"/>
                  <a:gd name="T68" fmla="*/ 485 w 2626"/>
                  <a:gd name="T69" fmla="*/ 1640 h 2626"/>
                  <a:gd name="T70" fmla="*/ 377 w 2626"/>
                  <a:gd name="T71" fmla="*/ 1587 h 2626"/>
                  <a:gd name="T72" fmla="*/ 258 w 2626"/>
                  <a:gd name="T73" fmla="*/ 1535 h 2626"/>
                  <a:gd name="T74" fmla="*/ 133 w 2626"/>
                  <a:gd name="T75" fmla="*/ 1491 h 2626"/>
                  <a:gd name="T76" fmla="*/ 0 w 2626"/>
                  <a:gd name="T77" fmla="*/ 1450 h 2626"/>
                  <a:gd name="T78" fmla="*/ 0 w 2626"/>
                  <a:gd name="T79" fmla="*/ 256 h 2626"/>
                  <a:gd name="T80" fmla="*/ 5 w 2626"/>
                  <a:gd name="T81" fmla="*/ 204 h 2626"/>
                  <a:gd name="T82" fmla="*/ 19 w 2626"/>
                  <a:gd name="T83" fmla="*/ 156 h 2626"/>
                  <a:gd name="T84" fmla="*/ 44 w 2626"/>
                  <a:gd name="T85" fmla="*/ 112 h 2626"/>
                  <a:gd name="T86" fmla="*/ 74 w 2626"/>
                  <a:gd name="T87" fmla="*/ 74 h 2626"/>
                  <a:gd name="T88" fmla="*/ 112 w 2626"/>
                  <a:gd name="T89" fmla="*/ 42 h 2626"/>
                  <a:gd name="T90" fmla="*/ 156 w 2626"/>
                  <a:gd name="T91" fmla="*/ 19 h 2626"/>
                  <a:gd name="T92" fmla="*/ 204 w 2626"/>
                  <a:gd name="T93" fmla="*/ 5 h 2626"/>
                  <a:gd name="T94" fmla="*/ 256 w 2626"/>
                  <a:gd name="T95" fmla="*/ 0 h 2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26" h="2626">
                    <a:moveTo>
                      <a:pt x="256" y="0"/>
                    </a:moveTo>
                    <a:lnTo>
                      <a:pt x="2370" y="0"/>
                    </a:lnTo>
                    <a:lnTo>
                      <a:pt x="2422" y="5"/>
                    </a:lnTo>
                    <a:lnTo>
                      <a:pt x="2470" y="19"/>
                    </a:lnTo>
                    <a:lnTo>
                      <a:pt x="2514" y="42"/>
                    </a:lnTo>
                    <a:lnTo>
                      <a:pt x="2552" y="74"/>
                    </a:lnTo>
                    <a:lnTo>
                      <a:pt x="2584" y="112"/>
                    </a:lnTo>
                    <a:lnTo>
                      <a:pt x="2607" y="156"/>
                    </a:lnTo>
                    <a:lnTo>
                      <a:pt x="2621" y="204"/>
                    </a:lnTo>
                    <a:lnTo>
                      <a:pt x="2626" y="256"/>
                    </a:lnTo>
                    <a:lnTo>
                      <a:pt x="2626" y="2370"/>
                    </a:lnTo>
                    <a:lnTo>
                      <a:pt x="2621" y="2422"/>
                    </a:lnTo>
                    <a:lnTo>
                      <a:pt x="2607" y="2470"/>
                    </a:lnTo>
                    <a:lnTo>
                      <a:pt x="2584" y="2514"/>
                    </a:lnTo>
                    <a:lnTo>
                      <a:pt x="2552" y="2552"/>
                    </a:lnTo>
                    <a:lnTo>
                      <a:pt x="2514" y="2582"/>
                    </a:lnTo>
                    <a:lnTo>
                      <a:pt x="2470" y="2607"/>
                    </a:lnTo>
                    <a:lnTo>
                      <a:pt x="2422" y="2621"/>
                    </a:lnTo>
                    <a:lnTo>
                      <a:pt x="2370" y="2626"/>
                    </a:lnTo>
                    <a:lnTo>
                      <a:pt x="1382" y="2626"/>
                    </a:lnTo>
                    <a:lnTo>
                      <a:pt x="1357" y="2568"/>
                    </a:lnTo>
                    <a:lnTo>
                      <a:pt x="1327" y="2505"/>
                    </a:lnTo>
                    <a:lnTo>
                      <a:pt x="1295" y="2441"/>
                    </a:lnTo>
                    <a:lnTo>
                      <a:pt x="1258" y="2375"/>
                    </a:lnTo>
                    <a:lnTo>
                      <a:pt x="1217" y="2308"/>
                    </a:lnTo>
                    <a:lnTo>
                      <a:pt x="1169" y="2238"/>
                    </a:lnTo>
                    <a:lnTo>
                      <a:pt x="1117" y="2167"/>
                    </a:lnTo>
                    <a:lnTo>
                      <a:pt x="1060" y="2098"/>
                    </a:lnTo>
                    <a:lnTo>
                      <a:pt x="998" y="2028"/>
                    </a:lnTo>
                    <a:lnTo>
                      <a:pt x="929" y="1959"/>
                    </a:lnTo>
                    <a:lnTo>
                      <a:pt x="854" y="1891"/>
                    </a:lnTo>
                    <a:lnTo>
                      <a:pt x="772" y="1824"/>
                    </a:lnTo>
                    <a:lnTo>
                      <a:pt x="683" y="1760"/>
                    </a:lnTo>
                    <a:lnTo>
                      <a:pt x="589" y="1699"/>
                    </a:lnTo>
                    <a:lnTo>
                      <a:pt x="485" y="1640"/>
                    </a:lnTo>
                    <a:lnTo>
                      <a:pt x="377" y="1587"/>
                    </a:lnTo>
                    <a:lnTo>
                      <a:pt x="258" y="1535"/>
                    </a:lnTo>
                    <a:lnTo>
                      <a:pt x="133" y="1491"/>
                    </a:lnTo>
                    <a:lnTo>
                      <a:pt x="0" y="1450"/>
                    </a:lnTo>
                    <a:lnTo>
                      <a:pt x="0" y="256"/>
                    </a:lnTo>
                    <a:lnTo>
                      <a:pt x="5" y="204"/>
                    </a:lnTo>
                    <a:lnTo>
                      <a:pt x="19" y="156"/>
                    </a:lnTo>
                    <a:lnTo>
                      <a:pt x="44" y="112"/>
                    </a:lnTo>
                    <a:lnTo>
                      <a:pt x="74" y="74"/>
                    </a:lnTo>
                    <a:lnTo>
                      <a:pt x="112" y="42"/>
                    </a:lnTo>
                    <a:lnTo>
                      <a:pt x="156" y="19"/>
                    </a:lnTo>
                    <a:lnTo>
                      <a:pt x="204" y="5"/>
                    </a:lnTo>
                    <a:lnTo>
                      <a:pt x="256" y="0"/>
                    </a:lnTo>
                    <a:close/>
                  </a:path>
                </a:pathLst>
              </a:custGeom>
              <a:gradFill flip="none" rotWithShape="1">
                <a:gsLst>
                  <a:gs pos="40000">
                    <a:schemeClr val="accent3"/>
                  </a:gs>
                  <a:gs pos="84000">
                    <a:schemeClr val="accent3">
                      <a:lumMod val="50000"/>
                    </a:schemeClr>
                  </a:gs>
                </a:gsLst>
                <a:lin ang="5400000" scaled="1"/>
                <a:tileRect/>
              </a:gradFill>
              <a:ln w="0">
                <a:noFill/>
                <a:prstDash val="solid"/>
                <a:round/>
                <a:headEnd/>
                <a:tailEnd/>
              </a:ln>
            </p:spPr>
            <p:txBody>
              <a:bodyPr vert="horz" wrap="square" lIns="60960" tIns="30480" rIns="60960" bIns="30480" numCol="1" anchor="t" anchorCtr="0" compatLnSpc="1">
                <a:prstTxWarp prst="textNoShape">
                  <a:avLst/>
                </a:prstTxWarp>
              </a:bodyPr>
              <a:lstStyle/>
              <a:p>
                <a:endParaRPr lang="en-IN" sz="1600"/>
              </a:p>
            </p:txBody>
          </p:sp>
          <p:sp>
            <p:nvSpPr>
              <p:cNvPr id="11" name="Freeform 15">
                <a:extLst>
                  <a:ext uri="{FF2B5EF4-FFF2-40B4-BE49-F238E27FC236}">
                    <a16:creationId xmlns:a16="http://schemas.microsoft.com/office/drawing/2014/main" id="{238054BC-B683-BE49-A402-DB862270E296}"/>
                  </a:ext>
                </a:extLst>
              </p:cNvPr>
              <p:cNvSpPr>
                <a:spLocks/>
              </p:cNvSpPr>
              <p:nvPr/>
            </p:nvSpPr>
            <p:spPr bwMode="auto">
              <a:xfrm>
                <a:off x="78628" y="3447105"/>
                <a:ext cx="3248570" cy="3023524"/>
              </a:xfrm>
              <a:custGeom>
                <a:avLst/>
                <a:gdLst>
                  <a:gd name="T0" fmla="*/ 0 w 2856"/>
                  <a:gd name="T1" fmla="*/ 0 h 2856"/>
                  <a:gd name="T2" fmla="*/ 2856 w 2856"/>
                  <a:gd name="T3" fmla="*/ 0 h 2856"/>
                  <a:gd name="T4" fmla="*/ 2856 w 2856"/>
                  <a:gd name="T5" fmla="*/ 2856 h 2856"/>
                  <a:gd name="T6" fmla="*/ 1680 w 2856"/>
                  <a:gd name="T7" fmla="*/ 2856 h 2856"/>
                  <a:gd name="T8" fmla="*/ 1671 w 2856"/>
                  <a:gd name="T9" fmla="*/ 2820 h 2856"/>
                  <a:gd name="T10" fmla="*/ 1662 w 2856"/>
                  <a:gd name="T11" fmla="*/ 2778 h 2856"/>
                  <a:gd name="T12" fmla="*/ 1652 w 2856"/>
                  <a:gd name="T13" fmla="*/ 2731 h 2856"/>
                  <a:gd name="T14" fmla="*/ 1637 w 2856"/>
                  <a:gd name="T15" fmla="*/ 2682 h 2856"/>
                  <a:gd name="T16" fmla="*/ 1621 w 2856"/>
                  <a:gd name="T17" fmla="*/ 2626 h 2856"/>
                  <a:gd name="T18" fmla="*/ 1604 w 2856"/>
                  <a:gd name="T19" fmla="*/ 2569 h 2856"/>
                  <a:gd name="T20" fmla="*/ 1582 w 2856"/>
                  <a:gd name="T21" fmla="*/ 2509 h 2856"/>
                  <a:gd name="T22" fmla="*/ 1557 w 2856"/>
                  <a:gd name="T23" fmla="*/ 2445 h 2856"/>
                  <a:gd name="T24" fmla="*/ 1529 w 2856"/>
                  <a:gd name="T25" fmla="*/ 2379 h 2856"/>
                  <a:gd name="T26" fmla="*/ 1499 w 2856"/>
                  <a:gd name="T27" fmla="*/ 2311 h 2856"/>
                  <a:gd name="T28" fmla="*/ 1463 w 2856"/>
                  <a:gd name="T29" fmla="*/ 2242 h 2856"/>
                  <a:gd name="T30" fmla="*/ 1426 w 2856"/>
                  <a:gd name="T31" fmla="*/ 2171 h 2856"/>
                  <a:gd name="T32" fmla="*/ 1383 w 2856"/>
                  <a:gd name="T33" fmla="*/ 2101 h 2856"/>
                  <a:gd name="T34" fmla="*/ 1335 w 2856"/>
                  <a:gd name="T35" fmla="*/ 2028 h 2856"/>
                  <a:gd name="T36" fmla="*/ 1285 w 2856"/>
                  <a:gd name="T37" fmla="*/ 1957 h 2856"/>
                  <a:gd name="T38" fmla="*/ 1228 w 2856"/>
                  <a:gd name="T39" fmla="*/ 1888 h 2856"/>
                  <a:gd name="T40" fmla="*/ 1167 w 2856"/>
                  <a:gd name="T41" fmla="*/ 1817 h 2856"/>
                  <a:gd name="T42" fmla="*/ 1102 w 2856"/>
                  <a:gd name="T43" fmla="*/ 1749 h 2856"/>
                  <a:gd name="T44" fmla="*/ 1032 w 2856"/>
                  <a:gd name="T45" fmla="*/ 1681 h 2856"/>
                  <a:gd name="T46" fmla="*/ 956 w 2856"/>
                  <a:gd name="T47" fmla="*/ 1617 h 2856"/>
                  <a:gd name="T48" fmla="*/ 874 w 2856"/>
                  <a:gd name="T49" fmla="*/ 1555 h 2856"/>
                  <a:gd name="T50" fmla="*/ 787 w 2856"/>
                  <a:gd name="T51" fmla="*/ 1495 h 2856"/>
                  <a:gd name="T52" fmla="*/ 694 w 2856"/>
                  <a:gd name="T53" fmla="*/ 1439 h 2856"/>
                  <a:gd name="T54" fmla="*/ 594 w 2856"/>
                  <a:gd name="T55" fmla="*/ 1386 h 2856"/>
                  <a:gd name="T56" fmla="*/ 489 w 2856"/>
                  <a:gd name="T57" fmla="*/ 1338 h 2856"/>
                  <a:gd name="T58" fmla="*/ 377 w 2856"/>
                  <a:gd name="T59" fmla="*/ 1293 h 2856"/>
                  <a:gd name="T60" fmla="*/ 258 w 2856"/>
                  <a:gd name="T61" fmla="*/ 1256 h 2856"/>
                  <a:gd name="T62" fmla="*/ 133 w 2856"/>
                  <a:gd name="T63" fmla="*/ 1222 h 2856"/>
                  <a:gd name="T64" fmla="*/ 0 w 2856"/>
                  <a:gd name="T65" fmla="*/ 1194 h 2856"/>
                  <a:gd name="T66" fmla="*/ 0 w 2856"/>
                  <a:gd name="T67"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56" h="2856">
                    <a:moveTo>
                      <a:pt x="0" y="0"/>
                    </a:moveTo>
                    <a:lnTo>
                      <a:pt x="2856" y="0"/>
                    </a:lnTo>
                    <a:lnTo>
                      <a:pt x="2856" y="2856"/>
                    </a:lnTo>
                    <a:lnTo>
                      <a:pt x="1680" y="2856"/>
                    </a:lnTo>
                    <a:lnTo>
                      <a:pt x="1671" y="2820"/>
                    </a:lnTo>
                    <a:lnTo>
                      <a:pt x="1662" y="2778"/>
                    </a:lnTo>
                    <a:lnTo>
                      <a:pt x="1652" y="2731"/>
                    </a:lnTo>
                    <a:lnTo>
                      <a:pt x="1637" y="2682"/>
                    </a:lnTo>
                    <a:lnTo>
                      <a:pt x="1621" y="2626"/>
                    </a:lnTo>
                    <a:lnTo>
                      <a:pt x="1604" y="2569"/>
                    </a:lnTo>
                    <a:lnTo>
                      <a:pt x="1582" y="2509"/>
                    </a:lnTo>
                    <a:lnTo>
                      <a:pt x="1557" y="2445"/>
                    </a:lnTo>
                    <a:lnTo>
                      <a:pt x="1529" y="2379"/>
                    </a:lnTo>
                    <a:lnTo>
                      <a:pt x="1499" y="2311"/>
                    </a:lnTo>
                    <a:lnTo>
                      <a:pt x="1463" y="2242"/>
                    </a:lnTo>
                    <a:lnTo>
                      <a:pt x="1426" y="2171"/>
                    </a:lnTo>
                    <a:lnTo>
                      <a:pt x="1383" y="2101"/>
                    </a:lnTo>
                    <a:lnTo>
                      <a:pt x="1335" y="2028"/>
                    </a:lnTo>
                    <a:lnTo>
                      <a:pt x="1285" y="1957"/>
                    </a:lnTo>
                    <a:lnTo>
                      <a:pt x="1228" y="1888"/>
                    </a:lnTo>
                    <a:lnTo>
                      <a:pt x="1167" y="1817"/>
                    </a:lnTo>
                    <a:lnTo>
                      <a:pt x="1102" y="1749"/>
                    </a:lnTo>
                    <a:lnTo>
                      <a:pt x="1032" y="1681"/>
                    </a:lnTo>
                    <a:lnTo>
                      <a:pt x="956" y="1617"/>
                    </a:lnTo>
                    <a:lnTo>
                      <a:pt x="874" y="1555"/>
                    </a:lnTo>
                    <a:lnTo>
                      <a:pt x="787" y="1495"/>
                    </a:lnTo>
                    <a:lnTo>
                      <a:pt x="694" y="1439"/>
                    </a:lnTo>
                    <a:lnTo>
                      <a:pt x="594" y="1386"/>
                    </a:lnTo>
                    <a:lnTo>
                      <a:pt x="489" y="1338"/>
                    </a:lnTo>
                    <a:lnTo>
                      <a:pt x="377" y="1293"/>
                    </a:lnTo>
                    <a:lnTo>
                      <a:pt x="258" y="1256"/>
                    </a:lnTo>
                    <a:lnTo>
                      <a:pt x="133" y="1222"/>
                    </a:lnTo>
                    <a:lnTo>
                      <a:pt x="0" y="1194"/>
                    </a:lnTo>
                    <a:lnTo>
                      <a:pt x="0" y="0"/>
                    </a:lnTo>
                    <a:close/>
                  </a:path>
                </a:pathLst>
              </a:custGeom>
              <a:solidFill>
                <a:schemeClr val="accent3"/>
              </a:solidFill>
              <a:ln w="0">
                <a:noFill/>
                <a:prstDash val="solid"/>
                <a:round/>
                <a:headEnd/>
                <a:tailEnd/>
              </a:ln>
              <a:effectLst/>
            </p:spPr>
            <p:txBody>
              <a:bodyPr vert="horz" wrap="square" lIns="60960" tIns="30480" rIns="60960" bIns="30480" numCol="1" anchor="t" anchorCtr="0" compatLnSpc="1">
                <a:prstTxWarp prst="textNoShape">
                  <a:avLst/>
                </a:prstTxWarp>
              </a:bodyPr>
              <a:lstStyle/>
              <a:p>
                <a:endParaRPr lang="en-IN" sz="1600"/>
              </a:p>
            </p:txBody>
          </p:sp>
          <p:sp>
            <p:nvSpPr>
              <p:cNvPr id="16" name="TextBox 23">
                <a:extLst>
                  <a:ext uri="{FF2B5EF4-FFF2-40B4-BE49-F238E27FC236}">
                    <a16:creationId xmlns:a16="http://schemas.microsoft.com/office/drawing/2014/main" id="{8FD40F5F-A39F-C94F-A9FE-35AF098519A3}"/>
                  </a:ext>
                </a:extLst>
              </p:cNvPr>
              <p:cNvSpPr txBox="1"/>
              <p:nvPr/>
            </p:nvSpPr>
            <p:spPr>
              <a:xfrm>
                <a:off x="321175" y="3657095"/>
                <a:ext cx="2793556" cy="385531"/>
              </a:xfrm>
              <a:prstGeom prst="rect">
                <a:avLst/>
              </a:prstGeom>
              <a:noFill/>
            </p:spPr>
            <p:txBody>
              <a:bodyPr wrap="square" rtlCol="0">
                <a:noAutofit/>
              </a:bodyPr>
              <a:lstStyle/>
              <a:p>
                <a:pPr algn="r">
                  <a:lnSpc>
                    <a:spcPct val="90000"/>
                  </a:lnSpc>
                  <a:spcAft>
                    <a:spcPts val="400"/>
                  </a:spcAft>
                </a:pPr>
                <a:r>
                  <a:rPr lang="pt-BR" sz="2400" b="1">
                    <a:solidFill>
                      <a:schemeClr val="bg1"/>
                    </a:solidFill>
                    <a:ea typeface="Prompt"/>
                    <a:cs typeface="Calibri" panose="020F0502020204030204" pitchFamily="34" charset="0"/>
                    <a:sym typeface="Prompt"/>
                  </a:rPr>
                  <a:t>NOVIDADE</a:t>
                </a:r>
                <a:endParaRPr lang="pt-BR" sz="2400" b="1">
                  <a:solidFill>
                    <a:schemeClr val="bg1"/>
                  </a:solidFill>
                  <a:cs typeface="Calibri" panose="020F0502020204030204" pitchFamily="34" charset="0"/>
                </a:endParaRPr>
              </a:p>
            </p:txBody>
          </p:sp>
          <p:sp>
            <p:nvSpPr>
              <p:cNvPr id="21" name="TextBox 26">
                <a:extLst>
                  <a:ext uri="{FF2B5EF4-FFF2-40B4-BE49-F238E27FC236}">
                    <a16:creationId xmlns:a16="http://schemas.microsoft.com/office/drawing/2014/main" id="{0F077BE1-CA6F-CB48-9628-06EFDF38DCB7}"/>
                  </a:ext>
                </a:extLst>
              </p:cNvPr>
              <p:cNvSpPr txBox="1"/>
              <p:nvPr/>
            </p:nvSpPr>
            <p:spPr>
              <a:xfrm>
                <a:off x="1038808" y="4030742"/>
                <a:ext cx="2200882" cy="1197176"/>
              </a:xfrm>
              <a:prstGeom prst="rect">
                <a:avLst/>
              </a:prstGeom>
              <a:noFill/>
            </p:spPr>
            <p:txBody>
              <a:bodyPr wrap="square" rtlCol="0">
                <a:noAutofit/>
              </a:bodyPr>
              <a:lstStyle/>
              <a:p>
                <a:pPr algn="r">
                  <a:lnSpc>
                    <a:spcPct val="90000"/>
                  </a:lnSpc>
                  <a:spcAft>
                    <a:spcPts val="400"/>
                  </a:spcAft>
                </a:pPr>
                <a:r>
                  <a:rPr lang="pt-BR" sz="2000">
                    <a:solidFill>
                      <a:schemeClr val="bg1"/>
                    </a:solidFill>
                    <a:ea typeface="Prompt"/>
                    <a:cs typeface="Calibri" panose="020F0502020204030204" pitchFamily="34" charset="0"/>
                    <a:sym typeface="Prompt"/>
                  </a:rPr>
                  <a:t>Refere-se ao não conhecido antes do momento do depósito.</a:t>
                </a:r>
              </a:p>
            </p:txBody>
          </p:sp>
        </p:grpSp>
        <p:pic>
          <p:nvPicPr>
            <p:cNvPr id="8200" name="Picture 8">
              <a:extLst>
                <a:ext uri="{FF2B5EF4-FFF2-40B4-BE49-F238E27FC236}">
                  <a16:creationId xmlns:a16="http://schemas.microsoft.com/office/drawing/2014/main" id="{461C78B4-99C6-934A-9C6F-E37913D369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361" t="11198" r="18938" b="12319"/>
            <a:stretch/>
          </p:blipFill>
          <p:spPr bwMode="auto">
            <a:xfrm>
              <a:off x="6129072" y="4394252"/>
              <a:ext cx="2715827" cy="229017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7016FCFA-EA89-0841-B1CA-DC6168EBB70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383" t="12799" r="20545" b="7646"/>
            <a:stretch/>
          </p:blipFill>
          <p:spPr bwMode="auto">
            <a:xfrm>
              <a:off x="6190209" y="289141"/>
              <a:ext cx="2643254" cy="4057628"/>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Agrupar 19">
              <a:extLst>
                <a:ext uri="{FF2B5EF4-FFF2-40B4-BE49-F238E27FC236}">
                  <a16:creationId xmlns:a16="http://schemas.microsoft.com/office/drawing/2014/main" id="{5D0BFAA5-7F3C-9F46-B31E-DB5EE482274D}"/>
                </a:ext>
              </a:extLst>
            </p:cNvPr>
            <p:cNvGrpSpPr/>
            <p:nvPr/>
          </p:nvGrpSpPr>
          <p:grpSpPr>
            <a:xfrm>
              <a:off x="8789275" y="234412"/>
              <a:ext cx="3304195" cy="3023524"/>
              <a:chOff x="3529473" y="257176"/>
              <a:chExt cx="3304195" cy="3023524"/>
            </a:xfrm>
          </p:grpSpPr>
          <p:sp>
            <p:nvSpPr>
              <p:cNvPr id="4" name="Freeform 8">
                <a:extLst>
                  <a:ext uri="{FF2B5EF4-FFF2-40B4-BE49-F238E27FC236}">
                    <a16:creationId xmlns:a16="http://schemas.microsoft.com/office/drawing/2014/main" id="{CBE08335-DF57-5347-B471-ABD6336C914F}"/>
                  </a:ext>
                </a:extLst>
              </p:cNvPr>
              <p:cNvSpPr>
                <a:spLocks/>
              </p:cNvSpPr>
              <p:nvPr/>
            </p:nvSpPr>
            <p:spPr bwMode="auto">
              <a:xfrm>
                <a:off x="3529473" y="499608"/>
                <a:ext cx="2988093" cy="2781091"/>
              </a:xfrm>
              <a:custGeom>
                <a:avLst/>
                <a:gdLst>
                  <a:gd name="T0" fmla="*/ 254 w 2627"/>
                  <a:gd name="T1" fmla="*/ 0 h 2627"/>
                  <a:gd name="T2" fmla="*/ 2370 w 2627"/>
                  <a:gd name="T3" fmla="*/ 0 h 2627"/>
                  <a:gd name="T4" fmla="*/ 2422 w 2627"/>
                  <a:gd name="T5" fmla="*/ 6 h 2627"/>
                  <a:gd name="T6" fmla="*/ 2470 w 2627"/>
                  <a:gd name="T7" fmla="*/ 20 h 2627"/>
                  <a:gd name="T8" fmla="*/ 2513 w 2627"/>
                  <a:gd name="T9" fmla="*/ 45 h 2627"/>
                  <a:gd name="T10" fmla="*/ 2552 w 2627"/>
                  <a:gd name="T11" fmla="*/ 75 h 2627"/>
                  <a:gd name="T12" fmla="*/ 2582 w 2627"/>
                  <a:gd name="T13" fmla="*/ 114 h 2627"/>
                  <a:gd name="T14" fmla="*/ 2607 w 2627"/>
                  <a:gd name="T15" fmla="*/ 157 h 2627"/>
                  <a:gd name="T16" fmla="*/ 2621 w 2627"/>
                  <a:gd name="T17" fmla="*/ 205 h 2627"/>
                  <a:gd name="T18" fmla="*/ 2627 w 2627"/>
                  <a:gd name="T19" fmla="*/ 257 h 2627"/>
                  <a:gd name="T20" fmla="*/ 2627 w 2627"/>
                  <a:gd name="T21" fmla="*/ 2373 h 2627"/>
                  <a:gd name="T22" fmla="*/ 2621 w 2627"/>
                  <a:gd name="T23" fmla="*/ 2423 h 2627"/>
                  <a:gd name="T24" fmla="*/ 2607 w 2627"/>
                  <a:gd name="T25" fmla="*/ 2471 h 2627"/>
                  <a:gd name="T26" fmla="*/ 2582 w 2627"/>
                  <a:gd name="T27" fmla="*/ 2515 h 2627"/>
                  <a:gd name="T28" fmla="*/ 2552 w 2627"/>
                  <a:gd name="T29" fmla="*/ 2552 h 2627"/>
                  <a:gd name="T30" fmla="*/ 2513 w 2627"/>
                  <a:gd name="T31" fmla="*/ 2584 h 2627"/>
                  <a:gd name="T32" fmla="*/ 2470 w 2627"/>
                  <a:gd name="T33" fmla="*/ 2608 h 2627"/>
                  <a:gd name="T34" fmla="*/ 2422 w 2627"/>
                  <a:gd name="T35" fmla="*/ 2622 h 2627"/>
                  <a:gd name="T36" fmla="*/ 2370 w 2627"/>
                  <a:gd name="T37" fmla="*/ 2627 h 2627"/>
                  <a:gd name="T38" fmla="*/ 254 w 2627"/>
                  <a:gd name="T39" fmla="*/ 2627 h 2627"/>
                  <a:gd name="T40" fmla="*/ 204 w 2627"/>
                  <a:gd name="T41" fmla="*/ 2622 h 2627"/>
                  <a:gd name="T42" fmla="*/ 156 w 2627"/>
                  <a:gd name="T43" fmla="*/ 2608 h 2627"/>
                  <a:gd name="T44" fmla="*/ 112 w 2627"/>
                  <a:gd name="T45" fmla="*/ 2584 h 2627"/>
                  <a:gd name="T46" fmla="*/ 75 w 2627"/>
                  <a:gd name="T47" fmla="*/ 2552 h 2627"/>
                  <a:gd name="T48" fmla="*/ 43 w 2627"/>
                  <a:gd name="T49" fmla="*/ 2515 h 2627"/>
                  <a:gd name="T50" fmla="*/ 19 w 2627"/>
                  <a:gd name="T51" fmla="*/ 2471 h 2627"/>
                  <a:gd name="T52" fmla="*/ 5 w 2627"/>
                  <a:gd name="T53" fmla="*/ 2423 h 2627"/>
                  <a:gd name="T54" fmla="*/ 0 w 2627"/>
                  <a:gd name="T55" fmla="*/ 2373 h 2627"/>
                  <a:gd name="T56" fmla="*/ 0 w 2627"/>
                  <a:gd name="T57" fmla="*/ 257 h 2627"/>
                  <a:gd name="T58" fmla="*/ 5 w 2627"/>
                  <a:gd name="T59" fmla="*/ 205 h 2627"/>
                  <a:gd name="T60" fmla="*/ 19 w 2627"/>
                  <a:gd name="T61" fmla="*/ 157 h 2627"/>
                  <a:gd name="T62" fmla="*/ 43 w 2627"/>
                  <a:gd name="T63" fmla="*/ 114 h 2627"/>
                  <a:gd name="T64" fmla="*/ 75 w 2627"/>
                  <a:gd name="T65" fmla="*/ 75 h 2627"/>
                  <a:gd name="T66" fmla="*/ 112 w 2627"/>
                  <a:gd name="T67" fmla="*/ 45 h 2627"/>
                  <a:gd name="T68" fmla="*/ 156 w 2627"/>
                  <a:gd name="T69" fmla="*/ 20 h 2627"/>
                  <a:gd name="T70" fmla="*/ 204 w 2627"/>
                  <a:gd name="T71" fmla="*/ 6 h 2627"/>
                  <a:gd name="T72" fmla="*/ 254 w 2627"/>
                  <a:gd name="T73" fmla="*/ 0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27" h="2627">
                    <a:moveTo>
                      <a:pt x="254" y="0"/>
                    </a:moveTo>
                    <a:lnTo>
                      <a:pt x="2370" y="0"/>
                    </a:lnTo>
                    <a:lnTo>
                      <a:pt x="2422" y="6"/>
                    </a:lnTo>
                    <a:lnTo>
                      <a:pt x="2470" y="20"/>
                    </a:lnTo>
                    <a:lnTo>
                      <a:pt x="2513" y="45"/>
                    </a:lnTo>
                    <a:lnTo>
                      <a:pt x="2552" y="75"/>
                    </a:lnTo>
                    <a:lnTo>
                      <a:pt x="2582" y="114"/>
                    </a:lnTo>
                    <a:lnTo>
                      <a:pt x="2607" y="157"/>
                    </a:lnTo>
                    <a:lnTo>
                      <a:pt x="2621" y="205"/>
                    </a:lnTo>
                    <a:lnTo>
                      <a:pt x="2627" y="257"/>
                    </a:lnTo>
                    <a:lnTo>
                      <a:pt x="2627" y="2373"/>
                    </a:lnTo>
                    <a:lnTo>
                      <a:pt x="2621" y="2423"/>
                    </a:lnTo>
                    <a:lnTo>
                      <a:pt x="2607" y="2471"/>
                    </a:lnTo>
                    <a:lnTo>
                      <a:pt x="2582" y="2515"/>
                    </a:lnTo>
                    <a:lnTo>
                      <a:pt x="2552" y="2552"/>
                    </a:lnTo>
                    <a:lnTo>
                      <a:pt x="2513" y="2584"/>
                    </a:lnTo>
                    <a:lnTo>
                      <a:pt x="2470" y="2608"/>
                    </a:lnTo>
                    <a:lnTo>
                      <a:pt x="2422" y="2622"/>
                    </a:lnTo>
                    <a:lnTo>
                      <a:pt x="2370" y="2627"/>
                    </a:lnTo>
                    <a:lnTo>
                      <a:pt x="254" y="2627"/>
                    </a:lnTo>
                    <a:lnTo>
                      <a:pt x="204" y="2622"/>
                    </a:lnTo>
                    <a:lnTo>
                      <a:pt x="156" y="2608"/>
                    </a:lnTo>
                    <a:lnTo>
                      <a:pt x="112" y="2584"/>
                    </a:lnTo>
                    <a:lnTo>
                      <a:pt x="75" y="2552"/>
                    </a:lnTo>
                    <a:lnTo>
                      <a:pt x="43" y="2515"/>
                    </a:lnTo>
                    <a:lnTo>
                      <a:pt x="19" y="2471"/>
                    </a:lnTo>
                    <a:lnTo>
                      <a:pt x="5" y="2423"/>
                    </a:lnTo>
                    <a:lnTo>
                      <a:pt x="0" y="2373"/>
                    </a:lnTo>
                    <a:lnTo>
                      <a:pt x="0" y="257"/>
                    </a:lnTo>
                    <a:lnTo>
                      <a:pt x="5" y="205"/>
                    </a:lnTo>
                    <a:lnTo>
                      <a:pt x="19" y="157"/>
                    </a:lnTo>
                    <a:lnTo>
                      <a:pt x="43" y="114"/>
                    </a:lnTo>
                    <a:lnTo>
                      <a:pt x="75" y="75"/>
                    </a:lnTo>
                    <a:lnTo>
                      <a:pt x="112" y="45"/>
                    </a:lnTo>
                    <a:lnTo>
                      <a:pt x="156" y="20"/>
                    </a:lnTo>
                    <a:lnTo>
                      <a:pt x="204" y="6"/>
                    </a:lnTo>
                    <a:lnTo>
                      <a:pt x="254" y="0"/>
                    </a:lnTo>
                    <a:close/>
                  </a:path>
                </a:pathLst>
              </a:custGeom>
              <a:solidFill>
                <a:schemeClr val="accent2"/>
              </a:solidFill>
              <a:ln w="0">
                <a:noFill/>
                <a:prstDash val="solid"/>
                <a:round/>
                <a:headEnd/>
                <a:tailEnd/>
              </a:ln>
              <a:effectLst>
                <a:outerShdw blurRad="482600" dist="330200" dir="5400000" algn="t" rotWithShape="0">
                  <a:prstClr val="black">
                    <a:alpha val="30000"/>
                  </a:prstClr>
                </a:outerShdw>
              </a:effectLst>
            </p:spPr>
            <p:txBody>
              <a:bodyPr vert="horz" wrap="square" lIns="60960" tIns="30480" rIns="60960" bIns="30480" numCol="1" anchor="t" anchorCtr="0" compatLnSpc="1">
                <a:prstTxWarp prst="textNoShape">
                  <a:avLst/>
                </a:prstTxWarp>
              </a:bodyPr>
              <a:lstStyle/>
              <a:p>
                <a:endParaRPr lang="en-IN" sz="1600"/>
              </a:p>
            </p:txBody>
          </p:sp>
          <p:sp>
            <p:nvSpPr>
              <p:cNvPr id="7" name="Freeform 11">
                <a:extLst>
                  <a:ext uri="{FF2B5EF4-FFF2-40B4-BE49-F238E27FC236}">
                    <a16:creationId xmlns:a16="http://schemas.microsoft.com/office/drawing/2014/main" id="{E154989A-3573-C24D-B119-32D1169854E9}"/>
                  </a:ext>
                </a:extLst>
              </p:cNvPr>
              <p:cNvSpPr>
                <a:spLocks/>
              </p:cNvSpPr>
              <p:nvPr/>
            </p:nvSpPr>
            <p:spPr bwMode="auto">
              <a:xfrm>
                <a:off x="3529473" y="499608"/>
                <a:ext cx="2988093" cy="2781091"/>
              </a:xfrm>
              <a:custGeom>
                <a:avLst/>
                <a:gdLst>
                  <a:gd name="T0" fmla="*/ 254 w 2627"/>
                  <a:gd name="T1" fmla="*/ 0 h 2627"/>
                  <a:gd name="T2" fmla="*/ 1356 w 2627"/>
                  <a:gd name="T3" fmla="*/ 0 h 2627"/>
                  <a:gd name="T4" fmla="*/ 1376 w 2627"/>
                  <a:gd name="T5" fmla="*/ 47 h 2627"/>
                  <a:gd name="T6" fmla="*/ 1399 w 2627"/>
                  <a:gd name="T7" fmla="*/ 98 h 2627"/>
                  <a:gd name="T8" fmla="*/ 1425 w 2627"/>
                  <a:gd name="T9" fmla="*/ 152 h 2627"/>
                  <a:gd name="T10" fmla="*/ 1457 w 2627"/>
                  <a:gd name="T11" fmla="*/ 209 h 2627"/>
                  <a:gd name="T12" fmla="*/ 1493 w 2627"/>
                  <a:gd name="T13" fmla="*/ 266 h 2627"/>
                  <a:gd name="T14" fmla="*/ 1534 w 2627"/>
                  <a:gd name="T15" fmla="*/ 326 h 2627"/>
                  <a:gd name="T16" fmla="*/ 1580 w 2627"/>
                  <a:gd name="T17" fmla="*/ 387 h 2627"/>
                  <a:gd name="T18" fmla="*/ 1632 w 2627"/>
                  <a:gd name="T19" fmla="*/ 449 h 2627"/>
                  <a:gd name="T20" fmla="*/ 1689 w 2627"/>
                  <a:gd name="T21" fmla="*/ 511 h 2627"/>
                  <a:gd name="T22" fmla="*/ 1751 w 2627"/>
                  <a:gd name="T23" fmla="*/ 573 h 2627"/>
                  <a:gd name="T24" fmla="*/ 1820 w 2627"/>
                  <a:gd name="T25" fmla="*/ 636 h 2627"/>
                  <a:gd name="T26" fmla="*/ 1895 w 2627"/>
                  <a:gd name="T27" fmla="*/ 696 h 2627"/>
                  <a:gd name="T28" fmla="*/ 1977 w 2627"/>
                  <a:gd name="T29" fmla="*/ 757 h 2627"/>
                  <a:gd name="T30" fmla="*/ 2066 w 2627"/>
                  <a:gd name="T31" fmla="*/ 814 h 2627"/>
                  <a:gd name="T32" fmla="*/ 2162 w 2627"/>
                  <a:gd name="T33" fmla="*/ 869 h 2627"/>
                  <a:gd name="T34" fmla="*/ 2267 w 2627"/>
                  <a:gd name="T35" fmla="*/ 922 h 2627"/>
                  <a:gd name="T36" fmla="*/ 2379 w 2627"/>
                  <a:gd name="T37" fmla="*/ 972 h 2627"/>
                  <a:gd name="T38" fmla="*/ 2499 w 2627"/>
                  <a:gd name="T39" fmla="*/ 1018 h 2627"/>
                  <a:gd name="T40" fmla="*/ 2627 w 2627"/>
                  <a:gd name="T41" fmla="*/ 1061 h 2627"/>
                  <a:gd name="T42" fmla="*/ 2627 w 2627"/>
                  <a:gd name="T43" fmla="*/ 2373 h 2627"/>
                  <a:gd name="T44" fmla="*/ 2621 w 2627"/>
                  <a:gd name="T45" fmla="*/ 2423 h 2627"/>
                  <a:gd name="T46" fmla="*/ 2607 w 2627"/>
                  <a:gd name="T47" fmla="*/ 2471 h 2627"/>
                  <a:gd name="T48" fmla="*/ 2582 w 2627"/>
                  <a:gd name="T49" fmla="*/ 2515 h 2627"/>
                  <a:gd name="T50" fmla="*/ 2552 w 2627"/>
                  <a:gd name="T51" fmla="*/ 2552 h 2627"/>
                  <a:gd name="T52" fmla="*/ 2513 w 2627"/>
                  <a:gd name="T53" fmla="*/ 2584 h 2627"/>
                  <a:gd name="T54" fmla="*/ 2470 w 2627"/>
                  <a:gd name="T55" fmla="*/ 2608 h 2627"/>
                  <a:gd name="T56" fmla="*/ 2422 w 2627"/>
                  <a:gd name="T57" fmla="*/ 2622 h 2627"/>
                  <a:gd name="T58" fmla="*/ 2370 w 2627"/>
                  <a:gd name="T59" fmla="*/ 2627 h 2627"/>
                  <a:gd name="T60" fmla="*/ 254 w 2627"/>
                  <a:gd name="T61" fmla="*/ 2627 h 2627"/>
                  <a:gd name="T62" fmla="*/ 204 w 2627"/>
                  <a:gd name="T63" fmla="*/ 2622 h 2627"/>
                  <a:gd name="T64" fmla="*/ 156 w 2627"/>
                  <a:gd name="T65" fmla="*/ 2608 h 2627"/>
                  <a:gd name="T66" fmla="*/ 112 w 2627"/>
                  <a:gd name="T67" fmla="*/ 2584 h 2627"/>
                  <a:gd name="T68" fmla="*/ 75 w 2627"/>
                  <a:gd name="T69" fmla="*/ 2552 h 2627"/>
                  <a:gd name="T70" fmla="*/ 43 w 2627"/>
                  <a:gd name="T71" fmla="*/ 2515 h 2627"/>
                  <a:gd name="T72" fmla="*/ 19 w 2627"/>
                  <a:gd name="T73" fmla="*/ 2471 h 2627"/>
                  <a:gd name="T74" fmla="*/ 5 w 2627"/>
                  <a:gd name="T75" fmla="*/ 2423 h 2627"/>
                  <a:gd name="T76" fmla="*/ 0 w 2627"/>
                  <a:gd name="T77" fmla="*/ 2373 h 2627"/>
                  <a:gd name="T78" fmla="*/ 0 w 2627"/>
                  <a:gd name="T79" fmla="*/ 257 h 2627"/>
                  <a:gd name="T80" fmla="*/ 5 w 2627"/>
                  <a:gd name="T81" fmla="*/ 205 h 2627"/>
                  <a:gd name="T82" fmla="*/ 19 w 2627"/>
                  <a:gd name="T83" fmla="*/ 157 h 2627"/>
                  <a:gd name="T84" fmla="*/ 43 w 2627"/>
                  <a:gd name="T85" fmla="*/ 114 h 2627"/>
                  <a:gd name="T86" fmla="*/ 75 w 2627"/>
                  <a:gd name="T87" fmla="*/ 75 h 2627"/>
                  <a:gd name="T88" fmla="*/ 112 w 2627"/>
                  <a:gd name="T89" fmla="*/ 45 h 2627"/>
                  <a:gd name="T90" fmla="*/ 156 w 2627"/>
                  <a:gd name="T91" fmla="*/ 20 h 2627"/>
                  <a:gd name="T92" fmla="*/ 204 w 2627"/>
                  <a:gd name="T93" fmla="*/ 6 h 2627"/>
                  <a:gd name="T94" fmla="*/ 254 w 2627"/>
                  <a:gd name="T95" fmla="*/ 0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27" h="2627">
                    <a:moveTo>
                      <a:pt x="254" y="0"/>
                    </a:moveTo>
                    <a:lnTo>
                      <a:pt x="1356" y="0"/>
                    </a:lnTo>
                    <a:lnTo>
                      <a:pt x="1376" y="47"/>
                    </a:lnTo>
                    <a:lnTo>
                      <a:pt x="1399" y="98"/>
                    </a:lnTo>
                    <a:lnTo>
                      <a:pt x="1425" y="152"/>
                    </a:lnTo>
                    <a:lnTo>
                      <a:pt x="1457" y="209"/>
                    </a:lnTo>
                    <a:lnTo>
                      <a:pt x="1493" y="266"/>
                    </a:lnTo>
                    <a:lnTo>
                      <a:pt x="1534" y="326"/>
                    </a:lnTo>
                    <a:lnTo>
                      <a:pt x="1580" y="387"/>
                    </a:lnTo>
                    <a:lnTo>
                      <a:pt x="1632" y="449"/>
                    </a:lnTo>
                    <a:lnTo>
                      <a:pt x="1689" y="511"/>
                    </a:lnTo>
                    <a:lnTo>
                      <a:pt x="1751" y="573"/>
                    </a:lnTo>
                    <a:lnTo>
                      <a:pt x="1820" y="636"/>
                    </a:lnTo>
                    <a:lnTo>
                      <a:pt x="1895" y="696"/>
                    </a:lnTo>
                    <a:lnTo>
                      <a:pt x="1977" y="757"/>
                    </a:lnTo>
                    <a:lnTo>
                      <a:pt x="2066" y="814"/>
                    </a:lnTo>
                    <a:lnTo>
                      <a:pt x="2162" y="869"/>
                    </a:lnTo>
                    <a:lnTo>
                      <a:pt x="2267" y="922"/>
                    </a:lnTo>
                    <a:lnTo>
                      <a:pt x="2379" y="972"/>
                    </a:lnTo>
                    <a:lnTo>
                      <a:pt x="2499" y="1018"/>
                    </a:lnTo>
                    <a:lnTo>
                      <a:pt x="2627" y="1061"/>
                    </a:lnTo>
                    <a:lnTo>
                      <a:pt x="2627" y="2373"/>
                    </a:lnTo>
                    <a:lnTo>
                      <a:pt x="2621" y="2423"/>
                    </a:lnTo>
                    <a:lnTo>
                      <a:pt x="2607" y="2471"/>
                    </a:lnTo>
                    <a:lnTo>
                      <a:pt x="2582" y="2515"/>
                    </a:lnTo>
                    <a:lnTo>
                      <a:pt x="2552" y="2552"/>
                    </a:lnTo>
                    <a:lnTo>
                      <a:pt x="2513" y="2584"/>
                    </a:lnTo>
                    <a:lnTo>
                      <a:pt x="2470" y="2608"/>
                    </a:lnTo>
                    <a:lnTo>
                      <a:pt x="2422" y="2622"/>
                    </a:lnTo>
                    <a:lnTo>
                      <a:pt x="2370" y="2627"/>
                    </a:lnTo>
                    <a:lnTo>
                      <a:pt x="254" y="2627"/>
                    </a:lnTo>
                    <a:lnTo>
                      <a:pt x="204" y="2622"/>
                    </a:lnTo>
                    <a:lnTo>
                      <a:pt x="156" y="2608"/>
                    </a:lnTo>
                    <a:lnTo>
                      <a:pt x="112" y="2584"/>
                    </a:lnTo>
                    <a:lnTo>
                      <a:pt x="75" y="2552"/>
                    </a:lnTo>
                    <a:lnTo>
                      <a:pt x="43" y="2515"/>
                    </a:lnTo>
                    <a:lnTo>
                      <a:pt x="19" y="2471"/>
                    </a:lnTo>
                    <a:lnTo>
                      <a:pt x="5" y="2423"/>
                    </a:lnTo>
                    <a:lnTo>
                      <a:pt x="0" y="2373"/>
                    </a:lnTo>
                    <a:lnTo>
                      <a:pt x="0" y="257"/>
                    </a:lnTo>
                    <a:lnTo>
                      <a:pt x="5" y="205"/>
                    </a:lnTo>
                    <a:lnTo>
                      <a:pt x="19" y="157"/>
                    </a:lnTo>
                    <a:lnTo>
                      <a:pt x="43" y="114"/>
                    </a:lnTo>
                    <a:lnTo>
                      <a:pt x="75" y="75"/>
                    </a:lnTo>
                    <a:lnTo>
                      <a:pt x="112" y="45"/>
                    </a:lnTo>
                    <a:lnTo>
                      <a:pt x="156" y="20"/>
                    </a:lnTo>
                    <a:lnTo>
                      <a:pt x="204" y="6"/>
                    </a:lnTo>
                    <a:lnTo>
                      <a:pt x="254" y="0"/>
                    </a:lnTo>
                    <a:close/>
                  </a:path>
                </a:pathLst>
              </a:custGeom>
              <a:gradFill flip="none" rotWithShape="1">
                <a:gsLst>
                  <a:gs pos="0">
                    <a:schemeClr val="accent2">
                      <a:lumMod val="50000"/>
                      <a:alpha val="79000"/>
                    </a:schemeClr>
                  </a:gs>
                  <a:gs pos="100000">
                    <a:schemeClr val="accent2">
                      <a:lumMod val="75000"/>
                      <a:alpha val="0"/>
                    </a:schemeClr>
                  </a:gs>
                </a:gsLst>
                <a:lin ang="2700000" scaled="1"/>
                <a:tileRect/>
              </a:gradFill>
              <a:ln w="0">
                <a:noFill/>
                <a:prstDash val="solid"/>
                <a:round/>
                <a:headEnd/>
                <a:tailEnd/>
              </a:ln>
            </p:spPr>
            <p:txBody>
              <a:bodyPr vert="horz" wrap="square" lIns="60960" tIns="30480" rIns="60960" bIns="30480" numCol="1" anchor="t" anchorCtr="0" compatLnSpc="1">
                <a:prstTxWarp prst="textNoShape">
                  <a:avLst/>
                </a:prstTxWarp>
              </a:bodyPr>
              <a:lstStyle/>
              <a:p>
                <a:endParaRPr lang="en-IN" sz="1600"/>
              </a:p>
            </p:txBody>
          </p:sp>
          <p:sp>
            <p:nvSpPr>
              <p:cNvPr id="12" name="Freeform 16">
                <a:extLst>
                  <a:ext uri="{FF2B5EF4-FFF2-40B4-BE49-F238E27FC236}">
                    <a16:creationId xmlns:a16="http://schemas.microsoft.com/office/drawing/2014/main" id="{58E6B119-8F27-DC4E-AD02-1994588944B1}"/>
                  </a:ext>
                </a:extLst>
              </p:cNvPr>
              <p:cNvSpPr>
                <a:spLocks/>
              </p:cNvSpPr>
              <p:nvPr/>
            </p:nvSpPr>
            <p:spPr bwMode="auto">
              <a:xfrm>
                <a:off x="3529473" y="257176"/>
                <a:ext cx="3248570" cy="3023524"/>
              </a:xfrm>
              <a:custGeom>
                <a:avLst/>
                <a:gdLst>
                  <a:gd name="T0" fmla="*/ 0 w 2856"/>
                  <a:gd name="T1" fmla="*/ 0 h 2856"/>
                  <a:gd name="T2" fmla="*/ 1281 w 2856"/>
                  <a:gd name="T3" fmla="*/ 0 h 2856"/>
                  <a:gd name="T4" fmla="*/ 1294 w 2856"/>
                  <a:gd name="T5" fmla="*/ 46 h 2856"/>
                  <a:gd name="T6" fmla="*/ 1306 w 2856"/>
                  <a:gd name="T7" fmla="*/ 98 h 2856"/>
                  <a:gd name="T8" fmla="*/ 1322 w 2856"/>
                  <a:gd name="T9" fmla="*/ 153 h 2856"/>
                  <a:gd name="T10" fmla="*/ 1342 w 2856"/>
                  <a:gd name="T11" fmla="*/ 212 h 2856"/>
                  <a:gd name="T12" fmla="*/ 1363 w 2856"/>
                  <a:gd name="T13" fmla="*/ 272 h 2856"/>
                  <a:gd name="T14" fmla="*/ 1388 w 2856"/>
                  <a:gd name="T15" fmla="*/ 338 h 2856"/>
                  <a:gd name="T16" fmla="*/ 1416 w 2856"/>
                  <a:gd name="T17" fmla="*/ 404 h 2856"/>
                  <a:gd name="T18" fmla="*/ 1448 w 2856"/>
                  <a:gd name="T19" fmla="*/ 473 h 2856"/>
                  <a:gd name="T20" fmla="*/ 1484 w 2856"/>
                  <a:gd name="T21" fmla="*/ 544 h 2856"/>
                  <a:gd name="T22" fmla="*/ 1523 w 2856"/>
                  <a:gd name="T23" fmla="*/ 616 h 2856"/>
                  <a:gd name="T24" fmla="*/ 1566 w 2856"/>
                  <a:gd name="T25" fmla="*/ 689 h 2856"/>
                  <a:gd name="T26" fmla="*/ 1614 w 2856"/>
                  <a:gd name="T27" fmla="*/ 760 h 2856"/>
                  <a:gd name="T28" fmla="*/ 1667 w 2856"/>
                  <a:gd name="T29" fmla="*/ 833 h 2856"/>
                  <a:gd name="T30" fmla="*/ 1724 w 2856"/>
                  <a:gd name="T31" fmla="*/ 906 h 2856"/>
                  <a:gd name="T32" fmla="*/ 1787 w 2856"/>
                  <a:gd name="T33" fmla="*/ 975 h 2856"/>
                  <a:gd name="T34" fmla="*/ 1854 w 2856"/>
                  <a:gd name="T35" fmla="*/ 1046 h 2856"/>
                  <a:gd name="T36" fmla="*/ 1927 w 2856"/>
                  <a:gd name="T37" fmla="*/ 1114 h 2856"/>
                  <a:gd name="T38" fmla="*/ 2006 w 2856"/>
                  <a:gd name="T39" fmla="*/ 1178 h 2856"/>
                  <a:gd name="T40" fmla="*/ 2089 w 2856"/>
                  <a:gd name="T41" fmla="*/ 1242 h 2856"/>
                  <a:gd name="T42" fmla="*/ 2180 w 2856"/>
                  <a:gd name="T43" fmla="*/ 1301 h 2856"/>
                  <a:gd name="T44" fmla="*/ 2276 w 2856"/>
                  <a:gd name="T45" fmla="*/ 1358 h 2856"/>
                  <a:gd name="T46" fmla="*/ 2377 w 2856"/>
                  <a:gd name="T47" fmla="*/ 1409 h 2856"/>
                  <a:gd name="T48" fmla="*/ 2488 w 2856"/>
                  <a:gd name="T49" fmla="*/ 1457 h 2856"/>
                  <a:gd name="T50" fmla="*/ 2604 w 2856"/>
                  <a:gd name="T51" fmla="*/ 1502 h 2856"/>
                  <a:gd name="T52" fmla="*/ 2726 w 2856"/>
                  <a:gd name="T53" fmla="*/ 1539 h 2856"/>
                  <a:gd name="T54" fmla="*/ 2856 w 2856"/>
                  <a:gd name="T55" fmla="*/ 1571 h 2856"/>
                  <a:gd name="T56" fmla="*/ 2856 w 2856"/>
                  <a:gd name="T57" fmla="*/ 2856 h 2856"/>
                  <a:gd name="T58" fmla="*/ 0 w 2856"/>
                  <a:gd name="T59" fmla="*/ 2856 h 2856"/>
                  <a:gd name="T60" fmla="*/ 0 w 2856"/>
                  <a:gd name="T61"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56" h="2856">
                    <a:moveTo>
                      <a:pt x="0" y="0"/>
                    </a:moveTo>
                    <a:lnTo>
                      <a:pt x="1281" y="0"/>
                    </a:lnTo>
                    <a:lnTo>
                      <a:pt x="1294" y="46"/>
                    </a:lnTo>
                    <a:lnTo>
                      <a:pt x="1306" y="98"/>
                    </a:lnTo>
                    <a:lnTo>
                      <a:pt x="1322" y="153"/>
                    </a:lnTo>
                    <a:lnTo>
                      <a:pt x="1342" y="212"/>
                    </a:lnTo>
                    <a:lnTo>
                      <a:pt x="1363" y="272"/>
                    </a:lnTo>
                    <a:lnTo>
                      <a:pt x="1388" y="338"/>
                    </a:lnTo>
                    <a:lnTo>
                      <a:pt x="1416" y="404"/>
                    </a:lnTo>
                    <a:lnTo>
                      <a:pt x="1448" y="473"/>
                    </a:lnTo>
                    <a:lnTo>
                      <a:pt x="1484" y="544"/>
                    </a:lnTo>
                    <a:lnTo>
                      <a:pt x="1523" y="616"/>
                    </a:lnTo>
                    <a:lnTo>
                      <a:pt x="1566" y="689"/>
                    </a:lnTo>
                    <a:lnTo>
                      <a:pt x="1614" y="760"/>
                    </a:lnTo>
                    <a:lnTo>
                      <a:pt x="1667" y="833"/>
                    </a:lnTo>
                    <a:lnTo>
                      <a:pt x="1724" y="906"/>
                    </a:lnTo>
                    <a:lnTo>
                      <a:pt x="1787" y="975"/>
                    </a:lnTo>
                    <a:lnTo>
                      <a:pt x="1854" y="1046"/>
                    </a:lnTo>
                    <a:lnTo>
                      <a:pt x="1927" y="1114"/>
                    </a:lnTo>
                    <a:lnTo>
                      <a:pt x="2006" y="1178"/>
                    </a:lnTo>
                    <a:lnTo>
                      <a:pt x="2089" y="1242"/>
                    </a:lnTo>
                    <a:lnTo>
                      <a:pt x="2180" y="1301"/>
                    </a:lnTo>
                    <a:lnTo>
                      <a:pt x="2276" y="1358"/>
                    </a:lnTo>
                    <a:lnTo>
                      <a:pt x="2377" y="1409"/>
                    </a:lnTo>
                    <a:lnTo>
                      <a:pt x="2488" y="1457"/>
                    </a:lnTo>
                    <a:lnTo>
                      <a:pt x="2604" y="1502"/>
                    </a:lnTo>
                    <a:lnTo>
                      <a:pt x="2726" y="1539"/>
                    </a:lnTo>
                    <a:lnTo>
                      <a:pt x="2856" y="1571"/>
                    </a:lnTo>
                    <a:lnTo>
                      <a:pt x="2856" y="2856"/>
                    </a:lnTo>
                    <a:lnTo>
                      <a:pt x="0" y="2856"/>
                    </a:lnTo>
                    <a:lnTo>
                      <a:pt x="0" y="0"/>
                    </a:lnTo>
                    <a:close/>
                  </a:path>
                </a:pathLst>
              </a:custGeom>
              <a:solidFill>
                <a:schemeClr val="accent2"/>
              </a:solidFill>
              <a:ln w="0">
                <a:noFill/>
                <a:prstDash val="solid"/>
                <a:round/>
                <a:headEnd/>
                <a:tailEnd/>
              </a:ln>
              <a:effectLst/>
            </p:spPr>
            <p:txBody>
              <a:bodyPr vert="horz" wrap="square" lIns="60960" tIns="30480" rIns="60960" bIns="30480" numCol="1" anchor="t" anchorCtr="0" compatLnSpc="1">
                <a:prstTxWarp prst="textNoShape">
                  <a:avLst/>
                </a:prstTxWarp>
              </a:bodyPr>
              <a:lstStyle/>
              <a:p>
                <a:endParaRPr lang="en-IN" sz="1600"/>
              </a:p>
            </p:txBody>
          </p:sp>
          <p:sp>
            <p:nvSpPr>
              <p:cNvPr id="15" name="TextBox 22">
                <a:extLst>
                  <a:ext uri="{FF2B5EF4-FFF2-40B4-BE49-F238E27FC236}">
                    <a16:creationId xmlns:a16="http://schemas.microsoft.com/office/drawing/2014/main" id="{936453B0-F8D0-8344-B2B8-68D64CCCB73E}"/>
                  </a:ext>
                </a:extLst>
              </p:cNvPr>
              <p:cNvSpPr txBox="1"/>
              <p:nvPr/>
            </p:nvSpPr>
            <p:spPr>
              <a:xfrm>
                <a:off x="3585098" y="2837264"/>
                <a:ext cx="3248570" cy="304368"/>
              </a:xfrm>
              <a:prstGeom prst="rect">
                <a:avLst/>
              </a:prstGeom>
              <a:noFill/>
            </p:spPr>
            <p:txBody>
              <a:bodyPr wrap="square" rtlCol="0" anchor="b">
                <a:noAutofit/>
              </a:bodyPr>
              <a:lstStyle/>
              <a:p>
                <a:pPr>
                  <a:lnSpc>
                    <a:spcPct val="90000"/>
                  </a:lnSpc>
                  <a:spcAft>
                    <a:spcPts val="400"/>
                  </a:spcAft>
                </a:pPr>
                <a:r>
                  <a:rPr lang="en-US" sz="1600" b="1">
                    <a:solidFill>
                      <a:schemeClr val="bg1"/>
                    </a:solidFill>
                    <a:ea typeface="Prompt"/>
                    <a:cs typeface="Calibri" panose="020F0502020204030204" pitchFamily="34" charset="0"/>
                    <a:sym typeface="Prompt"/>
                  </a:rPr>
                  <a:t>TIPO DE FABRICAÇÃO INDUSTRIAL</a:t>
                </a:r>
                <a:endParaRPr lang="en-IN" sz="1600" b="1">
                  <a:solidFill>
                    <a:schemeClr val="bg1"/>
                  </a:solidFill>
                  <a:cs typeface="Calibri" panose="020F0502020204030204" pitchFamily="34" charset="0"/>
                </a:endParaRPr>
              </a:p>
            </p:txBody>
          </p:sp>
          <p:sp>
            <p:nvSpPr>
              <p:cNvPr id="22" name="TextBox 28">
                <a:extLst>
                  <a:ext uri="{FF2B5EF4-FFF2-40B4-BE49-F238E27FC236}">
                    <a16:creationId xmlns:a16="http://schemas.microsoft.com/office/drawing/2014/main" id="{8A6DF9E0-636D-7046-854A-88746577ABE0}"/>
                  </a:ext>
                </a:extLst>
              </p:cNvPr>
              <p:cNvSpPr txBox="1"/>
              <p:nvPr/>
            </p:nvSpPr>
            <p:spPr>
              <a:xfrm>
                <a:off x="3652112" y="1721329"/>
                <a:ext cx="2865454" cy="1034848"/>
              </a:xfrm>
              <a:prstGeom prst="rect">
                <a:avLst/>
              </a:prstGeom>
              <a:noFill/>
            </p:spPr>
            <p:txBody>
              <a:bodyPr wrap="square" rtlCol="0" anchor="b">
                <a:noAutofit/>
              </a:bodyPr>
              <a:lstStyle/>
              <a:p>
                <a:pPr>
                  <a:lnSpc>
                    <a:spcPct val="90000"/>
                  </a:lnSpc>
                  <a:spcAft>
                    <a:spcPts val="400"/>
                  </a:spcAft>
                </a:pPr>
                <a:r>
                  <a:rPr lang="pt-BR" dirty="0">
                    <a:solidFill>
                      <a:schemeClr val="bg1"/>
                    </a:solidFill>
                    <a:ea typeface="Prompt"/>
                    <a:cs typeface="Calibri" panose="020F0502020204030204" pitchFamily="34" charset="0"/>
                    <a:sym typeface="Prompt"/>
                  </a:rPr>
                  <a:t>Devem ser passíveis</a:t>
                </a:r>
              </a:p>
              <a:p>
                <a:pPr>
                  <a:lnSpc>
                    <a:spcPct val="90000"/>
                  </a:lnSpc>
                  <a:spcAft>
                    <a:spcPts val="400"/>
                  </a:spcAft>
                </a:pPr>
                <a:r>
                  <a:rPr lang="pt-BR" dirty="0">
                    <a:solidFill>
                      <a:schemeClr val="bg1"/>
                    </a:solidFill>
                    <a:ea typeface="Prompt"/>
                    <a:cs typeface="Calibri" panose="020F0502020204030204" pitchFamily="34" charset="0"/>
                    <a:sym typeface="Prompt"/>
                  </a:rPr>
                  <a:t>de reprodução em escala industrial com uniformidade predominante.</a:t>
                </a:r>
                <a:endParaRPr lang="pt-BR" dirty="0">
                  <a:solidFill>
                    <a:schemeClr val="bg1"/>
                  </a:solidFill>
                  <a:cs typeface="Calibri" panose="020F0502020204030204" pitchFamily="34" charset="0"/>
                </a:endParaRPr>
              </a:p>
            </p:txBody>
          </p:sp>
        </p:grpSp>
        <p:sp>
          <p:nvSpPr>
            <p:cNvPr id="29" name="Retângulo 28">
              <a:extLst>
                <a:ext uri="{FF2B5EF4-FFF2-40B4-BE49-F238E27FC236}">
                  <a16:creationId xmlns:a16="http://schemas.microsoft.com/office/drawing/2014/main" id="{9548307D-A5F0-A446-A8FE-032015FCC685}"/>
                </a:ext>
              </a:extLst>
            </p:cNvPr>
            <p:cNvSpPr/>
            <p:nvPr/>
          </p:nvSpPr>
          <p:spPr>
            <a:xfrm>
              <a:off x="6129072" y="6536431"/>
              <a:ext cx="2781531" cy="261610"/>
            </a:xfrm>
            <a:prstGeom prst="rect">
              <a:avLst/>
            </a:prstGeom>
          </p:spPr>
          <p:txBody>
            <a:bodyPr wrap="none">
              <a:spAutoFit/>
            </a:bodyPr>
            <a:lstStyle/>
            <a:p>
              <a:r>
                <a:rPr lang="pt-BR" sz="1100" dirty="0"/>
                <a:t>Fonte: </a:t>
              </a:r>
              <a:r>
                <a:rPr lang="pt-BR" sz="1100" dirty="0" err="1"/>
                <a:t>https</a:t>
              </a:r>
              <a:r>
                <a:rPr lang="pt-BR" sz="1100" dirty="0"/>
                <a:t>://</a:t>
              </a:r>
              <a:r>
                <a:rPr lang="pt-BR" sz="1100" dirty="0" err="1"/>
                <a:t>www.theuncomfortable.com</a:t>
              </a:r>
              <a:r>
                <a:rPr lang="pt-BR" sz="1100" dirty="0"/>
                <a:t>/#</a:t>
              </a:r>
            </a:p>
          </p:txBody>
        </p:sp>
        <p:grpSp>
          <p:nvGrpSpPr>
            <p:cNvPr id="25" name="Agrupar 24">
              <a:extLst>
                <a:ext uri="{FF2B5EF4-FFF2-40B4-BE49-F238E27FC236}">
                  <a16:creationId xmlns:a16="http://schemas.microsoft.com/office/drawing/2014/main" id="{C82F395F-303E-7D4F-85F5-60367D3FB56C}"/>
                </a:ext>
              </a:extLst>
            </p:cNvPr>
            <p:cNvGrpSpPr/>
            <p:nvPr/>
          </p:nvGrpSpPr>
          <p:grpSpPr>
            <a:xfrm>
              <a:off x="8844900" y="3553693"/>
              <a:ext cx="3248570" cy="3023524"/>
              <a:chOff x="3566862" y="3448714"/>
              <a:chExt cx="3248570" cy="3023524"/>
            </a:xfrm>
          </p:grpSpPr>
          <p:sp>
            <p:nvSpPr>
              <p:cNvPr id="5" name="Freeform 9">
                <a:extLst>
                  <a:ext uri="{FF2B5EF4-FFF2-40B4-BE49-F238E27FC236}">
                    <a16:creationId xmlns:a16="http://schemas.microsoft.com/office/drawing/2014/main" id="{5E4CAF95-E278-D443-8650-9F31727F3E88}"/>
                  </a:ext>
                </a:extLst>
              </p:cNvPr>
              <p:cNvSpPr>
                <a:spLocks/>
              </p:cNvSpPr>
              <p:nvPr/>
            </p:nvSpPr>
            <p:spPr bwMode="auto">
              <a:xfrm>
                <a:off x="3566862" y="3448714"/>
                <a:ext cx="2988093" cy="2780032"/>
              </a:xfrm>
              <a:custGeom>
                <a:avLst/>
                <a:gdLst>
                  <a:gd name="T0" fmla="*/ 254 w 2627"/>
                  <a:gd name="T1" fmla="*/ 0 h 2626"/>
                  <a:gd name="T2" fmla="*/ 2370 w 2627"/>
                  <a:gd name="T3" fmla="*/ 0 h 2626"/>
                  <a:gd name="T4" fmla="*/ 2422 w 2627"/>
                  <a:gd name="T5" fmla="*/ 5 h 2626"/>
                  <a:gd name="T6" fmla="*/ 2470 w 2627"/>
                  <a:gd name="T7" fmla="*/ 19 h 2626"/>
                  <a:gd name="T8" fmla="*/ 2513 w 2627"/>
                  <a:gd name="T9" fmla="*/ 42 h 2626"/>
                  <a:gd name="T10" fmla="*/ 2552 w 2627"/>
                  <a:gd name="T11" fmla="*/ 74 h 2626"/>
                  <a:gd name="T12" fmla="*/ 2582 w 2627"/>
                  <a:gd name="T13" fmla="*/ 112 h 2626"/>
                  <a:gd name="T14" fmla="*/ 2607 w 2627"/>
                  <a:gd name="T15" fmla="*/ 156 h 2626"/>
                  <a:gd name="T16" fmla="*/ 2621 w 2627"/>
                  <a:gd name="T17" fmla="*/ 204 h 2626"/>
                  <a:gd name="T18" fmla="*/ 2627 w 2627"/>
                  <a:gd name="T19" fmla="*/ 256 h 2626"/>
                  <a:gd name="T20" fmla="*/ 2627 w 2627"/>
                  <a:gd name="T21" fmla="*/ 2370 h 2626"/>
                  <a:gd name="T22" fmla="*/ 2621 w 2627"/>
                  <a:gd name="T23" fmla="*/ 2422 h 2626"/>
                  <a:gd name="T24" fmla="*/ 2607 w 2627"/>
                  <a:gd name="T25" fmla="*/ 2470 h 2626"/>
                  <a:gd name="T26" fmla="*/ 2582 w 2627"/>
                  <a:gd name="T27" fmla="*/ 2514 h 2626"/>
                  <a:gd name="T28" fmla="*/ 2552 w 2627"/>
                  <a:gd name="T29" fmla="*/ 2552 h 2626"/>
                  <a:gd name="T30" fmla="*/ 2513 w 2627"/>
                  <a:gd name="T31" fmla="*/ 2582 h 2626"/>
                  <a:gd name="T32" fmla="*/ 2470 w 2627"/>
                  <a:gd name="T33" fmla="*/ 2607 h 2626"/>
                  <a:gd name="T34" fmla="*/ 2422 w 2627"/>
                  <a:gd name="T35" fmla="*/ 2621 h 2626"/>
                  <a:gd name="T36" fmla="*/ 2370 w 2627"/>
                  <a:gd name="T37" fmla="*/ 2626 h 2626"/>
                  <a:gd name="T38" fmla="*/ 254 w 2627"/>
                  <a:gd name="T39" fmla="*/ 2626 h 2626"/>
                  <a:gd name="T40" fmla="*/ 204 w 2627"/>
                  <a:gd name="T41" fmla="*/ 2621 h 2626"/>
                  <a:gd name="T42" fmla="*/ 156 w 2627"/>
                  <a:gd name="T43" fmla="*/ 2607 h 2626"/>
                  <a:gd name="T44" fmla="*/ 112 w 2627"/>
                  <a:gd name="T45" fmla="*/ 2582 h 2626"/>
                  <a:gd name="T46" fmla="*/ 75 w 2627"/>
                  <a:gd name="T47" fmla="*/ 2552 h 2626"/>
                  <a:gd name="T48" fmla="*/ 43 w 2627"/>
                  <a:gd name="T49" fmla="*/ 2514 h 2626"/>
                  <a:gd name="T50" fmla="*/ 19 w 2627"/>
                  <a:gd name="T51" fmla="*/ 2470 h 2626"/>
                  <a:gd name="T52" fmla="*/ 5 w 2627"/>
                  <a:gd name="T53" fmla="*/ 2422 h 2626"/>
                  <a:gd name="T54" fmla="*/ 0 w 2627"/>
                  <a:gd name="T55" fmla="*/ 2370 h 2626"/>
                  <a:gd name="T56" fmla="*/ 0 w 2627"/>
                  <a:gd name="T57" fmla="*/ 256 h 2626"/>
                  <a:gd name="T58" fmla="*/ 5 w 2627"/>
                  <a:gd name="T59" fmla="*/ 204 h 2626"/>
                  <a:gd name="T60" fmla="*/ 19 w 2627"/>
                  <a:gd name="T61" fmla="*/ 156 h 2626"/>
                  <a:gd name="T62" fmla="*/ 43 w 2627"/>
                  <a:gd name="T63" fmla="*/ 112 h 2626"/>
                  <a:gd name="T64" fmla="*/ 75 w 2627"/>
                  <a:gd name="T65" fmla="*/ 74 h 2626"/>
                  <a:gd name="T66" fmla="*/ 112 w 2627"/>
                  <a:gd name="T67" fmla="*/ 42 h 2626"/>
                  <a:gd name="T68" fmla="*/ 156 w 2627"/>
                  <a:gd name="T69" fmla="*/ 19 h 2626"/>
                  <a:gd name="T70" fmla="*/ 204 w 2627"/>
                  <a:gd name="T71" fmla="*/ 5 h 2626"/>
                  <a:gd name="T72" fmla="*/ 254 w 2627"/>
                  <a:gd name="T73" fmla="*/ 0 h 2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27" h="2626">
                    <a:moveTo>
                      <a:pt x="254" y="0"/>
                    </a:moveTo>
                    <a:lnTo>
                      <a:pt x="2370" y="0"/>
                    </a:lnTo>
                    <a:lnTo>
                      <a:pt x="2422" y="5"/>
                    </a:lnTo>
                    <a:lnTo>
                      <a:pt x="2470" y="19"/>
                    </a:lnTo>
                    <a:lnTo>
                      <a:pt x="2513" y="42"/>
                    </a:lnTo>
                    <a:lnTo>
                      <a:pt x="2552" y="74"/>
                    </a:lnTo>
                    <a:lnTo>
                      <a:pt x="2582" y="112"/>
                    </a:lnTo>
                    <a:lnTo>
                      <a:pt x="2607" y="156"/>
                    </a:lnTo>
                    <a:lnTo>
                      <a:pt x="2621" y="204"/>
                    </a:lnTo>
                    <a:lnTo>
                      <a:pt x="2627" y="256"/>
                    </a:lnTo>
                    <a:lnTo>
                      <a:pt x="2627" y="2370"/>
                    </a:lnTo>
                    <a:lnTo>
                      <a:pt x="2621" y="2422"/>
                    </a:lnTo>
                    <a:lnTo>
                      <a:pt x="2607" y="2470"/>
                    </a:lnTo>
                    <a:lnTo>
                      <a:pt x="2582" y="2514"/>
                    </a:lnTo>
                    <a:lnTo>
                      <a:pt x="2552" y="2552"/>
                    </a:lnTo>
                    <a:lnTo>
                      <a:pt x="2513" y="2582"/>
                    </a:lnTo>
                    <a:lnTo>
                      <a:pt x="2470" y="2607"/>
                    </a:lnTo>
                    <a:lnTo>
                      <a:pt x="2422" y="2621"/>
                    </a:lnTo>
                    <a:lnTo>
                      <a:pt x="2370" y="2626"/>
                    </a:lnTo>
                    <a:lnTo>
                      <a:pt x="254" y="2626"/>
                    </a:lnTo>
                    <a:lnTo>
                      <a:pt x="204" y="2621"/>
                    </a:lnTo>
                    <a:lnTo>
                      <a:pt x="156" y="2607"/>
                    </a:lnTo>
                    <a:lnTo>
                      <a:pt x="112" y="2582"/>
                    </a:lnTo>
                    <a:lnTo>
                      <a:pt x="75" y="2552"/>
                    </a:lnTo>
                    <a:lnTo>
                      <a:pt x="43" y="2514"/>
                    </a:lnTo>
                    <a:lnTo>
                      <a:pt x="19" y="2470"/>
                    </a:lnTo>
                    <a:lnTo>
                      <a:pt x="5" y="2422"/>
                    </a:lnTo>
                    <a:lnTo>
                      <a:pt x="0" y="2370"/>
                    </a:lnTo>
                    <a:lnTo>
                      <a:pt x="0" y="256"/>
                    </a:lnTo>
                    <a:lnTo>
                      <a:pt x="5" y="204"/>
                    </a:lnTo>
                    <a:lnTo>
                      <a:pt x="19" y="156"/>
                    </a:lnTo>
                    <a:lnTo>
                      <a:pt x="43" y="112"/>
                    </a:lnTo>
                    <a:lnTo>
                      <a:pt x="75" y="74"/>
                    </a:lnTo>
                    <a:lnTo>
                      <a:pt x="112" y="42"/>
                    </a:lnTo>
                    <a:lnTo>
                      <a:pt x="156" y="19"/>
                    </a:lnTo>
                    <a:lnTo>
                      <a:pt x="204" y="5"/>
                    </a:lnTo>
                    <a:lnTo>
                      <a:pt x="254" y="0"/>
                    </a:lnTo>
                    <a:close/>
                  </a:path>
                </a:pathLst>
              </a:custGeom>
              <a:solidFill>
                <a:schemeClr val="accent4"/>
              </a:solidFill>
              <a:ln w="0">
                <a:noFill/>
                <a:prstDash val="solid"/>
                <a:round/>
                <a:headEnd/>
                <a:tailEnd/>
              </a:ln>
              <a:effectLst>
                <a:outerShdw blurRad="482600" dist="330200" dir="5400000" algn="t" rotWithShape="0">
                  <a:prstClr val="black">
                    <a:alpha val="30000"/>
                  </a:prstClr>
                </a:outerShdw>
              </a:effectLst>
            </p:spPr>
            <p:txBody>
              <a:bodyPr vert="horz" wrap="square" lIns="60960" tIns="30480" rIns="60960" bIns="30480" numCol="1" anchor="t" anchorCtr="0" compatLnSpc="1">
                <a:prstTxWarp prst="textNoShape">
                  <a:avLst/>
                </a:prstTxWarp>
              </a:bodyPr>
              <a:lstStyle/>
              <a:p>
                <a:endParaRPr lang="en-IN" sz="1600"/>
              </a:p>
            </p:txBody>
          </p:sp>
          <p:sp>
            <p:nvSpPr>
              <p:cNvPr id="8" name="Freeform 12">
                <a:extLst>
                  <a:ext uri="{FF2B5EF4-FFF2-40B4-BE49-F238E27FC236}">
                    <a16:creationId xmlns:a16="http://schemas.microsoft.com/office/drawing/2014/main" id="{E0C7BC7F-0668-9A44-B60D-7817EEA19D12}"/>
                  </a:ext>
                </a:extLst>
              </p:cNvPr>
              <p:cNvSpPr>
                <a:spLocks/>
              </p:cNvSpPr>
              <p:nvPr/>
            </p:nvSpPr>
            <p:spPr bwMode="auto">
              <a:xfrm>
                <a:off x="3566862" y="3448714"/>
                <a:ext cx="2988093" cy="2780032"/>
              </a:xfrm>
              <a:custGeom>
                <a:avLst/>
                <a:gdLst>
                  <a:gd name="T0" fmla="*/ 254 w 2627"/>
                  <a:gd name="T1" fmla="*/ 0 h 2626"/>
                  <a:gd name="T2" fmla="*/ 2370 w 2627"/>
                  <a:gd name="T3" fmla="*/ 0 h 2626"/>
                  <a:gd name="T4" fmla="*/ 2422 w 2627"/>
                  <a:gd name="T5" fmla="*/ 5 h 2626"/>
                  <a:gd name="T6" fmla="*/ 2470 w 2627"/>
                  <a:gd name="T7" fmla="*/ 19 h 2626"/>
                  <a:gd name="T8" fmla="*/ 2513 w 2627"/>
                  <a:gd name="T9" fmla="*/ 42 h 2626"/>
                  <a:gd name="T10" fmla="*/ 2552 w 2627"/>
                  <a:gd name="T11" fmla="*/ 74 h 2626"/>
                  <a:gd name="T12" fmla="*/ 2582 w 2627"/>
                  <a:gd name="T13" fmla="*/ 112 h 2626"/>
                  <a:gd name="T14" fmla="*/ 2607 w 2627"/>
                  <a:gd name="T15" fmla="*/ 156 h 2626"/>
                  <a:gd name="T16" fmla="*/ 2621 w 2627"/>
                  <a:gd name="T17" fmla="*/ 204 h 2626"/>
                  <a:gd name="T18" fmla="*/ 2627 w 2627"/>
                  <a:gd name="T19" fmla="*/ 256 h 2626"/>
                  <a:gd name="T20" fmla="*/ 2627 w 2627"/>
                  <a:gd name="T21" fmla="*/ 1285 h 2626"/>
                  <a:gd name="T22" fmla="*/ 2516 w 2627"/>
                  <a:gd name="T23" fmla="*/ 1331 h 2626"/>
                  <a:gd name="T24" fmla="*/ 2413 w 2627"/>
                  <a:gd name="T25" fmla="*/ 1381 h 2626"/>
                  <a:gd name="T26" fmla="*/ 2317 w 2627"/>
                  <a:gd name="T27" fmla="*/ 1438 h 2626"/>
                  <a:gd name="T28" fmla="*/ 2228 w 2627"/>
                  <a:gd name="T29" fmla="*/ 1498 h 2626"/>
                  <a:gd name="T30" fmla="*/ 2144 w 2627"/>
                  <a:gd name="T31" fmla="*/ 1562 h 2626"/>
                  <a:gd name="T32" fmla="*/ 2068 w 2627"/>
                  <a:gd name="T33" fmla="*/ 1630 h 2626"/>
                  <a:gd name="T34" fmla="*/ 1998 w 2627"/>
                  <a:gd name="T35" fmla="*/ 1701 h 2626"/>
                  <a:gd name="T36" fmla="*/ 1933 w 2627"/>
                  <a:gd name="T37" fmla="*/ 1774 h 2626"/>
                  <a:gd name="T38" fmla="*/ 1874 w 2627"/>
                  <a:gd name="T39" fmla="*/ 1849 h 2626"/>
                  <a:gd name="T40" fmla="*/ 1820 w 2627"/>
                  <a:gd name="T41" fmla="*/ 1927 h 2626"/>
                  <a:gd name="T42" fmla="*/ 1772 w 2627"/>
                  <a:gd name="T43" fmla="*/ 2005 h 2626"/>
                  <a:gd name="T44" fmla="*/ 1728 w 2627"/>
                  <a:gd name="T45" fmla="*/ 2085 h 2626"/>
                  <a:gd name="T46" fmla="*/ 1689 w 2627"/>
                  <a:gd name="T47" fmla="*/ 2165 h 2626"/>
                  <a:gd name="T48" fmla="*/ 1653 w 2627"/>
                  <a:gd name="T49" fmla="*/ 2244 h 2626"/>
                  <a:gd name="T50" fmla="*/ 1623 w 2627"/>
                  <a:gd name="T51" fmla="*/ 2324 h 2626"/>
                  <a:gd name="T52" fmla="*/ 1596 w 2627"/>
                  <a:gd name="T53" fmla="*/ 2402 h 2626"/>
                  <a:gd name="T54" fmla="*/ 1571 w 2627"/>
                  <a:gd name="T55" fmla="*/ 2479 h 2626"/>
                  <a:gd name="T56" fmla="*/ 1552 w 2627"/>
                  <a:gd name="T57" fmla="*/ 2553 h 2626"/>
                  <a:gd name="T58" fmla="*/ 1534 w 2627"/>
                  <a:gd name="T59" fmla="*/ 2626 h 2626"/>
                  <a:gd name="T60" fmla="*/ 254 w 2627"/>
                  <a:gd name="T61" fmla="*/ 2626 h 2626"/>
                  <a:gd name="T62" fmla="*/ 204 w 2627"/>
                  <a:gd name="T63" fmla="*/ 2621 h 2626"/>
                  <a:gd name="T64" fmla="*/ 156 w 2627"/>
                  <a:gd name="T65" fmla="*/ 2607 h 2626"/>
                  <a:gd name="T66" fmla="*/ 112 w 2627"/>
                  <a:gd name="T67" fmla="*/ 2582 h 2626"/>
                  <a:gd name="T68" fmla="*/ 75 w 2627"/>
                  <a:gd name="T69" fmla="*/ 2552 h 2626"/>
                  <a:gd name="T70" fmla="*/ 43 w 2627"/>
                  <a:gd name="T71" fmla="*/ 2514 h 2626"/>
                  <a:gd name="T72" fmla="*/ 19 w 2627"/>
                  <a:gd name="T73" fmla="*/ 2470 h 2626"/>
                  <a:gd name="T74" fmla="*/ 5 w 2627"/>
                  <a:gd name="T75" fmla="*/ 2422 h 2626"/>
                  <a:gd name="T76" fmla="*/ 0 w 2627"/>
                  <a:gd name="T77" fmla="*/ 2370 h 2626"/>
                  <a:gd name="T78" fmla="*/ 0 w 2627"/>
                  <a:gd name="T79" fmla="*/ 256 h 2626"/>
                  <a:gd name="T80" fmla="*/ 5 w 2627"/>
                  <a:gd name="T81" fmla="*/ 204 h 2626"/>
                  <a:gd name="T82" fmla="*/ 19 w 2627"/>
                  <a:gd name="T83" fmla="*/ 156 h 2626"/>
                  <a:gd name="T84" fmla="*/ 43 w 2627"/>
                  <a:gd name="T85" fmla="*/ 112 h 2626"/>
                  <a:gd name="T86" fmla="*/ 75 w 2627"/>
                  <a:gd name="T87" fmla="*/ 74 h 2626"/>
                  <a:gd name="T88" fmla="*/ 112 w 2627"/>
                  <a:gd name="T89" fmla="*/ 42 h 2626"/>
                  <a:gd name="T90" fmla="*/ 156 w 2627"/>
                  <a:gd name="T91" fmla="*/ 19 h 2626"/>
                  <a:gd name="T92" fmla="*/ 204 w 2627"/>
                  <a:gd name="T93" fmla="*/ 5 h 2626"/>
                  <a:gd name="T94" fmla="*/ 254 w 2627"/>
                  <a:gd name="T95" fmla="*/ 0 h 2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27" h="2626">
                    <a:moveTo>
                      <a:pt x="254" y="0"/>
                    </a:moveTo>
                    <a:lnTo>
                      <a:pt x="2370" y="0"/>
                    </a:lnTo>
                    <a:lnTo>
                      <a:pt x="2422" y="5"/>
                    </a:lnTo>
                    <a:lnTo>
                      <a:pt x="2470" y="19"/>
                    </a:lnTo>
                    <a:lnTo>
                      <a:pt x="2513" y="42"/>
                    </a:lnTo>
                    <a:lnTo>
                      <a:pt x="2552" y="74"/>
                    </a:lnTo>
                    <a:lnTo>
                      <a:pt x="2582" y="112"/>
                    </a:lnTo>
                    <a:lnTo>
                      <a:pt x="2607" y="156"/>
                    </a:lnTo>
                    <a:lnTo>
                      <a:pt x="2621" y="204"/>
                    </a:lnTo>
                    <a:lnTo>
                      <a:pt x="2627" y="256"/>
                    </a:lnTo>
                    <a:lnTo>
                      <a:pt x="2627" y="1285"/>
                    </a:lnTo>
                    <a:lnTo>
                      <a:pt x="2516" y="1331"/>
                    </a:lnTo>
                    <a:lnTo>
                      <a:pt x="2413" y="1381"/>
                    </a:lnTo>
                    <a:lnTo>
                      <a:pt x="2317" y="1438"/>
                    </a:lnTo>
                    <a:lnTo>
                      <a:pt x="2228" y="1498"/>
                    </a:lnTo>
                    <a:lnTo>
                      <a:pt x="2144" y="1562"/>
                    </a:lnTo>
                    <a:lnTo>
                      <a:pt x="2068" y="1630"/>
                    </a:lnTo>
                    <a:lnTo>
                      <a:pt x="1998" y="1701"/>
                    </a:lnTo>
                    <a:lnTo>
                      <a:pt x="1933" y="1774"/>
                    </a:lnTo>
                    <a:lnTo>
                      <a:pt x="1874" y="1849"/>
                    </a:lnTo>
                    <a:lnTo>
                      <a:pt x="1820" y="1927"/>
                    </a:lnTo>
                    <a:lnTo>
                      <a:pt x="1772" y="2005"/>
                    </a:lnTo>
                    <a:lnTo>
                      <a:pt x="1728" y="2085"/>
                    </a:lnTo>
                    <a:lnTo>
                      <a:pt x="1689" y="2165"/>
                    </a:lnTo>
                    <a:lnTo>
                      <a:pt x="1653" y="2244"/>
                    </a:lnTo>
                    <a:lnTo>
                      <a:pt x="1623" y="2324"/>
                    </a:lnTo>
                    <a:lnTo>
                      <a:pt x="1596" y="2402"/>
                    </a:lnTo>
                    <a:lnTo>
                      <a:pt x="1571" y="2479"/>
                    </a:lnTo>
                    <a:lnTo>
                      <a:pt x="1552" y="2553"/>
                    </a:lnTo>
                    <a:lnTo>
                      <a:pt x="1534" y="2626"/>
                    </a:lnTo>
                    <a:lnTo>
                      <a:pt x="254" y="2626"/>
                    </a:lnTo>
                    <a:lnTo>
                      <a:pt x="204" y="2621"/>
                    </a:lnTo>
                    <a:lnTo>
                      <a:pt x="156" y="2607"/>
                    </a:lnTo>
                    <a:lnTo>
                      <a:pt x="112" y="2582"/>
                    </a:lnTo>
                    <a:lnTo>
                      <a:pt x="75" y="2552"/>
                    </a:lnTo>
                    <a:lnTo>
                      <a:pt x="43" y="2514"/>
                    </a:lnTo>
                    <a:lnTo>
                      <a:pt x="19" y="2470"/>
                    </a:lnTo>
                    <a:lnTo>
                      <a:pt x="5" y="2422"/>
                    </a:lnTo>
                    <a:lnTo>
                      <a:pt x="0" y="2370"/>
                    </a:lnTo>
                    <a:lnTo>
                      <a:pt x="0" y="256"/>
                    </a:lnTo>
                    <a:lnTo>
                      <a:pt x="5" y="204"/>
                    </a:lnTo>
                    <a:lnTo>
                      <a:pt x="19" y="156"/>
                    </a:lnTo>
                    <a:lnTo>
                      <a:pt x="43" y="112"/>
                    </a:lnTo>
                    <a:lnTo>
                      <a:pt x="75" y="74"/>
                    </a:lnTo>
                    <a:lnTo>
                      <a:pt x="112" y="42"/>
                    </a:lnTo>
                    <a:lnTo>
                      <a:pt x="156" y="19"/>
                    </a:lnTo>
                    <a:lnTo>
                      <a:pt x="204" y="5"/>
                    </a:lnTo>
                    <a:lnTo>
                      <a:pt x="254" y="0"/>
                    </a:lnTo>
                    <a:close/>
                  </a:path>
                </a:pathLst>
              </a:custGeom>
              <a:gradFill flip="none" rotWithShape="1">
                <a:gsLst>
                  <a:gs pos="17000">
                    <a:schemeClr val="accent4"/>
                  </a:gs>
                  <a:gs pos="83000">
                    <a:schemeClr val="accent4">
                      <a:lumMod val="50000"/>
                    </a:schemeClr>
                  </a:gs>
                </a:gsLst>
                <a:lin ang="18900000" scaled="1"/>
                <a:tileRect/>
              </a:gradFill>
              <a:ln w="0">
                <a:noFill/>
                <a:prstDash val="solid"/>
                <a:round/>
                <a:headEnd/>
                <a:tailEnd/>
              </a:ln>
            </p:spPr>
            <p:txBody>
              <a:bodyPr vert="horz" wrap="square" lIns="60960" tIns="30480" rIns="60960" bIns="30480" numCol="1" anchor="t" anchorCtr="0" compatLnSpc="1">
                <a:prstTxWarp prst="textNoShape">
                  <a:avLst/>
                </a:prstTxWarp>
              </a:bodyPr>
              <a:lstStyle/>
              <a:p>
                <a:endParaRPr lang="en-IN" sz="1600"/>
              </a:p>
            </p:txBody>
          </p:sp>
          <p:sp>
            <p:nvSpPr>
              <p:cNvPr id="13" name="Freeform 17">
                <a:extLst>
                  <a:ext uri="{FF2B5EF4-FFF2-40B4-BE49-F238E27FC236}">
                    <a16:creationId xmlns:a16="http://schemas.microsoft.com/office/drawing/2014/main" id="{54CFB0DA-48A6-7949-A5BD-71BDD20B5D87}"/>
                  </a:ext>
                </a:extLst>
              </p:cNvPr>
              <p:cNvSpPr>
                <a:spLocks/>
              </p:cNvSpPr>
              <p:nvPr/>
            </p:nvSpPr>
            <p:spPr bwMode="auto">
              <a:xfrm>
                <a:off x="3566862" y="3448714"/>
                <a:ext cx="3248570" cy="3023524"/>
              </a:xfrm>
              <a:custGeom>
                <a:avLst/>
                <a:gdLst>
                  <a:gd name="T0" fmla="*/ 0 w 2856"/>
                  <a:gd name="T1" fmla="*/ 0 h 2856"/>
                  <a:gd name="T2" fmla="*/ 2856 w 2856"/>
                  <a:gd name="T3" fmla="*/ 0 h 2856"/>
                  <a:gd name="T4" fmla="*/ 2856 w 2856"/>
                  <a:gd name="T5" fmla="*/ 1212 h 2856"/>
                  <a:gd name="T6" fmla="*/ 2723 w 2856"/>
                  <a:gd name="T7" fmla="*/ 1245 h 2856"/>
                  <a:gd name="T8" fmla="*/ 2596 w 2856"/>
                  <a:gd name="T9" fmla="*/ 1285 h 2856"/>
                  <a:gd name="T10" fmla="*/ 2477 w 2856"/>
                  <a:gd name="T11" fmla="*/ 1329 h 2856"/>
                  <a:gd name="T12" fmla="*/ 2365 w 2856"/>
                  <a:gd name="T13" fmla="*/ 1381 h 2856"/>
                  <a:gd name="T14" fmla="*/ 2260 w 2856"/>
                  <a:gd name="T15" fmla="*/ 1434 h 2856"/>
                  <a:gd name="T16" fmla="*/ 2162 w 2856"/>
                  <a:gd name="T17" fmla="*/ 1493 h 2856"/>
                  <a:gd name="T18" fmla="*/ 2070 w 2856"/>
                  <a:gd name="T19" fmla="*/ 1555 h 2856"/>
                  <a:gd name="T20" fmla="*/ 1986 w 2856"/>
                  <a:gd name="T21" fmla="*/ 1621 h 2856"/>
                  <a:gd name="T22" fmla="*/ 1906 w 2856"/>
                  <a:gd name="T23" fmla="*/ 1689 h 2856"/>
                  <a:gd name="T24" fmla="*/ 1833 w 2856"/>
                  <a:gd name="T25" fmla="*/ 1760 h 2856"/>
                  <a:gd name="T26" fmla="*/ 1765 w 2856"/>
                  <a:gd name="T27" fmla="*/ 1833 h 2856"/>
                  <a:gd name="T28" fmla="*/ 1703 w 2856"/>
                  <a:gd name="T29" fmla="*/ 1906 h 2856"/>
                  <a:gd name="T30" fmla="*/ 1646 w 2856"/>
                  <a:gd name="T31" fmla="*/ 1980 h 2856"/>
                  <a:gd name="T32" fmla="*/ 1593 w 2856"/>
                  <a:gd name="T33" fmla="*/ 2055 h 2856"/>
                  <a:gd name="T34" fmla="*/ 1546 w 2856"/>
                  <a:gd name="T35" fmla="*/ 2130 h 2856"/>
                  <a:gd name="T36" fmla="*/ 1502 w 2856"/>
                  <a:gd name="T37" fmla="*/ 2205 h 2856"/>
                  <a:gd name="T38" fmla="*/ 1464 w 2856"/>
                  <a:gd name="T39" fmla="*/ 2278 h 2856"/>
                  <a:gd name="T40" fmla="*/ 1429 w 2856"/>
                  <a:gd name="T41" fmla="*/ 2349 h 2856"/>
                  <a:gd name="T42" fmla="*/ 1399 w 2856"/>
                  <a:gd name="T43" fmla="*/ 2420 h 2856"/>
                  <a:gd name="T44" fmla="*/ 1372 w 2856"/>
                  <a:gd name="T45" fmla="*/ 2488 h 2856"/>
                  <a:gd name="T46" fmla="*/ 1349 w 2856"/>
                  <a:gd name="T47" fmla="*/ 2552 h 2856"/>
                  <a:gd name="T48" fmla="*/ 1327 w 2856"/>
                  <a:gd name="T49" fmla="*/ 2614 h 2856"/>
                  <a:gd name="T50" fmla="*/ 1311 w 2856"/>
                  <a:gd name="T51" fmla="*/ 2671 h 2856"/>
                  <a:gd name="T52" fmla="*/ 1295 w 2856"/>
                  <a:gd name="T53" fmla="*/ 2724 h 2856"/>
                  <a:gd name="T54" fmla="*/ 1285 w 2856"/>
                  <a:gd name="T55" fmla="*/ 2774 h 2856"/>
                  <a:gd name="T56" fmla="*/ 1274 w 2856"/>
                  <a:gd name="T57" fmla="*/ 2817 h 2856"/>
                  <a:gd name="T58" fmla="*/ 1267 w 2856"/>
                  <a:gd name="T59" fmla="*/ 2856 h 2856"/>
                  <a:gd name="T60" fmla="*/ 0 w 2856"/>
                  <a:gd name="T61" fmla="*/ 2856 h 2856"/>
                  <a:gd name="T62" fmla="*/ 0 w 2856"/>
                  <a:gd name="T63"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56" h="2856">
                    <a:moveTo>
                      <a:pt x="0" y="0"/>
                    </a:moveTo>
                    <a:lnTo>
                      <a:pt x="2856" y="0"/>
                    </a:lnTo>
                    <a:lnTo>
                      <a:pt x="2856" y="1212"/>
                    </a:lnTo>
                    <a:lnTo>
                      <a:pt x="2723" y="1245"/>
                    </a:lnTo>
                    <a:lnTo>
                      <a:pt x="2596" y="1285"/>
                    </a:lnTo>
                    <a:lnTo>
                      <a:pt x="2477" y="1329"/>
                    </a:lnTo>
                    <a:lnTo>
                      <a:pt x="2365" y="1381"/>
                    </a:lnTo>
                    <a:lnTo>
                      <a:pt x="2260" y="1434"/>
                    </a:lnTo>
                    <a:lnTo>
                      <a:pt x="2162" y="1493"/>
                    </a:lnTo>
                    <a:lnTo>
                      <a:pt x="2070" y="1555"/>
                    </a:lnTo>
                    <a:lnTo>
                      <a:pt x="1986" y="1621"/>
                    </a:lnTo>
                    <a:lnTo>
                      <a:pt x="1906" y="1689"/>
                    </a:lnTo>
                    <a:lnTo>
                      <a:pt x="1833" y="1760"/>
                    </a:lnTo>
                    <a:lnTo>
                      <a:pt x="1765" y="1833"/>
                    </a:lnTo>
                    <a:lnTo>
                      <a:pt x="1703" y="1906"/>
                    </a:lnTo>
                    <a:lnTo>
                      <a:pt x="1646" y="1980"/>
                    </a:lnTo>
                    <a:lnTo>
                      <a:pt x="1593" y="2055"/>
                    </a:lnTo>
                    <a:lnTo>
                      <a:pt x="1546" y="2130"/>
                    </a:lnTo>
                    <a:lnTo>
                      <a:pt x="1502" y="2205"/>
                    </a:lnTo>
                    <a:lnTo>
                      <a:pt x="1464" y="2278"/>
                    </a:lnTo>
                    <a:lnTo>
                      <a:pt x="1429" y="2349"/>
                    </a:lnTo>
                    <a:lnTo>
                      <a:pt x="1399" y="2420"/>
                    </a:lnTo>
                    <a:lnTo>
                      <a:pt x="1372" y="2488"/>
                    </a:lnTo>
                    <a:lnTo>
                      <a:pt x="1349" y="2552"/>
                    </a:lnTo>
                    <a:lnTo>
                      <a:pt x="1327" y="2614"/>
                    </a:lnTo>
                    <a:lnTo>
                      <a:pt x="1311" y="2671"/>
                    </a:lnTo>
                    <a:lnTo>
                      <a:pt x="1295" y="2724"/>
                    </a:lnTo>
                    <a:lnTo>
                      <a:pt x="1285" y="2774"/>
                    </a:lnTo>
                    <a:lnTo>
                      <a:pt x="1274" y="2817"/>
                    </a:lnTo>
                    <a:lnTo>
                      <a:pt x="1267" y="2856"/>
                    </a:lnTo>
                    <a:lnTo>
                      <a:pt x="0" y="2856"/>
                    </a:lnTo>
                    <a:lnTo>
                      <a:pt x="0" y="0"/>
                    </a:lnTo>
                    <a:close/>
                  </a:path>
                </a:pathLst>
              </a:custGeom>
              <a:solidFill>
                <a:schemeClr val="accent4"/>
              </a:solidFill>
              <a:ln w="0">
                <a:noFill/>
                <a:prstDash val="solid"/>
                <a:round/>
                <a:headEnd/>
                <a:tailEnd/>
              </a:ln>
              <a:effectLst/>
            </p:spPr>
            <p:txBody>
              <a:bodyPr vert="horz" wrap="square" lIns="60960" tIns="30480" rIns="60960" bIns="30480" numCol="1" anchor="t" anchorCtr="0" compatLnSpc="1">
                <a:prstTxWarp prst="textNoShape">
                  <a:avLst/>
                </a:prstTxWarp>
              </a:bodyPr>
              <a:lstStyle/>
              <a:p>
                <a:endParaRPr lang="en-IN" sz="1600"/>
              </a:p>
            </p:txBody>
          </p:sp>
          <p:sp>
            <p:nvSpPr>
              <p:cNvPr id="17" name="TextBox 24">
                <a:extLst>
                  <a:ext uri="{FF2B5EF4-FFF2-40B4-BE49-F238E27FC236}">
                    <a16:creationId xmlns:a16="http://schemas.microsoft.com/office/drawing/2014/main" id="{1CF9C23A-3574-5745-9105-3198E35DD9EF}"/>
                  </a:ext>
                </a:extLst>
              </p:cNvPr>
              <p:cNvSpPr txBox="1"/>
              <p:nvPr/>
            </p:nvSpPr>
            <p:spPr>
              <a:xfrm>
                <a:off x="3765067" y="3658704"/>
                <a:ext cx="2789888" cy="344950"/>
              </a:xfrm>
              <a:prstGeom prst="rect">
                <a:avLst/>
              </a:prstGeom>
              <a:noFill/>
            </p:spPr>
            <p:txBody>
              <a:bodyPr wrap="square" rtlCol="0">
                <a:normAutofit/>
              </a:bodyPr>
              <a:lstStyle/>
              <a:p>
                <a:pPr>
                  <a:lnSpc>
                    <a:spcPct val="90000"/>
                  </a:lnSpc>
                  <a:spcAft>
                    <a:spcPts val="400"/>
                  </a:spcAft>
                </a:pPr>
                <a:r>
                  <a:rPr lang="pt-BR" sz="1600" b="1" dirty="0">
                    <a:solidFill>
                      <a:schemeClr val="bg1"/>
                    </a:solidFill>
                    <a:ea typeface="Prompt"/>
                    <a:cs typeface="Calibri" panose="020F0502020204030204" pitchFamily="34" charset="0"/>
                    <a:sym typeface="Prompt"/>
                  </a:rPr>
                  <a:t>CONFIGURAÇÃO EXTERNA</a:t>
                </a:r>
                <a:endParaRPr lang="pt-BR" sz="1600" b="1" dirty="0">
                  <a:solidFill>
                    <a:schemeClr val="bg1"/>
                  </a:solidFill>
                  <a:cs typeface="Calibri" panose="020F0502020204030204" pitchFamily="34" charset="0"/>
                </a:endParaRPr>
              </a:p>
            </p:txBody>
          </p:sp>
          <p:sp>
            <p:nvSpPr>
              <p:cNvPr id="23" name="TextBox 29">
                <a:extLst>
                  <a:ext uri="{FF2B5EF4-FFF2-40B4-BE49-F238E27FC236}">
                    <a16:creationId xmlns:a16="http://schemas.microsoft.com/office/drawing/2014/main" id="{A83E73E7-79CF-4445-B208-D6C98B820369}"/>
                  </a:ext>
                </a:extLst>
              </p:cNvPr>
              <p:cNvSpPr txBox="1"/>
              <p:nvPr/>
            </p:nvSpPr>
            <p:spPr>
              <a:xfrm>
                <a:off x="3628577" y="4003653"/>
                <a:ext cx="2789887" cy="1521835"/>
              </a:xfrm>
              <a:prstGeom prst="rect">
                <a:avLst/>
              </a:prstGeom>
              <a:noFill/>
            </p:spPr>
            <p:txBody>
              <a:bodyPr wrap="square" rtlCol="0">
                <a:noAutofit/>
              </a:bodyPr>
              <a:lstStyle/>
              <a:p>
                <a:pPr>
                  <a:lnSpc>
                    <a:spcPct val="90000"/>
                  </a:lnSpc>
                  <a:spcAft>
                    <a:spcPts val="400"/>
                  </a:spcAft>
                </a:pPr>
                <a:r>
                  <a:rPr lang="pt-BR" sz="1600" dirty="0">
                    <a:solidFill>
                      <a:schemeClr val="bg1"/>
                    </a:solidFill>
                    <a:ea typeface="Prompt"/>
                    <a:cs typeface="Calibri" panose="020F0502020204030204" pitchFamily="34" charset="0"/>
                    <a:sym typeface="Prompt"/>
                  </a:rPr>
                  <a:t>Requisito relativo à visibilidade da forma plástica, excluídos componentes internos de sistema visíveis somente</a:t>
                </a:r>
              </a:p>
              <a:p>
                <a:pPr>
                  <a:lnSpc>
                    <a:spcPct val="90000"/>
                  </a:lnSpc>
                  <a:spcAft>
                    <a:spcPts val="400"/>
                  </a:spcAft>
                </a:pPr>
                <a:r>
                  <a:rPr lang="pt-BR" sz="1600" dirty="0">
                    <a:solidFill>
                      <a:schemeClr val="bg1"/>
                    </a:solidFill>
                    <a:ea typeface="Prompt"/>
                    <a:cs typeface="Calibri" panose="020F0502020204030204" pitchFamily="34" charset="0"/>
                    <a:sym typeface="Prompt"/>
                  </a:rPr>
                  <a:t>com a desmontagem</a:t>
                </a:r>
              </a:p>
              <a:p>
                <a:pPr>
                  <a:lnSpc>
                    <a:spcPct val="90000"/>
                  </a:lnSpc>
                  <a:spcAft>
                    <a:spcPts val="400"/>
                  </a:spcAft>
                </a:pPr>
                <a:r>
                  <a:rPr lang="pt-BR" sz="1600" dirty="0">
                    <a:solidFill>
                      <a:schemeClr val="bg1"/>
                    </a:solidFill>
                    <a:ea typeface="Prompt"/>
                    <a:cs typeface="Calibri" panose="020F0502020204030204" pitchFamily="34" charset="0"/>
                    <a:sym typeface="Prompt"/>
                  </a:rPr>
                  <a:t>do objeto.</a:t>
                </a:r>
              </a:p>
            </p:txBody>
          </p:sp>
        </p:grpSp>
      </p:grpSp>
    </p:spTree>
    <p:extLst>
      <p:ext uri="{BB962C8B-B14F-4D97-AF65-F5344CB8AC3E}">
        <p14:creationId xmlns:p14="http://schemas.microsoft.com/office/powerpoint/2010/main" val="2865008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Agrupar 9">
            <a:extLst>
              <a:ext uri="{FF2B5EF4-FFF2-40B4-BE49-F238E27FC236}">
                <a16:creationId xmlns:a16="http://schemas.microsoft.com/office/drawing/2014/main" id="{D2875131-3CA8-DD40-8974-C4549A9969DD}"/>
              </a:ext>
            </a:extLst>
          </p:cNvPr>
          <p:cNvGrpSpPr/>
          <p:nvPr/>
        </p:nvGrpSpPr>
        <p:grpSpPr>
          <a:xfrm>
            <a:off x="-200025" y="-171450"/>
            <a:ext cx="12192000" cy="6858000"/>
            <a:chOff x="957263" y="185738"/>
            <a:chExt cx="9344007" cy="4925493"/>
          </a:xfrm>
        </p:grpSpPr>
        <p:pic>
          <p:nvPicPr>
            <p:cNvPr id="11" name="Imagem 10" descr="Uma imagem contendo texto, mapa&#10;&#10;Descrição gerada automaticamente">
              <a:extLst>
                <a:ext uri="{FF2B5EF4-FFF2-40B4-BE49-F238E27FC236}">
                  <a16:creationId xmlns:a16="http://schemas.microsoft.com/office/drawing/2014/main" id="{75065B40-FEEB-6248-B1DC-C4A1EBBC81BE}"/>
                </a:ext>
              </a:extLst>
            </p:cNvPr>
            <p:cNvPicPr>
              <a:picLocks noChangeAspect="1"/>
            </p:cNvPicPr>
            <p:nvPr/>
          </p:nvPicPr>
          <p:blipFill rotWithShape="1">
            <a:blip r:embed="rId2"/>
            <a:srcRect t="24410" b="17418"/>
            <a:stretch/>
          </p:blipFill>
          <p:spPr>
            <a:xfrm>
              <a:off x="957263" y="185738"/>
              <a:ext cx="9344007" cy="4925493"/>
            </a:xfrm>
            <a:prstGeom prst="rect">
              <a:avLst/>
            </a:prstGeom>
          </p:spPr>
        </p:pic>
        <p:pic>
          <p:nvPicPr>
            <p:cNvPr id="12" name="Imagem 11" descr="Uma imagem contendo desenho&#10;&#10;Descrição gerada automaticamente">
              <a:extLst>
                <a:ext uri="{FF2B5EF4-FFF2-40B4-BE49-F238E27FC236}">
                  <a16:creationId xmlns:a16="http://schemas.microsoft.com/office/drawing/2014/main" id="{81365409-3D64-7743-96D3-DF67BE515039}"/>
                </a:ext>
              </a:extLst>
            </p:cNvPr>
            <p:cNvPicPr>
              <a:picLocks noChangeAspect="1"/>
            </p:cNvPicPr>
            <p:nvPr/>
          </p:nvPicPr>
          <p:blipFill>
            <a:blip r:embed="rId3"/>
            <a:stretch>
              <a:fillRect/>
            </a:stretch>
          </p:blipFill>
          <p:spPr>
            <a:xfrm>
              <a:off x="8732043" y="2933042"/>
              <a:ext cx="423863" cy="423863"/>
            </a:xfrm>
            <a:prstGeom prst="rect">
              <a:avLst/>
            </a:prstGeom>
          </p:spPr>
        </p:pic>
        <p:pic>
          <p:nvPicPr>
            <p:cNvPr id="13" name="Imagem 12" descr="Uma imagem contendo desenho&#10;&#10;Descrição gerada automaticamente">
              <a:extLst>
                <a:ext uri="{FF2B5EF4-FFF2-40B4-BE49-F238E27FC236}">
                  <a16:creationId xmlns:a16="http://schemas.microsoft.com/office/drawing/2014/main" id="{D2063ACF-53BC-0B4F-A4D5-2A4AAB6366E4}"/>
                </a:ext>
              </a:extLst>
            </p:cNvPr>
            <p:cNvPicPr>
              <a:picLocks noChangeAspect="1"/>
            </p:cNvPicPr>
            <p:nvPr/>
          </p:nvPicPr>
          <p:blipFill>
            <a:blip r:embed="rId3"/>
            <a:stretch>
              <a:fillRect/>
            </a:stretch>
          </p:blipFill>
          <p:spPr>
            <a:xfrm>
              <a:off x="4110037" y="3005137"/>
              <a:ext cx="423863" cy="423863"/>
            </a:xfrm>
            <a:prstGeom prst="rect">
              <a:avLst/>
            </a:prstGeom>
          </p:spPr>
        </p:pic>
        <p:pic>
          <p:nvPicPr>
            <p:cNvPr id="14" name="Imagem 13" descr="Uma imagem contendo desenho&#10;&#10;Descrição gerada automaticamente">
              <a:extLst>
                <a:ext uri="{FF2B5EF4-FFF2-40B4-BE49-F238E27FC236}">
                  <a16:creationId xmlns:a16="http://schemas.microsoft.com/office/drawing/2014/main" id="{D8674CB5-1C64-4C4E-B398-A7D7ED4553FF}"/>
                </a:ext>
              </a:extLst>
            </p:cNvPr>
            <p:cNvPicPr>
              <a:picLocks noChangeAspect="1"/>
            </p:cNvPicPr>
            <p:nvPr/>
          </p:nvPicPr>
          <p:blipFill>
            <a:blip r:embed="rId3"/>
            <a:stretch>
              <a:fillRect/>
            </a:stretch>
          </p:blipFill>
          <p:spPr>
            <a:xfrm>
              <a:off x="2847975" y="1083482"/>
              <a:ext cx="423863" cy="423863"/>
            </a:xfrm>
            <a:prstGeom prst="rect">
              <a:avLst/>
            </a:prstGeom>
          </p:spPr>
        </p:pic>
      </p:grpSp>
      <p:sp>
        <p:nvSpPr>
          <p:cNvPr id="6" name="Retângulo 5">
            <a:extLst>
              <a:ext uri="{FF2B5EF4-FFF2-40B4-BE49-F238E27FC236}">
                <a16:creationId xmlns:a16="http://schemas.microsoft.com/office/drawing/2014/main" id="{27E177AD-AC9B-3041-8F55-8E485F172DFF}"/>
              </a:ext>
            </a:extLst>
          </p:cNvPr>
          <p:cNvSpPr/>
          <p:nvPr/>
        </p:nvSpPr>
        <p:spPr>
          <a:xfrm>
            <a:off x="0" y="5211395"/>
            <a:ext cx="12192000" cy="1646605"/>
          </a:xfrm>
          <a:prstGeom prst="rect">
            <a:avLst/>
          </a:prstGeom>
          <a:solidFill>
            <a:schemeClr val="bg1">
              <a:alpha val="58000"/>
            </a:schemeClr>
          </a:solidFill>
        </p:spPr>
        <p:txBody>
          <a:bodyPr wrap="square">
            <a:spAutoFit/>
          </a:bodyPr>
          <a:lstStyle/>
          <a:p>
            <a:pPr marL="901700" algn="r">
              <a:spcAft>
                <a:spcPts val="600"/>
              </a:spcAft>
            </a:pPr>
            <a:r>
              <a:rPr lang="pt-BR" sz="2400" dirty="0"/>
              <a:t>Indicações Geográficas são as que  </a:t>
            </a:r>
            <a:r>
              <a:rPr lang="pt-BR" sz="2400" b="1" dirty="0"/>
              <a:t>identificam</a:t>
            </a:r>
            <a:r>
              <a:rPr lang="pt-BR" sz="2400" dirty="0"/>
              <a:t> um </a:t>
            </a:r>
            <a:r>
              <a:rPr lang="pt-BR" sz="2400" b="1" dirty="0"/>
              <a:t>produto</a:t>
            </a:r>
            <a:r>
              <a:rPr lang="pt-BR" sz="2400" dirty="0"/>
              <a:t> como </a:t>
            </a:r>
            <a:r>
              <a:rPr lang="pt-BR" sz="2400" b="1" dirty="0"/>
              <a:t>originário</a:t>
            </a:r>
            <a:r>
              <a:rPr lang="pt-BR" sz="2400" dirty="0"/>
              <a:t> de um </a:t>
            </a:r>
            <a:r>
              <a:rPr lang="pt-BR" sz="2400" b="1" dirty="0"/>
              <a:t>território,</a:t>
            </a:r>
            <a:r>
              <a:rPr lang="pt-BR" sz="2400" dirty="0"/>
              <a:t> região ou localidade, quando determinada </a:t>
            </a:r>
            <a:r>
              <a:rPr lang="pt-BR" sz="2400" b="1" dirty="0"/>
              <a:t>qualidade</a:t>
            </a:r>
            <a:r>
              <a:rPr lang="pt-BR" sz="2400" dirty="0"/>
              <a:t>, </a:t>
            </a:r>
            <a:r>
              <a:rPr lang="pt-BR" sz="2400" b="1" dirty="0"/>
              <a:t>reputação</a:t>
            </a:r>
            <a:r>
              <a:rPr lang="pt-BR" sz="2400" dirty="0"/>
              <a:t> ou </a:t>
            </a:r>
            <a:r>
              <a:rPr lang="pt-BR" sz="2400" b="1" dirty="0"/>
              <a:t>outra característica </a:t>
            </a:r>
            <a:r>
              <a:rPr lang="pt-BR" sz="2400" dirty="0"/>
              <a:t>do produto seja </a:t>
            </a:r>
            <a:r>
              <a:rPr lang="pt-BR" sz="2400" b="1" dirty="0"/>
              <a:t>essencialmente</a:t>
            </a:r>
            <a:r>
              <a:rPr lang="pt-BR" sz="2400" dirty="0"/>
              <a:t> </a:t>
            </a:r>
            <a:r>
              <a:rPr lang="pt-BR" sz="2400" b="1" dirty="0"/>
              <a:t>atribuída</a:t>
            </a:r>
            <a:r>
              <a:rPr lang="pt-BR" sz="2400" dirty="0"/>
              <a:t> à sua </a:t>
            </a:r>
            <a:r>
              <a:rPr lang="pt-BR" sz="2400" b="1" dirty="0"/>
              <a:t>origem geográfica. </a:t>
            </a:r>
          </a:p>
          <a:p>
            <a:pPr algn="r">
              <a:spcAft>
                <a:spcPts val="600"/>
              </a:spcAft>
            </a:pPr>
            <a:r>
              <a:rPr lang="pt-BR" sz="2400" b="1" dirty="0"/>
              <a:t>Acordo TRIPS</a:t>
            </a:r>
            <a:endParaRPr lang="en-US" sz="2400" b="1" dirty="0"/>
          </a:p>
        </p:txBody>
      </p:sp>
    </p:spTree>
    <p:extLst>
      <p:ext uri="{BB962C8B-B14F-4D97-AF65-F5344CB8AC3E}">
        <p14:creationId xmlns:p14="http://schemas.microsoft.com/office/powerpoint/2010/main" val="9629258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Agrupar 2">
            <a:extLst>
              <a:ext uri="{FF2B5EF4-FFF2-40B4-BE49-F238E27FC236}">
                <a16:creationId xmlns:a16="http://schemas.microsoft.com/office/drawing/2014/main" id="{CEFF35EC-CEE9-234D-B71D-EA007B7AF470}"/>
              </a:ext>
            </a:extLst>
          </p:cNvPr>
          <p:cNvGrpSpPr/>
          <p:nvPr/>
        </p:nvGrpSpPr>
        <p:grpSpPr>
          <a:xfrm>
            <a:off x="3157539" y="435025"/>
            <a:ext cx="9004452" cy="2650727"/>
            <a:chOff x="1571695" y="436068"/>
            <a:chExt cx="7865417" cy="2344480"/>
          </a:xfrm>
        </p:grpSpPr>
        <p:sp>
          <p:nvSpPr>
            <p:cNvPr id="4" name="Rectangle 3">
              <a:extLst>
                <a:ext uri="{FF2B5EF4-FFF2-40B4-BE49-F238E27FC236}">
                  <a16:creationId xmlns:a16="http://schemas.microsoft.com/office/drawing/2014/main" id="{C3378EE0-21B4-4846-9700-6F13DCA9F5D7}"/>
                </a:ext>
              </a:extLst>
            </p:cNvPr>
            <p:cNvSpPr/>
            <p:nvPr/>
          </p:nvSpPr>
          <p:spPr>
            <a:xfrm>
              <a:off x="2972841" y="436068"/>
              <a:ext cx="6464271" cy="2318354"/>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5" name="TextBox 12">
              <a:extLst>
                <a:ext uri="{FF2B5EF4-FFF2-40B4-BE49-F238E27FC236}">
                  <a16:creationId xmlns:a16="http://schemas.microsoft.com/office/drawing/2014/main" id="{7E0C4E41-4FC7-1E4C-8AC7-15AC3A15F526}"/>
                </a:ext>
              </a:extLst>
            </p:cNvPr>
            <p:cNvSpPr txBox="1"/>
            <p:nvPr/>
          </p:nvSpPr>
          <p:spPr>
            <a:xfrm>
              <a:off x="4232528" y="498036"/>
              <a:ext cx="5031718" cy="2259410"/>
            </a:xfrm>
            <a:prstGeom prst="rect">
              <a:avLst/>
            </a:prstGeom>
            <a:noFill/>
          </p:spPr>
          <p:txBody>
            <a:bodyPr wrap="square" rtlCol="0" anchor="ctr">
              <a:spAutoFit/>
            </a:bodyPr>
            <a:lstStyle/>
            <a:p>
              <a:r>
                <a:rPr lang="pt-BR" sz="2000" b="1" dirty="0"/>
                <a:t>INDICAÇÃO DE PROCEDÊNCIA (Reputação)</a:t>
              </a:r>
            </a:p>
            <a:p>
              <a:r>
                <a:rPr lang="pt-BR" sz="2000" dirty="0"/>
                <a:t>Nome geográfico de um país, cidade, região ou uma localidade de seu território, que se tornou conhecido como centro de produção, fabricação ou extração de determinado produto ou prestação de determinado serviço. </a:t>
              </a:r>
            </a:p>
            <a:p>
              <a:r>
                <a:rPr lang="pt-BR" sz="2000" b="1" dirty="0"/>
                <a:t>Denominação de procedência mais conhecida no mundo: </a:t>
              </a:r>
              <a:r>
                <a:rPr lang="pt-BR" b="1" dirty="0"/>
                <a:t> Região de </a:t>
              </a:r>
              <a:r>
                <a:rPr lang="pt-BR" b="1" i="1" dirty="0" err="1"/>
                <a:t>Champagne</a:t>
              </a:r>
              <a:r>
                <a:rPr lang="pt-BR" b="1" dirty="0"/>
                <a:t> (França)</a:t>
              </a:r>
              <a:endParaRPr lang="pt-BR" sz="2000" b="1" dirty="0"/>
            </a:p>
          </p:txBody>
        </p:sp>
        <p:grpSp>
          <p:nvGrpSpPr>
            <p:cNvPr id="6" name="Agrupar 5">
              <a:extLst>
                <a:ext uri="{FF2B5EF4-FFF2-40B4-BE49-F238E27FC236}">
                  <a16:creationId xmlns:a16="http://schemas.microsoft.com/office/drawing/2014/main" id="{99B86656-6FBD-5948-87B0-181A40BB6E06}"/>
                </a:ext>
              </a:extLst>
            </p:cNvPr>
            <p:cNvGrpSpPr/>
            <p:nvPr/>
          </p:nvGrpSpPr>
          <p:grpSpPr>
            <a:xfrm>
              <a:off x="1571695" y="474932"/>
              <a:ext cx="2580080" cy="2305616"/>
              <a:chOff x="1571695" y="474932"/>
              <a:chExt cx="2580080" cy="2305616"/>
            </a:xfrm>
          </p:grpSpPr>
          <p:sp>
            <p:nvSpPr>
              <p:cNvPr id="7" name="Oval 6">
                <a:extLst>
                  <a:ext uri="{FF2B5EF4-FFF2-40B4-BE49-F238E27FC236}">
                    <a16:creationId xmlns:a16="http://schemas.microsoft.com/office/drawing/2014/main" id="{D9339AE9-6DE1-5645-B65D-E2132CEBDA45}"/>
                  </a:ext>
                </a:extLst>
              </p:cNvPr>
              <p:cNvSpPr/>
              <p:nvPr/>
            </p:nvSpPr>
            <p:spPr>
              <a:xfrm>
                <a:off x="2012625" y="851943"/>
                <a:ext cx="1707107" cy="1525508"/>
              </a:xfrm>
              <a:prstGeom prst="ellipse">
                <a:avLst/>
              </a:prstGeom>
              <a:solidFill>
                <a:schemeClr val="bg1">
                  <a:lumMod val="75000"/>
                </a:schemeClr>
              </a:solidFill>
              <a:ln>
                <a:noFill/>
              </a:ln>
              <a:scene3d>
                <a:camera prst="orthographicFront"/>
                <a:lightRig rig="balanced" dir="t"/>
              </a:scene3d>
              <a:sp3d prstMaterial="powder">
                <a:bevelT w="1270000" h="127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grpSp>
            <p:nvGrpSpPr>
              <p:cNvPr id="8" name="Group 4">
                <a:extLst>
                  <a:ext uri="{FF2B5EF4-FFF2-40B4-BE49-F238E27FC236}">
                    <a16:creationId xmlns:a16="http://schemas.microsoft.com/office/drawing/2014/main" id="{972970D7-65C0-3C4F-BEFD-B0FFE6385E25}"/>
                  </a:ext>
                </a:extLst>
              </p:cNvPr>
              <p:cNvGrpSpPr/>
              <p:nvPr/>
            </p:nvGrpSpPr>
            <p:grpSpPr>
              <a:xfrm>
                <a:off x="2317238" y="851945"/>
                <a:ext cx="1389711" cy="1476453"/>
                <a:chOff x="1437138" y="2438661"/>
                <a:chExt cx="2085297" cy="2479187"/>
              </a:xfrm>
              <a:solidFill>
                <a:schemeClr val="accent6">
                  <a:lumMod val="75000"/>
                </a:schemeClr>
              </a:solidFill>
            </p:grpSpPr>
            <p:sp>
              <p:nvSpPr>
                <p:cNvPr id="14" name="Freeform 105">
                  <a:extLst>
                    <a:ext uri="{FF2B5EF4-FFF2-40B4-BE49-F238E27FC236}">
                      <a16:creationId xmlns:a16="http://schemas.microsoft.com/office/drawing/2014/main" id="{2086C1C1-ADE0-0A47-9E36-9A33B9A731A9}"/>
                    </a:ext>
                  </a:extLst>
                </p:cNvPr>
                <p:cNvSpPr>
                  <a:spLocks/>
                </p:cNvSpPr>
                <p:nvPr/>
              </p:nvSpPr>
              <p:spPr bwMode="auto">
                <a:xfrm>
                  <a:off x="2460960" y="2498034"/>
                  <a:ext cx="27515" cy="11585"/>
                </a:xfrm>
                <a:custGeom>
                  <a:avLst/>
                  <a:gdLst/>
                  <a:ahLst/>
                  <a:cxnLst>
                    <a:cxn ang="0">
                      <a:pos x="12" y="0"/>
                    </a:cxn>
                    <a:cxn ang="0">
                      <a:pos x="18" y="2"/>
                    </a:cxn>
                    <a:cxn ang="0">
                      <a:pos x="19" y="3"/>
                    </a:cxn>
                    <a:cxn ang="0">
                      <a:pos x="19" y="4"/>
                    </a:cxn>
                    <a:cxn ang="0">
                      <a:pos x="16" y="6"/>
                    </a:cxn>
                    <a:cxn ang="0">
                      <a:pos x="15" y="7"/>
                    </a:cxn>
                    <a:cxn ang="0">
                      <a:pos x="13" y="8"/>
                    </a:cxn>
                    <a:cxn ang="0">
                      <a:pos x="13" y="8"/>
                    </a:cxn>
                    <a:cxn ang="0">
                      <a:pos x="10" y="7"/>
                    </a:cxn>
                    <a:cxn ang="0">
                      <a:pos x="6" y="5"/>
                    </a:cxn>
                    <a:cxn ang="0">
                      <a:pos x="3" y="3"/>
                    </a:cxn>
                    <a:cxn ang="0">
                      <a:pos x="1" y="2"/>
                    </a:cxn>
                    <a:cxn ang="0">
                      <a:pos x="0" y="1"/>
                    </a:cxn>
                    <a:cxn ang="0">
                      <a:pos x="6" y="1"/>
                    </a:cxn>
                    <a:cxn ang="0">
                      <a:pos x="12" y="0"/>
                    </a:cxn>
                  </a:cxnLst>
                  <a:rect l="0" t="0" r="r" b="b"/>
                  <a:pathLst>
                    <a:path w="19" h="8">
                      <a:moveTo>
                        <a:pt x="12" y="0"/>
                      </a:moveTo>
                      <a:lnTo>
                        <a:pt x="18" y="2"/>
                      </a:lnTo>
                      <a:lnTo>
                        <a:pt x="19" y="3"/>
                      </a:lnTo>
                      <a:lnTo>
                        <a:pt x="19" y="4"/>
                      </a:lnTo>
                      <a:lnTo>
                        <a:pt x="16" y="6"/>
                      </a:lnTo>
                      <a:lnTo>
                        <a:pt x="15" y="7"/>
                      </a:lnTo>
                      <a:lnTo>
                        <a:pt x="13" y="8"/>
                      </a:lnTo>
                      <a:lnTo>
                        <a:pt x="13" y="8"/>
                      </a:lnTo>
                      <a:lnTo>
                        <a:pt x="10" y="7"/>
                      </a:lnTo>
                      <a:lnTo>
                        <a:pt x="6" y="5"/>
                      </a:lnTo>
                      <a:lnTo>
                        <a:pt x="3" y="3"/>
                      </a:lnTo>
                      <a:lnTo>
                        <a:pt x="1" y="2"/>
                      </a:lnTo>
                      <a:lnTo>
                        <a:pt x="0" y="1"/>
                      </a:lnTo>
                      <a:lnTo>
                        <a:pt x="6" y="1"/>
                      </a:lnTo>
                      <a:lnTo>
                        <a:pt x="1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 name="Freeform 106">
                  <a:extLst>
                    <a:ext uri="{FF2B5EF4-FFF2-40B4-BE49-F238E27FC236}">
                      <a16:creationId xmlns:a16="http://schemas.microsoft.com/office/drawing/2014/main" id="{B6F77584-DA68-904C-B0D6-5CEA256A2EF6}"/>
                    </a:ext>
                  </a:extLst>
                </p:cNvPr>
                <p:cNvSpPr>
                  <a:spLocks/>
                </p:cNvSpPr>
                <p:nvPr/>
              </p:nvSpPr>
              <p:spPr bwMode="auto">
                <a:xfrm>
                  <a:off x="2239398" y="2621124"/>
                  <a:ext cx="56477" cy="43444"/>
                </a:xfrm>
                <a:custGeom>
                  <a:avLst/>
                  <a:gdLst/>
                  <a:ahLst/>
                  <a:cxnLst>
                    <a:cxn ang="0">
                      <a:pos x="10" y="0"/>
                    </a:cxn>
                    <a:cxn ang="0">
                      <a:pos x="12" y="0"/>
                    </a:cxn>
                    <a:cxn ang="0">
                      <a:pos x="13" y="1"/>
                    </a:cxn>
                    <a:cxn ang="0">
                      <a:pos x="18" y="4"/>
                    </a:cxn>
                    <a:cxn ang="0">
                      <a:pos x="25" y="10"/>
                    </a:cxn>
                    <a:cxn ang="0">
                      <a:pos x="27" y="11"/>
                    </a:cxn>
                    <a:cxn ang="0">
                      <a:pos x="31" y="12"/>
                    </a:cxn>
                    <a:cxn ang="0">
                      <a:pos x="34" y="14"/>
                    </a:cxn>
                    <a:cxn ang="0">
                      <a:pos x="37" y="15"/>
                    </a:cxn>
                    <a:cxn ang="0">
                      <a:pos x="39" y="18"/>
                    </a:cxn>
                    <a:cxn ang="0">
                      <a:pos x="39" y="19"/>
                    </a:cxn>
                    <a:cxn ang="0">
                      <a:pos x="38" y="20"/>
                    </a:cxn>
                    <a:cxn ang="0">
                      <a:pos x="37" y="21"/>
                    </a:cxn>
                    <a:cxn ang="0">
                      <a:pos x="36" y="21"/>
                    </a:cxn>
                    <a:cxn ang="0">
                      <a:pos x="33" y="23"/>
                    </a:cxn>
                    <a:cxn ang="0">
                      <a:pos x="32" y="24"/>
                    </a:cxn>
                    <a:cxn ang="0">
                      <a:pos x="31" y="25"/>
                    </a:cxn>
                    <a:cxn ang="0">
                      <a:pos x="30" y="26"/>
                    </a:cxn>
                    <a:cxn ang="0">
                      <a:pos x="30" y="27"/>
                    </a:cxn>
                    <a:cxn ang="0">
                      <a:pos x="29" y="28"/>
                    </a:cxn>
                    <a:cxn ang="0">
                      <a:pos x="29" y="29"/>
                    </a:cxn>
                    <a:cxn ang="0">
                      <a:pos x="29" y="30"/>
                    </a:cxn>
                    <a:cxn ang="0">
                      <a:pos x="28" y="30"/>
                    </a:cxn>
                    <a:cxn ang="0">
                      <a:pos x="27" y="30"/>
                    </a:cxn>
                    <a:cxn ang="0">
                      <a:pos x="20" y="29"/>
                    </a:cxn>
                    <a:cxn ang="0">
                      <a:pos x="13" y="25"/>
                    </a:cxn>
                    <a:cxn ang="0">
                      <a:pos x="6" y="22"/>
                    </a:cxn>
                    <a:cxn ang="0">
                      <a:pos x="2" y="20"/>
                    </a:cxn>
                    <a:cxn ang="0">
                      <a:pos x="0" y="18"/>
                    </a:cxn>
                    <a:cxn ang="0">
                      <a:pos x="0" y="18"/>
                    </a:cxn>
                    <a:cxn ang="0">
                      <a:pos x="1" y="17"/>
                    </a:cxn>
                    <a:cxn ang="0">
                      <a:pos x="2" y="17"/>
                    </a:cxn>
                    <a:cxn ang="0">
                      <a:pos x="2" y="17"/>
                    </a:cxn>
                    <a:cxn ang="0">
                      <a:pos x="4" y="17"/>
                    </a:cxn>
                    <a:cxn ang="0">
                      <a:pos x="5" y="16"/>
                    </a:cxn>
                    <a:cxn ang="0">
                      <a:pos x="6" y="15"/>
                    </a:cxn>
                    <a:cxn ang="0">
                      <a:pos x="6" y="14"/>
                    </a:cxn>
                    <a:cxn ang="0">
                      <a:pos x="7" y="9"/>
                    </a:cxn>
                    <a:cxn ang="0">
                      <a:pos x="7" y="5"/>
                    </a:cxn>
                    <a:cxn ang="0">
                      <a:pos x="6" y="1"/>
                    </a:cxn>
                    <a:cxn ang="0">
                      <a:pos x="8" y="1"/>
                    </a:cxn>
                    <a:cxn ang="0">
                      <a:pos x="10" y="0"/>
                    </a:cxn>
                  </a:cxnLst>
                  <a:rect l="0" t="0" r="r" b="b"/>
                  <a:pathLst>
                    <a:path w="39" h="30">
                      <a:moveTo>
                        <a:pt x="10" y="0"/>
                      </a:moveTo>
                      <a:lnTo>
                        <a:pt x="12" y="0"/>
                      </a:lnTo>
                      <a:lnTo>
                        <a:pt x="13" y="1"/>
                      </a:lnTo>
                      <a:lnTo>
                        <a:pt x="18" y="4"/>
                      </a:lnTo>
                      <a:lnTo>
                        <a:pt x="25" y="10"/>
                      </a:lnTo>
                      <a:lnTo>
                        <a:pt x="27" y="11"/>
                      </a:lnTo>
                      <a:lnTo>
                        <a:pt x="31" y="12"/>
                      </a:lnTo>
                      <a:lnTo>
                        <a:pt x="34" y="14"/>
                      </a:lnTo>
                      <a:lnTo>
                        <a:pt x="37" y="15"/>
                      </a:lnTo>
                      <a:lnTo>
                        <a:pt x="39" y="18"/>
                      </a:lnTo>
                      <a:lnTo>
                        <a:pt x="39" y="19"/>
                      </a:lnTo>
                      <a:lnTo>
                        <a:pt x="38" y="20"/>
                      </a:lnTo>
                      <a:lnTo>
                        <a:pt x="37" y="21"/>
                      </a:lnTo>
                      <a:lnTo>
                        <a:pt x="36" y="21"/>
                      </a:lnTo>
                      <a:lnTo>
                        <a:pt x="33" y="23"/>
                      </a:lnTo>
                      <a:lnTo>
                        <a:pt x="32" y="24"/>
                      </a:lnTo>
                      <a:lnTo>
                        <a:pt x="31" y="25"/>
                      </a:lnTo>
                      <a:lnTo>
                        <a:pt x="30" y="26"/>
                      </a:lnTo>
                      <a:lnTo>
                        <a:pt x="30" y="27"/>
                      </a:lnTo>
                      <a:lnTo>
                        <a:pt x="29" y="28"/>
                      </a:lnTo>
                      <a:lnTo>
                        <a:pt x="29" y="29"/>
                      </a:lnTo>
                      <a:lnTo>
                        <a:pt x="29" y="30"/>
                      </a:lnTo>
                      <a:lnTo>
                        <a:pt x="28" y="30"/>
                      </a:lnTo>
                      <a:lnTo>
                        <a:pt x="27" y="30"/>
                      </a:lnTo>
                      <a:lnTo>
                        <a:pt x="20" y="29"/>
                      </a:lnTo>
                      <a:lnTo>
                        <a:pt x="13" y="25"/>
                      </a:lnTo>
                      <a:lnTo>
                        <a:pt x="6" y="22"/>
                      </a:lnTo>
                      <a:lnTo>
                        <a:pt x="2" y="20"/>
                      </a:lnTo>
                      <a:lnTo>
                        <a:pt x="0" y="18"/>
                      </a:lnTo>
                      <a:lnTo>
                        <a:pt x="0" y="18"/>
                      </a:lnTo>
                      <a:lnTo>
                        <a:pt x="1" y="17"/>
                      </a:lnTo>
                      <a:lnTo>
                        <a:pt x="2" y="17"/>
                      </a:lnTo>
                      <a:lnTo>
                        <a:pt x="2" y="17"/>
                      </a:lnTo>
                      <a:lnTo>
                        <a:pt x="4" y="17"/>
                      </a:lnTo>
                      <a:lnTo>
                        <a:pt x="5" y="16"/>
                      </a:lnTo>
                      <a:lnTo>
                        <a:pt x="6" y="15"/>
                      </a:lnTo>
                      <a:lnTo>
                        <a:pt x="6" y="14"/>
                      </a:lnTo>
                      <a:lnTo>
                        <a:pt x="7" y="9"/>
                      </a:lnTo>
                      <a:lnTo>
                        <a:pt x="7" y="5"/>
                      </a:lnTo>
                      <a:lnTo>
                        <a:pt x="6" y="1"/>
                      </a:lnTo>
                      <a:lnTo>
                        <a:pt x="8" y="1"/>
                      </a:lnTo>
                      <a:lnTo>
                        <a:pt x="1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 name="Freeform 107">
                  <a:extLst>
                    <a:ext uri="{FF2B5EF4-FFF2-40B4-BE49-F238E27FC236}">
                      <a16:creationId xmlns:a16="http://schemas.microsoft.com/office/drawing/2014/main" id="{D117C2C4-57A1-D744-8EE6-5EFF5CD7A8FC}"/>
                    </a:ext>
                  </a:extLst>
                </p:cNvPr>
                <p:cNvSpPr>
                  <a:spLocks/>
                </p:cNvSpPr>
                <p:nvPr/>
              </p:nvSpPr>
              <p:spPr bwMode="auto">
                <a:xfrm>
                  <a:off x="2258223" y="2590714"/>
                  <a:ext cx="104265" cy="102817"/>
                </a:xfrm>
                <a:custGeom>
                  <a:avLst/>
                  <a:gdLst/>
                  <a:ahLst/>
                  <a:cxnLst>
                    <a:cxn ang="0">
                      <a:pos x="64" y="2"/>
                    </a:cxn>
                    <a:cxn ang="0">
                      <a:pos x="72" y="15"/>
                    </a:cxn>
                    <a:cxn ang="0">
                      <a:pos x="60" y="28"/>
                    </a:cxn>
                    <a:cxn ang="0">
                      <a:pos x="47" y="39"/>
                    </a:cxn>
                    <a:cxn ang="0">
                      <a:pos x="50" y="39"/>
                    </a:cxn>
                    <a:cxn ang="0">
                      <a:pos x="62" y="46"/>
                    </a:cxn>
                    <a:cxn ang="0">
                      <a:pos x="62" y="51"/>
                    </a:cxn>
                    <a:cxn ang="0">
                      <a:pos x="51" y="52"/>
                    </a:cxn>
                    <a:cxn ang="0">
                      <a:pos x="42" y="56"/>
                    </a:cxn>
                    <a:cxn ang="0">
                      <a:pos x="44" y="60"/>
                    </a:cxn>
                    <a:cxn ang="0">
                      <a:pos x="50" y="62"/>
                    </a:cxn>
                    <a:cxn ang="0">
                      <a:pos x="60" y="65"/>
                    </a:cxn>
                    <a:cxn ang="0">
                      <a:pos x="63" y="68"/>
                    </a:cxn>
                    <a:cxn ang="0">
                      <a:pos x="52" y="71"/>
                    </a:cxn>
                    <a:cxn ang="0">
                      <a:pos x="53" y="68"/>
                    </a:cxn>
                    <a:cxn ang="0">
                      <a:pos x="41" y="65"/>
                    </a:cxn>
                    <a:cxn ang="0">
                      <a:pos x="32" y="70"/>
                    </a:cxn>
                    <a:cxn ang="0">
                      <a:pos x="24" y="68"/>
                    </a:cxn>
                    <a:cxn ang="0">
                      <a:pos x="15" y="70"/>
                    </a:cxn>
                    <a:cxn ang="0">
                      <a:pos x="9" y="60"/>
                    </a:cxn>
                    <a:cxn ang="0">
                      <a:pos x="12" y="56"/>
                    </a:cxn>
                    <a:cxn ang="0">
                      <a:pos x="25" y="54"/>
                    </a:cxn>
                    <a:cxn ang="0">
                      <a:pos x="29" y="50"/>
                    </a:cxn>
                    <a:cxn ang="0">
                      <a:pos x="26" y="44"/>
                    </a:cxn>
                    <a:cxn ang="0">
                      <a:pos x="24" y="44"/>
                    </a:cxn>
                    <a:cxn ang="0">
                      <a:pos x="34" y="46"/>
                    </a:cxn>
                    <a:cxn ang="0">
                      <a:pos x="35" y="41"/>
                    </a:cxn>
                    <a:cxn ang="0">
                      <a:pos x="24" y="34"/>
                    </a:cxn>
                    <a:cxn ang="0">
                      <a:pos x="17" y="28"/>
                    </a:cxn>
                    <a:cxn ang="0">
                      <a:pos x="28" y="29"/>
                    </a:cxn>
                    <a:cxn ang="0">
                      <a:pos x="40" y="26"/>
                    </a:cxn>
                    <a:cxn ang="0">
                      <a:pos x="44" y="19"/>
                    </a:cxn>
                    <a:cxn ang="0">
                      <a:pos x="37" y="16"/>
                    </a:cxn>
                    <a:cxn ang="0">
                      <a:pos x="31" y="24"/>
                    </a:cxn>
                    <a:cxn ang="0">
                      <a:pos x="21" y="27"/>
                    </a:cxn>
                    <a:cxn ang="0">
                      <a:pos x="16" y="25"/>
                    </a:cxn>
                    <a:cxn ang="0">
                      <a:pos x="21" y="19"/>
                    </a:cxn>
                    <a:cxn ang="0">
                      <a:pos x="13" y="21"/>
                    </a:cxn>
                    <a:cxn ang="0">
                      <a:pos x="6" y="22"/>
                    </a:cxn>
                    <a:cxn ang="0">
                      <a:pos x="1" y="19"/>
                    </a:cxn>
                    <a:cxn ang="0">
                      <a:pos x="1" y="15"/>
                    </a:cxn>
                    <a:cxn ang="0">
                      <a:pos x="9" y="12"/>
                    </a:cxn>
                    <a:cxn ang="0">
                      <a:pos x="13" y="9"/>
                    </a:cxn>
                    <a:cxn ang="0">
                      <a:pos x="24" y="11"/>
                    </a:cxn>
                    <a:cxn ang="0">
                      <a:pos x="34" y="13"/>
                    </a:cxn>
                    <a:cxn ang="0">
                      <a:pos x="36" y="9"/>
                    </a:cxn>
                    <a:cxn ang="0">
                      <a:pos x="37" y="7"/>
                    </a:cxn>
                    <a:cxn ang="0">
                      <a:pos x="50" y="1"/>
                    </a:cxn>
                  </a:cxnLst>
                  <a:rect l="0" t="0" r="r" b="b"/>
                  <a:pathLst>
                    <a:path w="72" h="71">
                      <a:moveTo>
                        <a:pt x="54" y="0"/>
                      </a:moveTo>
                      <a:lnTo>
                        <a:pt x="59" y="0"/>
                      </a:lnTo>
                      <a:lnTo>
                        <a:pt x="64" y="2"/>
                      </a:lnTo>
                      <a:lnTo>
                        <a:pt x="68" y="5"/>
                      </a:lnTo>
                      <a:lnTo>
                        <a:pt x="71" y="11"/>
                      </a:lnTo>
                      <a:lnTo>
                        <a:pt x="72" y="15"/>
                      </a:lnTo>
                      <a:lnTo>
                        <a:pt x="70" y="19"/>
                      </a:lnTo>
                      <a:lnTo>
                        <a:pt x="66" y="24"/>
                      </a:lnTo>
                      <a:lnTo>
                        <a:pt x="60" y="28"/>
                      </a:lnTo>
                      <a:lnTo>
                        <a:pt x="55" y="32"/>
                      </a:lnTo>
                      <a:lnTo>
                        <a:pt x="50" y="36"/>
                      </a:lnTo>
                      <a:lnTo>
                        <a:pt x="47" y="39"/>
                      </a:lnTo>
                      <a:lnTo>
                        <a:pt x="47" y="40"/>
                      </a:lnTo>
                      <a:lnTo>
                        <a:pt x="49" y="40"/>
                      </a:lnTo>
                      <a:lnTo>
                        <a:pt x="50" y="39"/>
                      </a:lnTo>
                      <a:lnTo>
                        <a:pt x="52" y="39"/>
                      </a:lnTo>
                      <a:lnTo>
                        <a:pt x="59" y="43"/>
                      </a:lnTo>
                      <a:lnTo>
                        <a:pt x="62" y="46"/>
                      </a:lnTo>
                      <a:lnTo>
                        <a:pt x="64" y="50"/>
                      </a:lnTo>
                      <a:lnTo>
                        <a:pt x="64" y="51"/>
                      </a:lnTo>
                      <a:lnTo>
                        <a:pt x="62" y="51"/>
                      </a:lnTo>
                      <a:lnTo>
                        <a:pt x="59" y="51"/>
                      </a:lnTo>
                      <a:lnTo>
                        <a:pt x="55" y="51"/>
                      </a:lnTo>
                      <a:lnTo>
                        <a:pt x="51" y="52"/>
                      </a:lnTo>
                      <a:lnTo>
                        <a:pt x="46" y="53"/>
                      </a:lnTo>
                      <a:lnTo>
                        <a:pt x="42" y="55"/>
                      </a:lnTo>
                      <a:lnTo>
                        <a:pt x="42" y="56"/>
                      </a:lnTo>
                      <a:lnTo>
                        <a:pt x="42" y="57"/>
                      </a:lnTo>
                      <a:lnTo>
                        <a:pt x="43" y="59"/>
                      </a:lnTo>
                      <a:lnTo>
                        <a:pt x="44" y="60"/>
                      </a:lnTo>
                      <a:lnTo>
                        <a:pt x="45" y="60"/>
                      </a:lnTo>
                      <a:lnTo>
                        <a:pt x="47" y="61"/>
                      </a:lnTo>
                      <a:lnTo>
                        <a:pt x="50" y="62"/>
                      </a:lnTo>
                      <a:lnTo>
                        <a:pt x="54" y="63"/>
                      </a:lnTo>
                      <a:lnTo>
                        <a:pt x="57" y="64"/>
                      </a:lnTo>
                      <a:lnTo>
                        <a:pt x="60" y="65"/>
                      </a:lnTo>
                      <a:lnTo>
                        <a:pt x="63" y="66"/>
                      </a:lnTo>
                      <a:lnTo>
                        <a:pt x="64" y="67"/>
                      </a:lnTo>
                      <a:lnTo>
                        <a:pt x="63" y="68"/>
                      </a:lnTo>
                      <a:lnTo>
                        <a:pt x="59" y="70"/>
                      </a:lnTo>
                      <a:lnTo>
                        <a:pt x="53" y="71"/>
                      </a:lnTo>
                      <a:lnTo>
                        <a:pt x="52" y="71"/>
                      </a:lnTo>
                      <a:lnTo>
                        <a:pt x="52" y="70"/>
                      </a:lnTo>
                      <a:lnTo>
                        <a:pt x="53" y="70"/>
                      </a:lnTo>
                      <a:lnTo>
                        <a:pt x="53" y="68"/>
                      </a:lnTo>
                      <a:lnTo>
                        <a:pt x="48" y="66"/>
                      </a:lnTo>
                      <a:lnTo>
                        <a:pt x="42" y="65"/>
                      </a:lnTo>
                      <a:lnTo>
                        <a:pt x="41" y="65"/>
                      </a:lnTo>
                      <a:lnTo>
                        <a:pt x="36" y="70"/>
                      </a:lnTo>
                      <a:lnTo>
                        <a:pt x="35" y="71"/>
                      </a:lnTo>
                      <a:lnTo>
                        <a:pt x="32" y="70"/>
                      </a:lnTo>
                      <a:lnTo>
                        <a:pt x="29" y="69"/>
                      </a:lnTo>
                      <a:lnTo>
                        <a:pt x="26" y="68"/>
                      </a:lnTo>
                      <a:lnTo>
                        <a:pt x="24" y="68"/>
                      </a:lnTo>
                      <a:lnTo>
                        <a:pt x="21" y="69"/>
                      </a:lnTo>
                      <a:lnTo>
                        <a:pt x="18" y="70"/>
                      </a:lnTo>
                      <a:lnTo>
                        <a:pt x="15" y="70"/>
                      </a:lnTo>
                      <a:lnTo>
                        <a:pt x="13" y="69"/>
                      </a:lnTo>
                      <a:lnTo>
                        <a:pt x="10" y="64"/>
                      </a:lnTo>
                      <a:lnTo>
                        <a:pt x="9" y="60"/>
                      </a:lnTo>
                      <a:lnTo>
                        <a:pt x="9" y="58"/>
                      </a:lnTo>
                      <a:lnTo>
                        <a:pt x="10" y="56"/>
                      </a:lnTo>
                      <a:lnTo>
                        <a:pt x="12" y="56"/>
                      </a:lnTo>
                      <a:lnTo>
                        <a:pt x="19" y="55"/>
                      </a:lnTo>
                      <a:lnTo>
                        <a:pt x="22" y="55"/>
                      </a:lnTo>
                      <a:lnTo>
                        <a:pt x="25" y="54"/>
                      </a:lnTo>
                      <a:lnTo>
                        <a:pt x="27" y="54"/>
                      </a:lnTo>
                      <a:lnTo>
                        <a:pt x="29" y="52"/>
                      </a:lnTo>
                      <a:lnTo>
                        <a:pt x="29" y="50"/>
                      </a:lnTo>
                      <a:lnTo>
                        <a:pt x="29" y="46"/>
                      </a:lnTo>
                      <a:lnTo>
                        <a:pt x="28" y="45"/>
                      </a:lnTo>
                      <a:lnTo>
                        <a:pt x="26" y="44"/>
                      </a:lnTo>
                      <a:lnTo>
                        <a:pt x="21" y="44"/>
                      </a:lnTo>
                      <a:lnTo>
                        <a:pt x="21" y="44"/>
                      </a:lnTo>
                      <a:lnTo>
                        <a:pt x="24" y="44"/>
                      </a:lnTo>
                      <a:lnTo>
                        <a:pt x="28" y="44"/>
                      </a:lnTo>
                      <a:lnTo>
                        <a:pt x="31" y="45"/>
                      </a:lnTo>
                      <a:lnTo>
                        <a:pt x="34" y="46"/>
                      </a:lnTo>
                      <a:lnTo>
                        <a:pt x="36" y="45"/>
                      </a:lnTo>
                      <a:lnTo>
                        <a:pt x="37" y="44"/>
                      </a:lnTo>
                      <a:lnTo>
                        <a:pt x="35" y="41"/>
                      </a:lnTo>
                      <a:lnTo>
                        <a:pt x="32" y="38"/>
                      </a:lnTo>
                      <a:lnTo>
                        <a:pt x="28" y="36"/>
                      </a:lnTo>
                      <a:lnTo>
                        <a:pt x="24" y="34"/>
                      </a:lnTo>
                      <a:lnTo>
                        <a:pt x="21" y="32"/>
                      </a:lnTo>
                      <a:lnTo>
                        <a:pt x="17" y="29"/>
                      </a:lnTo>
                      <a:lnTo>
                        <a:pt x="17" y="28"/>
                      </a:lnTo>
                      <a:lnTo>
                        <a:pt x="22" y="28"/>
                      </a:lnTo>
                      <a:lnTo>
                        <a:pt x="24" y="29"/>
                      </a:lnTo>
                      <a:lnTo>
                        <a:pt x="28" y="29"/>
                      </a:lnTo>
                      <a:lnTo>
                        <a:pt x="32" y="28"/>
                      </a:lnTo>
                      <a:lnTo>
                        <a:pt x="36" y="27"/>
                      </a:lnTo>
                      <a:lnTo>
                        <a:pt x="40" y="26"/>
                      </a:lnTo>
                      <a:lnTo>
                        <a:pt x="43" y="24"/>
                      </a:lnTo>
                      <a:lnTo>
                        <a:pt x="44" y="22"/>
                      </a:lnTo>
                      <a:lnTo>
                        <a:pt x="44" y="19"/>
                      </a:lnTo>
                      <a:lnTo>
                        <a:pt x="41" y="16"/>
                      </a:lnTo>
                      <a:lnTo>
                        <a:pt x="39" y="15"/>
                      </a:lnTo>
                      <a:lnTo>
                        <a:pt x="37" y="16"/>
                      </a:lnTo>
                      <a:lnTo>
                        <a:pt x="35" y="18"/>
                      </a:lnTo>
                      <a:lnTo>
                        <a:pt x="34" y="22"/>
                      </a:lnTo>
                      <a:lnTo>
                        <a:pt x="31" y="24"/>
                      </a:lnTo>
                      <a:lnTo>
                        <a:pt x="29" y="26"/>
                      </a:lnTo>
                      <a:lnTo>
                        <a:pt x="25" y="27"/>
                      </a:lnTo>
                      <a:lnTo>
                        <a:pt x="21" y="27"/>
                      </a:lnTo>
                      <a:lnTo>
                        <a:pt x="16" y="26"/>
                      </a:lnTo>
                      <a:lnTo>
                        <a:pt x="16" y="26"/>
                      </a:lnTo>
                      <a:lnTo>
                        <a:pt x="16" y="25"/>
                      </a:lnTo>
                      <a:lnTo>
                        <a:pt x="16" y="24"/>
                      </a:lnTo>
                      <a:lnTo>
                        <a:pt x="21" y="20"/>
                      </a:lnTo>
                      <a:lnTo>
                        <a:pt x="21" y="19"/>
                      </a:lnTo>
                      <a:lnTo>
                        <a:pt x="20" y="19"/>
                      </a:lnTo>
                      <a:lnTo>
                        <a:pt x="17" y="19"/>
                      </a:lnTo>
                      <a:lnTo>
                        <a:pt x="13" y="21"/>
                      </a:lnTo>
                      <a:lnTo>
                        <a:pt x="10" y="22"/>
                      </a:lnTo>
                      <a:lnTo>
                        <a:pt x="7" y="22"/>
                      </a:lnTo>
                      <a:lnTo>
                        <a:pt x="6" y="22"/>
                      </a:lnTo>
                      <a:lnTo>
                        <a:pt x="3" y="21"/>
                      </a:lnTo>
                      <a:lnTo>
                        <a:pt x="2" y="21"/>
                      </a:lnTo>
                      <a:lnTo>
                        <a:pt x="1" y="19"/>
                      </a:lnTo>
                      <a:lnTo>
                        <a:pt x="0" y="18"/>
                      </a:lnTo>
                      <a:lnTo>
                        <a:pt x="0" y="16"/>
                      </a:lnTo>
                      <a:lnTo>
                        <a:pt x="1" y="15"/>
                      </a:lnTo>
                      <a:lnTo>
                        <a:pt x="3" y="14"/>
                      </a:lnTo>
                      <a:lnTo>
                        <a:pt x="7" y="13"/>
                      </a:lnTo>
                      <a:lnTo>
                        <a:pt x="9" y="12"/>
                      </a:lnTo>
                      <a:lnTo>
                        <a:pt x="10" y="11"/>
                      </a:lnTo>
                      <a:lnTo>
                        <a:pt x="12" y="10"/>
                      </a:lnTo>
                      <a:lnTo>
                        <a:pt x="13" y="9"/>
                      </a:lnTo>
                      <a:lnTo>
                        <a:pt x="16" y="8"/>
                      </a:lnTo>
                      <a:lnTo>
                        <a:pt x="20" y="9"/>
                      </a:lnTo>
                      <a:lnTo>
                        <a:pt x="24" y="11"/>
                      </a:lnTo>
                      <a:lnTo>
                        <a:pt x="28" y="13"/>
                      </a:lnTo>
                      <a:lnTo>
                        <a:pt x="32" y="13"/>
                      </a:lnTo>
                      <a:lnTo>
                        <a:pt x="34" y="13"/>
                      </a:lnTo>
                      <a:lnTo>
                        <a:pt x="35" y="12"/>
                      </a:lnTo>
                      <a:lnTo>
                        <a:pt x="35" y="10"/>
                      </a:lnTo>
                      <a:lnTo>
                        <a:pt x="36" y="9"/>
                      </a:lnTo>
                      <a:lnTo>
                        <a:pt x="36" y="8"/>
                      </a:lnTo>
                      <a:lnTo>
                        <a:pt x="37" y="7"/>
                      </a:lnTo>
                      <a:lnTo>
                        <a:pt x="37" y="7"/>
                      </a:lnTo>
                      <a:lnTo>
                        <a:pt x="41" y="4"/>
                      </a:lnTo>
                      <a:lnTo>
                        <a:pt x="45" y="3"/>
                      </a:lnTo>
                      <a:lnTo>
                        <a:pt x="50" y="1"/>
                      </a:lnTo>
                      <a:lnTo>
                        <a:pt x="5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7" name="Freeform 108">
                  <a:extLst>
                    <a:ext uri="{FF2B5EF4-FFF2-40B4-BE49-F238E27FC236}">
                      <a16:creationId xmlns:a16="http://schemas.microsoft.com/office/drawing/2014/main" id="{FDB02C2D-D601-F945-A041-8C6FF07E543F}"/>
                    </a:ext>
                  </a:extLst>
                </p:cNvPr>
                <p:cNvSpPr>
                  <a:spLocks/>
                </p:cNvSpPr>
                <p:nvPr/>
              </p:nvSpPr>
              <p:spPr bwMode="auto">
                <a:xfrm>
                  <a:off x="2191610" y="2645743"/>
                  <a:ext cx="28962" cy="26066"/>
                </a:xfrm>
                <a:custGeom>
                  <a:avLst/>
                  <a:gdLst/>
                  <a:ahLst/>
                  <a:cxnLst>
                    <a:cxn ang="0">
                      <a:pos x="7" y="0"/>
                    </a:cxn>
                    <a:cxn ang="0">
                      <a:pos x="11" y="4"/>
                    </a:cxn>
                    <a:cxn ang="0">
                      <a:pos x="15" y="7"/>
                    </a:cxn>
                    <a:cxn ang="0">
                      <a:pos x="18" y="12"/>
                    </a:cxn>
                    <a:cxn ang="0">
                      <a:pos x="20" y="17"/>
                    </a:cxn>
                    <a:cxn ang="0">
                      <a:pos x="19" y="18"/>
                    </a:cxn>
                    <a:cxn ang="0">
                      <a:pos x="18" y="17"/>
                    </a:cxn>
                    <a:cxn ang="0">
                      <a:pos x="15" y="16"/>
                    </a:cxn>
                    <a:cxn ang="0">
                      <a:pos x="12" y="14"/>
                    </a:cxn>
                    <a:cxn ang="0">
                      <a:pos x="10" y="12"/>
                    </a:cxn>
                    <a:cxn ang="0">
                      <a:pos x="7" y="10"/>
                    </a:cxn>
                    <a:cxn ang="0">
                      <a:pos x="5" y="10"/>
                    </a:cxn>
                    <a:cxn ang="0">
                      <a:pos x="4" y="11"/>
                    </a:cxn>
                    <a:cxn ang="0">
                      <a:pos x="2" y="11"/>
                    </a:cxn>
                    <a:cxn ang="0">
                      <a:pos x="1" y="11"/>
                    </a:cxn>
                    <a:cxn ang="0">
                      <a:pos x="1" y="11"/>
                    </a:cxn>
                    <a:cxn ang="0">
                      <a:pos x="0" y="11"/>
                    </a:cxn>
                    <a:cxn ang="0">
                      <a:pos x="0" y="10"/>
                    </a:cxn>
                    <a:cxn ang="0">
                      <a:pos x="0" y="7"/>
                    </a:cxn>
                    <a:cxn ang="0">
                      <a:pos x="2" y="5"/>
                    </a:cxn>
                    <a:cxn ang="0">
                      <a:pos x="6" y="1"/>
                    </a:cxn>
                    <a:cxn ang="0">
                      <a:pos x="7" y="0"/>
                    </a:cxn>
                  </a:cxnLst>
                  <a:rect l="0" t="0" r="r" b="b"/>
                  <a:pathLst>
                    <a:path w="20" h="18">
                      <a:moveTo>
                        <a:pt x="7" y="0"/>
                      </a:moveTo>
                      <a:lnTo>
                        <a:pt x="11" y="4"/>
                      </a:lnTo>
                      <a:lnTo>
                        <a:pt x="15" y="7"/>
                      </a:lnTo>
                      <a:lnTo>
                        <a:pt x="18" y="12"/>
                      </a:lnTo>
                      <a:lnTo>
                        <a:pt x="20" y="17"/>
                      </a:lnTo>
                      <a:lnTo>
                        <a:pt x="19" y="18"/>
                      </a:lnTo>
                      <a:lnTo>
                        <a:pt x="18" y="17"/>
                      </a:lnTo>
                      <a:lnTo>
                        <a:pt x="15" y="16"/>
                      </a:lnTo>
                      <a:lnTo>
                        <a:pt x="12" y="14"/>
                      </a:lnTo>
                      <a:lnTo>
                        <a:pt x="10" y="12"/>
                      </a:lnTo>
                      <a:lnTo>
                        <a:pt x="7" y="10"/>
                      </a:lnTo>
                      <a:lnTo>
                        <a:pt x="5" y="10"/>
                      </a:lnTo>
                      <a:lnTo>
                        <a:pt x="4" y="11"/>
                      </a:lnTo>
                      <a:lnTo>
                        <a:pt x="2" y="11"/>
                      </a:lnTo>
                      <a:lnTo>
                        <a:pt x="1" y="11"/>
                      </a:lnTo>
                      <a:lnTo>
                        <a:pt x="1" y="11"/>
                      </a:lnTo>
                      <a:lnTo>
                        <a:pt x="0" y="11"/>
                      </a:lnTo>
                      <a:lnTo>
                        <a:pt x="0" y="10"/>
                      </a:lnTo>
                      <a:lnTo>
                        <a:pt x="0" y="7"/>
                      </a:lnTo>
                      <a:lnTo>
                        <a:pt x="2" y="5"/>
                      </a:lnTo>
                      <a:lnTo>
                        <a:pt x="6" y="1"/>
                      </a:lnTo>
                      <a:lnTo>
                        <a:pt x="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8" name="Freeform 109">
                  <a:extLst>
                    <a:ext uri="{FF2B5EF4-FFF2-40B4-BE49-F238E27FC236}">
                      <a16:creationId xmlns:a16="http://schemas.microsoft.com/office/drawing/2014/main" id="{44B4664B-1184-C549-87A3-CC5B7C6973C6}"/>
                    </a:ext>
                  </a:extLst>
                </p:cNvPr>
                <p:cNvSpPr>
                  <a:spLocks/>
                </p:cNvSpPr>
                <p:nvPr/>
              </p:nvSpPr>
              <p:spPr bwMode="auto">
                <a:xfrm>
                  <a:off x="2146718" y="2651535"/>
                  <a:ext cx="17377" cy="5792"/>
                </a:xfrm>
                <a:custGeom>
                  <a:avLst/>
                  <a:gdLst/>
                  <a:ahLst/>
                  <a:cxnLst>
                    <a:cxn ang="0">
                      <a:pos x="12" y="0"/>
                    </a:cxn>
                    <a:cxn ang="0">
                      <a:pos x="12" y="1"/>
                    </a:cxn>
                    <a:cxn ang="0">
                      <a:pos x="11" y="2"/>
                    </a:cxn>
                    <a:cxn ang="0">
                      <a:pos x="11" y="3"/>
                    </a:cxn>
                    <a:cxn ang="0">
                      <a:pos x="9" y="4"/>
                    </a:cxn>
                    <a:cxn ang="0">
                      <a:pos x="8" y="4"/>
                    </a:cxn>
                    <a:cxn ang="0">
                      <a:pos x="7" y="4"/>
                    </a:cxn>
                    <a:cxn ang="0">
                      <a:pos x="4" y="3"/>
                    </a:cxn>
                    <a:cxn ang="0">
                      <a:pos x="3" y="3"/>
                    </a:cxn>
                    <a:cxn ang="0">
                      <a:pos x="0" y="3"/>
                    </a:cxn>
                    <a:cxn ang="0">
                      <a:pos x="12" y="0"/>
                    </a:cxn>
                  </a:cxnLst>
                  <a:rect l="0" t="0" r="r" b="b"/>
                  <a:pathLst>
                    <a:path w="12" h="4">
                      <a:moveTo>
                        <a:pt x="12" y="0"/>
                      </a:moveTo>
                      <a:lnTo>
                        <a:pt x="12" y="1"/>
                      </a:lnTo>
                      <a:lnTo>
                        <a:pt x="11" y="2"/>
                      </a:lnTo>
                      <a:lnTo>
                        <a:pt x="11" y="3"/>
                      </a:lnTo>
                      <a:lnTo>
                        <a:pt x="9" y="4"/>
                      </a:lnTo>
                      <a:lnTo>
                        <a:pt x="8" y="4"/>
                      </a:lnTo>
                      <a:lnTo>
                        <a:pt x="7" y="4"/>
                      </a:lnTo>
                      <a:lnTo>
                        <a:pt x="4" y="3"/>
                      </a:lnTo>
                      <a:lnTo>
                        <a:pt x="3" y="3"/>
                      </a:lnTo>
                      <a:lnTo>
                        <a:pt x="0" y="3"/>
                      </a:lnTo>
                      <a:lnTo>
                        <a:pt x="1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9" name="Freeform 110">
                  <a:extLst>
                    <a:ext uri="{FF2B5EF4-FFF2-40B4-BE49-F238E27FC236}">
                      <a16:creationId xmlns:a16="http://schemas.microsoft.com/office/drawing/2014/main" id="{D4746D50-C084-D042-8652-3817CFD7E590}"/>
                    </a:ext>
                  </a:extLst>
                </p:cNvPr>
                <p:cNvSpPr>
                  <a:spLocks/>
                </p:cNvSpPr>
                <p:nvPr/>
              </p:nvSpPr>
              <p:spPr bwMode="auto">
                <a:xfrm>
                  <a:off x="2482683" y="2505275"/>
                  <a:ext cx="62270" cy="15930"/>
                </a:xfrm>
                <a:custGeom>
                  <a:avLst/>
                  <a:gdLst/>
                  <a:ahLst/>
                  <a:cxnLst>
                    <a:cxn ang="0">
                      <a:pos x="10" y="0"/>
                    </a:cxn>
                    <a:cxn ang="0">
                      <a:pos x="13" y="0"/>
                    </a:cxn>
                    <a:cxn ang="0">
                      <a:pos x="23" y="0"/>
                    </a:cxn>
                    <a:cxn ang="0">
                      <a:pos x="30" y="0"/>
                    </a:cxn>
                    <a:cxn ang="0">
                      <a:pos x="37" y="1"/>
                    </a:cxn>
                    <a:cxn ang="0">
                      <a:pos x="41" y="2"/>
                    </a:cxn>
                    <a:cxn ang="0">
                      <a:pos x="43" y="3"/>
                    </a:cxn>
                    <a:cxn ang="0">
                      <a:pos x="42" y="4"/>
                    </a:cxn>
                    <a:cxn ang="0">
                      <a:pos x="38" y="5"/>
                    </a:cxn>
                    <a:cxn ang="0">
                      <a:pos x="15" y="11"/>
                    </a:cxn>
                    <a:cxn ang="0">
                      <a:pos x="12" y="9"/>
                    </a:cxn>
                    <a:cxn ang="0">
                      <a:pos x="8" y="9"/>
                    </a:cxn>
                    <a:cxn ang="0">
                      <a:pos x="4" y="8"/>
                    </a:cxn>
                    <a:cxn ang="0">
                      <a:pos x="2" y="6"/>
                    </a:cxn>
                    <a:cxn ang="0">
                      <a:pos x="0" y="4"/>
                    </a:cxn>
                    <a:cxn ang="0">
                      <a:pos x="1" y="2"/>
                    </a:cxn>
                    <a:cxn ang="0">
                      <a:pos x="3" y="1"/>
                    </a:cxn>
                    <a:cxn ang="0">
                      <a:pos x="7" y="0"/>
                    </a:cxn>
                    <a:cxn ang="0">
                      <a:pos x="10" y="0"/>
                    </a:cxn>
                  </a:cxnLst>
                  <a:rect l="0" t="0" r="r" b="b"/>
                  <a:pathLst>
                    <a:path w="43" h="11">
                      <a:moveTo>
                        <a:pt x="10" y="0"/>
                      </a:moveTo>
                      <a:lnTo>
                        <a:pt x="13" y="0"/>
                      </a:lnTo>
                      <a:lnTo>
                        <a:pt x="23" y="0"/>
                      </a:lnTo>
                      <a:lnTo>
                        <a:pt x="30" y="0"/>
                      </a:lnTo>
                      <a:lnTo>
                        <a:pt x="37" y="1"/>
                      </a:lnTo>
                      <a:lnTo>
                        <a:pt x="41" y="2"/>
                      </a:lnTo>
                      <a:lnTo>
                        <a:pt x="43" y="3"/>
                      </a:lnTo>
                      <a:lnTo>
                        <a:pt x="42" y="4"/>
                      </a:lnTo>
                      <a:lnTo>
                        <a:pt x="38" y="5"/>
                      </a:lnTo>
                      <a:lnTo>
                        <a:pt x="15" y="11"/>
                      </a:lnTo>
                      <a:lnTo>
                        <a:pt x="12" y="9"/>
                      </a:lnTo>
                      <a:lnTo>
                        <a:pt x="8" y="9"/>
                      </a:lnTo>
                      <a:lnTo>
                        <a:pt x="4" y="8"/>
                      </a:lnTo>
                      <a:lnTo>
                        <a:pt x="2" y="6"/>
                      </a:lnTo>
                      <a:lnTo>
                        <a:pt x="0" y="4"/>
                      </a:lnTo>
                      <a:lnTo>
                        <a:pt x="1" y="2"/>
                      </a:lnTo>
                      <a:lnTo>
                        <a:pt x="3" y="1"/>
                      </a:lnTo>
                      <a:lnTo>
                        <a:pt x="7" y="0"/>
                      </a:lnTo>
                      <a:lnTo>
                        <a:pt x="1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0" name="Freeform 111">
                  <a:extLst>
                    <a:ext uri="{FF2B5EF4-FFF2-40B4-BE49-F238E27FC236}">
                      <a16:creationId xmlns:a16="http://schemas.microsoft.com/office/drawing/2014/main" id="{F4161605-F05D-E54A-9C58-6EE4F4347731}"/>
                    </a:ext>
                  </a:extLst>
                </p:cNvPr>
                <p:cNvSpPr>
                  <a:spLocks/>
                </p:cNvSpPr>
                <p:nvPr/>
              </p:nvSpPr>
              <p:spPr bwMode="auto">
                <a:xfrm>
                  <a:off x="2374073" y="2667464"/>
                  <a:ext cx="4345" cy="1449"/>
                </a:xfrm>
                <a:custGeom>
                  <a:avLst/>
                  <a:gdLst/>
                  <a:ahLst/>
                  <a:cxnLst>
                    <a:cxn ang="0">
                      <a:pos x="1" y="0"/>
                    </a:cxn>
                    <a:cxn ang="0">
                      <a:pos x="2" y="0"/>
                    </a:cxn>
                    <a:cxn ang="0">
                      <a:pos x="3" y="0"/>
                    </a:cxn>
                    <a:cxn ang="0">
                      <a:pos x="3" y="1"/>
                    </a:cxn>
                    <a:cxn ang="0">
                      <a:pos x="3" y="1"/>
                    </a:cxn>
                    <a:cxn ang="0">
                      <a:pos x="1" y="1"/>
                    </a:cxn>
                    <a:cxn ang="0">
                      <a:pos x="0" y="1"/>
                    </a:cxn>
                    <a:cxn ang="0">
                      <a:pos x="0" y="0"/>
                    </a:cxn>
                    <a:cxn ang="0">
                      <a:pos x="1" y="0"/>
                    </a:cxn>
                    <a:cxn ang="0">
                      <a:pos x="1" y="0"/>
                    </a:cxn>
                  </a:cxnLst>
                  <a:rect l="0" t="0" r="r" b="b"/>
                  <a:pathLst>
                    <a:path w="3" h="1">
                      <a:moveTo>
                        <a:pt x="1" y="0"/>
                      </a:moveTo>
                      <a:lnTo>
                        <a:pt x="2" y="0"/>
                      </a:lnTo>
                      <a:lnTo>
                        <a:pt x="3" y="0"/>
                      </a:lnTo>
                      <a:lnTo>
                        <a:pt x="3" y="1"/>
                      </a:lnTo>
                      <a:lnTo>
                        <a:pt x="3" y="1"/>
                      </a:lnTo>
                      <a:lnTo>
                        <a:pt x="1" y="1"/>
                      </a:lnTo>
                      <a:lnTo>
                        <a:pt x="0" y="1"/>
                      </a:lnTo>
                      <a:lnTo>
                        <a:pt x="0" y="0"/>
                      </a:lnTo>
                      <a:lnTo>
                        <a:pt x="1"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1" name="Freeform 112">
                  <a:extLst>
                    <a:ext uri="{FF2B5EF4-FFF2-40B4-BE49-F238E27FC236}">
                      <a16:creationId xmlns:a16="http://schemas.microsoft.com/office/drawing/2014/main" id="{814CA67E-8BC1-094A-A1BD-756FD85DBB61}"/>
                    </a:ext>
                  </a:extLst>
                </p:cNvPr>
                <p:cNvSpPr>
                  <a:spLocks/>
                </p:cNvSpPr>
                <p:nvPr/>
              </p:nvSpPr>
              <p:spPr bwMode="auto">
                <a:xfrm>
                  <a:off x="2068520" y="2666017"/>
                  <a:ext cx="39100" cy="21722"/>
                </a:xfrm>
                <a:custGeom>
                  <a:avLst/>
                  <a:gdLst/>
                  <a:ahLst/>
                  <a:cxnLst>
                    <a:cxn ang="0">
                      <a:pos x="27" y="0"/>
                    </a:cxn>
                    <a:cxn ang="0">
                      <a:pos x="27" y="3"/>
                    </a:cxn>
                    <a:cxn ang="0">
                      <a:pos x="26" y="7"/>
                    </a:cxn>
                    <a:cxn ang="0">
                      <a:pos x="26" y="10"/>
                    </a:cxn>
                    <a:cxn ang="0">
                      <a:pos x="24" y="13"/>
                    </a:cxn>
                    <a:cxn ang="0">
                      <a:pos x="22" y="14"/>
                    </a:cxn>
                    <a:cxn ang="0">
                      <a:pos x="18" y="15"/>
                    </a:cxn>
                    <a:cxn ang="0">
                      <a:pos x="14" y="15"/>
                    </a:cxn>
                    <a:cxn ang="0">
                      <a:pos x="10" y="15"/>
                    </a:cxn>
                    <a:cxn ang="0">
                      <a:pos x="5" y="15"/>
                    </a:cxn>
                    <a:cxn ang="0">
                      <a:pos x="2" y="13"/>
                    </a:cxn>
                    <a:cxn ang="0">
                      <a:pos x="0" y="10"/>
                    </a:cxn>
                    <a:cxn ang="0">
                      <a:pos x="0" y="8"/>
                    </a:cxn>
                    <a:cxn ang="0">
                      <a:pos x="1" y="8"/>
                    </a:cxn>
                    <a:cxn ang="0">
                      <a:pos x="2" y="8"/>
                    </a:cxn>
                    <a:cxn ang="0">
                      <a:pos x="3" y="8"/>
                    </a:cxn>
                    <a:cxn ang="0">
                      <a:pos x="4" y="7"/>
                    </a:cxn>
                    <a:cxn ang="0">
                      <a:pos x="5" y="7"/>
                    </a:cxn>
                    <a:cxn ang="0">
                      <a:pos x="9" y="6"/>
                    </a:cxn>
                    <a:cxn ang="0">
                      <a:pos x="14" y="4"/>
                    </a:cxn>
                    <a:cxn ang="0">
                      <a:pos x="19" y="3"/>
                    </a:cxn>
                    <a:cxn ang="0">
                      <a:pos x="23" y="1"/>
                    </a:cxn>
                    <a:cxn ang="0">
                      <a:pos x="26" y="1"/>
                    </a:cxn>
                    <a:cxn ang="0">
                      <a:pos x="27" y="0"/>
                    </a:cxn>
                  </a:cxnLst>
                  <a:rect l="0" t="0" r="r" b="b"/>
                  <a:pathLst>
                    <a:path w="27" h="15">
                      <a:moveTo>
                        <a:pt x="27" y="0"/>
                      </a:moveTo>
                      <a:lnTo>
                        <a:pt x="27" y="3"/>
                      </a:lnTo>
                      <a:lnTo>
                        <a:pt x="26" y="7"/>
                      </a:lnTo>
                      <a:lnTo>
                        <a:pt x="26" y="10"/>
                      </a:lnTo>
                      <a:lnTo>
                        <a:pt x="24" y="13"/>
                      </a:lnTo>
                      <a:lnTo>
                        <a:pt x="22" y="14"/>
                      </a:lnTo>
                      <a:lnTo>
                        <a:pt x="18" y="15"/>
                      </a:lnTo>
                      <a:lnTo>
                        <a:pt x="14" y="15"/>
                      </a:lnTo>
                      <a:lnTo>
                        <a:pt x="10" y="15"/>
                      </a:lnTo>
                      <a:lnTo>
                        <a:pt x="5" y="15"/>
                      </a:lnTo>
                      <a:lnTo>
                        <a:pt x="2" y="13"/>
                      </a:lnTo>
                      <a:lnTo>
                        <a:pt x="0" y="10"/>
                      </a:lnTo>
                      <a:lnTo>
                        <a:pt x="0" y="8"/>
                      </a:lnTo>
                      <a:lnTo>
                        <a:pt x="1" y="8"/>
                      </a:lnTo>
                      <a:lnTo>
                        <a:pt x="2" y="8"/>
                      </a:lnTo>
                      <a:lnTo>
                        <a:pt x="3" y="8"/>
                      </a:lnTo>
                      <a:lnTo>
                        <a:pt x="4" y="7"/>
                      </a:lnTo>
                      <a:lnTo>
                        <a:pt x="5" y="7"/>
                      </a:lnTo>
                      <a:lnTo>
                        <a:pt x="9" y="6"/>
                      </a:lnTo>
                      <a:lnTo>
                        <a:pt x="14" y="4"/>
                      </a:lnTo>
                      <a:lnTo>
                        <a:pt x="19" y="3"/>
                      </a:lnTo>
                      <a:lnTo>
                        <a:pt x="23" y="1"/>
                      </a:lnTo>
                      <a:lnTo>
                        <a:pt x="26" y="1"/>
                      </a:lnTo>
                      <a:lnTo>
                        <a:pt x="2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2" name="Freeform 113">
                  <a:extLst>
                    <a:ext uri="{FF2B5EF4-FFF2-40B4-BE49-F238E27FC236}">
                      <a16:creationId xmlns:a16="http://schemas.microsoft.com/office/drawing/2014/main" id="{2915A621-A80C-F64F-AC07-A1BDA4D637E1}"/>
                    </a:ext>
                  </a:extLst>
                </p:cNvPr>
                <p:cNvSpPr>
                  <a:spLocks/>
                </p:cNvSpPr>
                <p:nvPr/>
              </p:nvSpPr>
              <p:spPr bwMode="auto">
                <a:xfrm>
                  <a:off x="2198851" y="2689187"/>
                  <a:ext cx="26066" cy="28962"/>
                </a:xfrm>
                <a:custGeom>
                  <a:avLst/>
                  <a:gdLst/>
                  <a:ahLst/>
                  <a:cxnLst>
                    <a:cxn ang="0">
                      <a:pos x="3" y="0"/>
                    </a:cxn>
                    <a:cxn ang="0">
                      <a:pos x="8" y="0"/>
                    </a:cxn>
                    <a:cxn ang="0">
                      <a:pos x="15" y="11"/>
                    </a:cxn>
                    <a:cxn ang="0">
                      <a:pos x="18" y="14"/>
                    </a:cxn>
                    <a:cxn ang="0">
                      <a:pos x="18" y="18"/>
                    </a:cxn>
                    <a:cxn ang="0">
                      <a:pos x="16" y="20"/>
                    </a:cxn>
                    <a:cxn ang="0">
                      <a:pos x="13" y="20"/>
                    </a:cxn>
                    <a:cxn ang="0">
                      <a:pos x="10" y="20"/>
                    </a:cxn>
                    <a:cxn ang="0">
                      <a:pos x="7" y="19"/>
                    </a:cxn>
                    <a:cxn ang="0">
                      <a:pos x="4" y="17"/>
                    </a:cxn>
                    <a:cxn ang="0">
                      <a:pos x="1" y="14"/>
                    </a:cxn>
                    <a:cxn ang="0">
                      <a:pos x="0" y="10"/>
                    </a:cxn>
                    <a:cxn ang="0">
                      <a:pos x="0" y="5"/>
                    </a:cxn>
                    <a:cxn ang="0">
                      <a:pos x="0" y="1"/>
                    </a:cxn>
                    <a:cxn ang="0">
                      <a:pos x="1" y="1"/>
                    </a:cxn>
                    <a:cxn ang="0">
                      <a:pos x="3" y="0"/>
                    </a:cxn>
                  </a:cxnLst>
                  <a:rect l="0" t="0" r="r" b="b"/>
                  <a:pathLst>
                    <a:path w="18" h="20">
                      <a:moveTo>
                        <a:pt x="3" y="0"/>
                      </a:moveTo>
                      <a:lnTo>
                        <a:pt x="8" y="0"/>
                      </a:lnTo>
                      <a:lnTo>
                        <a:pt x="15" y="11"/>
                      </a:lnTo>
                      <a:lnTo>
                        <a:pt x="18" y="14"/>
                      </a:lnTo>
                      <a:lnTo>
                        <a:pt x="18" y="18"/>
                      </a:lnTo>
                      <a:lnTo>
                        <a:pt x="16" y="20"/>
                      </a:lnTo>
                      <a:lnTo>
                        <a:pt x="13" y="20"/>
                      </a:lnTo>
                      <a:lnTo>
                        <a:pt x="10" y="20"/>
                      </a:lnTo>
                      <a:lnTo>
                        <a:pt x="7" y="19"/>
                      </a:lnTo>
                      <a:lnTo>
                        <a:pt x="4" y="17"/>
                      </a:lnTo>
                      <a:lnTo>
                        <a:pt x="1" y="14"/>
                      </a:lnTo>
                      <a:lnTo>
                        <a:pt x="0" y="10"/>
                      </a:lnTo>
                      <a:lnTo>
                        <a:pt x="0" y="5"/>
                      </a:lnTo>
                      <a:lnTo>
                        <a:pt x="0" y="1"/>
                      </a:lnTo>
                      <a:lnTo>
                        <a:pt x="1" y="1"/>
                      </a:lnTo>
                      <a:lnTo>
                        <a:pt x="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3" name="Freeform 114">
                  <a:extLst>
                    <a:ext uri="{FF2B5EF4-FFF2-40B4-BE49-F238E27FC236}">
                      <a16:creationId xmlns:a16="http://schemas.microsoft.com/office/drawing/2014/main" id="{98255639-70ED-254E-8CF1-3195A47B30CE}"/>
                    </a:ext>
                  </a:extLst>
                </p:cNvPr>
                <p:cNvSpPr>
                  <a:spLocks/>
                </p:cNvSpPr>
                <p:nvPr/>
              </p:nvSpPr>
              <p:spPr bwMode="auto">
                <a:xfrm>
                  <a:off x="2230709" y="2683394"/>
                  <a:ext cx="120195" cy="40547"/>
                </a:xfrm>
                <a:custGeom>
                  <a:avLst/>
                  <a:gdLst/>
                  <a:ahLst/>
                  <a:cxnLst>
                    <a:cxn ang="0">
                      <a:pos x="4" y="0"/>
                    </a:cxn>
                    <a:cxn ang="0">
                      <a:pos x="6" y="0"/>
                    </a:cxn>
                    <a:cxn ang="0">
                      <a:pos x="12" y="1"/>
                    </a:cxn>
                    <a:cxn ang="0">
                      <a:pos x="17" y="2"/>
                    </a:cxn>
                    <a:cxn ang="0">
                      <a:pos x="22" y="4"/>
                    </a:cxn>
                    <a:cxn ang="0">
                      <a:pos x="32" y="14"/>
                    </a:cxn>
                    <a:cxn ang="0">
                      <a:pos x="38" y="18"/>
                    </a:cxn>
                    <a:cxn ang="0">
                      <a:pos x="38" y="18"/>
                    </a:cxn>
                    <a:cxn ang="0">
                      <a:pos x="38" y="17"/>
                    </a:cxn>
                    <a:cxn ang="0">
                      <a:pos x="38" y="16"/>
                    </a:cxn>
                    <a:cxn ang="0">
                      <a:pos x="38" y="15"/>
                    </a:cxn>
                    <a:cxn ang="0">
                      <a:pos x="38" y="15"/>
                    </a:cxn>
                    <a:cxn ang="0">
                      <a:pos x="50" y="17"/>
                    </a:cxn>
                    <a:cxn ang="0">
                      <a:pos x="50" y="16"/>
                    </a:cxn>
                    <a:cxn ang="0">
                      <a:pos x="56" y="13"/>
                    </a:cxn>
                    <a:cxn ang="0">
                      <a:pos x="62" y="13"/>
                    </a:cxn>
                    <a:cxn ang="0">
                      <a:pos x="68" y="13"/>
                    </a:cxn>
                    <a:cxn ang="0">
                      <a:pos x="74" y="16"/>
                    </a:cxn>
                    <a:cxn ang="0">
                      <a:pos x="79" y="20"/>
                    </a:cxn>
                    <a:cxn ang="0">
                      <a:pos x="83" y="25"/>
                    </a:cxn>
                    <a:cxn ang="0">
                      <a:pos x="83" y="27"/>
                    </a:cxn>
                    <a:cxn ang="0">
                      <a:pos x="81" y="28"/>
                    </a:cxn>
                    <a:cxn ang="0">
                      <a:pos x="78" y="28"/>
                    </a:cxn>
                    <a:cxn ang="0">
                      <a:pos x="75" y="27"/>
                    </a:cxn>
                    <a:cxn ang="0">
                      <a:pos x="72" y="27"/>
                    </a:cxn>
                    <a:cxn ang="0">
                      <a:pos x="69" y="27"/>
                    </a:cxn>
                    <a:cxn ang="0">
                      <a:pos x="68" y="26"/>
                    </a:cxn>
                    <a:cxn ang="0">
                      <a:pos x="68" y="25"/>
                    </a:cxn>
                    <a:cxn ang="0">
                      <a:pos x="67" y="24"/>
                    </a:cxn>
                    <a:cxn ang="0">
                      <a:pos x="67" y="23"/>
                    </a:cxn>
                    <a:cxn ang="0">
                      <a:pos x="66" y="23"/>
                    </a:cxn>
                    <a:cxn ang="0">
                      <a:pos x="65" y="22"/>
                    </a:cxn>
                    <a:cxn ang="0">
                      <a:pos x="64" y="23"/>
                    </a:cxn>
                    <a:cxn ang="0">
                      <a:pos x="64" y="26"/>
                    </a:cxn>
                    <a:cxn ang="0">
                      <a:pos x="63" y="27"/>
                    </a:cxn>
                    <a:cxn ang="0">
                      <a:pos x="62" y="28"/>
                    </a:cxn>
                    <a:cxn ang="0">
                      <a:pos x="62" y="28"/>
                    </a:cxn>
                    <a:cxn ang="0">
                      <a:pos x="61" y="27"/>
                    </a:cxn>
                    <a:cxn ang="0">
                      <a:pos x="60" y="27"/>
                    </a:cxn>
                    <a:cxn ang="0">
                      <a:pos x="58" y="26"/>
                    </a:cxn>
                    <a:cxn ang="0">
                      <a:pos x="34" y="19"/>
                    </a:cxn>
                    <a:cxn ang="0">
                      <a:pos x="22" y="15"/>
                    </a:cxn>
                    <a:cxn ang="0">
                      <a:pos x="21" y="15"/>
                    </a:cxn>
                    <a:cxn ang="0">
                      <a:pos x="21" y="14"/>
                    </a:cxn>
                    <a:cxn ang="0">
                      <a:pos x="20" y="12"/>
                    </a:cxn>
                    <a:cxn ang="0">
                      <a:pos x="20" y="11"/>
                    </a:cxn>
                    <a:cxn ang="0">
                      <a:pos x="19" y="9"/>
                    </a:cxn>
                    <a:cxn ang="0">
                      <a:pos x="17" y="7"/>
                    </a:cxn>
                    <a:cxn ang="0">
                      <a:pos x="8" y="7"/>
                    </a:cxn>
                    <a:cxn ang="0">
                      <a:pos x="5" y="7"/>
                    </a:cxn>
                    <a:cxn ang="0">
                      <a:pos x="2" y="6"/>
                    </a:cxn>
                    <a:cxn ang="0">
                      <a:pos x="0" y="3"/>
                    </a:cxn>
                    <a:cxn ang="0">
                      <a:pos x="1" y="2"/>
                    </a:cxn>
                    <a:cxn ang="0">
                      <a:pos x="3" y="0"/>
                    </a:cxn>
                    <a:cxn ang="0">
                      <a:pos x="4" y="0"/>
                    </a:cxn>
                  </a:cxnLst>
                  <a:rect l="0" t="0" r="r" b="b"/>
                  <a:pathLst>
                    <a:path w="83" h="28">
                      <a:moveTo>
                        <a:pt x="4" y="0"/>
                      </a:moveTo>
                      <a:lnTo>
                        <a:pt x="6" y="0"/>
                      </a:lnTo>
                      <a:lnTo>
                        <a:pt x="12" y="1"/>
                      </a:lnTo>
                      <a:lnTo>
                        <a:pt x="17" y="2"/>
                      </a:lnTo>
                      <a:lnTo>
                        <a:pt x="22" y="4"/>
                      </a:lnTo>
                      <a:lnTo>
                        <a:pt x="32" y="14"/>
                      </a:lnTo>
                      <a:lnTo>
                        <a:pt x="38" y="18"/>
                      </a:lnTo>
                      <a:lnTo>
                        <a:pt x="38" y="18"/>
                      </a:lnTo>
                      <a:lnTo>
                        <a:pt x="38" y="17"/>
                      </a:lnTo>
                      <a:lnTo>
                        <a:pt x="38" y="16"/>
                      </a:lnTo>
                      <a:lnTo>
                        <a:pt x="38" y="15"/>
                      </a:lnTo>
                      <a:lnTo>
                        <a:pt x="38" y="15"/>
                      </a:lnTo>
                      <a:lnTo>
                        <a:pt x="50" y="17"/>
                      </a:lnTo>
                      <a:lnTo>
                        <a:pt x="50" y="16"/>
                      </a:lnTo>
                      <a:lnTo>
                        <a:pt x="56" y="13"/>
                      </a:lnTo>
                      <a:lnTo>
                        <a:pt x="62" y="13"/>
                      </a:lnTo>
                      <a:lnTo>
                        <a:pt x="68" y="13"/>
                      </a:lnTo>
                      <a:lnTo>
                        <a:pt x="74" y="16"/>
                      </a:lnTo>
                      <a:lnTo>
                        <a:pt x="79" y="20"/>
                      </a:lnTo>
                      <a:lnTo>
                        <a:pt x="83" y="25"/>
                      </a:lnTo>
                      <a:lnTo>
                        <a:pt x="83" y="27"/>
                      </a:lnTo>
                      <a:lnTo>
                        <a:pt x="81" y="28"/>
                      </a:lnTo>
                      <a:lnTo>
                        <a:pt x="78" y="28"/>
                      </a:lnTo>
                      <a:lnTo>
                        <a:pt x="75" y="27"/>
                      </a:lnTo>
                      <a:lnTo>
                        <a:pt x="72" y="27"/>
                      </a:lnTo>
                      <a:lnTo>
                        <a:pt x="69" y="27"/>
                      </a:lnTo>
                      <a:lnTo>
                        <a:pt x="68" y="26"/>
                      </a:lnTo>
                      <a:lnTo>
                        <a:pt x="68" y="25"/>
                      </a:lnTo>
                      <a:lnTo>
                        <a:pt x="67" y="24"/>
                      </a:lnTo>
                      <a:lnTo>
                        <a:pt x="67" y="23"/>
                      </a:lnTo>
                      <a:lnTo>
                        <a:pt x="66" y="23"/>
                      </a:lnTo>
                      <a:lnTo>
                        <a:pt x="65" y="22"/>
                      </a:lnTo>
                      <a:lnTo>
                        <a:pt x="64" y="23"/>
                      </a:lnTo>
                      <a:lnTo>
                        <a:pt x="64" y="26"/>
                      </a:lnTo>
                      <a:lnTo>
                        <a:pt x="63" y="27"/>
                      </a:lnTo>
                      <a:lnTo>
                        <a:pt x="62" y="28"/>
                      </a:lnTo>
                      <a:lnTo>
                        <a:pt x="62" y="28"/>
                      </a:lnTo>
                      <a:lnTo>
                        <a:pt x="61" y="27"/>
                      </a:lnTo>
                      <a:lnTo>
                        <a:pt x="60" y="27"/>
                      </a:lnTo>
                      <a:lnTo>
                        <a:pt x="58" y="26"/>
                      </a:lnTo>
                      <a:lnTo>
                        <a:pt x="34" y="19"/>
                      </a:lnTo>
                      <a:lnTo>
                        <a:pt x="22" y="15"/>
                      </a:lnTo>
                      <a:lnTo>
                        <a:pt x="21" y="15"/>
                      </a:lnTo>
                      <a:lnTo>
                        <a:pt x="21" y="14"/>
                      </a:lnTo>
                      <a:lnTo>
                        <a:pt x="20" y="12"/>
                      </a:lnTo>
                      <a:lnTo>
                        <a:pt x="20" y="11"/>
                      </a:lnTo>
                      <a:lnTo>
                        <a:pt x="19" y="9"/>
                      </a:lnTo>
                      <a:lnTo>
                        <a:pt x="17" y="7"/>
                      </a:lnTo>
                      <a:lnTo>
                        <a:pt x="8" y="7"/>
                      </a:lnTo>
                      <a:lnTo>
                        <a:pt x="5" y="7"/>
                      </a:lnTo>
                      <a:lnTo>
                        <a:pt x="2" y="6"/>
                      </a:lnTo>
                      <a:lnTo>
                        <a:pt x="0" y="3"/>
                      </a:lnTo>
                      <a:lnTo>
                        <a:pt x="1" y="2"/>
                      </a:lnTo>
                      <a:lnTo>
                        <a:pt x="3" y="0"/>
                      </a:lnTo>
                      <a:lnTo>
                        <a:pt x="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4" name="Freeform 115">
                  <a:extLst>
                    <a:ext uri="{FF2B5EF4-FFF2-40B4-BE49-F238E27FC236}">
                      <a16:creationId xmlns:a16="http://schemas.microsoft.com/office/drawing/2014/main" id="{5574DFD2-C785-B648-A7DD-B98A009B3377}"/>
                    </a:ext>
                  </a:extLst>
                </p:cNvPr>
                <p:cNvSpPr>
                  <a:spLocks noEditPoints="1"/>
                </p:cNvSpPr>
                <p:nvPr/>
              </p:nvSpPr>
              <p:spPr bwMode="auto">
                <a:xfrm>
                  <a:off x="2153958" y="2686290"/>
                  <a:ext cx="2896" cy="7241"/>
                </a:xfrm>
                <a:custGeom>
                  <a:avLst/>
                  <a:gdLst/>
                  <a:ahLst/>
                  <a:cxnLst>
                    <a:cxn ang="0">
                      <a:pos x="1" y="3"/>
                    </a:cxn>
                    <a:cxn ang="0">
                      <a:pos x="0" y="5"/>
                    </a:cxn>
                    <a:cxn ang="0">
                      <a:pos x="0" y="4"/>
                    </a:cxn>
                    <a:cxn ang="0">
                      <a:pos x="1" y="3"/>
                    </a:cxn>
                    <a:cxn ang="0">
                      <a:pos x="2" y="0"/>
                    </a:cxn>
                    <a:cxn ang="0">
                      <a:pos x="1" y="3"/>
                    </a:cxn>
                    <a:cxn ang="0">
                      <a:pos x="2" y="0"/>
                    </a:cxn>
                  </a:cxnLst>
                  <a:rect l="0" t="0" r="r" b="b"/>
                  <a:pathLst>
                    <a:path w="2" h="5">
                      <a:moveTo>
                        <a:pt x="1" y="3"/>
                      </a:moveTo>
                      <a:lnTo>
                        <a:pt x="0" y="5"/>
                      </a:lnTo>
                      <a:lnTo>
                        <a:pt x="0" y="4"/>
                      </a:lnTo>
                      <a:lnTo>
                        <a:pt x="1" y="3"/>
                      </a:lnTo>
                      <a:close/>
                      <a:moveTo>
                        <a:pt x="2" y="0"/>
                      </a:moveTo>
                      <a:lnTo>
                        <a:pt x="1" y="3"/>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5" name="Freeform 116">
                  <a:extLst>
                    <a:ext uri="{FF2B5EF4-FFF2-40B4-BE49-F238E27FC236}">
                      <a16:creationId xmlns:a16="http://schemas.microsoft.com/office/drawing/2014/main" id="{3E6380EB-D71A-6A4D-A124-4CB0D55D90AD}"/>
                    </a:ext>
                  </a:extLst>
                </p:cNvPr>
                <p:cNvSpPr>
                  <a:spLocks noEditPoints="1"/>
                </p:cNvSpPr>
                <p:nvPr/>
              </p:nvSpPr>
              <p:spPr bwMode="auto">
                <a:xfrm>
                  <a:off x="2156855" y="2680498"/>
                  <a:ext cx="2896" cy="4345"/>
                </a:xfrm>
                <a:custGeom>
                  <a:avLst/>
                  <a:gdLst/>
                  <a:ahLst/>
                  <a:cxnLst>
                    <a:cxn ang="0">
                      <a:pos x="1" y="1"/>
                    </a:cxn>
                    <a:cxn ang="0">
                      <a:pos x="1" y="2"/>
                    </a:cxn>
                    <a:cxn ang="0">
                      <a:pos x="0" y="3"/>
                    </a:cxn>
                    <a:cxn ang="0">
                      <a:pos x="1" y="1"/>
                    </a:cxn>
                    <a:cxn ang="0">
                      <a:pos x="2" y="0"/>
                    </a:cxn>
                    <a:cxn ang="0">
                      <a:pos x="2" y="1"/>
                    </a:cxn>
                    <a:cxn ang="0">
                      <a:pos x="1" y="1"/>
                    </a:cxn>
                    <a:cxn ang="0">
                      <a:pos x="2" y="0"/>
                    </a:cxn>
                  </a:cxnLst>
                  <a:rect l="0" t="0" r="r" b="b"/>
                  <a:pathLst>
                    <a:path w="2" h="3">
                      <a:moveTo>
                        <a:pt x="1" y="1"/>
                      </a:moveTo>
                      <a:lnTo>
                        <a:pt x="1" y="2"/>
                      </a:lnTo>
                      <a:lnTo>
                        <a:pt x="0" y="3"/>
                      </a:lnTo>
                      <a:lnTo>
                        <a:pt x="1" y="1"/>
                      </a:lnTo>
                      <a:close/>
                      <a:moveTo>
                        <a:pt x="2" y="0"/>
                      </a:moveTo>
                      <a:lnTo>
                        <a:pt x="2" y="1"/>
                      </a:lnTo>
                      <a:lnTo>
                        <a:pt x="1" y="1"/>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6" name="Freeform 117">
                  <a:extLst>
                    <a:ext uri="{FF2B5EF4-FFF2-40B4-BE49-F238E27FC236}">
                      <a16:creationId xmlns:a16="http://schemas.microsoft.com/office/drawing/2014/main" id="{94EAA164-869C-4243-8A1D-4A83A71C0F57}"/>
                    </a:ext>
                  </a:extLst>
                </p:cNvPr>
                <p:cNvSpPr>
                  <a:spLocks/>
                </p:cNvSpPr>
                <p:nvPr/>
              </p:nvSpPr>
              <p:spPr bwMode="auto">
                <a:xfrm>
                  <a:off x="2110515" y="2689187"/>
                  <a:ext cx="62270" cy="30411"/>
                </a:xfrm>
                <a:custGeom>
                  <a:avLst/>
                  <a:gdLst/>
                  <a:ahLst/>
                  <a:cxnLst>
                    <a:cxn ang="0">
                      <a:pos x="14" y="0"/>
                    </a:cxn>
                    <a:cxn ang="0">
                      <a:pos x="17" y="3"/>
                    </a:cxn>
                    <a:cxn ang="0">
                      <a:pos x="20" y="6"/>
                    </a:cxn>
                    <a:cxn ang="0">
                      <a:pos x="23" y="9"/>
                    </a:cxn>
                    <a:cxn ang="0">
                      <a:pos x="26" y="10"/>
                    </a:cxn>
                    <a:cxn ang="0">
                      <a:pos x="28" y="9"/>
                    </a:cxn>
                    <a:cxn ang="0">
                      <a:pos x="29" y="8"/>
                    </a:cxn>
                    <a:cxn ang="0">
                      <a:pos x="29" y="7"/>
                    </a:cxn>
                    <a:cxn ang="0">
                      <a:pos x="30" y="5"/>
                    </a:cxn>
                    <a:cxn ang="0">
                      <a:pos x="30" y="3"/>
                    </a:cxn>
                    <a:cxn ang="0">
                      <a:pos x="31" y="4"/>
                    </a:cxn>
                    <a:cxn ang="0">
                      <a:pos x="33" y="6"/>
                    </a:cxn>
                    <a:cxn ang="0">
                      <a:pos x="37" y="6"/>
                    </a:cxn>
                    <a:cxn ang="0">
                      <a:pos x="40" y="8"/>
                    </a:cxn>
                    <a:cxn ang="0">
                      <a:pos x="43" y="10"/>
                    </a:cxn>
                    <a:cxn ang="0">
                      <a:pos x="43" y="11"/>
                    </a:cxn>
                    <a:cxn ang="0">
                      <a:pos x="43" y="12"/>
                    </a:cxn>
                    <a:cxn ang="0">
                      <a:pos x="42" y="13"/>
                    </a:cxn>
                    <a:cxn ang="0">
                      <a:pos x="41" y="14"/>
                    </a:cxn>
                    <a:cxn ang="0">
                      <a:pos x="40" y="15"/>
                    </a:cxn>
                    <a:cxn ang="0">
                      <a:pos x="39" y="16"/>
                    </a:cxn>
                    <a:cxn ang="0">
                      <a:pos x="38" y="16"/>
                    </a:cxn>
                    <a:cxn ang="0">
                      <a:pos x="33" y="16"/>
                    </a:cxn>
                    <a:cxn ang="0">
                      <a:pos x="24" y="15"/>
                    </a:cxn>
                    <a:cxn ang="0">
                      <a:pos x="18" y="17"/>
                    </a:cxn>
                    <a:cxn ang="0">
                      <a:pos x="14" y="19"/>
                    </a:cxn>
                    <a:cxn ang="0">
                      <a:pos x="9" y="21"/>
                    </a:cxn>
                    <a:cxn ang="0">
                      <a:pos x="4" y="20"/>
                    </a:cxn>
                    <a:cxn ang="0">
                      <a:pos x="3" y="19"/>
                    </a:cxn>
                    <a:cxn ang="0">
                      <a:pos x="12" y="15"/>
                    </a:cxn>
                    <a:cxn ang="0">
                      <a:pos x="15" y="13"/>
                    </a:cxn>
                    <a:cxn ang="0">
                      <a:pos x="15" y="11"/>
                    </a:cxn>
                    <a:cxn ang="0">
                      <a:pos x="14" y="10"/>
                    </a:cxn>
                    <a:cxn ang="0">
                      <a:pos x="12" y="10"/>
                    </a:cxn>
                    <a:cxn ang="0">
                      <a:pos x="8" y="11"/>
                    </a:cxn>
                    <a:cxn ang="0">
                      <a:pos x="5" y="12"/>
                    </a:cxn>
                    <a:cxn ang="0">
                      <a:pos x="2" y="12"/>
                    </a:cxn>
                    <a:cxn ang="0">
                      <a:pos x="1" y="12"/>
                    </a:cxn>
                    <a:cxn ang="0">
                      <a:pos x="2" y="12"/>
                    </a:cxn>
                    <a:cxn ang="0">
                      <a:pos x="2" y="11"/>
                    </a:cxn>
                    <a:cxn ang="0">
                      <a:pos x="2" y="11"/>
                    </a:cxn>
                    <a:cxn ang="0">
                      <a:pos x="2" y="10"/>
                    </a:cxn>
                    <a:cxn ang="0">
                      <a:pos x="2" y="10"/>
                    </a:cxn>
                    <a:cxn ang="0">
                      <a:pos x="0" y="10"/>
                    </a:cxn>
                    <a:cxn ang="0">
                      <a:pos x="3" y="7"/>
                    </a:cxn>
                    <a:cxn ang="0">
                      <a:pos x="7" y="5"/>
                    </a:cxn>
                    <a:cxn ang="0">
                      <a:pos x="11" y="2"/>
                    </a:cxn>
                    <a:cxn ang="0">
                      <a:pos x="13" y="1"/>
                    </a:cxn>
                    <a:cxn ang="0">
                      <a:pos x="14" y="0"/>
                    </a:cxn>
                  </a:cxnLst>
                  <a:rect l="0" t="0" r="r" b="b"/>
                  <a:pathLst>
                    <a:path w="43" h="21">
                      <a:moveTo>
                        <a:pt x="14" y="0"/>
                      </a:moveTo>
                      <a:lnTo>
                        <a:pt x="17" y="3"/>
                      </a:lnTo>
                      <a:lnTo>
                        <a:pt x="20" y="6"/>
                      </a:lnTo>
                      <a:lnTo>
                        <a:pt x="23" y="9"/>
                      </a:lnTo>
                      <a:lnTo>
                        <a:pt x="26" y="10"/>
                      </a:lnTo>
                      <a:lnTo>
                        <a:pt x="28" y="9"/>
                      </a:lnTo>
                      <a:lnTo>
                        <a:pt x="29" y="8"/>
                      </a:lnTo>
                      <a:lnTo>
                        <a:pt x="29" y="7"/>
                      </a:lnTo>
                      <a:lnTo>
                        <a:pt x="30" y="5"/>
                      </a:lnTo>
                      <a:lnTo>
                        <a:pt x="30" y="3"/>
                      </a:lnTo>
                      <a:lnTo>
                        <a:pt x="31" y="4"/>
                      </a:lnTo>
                      <a:lnTo>
                        <a:pt x="33" y="6"/>
                      </a:lnTo>
                      <a:lnTo>
                        <a:pt x="37" y="6"/>
                      </a:lnTo>
                      <a:lnTo>
                        <a:pt x="40" y="8"/>
                      </a:lnTo>
                      <a:lnTo>
                        <a:pt x="43" y="10"/>
                      </a:lnTo>
                      <a:lnTo>
                        <a:pt x="43" y="11"/>
                      </a:lnTo>
                      <a:lnTo>
                        <a:pt x="43" y="12"/>
                      </a:lnTo>
                      <a:lnTo>
                        <a:pt x="42" y="13"/>
                      </a:lnTo>
                      <a:lnTo>
                        <a:pt x="41" y="14"/>
                      </a:lnTo>
                      <a:lnTo>
                        <a:pt x="40" y="15"/>
                      </a:lnTo>
                      <a:lnTo>
                        <a:pt x="39" y="16"/>
                      </a:lnTo>
                      <a:lnTo>
                        <a:pt x="38" y="16"/>
                      </a:lnTo>
                      <a:lnTo>
                        <a:pt x="33" y="16"/>
                      </a:lnTo>
                      <a:lnTo>
                        <a:pt x="24" y="15"/>
                      </a:lnTo>
                      <a:lnTo>
                        <a:pt x="18" y="17"/>
                      </a:lnTo>
                      <a:lnTo>
                        <a:pt x="14" y="19"/>
                      </a:lnTo>
                      <a:lnTo>
                        <a:pt x="9" y="21"/>
                      </a:lnTo>
                      <a:lnTo>
                        <a:pt x="4" y="20"/>
                      </a:lnTo>
                      <a:lnTo>
                        <a:pt x="3" y="19"/>
                      </a:lnTo>
                      <a:lnTo>
                        <a:pt x="12" y="15"/>
                      </a:lnTo>
                      <a:lnTo>
                        <a:pt x="15" y="13"/>
                      </a:lnTo>
                      <a:lnTo>
                        <a:pt x="15" y="11"/>
                      </a:lnTo>
                      <a:lnTo>
                        <a:pt x="14" y="10"/>
                      </a:lnTo>
                      <a:lnTo>
                        <a:pt x="12" y="10"/>
                      </a:lnTo>
                      <a:lnTo>
                        <a:pt x="8" y="11"/>
                      </a:lnTo>
                      <a:lnTo>
                        <a:pt x="5" y="12"/>
                      </a:lnTo>
                      <a:lnTo>
                        <a:pt x="2" y="12"/>
                      </a:lnTo>
                      <a:lnTo>
                        <a:pt x="1" y="12"/>
                      </a:lnTo>
                      <a:lnTo>
                        <a:pt x="2" y="12"/>
                      </a:lnTo>
                      <a:lnTo>
                        <a:pt x="2" y="11"/>
                      </a:lnTo>
                      <a:lnTo>
                        <a:pt x="2" y="11"/>
                      </a:lnTo>
                      <a:lnTo>
                        <a:pt x="2" y="10"/>
                      </a:lnTo>
                      <a:lnTo>
                        <a:pt x="2" y="10"/>
                      </a:lnTo>
                      <a:lnTo>
                        <a:pt x="0" y="10"/>
                      </a:lnTo>
                      <a:lnTo>
                        <a:pt x="3" y="7"/>
                      </a:lnTo>
                      <a:lnTo>
                        <a:pt x="7" y="5"/>
                      </a:lnTo>
                      <a:lnTo>
                        <a:pt x="11" y="2"/>
                      </a:lnTo>
                      <a:lnTo>
                        <a:pt x="13" y="1"/>
                      </a:lnTo>
                      <a:lnTo>
                        <a:pt x="1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7" name="Freeform 118">
                  <a:extLst>
                    <a:ext uri="{FF2B5EF4-FFF2-40B4-BE49-F238E27FC236}">
                      <a16:creationId xmlns:a16="http://schemas.microsoft.com/office/drawing/2014/main" id="{E1AB14F6-3B6F-F743-BAC2-52EA64FA389E}"/>
                    </a:ext>
                  </a:extLst>
                </p:cNvPr>
                <p:cNvSpPr>
                  <a:spLocks/>
                </p:cNvSpPr>
                <p:nvPr/>
              </p:nvSpPr>
              <p:spPr bwMode="auto">
                <a:xfrm>
                  <a:off x="1941085" y="2489346"/>
                  <a:ext cx="43444" cy="11585"/>
                </a:xfrm>
                <a:custGeom>
                  <a:avLst/>
                  <a:gdLst/>
                  <a:ahLst/>
                  <a:cxnLst>
                    <a:cxn ang="0">
                      <a:pos x="22" y="0"/>
                    </a:cxn>
                    <a:cxn ang="0">
                      <a:pos x="30" y="0"/>
                    </a:cxn>
                    <a:cxn ang="0">
                      <a:pos x="29" y="0"/>
                    </a:cxn>
                    <a:cxn ang="0">
                      <a:pos x="26" y="0"/>
                    </a:cxn>
                    <a:cxn ang="0">
                      <a:pos x="23" y="1"/>
                    </a:cxn>
                    <a:cxn ang="0">
                      <a:pos x="19" y="2"/>
                    </a:cxn>
                    <a:cxn ang="0">
                      <a:pos x="17" y="2"/>
                    </a:cxn>
                    <a:cxn ang="0">
                      <a:pos x="10" y="5"/>
                    </a:cxn>
                    <a:cxn ang="0">
                      <a:pos x="3" y="8"/>
                    </a:cxn>
                    <a:cxn ang="0">
                      <a:pos x="1" y="8"/>
                    </a:cxn>
                    <a:cxn ang="0">
                      <a:pos x="0" y="7"/>
                    </a:cxn>
                    <a:cxn ang="0">
                      <a:pos x="0" y="6"/>
                    </a:cxn>
                    <a:cxn ang="0">
                      <a:pos x="2" y="5"/>
                    </a:cxn>
                    <a:cxn ang="0">
                      <a:pos x="5" y="3"/>
                    </a:cxn>
                    <a:cxn ang="0">
                      <a:pos x="7" y="2"/>
                    </a:cxn>
                    <a:cxn ang="0">
                      <a:pos x="8" y="2"/>
                    </a:cxn>
                    <a:cxn ang="0">
                      <a:pos x="15" y="1"/>
                    </a:cxn>
                    <a:cxn ang="0">
                      <a:pos x="22" y="0"/>
                    </a:cxn>
                  </a:cxnLst>
                  <a:rect l="0" t="0" r="r" b="b"/>
                  <a:pathLst>
                    <a:path w="30" h="8">
                      <a:moveTo>
                        <a:pt x="22" y="0"/>
                      </a:moveTo>
                      <a:lnTo>
                        <a:pt x="30" y="0"/>
                      </a:lnTo>
                      <a:lnTo>
                        <a:pt x="29" y="0"/>
                      </a:lnTo>
                      <a:lnTo>
                        <a:pt x="26" y="0"/>
                      </a:lnTo>
                      <a:lnTo>
                        <a:pt x="23" y="1"/>
                      </a:lnTo>
                      <a:lnTo>
                        <a:pt x="19" y="2"/>
                      </a:lnTo>
                      <a:lnTo>
                        <a:pt x="17" y="2"/>
                      </a:lnTo>
                      <a:lnTo>
                        <a:pt x="10" y="5"/>
                      </a:lnTo>
                      <a:lnTo>
                        <a:pt x="3" y="8"/>
                      </a:lnTo>
                      <a:lnTo>
                        <a:pt x="1" y="8"/>
                      </a:lnTo>
                      <a:lnTo>
                        <a:pt x="0" y="7"/>
                      </a:lnTo>
                      <a:lnTo>
                        <a:pt x="0" y="6"/>
                      </a:lnTo>
                      <a:lnTo>
                        <a:pt x="2" y="5"/>
                      </a:lnTo>
                      <a:lnTo>
                        <a:pt x="5" y="3"/>
                      </a:lnTo>
                      <a:lnTo>
                        <a:pt x="7" y="2"/>
                      </a:lnTo>
                      <a:lnTo>
                        <a:pt x="8" y="2"/>
                      </a:lnTo>
                      <a:lnTo>
                        <a:pt x="15" y="1"/>
                      </a:lnTo>
                      <a:lnTo>
                        <a:pt x="2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8" name="Freeform 119">
                  <a:extLst>
                    <a:ext uri="{FF2B5EF4-FFF2-40B4-BE49-F238E27FC236}">
                      <a16:creationId xmlns:a16="http://schemas.microsoft.com/office/drawing/2014/main" id="{8732011D-2B87-9E48-A939-343046313151}"/>
                    </a:ext>
                  </a:extLst>
                </p:cNvPr>
                <p:cNvSpPr>
                  <a:spLocks/>
                </p:cNvSpPr>
                <p:nvPr/>
              </p:nvSpPr>
              <p:spPr bwMode="auto">
                <a:xfrm>
                  <a:off x="1916466" y="2503827"/>
                  <a:ext cx="27515" cy="8689"/>
                </a:xfrm>
                <a:custGeom>
                  <a:avLst/>
                  <a:gdLst/>
                  <a:ahLst/>
                  <a:cxnLst>
                    <a:cxn ang="0">
                      <a:pos x="15" y="0"/>
                    </a:cxn>
                    <a:cxn ang="0">
                      <a:pos x="19" y="0"/>
                    </a:cxn>
                    <a:cxn ang="0">
                      <a:pos x="11" y="3"/>
                    </a:cxn>
                    <a:cxn ang="0">
                      <a:pos x="3" y="6"/>
                    </a:cxn>
                    <a:cxn ang="0">
                      <a:pos x="0" y="6"/>
                    </a:cxn>
                    <a:cxn ang="0">
                      <a:pos x="0" y="6"/>
                    </a:cxn>
                    <a:cxn ang="0">
                      <a:pos x="2" y="3"/>
                    </a:cxn>
                    <a:cxn ang="0">
                      <a:pos x="6" y="2"/>
                    </a:cxn>
                    <a:cxn ang="0">
                      <a:pos x="10" y="0"/>
                    </a:cxn>
                    <a:cxn ang="0">
                      <a:pos x="15" y="0"/>
                    </a:cxn>
                  </a:cxnLst>
                  <a:rect l="0" t="0" r="r" b="b"/>
                  <a:pathLst>
                    <a:path w="19" h="6">
                      <a:moveTo>
                        <a:pt x="15" y="0"/>
                      </a:moveTo>
                      <a:lnTo>
                        <a:pt x="19" y="0"/>
                      </a:lnTo>
                      <a:lnTo>
                        <a:pt x="11" y="3"/>
                      </a:lnTo>
                      <a:lnTo>
                        <a:pt x="3" y="6"/>
                      </a:lnTo>
                      <a:lnTo>
                        <a:pt x="0" y="6"/>
                      </a:lnTo>
                      <a:lnTo>
                        <a:pt x="0" y="6"/>
                      </a:lnTo>
                      <a:lnTo>
                        <a:pt x="2" y="3"/>
                      </a:lnTo>
                      <a:lnTo>
                        <a:pt x="6" y="2"/>
                      </a:lnTo>
                      <a:lnTo>
                        <a:pt x="10" y="0"/>
                      </a:lnTo>
                      <a:lnTo>
                        <a:pt x="1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29" name="Freeform 120">
                  <a:extLst>
                    <a:ext uri="{FF2B5EF4-FFF2-40B4-BE49-F238E27FC236}">
                      <a16:creationId xmlns:a16="http://schemas.microsoft.com/office/drawing/2014/main" id="{F52F656F-B4B6-9840-968F-F9D099B7C086}"/>
                    </a:ext>
                  </a:extLst>
                </p:cNvPr>
                <p:cNvSpPr>
                  <a:spLocks noEditPoints="1"/>
                </p:cNvSpPr>
                <p:nvPr/>
              </p:nvSpPr>
              <p:spPr bwMode="auto">
                <a:xfrm>
                  <a:off x="1977287" y="2473416"/>
                  <a:ext cx="2896" cy="1449"/>
                </a:xfrm>
                <a:custGeom>
                  <a:avLst/>
                  <a:gdLst/>
                  <a:ahLst/>
                  <a:cxnLst>
                    <a:cxn ang="0">
                      <a:pos x="1" y="0"/>
                    </a:cxn>
                    <a:cxn ang="0">
                      <a:pos x="1" y="1"/>
                    </a:cxn>
                    <a:cxn ang="0">
                      <a:pos x="0" y="1"/>
                    </a:cxn>
                    <a:cxn ang="0">
                      <a:pos x="1" y="0"/>
                    </a:cxn>
                    <a:cxn ang="0">
                      <a:pos x="2" y="0"/>
                    </a:cxn>
                    <a:cxn ang="0">
                      <a:pos x="2" y="0"/>
                    </a:cxn>
                    <a:cxn ang="0">
                      <a:pos x="1" y="0"/>
                    </a:cxn>
                    <a:cxn ang="0">
                      <a:pos x="1" y="0"/>
                    </a:cxn>
                    <a:cxn ang="0">
                      <a:pos x="2" y="0"/>
                    </a:cxn>
                  </a:cxnLst>
                  <a:rect l="0" t="0" r="r" b="b"/>
                  <a:pathLst>
                    <a:path w="2" h="1">
                      <a:moveTo>
                        <a:pt x="1" y="0"/>
                      </a:moveTo>
                      <a:lnTo>
                        <a:pt x="1" y="1"/>
                      </a:lnTo>
                      <a:lnTo>
                        <a:pt x="0" y="1"/>
                      </a:lnTo>
                      <a:lnTo>
                        <a:pt x="1" y="0"/>
                      </a:lnTo>
                      <a:close/>
                      <a:moveTo>
                        <a:pt x="2" y="0"/>
                      </a:moveTo>
                      <a:lnTo>
                        <a:pt x="2" y="0"/>
                      </a:lnTo>
                      <a:lnTo>
                        <a:pt x="1" y="0"/>
                      </a:lnTo>
                      <a:lnTo>
                        <a:pt x="1" y="0"/>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0" name="Freeform 121">
                  <a:extLst>
                    <a:ext uri="{FF2B5EF4-FFF2-40B4-BE49-F238E27FC236}">
                      <a16:creationId xmlns:a16="http://schemas.microsoft.com/office/drawing/2014/main" id="{55DCA1B8-20D1-6845-A3B3-FCF839C37E31}"/>
                    </a:ext>
                  </a:extLst>
                </p:cNvPr>
                <p:cNvSpPr>
                  <a:spLocks/>
                </p:cNvSpPr>
                <p:nvPr/>
              </p:nvSpPr>
              <p:spPr bwMode="auto">
                <a:xfrm>
                  <a:off x="1987425" y="2705116"/>
                  <a:ext cx="99921" cy="60821"/>
                </a:xfrm>
                <a:custGeom>
                  <a:avLst/>
                  <a:gdLst/>
                  <a:ahLst/>
                  <a:cxnLst>
                    <a:cxn ang="0">
                      <a:pos x="31" y="0"/>
                    </a:cxn>
                    <a:cxn ang="0">
                      <a:pos x="32" y="0"/>
                    </a:cxn>
                    <a:cxn ang="0">
                      <a:pos x="36" y="1"/>
                    </a:cxn>
                    <a:cxn ang="0">
                      <a:pos x="40" y="2"/>
                    </a:cxn>
                    <a:cxn ang="0">
                      <a:pos x="44" y="4"/>
                    </a:cxn>
                    <a:cxn ang="0">
                      <a:pos x="48" y="6"/>
                    </a:cxn>
                    <a:cxn ang="0">
                      <a:pos x="51" y="8"/>
                    </a:cxn>
                    <a:cxn ang="0">
                      <a:pos x="52" y="8"/>
                    </a:cxn>
                    <a:cxn ang="0">
                      <a:pos x="53" y="8"/>
                    </a:cxn>
                    <a:cxn ang="0">
                      <a:pos x="56" y="7"/>
                    </a:cxn>
                    <a:cxn ang="0">
                      <a:pos x="59" y="7"/>
                    </a:cxn>
                    <a:cxn ang="0">
                      <a:pos x="62" y="7"/>
                    </a:cxn>
                    <a:cxn ang="0">
                      <a:pos x="65" y="7"/>
                    </a:cxn>
                    <a:cxn ang="0">
                      <a:pos x="67" y="8"/>
                    </a:cxn>
                    <a:cxn ang="0">
                      <a:pos x="69" y="11"/>
                    </a:cxn>
                    <a:cxn ang="0">
                      <a:pos x="69" y="14"/>
                    </a:cxn>
                    <a:cxn ang="0">
                      <a:pos x="68" y="18"/>
                    </a:cxn>
                    <a:cxn ang="0">
                      <a:pos x="66" y="20"/>
                    </a:cxn>
                    <a:cxn ang="0">
                      <a:pos x="63" y="21"/>
                    </a:cxn>
                    <a:cxn ang="0">
                      <a:pos x="59" y="21"/>
                    </a:cxn>
                    <a:cxn ang="0">
                      <a:pos x="56" y="22"/>
                    </a:cxn>
                    <a:cxn ang="0">
                      <a:pos x="53" y="22"/>
                    </a:cxn>
                    <a:cxn ang="0">
                      <a:pos x="48" y="24"/>
                    </a:cxn>
                    <a:cxn ang="0">
                      <a:pos x="42" y="26"/>
                    </a:cxn>
                    <a:cxn ang="0">
                      <a:pos x="38" y="27"/>
                    </a:cxn>
                    <a:cxn ang="0">
                      <a:pos x="34" y="29"/>
                    </a:cxn>
                    <a:cxn ang="0">
                      <a:pos x="23" y="40"/>
                    </a:cxn>
                    <a:cxn ang="0">
                      <a:pos x="19" y="41"/>
                    </a:cxn>
                    <a:cxn ang="0">
                      <a:pos x="15" y="42"/>
                    </a:cxn>
                    <a:cxn ang="0">
                      <a:pos x="10" y="40"/>
                    </a:cxn>
                    <a:cxn ang="0">
                      <a:pos x="4" y="36"/>
                    </a:cxn>
                    <a:cxn ang="0">
                      <a:pos x="1" y="33"/>
                    </a:cxn>
                    <a:cxn ang="0">
                      <a:pos x="0" y="30"/>
                    </a:cxn>
                    <a:cxn ang="0">
                      <a:pos x="0" y="28"/>
                    </a:cxn>
                    <a:cxn ang="0">
                      <a:pos x="2" y="26"/>
                    </a:cxn>
                    <a:cxn ang="0">
                      <a:pos x="14" y="20"/>
                    </a:cxn>
                    <a:cxn ang="0">
                      <a:pos x="15" y="17"/>
                    </a:cxn>
                    <a:cxn ang="0">
                      <a:pos x="16" y="16"/>
                    </a:cxn>
                    <a:cxn ang="0">
                      <a:pos x="19" y="16"/>
                    </a:cxn>
                    <a:cxn ang="0">
                      <a:pos x="26" y="12"/>
                    </a:cxn>
                    <a:cxn ang="0">
                      <a:pos x="31" y="7"/>
                    </a:cxn>
                    <a:cxn ang="0">
                      <a:pos x="31" y="1"/>
                    </a:cxn>
                    <a:cxn ang="0">
                      <a:pos x="31" y="0"/>
                    </a:cxn>
                  </a:cxnLst>
                  <a:rect l="0" t="0" r="r" b="b"/>
                  <a:pathLst>
                    <a:path w="69" h="42">
                      <a:moveTo>
                        <a:pt x="31" y="0"/>
                      </a:moveTo>
                      <a:lnTo>
                        <a:pt x="32" y="0"/>
                      </a:lnTo>
                      <a:lnTo>
                        <a:pt x="36" y="1"/>
                      </a:lnTo>
                      <a:lnTo>
                        <a:pt x="40" y="2"/>
                      </a:lnTo>
                      <a:lnTo>
                        <a:pt x="44" y="4"/>
                      </a:lnTo>
                      <a:lnTo>
                        <a:pt x="48" y="6"/>
                      </a:lnTo>
                      <a:lnTo>
                        <a:pt x="51" y="8"/>
                      </a:lnTo>
                      <a:lnTo>
                        <a:pt x="52" y="8"/>
                      </a:lnTo>
                      <a:lnTo>
                        <a:pt x="53" y="8"/>
                      </a:lnTo>
                      <a:lnTo>
                        <a:pt x="56" y="7"/>
                      </a:lnTo>
                      <a:lnTo>
                        <a:pt x="59" y="7"/>
                      </a:lnTo>
                      <a:lnTo>
                        <a:pt x="62" y="7"/>
                      </a:lnTo>
                      <a:lnTo>
                        <a:pt x="65" y="7"/>
                      </a:lnTo>
                      <a:lnTo>
                        <a:pt x="67" y="8"/>
                      </a:lnTo>
                      <a:lnTo>
                        <a:pt x="69" y="11"/>
                      </a:lnTo>
                      <a:lnTo>
                        <a:pt x="69" y="14"/>
                      </a:lnTo>
                      <a:lnTo>
                        <a:pt x="68" y="18"/>
                      </a:lnTo>
                      <a:lnTo>
                        <a:pt x="66" y="20"/>
                      </a:lnTo>
                      <a:lnTo>
                        <a:pt x="63" y="21"/>
                      </a:lnTo>
                      <a:lnTo>
                        <a:pt x="59" y="21"/>
                      </a:lnTo>
                      <a:lnTo>
                        <a:pt x="56" y="22"/>
                      </a:lnTo>
                      <a:lnTo>
                        <a:pt x="53" y="22"/>
                      </a:lnTo>
                      <a:lnTo>
                        <a:pt x="48" y="24"/>
                      </a:lnTo>
                      <a:lnTo>
                        <a:pt x="42" y="26"/>
                      </a:lnTo>
                      <a:lnTo>
                        <a:pt x="38" y="27"/>
                      </a:lnTo>
                      <a:lnTo>
                        <a:pt x="34" y="29"/>
                      </a:lnTo>
                      <a:lnTo>
                        <a:pt x="23" y="40"/>
                      </a:lnTo>
                      <a:lnTo>
                        <a:pt x="19" y="41"/>
                      </a:lnTo>
                      <a:lnTo>
                        <a:pt x="15" y="42"/>
                      </a:lnTo>
                      <a:lnTo>
                        <a:pt x="10" y="40"/>
                      </a:lnTo>
                      <a:lnTo>
                        <a:pt x="4" y="36"/>
                      </a:lnTo>
                      <a:lnTo>
                        <a:pt x="1" y="33"/>
                      </a:lnTo>
                      <a:lnTo>
                        <a:pt x="0" y="30"/>
                      </a:lnTo>
                      <a:lnTo>
                        <a:pt x="0" y="28"/>
                      </a:lnTo>
                      <a:lnTo>
                        <a:pt x="2" y="26"/>
                      </a:lnTo>
                      <a:lnTo>
                        <a:pt x="14" y="20"/>
                      </a:lnTo>
                      <a:lnTo>
                        <a:pt x="15" y="17"/>
                      </a:lnTo>
                      <a:lnTo>
                        <a:pt x="16" y="16"/>
                      </a:lnTo>
                      <a:lnTo>
                        <a:pt x="19" y="16"/>
                      </a:lnTo>
                      <a:lnTo>
                        <a:pt x="26" y="12"/>
                      </a:lnTo>
                      <a:lnTo>
                        <a:pt x="31" y="7"/>
                      </a:lnTo>
                      <a:lnTo>
                        <a:pt x="31" y="1"/>
                      </a:lnTo>
                      <a:lnTo>
                        <a:pt x="3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1" name="Freeform 122">
                  <a:extLst>
                    <a:ext uri="{FF2B5EF4-FFF2-40B4-BE49-F238E27FC236}">
                      <a16:creationId xmlns:a16="http://schemas.microsoft.com/office/drawing/2014/main" id="{F6E3B60D-A028-4D47-ACE4-C19C10D253F2}"/>
                    </a:ext>
                  </a:extLst>
                </p:cNvPr>
                <p:cNvSpPr>
                  <a:spLocks/>
                </p:cNvSpPr>
                <p:nvPr/>
              </p:nvSpPr>
              <p:spPr bwMode="auto">
                <a:xfrm>
                  <a:off x="2177128" y="2734078"/>
                  <a:ext cx="52132" cy="44892"/>
                </a:xfrm>
                <a:custGeom>
                  <a:avLst/>
                  <a:gdLst/>
                  <a:ahLst/>
                  <a:cxnLst>
                    <a:cxn ang="0">
                      <a:pos x="19" y="0"/>
                    </a:cxn>
                    <a:cxn ang="0">
                      <a:pos x="21" y="5"/>
                    </a:cxn>
                    <a:cxn ang="0">
                      <a:pos x="22" y="9"/>
                    </a:cxn>
                    <a:cxn ang="0">
                      <a:pos x="25" y="12"/>
                    </a:cxn>
                    <a:cxn ang="0">
                      <a:pos x="27" y="14"/>
                    </a:cxn>
                    <a:cxn ang="0">
                      <a:pos x="29" y="14"/>
                    </a:cxn>
                    <a:cxn ang="0">
                      <a:pos x="31" y="13"/>
                    </a:cxn>
                    <a:cxn ang="0">
                      <a:pos x="35" y="11"/>
                    </a:cxn>
                    <a:cxn ang="0">
                      <a:pos x="36" y="11"/>
                    </a:cxn>
                    <a:cxn ang="0">
                      <a:pos x="36" y="12"/>
                    </a:cxn>
                    <a:cxn ang="0">
                      <a:pos x="36" y="15"/>
                    </a:cxn>
                    <a:cxn ang="0">
                      <a:pos x="36" y="20"/>
                    </a:cxn>
                    <a:cxn ang="0">
                      <a:pos x="35" y="28"/>
                    </a:cxn>
                    <a:cxn ang="0">
                      <a:pos x="34" y="30"/>
                    </a:cxn>
                    <a:cxn ang="0">
                      <a:pos x="31" y="31"/>
                    </a:cxn>
                    <a:cxn ang="0">
                      <a:pos x="29" y="30"/>
                    </a:cxn>
                    <a:cxn ang="0">
                      <a:pos x="24" y="28"/>
                    </a:cxn>
                    <a:cxn ang="0">
                      <a:pos x="21" y="28"/>
                    </a:cxn>
                    <a:cxn ang="0">
                      <a:pos x="18" y="28"/>
                    </a:cxn>
                    <a:cxn ang="0">
                      <a:pos x="15" y="28"/>
                    </a:cxn>
                    <a:cxn ang="0">
                      <a:pos x="13" y="26"/>
                    </a:cxn>
                    <a:cxn ang="0">
                      <a:pos x="13" y="25"/>
                    </a:cxn>
                    <a:cxn ang="0">
                      <a:pos x="12" y="23"/>
                    </a:cxn>
                    <a:cxn ang="0">
                      <a:pos x="11" y="22"/>
                    </a:cxn>
                    <a:cxn ang="0">
                      <a:pos x="8" y="20"/>
                    </a:cxn>
                    <a:cxn ang="0">
                      <a:pos x="4" y="18"/>
                    </a:cxn>
                    <a:cxn ang="0">
                      <a:pos x="0" y="15"/>
                    </a:cxn>
                    <a:cxn ang="0">
                      <a:pos x="0" y="14"/>
                    </a:cxn>
                    <a:cxn ang="0">
                      <a:pos x="1" y="12"/>
                    </a:cxn>
                    <a:cxn ang="0">
                      <a:pos x="2" y="11"/>
                    </a:cxn>
                    <a:cxn ang="0">
                      <a:pos x="3" y="10"/>
                    </a:cxn>
                    <a:cxn ang="0">
                      <a:pos x="4" y="10"/>
                    </a:cxn>
                    <a:cxn ang="0">
                      <a:pos x="6" y="11"/>
                    </a:cxn>
                    <a:cxn ang="0">
                      <a:pos x="7" y="12"/>
                    </a:cxn>
                    <a:cxn ang="0">
                      <a:pos x="7" y="14"/>
                    </a:cxn>
                    <a:cxn ang="0">
                      <a:pos x="8" y="15"/>
                    </a:cxn>
                    <a:cxn ang="0">
                      <a:pos x="10" y="16"/>
                    </a:cxn>
                    <a:cxn ang="0">
                      <a:pos x="13" y="15"/>
                    </a:cxn>
                    <a:cxn ang="0">
                      <a:pos x="15" y="12"/>
                    </a:cxn>
                    <a:cxn ang="0">
                      <a:pos x="16" y="8"/>
                    </a:cxn>
                    <a:cxn ang="0">
                      <a:pos x="18" y="5"/>
                    </a:cxn>
                    <a:cxn ang="0">
                      <a:pos x="19" y="1"/>
                    </a:cxn>
                    <a:cxn ang="0">
                      <a:pos x="19" y="0"/>
                    </a:cxn>
                  </a:cxnLst>
                  <a:rect l="0" t="0" r="r" b="b"/>
                  <a:pathLst>
                    <a:path w="36" h="31">
                      <a:moveTo>
                        <a:pt x="19" y="0"/>
                      </a:moveTo>
                      <a:lnTo>
                        <a:pt x="21" y="5"/>
                      </a:lnTo>
                      <a:lnTo>
                        <a:pt x="22" y="9"/>
                      </a:lnTo>
                      <a:lnTo>
                        <a:pt x="25" y="12"/>
                      </a:lnTo>
                      <a:lnTo>
                        <a:pt x="27" y="14"/>
                      </a:lnTo>
                      <a:lnTo>
                        <a:pt x="29" y="14"/>
                      </a:lnTo>
                      <a:lnTo>
                        <a:pt x="31" y="13"/>
                      </a:lnTo>
                      <a:lnTo>
                        <a:pt x="35" y="11"/>
                      </a:lnTo>
                      <a:lnTo>
                        <a:pt x="36" y="11"/>
                      </a:lnTo>
                      <a:lnTo>
                        <a:pt x="36" y="12"/>
                      </a:lnTo>
                      <a:lnTo>
                        <a:pt x="36" y="15"/>
                      </a:lnTo>
                      <a:lnTo>
                        <a:pt x="36" y="20"/>
                      </a:lnTo>
                      <a:lnTo>
                        <a:pt x="35" y="28"/>
                      </a:lnTo>
                      <a:lnTo>
                        <a:pt x="34" y="30"/>
                      </a:lnTo>
                      <a:lnTo>
                        <a:pt x="31" y="31"/>
                      </a:lnTo>
                      <a:lnTo>
                        <a:pt x="29" y="30"/>
                      </a:lnTo>
                      <a:lnTo>
                        <a:pt x="24" y="28"/>
                      </a:lnTo>
                      <a:lnTo>
                        <a:pt x="21" y="28"/>
                      </a:lnTo>
                      <a:lnTo>
                        <a:pt x="18" y="28"/>
                      </a:lnTo>
                      <a:lnTo>
                        <a:pt x="15" y="28"/>
                      </a:lnTo>
                      <a:lnTo>
                        <a:pt x="13" y="26"/>
                      </a:lnTo>
                      <a:lnTo>
                        <a:pt x="13" y="25"/>
                      </a:lnTo>
                      <a:lnTo>
                        <a:pt x="12" y="23"/>
                      </a:lnTo>
                      <a:lnTo>
                        <a:pt x="11" y="22"/>
                      </a:lnTo>
                      <a:lnTo>
                        <a:pt x="8" y="20"/>
                      </a:lnTo>
                      <a:lnTo>
                        <a:pt x="4" y="18"/>
                      </a:lnTo>
                      <a:lnTo>
                        <a:pt x="0" y="15"/>
                      </a:lnTo>
                      <a:lnTo>
                        <a:pt x="0" y="14"/>
                      </a:lnTo>
                      <a:lnTo>
                        <a:pt x="1" y="12"/>
                      </a:lnTo>
                      <a:lnTo>
                        <a:pt x="2" y="11"/>
                      </a:lnTo>
                      <a:lnTo>
                        <a:pt x="3" y="10"/>
                      </a:lnTo>
                      <a:lnTo>
                        <a:pt x="4" y="10"/>
                      </a:lnTo>
                      <a:lnTo>
                        <a:pt x="6" y="11"/>
                      </a:lnTo>
                      <a:lnTo>
                        <a:pt x="7" y="12"/>
                      </a:lnTo>
                      <a:lnTo>
                        <a:pt x="7" y="14"/>
                      </a:lnTo>
                      <a:lnTo>
                        <a:pt x="8" y="15"/>
                      </a:lnTo>
                      <a:lnTo>
                        <a:pt x="10" y="16"/>
                      </a:lnTo>
                      <a:lnTo>
                        <a:pt x="13" y="15"/>
                      </a:lnTo>
                      <a:lnTo>
                        <a:pt x="15" y="12"/>
                      </a:lnTo>
                      <a:lnTo>
                        <a:pt x="16" y="8"/>
                      </a:lnTo>
                      <a:lnTo>
                        <a:pt x="18" y="5"/>
                      </a:lnTo>
                      <a:lnTo>
                        <a:pt x="19" y="1"/>
                      </a:lnTo>
                      <a:lnTo>
                        <a:pt x="1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2" name="Freeform 123">
                  <a:extLst>
                    <a:ext uri="{FF2B5EF4-FFF2-40B4-BE49-F238E27FC236}">
                      <a16:creationId xmlns:a16="http://schemas.microsoft.com/office/drawing/2014/main" id="{20677AF1-32C5-8244-8E4D-D731885B292A}"/>
                    </a:ext>
                  </a:extLst>
                </p:cNvPr>
                <p:cNvSpPr>
                  <a:spLocks/>
                </p:cNvSpPr>
                <p:nvPr/>
              </p:nvSpPr>
              <p:spPr bwMode="auto">
                <a:xfrm>
                  <a:off x="2649216" y="2786210"/>
                  <a:ext cx="5792" cy="2896"/>
                </a:xfrm>
                <a:custGeom>
                  <a:avLst/>
                  <a:gdLst/>
                  <a:ahLst/>
                  <a:cxnLst>
                    <a:cxn ang="0">
                      <a:pos x="2" y="0"/>
                    </a:cxn>
                    <a:cxn ang="0">
                      <a:pos x="3" y="0"/>
                    </a:cxn>
                    <a:cxn ang="0">
                      <a:pos x="3" y="0"/>
                    </a:cxn>
                    <a:cxn ang="0">
                      <a:pos x="4" y="0"/>
                    </a:cxn>
                    <a:cxn ang="0">
                      <a:pos x="4" y="1"/>
                    </a:cxn>
                    <a:cxn ang="0">
                      <a:pos x="2" y="2"/>
                    </a:cxn>
                    <a:cxn ang="0">
                      <a:pos x="0" y="2"/>
                    </a:cxn>
                    <a:cxn ang="0">
                      <a:pos x="1" y="0"/>
                    </a:cxn>
                    <a:cxn ang="0">
                      <a:pos x="2" y="0"/>
                    </a:cxn>
                  </a:cxnLst>
                  <a:rect l="0" t="0" r="r" b="b"/>
                  <a:pathLst>
                    <a:path w="4" h="2">
                      <a:moveTo>
                        <a:pt x="2" y="0"/>
                      </a:moveTo>
                      <a:lnTo>
                        <a:pt x="3" y="0"/>
                      </a:lnTo>
                      <a:lnTo>
                        <a:pt x="3" y="0"/>
                      </a:lnTo>
                      <a:lnTo>
                        <a:pt x="4" y="0"/>
                      </a:lnTo>
                      <a:lnTo>
                        <a:pt x="4" y="1"/>
                      </a:lnTo>
                      <a:lnTo>
                        <a:pt x="2" y="2"/>
                      </a:lnTo>
                      <a:lnTo>
                        <a:pt x="0" y="2"/>
                      </a:lnTo>
                      <a:lnTo>
                        <a:pt x="1" y="0"/>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3" name="Freeform 124">
                  <a:extLst>
                    <a:ext uri="{FF2B5EF4-FFF2-40B4-BE49-F238E27FC236}">
                      <a16:creationId xmlns:a16="http://schemas.microsoft.com/office/drawing/2014/main" id="{F13D06F5-7734-4A48-95A8-7184EF2B0B84}"/>
                    </a:ext>
                  </a:extLst>
                </p:cNvPr>
                <p:cNvSpPr>
                  <a:spLocks noEditPoints="1"/>
                </p:cNvSpPr>
                <p:nvPr/>
              </p:nvSpPr>
              <p:spPr bwMode="auto">
                <a:xfrm>
                  <a:off x="2362488" y="2547271"/>
                  <a:ext cx="495258" cy="362031"/>
                </a:xfrm>
                <a:custGeom>
                  <a:avLst/>
                  <a:gdLst/>
                  <a:ahLst/>
                  <a:cxnLst>
                    <a:cxn ang="0">
                      <a:pos x="30" y="17"/>
                    </a:cxn>
                    <a:cxn ang="0">
                      <a:pos x="83" y="11"/>
                    </a:cxn>
                    <a:cxn ang="0">
                      <a:pos x="87" y="8"/>
                    </a:cxn>
                    <a:cxn ang="0">
                      <a:pos x="96" y="15"/>
                    </a:cxn>
                    <a:cxn ang="0">
                      <a:pos x="136" y="28"/>
                    </a:cxn>
                    <a:cxn ang="0">
                      <a:pos x="145" y="32"/>
                    </a:cxn>
                    <a:cxn ang="0">
                      <a:pos x="181" y="44"/>
                    </a:cxn>
                    <a:cxn ang="0">
                      <a:pos x="197" y="52"/>
                    </a:cxn>
                    <a:cxn ang="0">
                      <a:pos x="195" y="65"/>
                    </a:cxn>
                    <a:cxn ang="0">
                      <a:pos x="215" y="70"/>
                    </a:cxn>
                    <a:cxn ang="0">
                      <a:pos x="252" y="78"/>
                    </a:cxn>
                    <a:cxn ang="0">
                      <a:pos x="264" y="89"/>
                    </a:cxn>
                    <a:cxn ang="0">
                      <a:pos x="275" y="102"/>
                    </a:cxn>
                    <a:cxn ang="0">
                      <a:pos x="264" y="121"/>
                    </a:cxn>
                    <a:cxn ang="0">
                      <a:pos x="276" y="130"/>
                    </a:cxn>
                    <a:cxn ang="0">
                      <a:pos x="289" y="151"/>
                    </a:cxn>
                    <a:cxn ang="0">
                      <a:pos x="288" y="179"/>
                    </a:cxn>
                    <a:cxn ang="0">
                      <a:pos x="293" y="186"/>
                    </a:cxn>
                    <a:cxn ang="0">
                      <a:pos x="307" y="209"/>
                    </a:cxn>
                    <a:cxn ang="0">
                      <a:pos x="322" y="221"/>
                    </a:cxn>
                    <a:cxn ang="0">
                      <a:pos x="325" y="228"/>
                    </a:cxn>
                    <a:cxn ang="0">
                      <a:pos x="336" y="250"/>
                    </a:cxn>
                    <a:cxn ang="0">
                      <a:pos x="317" y="235"/>
                    </a:cxn>
                    <a:cxn ang="0">
                      <a:pos x="302" y="243"/>
                    </a:cxn>
                    <a:cxn ang="0">
                      <a:pos x="283" y="233"/>
                    </a:cxn>
                    <a:cxn ang="0">
                      <a:pos x="258" y="218"/>
                    </a:cxn>
                    <a:cxn ang="0">
                      <a:pos x="243" y="206"/>
                    </a:cxn>
                    <a:cxn ang="0">
                      <a:pos x="236" y="208"/>
                    </a:cxn>
                    <a:cxn ang="0">
                      <a:pos x="231" y="191"/>
                    </a:cxn>
                    <a:cxn ang="0">
                      <a:pos x="211" y="192"/>
                    </a:cxn>
                    <a:cxn ang="0">
                      <a:pos x="201" y="181"/>
                    </a:cxn>
                    <a:cxn ang="0">
                      <a:pos x="195" y="179"/>
                    </a:cxn>
                    <a:cxn ang="0">
                      <a:pos x="205" y="165"/>
                    </a:cxn>
                    <a:cxn ang="0">
                      <a:pos x="193" y="156"/>
                    </a:cxn>
                    <a:cxn ang="0">
                      <a:pos x="175" y="139"/>
                    </a:cxn>
                    <a:cxn ang="0">
                      <a:pos x="153" y="137"/>
                    </a:cxn>
                    <a:cxn ang="0">
                      <a:pos x="166" y="133"/>
                    </a:cxn>
                    <a:cxn ang="0">
                      <a:pos x="152" y="126"/>
                    </a:cxn>
                    <a:cxn ang="0">
                      <a:pos x="150" y="125"/>
                    </a:cxn>
                    <a:cxn ang="0">
                      <a:pos x="133" y="123"/>
                    </a:cxn>
                    <a:cxn ang="0">
                      <a:pos x="122" y="113"/>
                    </a:cxn>
                    <a:cxn ang="0">
                      <a:pos x="85" y="96"/>
                    </a:cxn>
                    <a:cxn ang="0">
                      <a:pos x="40" y="92"/>
                    </a:cxn>
                    <a:cxn ang="0">
                      <a:pos x="20" y="90"/>
                    </a:cxn>
                    <a:cxn ang="0">
                      <a:pos x="34" y="82"/>
                    </a:cxn>
                    <a:cxn ang="0">
                      <a:pos x="1" y="72"/>
                    </a:cxn>
                    <a:cxn ang="0">
                      <a:pos x="17" y="62"/>
                    </a:cxn>
                    <a:cxn ang="0">
                      <a:pos x="7" y="55"/>
                    </a:cxn>
                    <a:cxn ang="0">
                      <a:pos x="16" y="39"/>
                    </a:cxn>
                    <a:cxn ang="0">
                      <a:pos x="6" y="32"/>
                    </a:cxn>
                    <a:cxn ang="0">
                      <a:pos x="23" y="34"/>
                    </a:cxn>
                    <a:cxn ang="0">
                      <a:pos x="35" y="24"/>
                    </a:cxn>
                    <a:cxn ang="0">
                      <a:pos x="17" y="20"/>
                    </a:cxn>
                    <a:cxn ang="0">
                      <a:pos x="32" y="4"/>
                    </a:cxn>
                    <a:cxn ang="0">
                      <a:pos x="35" y="8"/>
                    </a:cxn>
                    <a:cxn ang="0">
                      <a:pos x="52" y="14"/>
                    </a:cxn>
                    <a:cxn ang="0">
                      <a:pos x="67" y="9"/>
                    </a:cxn>
                    <a:cxn ang="0">
                      <a:pos x="75" y="12"/>
                    </a:cxn>
                    <a:cxn ang="0">
                      <a:pos x="69" y="0"/>
                    </a:cxn>
                  </a:cxnLst>
                  <a:rect l="0" t="0" r="r" b="b"/>
                  <a:pathLst>
                    <a:path w="342" h="250">
                      <a:moveTo>
                        <a:pt x="28" y="17"/>
                      </a:moveTo>
                      <a:lnTo>
                        <a:pt x="27" y="17"/>
                      </a:lnTo>
                      <a:lnTo>
                        <a:pt x="26" y="17"/>
                      </a:lnTo>
                      <a:lnTo>
                        <a:pt x="25" y="18"/>
                      </a:lnTo>
                      <a:lnTo>
                        <a:pt x="26" y="18"/>
                      </a:lnTo>
                      <a:lnTo>
                        <a:pt x="27" y="17"/>
                      </a:lnTo>
                      <a:lnTo>
                        <a:pt x="30" y="17"/>
                      </a:lnTo>
                      <a:lnTo>
                        <a:pt x="30" y="17"/>
                      </a:lnTo>
                      <a:lnTo>
                        <a:pt x="28" y="17"/>
                      </a:lnTo>
                      <a:close/>
                      <a:moveTo>
                        <a:pt x="69" y="0"/>
                      </a:moveTo>
                      <a:lnTo>
                        <a:pt x="70" y="0"/>
                      </a:lnTo>
                      <a:lnTo>
                        <a:pt x="75" y="1"/>
                      </a:lnTo>
                      <a:lnTo>
                        <a:pt x="80" y="3"/>
                      </a:lnTo>
                      <a:lnTo>
                        <a:pt x="84" y="6"/>
                      </a:lnTo>
                      <a:lnTo>
                        <a:pt x="84" y="9"/>
                      </a:lnTo>
                      <a:lnTo>
                        <a:pt x="83" y="11"/>
                      </a:lnTo>
                      <a:lnTo>
                        <a:pt x="83" y="12"/>
                      </a:lnTo>
                      <a:lnTo>
                        <a:pt x="83" y="13"/>
                      </a:lnTo>
                      <a:lnTo>
                        <a:pt x="84" y="13"/>
                      </a:lnTo>
                      <a:lnTo>
                        <a:pt x="85" y="12"/>
                      </a:lnTo>
                      <a:lnTo>
                        <a:pt x="85" y="11"/>
                      </a:lnTo>
                      <a:lnTo>
                        <a:pt x="85" y="10"/>
                      </a:lnTo>
                      <a:lnTo>
                        <a:pt x="86" y="9"/>
                      </a:lnTo>
                      <a:lnTo>
                        <a:pt x="87" y="8"/>
                      </a:lnTo>
                      <a:lnTo>
                        <a:pt x="87" y="7"/>
                      </a:lnTo>
                      <a:lnTo>
                        <a:pt x="88" y="8"/>
                      </a:lnTo>
                      <a:lnTo>
                        <a:pt x="89" y="9"/>
                      </a:lnTo>
                      <a:lnTo>
                        <a:pt x="90" y="10"/>
                      </a:lnTo>
                      <a:lnTo>
                        <a:pt x="92" y="14"/>
                      </a:lnTo>
                      <a:lnTo>
                        <a:pt x="93" y="15"/>
                      </a:lnTo>
                      <a:lnTo>
                        <a:pt x="95" y="15"/>
                      </a:lnTo>
                      <a:lnTo>
                        <a:pt x="96" y="15"/>
                      </a:lnTo>
                      <a:lnTo>
                        <a:pt x="98" y="15"/>
                      </a:lnTo>
                      <a:lnTo>
                        <a:pt x="101" y="17"/>
                      </a:lnTo>
                      <a:lnTo>
                        <a:pt x="106" y="19"/>
                      </a:lnTo>
                      <a:lnTo>
                        <a:pt x="112" y="21"/>
                      </a:lnTo>
                      <a:lnTo>
                        <a:pt x="118" y="24"/>
                      </a:lnTo>
                      <a:lnTo>
                        <a:pt x="124" y="26"/>
                      </a:lnTo>
                      <a:lnTo>
                        <a:pt x="131" y="29"/>
                      </a:lnTo>
                      <a:lnTo>
                        <a:pt x="136" y="28"/>
                      </a:lnTo>
                      <a:lnTo>
                        <a:pt x="140" y="27"/>
                      </a:lnTo>
                      <a:lnTo>
                        <a:pt x="143" y="27"/>
                      </a:lnTo>
                      <a:lnTo>
                        <a:pt x="148" y="27"/>
                      </a:lnTo>
                      <a:lnTo>
                        <a:pt x="148" y="28"/>
                      </a:lnTo>
                      <a:lnTo>
                        <a:pt x="148" y="28"/>
                      </a:lnTo>
                      <a:lnTo>
                        <a:pt x="147" y="30"/>
                      </a:lnTo>
                      <a:lnTo>
                        <a:pt x="146" y="31"/>
                      </a:lnTo>
                      <a:lnTo>
                        <a:pt x="145" y="32"/>
                      </a:lnTo>
                      <a:lnTo>
                        <a:pt x="145" y="34"/>
                      </a:lnTo>
                      <a:lnTo>
                        <a:pt x="146" y="35"/>
                      </a:lnTo>
                      <a:lnTo>
                        <a:pt x="152" y="35"/>
                      </a:lnTo>
                      <a:lnTo>
                        <a:pt x="159" y="39"/>
                      </a:lnTo>
                      <a:lnTo>
                        <a:pt x="166" y="42"/>
                      </a:lnTo>
                      <a:lnTo>
                        <a:pt x="173" y="45"/>
                      </a:lnTo>
                      <a:lnTo>
                        <a:pt x="177" y="45"/>
                      </a:lnTo>
                      <a:lnTo>
                        <a:pt x="181" y="44"/>
                      </a:lnTo>
                      <a:lnTo>
                        <a:pt x="185" y="43"/>
                      </a:lnTo>
                      <a:lnTo>
                        <a:pt x="188" y="43"/>
                      </a:lnTo>
                      <a:lnTo>
                        <a:pt x="190" y="45"/>
                      </a:lnTo>
                      <a:lnTo>
                        <a:pt x="190" y="47"/>
                      </a:lnTo>
                      <a:lnTo>
                        <a:pt x="191" y="50"/>
                      </a:lnTo>
                      <a:lnTo>
                        <a:pt x="192" y="52"/>
                      </a:lnTo>
                      <a:lnTo>
                        <a:pt x="194" y="53"/>
                      </a:lnTo>
                      <a:lnTo>
                        <a:pt x="197" y="52"/>
                      </a:lnTo>
                      <a:lnTo>
                        <a:pt x="200" y="51"/>
                      </a:lnTo>
                      <a:lnTo>
                        <a:pt x="203" y="51"/>
                      </a:lnTo>
                      <a:lnTo>
                        <a:pt x="205" y="53"/>
                      </a:lnTo>
                      <a:lnTo>
                        <a:pt x="204" y="55"/>
                      </a:lnTo>
                      <a:lnTo>
                        <a:pt x="202" y="58"/>
                      </a:lnTo>
                      <a:lnTo>
                        <a:pt x="199" y="60"/>
                      </a:lnTo>
                      <a:lnTo>
                        <a:pt x="196" y="62"/>
                      </a:lnTo>
                      <a:lnTo>
                        <a:pt x="195" y="65"/>
                      </a:lnTo>
                      <a:lnTo>
                        <a:pt x="195" y="66"/>
                      </a:lnTo>
                      <a:lnTo>
                        <a:pt x="195" y="66"/>
                      </a:lnTo>
                      <a:lnTo>
                        <a:pt x="196" y="66"/>
                      </a:lnTo>
                      <a:lnTo>
                        <a:pt x="197" y="66"/>
                      </a:lnTo>
                      <a:lnTo>
                        <a:pt x="198" y="65"/>
                      </a:lnTo>
                      <a:lnTo>
                        <a:pt x="200" y="65"/>
                      </a:lnTo>
                      <a:lnTo>
                        <a:pt x="208" y="67"/>
                      </a:lnTo>
                      <a:lnTo>
                        <a:pt x="215" y="70"/>
                      </a:lnTo>
                      <a:lnTo>
                        <a:pt x="223" y="72"/>
                      </a:lnTo>
                      <a:lnTo>
                        <a:pt x="231" y="73"/>
                      </a:lnTo>
                      <a:lnTo>
                        <a:pt x="238" y="74"/>
                      </a:lnTo>
                      <a:lnTo>
                        <a:pt x="243" y="74"/>
                      </a:lnTo>
                      <a:lnTo>
                        <a:pt x="248" y="74"/>
                      </a:lnTo>
                      <a:lnTo>
                        <a:pt x="251" y="75"/>
                      </a:lnTo>
                      <a:lnTo>
                        <a:pt x="252" y="76"/>
                      </a:lnTo>
                      <a:lnTo>
                        <a:pt x="252" y="78"/>
                      </a:lnTo>
                      <a:lnTo>
                        <a:pt x="250" y="81"/>
                      </a:lnTo>
                      <a:lnTo>
                        <a:pt x="247" y="86"/>
                      </a:lnTo>
                      <a:lnTo>
                        <a:pt x="252" y="83"/>
                      </a:lnTo>
                      <a:lnTo>
                        <a:pt x="259" y="82"/>
                      </a:lnTo>
                      <a:lnTo>
                        <a:pt x="261" y="82"/>
                      </a:lnTo>
                      <a:lnTo>
                        <a:pt x="264" y="87"/>
                      </a:lnTo>
                      <a:lnTo>
                        <a:pt x="264" y="88"/>
                      </a:lnTo>
                      <a:lnTo>
                        <a:pt x="264" y="89"/>
                      </a:lnTo>
                      <a:lnTo>
                        <a:pt x="263" y="89"/>
                      </a:lnTo>
                      <a:lnTo>
                        <a:pt x="263" y="89"/>
                      </a:lnTo>
                      <a:lnTo>
                        <a:pt x="262" y="89"/>
                      </a:lnTo>
                      <a:lnTo>
                        <a:pt x="262" y="90"/>
                      </a:lnTo>
                      <a:lnTo>
                        <a:pt x="265" y="93"/>
                      </a:lnTo>
                      <a:lnTo>
                        <a:pt x="269" y="97"/>
                      </a:lnTo>
                      <a:lnTo>
                        <a:pt x="272" y="100"/>
                      </a:lnTo>
                      <a:lnTo>
                        <a:pt x="275" y="102"/>
                      </a:lnTo>
                      <a:lnTo>
                        <a:pt x="274" y="106"/>
                      </a:lnTo>
                      <a:lnTo>
                        <a:pt x="271" y="108"/>
                      </a:lnTo>
                      <a:lnTo>
                        <a:pt x="268" y="110"/>
                      </a:lnTo>
                      <a:lnTo>
                        <a:pt x="265" y="112"/>
                      </a:lnTo>
                      <a:lnTo>
                        <a:pt x="262" y="114"/>
                      </a:lnTo>
                      <a:lnTo>
                        <a:pt x="261" y="117"/>
                      </a:lnTo>
                      <a:lnTo>
                        <a:pt x="262" y="120"/>
                      </a:lnTo>
                      <a:lnTo>
                        <a:pt x="264" y="121"/>
                      </a:lnTo>
                      <a:lnTo>
                        <a:pt x="267" y="122"/>
                      </a:lnTo>
                      <a:lnTo>
                        <a:pt x="271" y="122"/>
                      </a:lnTo>
                      <a:lnTo>
                        <a:pt x="273" y="124"/>
                      </a:lnTo>
                      <a:lnTo>
                        <a:pt x="274" y="124"/>
                      </a:lnTo>
                      <a:lnTo>
                        <a:pt x="273" y="126"/>
                      </a:lnTo>
                      <a:lnTo>
                        <a:pt x="273" y="128"/>
                      </a:lnTo>
                      <a:lnTo>
                        <a:pt x="273" y="129"/>
                      </a:lnTo>
                      <a:lnTo>
                        <a:pt x="276" y="130"/>
                      </a:lnTo>
                      <a:lnTo>
                        <a:pt x="276" y="130"/>
                      </a:lnTo>
                      <a:lnTo>
                        <a:pt x="277" y="131"/>
                      </a:lnTo>
                      <a:lnTo>
                        <a:pt x="280" y="135"/>
                      </a:lnTo>
                      <a:lnTo>
                        <a:pt x="284" y="138"/>
                      </a:lnTo>
                      <a:lnTo>
                        <a:pt x="286" y="142"/>
                      </a:lnTo>
                      <a:lnTo>
                        <a:pt x="287" y="144"/>
                      </a:lnTo>
                      <a:lnTo>
                        <a:pt x="289" y="150"/>
                      </a:lnTo>
                      <a:lnTo>
                        <a:pt x="289" y="151"/>
                      </a:lnTo>
                      <a:lnTo>
                        <a:pt x="288" y="156"/>
                      </a:lnTo>
                      <a:lnTo>
                        <a:pt x="287" y="162"/>
                      </a:lnTo>
                      <a:lnTo>
                        <a:pt x="286" y="166"/>
                      </a:lnTo>
                      <a:lnTo>
                        <a:pt x="284" y="169"/>
                      </a:lnTo>
                      <a:lnTo>
                        <a:pt x="283" y="172"/>
                      </a:lnTo>
                      <a:lnTo>
                        <a:pt x="283" y="176"/>
                      </a:lnTo>
                      <a:lnTo>
                        <a:pt x="285" y="178"/>
                      </a:lnTo>
                      <a:lnTo>
                        <a:pt x="288" y="179"/>
                      </a:lnTo>
                      <a:lnTo>
                        <a:pt x="292" y="180"/>
                      </a:lnTo>
                      <a:lnTo>
                        <a:pt x="295" y="181"/>
                      </a:lnTo>
                      <a:lnTo>
                        <a:pt x="297" y="182"/>
                      </a:lnTo>
                      <a:lnTo>
                        <a:pt x="297" y="183"/>
                      </a:lnTo>
                      <a:lnTo>
                        <a:pt x="297" y="184"/>
                      </a:lnTo>
                      <a:lnTo>
                        <a:pt x="294" y="185"/>
                      </a:lnTo>
                      <a:lnTo>
                        <a:pt x="293" y="186"/>
                      </a:lnTo>
                      <a:lnTo>
                        <a:pt x="293" y="186"/>
                      </a:lnTo>
                      <a:lnTo>
                        <a:pt x="296" y="188"/>
                      </a:lnTo>
                      <a:lnTo>
                        <a:pt x="299" y="189"/>
                      </a:lnTo>
                      <a:lnTo>
                        <a:pt x="302" y="190"/>
                      </a:lnTo>
                      <a:lnTo>
                        <a:pt x="306" y="191"/>
                      </a:lnTo>
                      <a:lnTo>
                        <a:pt x="308" y="193"/>
                      </a:lnTo>
                      <a:lnTo>
                        <a:pt x="308" y="195"/>
                      </a:lnTo>
                      <a:lnTo>
                        <a:pt x="306" y="206"/>
                      </a:lnTo>
                      <a:lnTo>
                        <a:pt x="307" y="209"/>
                      </a:lnTo>
                      <a:lnTo>
                        <a:pt x="309" y="211"/>
                      </a:lnTo>
                      <a:lnTo>
                        <a:pt x="314" y="211"/>
                      </a:lnTo>
                      <a:lnTo>
                        <a:pt x="316" y="211"/>
                      </a:lnTo>
                      <a:lnTo>
                        <a:pt x="321" y="216"/>
                      </a:lnTo>
                      <a:lnTo>
                        <a:pt x="324" y="220"/>
                      </a:lnTo>
                      <a:lnTo>
                        <a:pt x="324" y="221"/>
                      </a:lnTo>
                      <a:lnTo>
                        <a:pt x="322" y="221"/>
                      </a:lnTo>
                      <a:lnTo>
                        <a:pt x="322" y="221"/>
                      </a:lnTo>
                      <a:lnTo>
                        <a:pt x="325" y="223"/>
                      </a:lnTo>
                      <a:lnTo>
                        <a:pt x="326" y="224"/>
                      </a:lnTo>
                      <a:lnTo>
                        <a:pt x="328" y="225"/>
                      </a:lnTo>
                      <a:lnTo>
                        <a:pt x="329" y="226"/>
                      </a:lnTo>
                      <a:lnTo>
                        <a:pt x="329" y="227"/>
                      </a:lnTo>
                      <a:lnTo>
                        <a:pt x="329" y="227"/>
                      </a:lnTo>
                      <a:lnTo>
                        <a:pt x="325" y="227"/>
                      </a:lnTo>
                      <a:lnTo>
                        <a:pt x="325" y="228"/>
                      </a:lnTo>
                      <a:lnTo>
                        <a:pt x="329" y="231"/>
                      </a:lnTo>
                      <a:lnTo>
                        <a:pt x="333" y="234"/>
                      </a:lnTo>
                      <a:lnTo>
                        <a:pt x="337" y="237"/>
                      </a:lnTo>
                      <a:lnTo>
                        <a:pt x="340" y="240"/>
                      </a:lnTo>
                      <a:lnTo>
                        <a:pt x="342" y="244"/>
                      </a:lnTo>
                      <a:lnTo>
                        <a:pt x="342" y="246"/>
                      </a:lnTo>
                      <a:lnTo>
                        <a:pt x="339" y="249"/>
                      </a:lnTo>
                      <a:lnTo>
                        <a:pt x="336" y="250"/>
                      </a:lnTo>
                      <a:lnTo>
                        <a:pt x="333" y="250"/>
                      </a:lnTo>
                      <a:lnTo>
                        <a:pt x="331" y="249"/>
                      </a:lnTo>
                      <a:lnTo>
                        <a:pt x="329" y="246"/>
                      </a:lnTo>
                      <a:lnTo>
                        <a:pt x="328" y="242"/>
                      </a:lnTo>
                      <a:lnTo>
                        <a:pt x="326" y="239"/>
                      </a:lnTo>
                      <a:lnTo>
                        <a:pt x="324" y="236"/>
                      </a:lnTo>
                      <a:lnTo>
                        <a:pt x="321" y="235"/>
                      </a:lnTo>
                      <a:lnTo>
                        <a:pt x="317" y="235"/>
                      </a:lnTo>
                      <a:lnTo>
                        <a:pt x="314" y="238"/>
                      </a:lnTo>
                      <a:lnTo>
                        <a:pt x="311" y="241"/>
                      </a:lnTo>
                      <a:lnTo>
                        <a:pt x="309" y="246"/>
                      </a:lnTo>
                      <a:lnTo>
                        <a:pt x="306" y="249"/>
                      </a:lnTo>
                      <a:lnTo>
                        <a:pt x="306" y="249"/>
                      </a:lnTo>
                      <a:lnTo>
                        <a:pt x="306" y="248"/>
                      </a:lnTo>
                      <a:lnTo>
                        <a:pt x="306" y="245"/>
                      </a:lnTo>
                      <a:lnTo>
                        <a:pt x="302" y="243"/>
                      </a:lnTo>
                      <a:lnTo>
                        <a:pt x="298" y="242"/>
                      </a:lnTo>
                      <a:lnTo>
                        <a:pt x="296" y="243"/>
                      </a:lnTo>
                      <a:lnTo>
                        <a:pt x="295" y="244"/>
                      </a:lnTo>
                      <a:lnTo>
                        <a:pt x="293" y="244"/>
                      </a:lnTo>
                      <a:lnTo>
                        <a:pt x="290" y="240"/>
                      </a:lnTo>
                      <a:lnTo>
                        <a:pt x="287" y="236"/>
                      </a:lnTo>
                      <a:lnTo>
                        <a:pt x="284" y="233"/>
                      </a:lnTo>
                      <a:lnTo>
                        <a:pt x="283" y="233"/>
                      </a:lnTo>
                      <a:lnTo>
                        <a:pt x="283" y="235"/>
                      </a:lnTo>
                      <a:lnTo>
                        <a:pt x="283" y="236"/>
                      </a:lnTo>
                      <a:lnTo>
                        <a:pt x="283" y="237"/>
                      </a:lnTo>
                      <a:lnTo>
                        <a:pt x="282" y="237"/>
                      </a:lnTo>
                      <a:lnTo>
                        <a:pt x="275" y="233"/>
                      </a:lnTo>
                      <a:lnTo>
                        <a:pt x="268" y="227"/>
                      </a:lnTo>
                      <a:lnTo>
                        <a:pt x="261" y="221"/>
                      </a:lnTo>
                      <a:lnTo>
                        <a:pt x="258" y="218"/>
                      </a:lnTo>
                      <a:lnTo>
                        <a:pt x="255" y="213"/>
                      </a:lnTo>
                      <a:lnTo>
                        <a:pt x="254" y="209"/>
                      </a:lnTo>
                      <a:lnTo>
                        <a:pt x="251" y="205"/>
                      </a:lnTo>
                      <a:lnTo>
                        <a:pt x="249" y="203"/>
                      </a:lnTo>
                      <a:lnTo>
                        <a:pt x="245" y="200"/>
                      </a:lnTo>
                      <a:lnTo>
                        <a:pt x="243" y="201"/>
                      </a:lnTo>
                      <a:lnTo>
                        <a:pt x="243" y="203"/>
                      </a:lnTo>
                      <a:lnTo>
                        <a:pt x="243" y="206"/>
                      </a:lnTo>
                      <a:lnTo>
                        <a:pt x="243" y="212"/>
                      </a:lnTo>
                      <a:lnTo>
                        <a:pt x="242" y="214"/>
                      </a:lnTo>
                      <a:lnTo>
                        <a:pt x="240" y="214"/>
                      </a:lnTo>
                      <a:lnTo>
                        <a:pt x="239" y="213"/>
                      </a:lnTo>
                      <a:lnTo>
                        <a:pt x="239" y="212"/>
                      </a:lnTo>
                      <a:lnTo>
                        <a:pt x="238" y="211"/>
                      </a:lnTo>
                      <a:lnTo>
                        <a:pt x="237" y="209"/>
                      </a:lnTo>
                      <a:lnTo>
                        <a:pt x="236" y="208"/>
                      </a:lnTo>
                      <a:lnTo>
                        <a:pt x="235" y="207"/>
                      </a:lnTo>
                      <a:lnTo>
                        <a:pt x="233" y="206"/>
                      </a:lnTo>
                      <a:lnTo>
                        <a:pt x="229" y="204"/>
                      </a:lnTo>
                      <a:lnTo>
                        <a:pt x="227" y="203"/>
                      </a:lnTo>
                      <a:lnTo>
                        <a:pt x="225" y="200"/>
                      </a:lnTo>
                      <a:lnTo>
                        <a:pt x="226" y="198"/>
                      </a:lnTo>
                      <a:lnTo>
                        <a:pt x="230" y="194"/>
                      </a:lnTo>
                      <a:lnTo>
                        <a:pt x="231" y="191"/>
                      </a:lnTo>
                      <a:lnTo>
                        <a:pt x="231" y="191"/>
                      </a:lnTo>
                      <a:lnTo>
                        <a:pt x="229" y="191"/>
                      </a:lnTo>
                      <a:lnTo>
                        <a:pt x="227" y="192"/>
                      </a:lnTo>
                      <a:lnTo>
                        <a:pt x="227" y="192"/>
                      </a:lnTo>
                      <a:lnTo>
                        <a:pt x="226" y="192"/>
                      </a:lnTo>
                      <a:lnTo>
                        <a:pt x="215" y="195"/>
                      </a:lnTo>
                      <a:lnTo>
                        <a:pt x="212" y="194"/>
                      </a:lnTo>
                      <a:lnTo>
                        <a:pt x="211" y="192"/>
                      </a:lnTo>
                      <a:lnTo>
                        <a:pt x="212" y="189"/>
                      </a:lnTo>
                      <a:lnTo>
                        <a:pt x="214" y="183"/>
                      </a:lnTo>
                      <a:lnTo>
                        <a:pt x="214" y="180"/>
                      </a:lnTo>
                      <a:lnTo>
                        <a:pt x="213" y="178"/>
                      </a:lnTo>
                      <a:lnTo>
                        <a:pt x="211" y="177"/>
                      </a:lnTo>
                      <a:lnTo>
                        <a:pt x="208" y="178"/>
                      </a:lnTo>
                      <a:lnTo>
                        <a:pt x="204" y="180"/>
                      </a:lnTo>
                      <a:lnTo>
                        <a:pt x="201" y="181"/>
                      </a:lnTo>
                      <a:lnTo>
                        <a:pt x="198" y="182"/>
                      </a:lnTo>
                      <a:lnTo>
                        <a:pt x="197" y="183"/>
                      </a:lnTo>
                      <a:lnTo>
                        <a:pt x="195" y="184"/>
                      </a:lnTo>
                      <a:lnTo>
                        <a:pt x="194" y="184"/>
                      </a:lnTo>
                      <a:lnTo>
                        <a:pt x="193" y="183"/>
                      </a:lnTo>
                      <a:lnTo>
                        <a:pt x="193" y="183"/>
                      </a:lnTo>
                      <a:lnTo>
                        <a:pt x="195" y="180"/>
                      </a:lnTo>
                      <a:lnTo>
                        <a:pt x="195" y="179"/>
                      </a:lnTo>
                      <a:lnTo>
                        <a:pt x="195" y="178"/>
                      </a:lnTo>
                      <a:lnTo>
                        <a:pt x="196" y="177"/>
                      </a:lnTo>
                      <a:lnTo>
                        <a:pt x="198" y="173"/>
                      </a:lnTo>
                      <a:lnTo>
                        <a:pt x="201" y="169"/>
                      </a:lnTo>
                      <a:lnTo>
                        <a:pt x="202" y="166"/>
                      </a:lnTo>
                      <a:lnTo>
                        <a:pt x="203" y="166"/>
                      </a:lnTo>
                      <a:lnTo>
                        <a:pt x="204" y="166"/>
                      </a:lnTo>
                      <a:lnTo>
                        <a:pt x="205" y="165"/>
                      </a:lnTo>
                      <a:lnTo>
                        <a:pt x="205" y="164"/>
                      </a:lnTo>
                      <a:lnTo>
                        <a:pt x="205" y="163"/>
                      </a:lnTo>
                      <a:lnTo>
                        <a:pt x="204" y="161"/>
                      </a:lnTo>
                      <a:lnTo>
                        <a:pt x="201" y="159"/>
                      </a:lnTo>
                      <a:lnTo>
                        <a:pt x="199" y="158"/>
                      </a:lnTo>
                      <a:lnTo>
                        <a:pt x="196" y="157"/>
                      </a:lnTo>
                      <a:lnTo>
                        <a:pt x="193" y="156"/>
                      </a:lnTo>
                      <a:lnTo>
                        <a:pt x="193" y="156"/>
                      </a:lnTo>
                      <a:lnTo>
                        <a:pt x="192" y="155"/>
                      </a:lnTo>
                      <a:lnTo>
                        <a:pt x="192" y="154"/>
                      </a:lnTo>
                      <a:lnTo>
                        <a:pt x="191" y="153"/>
                      </a:lnTo>
                      <a:lnTo>
                        <a:pt x="188" y="150"/>
                      </a:lnTo>
                      <a:lnTo>
                        <a:pt x="185" y="145"/>
                      </a:lnTo>
                      <a:lnTo>
                        <a:pt x="182" y="142"/>
                      </a:lnTo>
                      <a:lnTo>
                        <a:pt x="178" y="139"/>
                      </a:lnTo>
                      <a:lnTo>
                        <a:pt x="175" y="139"/>
                      </a:lnTo>
                      <a:lnTo>
                        <a:pt x="172" y="141"/>
                      </a:lnTo>
                      <a:lnTo>
                        <a:pt x="168" y="142"/>
                      </a:lnTo>
                      <a:lnTo>
                        <a:pt x="167" y="142"/>
                      </a:lnTo>
                      <a:lnTo>
                        <a:pt x="166" y="141"/>
                      </a:lnTo>
                      <a:lnTo>
                        <a:pt x="164" y="141"/>
                      </a:lnTo>
                      <a:lnTo>
                        <a:pt x="150" y="141"/>
                      </a:lnTo>
                      <a:lnTo>
                        <a:pt x="151" y="139"/>
                      </a:lnTo>
                      <a:lnTo>
                        <a:pt x="153" y="137"/>
                      </a:lnTo>
                      <a:lnTo>
                        <a:pt x="157" y="136"/>
                      </a:lnTo>
                      <a:lnTo>
                        <a:pt x="161" y="135"/>
                      </a:lnTo>
                      <a:lnTo>
                        <a:pt x="165" y="134"/>
                      </a:lnTo>
                      <a:lnTo>
                        <a:pt x="168" y="133"/>
                      </a:lnTo>
                      <a:lnTo>
                        <a:pt x="169" y="133"/>
                      </a:lnTo>
                      <a:lnTo>
                        <a:pt x="168" y="132"/>
                      </a:lnTo>
                      <a:lnTo>
                        <a:pt x="168" y="133"/>
                      </a:lnTo>
                      <a:lnTo>
                        <a:pt x="166" y="133"/>
                      </a:lnTo>
                      <a:lnTo>
                        <a:pt x="165" y="134"/>
                      </a:lnTo>
                      <a:lnTo>
                        <a:pt x="164" y="133"/>
                      </a:lnTo>
                      <a:lnTo>
                        <a:pt x="164" y="133"/>
                      </a:lnTo>
                      <a:lnTo>
                        <a:pt x="161" y="130"/>
                      </a:lnTo>
                      <a:lnTo>
                        <a:pt x="158" y="127"/>
                      </a:lnTo>
                      <a:lnTo>
                        <a:pt x="154" y="125"/>
                      </a:lnTo>
                      <a:lnTo>
                        <a:pt x="153" y="125"/>
                      </a:lnTo>
                      <a:lnTo>
                        <a:pt x="152" y="126"/>
                      </a:lnTo>
                      <a:lnTo>
                        <a:pt x="151" y="127"/>
                      </a:lnTo>
                      <a:lnTo>
                        <a:pt x="150" y="128"/>
                      </a:lnTo>
                      <a:lnTo>
                        <a:pt x="150" y="128"/>
                      </a:lnTo>
                      <a:lnTo>
                        <a:pt x="149" y="128"/>
                      </a:lnTo>
                      <a:lnTo>
                        <a:pt x="148" y="128"/>
                      </a:lnTo>
                      <a:lnTo>
                        <a:pt x="148" y="127"/>
                      </a:lnTo>
                      <a:lnTo>
                        <a:pt x="149" y="125"/>
                      </a:lnTo>
                      <a:lnTo>
                        <a:pt x="150" y="125"/>
                      </a:lnTo>
                      <a:lnTo>
                        <a:pt x="150" y="124"/>
                      </a:lnTo>
                      <a:lnTo>
                        <a:pt x="151" y="123"/>
                      </a:lnTo>
                      <a:lnTo>
                        <a:pt x="150" y="123"/>
                      </a:lnTo>
                      <a:lnTo>
                        <a:pt x="145" y="120"/>
                      </a:lnTo>
                      <a:lnTo>
                        <a:pt x="140" y="118"/>
                      </a:lnTo>
                      <a:lnTo>
                        <a:pt x="135" y="119"/>
                      </a:lnTo>
                      <a:lnTo>
                        <a:pt x="134" y="120"/>
                      </a:lnTo>
                      <a:lnTo>
                        <a:pt x="133" y="123"/>
                      </a:lnTo>
                      <a:lnTo>
                        <a:pt x="134" y="125"/>
                      </a:lnTo>
                      <a:lnTo>
                        <a:pt x="134" y="129"/>
                      </a:lnTo>
                      <a:lnTo>
                        <a:pt x="133" y="129"/>
                      </a:lnTo>
                      <a:lnTo>
                        <a:pt x="129" y="127"/>
                      </a:lnTo>
                      <a:lnTo>
                        <a:pt x="127" y="124"/>
                      </a:lnTo>
                      <a:lnTo>
                        <a:pt x="126" y="121"/>
                      </a:lnTo>
                      <a:lnTo>
                        <a:pt x="124" y="116"/>
                      </a:lnTo>
                      <a:lnTo>
                        <a:pt x="122" y="113"/>
                      </a:lnTo>
                      <a:lnTo>
                        <a:pt x="120" y="113"/>
                      </a:lnTo>
                      <a:lnTo>
                        <a:pt x="119" y="114"/>
                      </a:lnTo>
                      <a:lnTo>
                        <a:pt x="117" y="114"/>
                      </a:lnTo>
                      <a:lnTo>
                        <a:pt x="112" y="111"/>
                      </a:lnTo>
                      <a:lnTo>
                        <a:pt x="103" y="102"/>
                      </a:lnTo>
                      <a:lnTo>
                        <a:pt x="98" y="99"/>
                      </a:lnTo>
                      <a:lnTo>
                        <a:pt x="92" y="98"/>
                      </a:lnTo>
                      <a:lnTo>
                        <a:pt x="85" y="96"/>
                      </a:lnTo>
                      <a:lnTo>
                        <a:pt x="79" y="94"/>
                      </a:lnTo>
                      <a:lnTo>
                        <a:pt x="73" y="91"/>
                      </a:lnTo>
                      <a:lnTo>
                        <a:pt x="69" y="89"/>
                      </a:lnTo>
                      <a:lnTo>
                        <a:pt x="64" y="87"/>
                      </a:lnTo>
                      <a:lnTo>
                        <a:pt x="58" y="87"/>
                      </a:lnTo>
                      <a:lnTo>
                        <a:pt x="51" y="88"/>
                      </a:lnTo>
                      <a:lnTo>
                        <a:pt x="44" y="89"/>
                      </a:lnTo>
                      <a:lnTo>
                        <a:pt x="40" y="92"/>
                      </a:lnTo>
                      <a:lnTo>
                        <a:pt x="37" y="93"/>
                      </a:lnTo>
                      <a:lnTo>
                        <a:pt x="36" y="94"/>
                      </a:lnTo>
                      <a:lnTo>
                        <a:pt x="35" y="95"/>
                      </a:lnTo>
                      <a:lnTo>
                        <a:pt x="34" y="95"/>
                      </a:lnTo>
                      <a:lnTo>
                        <a:pt x="31" y="94"/>
                      </a:lnTo>
                      <a:lnTo>
                        <a:pt x="27" y="92"/>
                      </a:lnTo>
                      <a:lnTo>
                        <a:pt x="24" y="91"/>
                      </a:lnTo>
                      <a:lnTo>
                        <a:pt x="20" y="90"/>
                      </a:lnTo>
                      <a:lnTo>
                        <a:pt x="17" y="89"/>
                      </a:lnTo>
                      <a:lnTo>
                        <a:pt x="15" y="88"/>
                      </a:lnTo>
                      <a:lnTo>
                        <a:pt x="15" y="86"/>
                      </a:lnTo>
                      <a:lnTo>
                        <a:pt x="17" y="84"/>
                      </a:lnTo>
                      <a:lnTo>
                        <a:pt x="22" y="84"/>
                      </a:lnTo>
                      <a:lnTo>
                        <a:pt x="30" y="84"/>
                      </a:lnTo>
                      <a:lnTo>
                        <a:pt x="34" y="83"/>
                      </a:lnTo>
                      <a:lnTo>
                        <a:pt x="34" y="82"/>
                      </a:lnTo>
                      <a:lnTo>
                        <a:pt x="34" y="81"/>
                      </a:lnTo>
                      <a:lnTo>
                        <a:pt x="33" y="81"/>
                      </a:lnTo>
                      <a:lnTo>
                        <a:pt x="33" y="80"/>
                      </a:lnTo>
                      <a:lnTo>
                        <a:pt x="32" y="79"/>
                      </a:lnTo>
                      <a:lnTo>
                        <a:pt x="31" y="79"/>
                      </a:lnTo>
                      <a:lnTo>
                        <a:pt x="0" y="72"/>
                      </a:lnTo>
                      <a:lnTo>
                        <a:pt x="0" y="72"/>
                      </a:lnTo>
                      <a:lnTo>
                        <a:pt x="1" y="72"/>
                      </a:lnTo>
                      <a:lnTo>
                        <a:pt x="2" y="71"/>
                      </a:lnTo>
                      <a:lnTo>
                        <a:pt x="4" y="71"/>
                      </a:lnTo>
                      <a:lnTo>
                        <a:pt x="5" y="71"/>
                      </a:lnTo>
                      <a:lnTo>
                        <a:pt x="6" y="71"/>
                      </a:lnTo>
                      <a:lnTo>
                        <a:pt x="9" y="69"/>
                      </a:lnTo>
                      <a:lnTo>
                        <a:pt x="12" y="67"/>
                      </a:lnTo>
                      <a:lnTo>
                        <a:pt x="15" y="65"/>
                      </a:lnTo>
                      <a:lnTo>
                        <a:pt x="17" y="62"/>
                      </a:lnTo>
                      <a:lnTo>
                        <a:pt x="19" y="57"/>
                      </a:lnTo>
                      <a:lnTo>
                        <a:pt x="20" y="54"/>
                      </a:lnTo>
                      <a:lnTo>
                        <a:pt x="19" y="52"/>
                      </a:lnTo>
                      <a:lnTo>
                        <a:pt x="17" y="51"/>
                      </a:lnTo>
                      <a:lnTo>
                        <a:pt x="13" y="52"/>
                      </a:lnTo>
                      <a:lnTo>
                        <a:pt x="10" y="53"/>
                      </a:lnTo>
                      <a:lnTo>
                        <a:pt x="8" y="54"/>
                      </a:lnTo>
                      <a:lnTo>
                        <a:pt x="7" y="55"/>
                      </a:lnTo>
                      <a:lnTo>
                        <a:pt x="6" y="55"/>
                      </a:lnTo>
                      <a:lnTo>
                        <a:pt x="2" y="51"/>
                      </a:lnTo>
                      <a:lnTo>
                        <a:pt x="1" y="48"/>
                      </a:lnTo>
                      <a:lnTo>
                        <a:pt x="2" y="45"/>
                      </a:lnTo>
                      <a:lnTo>
                        <a:pt x="4" y="43"/>
                      </a:lnTo>
                      <a:lnTo>
                        <a:pt x="7" y="42"/>
                      </a:lnTo>
                      <a:lnTo>
                        <a:pt x="13" y="40"/>
                      </a:lnTo>
                      <a:lnTo>
                        <a:pt x="16" y="39"/>
                      </a:lnTo>
                      <a:lnTo>
                        <a:pt x="18" y="38"/>
                      </a:lnTo>
                      <a:lnTo>
                        <a:pt x="19" y="37"/>
                      </a:lnTo>
                      <a:lnTo>
                        <a:pt x="19" y="35"/>
                      </a:lnTo>
                      <a:lnTo>
                        <a:pt x="16" y="35"/>
                      </a:lnTo>
                      <a:lnTo>
                        <a:pt x="14" y="34"/>
                      </a:lnTo>
                      <a:lnTo>
                        <a:pt x="11" y="34"/>
                      </a:lnTo>
                      <a:lnTo>
                        <a:pt x="8" y="34"/>
                      </a:lnTo>
                      <a:lnTo>
                        <a:pt x="6" y="32"/>
                      </a:lnTo>
                      <a:lnTo>
                        <a:pt x="6" y="32"/>
                      </a:lnTo>
                      <a:lnTo>
                        <a:pt x="7" y="30"/>
                      </a:lnTo>
                      <a:lnTo>
                        <a:pt x="10" y="28"/>
                      </a:lnTo>
                      <a:lnTo>
                        <a:pt x="11" y="28"/>
                      </a:lnTo>
                      <a:lnTo>
                        <a:pt x="14" y="29"/>
                      </a:lnTo>
                      <a:lnTo>
                        <a:pt x="16" y="31"/>
                      </a:lnTo>
                      <a:lnTo>
                        <a:pt x="20" y="33"/>
                      </a:lnTo>
                      <a:lnTo>
                        <a:pt x="23" y="34"/>
                      </a:lnTo>
                      <a:lnTo>
                        <a:pt x="24" y="34"/>
                      </a:lnTo>
                      <a:lnTo>
                        <a:pt x="25" y="33"/>
                      </a:lnTo>
                      <a:lnTo>
                        <a:pt x="27" y="31"/>
                      </a:lnTo>
                      <a:lnTo>
                        <a:pt x="29" y="30"/>
                      </a:lnTo>
                      <a:lnTo>
                        <a:pt x="34" y="29"/>
                      </a:lnTo>
                      <a:lnTo>
                        <a:pt x="35" y="28"/>
                      </a:lnTo>
                      <a:lnTo>
                        <a:pt x="36" y="26"/>
                      </a:lnTo>
                      <a:lnTo>
                        <a:pt x="35" y="24"/>
                      </a:lnTo>
                      <a:lnTo>
                        <a:pt x="33" y="24"/>
                      </a:lnTo>
                      <a:lnTo>
                        <a:pt x="29" y="23"/>
                      </a:lnTo>
                      <a:lnTo>
                        <a:pt x="26" y="23"/>
                      </a:lnTo>
                      <a:lnTo>
                        <a:pt x="23" y="23"/>
                      </a:lnTo>
                      <a:lnTo>
                        <a:pt x="21" y="22"/>
                      </a:lnTo>
                      <a:lnTo>
                        <a:pt x="20" y="20"/>
                      </a:lnTo>
                      <a:lnTo>
                        <a:pt x="19" y="20"/>
                      </a:lnTo>
                      <a:lnTo>
                        <a:pt x="17" y="20"/>
                      </a:lnTo>
                      <a:lnTo>
                        <a:pt x="16" y="20"/>
                      </a:lnTo>
                      <a:lnTo>
                        <a:pt x="15" y="19"/>
                      </a:lnTo>
                      <a:lnTo>
                        <a:pt x="14" y="16"/>
                      </a:lnTo>
                      <a:lnTo>
                        <a:pt x="16" y="12"/>
                      </a:lnTo>
                      <a:lnTo>
                        <a:pt x="20" y="9"/>
                      </a:lnTo>
                      <a:lnTo>
                        <a:pt x="24" y="6"/>
                      </a:lnTo>
                      <a:lnTo>
                        <a:pt x="28" y="5"/>
                      </a:lnTo>
                      <a:lnTo>
                        <a:pt x="32" y="4"/>
                      </a:lnTo>
                      <a:lnTo>
                        <a:pt x="34" y="4"/>
                      </a:lnTo>
                      <a:lnTo>
                        <a:pt x="35" y="5"/>
                      </a:lnTo>
                      <a:lnTo>
                        <a:pt x="34" y="8"/>
                      </a:lnTo>
                      <a:lnTo>
                        <a:pt x="33" y="11"/>
                      </a:lnTo>
                      <a:lnTo>
                        <a:pt x="33" y="13"/>
                      </a:lnTo>
                      <a:lnTo>
                        <a:pt x="34" y="14"/>
                      </a:lnTo>
                      <a:lnTo>
                        <a:pt x="35" y="13"/>
                      </a:lnTo>
                      <a:lnTo>
                        <a:pt x="35" y="8"/>
                      </a:lnTo>
                      <a:lnTo>
                        <a:pt x="36" y="6"/>
                      </a:lnTo>
                      <a:lnTo>
                        <a:pt x="37" y="4"/>
                      </a:lnTo>
                      <a:lnTo>
                        <a:pt x="40" y="2"/>
                      </a:lnTo>
                      <a:lnTo>
                        <a:pt x="45" y="2"/>
                      </a:lnTo>
                      <a:lnTo>
                        <a:pt x="49" y="3"/>
                      </a:lnTo>
                      <a:lnTo>
                        <a:pt x="51" y="6"/>
                      </a:lnTo>
                      <a:lnTo>
                        <a:pt x="51" y="10"/>
                      </a:lnTo>
                      <a:lnTo>
                        <a:pt x="52" y="14"/>
                      </a:lnTo>
                      <a:lnTo>
                        <a:pt x="54" y="17"/>
                      </a:lnTo>
                      <a:lnTo>
                        <a:pt x="55" y="17"/>
                      </a:lnTo>
                      <a:lnTo>
                        <a:pt x="55" y="11"/>
                      </a:lnTo>
                      <a:lnTo>
                        <a:pt x="55" y="10"/>
                      </a:lnTo>
                      <a:lnTo>
                        <a:pt x="56" y="10"/>
                      </a:lnTo>
                      <a:lnTo>
                        <a:pt x="59" y="9"/>
                      </a:lnTo>
                      <a:lnTo>
                        <a:pt x="64" y="9"/>
                      </a:lnTo>
                      <a:lnTo>
                        <a:pt x="67" y="9"/>
                      </a:lnTo>
                      <a:lnTo>
                        <a:pt x="70" y="10"/>
                      </a:lnTo>
                      <a:lnTo>
                        <a:pt x="72" y="12"/>
                      </a:lnTo>
                      <a:lnTo>
                        <a:pt x="79" y="16"/>
                      </a:lnTo>
                      <a:lnTo>
                        <a:pt x="81" y="17"/>
                      </a:lnTo>
                      <a:lnTo>
                        <a:pt x="81" y="17"/>
                      </a:lnTo>
                      <a:lnTo>
                        <a:pt x="81" y="16"/>
                      </a:lnTo>
                      <a:lnTo>
                        <a:pt x="79" y="13"/>
                      </a:lnTo>
                      <a:lnTo>
                        <a:pt x="75" y="12"/>
                      </a:lnTo>
                      <a:lnTo>
                        <a:pt x="71" y="11"/>
                      </a:lnTo>
                      <a:lnTo>
                        <a:pt x="68" y="9"/>
                      </a:lnTo>
                      <a:lnTo>
                        <a:pt x="65" y="6"/>
                      </a:lnTo>
                      <a:lnTo>
                        <a:pt x="65" y="5"/>
                      </a:lnTo>
                      <a:lnTo>
                        <a:pt x="65" y="4"/>
                      </a:lnTo>
                      <a:lnTo>
                        <a:pt x="66" y="2"/>
                      </a:lnTo>
                      <a:lnTo>
                        <a:pt x="68" y="1"/>
                      </a:lnTo>
                      <a:lnTo>
                        <a:pt x="6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4" name="Freeform 125">
                  <a:extLst>
                    <a:ext uri="{FF2B5EF4-FFF2-40B4-BE49-F238E27FC236}">
                      <a16:creationId xmlns:a16="http://schemas.microsoft.com/office/drawing/2014/main" id="{B95F3A8D-7EDC-3A45-A83B-9F343599AF54}"/>
                    </a:ext>
                  </a:extLst>
                </p:cNvPr>
                <p:cNvSpPr>
                  <a:spLocks/>
                </p:cNvSpPr>
                <p:nvPr/>
              </p:nvSpPr>
              <p:spPr bwMode="auto">
                <a:xfrm>
                  <a:off x="2634735" y="2787659"/>
                  <a:ext cx="14481" cy="13034"/>
                </a:xfrm>
                <a:custGeom>
                  <a:avLst/>
                  <a:gdLst/>
                  <a:ahLst/>
                  <a:cxnLst>
                    <a:cxn ang="0">
                      <a:pos x="2" y="0"/>
                    </a:cxn>
                    <a:cxn ang="0">
                      <a:pos x="7" y="0"/>
                    </a:cxn>
                    <a:cxn ang="0">
                      <a:pos x="10" y="1"/>
                    </a:cxn>
                    <a:cxn ang="0">
                      <a:pos x="9" y="4"/>
                    </a:cxn>
                    <a:cxn ang="0">
                      <a:pos x="7" y="7"/>
                    </a:cxn>
                    <a:cxn ang="0">
                      <a:pos x="4" y="9"/>
                    </a:cxn>
                    <a:cxn ang="0">
                      <a:pos x="3" y="9"/>
                    </a:cxn>
                    <a:cxn ang="0">
                      <a:pos x="2" y="8"/>
                    </a:cxn>
                    <a:cxn ang="0">
                      <a:pos x="2" y="7"/>
                    </a:cxn>
                    <a:cxn ang="0">
                      <a:pos x="0" y="4"/>
                    </a:cxn>
                    <a:cxn ang="0">
                      <a:pos x="0" y="2"/>
                    </a:cxn>
                    <a:cxn ang="0">
                      <a:pos x="1" y="1"/>
                    </a:cxn>
                    <a:cxn ang="0">
                      <a:pos x="2" y="0"/>
                    </a:cxn>
                  </a:cxnLst>
                  <a:rect l="0" t="0" r="r" b="b"/>
                  <a:pathLst>
                    <a:path w="10" h="9">
                      <a:moveTo>
                        <a:pt x="2" y="0"/>
                      </a:moveTo>
                      <a:lnTo>
                        <a:pt x="7" y="0"/>
                      </a:lnTo>
                      <a:lnTo>
                        <a:pt x="10" y="1"/>
                      </a:lnTo>
                      <a:lnTo>
                        <a:pt x="9" y="4"/>
                      </a:lnTo>
                      <a:lnTo>
                        <a:pt x="7" y="7"/>
                      </a:lnTo>
                      <a:lnTo>
                        <a:pt x="4" y="9"/>
                      </a:lnTo>
                      <a:lnTo>
                        <a:pt x="3" y="9"/>
                      </a:lnTo>
                      <a:lnTo>
                        <a:pt x="2" y="8"/>
                      </a:lnTo>
                      <a:lnTo>
                        <a:pt x="2" y="7"/>
                      </a:lnTo>
                      <a:lnTo>
                        <a:pt x="0" y="4"/>
                      </a:lnTo>
                      <a:lnTo>
                        <a:pt x="0" y="2"/>
                      </a:lnTo>
                      <a:lnTo>
                        <a:pt x="1" y="1"/>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5" name="Freeform 126">
                  <a:extLst>
                    <a:ext uri="{FF2B5EF4-FFF2-40B4-BE49-F238E27FC236}">
                      <a16:creationId xmlns:a16="http://schemas.microsoft.com/office/drawing/2014/main" id="{6BE45D64-0121-1B49-801C-F140A0BF3930}"/>
                    </a:ext>
                  </a:extLst>
                </p:cNvPr>
                <p:cNvSpPr>
                  <a:spLocks/>
                </p:cNvSpPr>
                <p:nvPr/>
              </p:nvSpPr>
              <p:spPr bwMode="auto">
                <a:xfrm>
                  <a:off x="2025076" y="2738423"/>
                  <a:ext cx="160742" cy="94128"/>
                </a:xfrm>
                <a:custGeom>
                  <a:avLst/>
                  <a:gdLst/>
                  <a:ahLst/>
                  <a:cxnLst>
                    <a:cxn ang="0">
                      <a:pos x="31" y="1"/>
                    </a:cxn>
                    <a:cxn ang="0">
                      <a:pos x="37" y="4"/>
                    </a:cxn>
                    <a:cxn ang="0">
                      <a:pos x="40" y="7"/>
                    </a:cxn>
                    <a:cxn ang="0">
                      <a:pos x="56" y="8"/>
                    </a:cxn>
                    <a:cxn ang="0">
                      <a:pos x="72" y="12"/>
                    </a:cxn>
                    <a:cxn ang="0">
                      <a:pos x="73" y="16"/>
                    </a:cxn>
                    <a:cxn ang="0">
                      <a:pos x="71" y="21"/>
                    </a:cxn>
                    <a:cxn ang="0">
                      <a:pos x="72" y="24"/>
                    </a:cxn>
                    <a:cxn ang="0">
                      <a:pos x="76" y="21"/>
                    </a:cxn>
                    <a:cxn ang="0">
                      <a:pos x="77" y="20"/>
                    </a:cxn>
                    <a:cxn ang="0">
                      <a:pos x="76" y="18"/>
                    </a:cxn>
                    <a:cxn ang="0">
                      <a:pos x="75" y="13"/>
                    </a:cxn>
                    <a:cxn ang="0">
                      <a:pos x="76" y="5"/>
                    </a:cxn>
                    <a:cxn ang="0">
                      <a:pos x="82" y="1"/>
                    </a:cxn>
                    <a:cxn ang="0">
                      <a:pos x="87" y="4"/>
                    </a:cxn>
                    <a:cxn ang="0">
                      <a:pos x="90" y="9"/>
                    </a:cxn>
                    <a:cxn ang="0">
                      <a:pos x="92" y="29"/>
                    </a:cxn>
                    <a:cxn ang="0">
                      <a:pos x="97" y="40"/>
                    </a:cxn>
                    <a:cxn ang="0">
                      <a:pos x="100" y="42"/>
                    </a:cxn>
                    <a:cxn ang="0">
                      <a:pos x="109" y="46"/>
                    </a:cxn>
                    <a:cxn ang="0">
                      <a:pos x="111" y="50"/>
                    </a:cxn>
                    <a:cxn ang="0">
                      <a:pos x="104" y="58"/>
                    </a:cxn>
                    <a:cxn ang="0">
                      <a:pos x="95" y="63"/>
                    </a:cxn>
                    <a:cxn ang="0">
                      <a:pos x="84" y="64"/>
                    </a:cxn>
                    <a:cxn ang="0">
                      <a:pos x="75" y="60"/>
                    </a:cxn>
                    <a:cxn ang="0">
                      <a:pos x="73" y="54"/>
                    </a:cxn>
                    <a:cxn ang="0">
                      <a:pos x="69" y="52"/>
                    </a:cxn>
                    <a:cxn ang="0">
                      <a:pos x="65" y="57"/>
                    </a:cxn>
                    <a:cxn ang="0">
                      <a:pos x="63" y="59"/>
                    </a:cxn>
                    <a:cxn ang="0">
                      <a:pos x="49" y="62"/>
                    </a:cxn>
                    <a:cxn ang="0">
                      <a:pos x="39" y="63"/>
                    </a:cxn>
                    <a:cxn ang="0">
                      <a:pos x="31" y="61"/>
                    </a:cxn>
                    <a:cxn ang="0">
                      <a:pos x="26" y="54"/>
                    </a:cxn>
                    <a:cxn ang="0">
                      <a:pos x="19" y="50"/>
                    </a:cxn>
                    <a:cxn ang="0">
                      <a:pos x="6" y="46"/>
                    </a:cxn>
                    <a:cxn ang="0">
                      <a:pos x="0" y="39"/>
                    </a:cxn>
                    <a:cxn ang="0">
                      <a:pos x="2" y="36"/>
                    </a:cxn>
                    <a:cxn ang="0">
                      <a:pos x="21" y="36"/>
                    </a:cxn>
                    <a:cxn ang="0">
                      <a:pos x="28" y="34"/>
                    </a:cxn>
                    <a:cxn ang="0">
                      <a:pos x="31" y="31"/>
                    </a:cxn>
                    <a:cxn ang="0">
                      <a:pos x="28" y="30"/>
                    </a:cxn>
                    <a:cxn ang="0">
                      <a:pos x="22" y="31"/>
                    </a:cxn>
                    <a:cxn ang="0">
                      <a:pos x="15" y="29"/>
                    </a:cxn>
                    <a:cxn ang="0">
                      <a:pos x="7" y="23"/>
                    </a:cxn>
                    <a:cxn ang="0">
                      <a:pos x="7" y="21"/>
                    </a:cxn>
                    <a:cxn ang="0">
                      <a:pos x="11" y="21"/>
                    </a:cxn>
                    <a:cxn ang="0">
                      <a:pos x="16" y="20"/>
                    </a:cxn>
                    <a:cxn ang="0">
                      <a:pos x="16" y="15"/>
                    </a:cxn>
                    <a:cxn ang="0">
                      <a:pos x="10" y="15"/>
                    </a:cxn>
                    <a:cxn ang="0">
                      <a:pos x="9" y="13"/>
                    </a:cxn>
                    <a:cxn ang="0">
                      <a:pos x="13" y="10"/>
                    </a:cxn>
                    <a:cxn ang="0">
                      <a:pos x="19" y="8"/>
                    </a:cxn>
                    <a:cxn ang="0">
                      <a:pos x="23" y="3"/>
                    </a:cxn>
                    <a:cxn ang="0">
                      <a:pos x="28" y="0"/>
                    </a:cxn>
                  </a:cxnLst>
                  <a:rect l="0" t="0" r="r" b="b"/>
                  <a:pathLst>
                    <a:path w="111" h="65">
                      <a:moveTo>
                        <a:pt x="28" y="0"/>
                      </a:moveTo>
                      <a:lnTo>
                        <a:pt x="31" y="1"/>
                      </a:lnTo>
                      <a:lnTo>
                        <a:pt x="34" y="3"/>
                      </a:lnTo>
                      <a:lnTo>
                        <a:pt x="37" y="4"/>
                      </a:lnTo>
                      <a:lnTo>
                        <a:pt x="39" y="6"/>
                      </a:lnTo>
                      <a:lnTo>
                        <a:pt x="40" y="7"/>
                      </a:lnTo>
                      <a:lnTo>
                        <a:pt x="48" y="7"/>
                      </a:lnTo>
                      <a:lnTo>
                        <a:pt x="56" y="8"/>
                      </a:lnTo>
                      <a:lnTo>
                        <a:pt x="64" y="9"/>
                      </a:lnTo>
                      <a:lnTo>
                        <a:pt x="72" y="12"/>
                      </a:lnTo>
                      <a:lnTo>
                        <a:pt x="73" y="13"/>
                      </a:lnTo>
                      <a:lnTo>
                        <a:pt x="73" y="16"/>
                      </a:lnTo>
                      <a:lnTo>
                        <a:pt x="72" y="19"/>
                      </a:lnTo>
                      <a:lnTo>
                        <a:pt x="71" y="21"/>
                      </a:lnTo>
                      <a:lnTo>
                        <a:pt x="72" y="24"/>
                      </a:lnTo>
                      <a:lnTo>
                        <a:pt x="72" y="24"/>
                      </a:lnTo>
                      <a:lnTo>
                        <a:pt x="73" y="24"/>
                      </a:lnTo>
                      <a:lnTo>
                        <a:pt x="76" y="21"/>
                      </a:lnTo>
                      <a:lnTo>
                        <a:pt x="77" y="20"/>
                      </a:lnTo>
                      <a:lnTo>
                        <a:pt x="77" y="20"/>
                      </a:lnTo>
                      <a:lnTo>
                        <a:pt x="76" y="19"/>
                      </a:lnTo>
                      <a:lnTo>
                        <a:pt x="76" y="18"/>
                      </a:lnTo>
                      <a:lnTo>
                        <a:pt x="75" y="17"/>
                      </a:lnTo>
                      <a:lnTo>
                        <a:pt x="75" y="13"/>
                      </a:lnTo>
                      <a:lnTo>
                        <a:pt x="75" y="8"/>
                      </a:lnTo>
                      <a:lnTo>
                        <a:pt x="76" y="5"/>
                      </a:lnTo>
                      <a:lnTo>
                        <a:pt x="79" y="2"/>
                      </a:lnTo>
                      <a:lnTo>
                        <a:pt x="82" y="1"/>
                      </a:lnTo>
                      <a:lnTo>
                        <a:pt x="84" y="2"/>
                      </a:lnTo>
                      <a:lnTo>
                        <a:pt x="87" y="4"/>
                      </a:lnTo>
                      <a:lnTo>
                        <a:pt x="89" y="6"/>
                      </a:lnTo>
                      <a:lnTo>
                        <a:pt x="90" y="9"/>
                      </a:lnTo>
                      <a:lnTo>
                        <a:pt x="90" y="15"/>
                      </a:lnTo>
                      <a:lnTo>
                        <a:pt x="92" y="29"/>
                      </a:lnTo>
                      <a:lnTo>
                        <a:pt x="94" y="35"/>
                      </a:lnTo>
                      <a:lnTo>
                        <a:pt x="97" y="40"/>
                      </a:lnTo>
                      <a:lnTo>
                        <a:pt x="98" y="41"/>
                      </a:lnTo>
                      <a:lnTo>
                        <a:pt x="100" y="42"/>
                      </a:lnTo>
                      <a:lnTo>
                        <a:pt x="106" y="44"/>
                      </a:lnTo>
                      <a:lnTo>
                        <a:pt x="109" y="46"/>
                      </a:lnTo>
                      <a:lnTo>
                        <a:pt x="111" y="47"/>
                      </a:lnTo>
                      <a:lnTo>
                        <a:pt x="111" y="50"/>
                      </a:lnTo>
                      <a:lnTo>
                        <a:pt x="109" y="53"/>
                      </a:lnTo>
                      <a:lnTo>
                        <a:pt x="104" y="58"/>
                      </a:lnTo>
                      <a:lnTo>
                        <a:pt x="99" y="61"/>
                      </a:lnTo>
                      <a:lnTo>
                        <a:pt x="95" y="63"/>
                      </a:lnTo>
                      <a:lnTo>
                        <a:pt x="89" y="65"/>
                      </a:lnTo>
                      <a:lnTo>
                        <a:pt x="84" y="64"/>
                      </a:lnTo>
                      <a:lnTo>
                        <a:pt x="77" y="62"/>
                      </a:lnTo>
                      <a:lnTo>
                        <a:pt x="75" y="60"/>
                      </a:lnTo>
                      <a:lnTo>
                        <a:pt x="74" y="57"/>
                      </a:lnTo>
                      <a:lnTo>
                        <a:pt x="73" y="54"/>
                      </a:lnTo>
                      <a:lnTo>
                        <a:pt x="70" y="52"/>
                      </a:lnTo>
                      <a:lnTo>
                        <a:pt x="69" y="52"/>
                      </a:lnTo>
                      <a:lnTo>
                        <a:pt x="66" y="55"/>
                      </a:lnTo>
                      <a:lnTo>
                        <a:pt x="65" y="57"/>
                      </a:lnTo>
                      <a:lnTo>
                        <a:pt x="64" y="58"/>
                      </a:lnTo>
                      <a:lnTo>
                        <a:pt x="63" y="59"/>
                      </a:lnTo>
                      <a:lnTo>
                        <a:pt x="56" y="61"/>
                      </a:lnTo>
                      <a:lnTo>
                        <a:pt x="49" y="62"/>
                      </a:lnTo>
                      <a:lnTo>
                        <a:pt x="44" y="63"/>
                      </a:lnTo>
                      <a:lnTo>
                        <a:pt x="39" y="63"/>
                      </a:lnTo>
                      <a:lnTo>
                        <a:pt x="34" y="63"/>
                      </a:lnTo>
                      <a:lnTo>
                        <a:pt x="31" y="61"/>
                      </a:lnTo>
                      <a:lnTo>
                        <a:pt x="29" y="57"/>
                      </a:lnTo>
                      <a:lnTo>
                        <a:pt x="26" y="54"/>
                      </a:lnTo>
                      <a:lnTo>
                        <a:pt x="24" y="51"/>
                      </a:lnTo>
                      <a:lnTo>
                        <a:pt x="19" y="50"/>
                      </a:lnTo>
                      <a:lnTo>
                        <a:pt x="10" y="48"/>
                      </a:lnTo>
                      <a:lnTo>
                        <a:pt x="6" y="46"/>
                      </a:lnTo>
                      <a:lnTo>
                        <a:pt x="2" y="42"/>
                      </a:lnTo>
                      <a:lnTo>
                        <a:pt x="0" y="39"/>
                      </a:lnTo>
                      <a:lnTo>
                        <a:pt x="0" y="38"/>
                      </a:lnTo>
                      <a:lnTo>
                        <a:pt x="2" y="36"/>
                      </a:lnTo>
                      <a:lnTo>
                        <a:pt x="5" y="36"/>
                      </a:lnTo>
                      <a:lnTo>
                        <a:pt x="21" y="36"/>
                      </a:lnTo>
                      <a:lnTo>
                        <a:pt x="25" y="35"/>
                      </a:lnTo>
                      <a:lnTo>
                        <a:pt x="28" y="34"/>
                      </a:lnTo>
                      <a:lnTo>
                        <a:pt x="30" y="33"/>
                      </a:lnTo>
                      <a:lnTo>
                        <a:pt x="31" y="31"/>
                      </a:lnTo>
                      <a:lnTo>
                        <a:pt x="30" y="30"/>
                      </a:lnTo>
                      <a:lnTo>
                        <a:pt x="28" y="30"/>
                      </a:lnTo>
                      <a:lnTo>
                        <a:pt x="26" y="30"/>
                      </a:lnTo>
                      <a:lnTo>
                        <a:pt x="22" y="31"/>
                      </a:lnTo>
                      <a:lnTo>
                        <a:pt x="20" y="31"/>
                      </a:lnTo>
                      <a:lnTo>
                        <a:pt x="15" y="29"/>
                      </a:lnTo>
                      <a:lnTo>
                        <a:pt x="11" y="26"/>
                      </a:lnTo>
                      <a:lnTo>
                        <a:pt x="7" y="23"/>
                      </a:lnTo>
                      <a:lnTo>
                        <a:pt x="7" y="21"/>
                      </a:lnTo>
                      <a:lnTo>
                        <a:pt x="7" y="21"/>
                      </a:lnTo>
                      <a:lnTo>
                        <a:pt x="9" y="21"/>
                      </a:lnTo>
                      <a:lnTo>
                        <a:pt x="11" y="21"/>
                      </a:lnTo>
                      <a:lnTo>
                        <a:pt x="15" y="21"/>
                      </a:lnTo>
                      <a:lnTo>
                        <a:pt x="16" y="20"/>
                      </a:lnTo>
                      <a:lnTo>
                        <a:pt x="17" y="18"/>
                      </a:lnTo>
                      <a:lnTo>
                        <a:pt x="16" y="15"/>
                      </a:lnTo>
                      <a:lnTo>
                        <a:pt x="16" y="15"/>
                      </a:lnTo>
                      <a:lnTo>
                        <a:pt x="10" y="15"/>
                      </a:lnTo>
                      <a:lnTo>
                        <a:pt x="9" y="14"/>
                      </a:lnTo>
                      <a:lnTo>
                        <a:pt x="9" y="13"/>
                      </a:lnTo>
                      <a:lnTo>
                        <a:pt x="11" y="11"/>
                      </a:lnTo>
                      <a:lnTo>
                        <a:pt x="13" y="10"/>
                      </a:lnTo>
                      <a:lnTo>
                        <a:pt x="16" y="9"/>
                      </a:lnTo>
                      <a:lnTo>
                        <a:pt x="19" y="8"/>
                      </a:lnTo>
                      <a:lnTo>
                        <a:pt x="21" y="6"/>
                      </a:lnTo>
                      <a:lnTo>
                        <a:pt x="23" y="3"/>
                      </a:lnTo>
                      <a:lnTo>
                        <a:pt x="26" y="2"/>
                      </a:lnTo>
                      <a:lnTo>
                        <a:pt x="2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6" name="Freeform 127">
                  <a:extLst>
                    <a:ext uri="{FF2B5EF4-FFF2-40B4-BE49-F238E27FC236}">
                      <a16:creationId xmlns:a16="http://schemas.microsoft.com/office/drawing/2014/main" id="{FFFE4D74-C304-8A47-ABF8-FAA81C125E4F}"/>
                    </a:ext>
                  </a:extLst>
                </p:cNvPr>
                <p:cNvSpPr>
                  <a:spLocks/>
                </p:cNvSpPr>
                <p:nvPr/>
              </p:nvSpPr>
              <p:spPr bwMode="auto">
                <a:xfrm>
                  <a:off x="2588395" y="2754352"/>
                  <a:ext cx="24619" cy="17377"/>
                </a:xfrm>
                <a:custGeom>
                  <a:avLst/>
                  <a:gdLst/>
                  <a:ahLst/>
                  <a:cxnLst>
                    <a:cxn ang="0">
                      <a:pos x="0" y="0"/>
                    </a:cxn>
                    <a:cxn ang="0">
                      <a:pos x="9" y="5"/>
                    </a:cxn>
                    <a:cxn ang="0">
                      <a:pos x="16" y="11"/>
                    </a:cxn>
                    <a:cxn ang="0">
                      <a:pos x="17" y="11"/>
                    </a:cxn>
                    <a:cxn ang="0">
                      <a:pos x="16" y="11"/>
                    </a:cxn>
                    <a:cxn ang="0">
                      <a:pos x="16" y="12"/>
                    </a:cxn>
                    <a:cxn ang="0">
                      <a:pos x="15" y="11"/>
                    </a:cxn>
                    <a:cxn ang="0">
                      <a:pos x="14" y="11"/>
                    </a:cxn>
                    <a:cxn ang="0">
                      <a:pos x="12" y="11"/>
                    </a:cxn>
                    <a:cxn ang="0">
                      <a:pos x="11" y="11"/>
                    </a:cxn>
                    <a:cxn ang="0">
                      <a:pos x="11" y="10"/>
                    </a:cxn>
                    <a:cxn ang="0">
                      <a:pos x="8" y="8"/>
                    </a:cxn>
                    <a:cxn ang="0">
                      <a:pos x="2" y="2"/>
                    </a:cxn>
                    <a:cxn ang="0">
                      <a:pos x="0" y="1"/>
                    </a:cxn>
                    <a:cxn ang="0">
                      <a:pos x="0" y="0"/>
                    </a:cxn>
                  </a:cxnLst>
                  <a:rect l="0" t="0" r="r" b="b"/>
                  <a:pathLst>
                    <a:path w="17" h="12">
                      <a:moveTo>
                        <a:pt x="0" y="0"/>
                      </a:moveTo>
                      <a:lnTo>
                        <a:pt x="9" y="5"/>
                      </a:lnTo>
                      <a:lnTo>
                        <a:pt x="16" y="11"/>
                      </a:lnTo>
                      <a:lnTo>
                        <a:pt x="17" y="11"/>
                      </a:lnTo>
                      <a:lnTo>
                        <a:pt x="16" y="11"/>
                      </a:lnTo>
                      <a:lnTo>
                        <a:pt x="16" y="12"/>
                      </a:lnTo>
                      <a:lnTo>
                        <a:pt x="15" y="11"/>
                      </a:lnTo>
                      <a:lnTo>
                        <a:pt x="14" y="11"/>
                      </a:lnTo>
                      <a:lnTo>
                        <a:pt x="12" y="11"/>
                      </a:lnTo>
                      <a:lnTo>
                        <a:pt x="11" y="11"/>
                      </a:lnTo>
                      <a:lnTo>
                        <a:pt x="11" y="10"/>
                      </a:lnTo>
                      <a:lnTo>
                        <a:pt x="8" y="8"/>
                      </a:lnTo>
                      <a:lnTo>
                        <a:pt x="2" y="2"/>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7" name="Freeform 128">
                  <a:extLst>
                    <a:ext uri="{FF2B5EF4-FFF2-40B4-BE49-F238E27FC236}">
                      <a16:creationId xmlns:a16="http://schemas.microsoft.com/office/drawing/2014/main" id="{EB8EEDFF-0630-CC47-899C-092B17BB7D4F}"/>
                    </a:ext>
                  </a:extLst>
                </p:cNvPr>
                <p:cNvSpPr>
                  <a:spLocks/>
                </p:cNvSpPr>
                <p:nvPr/>
              </p:nvSpPr>
              <p:spPr bwMode="auto">
                <a:xfrm>
                  <a:off x="2194506" y="2812277"/>
                  <a:ext cx="39100" cy="28962"/>
                </a:xfrm>
                <a:custGeom>
                  <a:avLst/>
                  <a:gdLst/>
                  <a:ahLst/>
                  <a:cxnLst>
                    <a:cxn ang="0">
                      <a:pos x="12" y="0"/>
                    </a:cxn>
                    <a:cxn ang="0">
                      <a:pos x="16" y="4"/>
                    </a:cxn>
                    <a:cxn ang="0">
                      <a:pos x="21" y="8"/>
                    </a:cxn>
                    <a:cxn ang="0">
                      <a:pos x="25" y="12"/>
                    </a:cxn>
                    <a:cxn ang="0">
                      <a:pos x="27" y="17"/>
                    </a:cxn>
                    <a:cxn ang="0">
                      <a:pos x="27" y="18"/>
                    </a:cxn>
                    <a:cxn ang="0">
                      <a:pos x="26" y="19"/>
                    </a:cxn>
                    <a:cxn ang="0">
                      <a:pos x="25" y="20"/>
                    </a:cxn>
                    <a:cxn ang="0">
                      <a:pos x="24" y="20"/>
                    </a:cxn>
                    <a:cxn ang="0">
                      <a:pos x="23" y="20"/>
                    </a:cxn>
                    <a:cxn ang="0">
                      <a:pos x="20" y="20"/>
                    </a:cxn>
                    <a:cxn ang="0">
                      <a:pos x="14" y="19"/>
                    </a:cxn>
                    <a:cxn ang="0">
                      <a:pos x="9" y="16"/>
                    </a:cxn>
                    <a:cxn ang="0">
                      <a:pos x="7" y="16"/>
                    </a:cxn>
                    <a:cxn ang="0">
                      <a:pos x="4" y="16"/>
                    </a:cxn>
                    <a:cxn ang="0">
                      <a:pos x="2" y="15"/>
                    </a:cxn>
                    <a:cxn ang="0">
                      <a:pos x="0" y="15"/>
                    </a:cxn>
                    <a:cxn ang="0">
                      <a:pos x="0" y="13"/>
                    </a:cxn>
                    <a:cxn ang="0">
                      <a:pos x="1" y="10"/>
                    </a:cxn>
                    <a:cxn ang="0">
                      <a:pos x="7" y="4"/>
                    </a:cxn>
                    <a:cxn ang="0">
                      <a:pos x="9" y="2"/>
                    </a:cxn>
                    <a:cxn ang="0">
                      <a:pos x="11" y="0"/>
                    </a:cxn>
                    <a:cxn ang="0">
                      <a:pos x="12" y="0"/>
                    </a:cxn>
                  </a:cxnLst>
                  <a:rect l="0" t="0" r="r" b="b"/>
                  <a:pathLst>
                    <a:path w="27" h="20">
                      <a:moveTo>
                        <a:pt x="12" y="0"/>
                      </a:moveTo>
                      <a:lnTo>
                        <a:pt x="16" y="4"/>
                      </a:lnTo>
                      <a:lnTo>
                        <a:pt x="21" y="8"/>
                      </a:lnTo>
                      <a:lnTo>
                        <a:pt x="25" y="12"/>
                      </a:lnTo>
                      <a:lnTo>
                        <a:pt x="27" y="17"/>
                      </a:lnTo>
                      <a:lnTo>
                        <a:pt x="27" y="18"/>
                      </a:lnTo>
                      <a:lnTo>
                        <a:pt x="26" y="19"/>
                      </a:lnTo>
                      <a:lnTo>
                        <a:pt x="25" y="20"/>
                      </a:lnTo>
                      <a:lnTo>
                        <a:pt x="24" y="20"/>
                      </a:lnTo>
                      <a:lnTo>
                        <a:pt x="23" y="20"/>
                      </a:lnTo>
                      <a:lnTo>
                        <a:pt x="20" y="20"/>
                      </a:lnTo>
                      <a:lnTo>
                        <a:pt x="14" y="19"/>
                      </a:lnTo>
                      <a:lnTo>
                        <a:pt x="9" y="16"/>
                      </a:lnTo>
                      <a:lnTo>
                        <a:pt x="7" y="16"/>
                      </a:lnTo>
                      <a:lnTo>
                        <a:pt x="4" y="16"/>
                      </a:lnTo>
                      <a:lnTo>
                        <a:pt x="2" y="15"/>
                      </a:lnTo>
                      <a:lnTo>
                        <a:pt x="0" y="15"/>
                      </a:lnTo>
                      <a:lnTo>
                        <a:pt x="0" y="13"/>
                      </a:lnTo>
                      <a:lnTo>
                        <a:pt x="1" y="10"/>
                      </a:lnTo>
                      <a:lnTo>
                        <a:pt x="7" y="4"/>
                      </a:lnTo>
                      <a:lnTo>
                        <a:pt x="9" y="2"/>
                      </a:lnTo>
                      <a:lnTo>
                        <a:pt x="11" y="0"/>
                      </a:lnTo>
                      <a:lnTo>
                        <a:pt x="1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8" name="Freeform 129">
                  <a:extLst>
                    <a:ext uri="{FF2B5EF4-FFF2-40B4-BE49-F238E27FC236}">
                      <a16:creationId xmlns:a16="http://schemas.microsoft.com/office/drawing/2014/main" id="{981CD57A-8870-5642-B598-77C7A3F5D7FB}"/>
                    </a:ext>
                  </a:extLst>
                </p:cNvPr>
                <p:cNvSpPr>
                  <a:spLocks/>
                </p:cNvSpPr>
                <p:nvPr/>
              </p:nvSpPr>
              <p:spPr bwMode="auto">
                <a:xfrm>
                  <a:off x="2323389" y="2845584"/>
                  <a:ext cx="5792" cy="4345"/>
                </a:xfrm>
                <a:custGeom>
                  <a:avLst/>
                  <a:gdLst/>
                  <a:ahLst/>
                  <a:cxnLst>
                    <a:cxn ang="0">
                      <a:pos x="1" y="0"/>
                    </a:cxn>
                    <a:cxn ang="0">
                      <a:pos x="4" y="0"/>
                    </a:cxn>
                    <a:cxn ang="0">
                      <a:pos x="4" y="0"/>
                    </a:cxn>
                    <a:cxn ang="0">
                      <a:pos x="3" y="2"/>
                    </a:cxn>
                    <a:cxn ang="0">
                      <a:pos x="2" y="3"/>
                    </a:cxn>
                    <a:cxn ang="0">
                      <a:pos x="1" y="3"/>
                    </a:cxn>
                    <a:cxn ang="0">
                      <a:pos x="0" y="3"/>
                    </a:cxn>
                    <a:cxn ang="0">
                      <a:pos x="0" y="0"/>
                    </a:cxn>
                    <a:cxn ang="0">
                      <a:pos x="1" y="0"/>
                    </a:cxn>
                  </a:cxnLst>
                  <a:rect l="0" t="0" r="r" b="b"/>
                  <a:pathLst>
                    <a:path w="4" h="3">
                      <a:moveTo>
                        <a:pt x="1" y="0"/>
                      </a:moveTo>
                      <a:lnTo>
                        <a:pt x="4" y="0"/>
                      </a:lnTo>
                      <a:lnTo>
                        <a:pt x="4" y="0"/>
                      </a:lnTo>
                      <a:lnTo>
                        <a:pt x="3" y="2"/>
                      </a:lnTo>
                      <a:lnTo>
                        <a:pt x="2" y="3"/>
                      </a:lnTo>
                      <a:lnTo>
                        <a:pt x="1" y="3"/>
                      </a:lnTo>
                      <a:lnTo>
                        <a:pt x="0" y="3"/>
                      </a:lnTo>
                      <a:lnTo>
                        <a:pt x="0"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39" name="Freeform 130">
                  <a:extLst>
                    <a:ext uri="{FF2B5EF4-FFF2-40B4-BE49-F238E27FC236}">
                      <a16:creationId xmlns:a16="http://schemas.microsoft.com/office/drawing/2014/main" id="{F0BCBBF0-4CE3-BA4A-9380-D1C7404AE7E9}"/>
                    </a:ext>
                  </a:extLst>
                </p:cNvPr>
                <p:cNvSpPr>
                  <a:spLocks noEditPoints="1"/>
                </p:cNvSpPr>
                <p:nvPr/>
              </p:nvSpPr>
              <p:spPr bwMode="auto">
                <a:xfrm>
                  <a:off x="2284289" y="2734078"/>
                  <a:ext cx="328724" cy="218667"/>
                </a:xfrm>
                <a:custGeom>
                  <a:avLst/>
                  <a:gdLst/>
                  <a:ahLst/>
                  <a:cxnLst>
                    <a:cxn ang="0">
                      <a:pos x="189" y="67"/>
                    </a:cxn>
                    <a:cxn ang="0">
                      <a:pos x="23" y="0"/>
                    </a:cxn>
                    <a:cxn ang="0">
                      <a:pos x="19" y="10"/>
                    </a:cxn>
                    <a:cxn ang="0">
                      <a:pos x="29" y="33"/>
                    </a:cxn>
                    <a:cxn ang="0">
                      <a:pos x="34" y="32"/>
                    </a:cxn>
                    <a:cxn ang="0">
                      <a:pos x="29" y="26"/>
                    </a:cxn>
                    <a:cxn ang="0">
                      <a:pos x="23" y="13"/>
                    </a:cxn>
                    <a:cxn ang="0">
                      <a:pos x="33" y="14"/>
                    </a:cxn>
                    <a:cxn ang="0">
                      <a:pos x="42" y="1"/>
                    </a:cxn>
                    <a:cxn ang="0">
                      <a:pos x="54" y="16"/>
                    </a:cxn>
                    <a:cxn ang="0">
                      <a:pos x="55" y="19"/>
                    </a:cxn>
                    <a:cxn ang="0">
                      <a:pos x="60" y="20"/>
                    </a:cxn>
                    <a:cxn ang="0">
                      <a:pos x="70" y="10"/>
                    </a:cxn>
                    <a:cxn ang="0">
                      <a:pos x="54" y="3"/>
                    </a:cxn>
                    <a:cxn ang="0">
                      <a:pos x="75" y="9"/>
                    </a:cxn>
                    <a:cxn ang="0">
                      <a:pos x="90" y="25"/>
                    </a:cxn>
                    <a:cxn ang="0">
                      <a:pos x="104" y="28"/>
                    </a:cxn>
                    <a:cxn ang="0">
                      <a:pos x="109" y="25"/>
                    </a:cxn>
                    <a:cxn ang="0">
                      <a:pos x="114" y="41"/>
                    </a:cxn>
                    <a:cxn ang="0">
                      <a:pos x="122" y="31"/>
                    </a:cxn>
                    <a:cxn ang="0">
                      <a:pos x="134" y="34"/>
                    </a:cxn>
                    <a:cxn ang="0">
                      <a:pos x="133" y="44"/>
                    </a:cxn>
                    <a:cxn ang="0">
                      <a:pos x="144" y="42"/>
                    </a:cxn>
                    <a:cxn ang="0">
                      <a:pos x="144" y="51"/>
                    </a:cxn>
                    <a:cxn ang="0">
                      <a:pos x="152" y="54"/>
                    </a:cxn>
                    <a:cxn ang="0">
                      <a:pos x="172" y="65"/>
                    </a:cxn>
                    <a:cxn ang="0">
                      <a:pos x="174" y="64"/>
                    </a:cxn>
                    <a:cxn ang="0">
                      <a:pos x="175" y="60"/>
                    </a:cxn>
                    <a:cxn ang="0">
                      <a:pos x="190" y="65"/>
                    </a:cxn>
                    <a:cxn ang="0">
                      <a:pos x="193" y="69"/>
                    </a:cxn>
                    <a:cxn ang="0">
                      <a:pos x="213" y="71"/>
                    </a:cxn>
                    <a:cxn ang="0">
                      <a:pos x="208" y="72"/>
                    </a:cxn>
                    <a:cxn ang="0">
                      <a:pos x="217" y="79"/>
                    </a:cxn>
                    <a:cxn ang="0">
                      <a:pos x="207" y="81"/>
                    </a:cxn>
                    <a:cxn ang="0">
                      <a:pos x="210" y="97"/>
                    </a:cxn>
                    <a:cxn ang="0">
                      <a:pos x="201" y="83"/>
                    </a:cxn>
                    <a:cxn ang="0">
                      <a:pos x="193" y="84"/>
                    </a:cxn>
                    <a:cxn ang="0">
                      <a:pos x="179" y="98"/>
                    </a:cxn>
                    <a:cxn ang="0">
                      <a:pos x="183" y="96"/>
                    </a:cxn>
                    <a:cxn ang="0">
                      <a:pos x="190" y="103"/>
                    </a:cxn>
                    <a:cxn ang="0">
                      <a:pos x="203" y="104"/>
                    </a:cxn>
                    <a:cxn ang="0">
                      <a:pos x="208" y="109"/>
                    </a:cxn>
                    <a:cxn ang="0">
                      <a:pos x="216" y="113"/>
                    </a:cxn>
                    <a:cxn ang="0">
                      <a:pos x="227" y="135"/>
                    </a:cxn>
                    <a:cxn ang="0">
                      <a:pos x="211" y="151"/>
                    </a:cxn>
                    <a:cxn ang="0">
                      <a:pos x="184" y="138"/>
                    </a:cxn>
                    <a:cxn ang="0">
                      <a:pos x="164" y="133"/>
                    </a:cxn>
                    <a:cxn ang="0">
                      <a:pos x="169" y="130"/>
                    </a:cxn>
                    <a:cxn ang="0">
                      <a:pos x="149" y="123"/>
                    </a:cxn>
                    <a:cxn ang="0">
                      <a:pos x="146" y="101"/>
                    </a:cxn>
                    <a:cxn ang="0">
                      <a:pos x="162" y="87"/>
                    </a:cxn>
                    <a:cxn ang="0">
                      <a:pos x="144" y="80"/>
                    </a:cxn>
                    <a:cxn ang="0">
                      <a:pos x="124" y="66"/>
                    </a:cxn>
                    <a:cxn ang="0">
                      <a:pos x="118" y="65"/>
                    </a:cxn>
                    <a:cxn ang="0">
                      <a:pos x="107" y="60"/>
                    </a:cxn>
                    <a:cxn ang="0">
                      <a:pos x="101" y="55"/>
                    </a:cxn>
                    <a:cxn ang="0">
                      <a:pos x="90" y="48"/>
                    </a:cxn>
                    <a:cxn ang="0">
                      <a:pos x="76" y="38"/>
                    </a:cxn>
                    <a:cxn ang="0">
                      <a:pos x="65" y="49"/>
                    </a:cxn>
                    <a:cxn ang="0">
                      <a:pos x="58" y="50"/>
                    </a:cxn>
                    <a:cxn ang="0">
                      <a:pos x="21" y="43"/>
                    </a:cxn>
                    <a:cxn ang="0">
                      <a:pos x="5" y="18"/>
                    </a:cxn>
                  </a:cxnLst>
                  <a:rect l="0" t="0" r="r" b="b"/>
                  <a:pathLst>
                    <a:path w="227" h="151">
                      <a:moveTo>
                        <a:pt x="184" y="67"/>
                      </a:moveTo>
                      <a:lnTo>
                        <a:pt x="184" y="67"/>
                      </a:lnTo>
                      <a:lnTo>
                        <a:pt x="185" y="68"/>
                      </a:lnTo>
                      <a:lnTo>
                        <a:pt x="187" y="68"/>
                      </a:lnTo>
                      <a:lnTo>
                        <a:pt x="189" y="67"/>
                      </a:lnTo>
                      <a:lnTo>
                        <a:pt x="187" y="67"/>
                      </a:lnTo>
                      <a:lnTo>
                        <a:pt x="186" y="67"/>
                      </a:lnTo>
                      <a:lnTo>
                        <a:pt x="184" y="67"/>
                      </a:lnTo>
                      <a:close/>
                      <a:moveTo>
                        <a:pt x="20" y="0"/>
                      </a:moveTo>
                      <a:lnTo>
                        <a:pt x="23" y="0"/>
                      </a:lnTo>
                      <a:lnTo>
                        <a:pt x="24" y="0"/>
                      </a:lnTo>
                      <a:lnTo>
                        <a:pt x="25" y="1"/>
                      </a:lnTo>
                      <a:lnTo>
                        <a:pt x="25" y="2"/>
                      </a:lnTo>
                      <a:lnTo>
                        <a:pt x="24" y="5"/>
                      </a:lnTo>
                      <a:lnTo>
                        <a:pt x="19" y="10"/>
                      </a:lnTo>
                      <a:lnTo>
                        <a:pt x="18" y="13"/>
                      </a:lnTo>
                      <a:lnTo>
                        <a:pt x="18" y="18"/>
                      </a:lnTo>
                      <a:lnTo>
                        <a:pt x="21" y="23"/>
                      </a:lnTo>
                      <a:lnTo>
                        <a:pt x="24" y="28"/>
                      </a:lnTo>
                      <a:lnTo>
                        <a:pt x="29" y="33"/>
                      </a:lnTo>
                      <a:lnTo>
                        <a:pt x="33" y="35"/>
                      </a:lnTo>
                      <a:lnTo>
                        <a:pt x="33" y="35"/>
                      </a:lnTo>
                      <a:lnTo>
                        <a:pt x="34" y="34"/>
                      </a:lnTo>
                      <a:lnTo>
                        <a:pt x="34" y="33"/>
                      </a:lnTo>
                      <a:lnTo>
                        <a:pt x="34" y="32"/>
                      </a:lnTo>
                      <a:lnTo>
                        <a:pt x="34" y="30"/>
                      </a:lnTo>
                      <a:lnTo>
                        <a:pt x="34" y="29"/>
                      </a:lnTo>
                      <a:lnTo>
                        <a:pt x="33" y="28"/>
                      </a:lnTo>
                      <a:lnTo>
                        <a:pt x="32" y="27"/>
                      </a:lnTo>
                      <a:lnTo>
                        <a:pt x="29" y="26"/>
                      </a:lnTo>
                      <a:lnTo>
                        <a:pt x="23" y="24"/>
                      </a:lnTo>
                      <a:lnTo>
                        <a:pt x="21" y="22"/>
                      </a:lnTo>
                      <a:lnTo>
                        <a:pt x="20" y="20"/>
                      </a:lnTo>
                      <a:lnTo>
                        <a:pt x="20" y="16"/>
                      </a:lnTo>
                      <a:lnTo>
                        <a:pt x="23" y="13"/>
                      </a:lnTo>
                      <a:lnTo>
                        <a:pt x="25" y="12"/>
                      </a:lnTo>
                      <a:lnTo>
                        <a:pt x="27" y="13"/>
                      </a:lnTo>
                      <a:lnTo>
                        <a:pt x="29" y="14"/>
                      </a:lnTo>
                      <a:lnTo>
                        <a:pt x="31" y="14"/>
                      </a:lnTo>
                      <a:lnTo>
                        <a:pt x="33" y="14"/>
                      </a:lnTo>
                      <a:lnTo>
                        <a:pt x="36" y="11"/>
                      </a:lnTo>
                      <a:lnTo>
                        <a:pt x="37" y="8"/>
                      </a:lnTo>
                      <a:lnTo>
                        <a:pt x="38" y="5"/>
                      </a:lnTo>
                      <a:lnTo>
                        <a:pt x="40" y="1"/>
                      </a:lnTo>
                      <a:lnTo>
                        <a:pt x="42" y="1"/>
                      </a:lnTo>
                      <a:lnTo>
                        <a:pt x="45" y="2"/>
                      </a:lnTo>
                      <a:lnTo>
                        <a:pt x="48" y="4"/>
                      </a:lnTo>
                      <a:lnTo>
                        <a:pt x="51" y="8"/>
                      </a:lnTo>
                      <a:lnTo>
                        <a:pt x="54" y="12"/>
                      </a:lnTo>
                      <a:lnTo>
                        <a:pt x="54" y="16"/>
                      </a:lnTo>
                      <a:lnTo>
                        <a:pt x="53" y="20"/>
                      </a:lnTo>
                      <a:lnTo>
                        <a:pt x="54" y="24"/>
                      </a:lnTo>
                      <a:lnTo>
                        <a:pt x="54" y="23"/>
                      </a:lnTo>
                      <a:lnTo>
                        <a:pt x="54" y="21"/>
                      </a:lnTo>
                      <a:lnTo>
                        <a:pt x="55" y="19"/>
                      </a:lnTo>
                      <a:lnTo>
                        <a:pt x="56" y="18"/>
                      </a:lnTo>
                      <a:lnTo>
                        <a:pt x="57" y="18"/>
                      </a:lnTo>
                      <a:lnTo>
                        <a:pt x="58" y="19"/>
                      </a:lnTo>
                      <a:lnTo>
                        <a:pt x="59" y="19"/>
                      </a:lnTo>
                      <a:lnTo>
                        <a:pt x="60" y="20"/>
                      </a:lnTo>
                      <a:lnTo>
                        <a:pt x="60" y="20"/>
                      </a:lnTo>
                      <a:lnTo>
                        <a:pt x="65" y="16"/>
                      </a:lnTo>
                      <a:lnTo>
                        <a:pt x="69" y="12"/>
                      </a:lnTo>
                      <a:lnTo>
                        <a:pt x="72" y="10"/>
                      </a:lnTo>
                      <a:lnTo>
                        <a:pt x="70" y="10"/>
                      </a:lnTo>
                      <a:lnTo>
                        <a:pt x="69" y="9"/>
                      </a:lnTo>
                      <a:lnTo>
                        <a:pt x="68" y="9"/>
                      </a:lnTo>
                      <a:lnTo>
                        <a:pt x="67" y="9"/>
                      </a:lnTo>
                      <a:lnTo>
                        <a:pt x="59" y="6"/>
                      </a:lnTo>
                      <a:lnTo>
                        <a:pt x="54" y="3"/>
                      </a:lnTo>
                      <a:lnTo>
                        <a:pt x="50" y="2"/>
                      </a:lnTo>
                      <a:lnTo>
                        <a:pt x="48" y="1"/>
                      </a:lnTo>
                      <a:lnTo>
                        <a:pt x="47" y="0"/>
                      </a:lnTo>
                      <a:lnTo>
                        <a:pt x="61" y="4"/>
                      </a:lnTo>
                      <a:lnTo>
                        <a:pt x="75" y="9"/>
                      </a:lnTo>
                      <a:lnTo>
                        <a:pt x="77" y="9"/>
                      </a:lnTo>
                      <a:lnTo>
                        <a:pt x="81" y="11"/>
                      </a:lnTo>
                      <a:lnTo>
                        <a:pt x="85" y="15"/>
                      </a:lnTo>
                      <a:lnTo>
                        <a:pt x="88" y="18"/>
                      </a:lnTo>
                      <a:lnTo>
                        <a:pt x="90" y="25"/>
                      </a:lnTo>
                      <a:lnTo>
                        <a:pt x="92" y="28"/>
                      </a:lnTo>
                      <a:lnTo>
                        <a:pt x="95" y="30"/>
                      </a:lnTo>
                      <a:lnTo>
                        <a:pt x="99" y="31"/>
                      </a:lnTo>
                      <a:lnTo>
                        <a:pt x="103" y="30"/>
                      </a:lnTo>
                      <a:lnTo>
                        <a:pt x="104" y="28"/>
                      </a:lnTo>
                      <a:lnTo>
                        <a:pt x="105" y="23"/>
                      </a:lnTo>
                      <a:lnTo>
                        <a:pt x="106" y="21"/>
                      </a:lnTo>
                      <a:lnTo>
                        <a:pt x="107" y="21"/>
                      </a:lnTo>
                      <a:lnTo>
                        <a:pt x="108" y="22"/>
                      </a:lnTo>
                      <a:lnTo>
                        <a:pt x="109" y="25"/>
                      </a:lnTo>
                      <a:lnTo>
                        <a:pt x="109" y="28"/>
                      </a:lnTo>
                      <a:lnTo>
                        <a:pt x="109" y="32"/>
                      </a:lnTo>
                      <a:lnTo>
                        <a:pt x="110" y="35"/>
                      </a:lnTo>
                      <a:lnTo>
                        <a:pt x="112" y="38"/>
                      </a:lnTo>
                      <a:lnTo>
                        <a:pt x="114" y="41"/>
                      </a:lnTo>
                      <a:lnTo>
                        <a:pt x="117" y="41"/>
                      </a:lnTo>
                      <a:lnTo>
                        <a:pt x="121" y="40"/>
                      </a:lnTo>
                      <a:lnTo>
                        <a:pt x="122" y="39"/>
                      </a:lnTo>
                      <a:lnTo>
                        <a:pt x="122" y="34"/>
                      </a:lnTo>
                      <a:lnTo>
                        <a:pt x="122" y="31"/>
                      </a:lnTo>
                      <a:lnTo>
                        <a:pt x="122" y="28"/>
                      </a:lnTo>
                      <a:lnTo>
                        <a:pt x="124" y="27"/>
                      </a:lnTo>
                      <a:lnTo>
                        <a:pt x="127" y="28"/>
                      </a:lnTo>
                      <a:lnTo>
                        <a:pt x="131" y="30"/>
                      </a:lnTo>
                      <a:lnTo>
                        <a:pt x="134" y="34"/>
                      </a:lnTo>
                      <a:lnTo>
                        <a:pt x="135" y="38"/>
                      </a:lnTo>
                      <a:lnTo>
                        <a:pt x="135" y="41"/>
                      </a:lnTo>
                      <a:lnTo>
                        <a:pt x="134" y="42"/>
                      </a:lnTo>
                      <a:lnTo>
                        <a:pt x="133" y="43"/>
                      </a:lnTo>
                      <a:lnTo>
                        <a:pt x="133" y="44"/>
                      </a:lnTo>
                      <a:lnTo>
                        <a:pt x="133" y="44"/>
                      </a:lnTo>
                      <a:lnTo>
                        <a:pt x="133" y="45"/>
                      </a:lnTo>
                      <a:lnTo>
                        <a:pt x="137" y="45"/>
                      </a:lnTo>
                      <a:lnTo>
                        <a:pt x="140" y="44"/>
                      </a:lnTo>
                      <a:lnTo>
                        <a:pt x="144" y="42"/>
                      </a:lnTo>
                      <a:lnTo>
                        <a:pt x="148" y="42"/>
                      </a:lnTo>
                      <a:lnTo>
                        <a:pt x="150" y="43"/>
                      </a:lnTo>
                      <a:lnTo>
                        <a:pt x="151" y="44"/>
                      </a:lnTo>
                      <a:lnTo>
                        <a:pt x="149" y="47"/>
                      </a:lnTo>
                      <a:lnTo>
                        <a:pt x="144" y="51"/>
                      </a:lnTo>
                      <a:lnTo>
                        <a:pt x="142" y="53"/>
                      </a:lnTo>
                      <a:lnTo>
                        <a:pt x="144" y="54"/>
                      </a:lnTo>
                      <a:lnTo>
                        <a:pt x="145" y="55"/>
                      </a:lnTo>
                      <a:lnTo>
                        <a:pt x="150" y="54"/>
                      </a:lnTo>
                      <a:lnTo>
                        <a:pt x="152" y="54"/>
                      </a:lnTo>
                      <a:lnTo>
                        <a:pt x="155" y="55"/>
                      </a:lnTo>
                      <a:lnTo>
                        <a:pt x="158" y="56"/>
                      </a:lnTo>
                      <a:lnTo>
                        <a:pt x="161" y="58"/>
                      </a:lnTo>
                      <a:lnTo>
                        <a:pt x="170" y="64"/>
                      </a:lnTo>
                      <a:lnTo>
                        <a:pt x="172" y="65"/>
                      </a:lnTo>
                      <a:lnTo>
                        <a:pt x="172" y="65"/>
                      </a:lnTo>
                      <a:lnTo>
                        <a:pt x="173" y="65"/>
                      </a:lnTo>
                      <a:lnTo>
                        <a:pt x="174" y="66"/>
                      </a:lnTo>
                      <a:lnTo>
                        <a:pt x="174" y="65"/>
                      </a:lnTo>
                      <a:lnTo>
                        <a:pt x="174" y="64"/>
                      </a:lnTo>
                      <a:lnTo>
                        <a:pt x="174" y="63"/>
                      </a:lnTo>
                      <a:lnTo>
                        <a:pt x="173" y="62"/>
                      </a:lnTo>
                      <a:lnTo>
                        <a:pt x="172" y="61"/>
                      </a:lnTo>
                      <a:lnTo>
                        <a:pt x="173" y="61"/>
                      </a:lnTo>
                      <a:lnTo>
                        <a:pt x="175" y="60"/>
                      </a:lnTo>
                      <a:lnTo>
                        <a:pt x="178" y="60"/>
                      </a:lnTo>
                      <a:lnTo>
                        <a:pt x="181" y="61"/>
                      </a:lnTo>
                      <a:lnTo>
                        <a:pt x="182" y="61"/>
                      </a:lnTo>
                      <a:lnTo>
                        <a:pt x="185" y="62"/>
                      </a:lnTo>
                      <a:lnTo>
                        <a:pt x="190" y="65"/>
                      </a:lnTo>
                      <a:lnTo>
                        <a:pt x="191" y="67"/>
                      </a:lnTo>
                      <a:lnTo>
                        <a:pt x="190" y="67"/>
                      </a:lnTo>
                      <a:lnTo>
                        <a:pt x="192" y="67"/>
                      </a:lnTo>
                      <a:lnTo>
                        <a:pt x="193" y="68"/>
                      </a:lnTo>
                      <a:lnTo>
                        <a:pt x="193" y="69"/>
                      </a:lnTo>
                      <a:lnTo>
                        <a:pt x="194" y="70"/>
                      </a:lnTo>
                      <a:lnTo>
                        <a:pt x="196" y="70"/>
                      </a:lnTo>
                      <a:lnTo>
                        <a:pt x="199" y="69"/>
                      </a:lnTo>
                      <a:lnTo>
                        <a:pt x="207" y="69"/>
                      </a:lnTo>
                      <a:lnTo>
                        <a:pt x="213" y="71"/>
                      </a:lnTo>
                      <a:lnTo>
                        <a:pt x="213" y="71"/>
                      </a:lnTo>
                      <a:lnTo>
                        <a:pt x="209" y="71"/>
                      </a:lnTo>
                      <a:lnTo>
                        <a:pt x="208" y="72"/>
                      </a:lnTo>
                      <a:lnTo>
                        <a:pt x="208" y="72"/>
                      </a:lnTo>
                      <a:lnTo>
                        <a:pt x="208" y="72"/>
                      </a:lnTo>
                      <a:lnTo>
                        <a:pt x="209" y="74"/>
                      </a:lnTo>
                      <a:lnTo>
                        <a:pt x="211" y="74"/>
                      </a:lnTo>
                      <a:lnTo>
                        <a:pt x="214" y="75"/>
                      </a:lnTo>
                      <a:lnTo>
                        <a:pt x="217" y="77"/>
                      </a:lnTo>
                      <a:lnTo>
                        <a:pt x="217" y="79"/>
                      </a:lnTo>
                      <a:lnTo>
                        <a:pt x="216" y="81"/>
                      </a:lnTo>
                      <a:lnTo>
                        <a:pt x="214" y="81"/>
                      </a:lnTo>
                      <a:lnTo>
                        <a:pt x="210" y="80"/>
                      </a:lnTo>
                      <a:lnTo>
                        <a:pt x="208" y="80"/>
                      </a:lnTo>
                      <a:lnTo>
                        <a:pt x="207" y="81"/>
                      </a:lnTo>
                      <a:lnTo>
                        <a:pt x="208" y="86"/>
                      </a:lnTo>
                      <a:lnTo>
                        <a:pt x="210" y="91"/>
                      </a:lnTo>
                      <a:lnTo>
                        <a:pt x="211" y="95"/>
                      </a:lnTo>
                      <a:lnTo>
                        <a:pt x="211" y="96"/>
                      </a:lnTo>
                      <a:lnTo>
                        <a:pt x="210" y="97"/>
                      </a:lnTo>
                      <a:lnTo>
                        <a:pt x="210" y="97"/>
                      </a:lnTo>
                      <a:lnTo>
                        <a:pt x="209" y="97"/>
                      </a:lnTo>
                      <a:lnTo>
                        <a:pt x="206" y="93"/>
                      </a:lnTo>
                      <a:lnTo>
                        <a:pt x="204" y="88"/>
                      </a:lnTo>
                      <a:lnTo>
                        <a:pt x="201" y="83"/>
                      </a:lnTo>
                      <a:lnTo>
                        <a:pt x="197" y="80"/>
                      </a:lnTo>
                      <a:lnTo>
                        <a:pt x="195" y="80"/>
                      </a:lnTo>
                      <a:lnTo>
                        <a:pt x="194" y="81"/>
                      </a:lnTo>
                      <a:lnTo>
                        <a:pt x="193" y="82"/>
                      </a:lnTo>
                      <a:lnTo>
                        <a:pt x="193" y="84"/>
                      </a:lnTo>
                      <a:lnTo>
                        <a:pt x="192" y="85"/>
                      </a:lnTo>
                      <a:lnTo>
                        <a:pt x="191" y="87"/>
                      </a:lnTo>
                      <a:lnTo>
                        <a:pt x="190" y="88"/>
                      </a:lnTo>
                      <a:lnTo>
                        <a:pt x="185" y="93"/>
                      </a:lnTo>
                      <a:lnTo>
                        <a:pt x="179" y="98"/>
                      </a:lnTo>
                      <a:lnTo>
                        <a:pt x="180" y="98"/>
                      </a:lnTo>
                      <a:lnTo>
                        <a:pt x="181" y="97"/>
                      </a:lnTo>
                      <a:lnTo>
                        <a:pt x="181" y="97"/>
                      </a:lnTo>
                      <a:lnTo>
                        <a:pt x="182" y="96"/>
                      </a:lnTo>
                      <a:lnTo>
                        <a:pt x="183" y="96"/>
                      </a:lnTo>
                      <a:lnTo>
                        <a:pt x="185" y="97"/>
                      </a:lnTo>
                      <a:lnTo>
                        <a:pt x="186" y="98"/>
                      </a:lnTo>
                      <a:lnTo>
                        <a:pt x="187" y="100"/>
                      </a:lnTo>
                      <a:lnTo>
                        <a:pt x="189" y="101"/>
                      </a:lnTo>
                      <a:lnTo>
                        <a:pt x="190" y="103"/>
                      </a:lnTo>
                      <a:lnTo>
                        <a:pt x="192" y="105"/>
                      </a:lnTo>
                      <a:lnTo>
                        <a:pt x="195" y="106"/>
                      </a:lnTo>
                      <a:lnTo>
                        <a:pt x="197" y="107"/>
                      </a:lnTo>
                      <a:lnTo>
                        <a:pt x="199" y="106"/>
                      </a:lnTo>
                      <a:lnTo>
                        <a:pt x="203" y="104"/>
                      </a:lnTo>
                      <a:lnTo>
                        <a:pt x="204" y="103"/>
                      </a:lnTo>
                      <a:lnTo>
                        <a:pt x="206" y="104"/>
                      </a:lnTo>
                      <a:lnTo>
                        <a:pt x="209" y="108"/>
                      </a:lnTo>
                      <a:lnTo>
                        <a:pt x="209" y="109"/>
                      </a:lnTo>
                      <a:lnTo>
                        <a:pt x="208" y="109"/>
                      </a:lnTo>
                      <a:lnTo>
                        <a:pt x="206" y="111"/>
                      </a:lnTo>
                      <a:lnTo>
                        <a:pt x="207" y="111"/>
                      </a:lnTo>
                      <a:lnTo>
                        <a:pt x="210" y="112"/>
                      </a:lnTo>
                      <a:lnTo>
                        <a:pt x="213" y="112"/>
                      </a:lnTo>
                      <a:lnTo>
                        <a:pt x="216" y="113"/>
                      </a:lnTo>
                      <a:lnTo>
                        <a:pt x="219" y="117"/>
                      </a:lnTo>
                      <a:lnTo>
                        <a:pt x="222" y="120"/>
                      </a:lnTo>
                      <a:lnTo>
                        <a:pt x="225" y="125"/>
                      </a:lnTo>
                      <a:lnTo>
                        <a:pt x="227" y="130"/>
                      </a:lnTo>
                      <a:lnTo>
                        <a:pt x="227" y="135"/>
                      </a:lnTo>
                      <a:lnTo>
                        <a:pt x="227" y="140"/>
                      </a:lnTo>
                      <a:lnTo>
                        <a:pt x="225" y="145"/>
                      </a:lnTo>
                      <a:lnTo>
                        <a:pt x="221" y="148"/>
                      </a:lnTo>
                      <a:lnTo>
                        <a:pt x="216" y="151"/>
                      </a:lnTo>
                      <a:lnTo>
                        <a:pt x="211" y="151"/>
                      </a:lnTo>
                      <a:lnTo>
                        <a:pt x="207" y="150"/>
                      </a:lnTo>
                      <a:lnTo>
                        <a:pt x="203" y="147"/>
                      </a:lnTo>
                      <a:lnTo>
                        <a:pt x="195" y="142"/>
                      </a:lnTo>
                      <a:lnTo>
                        <a:pt x="191" y="140"/>
                      </a:lnTo>
                      <a:lnTo>
                        <a:pt x="184" y="138"/>
                      </a:lnTo>
                      <a:lnTo>
                        <a:pt x="178" y="137"/>
                      </a:lnTo>
                      <a:lnTo>
                        <a:pt x="170" y="136"/>
                      </a:lnTo>
                      <a:lnTo>
                        <a:pt x="164" y="134"/>
                      </a:lnTo>
                      <a:lnTo>
                        <a:pt x="164" y="134"/>
                      </a:lnTo>
                      <a:lnTo>
                        <a:pt x="164" y="133"/>
                      </a:lnTo>
                      <a:lnTo>
                        <a:pt x="165" y="133"/>
                      </a:lnTo>
                      <a:lnTo>
                        <a:pt x="168" y="132"/>
                      </a:lnTo>
                      <a:lnTo>
                        <a:pt x="170" y="131"/>
                      </a:lnTo>
                      <a:lnTo>
                        <a:pt x="170" y="131"/>
                      </a:lnTo>
                      <a:lnTo>
                        <a:pt x="169" y="130"/>
                      </a:lnTo>
                      <a:lnTo>
                        <a:pt x="165" y="129"/>
                      </a:lnTo>
                      <a:lnTo>
                        <a:pt x="161" y="127"/>
                      </a:lnTo>
                      <a:lnTo>
                        <a:pt x="156" y="125"/>
                      </a:lnTo>
                      <a:lnTo>
                        <a:pt x="152" y="124"/>
                      </a:lnTo>
                      <a:lnTo>
                        <a:pt x="149" y="123"/>
                      </a:lnTo>
                      <a:lnTo>
                        <a:pt x="132" y="118"/>
                      </a:lnTo>
                      <a:lnTo>
                        <a:pt x="135" y="115"/>
                      </a:lnTo>
                      <a:lnTo>
                        <a:pt x="137" y="110"/>
                      </a:lnTo>
                      <a:lnTo>
                        <a:pt x="140" y="106"/>
                      </a:lnTo>
                      <a:lnTo>
                        <a:pt x="146" y="101"/>
                      </a:lnTo>
                      <a:lnTo>
                        <a:pt x="153" y="96"/>
                      </a:lnTo>
                      <a:lnTo>
                        <a:pt x="155" y="94"/>
                      </a:lnTo>
                      <a:lnTo>
                        <a:pt x="159" y="92"/>
                      </a:lnTo>
                      <a:lnTo>
                        <a:pt x="161" y="90"/>
                      </a:lnTo>
                      <a:lnTo>
                        <a:pt x="162" y="87"/>
                      </a:lnTo>
                      <a:lnTo>
                        <a:pt x="162" y="84"/>
                      </a:lnTo>
                      <a:lnTo>
                        <a:pt x="160" y="82"/>
                      </a:lnTo>
                      <a:lnTo>
                        <a:pt x="157" y="81"/>
                      </a:lnTo>
                      <a:lnTo>
                        <a:pt x="153" y="81"/>
                      </a:lnTo>
                      <a:lnTo>
                        <a:pt x="144" y="80"/>
                      </a:lnTo>
                      <a:lnTo>
                        <a:pt x="139" y="79"/>
                      </a:lnTo>
                      <a:lnTo>
                        <a:pt x="136" y="78"/>
                      </a:lnTo>
                      <a:lnTo>
                        <a:pt x="132" y="75"/>
                      </a:lnTo>
                      <a:lnTo>
                        <a:pt x="128" y="70"/>
                      </a:lnTo>
                      <a:lnTo>
                        <a:pt x="124" y="66"/>
                      </a:lnTo>
                      <a:lnTo>
                        <a:pt x="123" y="65"/>
                      </a:lnTo>
                      <a:lnTo>
                        <a:pt x="122" y="65"/>
                      </a:lnTo>
                      <a:lnTo>
                        <a:pt x="120" y="66"/>
                      </a:lnTo>
                      <a:lnTo>
                        <a:pt x="119" y="66"/>
                      </a:lnTo>
                      <a:lnTo>
                        <a:pt x="118" y="65"/>
                      </a:lnTo>
                      <a:lnTo>
                        <a:pt x="117" y="65"/>
                      </a:lnTo>
                      <a:lnTo>
                        <a:pt x="117" y="62"/>
                      </a:lnTo>
                      <a:lnTo>
                        <a:pt x="116" y="61"/>
                      </a:lnTo>
                      <a:lnTo>
                        <a:pt x="113" y="60"/>
                      </a:lnTo>
                      <a:lnTo>
                        <a:pt x="107" y="60"/>
                      </a:lnTo>
                      <a:lnTo>
                        <a:pt x="106" y="59"/>
                      </a:lnTo>
                      <a:lnTo>
                        <a:pt x="105" y="58"/>
                      </a:lnTo>
                      <a:lnTo>
                        <a:pt x="103" y="57"/>
                      </a:lnTo>
                      <a:lnTo>
                        <a:pt x="102" y="56"/>
                      </a:lnTo>
                      <a:lnTo>
                        <a:pt x="101" y="55"/>
                      </a:lnTo>
                      <a:lnTo>
                        <a:pt x="96" y="53"/>
                      </a:lnTo>
                      <a:lnTo>
                        <a:pt x="92" y="51"/>
                      </a:lnTo>
                      <a:lnTo>
                        <a:pt x="91" y="50"/>
                      </a:lnTo>
                      <a:lnTo>
                        <a:pt x="90" y="50"/>
                      </a:lnTo>
                      <a:lnTo>
                        <a:pt x="90" y="48"/>
                      </a:lnTo>
                      <a:lnTo>
                        <a:pt x="89" y="48"/>
                      </a:lnTo>
                      <a:lnTo>
                        <a:pt x="88" y="47"/>
                      </a:lnTo>
                      <a:lnTo>
                        <a:pt x="83" y="43"/>
                      </a:lnTo>
                      <a:lnTo>
                        <a:pt x="80" y="40"/>
                      </a:lnTo>
                      <a:lnTo>
                        <a:pt x="76" y="38"/>
                      </a:lnTo>
                      <a:lnTo>
                        <a:pt x="71" y="38"/>
                      </a:lnTo>
                      <a:lnTo>
                        <a:pt x="68" y="40"/>
                      </a:lnTo>
                      <a:lnTo>
                        <a:pt x="67" y="42"/>
                      </a:lnTo>
                      <a:lnTo>
                        <a:pt x="66" y="46"/>
                      </a:lnTo>
                      <a:lnTo>
                        <a:pt x="65" y="49"/>
                      </a:lnTo>
                      <a:lnTo>
                        <a:pt x="63" y="52"/>
                      </a:lnTo>
                      <a:lnTo>
                        <a:pt x="63" y="52"/>
                      </a:lnTo>
                      <a:lnTo>
                        <a:pt x="62" y="52"/>
                      </a:lnTo>
                      <a:lnTo>
                        <a:pt x="59" y="51"/>
                      </a:lnTo>
                      <a:lnTo>
                        <a:pt x="58" y="50"/>
                      </a:lnTo>
                      <a:lnTo>
                        <a:pt x="58" y="51"/>
                      </a:lnTo>
                      <a:lnTo>
                        <a:pt x="56" y="52"/>
                      </a:lnTo>
                      <a:lnTo>
                        <a:pt x="55" y="52"/>
                      </a:lnTo>
                      <a:lnTo>
                        <a:pt x="38" y="48"/>
                      </a:lnTo>
                      <a:lnTo>
                        <a:pt x="21" y="43"/>
                      </a:lnTo>
                      <a:lnTo>
                        <a:pt x="4" y="37"/>
                      </a:lnTo>
                      <a:lnTo>
                        <a:pt x="1" y="35"/>
                      </a:lnTo>
                      <a:lnTo>
                        <a:pt x="0" y="31"/>
                      </a:lnTo>
                      <a:lnTo>
                        <a:pt x="0" y="27"/>
                      </a:lnTo>
                      <a:lnTo>
                        <a:pt x="5" y="18"/>
                      </a:lnTo>
                      <a:lnTo>
                        <a:pt x="11" y="9"/>
                      </a:lnTo>
                      <a:lnTo>
                        <a:pt x="18" y="1"/>
                      </a:lnTo>
                      <a:lnTo>
                        <a:pt x="2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0" name="Freeform 131">
                  <a:extLst>
                    <a:ext uri="{FF2B5EF4-FFF2-40B4-BE49-F238E27FC236}">
                      <a16:creationId xmlns:a16="http://schemas.microsoft.com/office/drawing/2014/main" id="{369084EE-9EEC-6148-93E3-D23A74F43484}"/>
                    </a:ext>
                  </a:extLst>
                </p:cNvPr>
                <p:cNvSpPr>
                  <a:spLocks/>
                </p:cNvSpPr>
                <p:nvPr/>
              </p:nvSpPr>
              <p:spPr bwMode="auto">
                <a:xfrm>
                  <a:off x="2468202" y="2903509"/>
                  <a:ext cx="7241" cy="2896"/>
                </a:xfrm>
                <a:custGeom>
                  <a:avLst/>
                  <a:gdLst/>
                  <a:ahLst/>
                  <a:cxnLst>
                    <a:cxn ang="0">
                      <a:pos x="0" y="0"/>
                    </a:cxn>
                    <a:cxn ang="0">
                      <a:pos x="5" y="1"/>
                    </a:cxn>
                    <a:cxn ang="0">
                      <a:pos x="4" y="2"/>
                    </a:cxn>
                    <a:cxn ang="0">
                      <a:pos x="3" y="2"/>
                    </a:cxn>
                    <a:cxn ang="0">
                      <a:pos x="1" y="2"/>
                    </a:cxn>
                    <a:cxn ang="0">
                      <a:pos x="1" y="1"/>
                    </a:cxn>
                    <a:cxn ang="0">
                      <a:pos x="0" y="1"/>
                    </a:cxn>
                    <a:cxn ang="0">
                      <a:pos x="0" y="0"/>
                    </a:cxn>
                  </a:cxnLst>
                  <a:rect l="0" t="0" r="r" b="b"/>
                  <a:pathLst>
                    <a:path w="5" h="2">
                      <a:moveTo>
                        <a:pt x="0" y="0"/>
                      </a:moveTo>
                      <a:lnTo>
                        <a:pt x="5" y="1"/>
                      </a:lnTo>
                      <a:lnTo>
                        <a:pt x="4" y="2"/>
                      </a:lnTo>
                      <a:lnTo>
                        <a:pt x="3" y="2"/>
                      </a:lnTo>
                      <a:lnTo>
                        <a:pt x="1" y="2"/>
                      </a:lnTo>
                      <a:lnTo>
                        <a:pt x="1" y="1"/>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1" name="Freeform 132">
                  <a:extLst>
                    <a:ext uri="{FF2B5EF4-FFF2-40B4-BE49-F238E27FC236}">
                      <a16:creationId xmlns:a16="http://schemas.microsoft.com/office/drawing/2014/main" id="{5F070BBD-174B-544A-A6AD-8D67A09CCD34}"/>
                    </a:ext>
                  </a:extLst>
                </p:cNvPr>
                <p:cNvSpPr>
                  <a:spLocks/>
                </p:cNvSpPr>
                <p:nvPr/>
              </p:nvSpPr>
              <p:spPr bwMode="auto">
                <a:xfrm>
                  <a:off x="2442135" y="2891924"/>
                  <a:ext cx="26066" cy="11585"/>
                </a:xfrm>
                <a:custGeom>
                  <a:avLst/>
                  <a:gdLst/>
                  <a:ahLst/>
                  <a:cxnLst>
                    <a:cxn ang="0">
                      <a:pos x="1" y="0"/>
                    </a:cxn>
                    <a:cxn ang="0">
                      <a:pos x="4" y="0"/>
                    </a:cxn>
                    <a:cxn ang="0">
                      <a:pos x="8" y="1"/>
                    </a:cxn>
                    <a:cxn ang="0">
                      <a:pos x="12" y="2"/>
                    </a:cxn>
                    <a:cxn ang="0">
                      <a:pos x="15" y="3"/>
                    </a:cxn>
                    <a:cxn ang="0">
                      <a:pos x="16" y="3"/>
                    </a:cxn>
                    <a:cxn ang="0">
                      <a:pos x="17" y="4"/>
                    </a:cxn>
                    <a:cxn ang="0">
                      <a:pos x="18" y="8"/>
                    </a:cxn>
                    <a:cxn ang="0">
                      <a:pos x="1" y="1"/>
                    </a:cxn>
                    <a:cxn ang="0">
                      <a:pos x="0" y="0"/>
                    </a:cxn>
                    <a:cxn ang="0">
                      <a:pos x="1" y="0"/>
                    </a:cxn>
                  </a:cxnLst>
                  <a:rect l="0" t="0" r="r" b="b"/>
                  <a:pathLst>
                    <a:path w="18" h="8">
                      <a:moveTo>
                        <a:pt x="1" y="0"/>
                      </a:moveTo>
                      <a:lnTo>
                        <a:pt x="4" y="0"/>
                      </a:lnTo>
                      <a:lnTo>
                        <a:pt x="8" y="1"/>
                      </a:lnTo>
                      <a:lnTo>
                        <a:pt x="12" y="2"/>
                      </a:lnTo>
                      <a:lnTo>
                        <a:pt x="15" y="3"/>
                      </a:lnTo>
                      <a:lnTo>
                        <a:pt x="16" y="3"/>
                      </a:lnTo>
                      <a:lnTo>
                        <a:pt x="17" y="4"/>
                      </a:lnTo>
                      <a:lnTo>
                        <a:pt x="18" y="8"/>
                      </a:lnTo>
                      <a:lnTo>
                        <a:pt x="1" y="1"/>
                      </a:lnTo>
                      <a:lnTo>
                        <a:pt x="0"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2" name="Freeform 133">
                  <a:extLst>
                    <a:ext uri="{FF2B5EF4-FFF2-40B4-BE49-F238E27FC236}">
                      <a16:creationId xmlns:a16="http://schemas.microsoft.com/office/drawing/2014/main" id="{20E3B323-C8F8-9740-8984-59C10BDE0D93}"/>
                    </a:ext>
                  </a:extLst>
                </p:cNvPr>
                <p:cNvSpPr>
                  <a:spLocks noEditPoints="1"/>
                </p:cNvSpPr>
                <p:nvPr/>
              </p:nvSpPr>
              <p:spPr bwMode="auto">
                <a:xfrm>
                  <a:off x="2817199" y="2683394"/>
                  <a:ext cx="76751" cy="56477"/>
                </a:xfrm>
                <a:custGeom>
                  <a:avLst/>
                  <a:gdLst/>
                  <a:ahLst/>
                  <a:cxnLst>
                    <a:cxn ang="0">
                      <a:pos x="22" y="26"/>
                    </a:cxn>
                    <a:cxn ang="0">
                      <a:pos x="23" y="26"/>
                    </a:cxn>
                    <a:cxn ang="0">
                      <a:pos x="22" y="26"/>
                    </a:cxn>
                    <a:cxn ang="0">
                      <a:pos x="8" y="0"/>
                    </a:cxn>
                    <a:cxn ang="0">
                      <a:pos x="8" y="0"/>
                    </a:cxn>
                    <a:cxn ang="0">
                      <a:pos x="9" y="0"/>
                    </a:cxn>
                    <a:cxn ang="0">
                      <a:pos x="10" y="1"/>
                    </a:cxn>
                    <a:cxn ang="0">
                      <a:pos x="12" y="1"/>
                    </a:cxn>
                    <a:cxn ang="0">
                      <a:pos x="13" y="1"/>
                    </a:cxn>
                    <a:cxn ang="0">
                      <a:pos x="14" y="2"/>
                    </a:cxn>
                    <a:cxn ang="0">
                      <a:pos x="21" y="4"/>
                    </a:cxn>
                    <a:cxn ang="0">
                      <a:pos x="28" y="6"/>
                    </a:cxn>
                    <a:cxn ang="0">
                      <a:pos x="35" y="9"/>
                    </a:cxn>
                    <a:cxn ang="0">
                      <a:pos x="41" y="14"/>
                    </a:cxn>
                    <a:cxn ang="0">
                      <a:pos x="41" y="15"/>
                    </a:cxn>
                    <a:cxn ang="0">
                      <a:pos x="41" y="16"/>
                    </a:cxn>
                    <a:cxn ang="0">
                      <a:pos x="41" y="17"/>
                    </a:cxn>
                    <a:cxn ang="0">
                      <a:pos x="42" y="19"/>
                    </a:cxn>
                    <a:cxn ang="0">
                      <a:pos x="47" y="22"/>
                    </a:cxn>
                    <a:cxn ang="0">
                      <a:pos x="48" y="24"/>
                    </a:cxn>
                    <a:cxn ang="0">
                      <a:pos x="50" y="26"/>
                    </a:cxn>
                    <a:cxn ang="0">
                      <a:pos x="52" y="29"/>
                    </a:cxn>
                    <a:cxn ang="0">
                      <a:pos x="53" y="31"/>
                    </a:cxn>
                    <a:cxn ang="0">
                      <a:pos x="53" y="33"/>
                    </a:cxn>
                    <a:cxn ang="0">
                      <a:pos x="51" y="36"/>
                    </a:cxn>
                    <a:cxn ang="0">
                      <a:pos x="48" y="37"/>
                    </a:cxn>
                    <a:cxn ang="0">
                      <a:pos x="43" y="39"/>
                    </a:cxn>
                    <a:cxn ang="0">
                      <a:pos x="28" y="39"/>
                    </a:cxn>
                    <a:cxn ang="0">
                      <a:pos x="24" y="37"/>
                    </a:cxn>
                    <a:cxn ang="0">
                      <a:pos x="22" y="35"/>
                    </a:cxn>
                    <a:cxn ang="0">
                      <a:pos x="21" y="33"/>
                    </a:cxn>
                    <a:cxn ang="0">
                      <a:pos x="21" y="30"/>
                    </a:cxn>
                    <a:cxn ang="0">
                      <a:pos x="20" y="27"/>
                    </a:cxn>
                    <a:cxn ang="0">
                      <a:pos x="18" y="26"/>
                    </a:cxn>
                    <a:cxn ang="0">
                      <a:pos x="17" y="26"/>
                    </a:cxn>
                    <a:cxn ang="0">
                      <a:pos x="15" y="29"/>
                    </a:cxn>
                    <a:cxn ang="0">
                      <a:pos x="15" y="30"/>
                    </a:cxn>
                    <a:cxn ang="0">
                      <a:pos x="14" y="32"/>
                    </a:cxn>
                    <a:cxn ang="0">
                      <a:pos x="14" y="33"/>
                    </a:cxn>
                    <a:cxn ang="0">
                      <a:pos x="13" y="33"/>
                    </a:cxn>
                    <a:cxn ang="0">
                      <a:pos x="7" y="30"/>
                    </a:cxn>
                    <a:cxn ang="0">
                      <a:pos x="3" y="28"/>
                    </a:cxn>
                    <a:cxn ang="0">
                      <a:pos x="1" y="24"/>
                    </a:cxn>
                    <a:cxn ang="0">
                      <a:pos x="0" y="21"/>
                    </a:cxn>
                    <a:cxn ang="0">
                      <a:pos x="1" y="20"/>
                    </a:cxn>
                    <a:cxn ang="0">
                      <a:pos x="5" y="19"/>
                    </a:cxn>
                    <a:cxn ang="0">
                      <a:pos x="10" y="19"/>
                    </a:cxn>
                    <a:cxn ang="0">
                      <a:pos x="14" y="21"/>
                    </a:cxn>
                    <a:cxn ang="0">
                      <a:pos x="19" y="24"/>
                    </a:cxn>
                    <a:cxn ang="0">
                      <a:pos x="21" y="25"/>
                    </a:cxn>
                    <a:cxn ang="0">
                      <a:pos x="20" y="24"/>
                    </a:cxn>
                    <a:cxn ang="0">
                      <a:pos x="19" y="23"/>
                    </a:cxn>
                    <a:cxn ang="0">
                      <a:pos x="18" y="22"/>
                    </a:cxn>
                    <a:cxn ang="0">
                      <a:pos x="17" y="22"/>
                    </a:cxn>
                    <a:cxn ang="0">
                      <a:pos x="20" y="22"/>
                    </a:cxn>
                    <a:cxn ang="0">
                      <a:pos x="20" y="21"/>
                    </a:cxn>
                    <a:cxn ang="0">
                      <a:pos x="16" y="16"/>
                    </a:cxn>
                    <a:cxn ang="0">
                      <a:pos x="13" y="11"/>
                    </a:cxn>
                    <a:cxn ang="0">
                      <a:pos x="9" y="6"/>
                    </a:cxn>
                    <a:cxn ang="0">
                      <a:pos x="7" y="1"/>
                    </a:cxn>
                    <a:cxn ang="0">
                      <a:pos x="7" y="0"/>
                    </a:cxn>
                    <a:cxn ang="0">
                      <a:pos x="8" y="0"/>
                    </a:cxn>
                  </a:cxnLst>
                  <a:rect l="0" t="0" r="r" b="b"/>
                  <a:pathLst>
                    <a:path w="53" h="39">
                      <a:moveTo>
                        <a:pt x="22" y="26"/>
                      </a:moveTo>
                      <a:lnTo>
                        <a:pt x="23" y="26"/>
                      </a:lnTo>
                      <a:lnTo>
                        <a:pt x="22" y="26"/>
                      </a:lnTo>
                      <a:close/>
                      <a:moveTo>
                        <a:pt x="8" y="0"/>
                      </a:moveTo>
                      <a:lnTo>
                        <a:pt x="8" y="0"/>
                      </a:lnTo>
                      <a:lnTo>
                        <a:pt x="9" y="0"/>
                      </a:lnTo>
                      <a:lnTo>
                        <a:pt x="10" y="1"/>
                      </a:lnTo>
                      <a:lnTo>
                        <a:pt x="12" y="1"/>
                      </a:lnTo>
                      <a:lnTo>
                        <a:pt x="13" y="1"/>
                      </a:lnTo>
                      <a:lnTo>
                        <a:pt x="14" y="2"/>
                      </a:lnTo>
                      <a:lnTo>
                        <a:pt x="21" y="4"/>
                      </a:lnTo>
                      <a:lnTo>
                        <a:pt x="28" y="6"/>
                      </a:lnTo>
                      <a:lnTo>
                        <a:pt x="35" y="9"/>
                      </a:lnTo>
                      <a:lnTo>
                        <a:pt x="41" y="14"/>
                      </a:lnTo>
                      <a:lnTo>
                        <a:pt x="41" y="15"/>
                      </a:lnTo>
                      <a:lnTo>
                        <a:pt x="41" y="16"/>
                      </a:lnTo>
                      <a:lnTo>
                        <a:pt x="41" y="17"/>
                      </a:lnTo>
                      <a:lnTo>
                        <a:pt x="42" y="19"/>
                      </a:lnTo>
                      <a:lnTo>
                        <a:pt x="47" y="22"/>
                      </a:lnTo>
                      <a:lnTo>
                        <a:pt x="48" y="24"/>
                      </a:lnTo>
                      <a:lnTo>
                        <a:pt x="50" y="26"/>
                      </a:lnTo>
                      <a:lnTo>
                        <a:pt x="52" y="29"/>
                      </a:lnTo>
                      <a:lnTo>
                        <a:pt x="53" y="31"/>
                      </a:lnTo>
                      <a:lnTo>
                        <a:pt x="53" y="33"/>
                      </a:lnTo>
                      <a:lnTo>
                        <a:pt x="51" y="36"/>
                      </a:lnTo>
                      <a:lnTo>
                        <a:pt x="48" y="37"/>
                      </a:lnTo>
                      <a:lnTo>
                        <a:pt x="43" y="39"/>
                      </a:lnTo>
                      <a:lnTo>
                        <a:pt x="28" y="39"/>
                      </a:lnTo>
                      <a:lnTo>
                        <a:pt x="24" y="37"/>
                      </a:lnTo>
                      <a:lnTo>
                        <a:pt x="22" y="35"/>
                      </a:lnTo>
                      <a:lnTo>
                        <a:pt x="21" y="33"/>
                      </a:lnTo>
                      <a:lnTo>
                        <a:pt x="21" y="30"/>
                      </a:lnTo>
                      <a:lnTo>
                        <a:pt x="20" y="27"/>
                      </a:lnTo>
                      <a:lnTo>
                        <a:pt x="18" y="26"/>
                      </a:lnTo>
                      <a:lnTo>
                        <a:pt x="17" y="26"/>
                      </a:lnTo>
                      <a:lnTo>
                        <a:pt x="15" y="29"/>
                      </a:lnTo>
                      <a:lnTo>
                        <a:pt x="15" y="30"/>
                      </a:lnTo>
                      <a:lnTo>
                        <a:pt x="14" y="32"/>
                      </a:lnTo>
                      <a:lnTo>
                        <a:pt x="14" y="33"/>
                      </a:lnTo>
                      <a:lnTo>
                        <a:pt x="13" y="33"/>
                      </a:lnTo>
                      <a:lnTo>
                        <a:pt x="7" y="30"/>
                      </a:lnTo>
                      <a:lnTo>
                        <a:pt x="3" y="28"/>
                      </a:lnTo>
                      <a:lnTo>
                        <a:pt x="1" y="24"/>
                      </a:lnTo>
                      <a:lnTo>
                        <a:pt x="0" y="21"/>
                      </a:lnTo>
                      <a:lnTo>
                        <a:pt x="1" y="20"/>
                      </a:lnTo>
                      <a:lnTo>
                        <a:pt x="5" y="19"/>
                      </a:lnTo>
                      <a:lnTo>
                        <a:pt x="10" y="19"/>
                      </a:lnTo>
                      <a:lnTo>
                        <a:pt x="14" y="21"/>
                      </a:lnTo>
                      <a:lnTo>
                        <a:pt x="19" y="24"/>
                      </a:lnTo>
                      <a:lnTo>
                        <a:pt x="21" y="25"/>
                      </a:lnTo>
                      <a:lnTo>
                        <a:pt x="20" y="24"/>
                      </a:lnTo>
                      <a:lnTo>
                        <a:pt x="19" y="23"/>
                      </a:lnTo>
                      <a:lnTo>
                        <a:pt x="18" y="22"/>
                      </a:lnTo>
                      <a:lnTo>
                        <a:pt x="17" y="22"/>
                      </a:lnTo>
                      <a:lnTo>
                        <a:pt x="20" y="22"/>
                      </a:lnTo>
                      <a:lnTo>
                        <a:pt x="20" y="21"/>
                      </a:lnTo>
                      <a:lnTo>
                        <a:pt x="16" y="16"/>
                      </a:lnTo>
                      <a:lnTo>
                        <a:pt x="13" y="11"/>
                      </a:lnTo>
                      <a:lnTo>
                        <a:pt x="9" y="6"/>
                      </a:lnTo>
                      <a:lnTo>
                        <a:pt x="7" y="1"/>
                      </a:lnTo>
                      <a:lnTo>
                        <a:pt x="7" y="0"/>
                      </a:lnTo>
                      <a:lnTo>
                        <a:pt x="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3" name="Freeform 134">
                  <a:extLst>
                    <a:ext uri="{FF2B5EF4-FFF2-40B4-BE49-F238E27FC236}">
                      <a16:creationId xmlns:a16="http://schemas.microsoft.com/office/drawing/2014/main" id="{F416EEED-6CEC-1D44-B188-641B6486C56C}"/>
                    </a:ext>
                  </a:extLst>
                </p:cNvPr>
                <p:cNvSpPr>
                  <a:spLocks/>
                </p:cNvSpPr>
                <p:nvPr/>
              </p:nvSpPr>
              <p:spPr bwMode="auto">
                <a:xfrm>
                  <a:off x="2336422" y="2900613"/>
                  <a:ext cx="79647" cy="53581"/>
                </a:xfrm>
                <a:custGeom>
                  <a:avLst/>
                  <a:gdLst/>
                  <a:ahLst/>
                  <a:cxnLst>
                    <a:cxn ang="0">
                      <a:pos x="16" y="0"/>
                    </a:cxn>
                    <a:cxn ang="0">
                      <a:pos x="17" y="0"/>
                    </a:cxn>
                    <a:cxn ang="0">
                      <a:pos x="20" y="2"/>
                    </a:cxn>
                    <a:cxn ang="0">
                      <a:pos x="25" y="4"/>
                    </a:cxn>
                    <a:cxn ang="0">
                      <a:pos x="28" y="6"/>
                    </a:cxn>
                    <a:cxn ang="0">
                      <a:pos x="31" y="7"/>
                    </a:cxn>
                    <a:cxn ang="0">
                      <a:pos x="32" y="8"/>
                    </a:cxn>
                    <a:cxn ang="0">
                      <a:pos x="38" y="15"/>
                    </a:cxn>
                    <a:cxn ang="0">
                      <a:pos x="44" y="21"/>
                    </a:cxn>
                    <a:cxn ang="0">
                      <a:pos x="46" y="23"/>
                    </a:cxn>
                    <a:cxn ang="0">
                      <a:pos x="50" y="24"/>
                    </a:cxn>
                    <a:cxn ang="0">
                      <a:pos x="53" y="25"/>
                    </a:cxn>
                    <a:cxn ang="0">
                      <a:pos x="55" y="27"/>
                    </a:cxn>
                    <a:cxn ang="0">
                      <a:pos x="55" y="29"/>
                    </a:cxn>
                    <a:cxn ang="0">
                      <a:pos x="53" y="30"/>
                    </a:cxn>
                    <a:cxn ang="0">
                      <a:pos x="51" y="30"/>
                    </a:cxn>
                    <a:cxn ang="0">
                      <a:pos x="47" y="29"/>
                    </a:cxn>
                    <a:cxn ang="0">
                      <a:pos x="43" y="28"/>
                    </a:cxn>
                    <a:cxn ang="0">
                      <a:pos x="39" y="26"/>
                    </a:cxn>
                    <a:cxn ang="0">
                      <a:pos x="37" y="24"/>
                    </a:cxn>
                    <a:cxn ang="0">
                      <a:pos x="34" y="23"/>
                    </a:cxn>
                    <a:cxn ang="0">
                      <a:pos x="34" y="21"/>
                    </a:cxn>
                    <a:cxn ang="0">
                      <a:pos x="35" y="20"/>
                    </a:cxn>
                    <a:cxn ang="0">
                      <a:pos x="35" y="19"/>
                    </a:cxn>
                    <a:cxn ang="0">
                      <a:pos x="34" y="19"/>
                    </a:cxn>
                    <a:cxn ang="0">
                      <a:pos x="31" y="23"/>
                    </a:cxn>
                    <a:cxn ang="0">
                      <a:pos x="29" y="28"/>
                    </a:cxn>
                    <a:cxn ang="0">
                      <a:pos x="26" y="32"/>
                    </a:cxn>
                    <a:cxn ang="0">
                      <a:pos x="23" y="35"/>
                    </a:cxn>
                    <a:cxn ang="0">
                      <a:pos x="19" y="37"/>
                    </a:cxn>
                    <a:cxn ang="0">
                      <a:pos x="17" y="37"/>
                    </a:cxn>
                    <a:cxn ang="0">
                      <a:pos x="16" y="35"/>
                    </a:cxn>
                    <a:cxn ang="0">
                      <a:pos x="15" y="32"/>
                    </a:cxn>
                    <a:cxn ang="0">
                      <a:pos x="14" y="29"/>
                    </a:cxn>
                    <a:cxn ang="0">
                      <a:pos x="13" y="28"/>
                    </a:cxn>
                    <a:cxn ang="0">
                      <a:pos x="10" y="28"/>
                    </a:cxn>
                    <a:cxn ang="0">
                      <a:pos x="5" y="31"/>
                    </a:cxn>
                    <a:cxn ang="0">
                      <a:pos x="2" y="32"/>
                    </a:cxn>
                    <a:cxn ang="0">
                      <a:pos x="0" y="31"/>
                    </a:cxn>
                    <a:cxn ang="0">
                      <a:pos x="0" y="30"/>
                    </a:cxn>
                    <a:cxn ang="0">
                      <a:pos x="4" y="26"/>
                    </a:cxn>
                    <a:cxn ang="0">
                      <a:pos x="6" y="24"/>
                    </a:cxn>
                    <a:cxn ang="0">
                      <a:pos x="8" y="22"/>
                    </a:cxn>
                    <a:cxn ang="0">
                      <a:pos x="8" y="21"/>
                    </a:cxn>
                    <a:cxn ang="0">
                      <a:pos x="8" y="20"/>
                    </a:cxn>
                    <a:cxn ang="0">
                      <a:pos x="6" y="19"/>
                    </a:cxn>
                    <a:cxn ang="0">
                      <a:pos x="5" y="18"/>
                    </a:cxn>
                    <a:cxn ang="0">
                      <a:pos x="4" y="16"/>
                    </a:cxn>
                    <a:cxn ang="0">
                      <a:pos x="4" y="15"/>
                    </a:cxn>
                    <a:cxn ang="0">
                      <a:pos x="8" y="11"/>
                    </a:cxn>
                    <a:cxn ang="0">
                      <a:pos x="12" y="8"/>
                    </a:cxn>
                    <a:cxn ang="0">
                      <a:pos x="15" y="5"/>
                    </a:cxn>
                    <a:cxn ang="0">
                      <a:pos x="16" y="4"/>
                    </a:cxn>
                    <a:cxn ang="0">
                      <a:pos x="16" y="2"/>
                    </a:cxn>
                    <a:cxn ang="0">
                      <a:pos x="16" y="1"/>
                    </a:cxn>
                    <a:cxn ang="0">
                      <a:pos x="16" y="0"/>
                    </a:cxn>
                  </a:cxnLst>
                  <a:rect l="0" t="0" r="r" b="b"/>
                  <a:pathLst>
                    <a:path w="55" h="37">
                      <a:moveTo>
                        <a:pt x="16" y="0"/>
                      </a:moveTo>
                      <a:lnTo>
                        <a:pt x="17" y="0"/>
                      </a:lnTo>
                      <a:lnTo>
                        <a:pt x="20" y="2"/>
                      </a:lnTo>
                      <a:lnTo>
                        <a:pt x="25" y="4"/>
                      </a:lnTo>
                      <a:lnTo>
                        <a:pt x="28" y="6"/>
                      </a:lnTo>
                      <a:lnTo>
                        <a:pt x="31" y="7"/>
                      </a:lnTo>
                      <a:lnTo>
                        <a:pt x="32" y="8"/>
                      </a:lnTo>
                      <a:lnTo>
                        <a:pt x="38" y="15"/>
                      </a:lnTo>
                      <a:lnTo>
                        <a:pt x="44" y="21"/>
                      </a:lnTo>
                      <a:lnTo>
                        <a:pt x="46" y="23"/>
                      </a:lnTo>
                      <a:lnTo>
                        <a:pt x="50" y="24"/>
                      </a:lnTo>
                      <a:lnTo>
                        <a:pt x="53" y="25"/>
                      </a:lnTo>
                      <a:lnTo>
                        <a:pt x="55" y="27"/>
                      </a:lnTo>
                      <a:lnTo>
                        <a:pt x="55" y="29"/>
                      </a:lnTo>
                      <a:lnTo>
                        <a:pt x="53" y="30"/>
                      </a:lnTo>
                      <a:lnTo>
                        <a:pt x="51" y="30"/>
                      </a:lnTo>
                      <a:lnTo>
                        <a:pt x="47" y="29"/>
                      </a:lnTo>
                      <a:lnTo>
                        <a:pt x="43" y="28"/>
                      </a:lnTo>
                      <a:lnTo>
                        <a:pt x="39" y="26"/>
                      </a:lnTo>
                      <a:lnTo>
                        <a:pt x="37" y="24"/>
                      </a:lnTo>
                      <a:lnTo>
                        <a:pt x="34" y="23"/>
                      </a:lnTo>
                      <a:lnTo>
                        <a:pt x="34" y="21"/>
                      </a:lnTo>
                      <a:lnTo>
                        <a:pt x="35" y="20"/>
                      </a:lnTo>
                      <a:lnTo>
                        <a:pt x="35" y="19"/>
                      </a:lnTo>
                      <a:lnTo>
                        <a:pt x="34" y="19"/>
                      </a:lnTo>
                      <a:lnTo>
                        <a:pt x="31" y="23"/>
                      </a:lnTo>
                      <a:lnTo>
                        <a:pt x="29" y="28"/>
                      </a:lnTo>
                      <a:lnTo>
                        <a:pt x="26" y="32"/>
                      </a:lnTo>
                      <a:lnTo>
                        <a:pt x="23" y="35"/>
                      </a:lnTo>
                      <a:lnTo>
                        <a:pt x="19" y="37"/>
                      </a:lnTo>
                      <a:lnTo>
                        <a:pt x="17" y="37"/>
                      </a:lnTo>
                      <a:lnTo>
                        <a:pt x="16" y="35"/>
                      </a:lnTo>
                      <a:lnTo>
                        <a:pt x="15" y="32"/>
                      </a:lnTo>
                      <a:lnTo>
                        <a:pt x="14" y="29"/>
                      </a:lnTo>
                      <a:lnTo>
                        <a:pt x="13" y="28"/>
                      </a:lnTo>
                      <a:lnTo>
                        <a:pt x="10" y="28"/>
                      </a:lnTo>
                      <a:lnTo>
                        <a:pt x="5" y="31"/>
                      </a:lnTo>
                      <a:lnTo>
                        <a:pt x="2" y="32"/>
                      </a:lnTo>
                      <a:lnTo>
                        <a:pt x="0" y="31"/>
                      </a:lnTo>
                      <a:lnTo>
                        <a:pt x="0" y="30"/>
                      </a:lnTo>
                      <a:lnTo>
                        <a:pt x="4" y="26"/>
                      </a:lnTo>
                      <a:lnTo>
                        <a:pt x="6" y="24"/>
                      </a:lnTo>
                      <a:lnTo>
                        <a:pt x="8" y="22"/>
                      </a:lnTo>
                      <a:lnTo>
                        <a:pt x="8" y="21"/>
                      </a:lnTo>
                      <a:lnTo>
                        <a:pt x="8" y="20"/>
                      </a:lnTo>
                      <a:lnTo>
                        <a:pt x="6" y="19"/>
                      </a:lnTo>
                      <a:lnTo>
                        <a:pt x="5" y="18"/>
                      </a:lnTo>
                      <a:lnTo>
                        <a:pt x="4" y="16"/>
                      </a:lnTo>
                      <a:lnTo>
                        <a:pt x="4" y="15"/>
                      </a:lnTo>
                      <a:lnTo>
                        <a:pt x="8" y="11"/>
                      </a:lnTo>
                      <a:lnTo>
                        <a:pt x="12" y="8"/>
                      </a:lnTo>
                      <a:lnTo>
                        <a:pt x="15" y="5"/>
                      </a:lnTo>
                      <a:lnTo>
                        <a:pt x="16" y="4"/>
                      </a:lnTo>
                      <a:lnTo>
                        <a:pt x="16" y="2"/>
                      </a:lnTo>
                      <a:lnTo>
                        <a:pt x="16" y="1"/>
                      </a:lnTo>
                      <a:lnTo>
                        <a:pt x="1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4" name="Freeform 135">
                  <a:extLst>
                    <a:ext uri="{FF2B5EF4-FFF2-40B4-BE49-F238E27FC236}">
                      <a16:creationId xmlns:a16="http://schemas.microsoft.com/office/drawing/2014/main" id="{F50BA1F7-202F-D346-99E0-3376C1377802}"/>
                    </a:ext>
                  </a:extLst>
                </p:cNvPr>
                <p:cNvSpPr>
                  <a:spLocks/>
                </p:cNvSpPr>
                <p:nvPr/>
              </p:nvSpPr>
              <p:spPr bwMode="auto">
                <a:xfrm>
                  <a:off x="2458064" y="2932471"/>
                  <a:ext cx="11585" cy="2896"/>
                </a:xfrm>
                <a:custGeom>
                  <a:avLst/>
                  <a:gdLst/>
                  <a:ahLst/>
                  <a:cxnLst>
                    <a:cxn ang="0">
                      <a:pos x="1" y="0"/>
                    </a:cxn>
                    <a:cxn ang="0">
                      <a:pos x="2" y="0"/>
                    </a:cxn>
                    <a:cxn ang="0">
                      <a:pos x="3" y="0"/>
                    </a:cxn>
                    <a:cxn ang="0">
                      <a:pos x="4" y="0"/>
                    </a:cxn>
                    <a:cxn ang="0">
                      <a:pos x="5" y="1"/>
                    </a:cxn>
                    <a:cxn ang="0">
                      <a:pos x="6" y="1"/>
                    </a:cxn>
                    <a:cxn ang="0">
                      <a:pos x="7" y="2"/>
                    </a:cxn>
                    <a:cxn ang="0">
                      <a:pos x="8" y="2"/>
                    </a:cxn>
                    <a:cxn ang="0">
                      <a:pos x="4" y="2"/>
                    </a:cxn>
                    <a:cxn ang="0">
                      <a:pos x="2" y="2"/>
                    </a:cxn>
                    <a:cxn ang="0">
                      <a:pos x="0" y="1"/>
                    </a:cxn>
                    <a:cxn ang="0">
                      <a:pos x="0" y="1"/>
                    </a:cxn>
                    <a:cxn ang="0">
                      <a:pos x="0" y="1"/>
                    </a:cxn>
                    <a:cxn ang="0">
                      <a:pos x="1" y="0"/>
                    </a:cxn>
                  </a:cxnLst>
                  <a:rect l="0" t="0" r="r" b="b"/>
                  <a:pathLst>
                    <a:path w="8" h="2">
                      <a:moveTo>
                        <a:pt x="1" y="0"/>
                      </a:moveTo>
                      <a:lnTo>
                        <a:pt x="2" y="0"/>
                      </a:lnTo>
                      <a:lnTo>
                        <a:pt x="3" y="0"/>
                      </a:lnTo>
                      <a:lnTo>
                        <a:pt x="4" y="0"/>
                      </a:lnTo>
                      <a:lnTo>
                        <a:pt x="5" y="1"/>
                      </a:lnTo>
                      <a:lnTo>
                        <a:pt x="6" y="1"/>
                      </a:lnTo>
                      <a:lnTo>
                        <a:pt x="7" y="2"/>
                      </a:lnTo>
                      <a:lnTo>
                        <a:pt x="8" y="2"/>
                      </a:lnTo>
                      <a:lnTo>
                        <a:pt x="4" y="2"/>
                      </a:lnTo>
                      <a:lnTo>
                        <a:pt x="2" y="2"/>
                      </a:lnTo>
                      <a:lnTo>
                        <a:pt x="0" y="1"/>
                      </a:lnTo>
                      <a:lnTo>
                        <a:pt x="0" y="1"/>
                      </a:lnTo>
                      <a:lnTo>
                        <a:pt x="0" y="1"/>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5" name="Freeform 136">
                  <a:extLst>
                    <a:ext uri="{FF2B5EF4-FFF2-40B4-BE49-F238E27FC236}">
                      <a16:creationId xmlns:a16="http://schemas.microsoft.com/office/drawing/2014/main" id="{E75B34A7-A04A-F04A-93C2-60937FD7ECE5}"/>
                    </a:ext>
                  </a:extLst>
                </p:cNvPr>
                <p:cNvSpPr>
                  <a:spLocks/>
                </p:cNvSpPr>
                <p:nvPr/>
              </p:nvSpPr>
              <p:spPr bwMode="auto">
                <a:xfrm>
                  <a:off x="1663045" y="2996189"/>
                  <a:ext cx="17377" cy="33307"/>
                </a:xfrm>
                <a:custGeom>
                  <a:avLst/>
                  <a:gdLst/>
                  <a:ahLst/>
                  <a:cxnLst>
                    <a:cxn ang="0">
                      <a:pos x="8" y="0"/>
                    </a:cxn>
                    <a:cxn ang="0">
                      <a:pos x="9" y="0"/>
                    </a:cxn>
                    <a:cxn ang="0">
                      <a:pos x="11" y="1"/>
                    </a:cxn>
                    <a:cxn ang="0">
                      <a:pos x="12" y="1"/>
                    </a:cxn>
                    <a:cxn ang="0">
                      <a:pos x="7" y="12"/>
                    </a:cxn>
                    <a:cxn ang="0">
                      <a:pos x="1" y="22"/>
                    </a:cxn>
                    <a:cxn ang="0">
                      <a:pos x="0" y="23"/>
                    </a:cxn>
                    <a:cxn ang="0">
                      <a:pos x="0" y="21"/>
                    </a:cxn>
                    <a:cxn ang="0">
                      <a:pos x="1" y="20"/>
                    </a:cxn>
                    <a:cxn ang="0">
                      <a:pos x="1" y="19"/>
                    </a:cxn>
                    <a:cxn ang="0">
                      <a:pos x="2" y="17"/>
                    </a:cxn>
                    <a:cxn ang="0">
                      <a:pos x="2" y="15"/>
                    </a:cxn>
                    <a:cxn ang="0">
                      <a:pos x="4" y="11"/>
                    </a:cxn>
                    <a:cxn ang="0">
                      <a:pos x="5" y="6"/>
                    </a:cxn>
                    <a:cxn ang="0">
                      <a:pos x="7" y="1"/>
                    </a:cxn>
                    <a:cxn ang="0">
                      <a:pos x="8" y="0"/>
                    </a:cxn>
                  </a:cxnLst>
                  <a:rect l="0" t="0" r="r" b="b"/>
                  <a:pathLst>
                    <a:path w="12" h="23">
                      <a:moveTo>
                        <a:pt x="8" y="0"/>
                      </a:moveTo>
                      <a:lnTo>
                        <a:pt x="9" y="0"/>
                      </a:lnTo>
                      <a:lnTo>
                        <a:pt x="11" y="1"/>
                      </a:lnTo>
                      <a:lnTo>
                        <a:pt x="12" y="1"/>
                      </a:lnTo>
                      <a:lnTo>
                        <a:pt x="7" y="12"/>
                      </a:lnTo>
                      <a:lnTo>
                        <a:pt x="1" y="22"/>
                      </a:lnTo>
                      <a:lnTo>
                        <a:pt x="0" y="23"/>
                      </a:lnTo>
                      <a:lnTo>
                        <a:pt x="0" y="21"/>
                      </a:lnTo>
                      <a:lnTo>
                        <a:pt x="1" y="20"/>
                      </a:lnTo>
                      <a:lnTo>
                        <a:pt x="1" y="19"/>
                      </a:lnTo>
                      <a:lnTo>
                        <a:pt x="2" y="17"/>
                      </a:lnTo>
                      <a:lnTo>
                        <a:pt x="2" y="15"/>
                      </a:lnTo>
                      <a:lnTo>
                        <a:pt x="4" y="11"/>
                      </a:lnTo>
                      <a:lnTo>
                        <a:pt x="5" y="6"/>
                      </a:lnTo>
                      <a:lnTo>
                        <a:pt x="7" y="1"/>
                      </a:lnTo>
                      <a:lnTo>
                        <a:pt x="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6" name="Freeform 137">
                  <a:extLst>
                    <a:ext uri="{FF2B5EF4-FFF2-40B4-BE49-F238E27FC236}">
                      <a16:creationId xmlns:a16="http://schemas.microsoft.com/office/drawing/2014/main" id="{9B840EB5-B7F7-274A-9EC7-20827B7D6C10}"/>
                    </a:ext>
                  </a:extLst>
                </p:cNvPr>
                <p:cNvSpPr>
                  <a:spLocks/>
                </p:cNvSpPr>
                <p:nvPr/>
              </p:nvSpPr>
              <p:spPr bwMode="auto">
                <a:xfrm>
                  <a:off x="3038762" y="2764489"/>
                  <a:ext cx="5792" cy="2896"/>
                </a:xfrm>
                <a:custGeom>
                  <a:avLst/>
                  <a:gdLst/>
                  <a:ahLst/>
                  <a:cxnLst>
                    <a:cxn ang="0">
                      <a:pos x="0" y="0"/>
                    </a:cxn>
                    <a:cxn ang="0">
                      <a:pos x="1" y="0"/>
                    </a:cxn>
                    <a:cxn ang="0">
                      <a:pos x="2" y="1"/>
                    </a:cxn>
                    <a:cxn ang="0">
                      <a:pos x="3" y="1"/>
                    </a:cxn>
                    <a:cxn ang="0">
                      <a:pos x="4" y="2"/>
                    </a:cxn>
                    <a:cxn ang="0">
                      <a:pos x="2" y="2"/>
                    </a:cxn>
                    <a:cxn ang="0">
                      <a:pos x="0" y="0"/>
                    </a:cxn>
                  </a:cxnLst>
                  <a:rect l="0" t="0" r="r" b="b"/>
                  <a:pathLst>
                    <a:path w="4" h="2">
                      <a:moveTo>
                        <a:pt x="0" y="0"/>
                      </a:moveTo>
                      <a:lnTo>
                        <a:pt x="1" y="0"/>
                      </a:lnTo>
                      <a:lnTo>
                        <a:pt x="2" y="1"/>
                      </a:lnTo>
                      <a:lnTo>
                        <a:pt x="3" y="1"/>
                      </a:lnTo>
                      <a:lnTo>
                        <a:pt x="4" y="2"/>
                      </a:lnTo>
                      <a:lnTo>
                        <a:pt x="2"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7" name="Freeform 138">
                  <a:extLst>
                    <a:ext uri="{FF2B5EF4-FFF2-40B4-BE49-F238E27FC236}">
                      <a16:creationId xmlns:a16="http://schemas.microsoft.com/office/drawing/2014/main" id="{58EDD5A5-F081-A14D-9A0E-534DCA8808ED}"/>
                    </a:ext>
                  </a:extLst>
                </p:cNvPr>
                <p:cNvSpPr>
                  <a:spLocks/>
                </p:cNvSpPr>
                <p:nvPr/>
              </p:nvSpPr>
              <p:spPr bwMode="auto">
                <a:xfrm>
                  <a:off x="3035866" y="2761593"/>
                  <a:ext cx="2896" cy="2896"/>
                </a:xfrm>
                <a:custGeom>
                  <a:avLst/>
                  <a:gdLst/>
                  <a:ahLst/>
                  <a:cxnLst>
                    <a:cxn ang="0">
                      <a:pos x="0" y="0"/>
                    </a:cxn>
                    <a:cxn ang="0">
                      <a:pos x="1" y="1"/>
                    </a:cxn>
                    <a:cxn ang="0">
                      <a:pos x="2" y="2"/>
                    </a:cxn>
                    <a:cxn ang="0">
                      <a:pos x="2" y="2"/>
                    </a:cxn>
                    <a:cxn ang="0">
                      <a:pos x="0" y="0"/>
                    </a:cxn>
                  </a:cxnLst>
                  <a:rect l="0" t="0" r="r" b="b"/>
                  <a:pathLst>
                    <a:path w="2" h="2">
                      <a:moveTo>
                        <a:pt x="0" y="0"/>
                      </a:moveTo>
                      <a:lnTo>
                        <a:pt x="1" y="1"/>
                      </a:lnTo>
                      <a:lnTo>
                        <a:pt x="2" y="2"/>
                      </a:lnTo>
                      <a:lnTo>
                        <a:pt x="2"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8" name="Freeform 139">
                  <a:extLst>
                    <a:ext uri="{FF2B5EF4-FFF2-40B4-BE49-F238E27FC236}">
                      <a16:creationId xmlns:a16="http://schemas.microsoft.com/office/drawing/2014/main" id="{FD836864-E0CC-634B-AA30-8721B3F9D154}"/>
                    </a:ext>
                  </a:extLst>
                </p:cNvPr>
                <p:cNvSpPr>
                  <a:spLocks noEditPoints="1"/>
                </p:cNvSpPr>
                <p:nvPr/>
              </p:nvSpPr>
              <p:spPr bwMode="auto">
                <a:xfrm>
                  <a:off x="1668838" y="3029495"/>
                  <a:ext cx="11585" cy="44892"/>
                </a:xfrm>
                <a:custGeom>
                  <a:avLst/>
                  <a:gdLst/>
                  <a:ahLst/>
                  <a:cxnLst>
                    <a:cxn ang="0">
                      <a:pos x="5" y="11"/>
                    </a:cxn>
                    <a:cxn ang="0">
                      <a:pos x="4" y="17"/>
                    </a:cxn>
                    <a:cxn ang="0">
                      <a:pos x="5" y="18"/>
                    </a:cxn>
                    <a:cxn ang="0">
                      <a:pos x="8" y="21"/>
                    </a:cxn>
                    <a:cxn ang="0">
                      <a:pos x="8" y="22"/>
                    </a:cxn>
                    <a:cxn ang="0">
                      <a:pos x="7" y="25"/>
                    </a:cxn>
                    <a:cxn ang="0">
                      <a:pos x="6" y="28"/>
                    </a:cxn>
                    <a:cxn ang="0">
                      <a:pos x="4" y="31"/>
                    </a:cxn>
                    <a:cxn ang="0">
                      <a:pos x="2" y="31"/>
                    </a:cxn>
                    <a:cxn ang="0">
                      <a:pos x="0" y="30"/>
                    </a:cxn>
                    <a:cxn ang="0">
                      <a:pos x="0" y="28"/>
                    </a:cxn>
                    <a:cxn ang="0">
                      <a:pos x="1" y="25"/>
                    </a:cxn>
                    <a:cxn ang="0">
                      <a:pos x="3" y="20"/>
                    </a:cxn>
                    <a:cxn ang="0">
                      <a:pos x="4" y="15"/>
                    </a:cxn>
                    <a:cxn ang="0">
                      <a:pos x="5" y="11"/>
                    </a:cxn>
                    <a:cxn ang="0">
                      <a:pos x="6" y="2"/>
                    </a:cxn>
                    <a:cxn ang="0">
                      <a:pos x="6" y="5"/>
                    </a:cxn>
                    <a:cxn ang="0">
                      <a:pos x="5" y="11"/>
                    </a:cxn>
                    <a:cxn ang="0">
                      <a:pos x="5" y="8"/>
                    </a:cxn>
                    <a:cxn ang="0">
                      <a:pos x="6" y="2"/>
                    </a:cxn>
                    <a:cxn ang="0">
                      <a:pos x="7" y="0"/>
                    </a:cxn>
                    <a:cxn ang="0">
                      <a:pos x="6" y="2"/>
                    </a:cxn>
                    <a:cxn ang="0">
                      <a:pos x="6" y="1"/>
                    </a:cxn>
                    <a:cxn ang="0">
                      <a:pos x="7" y="0"/>
                    </a:cxn>
                  </a:cxnLst>
                  <a:rect l="0" t="0" r="r" b="b"/>
                  <a:pathLst>
                    <a:path w="8" h="31">
                      <a:moveTo>
                        <a:pt x="5" y="11"/>
                      </a:moveTo>
                      <a:lnTo>
                        <a:pt x="4" y="17"/>
                      </a:lnTo>
                      <a:lnTo>
                        <a:pt x="5" y="18"/>
                      </a:lnTo>
                      <a:lnTo>
                        <a:pt x="8" y="21"/>
                      </a:lnTo>
                      <a:lnTo>
                        <a:pt x="8" y="22"/>
                      </a:lnTo>
                      <a:lnTo>
                        <a:pt x="7" y="25"/>
                      </a:lnTo>
                      <a:lnTo>
                        <a:pt x="6" y="28"/>
                      </a:lnTo>
                      <a:lnTo>
                        <a:pt x="4" y="31"/>
                      </a:lnTo>
                      <a:lnTo>
                        <a:pt x="2" y="31"/>
                      </a:lnTo>
                      <a:lnTo>
                        <a:pt x="0" y="30"/>
                      </a:lnTo>
                      <a:lnTo>
                        <a:pt x="0" y="28"/>
                      </a:lnTo>
                      <a:lnTo>
                        <a:pt x="1" y="25"/>
                      </a:lnTo>
                      <a:lnTo>
                        <a:pt x="3" y="20"/>
                      </a:lnTo>
                      <a:lnTo>
                        <a:pt x="4" y="15"/>
                      </a:lnTo>
                      <a:lnTo>
                        <a:pt x="5" y="11"/>
                      </a:lnTo>
                      <a:close/>
                      <a:moveTo>
                        <a:pt x="6" y="2"/>
                      </a:moveTo>
                      <a:lnTo>
                        <a:pt x="6" y="5"/>
                      </a:lnTo>
                      <a:lnTo>
                        <a:pt x="5" y="11"/>
                      </a:lnTo>
                      <a:lnTo>
                        <a:pt x="5" y="8"/>
                      </a:lnTo>
                      <a:lnTo>
                        <a:pt x="6" y="2"/>
                      </a:lnTo>
                      <a:close/>
                      <a:moveTo>
                        <a:pt x="7" y="0"/>
                      </a:moveTo>
                      <a:lnTo>
                        <a:pt x="6" y="2"/>
                      </a:lnTo>
                      <a:lnTo>
                        <a:pt x="6" y="1"/>
                      </a:lnTo>
                      <a:lnTo>
                        <a:pt x="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49" name="Freeform 140">
                  <a:extLst>
                    <a:ext uri="{FF2B5EF4-FFF2-40B4-BE49-F238E27FC236}">
                      <a16:creationId xmlns:a16="http://schemas.microsoft.com/office/drawing/2014/main" id="{5A080248-055A-0A41-B082-2C9935B0A473}"/>
                    </a:ext>
                  </a:extLst>
                </p:cNvPr>
                <p:cNvSpPr>
                  <a:spLocks/>
                </p:cNvSpPr>
                <p:nvPr/>
              </p:nvSpPr>
              <p:spPr bwMode="auto">
                <a:xfrm>
                  <a:off x="3044554" y="2764489"/>
                  <a:ext cx="17377" cy="13034"/>
                </a:xfrm>
                <a:custGeom>
                  <a:avLst/>
                  <a:gdLst/>
                  <a:ahLst/>
                  <a:cxnLst>
                    <a:cxn ang="0">
                      <a:pos x="0" y="0"/>
                    </a:cxn>
                    <a:cxn ang="0">
                      <a:pos x="2" y="1"/>
                    </a:cxn>
                    <a:cxn ang="0">
                      <a:pos x="5" y="3"/>
                    </a:cxn>
                    <a:cxn ang="0">
                      <a:pos x="6" y="4"/>
                    </a:cxn>
                    <a:cxn ang="0">
                      <a:pos x="6" y="5"/>
                    </a:cxn>
                    <a:cxn ang="0">
                      <a:pos x="8" y="6"/>
                    </a:cxn>
                    <a:cxn ang="0">
                      <a:pos x="9" y="6"/>
                    </a:cxn>
                    <a:cxn ang="0">
                      <a:pos x="12" y="9"/>
                    </a:cxn>
                    <a:cxn ang="0">
                      <a:pos x="7" y="6"/>
                    </a:cxn>
                    <a:cxn ang="0">
                      <a:pos x="2" y="2"/>
                    </a:cxn>
                    <a:cxn ang="0">
                      <a:pos x="1" y="1"/>
                    </a:cxn>
                    <a:cxn ang="0">
                      <a:pos x="0" y="0"/>
                    </a:cxn>
                    <a:cxn ang="0">
                      <a:pos x="0" y="0"/>
                    </a:cxn>
                  </a:cxnLst>
                  <a:rect l="0" t="0" r="r" b="b"/>
                  <a:pathLst>
                    <a:path w="12" h="9">
                      <a:moveTo>
                        <a:pt x="0" y="0"/>
                      </a:moveTo>
                      <a:lnTo>
                        <a:pt x="2" y="1"/>
                      </a:lnTo>
                      <a:lnTo>
                        <a:pt x="5" y="3"/>
                      </a:lnTo>
                      <a:lnTo>
                        <a:pt x="6" y="4"/>
                      </a:lnTo>
                      <a:lnTo>
                        <a:pt x="6" y="5"/>
                      </a:lnTo>
                      <a:lnTo>
                        <a:pt x="8" y="6"/>
                      </a:lnTo>
                      <a:lnTo>
                        <a:pt x="9" y="6"/>
                      </a:lnTo>
                      <a:lnTo>
                        <a:pt x="12" y="9"/>
                      </a:lnTo>
                      <a:lnTo>
                        <a:pt x="7" y="6"/>
                      </a:lnTo>
                      <a:lnTo>
                        <a:pt x="2" y="2"/>
                      </a:lnTo>
                      <a:lnTo>
                        <a:pt x="1" y="1"/>
                      </a:lnTo>
                      <a:lnTo>
                        <a:pt x="0"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0" name="Freeform 141">
                  <a:extLst>
                    <a:ext uri="{FF2B5EF4-FFF2-40B4-BE49-F238E27FC236}">
                      <a16:creationId xmlns:a16="http://schemas.microsoft.com/office/drawing/2014/main" id="{EE06133F-1B80-A44E-9136-087E337AC5CC}"/>
                    </a:ext>
                  </a:extLst>
                </p:cNvPr>
                <p:cNvSpPr>
                  <a:spLocks/>
                </p:cNvSpPr>
                <p:nvPr/>
              </p:nvSpPr>
              <p:spPr bwMode="auto">
                <a:xfrm>
                  <a:off x="2995318" y="2726838"/>
                  <a:ext cx="149157" cy="112954"/>
                </a:xfrm>
                <a:custGeom>
                  <a:avLst/>
                  <a:gdLst/>
                  <a:ahLst/>
                  <a:cxnLst>
                    <a:cxn ang="0">
                      <a:pos x="10" y="0"/>
                    </a:cxn>
                    <a:cxn ang="0">
                      <a:pos x="11" y="1"/>
                    </a:cxn>
                    <a:cxn ang="0">
                      <a:pos x="25" y="12"/>
                    </a:cxn>
                    <a:cxn ang="0">
                      <a:pos x="30" y="18"/>
                    </a:cxn>
                    <a:cxn ang="0">
                      <a:pos x="34" y="21"/>
                    </a:cxn>
                    <a:cxn ang="0">
                      <a:pos x="33" y="20"/>
                    </a:cxn>
                    <a:cxn ang="0">
                      <a:pos x="33" y="18"/>
                    </a:cxn>
                    <a:cxn ang="0">
                      <a:pos x="32" y="16"/>
                    </a:cxn>
                    <a:cxn ang="0">
                      <a:pos x="32" y="16"/>
                    </a:cxn>
                    <a:cxn ang="0">
                      <a:pos x="42" y="21"/>
                    </a:cxn>
                    <a:cxn ang="0">
                      <a:pos x="57" y="29"/>
                    </a:cxn>
                    <a:cxn ang="0">
                      <a:pos x="73" y="39"/>
                    </a:cxn>
                    <a:cxn ang="0">
                      <a:pos x="86" y="50"/>
                    </a:cxn>
                    <a:cxn ang="0">
                      <a:pos x="91" y="55"/>
                    </a:cxn>
                    <a:cxn ang="0">
                      <a:pos x="96" y="66"/>
                    </a:cxn>
                    <a:cxn ang="0">
                      <a:pos x="103" y="78"/>
                    </a:cxn>
                    <a:cxn ang="0">
                      <a:pos x="101" y="75"/>
                    </a:cxn>
                    <a:cxn ang="0">
                      <a:pos x="94" y="67"/>
                    </a:cxn>
                    <a:cxn ang="0">
                      <a:pos x="88" y="59"/>
                    </a:cxn>
                    <a:cxn ang="0">
                      <a:pos x="84" y="57"/>
                    </a:cxn>
                    <a:cxn ang="0">
                      <a:pos x="89" y="62"/>
                    </a:cxn>
                    <a:cxn ang="0">
                      <a:pos x="89" y="65"/>
                    </a:cxn>
                    <a:cxn ang="0">
                      <a:pos x="81" y="57"/>
                    </a:cxn>
                    <a:cxn ang="0">
                      <a:pos x="77" y="54"/>
                    </a:cxn>
                    <a:cxn ang="0">
                      <a:pos x="75" y="55"/>
                    </a:cxn>
                    <a:cxn ang="0">
                      <a:pos x="69" y="47"/>
                    </a:cxn>
                    <a:cxn ang="0">
                      <a:pos x="66" y="43"/>
                    </a:cxn>
                    <a:cxn ang="0">
                      <a:pos x="64" y="41"/>
                    </a:cxn>
                    <a:cxn ang="0">
                      <a:pos x="59" y="37"/>
                    </a:cxn>
                    <a:cxn ang="0">
                      <a:pos x="50" y="29"/>
                    </a:cxn>
                    <a:cxn ang="0">
                      <a:pos x="46" y="28"/>
                    </a:cxn>
                    <a:cxn ang="0">
                      <a:pos x="46" y="31"/>
                    </a:cxn>
                    <a:cxn ang="0">
                      <a:pos x="50" y="34"/>
                    </a:cxn>
                    <a:cxn ang="0">
                      <a:pos x="51" y="37"/>
                    </a:cxn>
                    <a:cxn ang="0">
                      <a:pos x="44" y="32"/>
                    </a:cxn>
                    <a:cxn ang="0">
                      <a:pos x="38" y="26"/>
                    </a:cxn>
                    <a:cxn ang="0">
                      <a:pos x="30" y="23"/>
                    </a:cxn>
                    <a:cxn ang="0">
                      <a:pos x="27" y="20"/>
                    </a:cxn>
                    <a:cxn ang="0">
                      <a:pos x="28" y="21"/>
                    </a:cxn>
                    <a:cxn ang="0">
                      <a:pos x="29" y="23"/>
                    </a:cxn>
                    <a:cxn ang="0">
                      <a:pos x="30" y="24"/>
                    </a:cxn>
                    <a:cxn ang="0">
                      <a:pos x="14" y="12"/>
                    </a:cxn>
                    <a:cxn ang="0">
                      <a:pos x="6" y="7"/>
                    </a:cxn>
                    <a:cxn ang="0">
                      <a:pos x="1" y="3"/>
                    </a:cxn>
                    <a:cxn ang="0">
                      <a:pos x="5" y="3"/>
                    </a:cxn>
                    <a:cxn ang="0">
                      <a:pos x="10" y="5"/>
                    </a:cxn>
                    <a:cxn ang="0">
                      <a:pos x="12" y="7"/>
                    </a:cxn>
                    <a:cxn ang="0">
                      <a:pos x="13" y="9"/>
                    </a:cxn>
                    <a:cxn ang="0">
                      <a:pos x="15" y="10"/>
                    </a:cxn>
                    <a:cxn ang="0">
                      <a:pos x="14" y="6"/>
                    </a:cxn>
                    <a:cxn ang="0">
                      <a:pos x="10" y="0"/>
                    </a:cxn>
                  </a:cxnLst>
                  <a:rect l="0" t="0" r="r" b="b"/>
                  <a:pathLst>
                    <a:path w="103" h="78">
                      <a:moveTo>
                        <a:pt x="10" y="0"/>
                      </a:moveTo>
                      <a:lnTo>
                        <a:pt x="10" y="0"/>
                      </a:lnTo>
                      <a:lnTo>
                        <a:pt x="11" y="0"/>
                      </a:lnTo>
                      <a:lnTo>
                        <a:pt x="11" y="1"/>
                      </a:lnTo>
                      <a:lnTo>
                        <a:pt x="11" y="1"/>
                      </a:lnTo>
                      <a:lnTo>
                        <a:pt x="25" y="12"/>
                      </a:lnTo>
                      <a:lnTo>
                        <a:pt x="28" y="15"/>
                      </a:lnTo>
                      <a:lnTo>
                        <a:pt x="30" y="18"/>
                      </a:lnTo>
                      <a:lnTo>
                        <a:pt x="33" y="21"/>
                      </a:lnTo>
                      <a:lnTo>
                        <a:pt x="34" y="21"/>
                      </a:lnTo>
                      <a:lnTo>
                        <a:pt x="34" y="20"/>
                      </a:lnTo>
                      <a:lnTo>
                        <a:pt x="33" y="20"/>
                      </a:lnTo>
                      <a:lnTo>
                        <a:pt x="33" y="19"/>
                      </a:lnTo>
                      <a:lnTo>
                        <a:pt x="33" y="18"/>
                      </a:lnTo>
                      <a:lnTo>
                        <a:pt x="32" y="17"/>
                      </a:lnTo>
                      <a:lnTo>
                        <a:pt x="32" y="16"/>
                      </a:lnTo>
                      <a:lnTo>
                        <a:pt x="32" y="16"/>
                      </a:lnTo>
                      <a:lnTo>
                        <a:pt x="32" y="16"/>
                      </a:lnTo>
                      <a:lnTo>
                        <a:pt x="38" y="18"/>
                      </a:lnTo>
                      <a:lnTo>
                        <a:pt x="42" y="21"/>
                      </a:lnTo>
                      <a:lnTo>
                        <a:pt x="47" y="24"/>
                      </a:lnTo>
                      <a:lnTo>
                        <a:pt x="57" y="29"/>
                      </a:lnTo>
                      <a:lnTo>
                        <a:pt x="65" y="33"/>
                      </a:lnTo>
                      <a:lnTo>
                        <a:pt x="73" y="39"/>
                      </a:lnTo>
                      <a:lnTo>
                        <a:pt x="82" y="46"/>
                      </a:lnTo>
                      <a:lnTo>
                        <a:pt x="86" y="50"/>
                      </a:lnTo>
                      <a:lnTo>
                        <a:pt x="90" y="54"/>
                      </a:lnTo>
                      <a:lnTo>
                        <a:pt x="91" y="55"/>
                      </a:lnTo>
                      <a:lnTo>
                        <a:pt x="92" y="60"/>
                      </a:lnTo>
                      <a:lnTo>
                        <a:pt x="96" y="66"/>
                      </a:lnTo>
                      <a:lnTo>
                        <a:pt x="100" y="72"/>
                      </a:lnTo>
                      <a:lnTo>
                        <a:pt x="103" y="78"/>
                      </a:lnTo>
                      <a:lnTo>
                        <a:pt x="102" y="77"/>
                      </a:lnTo>
                      <a:lnTo>
                        <a:pt x="101" y="75"/>
                      </a:lnTo>
                      <a:lnTo>
                        <a:pt x="98" y="71"/>
                      </a:lnTo>
                      <a:lnTo>
                        <a:pt x="94" y="67"/>
                      </a:lnTo>
                      <a:lnTo>
                        <a:pt x="91" y="62"/>
                      </a:lnTo>
                      <a:lnTo>
                        <a:pt x="88" y="59"/>
                      </a:lnTo>
                      <a:lnTo>
                        <a:pt x="85" y="56"/>
                      </a:lnTo>
                      <a:lnTo>
                        <a:pt x="84" y="57"/>
                      </a:lnTo>
                      <a:lnTo>
                        <a:pt x="85" y="59"/>
                      </a:lnTo>
                      <a:lnTo>
                        <a:pt x="89" y="62"/>
                      </a:lnTo>
                      <a:lnTo>
                        <a:pt x="90" y="64"/>
                      </a:lnTo>
                      <a:lnTo>
                        <a:pt x="89" y="65"/>
                      </a:lnTo>
                      <a:lnTo>
                        <a:pt x="86" y="63"/>
                      </a:lnTo>
                      <a:lnTo>
                        <a:pt x="81" y="57"/>
                      </a:lnTo>
                      <a:lnTo>
                        <a:pt x="78" y="54"/>
                      </a:lnTo>
                      <a:lnTo>
                        <a:pt x="77" y="54"/>
                      </a:lnTo>
                      <a:lnTo>
                        <a:pt x="77" y="55"/>
                      </a:lnTo>
                      <a:lnTo>
                        <a:pt x="75" y="55"/>
                      </a:lnTo>
                      <a:lnTo>
                        <a:pt x="71" y="50"/>
                      </a:lnTo>
                      <a:lnTo>
                        <a:pt x="69" y="47"/>
                      </a:lnTo>
                      <a:lnTo>
                        <a:pt x="67" y="45"/>
                      </a:lnTo>
                      <a:lnTo>
                        <a:pt x="66" y="43"/>
                      </a:lnTo>
                      <a:lnTo>
                        <a:pt x="65" y="42"/>
                      </a:lnTo>
                      <a:lnTo>
                        <a:pt x="64" y="41"/>
                      </a:lnTo>
                      <a:lnTo>
                        <a:pt x="62" y="39"/>
                      </a:lnTo>
                      <a:lnTo>
                        <a:pt x="59" y="37"/>
                      </a:lnTo>
                      <a:lnTo>
                        <a:pt x="55" y="34"/>
                      </a:lnTo>
                      <a:lnTo>
                        <a:pt x="50" y="29"/>
                      </a:lnTo>
                      <a:lnTo>
                        <a:pt x="48" y="28"/>
                      </a:lnTo>
                      <a:lnTo>
                        <a:pt x="46" y="28"/>
                      </a:lnTo>
                      <a:lnTo>
                        <a:pt x="45" y="29"/>
                      </a:lnTo>
                      <a:lnTo>
                        <a:pt x="46" y="31"/>
                      </a:lnTo>
                      <a:lnTo>
                        <a:pt x="48" y="33"/>
                      </a:lnTo>
                      <a:lnTo>
                        <a:pt x="50" y="34"/>
                      </a:lnTo>
                      <a:lnTo>
                        <a:pt x="52" y="36"/>
                      </a:lnTo>
                      <a:lnTo>
                        <a:pt x="51" y="37"/>
                      </a:lnTo>
                      <a:lnTo>
                        <a:pt x="48" y="37"/>
                      </a:lnTo>
                      <a:lnTo>
                        <a:pt x="44" y="32"/>
                      </a:lnTo>
                      <a:lnTo>
                        <a:pt x="42" y="29"/>
                      </a:lnTo>
                      <a:lnTo>
                        <a:pt x="38" y="26"/>
                      </a:lnTo>
                      <a:lnTo>
                        <a:pt x="32" y="24"/>
                      </a:lnTo>
                      <a:lnTo>
                        <a:pt x="30" y="23"/>
                      </a:lnTo>
                      <a:lnTo>
                        <a:pt x="28" y="21"/>
                      </a:lnTo>
                      <a:lnTo>
                        <a:pt x="27" y="20"/>
                      </a:lnTo>
                      <a:lnTo>
                        <a:pt x="27" y="20"/>
                      </a:lnTo>
                      <a:lnTo>
                        <a:pt x="28" y="21"/>
                      </a:lnTo>
                      <a:lnTo>
                        <a:pt x="29" y="22"/>
                      </a:lnTo>
                      <a:lnTo>
                        <a:pt x="29" y="23"/>
                      </a:lnTo>
                      <a:lnTo>
                        <a:pt x="30" y="24"/>
                      </a:lnTo>
                      <a:lnTo>
                        <a:pt x="30" y="24"/>
                      </a:lnTo>
                      <a:lnTo>
                        <a:pt x="24" y="20"/>
                      </a:lnTo>
                      <a:lnTo>
                        <a:pt x="14" y="12"/>
                      </a:lnTo>
                      <a:lnTo>
                        <a:pt x="11" y="10"/>
                      </a:lnTo>
                      <a:lnTo>
                        <a:pt x="6" y="7"/>
                      </a:lnTo>
                      <a:lnTo>
                        <a:pt x="3" y="4"/>
                      </a:lnTo>
                      <a:lnTo>
                        <a:pt x="1" y="3"/>
                      </a:lnTo>
                      <a:lnTo>
                        <a:pt x="0" y="2"/>
                      </a:lnTo>
                      <a:lnTo>
                        <a:pt x="5" y="3"/>
                      </a:lnTo>
                      <a:lnTo>
                        <a:pt x="9" y="5"/>
                      </a:lnTo>
                      <a:lnTo>
                        <a:pt x="10" y="5"/>
                      </a:lnTo>
                      <a:lnTo>
                        <a:pt x="11" y="6"/>
                      </a:lnTo>
                      <a:lnTo>
                        <a:pt x="12" y="7"/>
                      </a:lnTo>
                      <a:lnTo>
                        <a:pt x="13" y="8"/>
                      </a:lnTo>
                      <a:lnTo>
                        <a:pt x="13" y="9"/>
                      </a:lnTo>
                      <a:lnTo>
                        <a:pt x="14" y="10"/>
                      </a:lnTo>
                      <a:lnTo>
                        <a:pt x="15" y="10"/>
                      </a:lnTo>
                      <a:lnTo>
                        <a:pt x="15" y="10"/>
                      </a:lnTo>
                      <a:lnTo>
                        <a:pt x="14" y="6"/>
                      </a:lnTo>
                      <a:lnTo>
                        <a:pt x="10" y="0"/>
                      </a:lnTo>
                      <a:lnTo>
                        <a:pt x="1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1" name="Freeform 142">
                  <a:extLst>
                    <a:ext uri="{FF2B5EF4-FFF2-40B4-BE49-F238E27FC236}">
                      <a16:creationId xmlns:a16="http://schemas.microsoft.com/office/drawing/2014/main" id="{08DE3D93-E64A-A842-931F-8BDB2C8514E3}"/>
                    </a:ext>
                  </a:extLst>
                </p:cNvPr>
                <p:cNvSpPr>
                  <a:spLocks/>
                </p:cNvSpPr>
                <p:nvPr/>
              </p:nvSpPr>
              <p:spPr bwMode="auto">
                <a:xfrm>
                  <a:off x="1641323" y="3088869"/>
                  <a:ext cx="26066" cy="20274"/>
                </a:xfrm>
                <a:custGeom>
                  <a:avLst/>
                  <a:gdLst/>
                  <a:ahLst/>
                  <a:cxnLst>
                    <a:cxn ang="0">
                      <a:pos x="13" y="0"/>
                    </a:cxn>
                    <a:cxn ang="0">
                      <a:pos x="18" y="0"/>
                    </a:cxn>
                    <a:cxn ang="0">
                      <a:pos x="10" y="10"/>
                    </a:cxn>
                    <a:cxn ang="0">
                      <a:pos x="6" y="13"/>
                    </a:cxn>
                    <a:cxn ang="0">
                      <a:pos x="5" y="14"/>
                    </a:cxn>
                    <a:cxn ang="0">
                      <a:pos x="2" y="14"/>
                    </a:cxn>
                    <a:cxn ang="0">
                      <a:pos x="0" y="13"/>
                    </a:cxn>
                    <a:cxn ang="0">
                      <a:pos x="0" y="12"/>
                    </a:cxn>
                    <a:cxn ang="0">
                      <a:pos x="0" y="11"/>
                    </a:cxn>
                    <a:cxn ang="0">
                      <a:pos x="3" y="6"/>
                    </a:cxn>
                    <a:cxn ang="0">
                      <a:pos x="8" y="3"/>
                    </a:cxn>
                    <a:cxn ang="0">
                      <a:pos x="12" y="1"/>
                    </a:cxn>
                    <a:cxn ang="0">
                      <a:pos x="13" y="0"/>
                    </a:cxn>
                  </a:cxnLst>
                  <a:rect l="0" t="0" r="r" b="b"/>
                  <a:pathLst>
                    <a:path w="18" h="14">
                      <a:moveTo>
                        <a:pt x="13" y="0"/>
                      </a:moveTo>
                      <a:lnTo>
                        <a:pt x="18" y="0"/>
                      </a:lnTo>
                      <a:lnTo>
                        <a:pt x="10" y="10"/>
                      </a:lnTo>
                      <a:lnTo>
                        <a:pt x="6" y="13"/>
                      </a:lnTo>
                      <a:lnTo>
                        <a:pt x="5" y="14"/>
                      </a:lnTo>
                      <a:lnTo>
                        <a:pt x="2" y="14"/>
                      </a:lnTo>
                      <a:lnTo>
                        <a:pt x="0" y="13"/>
                      </a:lnTo>
                      <a:lnTo>
                        <a:pt x="0" y="12"/>
                      </a:lnTo>
                      <a:lnTo>
                        <a:pt x="0" y="11"/>
                      </a:lnTo>
                      <a:lnTo>
                        <a:pt x="3" y="6"/>
                      </a:lnTo>
                      <a:lnTo>
                        <a:pt x="8" y="3"/>
                      </a:lnTo>
                      <a:lnTo>
                        <a:pt x="12" y="1"/>
                      </a:lnTo>
                      <a:lnTo>
                        <a:pt x="1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2" name="Freeform 143">
                  <a:extLst>
                    <a:ext uri="{FF2B5EF4-FFF2-40B4-BE49-F238E27FC236}">
                      <a16:creationId xmlns:a16="http://schemas.microsoft.com/office/drawing/2014/main" id="{9AB8B61B-99D4-A244-BE65-6467878CFC87}"/>
                    </a:ext>
                  </a:extLst>
                </p:cNvPr>
                <p:cNvSpPr>
                  <a:spLocks/>
                </p:cNvSpPr>
                <p:nvPr/>
              </p:nvSpPr>
              <p:spPr bwMode="auto">
                <a:xfrm>
                  <a:off x="3069172" y="2789107"/>
                  <a:ext cx="70958" cy="69510"/>
                </a:xfrm>
                <a:custGeom>
                  <a:avLst/>
                  <a:gdLst/>
                  <a:ahLst/>
                  <a:cxnLst>
                    <a:cxn ang="0">
                      <a:pos x="1" y="0"/>
                    </a:cxn>
                    <a:cxn ang="0">
                      <a:pos x="2" y="0"/>
                    </a:cxn>
                    <a:cxn ang="0">
                      <a:pos x="7" y="3"/>
                    </a:cxn>
                    <a:cxn ang="0">
                      <a:pos x="9" y="5"/>
                    </a:cxn>
                    <a:cxn ang="0">
                      <a:pos x="11" y="6"/>
                    </a:cxn>
                    <a:cxn ang="0">
                      <a:pos x="20" y="13"/>
                    </a:cxn>
                    <a:cxn ang="0">
                      <a:pos x="27" y="18"/>
                    </a:cxn>
                    <a:cxn ang="0">
                      <a:pos x="34" y="25"/>
                    </a:cxn>
                    <a:cxn ang="0">
                      <a:pos x="39" y="32"/>
                    </a:cxn>
                    <a:cxn ang="0">
                      <a:pos x="45" y="41"/>
                    </a:cxn>
                    <a:cxn ang="0">
                      <a:pos x="46" y="43"/>
                    </a:cxn>
                    <a:cxn ang="0">
                      <a:pos x="47" y="44"/>
                    </a:cxn>
                    <a:cxn ang="0">
                      <a:pos x="49" y="47"/>
                    </a:cxn>
                    <a:cxn ang="0">
                      <a:pos x="49" y="47"/>
                    </a:cxn>
                    <a:cxn ang="0">
                      <a:pos x="48" y="48"/>
                    </a:cxn>
                    <a:cxn ang="0">
                      <a:pos x="45" y="48"/>
                    </a:cxn>
                    <a:cxn ang="0">
                      <a:pos x="42" y="46"/>
                    </a:cxn>
                    <a:cxn ang="0">
                      <a:pos x="39" y="43"/>
                    </a:cxn>
                    <a:cxn ang="0">
                      <a:pos x="36" y="39"/>
                    </a:cxn>
                    <a:cxn ang="0">
                      <a:pos x="34" y="35"/>
                    </a:cxn>
                    <a:cxn ang="0">
                      <a:pos x="32" y="31"/>
                    </a:cxn>
                    <a:cxn ang="0">
                      <a:pos x="32" y="30"/>
                    </a:cxn>
                    <a:cxn ang="0">
                      <a:pos x="32" y="31"/>
                    </a:cxn>
                    <a:cxn ang="0">
                      <a:pos x="33" y="32"/>
                    </a:cxn>
                    <a:cxn ang="0">
                      <a:pos x="33" y="33"/>
                    </a:cxn>
                    <a:cxn ang="0">
                      <a:pos x="33" y="34"/>
                    </a:cxn>
                    <a:cxn ang="0">
                      <a:pos x="34" y="36"/>
                    </a:cxn>
                    <a:cxn ang="0">
                      <a:pos x="35" y="37"/>
                    </a:cxn>
                    <a:cxn ang="0">
                      <a:pos x="35" y="37"/>
                    </a:cxn>
                    <a:cxn ang="0">
                      <a:pos x="34" y="37"/>
                    </a:cxn>
                    <a:cxn ang="0">
                      <a:pos x="31" y="33"/>
                    </a:cxn>
                    <a:cxn ang="0">
                      <a:pos x="28" y="29"/>
                    </a:cxn>
                    <a:cxn ang="0">
                      <a:pos x="25" y="26"/>
                    </a:cxn>
                    <a:cxn ang="0">
                      <a:pos x="22" y="25"/>
                    </a:cxn>
                    <a:cxn ang="0">
                      <a:pos x="16" y="23"/>
                    </a:cxn>
                    <a:cxn ang="0">
                      <a:pos x="13" y="21"/>
                    </a:cxn>
                    <a:cxn ang="0">
                      <a:pos x="11" y="18"/>
                    </a:cxn>
                    <a:cxn ang="0">
                      <a:pos x="11" y="16"/>
                    </a:cxn>
                    <a:cxn ang="0">
                      <a:pos x="12" y="16"/>
                    </a:cxn>
                    <a:cxn ang="0">
                      <a:pos x="12" y="15"/>
                    </a:cxn>
                    <a:cxn ang="0">
                      <a:pos x="7" y="9"/>
                    </a:cxn>
                    <a:cxn ang="0">
                      <a:pos x="4" y="6"/>
                    </a:cxn>
                    <a:cxn ang="0">
                      <a:pos x="1" y="4"/>
                    </a:cxn>
                    <a:cxn ang="0">
                      <a:pos x="0" y="1"/>
                    </a:cxn>
                    <a:cxn ang="0">
                      <a:pos x="1" y="0"/>
                    </a:cxn>
                  </a:cxnLst>
                  <a:rect l="0" t="0" r="r" b="b"/>
                  <a:pathLst>
                    <a:path w="49" h="48">
                      <a:moveTo>
                        <a:pt x="1" y="0"/>
                      </a:moveTo>
                      <a:lnTo>
                        <a:pt x="2" y="0"/>
                      </a:lnTo>
                      <a:lnTo>
                        <a:pt x="7" y="3"/>
                      </a:lnTo>
                      <a:lnTo>
                        <a:pt x="9" y="5"/>
                      </a:lnTo>
                      <a:lnTo>
                        <a:pt x="11" y="6"/>
                      </a:lnTo>
                      <a:lnTo>
                        <a:pt x="20" y="13"/>
                      </a:lnTo>
                      <a:lnTo>
                        <a:pt x="27" y="18"/>
                      </a:lnTo>
                      <a:lnTo>
                        <a:pt x="34" y="25"/>
                      </a:lnTo>
                      <a:lnTo>
                        <a:pt x="39" y="32"/>
                      </a:lnTo>
                      <a:lnTo>
                        <a:pt x="45" y="41"/>
                      </a:lnTo>
                      <a:lnTo>
                        <a:pt x="46" y="43"/>
                      </a:lnTo>
                      <a:lnTo>
                        <a:pt x="47" y="44"/>
                      </a:lnTo>
                      <a:lnTo>
                        <a:pt x="49" y="47"/>
                      </a:lnTo>
                      <a:lnTo>
                        <a:pt x="49" y="47"/>
                      </a:lnTo>
                      <a:lnTo>
                        <a:pt x="48" y="48"/>
                      </a:lnTo>
                      <a:lnTo>
                        <a:pt x="45" y="48"/>
                      </a:lnTo>
                      <a:lnTo>
                        <a:pt x="42" y="46"/>
                      </a:lnTo>
                      <a:lnTo>
                        <a:pt x="39" y="43"/>
                      </a:lnTo>
                      <a:lnTo>
                        <a:pt x="36" y="39"/>
                      </a:lnTo>
                      <a:lnTo>
                        <a:pt x="34" y="35"/>
                      </a:lnTo>
                      <a:lnTo>
                        <a:pt x="32" y="31"/>
                      </a:lnTo>
                      <a:lnTo>
                        <a:pt x="32" y="30"/>
                      </a:lnTo>
                      <a:lnTo>
                        <a:pt x="32" y="31"/>
                      </a:lnTo>
                      <a:lnTo>
                        <a:pt x="33" y="32"/>
                      </a:lnTo>
                      <a:lnTo>
                        <a:pt x="33" y="33"/>
                      </a:lnTo>
                      <a:lnTo>
                        <a:pt x="33" y="34"/>
                      </a:lnTo>
                      <a:lnTo>
                        <a:pt x="34" y="36"/>
                      </a:lnTo>
                      <a:lnTo>
                        <a:pt x="35" y="37"/>
                      </a:lnTo>
                      <a:lnTo>
                        <a:pt x="35" y="37"/>
                      </a:lnTo>
                      <a:lnTo>
                        <a:pt x="34" y="37"/>
                      </a:lnTo>
                      <a:lnTo>
                        <a:pt x="31" y="33"/>
                      </a:lnTo>
                      <a:lnTo>
                        <a:pt x="28" y="29"/>
                      </a:lnTo>
                      <a:lnTo>
                        <a:pt x="25" y="26"/>
                      </a:lnTo>
                      <a:lnTo>
                        <a:pt x="22" y="25"/>
                      </a:lnTo>
                      <a:lnTo>
                        <a:pt x="16" y="23"/>
                      </a:lnTo>
                      <a:lnTo>
                        <a:pt x="13" y="21"/>
                      </a:lnTo>
                      <a:lnTo>
                        <a:pt x="11" y="18"/>
                      </a:lnTo>
                      <a:lnTo>
                        <a:pt x="11" y="16"/>
                      </a:lnTo>
                      <a:lnTo>
                        <a:pt x="12" y="16"/>
                      </a:lnTo>
                      <a:lnTo>
                        <a:pt x="12" y="15"/>
                      </a:lnTo>
                      <a:lnTo>
                        <a:pt x="7" y="9"/>
                      </a:lnTo>
                      <a:lnTo>
                        <a:pt x="4" y="6"/>
                      </a:lnTo>
                      <a:lnTo>
                        <a:pt x="1" y="4"/>
                      </a:lnTo>
                      <a:lnTo>
                        <a:pt x="0" y="1"/>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3" name="Freeform 144">
                  <a:extLst>
                    <a:ext uri="{FF2B5EF4-FFF2-40B4-BE49-F238E27FC236}">
                      <a16:creationId xmlns:a16="http://schemas.microsoft.com/office/drawing/2014/main" id="{68E0B7AB-3E55-5247-9973-A2D287966755}"/>
                    </a:ext>
                  </a:extLst>
                </p:cNvPr>
                <p:cNvSpPr>
                  <a:spLocks/>
                </p:cNvSpPr>
                <p:nvPr/>
              </p:nvSpPr>
              <p:spPr bwMode="auto">
                <a:xfrm>
                  <a:off x="1668838" y="3193133"/>
                  <a:ext cx="41996" cy="78199"/>
                </a:xfrm>
                <a:custGeom>
                  <a:avLst/>
                  <a:gdLst/>
                  <a:ahLst/>
                  <a:cxnLst>
                    <a:cxn ang="0">
                      <a:pos x="4" y="0"/>
                    </a:cxn>
                    <a:cxn ang="0">
                      <a:pos x="13" y="6"/>
                    </a:cxn>
                    <a:cxn ang="0">
                      <a:pos x="20" y="13"/>
                    </a:cxn>
                    <a:cxn ang="0">
                      <a:pos x="21" y="14"/>
                    </a:cxn>
                    <a:cxn ang="0">
                      <a:pos x="20" y="15"/>
                    </a:cxn>
                    <a:cxn ang="0">
                      <a:pos x="20" y="15"/>
                    </a:cxn>
                    <a:cxn ang="0">
                      <a:pos x="19" y="16"/>
                    </a:cxn>
                    <a:cxn ang="0">
                      <a:pos x="19" y="17"/>
                    </a:cxn>
                    <a:cxn ang="0">
                      <a:pos x="23" y="27"/>
                    </a:cxn>
                    <a:cxn ang="0">
                      <a:pos x="27" y="37"/>
                    </a:cxn>
                    <a:cxn ang="0">
                      <a:pos x="28" y="40"/>
                    </a:cxn>
                    <a:cxn ang="0">
                      <a:pos x="29" y="43"/>
                    </a:cxn>
                    <a:cxn ang="0">
                      <a:pos x="29" y="50"/>
                    </a:cxn>
                    <a:cxn ang="0">
                      <a:pos x="28" y="53"/>
                    </a:cxn>
                    <a:cxn ang="0">
                      <a:pos x="25" y="54"/>
                    </a:cxn>
                    <a:cxn ang="0">
                      <a:pos x="22" y="54"/>
                    </a:cxn>
                    <a:cxn ang="0">
                      <a:pos x="17" y="51"/>
                    </a:cxn>
                    <a:cxn ang="0">
                      <a:pos x="13" y="47"/>
                    </a:cxn>
                    <a:cxn ang="0">
                      <a:pos x="10" y="42"/>
                    </a:cxn>
                    <a:cxn ang="0">
                      <a:pos x="10" y="41"/>
                    </a:cxn>
                    <a:cxn ang="0">
                      <a:pos x="11" y="40"/>
                    </a:cxn>
                    <a:cxn ang="0">
                      <a:pos x="12" y="40"/>
                    </a:cxn>
                    <a:cxn ang="0">
                      <a:pos x="14" y="39"/>
                    </a:cxn>
                    <a:cxn ang="0">
                      <a:pos x="15" y="38"/>
                    </a:cxn>
                    <a:cxn ang="0">
                      <a:pos x="16" y="38"/>
                    </a:cxn>
                    <a:cxn ang="0">
                      <a:pos x="17" y="37"/>
                    </a:cxn>
                    <a:cxn ang="0">
                      <a:pos x="18" y="36"/>
                    </a:cxn>
                    <a:cxn ang="0">
                      <a:pos x="18" y="36"/>
                    </a:cxn>
                    <a:cxn ang="0">
                      <a:pos x="18" y="35"/>
                    </a:cxn>
                    <a:cxn ang="0">
                      <a:pos x="16" y="34"/>
                    </a:cxn>
                    <a:cxn ang="0">
                      <a:pos x="15" y="35"/>
                    </a:cxn>
                    <a:cxn ang="0">
                      <a:pos x="12" y="37"/>
                    </a:cxn>
                    <a:cxn ang="0">
                      <a:pos x="10" y="38"/>
                    </a:cxn>
                    <a:cxn ang="0">
                      <a:pos x="8" y="38"/>
                    </a:cxn>
                    <a:cxn ang="0">
                      <a:pos x="7" y="36"/>
                    </a:cxn>
                    <a:cxn ang="0">
                      <a:pos x="8" y="34"/>
                    </a:cxn>
                    <a:cxn ang="0">
                      <a:pos x="9" y="31"/>
                    </a:cxn>
                    <a:cxn ang="0">
                      <a:pos x="9" y="29"/>
                    </a:cxn>
                    <a:cxn ang="0">
                      <a:pos x="8" y="28"/>
                    </a:cxn>
                    <a:cxn ang="0">
                      <a:pos x="7" y="27"/>
                    </a:cxn>
                    <a:cxn ang="0">
                      <a:pos x="6" y="27"/>
                    </a:cxn>
                    <a:cxn ang="0">
                      <a:pos x="4" y="27"/>
                    </a:cxn>
                    <a:cxn ang="0">
                      <a:pos x="3" y="27"/>
                    </a:cxn>
                    <a:cxn ang="0">
                      <a:pos x="2" y="26"/>
                    </a:cxn>
                    <a:cxn ang="0">
                      <a:pos x="1" y="25"/>
                    </a:cxn>
                    <a:cxn ang="0">
                      <a:pos x="0" y="22"/>
                    </a:cxn>
                    <a:cxn ang="0">
                      <a:pos x="0" y="17"/>
                    </a:cxn>
                    <a:cxn ang="0">
                      <a:pos x="0" y="12"/>
                    </a:cxn>
                    <a:cxn ang="0">
                      <a:pos x="1" y="8"/>
                    </a:cxn>
                    <a:cxn ang="0">
                      <a:pos x="2" y="3"/>
                    </a:cxn>
                    <a:cxn ang="0">
                      <a:pos x="3" y="1"/>
                    </a:cxn>
                    <a:cxn ang="0">
                      <a:pos x="4" y="0"/>
                    </a:cxn>
                  </a:cxnLst>
                  <a:rect l="0" t="0" r="r" b="b"/>
                  <a:pathLst>
                    <a:path w="29" h="54">
                      <a:moveTo>
                        <a:pt x="4" y="0"/>
                      </a:moveTo>
                      <a:lnTo>
                        <a:pt x="13" y="6"/>
                      </a:lnTo>
                      <a:lnTo>
                        <a:pt x="20" y="13"/>
                      </a:lnTo>
                      <a:lnTo>
                        <a:pt x="21" y="14"/>
                      </a:lnTo>
                      <a:lnTo>
                        <a:pt x="20" y="15"/>
                      </a:lnTo>
                      <a:lnTo>
                        <a:pt x="20" y="15"/>
                      </a:lnTo>
                      <a:lnTo>
                        <a:pt x="19" y="16"/>
                      </a:lnTo>
                      <a:lnTo>
                        <a:pt x="19" y="17"/>
                      </a:lnTo>
                      <a:lnTo>
                        <a:pt x="23" y="27"/>
                      </a:lnTo>
                      <a:lnTo>
                        <a:pt x="27" y="37"/>
                      </a:lnTo>
                      <a:lnTo>
                        <a:pt x="28" y="40"/>
                      </a:lnTo>
                      <a:lnTo>
                        <a:pt x="29" y="43"/>
                      </a:lnTo>
                      <a:lnTo>
                        <a:pt x="29" y="50"/>
                      </a:lnTo>
                      <a:lnTo>
                        <a:pt x="28" y="53"/>
                      </a:lnTo>
                      <a:lnTo>
                        <a:pt x="25" y="54"/>
                      </a:lnTo>
                      <a:lnTo>
                        <a:pt x="22" y="54"/>
                      </a:lnTo>
                      <a:lnTo>
                        <a:pt x="17" y="51"/>
                      </a:lnTo>
                      <a:lnTo>
                        <a:pt x="13" y="47"/>
                      </a:lnTo>
                      <a:lnTo>
                        <a:pt x="10" y="42"/>
                      </a:lnTo>
                      <a:lnTo>
                        <a:pt x="10" y="41"/>
                      </a:lnTo>
                      <a:lnTo>
                        <a:pt x="11" y="40"/>
                      </a:lnTo>
                      <a:lnTo>
                        <a:pt x="12" y="40"/>
                      </a:lnTo>
                      <a:lnTo>
                        <a:pt x="14" y="39"/>
                      </a:lnTo>
                      <a:lnTo>
                        <a:pt x="15" y="38"/>
                      </a:lnTo>
                      <a:lnTo>
                        <a:pt x="16" y="38"/>
                      </a:lnTo>
                      <a:lnTo>
                        <a:pt x="17" y="37"/>
                      </a:lnTo>
                      <a:lnTo>
                        <a:pt x="18" y="36"/>
                      </a:lnTo>
                      <a:lnTo>
                        <a:pt x="18" y="36"/>
                      </a:lnTo>
                      <a:lnTo>
                        <a:pt x="18" y="35"/>
                      </a:lnTo>
                      <a:lnTo>
                        <a:pt x="16" y="34"/>
                      </a:lnTo>
                      <a:lnTo>
                        <a:pt x="15" y="35"/>
                      </a:lnTo>
                      <a:lnTo>
                        <a:pt x="12" y="37"/>
                      </a:lnTo>
                      <a:lnTo>
                        <a:pt x="10" y="38"/>
                      </a:lnTo>
                      <a:lnTo>
                        <a:pt x="8" y="38"/>
                      </a:lnTo>
                      <a:lnTo>
                        <a:pt x="7" y="36"/>
                      </a:lnTo>
                      <a:lnTo>
                        <a:pt x="8" y="34"/>
                      </a:lnTo>
                      <a:lnTo>
                        <a:pt x="9" y="31"/>
                      </a:lnTo>
                      <a:lnTo>
                        <a:pt x="9" y="29"/>
                      </a:lnTo>
                      <a:lnTo>
                        <a:pt x="8" y="28"/>
                      </a:lnTo>
                      <a:lnTo>
                        <a:pt x="7" y="27"/>
                      </a:lnTo>
                      <a:lnTo>
                        <a:pt x="6" y="27"/>
                      </a:lnTo>
                      <a:lnTo>
                        <a:pt x="4" y="27"/>
                      </a:lnTo>
                      <a:lnTo>
                        <a:pt x="3" y="27"/>
                      </a:lnTo>
                      <a:lnTo>
                        <a:pt x="2" y="26"/>
                      </a:lnTo>
                      <a:lnTo>
                        <a:pt x="1" y="25"/>
                      </a:lnTo>
                      <a:lnTo>
                        <a:pt x="0" y="22"/>
                      </a:lnTo>
                      <a:lnTo>
                        <a:pt x="0" y="17"/>
                      </a:lnTo>
                      <a:lnTo>
                        <a:pt x="0" y="12"/>
                      </a:lnTo>
                      <a:lnTo>
                        <a:pt x="1" y="8"/>
                      </a:lnTo>
                      <a:lnTo>
                        <a:pt x="2" y="3"/>
                      </a:lnTo>
                      <a:lnTo>
                        <a:pt x="3" y="1"/>
                      </a:lnTo>
                      <a:lnTo>
                        <a:pt x="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4" name="Freeform 145">
                  <a:extLst>
                    <a:ext uri="{FF2B5EF4-FFF2-40B4-BE49-F238E27FC236}">
                      <a16:creationId xmlns:a16="http://schemas.microsoft.com/office/drawing/2014/main" id="{A2A87C7D-4071-5C4F-8CB6-AF1A6C0182E8}"/>
                    </a:ext>
                  </a:extLst>
                </p:cNvPr>
                <p:cNvSpPr>
                  <a:spLocks/>
                </p:cNvSpPr>
                <p:nvPr/>
              </p:nvSpPr>
              <p:spPr bwMode="auto">
                <a:xfrm>
                  <a:off x="2792581" y="3229336"/>
                  <a:ext cx="36204" cy="14481"/>
                </a:xfrm>
                <a:custGeom>
                  <a:avLst/>
                  <a:gdLst/>
                  <a:ahLst/>
                  <a:cxnLst>
                    <a:cxn ang="0">
                      <a:pos x="0" y="0"/>
                    </a:cxn>
                    <a:cxn ang="0">
                      <a:pos x="9" y="2"/>
                    </a:cxn>
                    <a:cxn ang="0">
                      <a:pos x="16" y="4"/>
                    </a:cxn>
                    <a:cxn ang="0">
                      <a:pos x="24" y="8"/>
                    </a:cxn>
                    <a:cxn ang="0">
                      <a:pos x="25" y="9"/>
                    </a:cxn>
                    <a:cxn ang="0">
                      <a:pos x="24" y="9"/>
                    </a:cxn>
                    <a:cxn ang="0">
                      <a:pos x="24" y="9"/>
                    </a:cxn>
                    <a:cxn ang="0">
                      <a:pos x="23" y="10"/>
                    </a:cxn>
                    <a:cxn ang="0">
                      <a:pos x="19" y="10"/>
                    </a:cxn>
                    <a:cxn ang="0">
                      <a:pos x="16" y="8"/>
                    </a:cxn>
                    <a:cxn ang="0">
                      <a:pos x="8" y="4"/>
                    </a:cxn>
                    <a:cxn ang="0">
                      <a:pos x="4" y="2"/>
                    </a:cxn>
                    <a:cxn ang="0">
                      <a:pos x="1" y="0"/>
                    </a:cxn>
                    <a:cxn ang="0">
                      <a:pos x="0" y="0"/>
                    </a:cxn>
                  </a:cxnLst>
                  <a:rect l="0" t="0" r="r" b="b"/>
                  <a:pathLst>
                    <a:path w="25" h="10">
                      <a:moveTo>
                        <a:pt x="0" y="0"/>
                      </a:moveTo>
                      <a:lnTo>
                        <a:pt x="9" y="2"/>
                      </a:lnTo>
                      <a:lnTo>
                        <a:pt x="16" y="4"/>
                      </a:lnTo>
                      <a:lnTo>
                        <a:pt x="24" y="8"/>
                      </a:lnTo>
                      <a:lnTo>
                        <a:pt x="25" y="9"/>
                      </a:lnTo>
                      <a:lnTo>
                        <a:pt x="24" y="9"/>
                      </a:lnTo>
                      <a:lnTo>
                        <a:pt x="24" y="9"/>
                      </a:lnTo>
                      <a:lnTo>
                        <a:pt x="23" y="10"/>
                      </a:lnTo>
                      <a:lnTo>
                        <a:pt x="19" y="10"/>
                      </a:lnTo>
                      <a:lnTo>
                        <a:pt x="16" y="8"/>
                      </a:lnTo>
                      <a:lnTo>
                        <a:pt x="8" y="4"/>
                      </a:lnTo>
                      <a:lnTo>
                        <a:pt x="4" y="2"/>
                      </a:lnTo>
                      <a:lnTo>
                        <a:pt x="1"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5" name="Freeform 146">
                  <a:extLst>
                    <a:ext uri="{FF2B5EF4-FFF2-40B4-BE49-F238E27FC236}">
                      <a16:creationId xmlns:a16="http://schemas.microsoft.com/office/drawing/2014/main" id="{F20E51EF-8E12-E44E-9106-FF336FC0AD63}"/>
                    </a:ext>
                  </a:extLst>
                </p:cNvPr>
                <p:cNvSpPr>
                  <a:spLocks/>
                </p:cNvSpPr>
                <p:nvPr/>
              </p:nvSpPr>
              <p:spPr bwMode="auto">
                <a:xfrm>
                  <a:off x="2962011" y="3197477"/>
                  <a:ext cx="18826" cy="59373"/>
                </a:xfrm>
                <a:custGeom>
                  <a:avLst/>
                  <a:gdLst/>
                  <a:ahLst/>
                  <a:cxnLst>
                    <a:cxn ang="0">
                      <a:pos x="2" y="0"/>
                    </a:cxn>
                    <a:cxn ang="0">
                      <a:pos x="2" y="2"/>
                    </a:cxn>
                    <a:cxn ang="0">
                      <a:pos x="5" y="9"/>
                    </a:cxn>
                    <a:cxn ang="0">
                      <a:pos x="7" y="16"/>
                    </a:cxn>
                    <a:cxn ang="0">
                      <a:pos x="10" y="25"/>
                    </a:cxn>
                    <a:cxn ang="0">
                      <a:pos x="13" y="38"/>
                    </a:cxn>
                    <a:cxn ang="0">
                      <a:pos x="13" y="39"/>
                    </a:cxn>
                    <a:cxn ang="0">
                      <a:pos x="12" y="39"/>
                    </a:cxn>
                    <a:cxn ang="0">
                      <a:pos x="9" y="41"/>
                    </a:cxn>
                    <a:cxn ang="0">
                      <a:pos x="8" y="40"/>
                    </a:cxn>
                    <a:cxn ang="0">
                      <a:pos x="5" y="37"/>
                    </a:cxn>
                    <a:cxn ang="0">
                      <a:pos x="4" y="33"/>
                    </a:cxn>
                    <a:cxn ang="0">
                      <a:pos x="4" y="30"/>
                    </a:cxn>
                    <a:cxn ang="0">
                      <a:pos x="2" y="26"/>
                    </a:cxn>
                    <a:cxn ang="0">
                      <a:pos x="0" y="24"/>
                    </a:cxn>
                    <a:cxn ang="0">
                      <a:pos x="1" y="22"/>
                    </a:cxn>
                    <a:cxn ang="0">
                      <a:pos x="1" y="3"/>
                    </a:cxn>
                    <a:cxn ang="0">
                      <a:pos x="1" y="1"/>
                    </a:cxn>
                    <a:cxn ang="0">
                      <a:pos x="2" y="0"/>
                    </a:cxn>
                  </a:cxnLst>
                  <a:rect l="0" t="0" r="r" b="b"/>
                  <a:pathLst>
                    <a:path w="13" h="41">
                      <a:moveTo>
                        <a:pt x="2" y="0"/>
                      </a:moveTo>
                      <a:lnTo>
                        <a:pt x="2" y="2"/>
                      </a:lnTo>
                      <a:lnTo>
                        <a:pt x="5" y="9"/>
                      </a:lnTo>
                      <a:lnTo>
                        <a:pt x="7" y="16"/>
                      </a:lnTo>
                      <a:lnTo>
                        <a:pt x="10" y="25"/>
                      </a:lnTo>
                      <a:lnTo>
                        <a:pt x="13" y="38"/>
                      </a:lnTo>
                      <a:lnTo>
                        <a:pt x="13" y="39"/>
                      </a:lnTo>
                      <a:lnTo>
                        <a:pt x="12" y="39"/>
                      </a:lnTo>
                      <a:lnTo>
                        <a:pt x="9" y="41"/>
                      </a:lnTo>
                      <a:lnTo>
                        <a:pt x="8" y="40"/>
                      </a:lnTo>
                      <a:lnTo>
                        <a:pt x="5" y="37"/>
                      </a:lnTo>
                      <a:lnTo>
                        <a:pt x="4" y="33"/>
                      </a:lnTo>
                      <a:lnTo>
                        <a:pt x="4" y="30"/>
                      </a:lnTo>
                      <a:lnTo>
                        <a:pt x="2" y="26"/>
                      </a:lnTo>
                      <a:lnTo>
                        <a:pt x="0" y="24"/>
                      </a:lnTo>
                      <a:lnTo>
                        <a:pt x="1" y="22"/>
                      </a:lnTo>
                      <a:lnTo>
                        <a:pt x="1" y="3"/>
                      </a:lnTo>
                      <a:lnTo>
                        <a:pt x="1" y="1"/>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6" name="Freeform 147">
                  <a:extLst>
                    <a:ext uri="{FF2B5EF4-FFF2-40B4-BE49-F238E27FC236}">
                      <a16:creationId xmlns:a16="http://schemas.microsoft.com/office/drawing/2014/main" id="{585960D5-5B66-0142-9EA1-17259A7B32D7}"/>
                    </a:ext>
                  </a:extLst>
                </p:cNvPr>
                <p:cNvSpPr>
                  <a:spLocks/>
                </p:cNvSpPr>
                <p:nvPr/>
              </p:nvSpPr>
              <p:spPr bwMode="auto">
                <a:xfrm>
                  <a:off x="2869331" y="3145345"/>
                  <a:ext cx="86887" cy="120195"/>
                </a:xfrm>
                <a:custGeom>
                  <a:avLst/>
                  <a:gdLst/>
                  <a:ahLst/>
                  <a:cxnLst>
                    <a:cxn ang="0">
                      <a:pos x="10" y="7"/>
                    </a:cxn>
                    <a:cxn ang="0">
                      <a:pos x="12" y="16"/>
                    </a:cxn>
                    <a:cxn ang="0">
                      <a:pos x="20" y="24"/>
                    </a:cxn>
                    <a:cxn ang="0">
                      <a:pos x="25" y="29"/>
                    </a:cxn>
                    <a:cxn ang="0">
                      <a:pos x="23" y="33"/>
                    </a:cxn>
                    <a:cxn ang="0">
                      <a:pos x="22" y="38"/>
                    </a:cxn>
                    <a:cxn ang="0">
                      <a:pos x="22" y="42"/>
                    </a:cxn>
                    <a:cxn ang="0">
                      <a:pos x="28" y="43"/>
                    </a:cxn>
                    <a:cxn ang="0">
                      <a:pos x="34" y="42"/>
                    </a:cxn>
                    <a:cxn ang="0">
                      <a:pos x="35" y="36"/>
                    </a:cxn>
                    <a:cxn ang="0">
                      <a:pos x="37" y="30"/>
                    </a:cxn>
                    <a:cxn ang="0">
                      <a:pos x="41" y="27"/>
                    </a:cxn>
                    <a:cxn ang="0">
                      <a:pos x="48" y="31"/>
                    </a:cxn>
                    <a:cxn ang="0">
                      <a:pos x="48" y="36"/>
                    </a:cxn>
                    <a:cxn ang="0">
                      <a:pos x="47" y="43"/>
                    </a:cxn>
                    <a:cxn ang="0">
                      <a:pos x="48" y="43"/>
                    </a:cxn>
                    <a:cxn ang="0">
                      <a:pos x="53" y="41"/>
                    </a:cxn>
                    <a:cxn ang="0">
                      <a:pos x="53" y="44"/>
                    </a:cxn>
                    <a:cxn ang="0">
                      <a:pos x="50" y="48"/>
                    </a:cxn>
                    <a:cxn ang="0">
                      <a:pos x="51" y="49"/>
                    </a:cxn>
                    <a:cxn ang="0">
                      <a:pos x="55" y="45"/>
                    </a:cxn>
                    <a:cxn ang="0">
                      <a:pos x="60" y="41"/>
                    </a:cxn>
                    <a:cxn ang="0">
                      <a:pos x="59" y="44"/>
                    </a:cxn>
                    <a:cxn ang="0">
                      <a:pos x="55" y="48"/>
                    </a:cxn>
                    <a:cxn ang="0">
                      <a:pos x="55" y="52"/>
                    </a:cxn>
                    <a:cxn ang="0">
                      <a:pos x="56" y="56"/>
                    </a:cxn>
                    <a:cxn ang="0">
                      <a:pos x="56" y="58"/>
                    </a:cxn>
                    <a:cxn ang="0">
                      <a:pos x="54" y="58"/>
                    </a:cxn>
                    <a:cxn ang="0">
                      <a:pos x="56" y="61"/>
                    </a:cxn>
                    <a:cxn ang="0">
                      <a:pos x="58" y="66"/>
                    </a:cxn>
                    <a:cxn ang="0">
                      <a:pos x="51" y="76"/>
                    </a:cxn>
                    <a:cxn ang="0">
                      <a:pos x="47" y="79"/>
                    </a:cxn>
                    <a:cxn ang="0">
                      <a:pos x="49" y="75"/>
                    </a:cxn>
                    <a:cxn ang="0">
                      <a:pos x="54" y="67"/>
                    </a:cxn>
                    <a:cxn ang="0">
                      <a:pos x="51" y="61"/>
                    </a:cxn>
                    <a:cxn ang="0">
                      <a:pos x="44" y="61"/>
                    </a:cxn>
                    <a:cxn ang="0">
                      <a:pos x="39" y="65"/>
                    </a:cxn>
                    <a:cxn ang="0">
                      <a:pos x="37" y="72"/>
                    </a:cxn>
                    <a:cxn ang="0">
                      <a:pos x="31" y="75"/>
                    </a:cxn>
                    <a:cxn ang="0">
                      <a:pos x="18" y="76"/>
                    </a:cxn>
                    <a:cxn ang="0">
                      <a:pos x="13" y="81"/>
                    </a:cxn>
                    <a:cxn ang="0">
                      <a:pos x="7" y="82"/>
                    </a:cxn>
                    <a:cxn ang="0">
                      <a:pos x="6" y="79"/>
                    </a:cxn>
                    <a:cxn ang="0">
                      <a:pos x="10" y="70"/>
                    </a:cxn>
                    <a:cxn ang="0">
                      <a:pos x="12" y="63"/>
                    </a:cxn>
                    <a:cxn ang="0">
                      <a:pos x="8" y="63"/>
                    </a:cxn>
                    <a:cxn ang="0">
                      <a:pos x="4" y="66"/>
                    </a:cxn>
                    <a:cxn ang="0">
                      <a:pos x="1" y="65"/>
                    </a:cxn>
                    <a:cxn ang="0">
                      <a:pos x="3" y="62"/>
                    </a:cxn>
                    <a:cxn ang="0">
                      <a:pos x="4" y="60"/>
                    </a:cxn>
                    <a:cxn ang="0">
                      <a:pos x="1" y="26"/>
                    </a:cxn>
                    <a:cxn ang="0">
                      <a:pos x="0" y="7"/>
                    </a:cxn>
                    <a:cxn ang="0">
                      <a:pos x="4" y="2"/>
                    </a:cxn>
                    <a:cxn ang="0">
                      <a:pos x="6" y="0"/>
                    </a:cxn>
                  </a:cxnLst>
                  <a:rect l="0" t="0" r="r" b="b"/>
                  <a:pathLst>
                    <a:path w="60" h="83">
                      <a:moveTo>
                        <a:pt x="6" y="0"/>
                      </a:moveTo>
                      <a:lnTo>
                        <a:pt x="10" y="7"/>
                      </a:lnTo>
                      <a:lnTo>
                        <a:pt x="12" y="12"/>
                      </a:lnTo>
                      <a:lnTo>
                        <a:pt x="12" y="16"/>
                      </a:lnTo>
                      <a:lnTo>
                        <a:pt x="16" y="20"/>
                      </a:lnTo>
                      <a:lnTo>
                        <a:pt x="20" y="24"/>
                      </a:lnTo>
                      <a:lnTo>
                        <a:pt x="24" y="27"/>
                      </a:lnTo>
                      <a:lnTo>
                        <a:pt x="25" y="29"/>
                      </a:lnTo>
                      <a:lnTo>
                        <a:pt x="24" y="31"/>
                      </a:lnTo>
                      <a:lnTo>
                        <a:pt x="23" y="33"/>
                      </a:lnTo>
                      <a:lnTo>
                        <a:pt x="22" y="35"/>
                      </a:lnTo>
                      <a:lnTo>
                        <a:pt x="22" y="38"/>
                      </a:lnTo>
                      <a:lnTo>
                        <a:pt x="21" y="40"/>
                      </a:lnTo>
                      <a:lnTo>
                        <a:pt x="22" y="42"/>
                      </a:lnTo>
                      <a:lnTo>
                        <a:pt x="25" y="43"/>
                      </a:lnTo>
                      <a:lnTo>
                        <a:pt x="28" y="43"/>
                      </a:lnTo>
                      <a:lnTo>
                        <a:pt x="34" y="43"/>
                      </a:lnTo>
                      <a:lnTo>
                        <a:pt x="34" y="42"/>
                      </a:lnTo>
                      <a:lnTo>
                        <a:pt x="34" y="40"/>
                      </a:lnTo>
                      <a:lnTo>
                        <a:pt x="35" y="36"/>
                      </a:lnTo>
                      <a:lnTo>
                        <a:pt x="36" y="33"/>
                      </a:lnTo>
                      <a:lnTo>
                        <a:pt x="37" y="30"/>
                      </a:lnTo>
                      <a:lnTo>
                        <a:pt x="39" y="28"/>
                      </a:lnTo>
                      <a:lnTo>
                        <a:pt x="41" y="27"/>
                      </a:lnTo>
                      <a:lnTo>
                        <a:pt x="44" y="27"/>
                      </a:lnTo>
                      <a:lnTo>
                        <a:pt x="48" y="31"/>
                      </a:lnTo>
                      <a:lnTo>
                        <a:pt x="48" y="33"/>
                      </a:lnTo>
                      <a:lnTo>
                        <a:pt x="48" y="36"/>
                      </a:lnTo>
                      <a:lnTo>
                        <a:pt x="47" y="40"/>
                      </a:lnTo>
                      <a:lnTo>
                        <a:pt x="47" y="43"/>
                      </a:lnTo>
                      <a:lnTo>
                        <a:pt x="47" y="43"/>
                      </a:lnTo>
                      <a:lnTo>
                        <a:pt x="48" y="43"/>
                      </a:lnTo>
                      <a:lnTo>
                        <a:pt x="52" y="41"/>
                      </a:lnTo>
                      <a:lnTo>
                        <a:pt x="53" y="41"/>
                      </a:lnTo>
                      <a:lnTo>
                        <a:pt x="53" y="42"/>
                      </a:lnTo>
                      <a:lnTo>
                        <a:pt x="53" y="44"/>
                      </a:lnTo>
                      <a:lnTo>
                        <a:pt x="51" y="46"/>
                      </a:lnTo>
                      <a:lnTo>
                        <a:pt x="50" y="48"/>
                      </a:lnTo>
                      <a:lnTo>
                        <a:pt x="50" y="49"/>
                      </a:lnTo>
                      <a:lnTo>
                        <a:pt x="51" y="49"/>
                      </a:lnTo>
                      <a:lnTo>
                        <a:pt x="53" y="48"/>
                      </a:lnTo>
                      <a:lnTo>
                        <a:pt x="55" y="45"/>
                      </a:lnTo>
                      <a:lnTo>
                        <a:pt x="58" y="41"/>
                      </a:lnTo>
                      <a:lnTo>
                        <a:pt x="60" y="41"/>
                      </a:lnTo>
                      <a:lnTo>
                        <a:pt x="60" y="42"/>
                      </a:lnTo>
                      <a:lnTo>
                        <a:pt x="59" y="44"/>
                      </a:lnTo>
                      <a:lnTo>
                        <a:pt x="57" y="46"/>
                      </a:lnTo>
                      <a:lnTo>
                        <a:pt x="55" y="48"/>
                      </a:lnTo>
                      <a:lnTo>
                        <a:pt x="55" y="50"/>
                      </a:lnTo>
                      <a:lnTo>
                        <a:pt x="55" y="52"/>
                      </a:lnTo>
                      <a:lnTo>
                        <a:pt x="55" y="54"/>
                      </a:lnTo>
                      <a:lnTo>
                        <a:pt x="56" y="56"/>
                      </a:lnTo>
                      <a:lnTo>
                        <a:pt x="57" y="58"/>
                      </a:lnTo>
                      <a:lnTo>
                        <a:pt x="56" y="58"/>
                      </a:lnTo>
                      <a:lnTo>
                        <a:pt x="55" y="57"/>
                      </a:lnTo>
                      <a:lnTo>
                        <a:pt x="54" y="58"/>
                      </a:lnTo>
                      <a:lnTo>
                        <a:pt x="55" y="59"/>
                      </a:lnTo>
                      <a:lnTo>
                        <a:pt x="56" y="61"/>
                      </a:lnTo>
                      <a:lnTo>
                        <a:pt x="58" y="63"/>
                      </a:lnTo>
                      <a:lnTo>
                        <a:pt x="58" y="66"/>
                      </a:lnTo>
                      <a:lnTo>
                        <a:pt x="55" y="71"/>
                      </a:lnTo>
                      <a:lnTo>
                        <a:pt x="51" y="76"/>
                      </a:lnTo>
                      <a:lnTo>
                        <a:pt x="47" y="81"/>
                      </a:lnTo>
                      <a:lnTo>
                        <a:pt x="47" y="79"/>
                      </a:lnTo>
                      <a:lnTo>
                        <a:pt x="48" y="79"/>
                      </a:lnTo>
                      <a:lnTo>
                        <a:pt x="49" y="75"/>
                      </a:lnTo>
                      <a:lnTo>
                        <a:pt x="52" y="71"/>
                      </a:lnTo>
                      <a:lnTo>
                        <a:pt x="54" y="67"/>
                      </a:lnTo>
                      <a:lnTo>
                        <a:pt x="53" y="63"/>
                      </a:lnTo>
                      <a:lnTo>
                        <a:pt x="51" y="61"/>
                      </a:lnTo>
                      <a:lnTo>
                        <a:pt x="47" y="61"/>
                      </a:lnTo>
                      <a:lnTo>
                        <a:pt x="44" y="61"/>
                      </a:lnTo>
                      <a:lnTo>
                        <a:pt x="41" y="63"/>
                      </a:lnTo>
                      <a:lnTo>
                        <a:pt x="39" y="65"/>
                      </a:lnTo>
                      <a:lnTo>
                        <a:pt x="38" y="68"/>
                      </a:lnTo>
                      <a:lnTo>
                        <a:pt x="37" y="72"/>
                      </a:lnTo>
                      <a:lnTo>
                        <a:pt x="35" y="74"/>
                      </a:lnTo>
                      <a:lnTo>
                        <a:pt x="31" y="75"/>
                      </a:lnTo>
                      <a:lnTo>
                        <a:pt x="22" y="75"/>
                      </a:lnTo>
                      <a:lnTo>
                        <a:pt x="18" y="76"/>
                      </a:lnTo>
                      <a:lnTo>
                        <a:pt x="15" y="78"/>
                      </a:lnTo>
                      <a:lnTo>
                        <a:pt x="13" y="81"/>
                      </a:lnTo>
                      <a:lnTo>
                        <a:pt x="9" y="83"/>
                      </a:lnTo>
                      <a:lnTo>
                        <a:pt x="7" y="82"/>
                      </a:lnTo>
                      <a:lnTo>
                        <a:pt x="6" y="80"/>
                      </a:lnTo>
                      <a:lnTo>
                        <a:pt x="6" y="79"/>
                      </a:lnTo>
                      <a:lnTo>
                        <a:pt x="7" y="74"/>
                      </a:lnTo>
                      <a:lnTo>
                        <a:pt x="10" y="70"/>
                      </a:lnTo>
                      <a:lnTo>
                        <a:pt x="12" y="67"/>
                      </a:lnTo>
                      <a:lnTo>
                        <a:pt x="12" y="63"/>
                      </a:lnTo>
                      <a:lnTo>
                        <a:pt x="11" y="62"/>
                      </a:lnTo>
                      <a:lnTo>
                        <a:pt x="8" y="63"/>
                      </a:lnTo>
                      <a:lnTo>
                        <a:pt x="6" y="64"/>
                      </a:lnTo>
                      <a:lnTo>
                        <a:pt x="4" y="66"/>
                      </a:lnTo>
                      <a:lnTo>
                        <a:pt x="2" y="66"/>
                      </a:lnTo>
                      <a:lnTo>
                        <a:pt x="1" y="65"/>
                      </a:lnTo>
                      <a:lnTo>
                        <a:pt x="2" y="64"/>
                      </a:lnTo>
                      <a:lnTo>
                        <a:pt x="3" y="62"/>
                      </a:lnTo>
                      <a:lnTo>
                        <a:pt x="4" y="61"/>
                      </a:lnTo>
                      <a:lnTo>
                        <a:pt x="4" y="60"/>
                      </a:lnTo>
                      <a:lnTo>
                        <a:pt x="3" y="43"/>
                      </a:lnTo>
                      <a:lnTo>
                        <a:pt x="1" y="26"/>
                      </a:lnTo>
                      <a:lnTo>
                        <a:pt x="0" y="9"/>
                      </a:lnTo>
                      <a:lnTo>
                        <a:pt x="0" y="7"/>
                      </a:lnTo>
                      <a:lnTo>
                        <a:pt x="2" y="4"/>
                      </a:lnTo>
                      <a:lnTo>
                        <a:pt x="4" y="2"/>
                      </a:lnTo>
                      <a:lnTo>
                        <a:pt x="6" y="1"/>
                      </a:lnTo>
                      <a:lnTo>
                        <a:pt x="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7" name="Freeform 148">
                  <a:extLst>
                    <a:ext uri="{FF2B5EF4-FFF2-40B4-BE49-F238E27FC236}">
                      <a16:creationId xmlns:a16="http://schemas.microsoft.com/office/drawing/2014/main" id="{48D0828D-EDCA-124A-BC7C-6D7E58AF0575}"/>
                    </a:ext>
                  </a:extLst>
                </p:cNvPr>
                <p:cNvSpPr>
                  <a:spLocks/>
                </p:cNvSpPr>
                <p:nvPr/>
              </p:nvSpPr>
              <p:spPr bwMode="auto">
                <a:xfrm>
                  <a:off x="2951875" y="3229336"/>
                  <a:ext cx="10137" cy="4345"/>
                </a:xfrm>
                <a:custGeom>
                  <a:avLst/>
                  <a:gdLst/>
                  <a:ahLst/>
                  <a:cxnLst>
                    <a:cxn ang="0">
                      <a:pos x="0" y="0"/>
                    </a:cxn>
                    <a:cxn ang="0">
                      <a:pos x="3" y="0"/>
                    </a:cxn>
                    <a:cxn ang="0">
                      <a:pos x="5" y="1"/>
                    </a:cxn>
                    <a:cxn ang="0">
                      <a:pos x="6" y="1"/>
                    </a:cxn>
                    <a:cxn ang="0">
                      <a:pos x="7" y="2"/>
                    </a:cxn>
                    <a:cxn ang="0">
                      <a:pos x="7" y="3"/>
                    </a:cxn>
                    <a:cxn ang="0">
                      <a:pos x="7" y="3"/>
                    </a:cxn>
                    <a:cxn ang="0">
                      <a:pos x="5" y="3"/>
                    </a:cxn>
                    <a:cxn ang="0">
                      <a:pos x="3" y="3"/>
                    </a:cxn>
                    <a:cxn ang="0">
                      <a:pos x="0" y="0"/>
                    </a:cxn>
                  </a:cxnLst>
                  <a:rect l="0" t="0" r="r" b="b"/>
                  <a:pathLst>
                    <a:path w="7" h="3">
                      <a:moveTo>
                        <a:pt x="0" y="0"/>
                      </a:moveTo>
                      <a:lnTo>
                        <a:pt x="3" y="0"/>
                      </a:lnTo>
                      <a:lnTo>
                        <a:pt x="5" y="1"/>
                      </a:lnTo>
                      <a:lnTo>
                        <a:pt x="6" y="1"/>
                      </a:lnTo>
                      <a:lnTo>
                        <a:pt x="7" y="2"/>
                      </a:lnTo>
                      <a:lnTo>
                        <a:pt x="7" y="3"/>
                      </a:lnTo>
                      <a:lnTo>
                        <a:pt x="7" y="3"/>
                      </a:lnTo>
                      <a:lnTo>
                        <a:pt x="5" y="3"/>
                      </a:lnTo>
                      <a:lnTo>
                        <a:pt x="3" y="3"/>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8" name="Freeform 149">
                  <a:extLst>
                    <a:ext uri="{FF2B5EF4-FFF2-40B4-BE49-F238E27FC236}">
                      <a16:creationId xmlns:a16="http://schemas.microsoft.com/office/drawing/2014/main" id="{6C4EC620-470A-C942-9F2A-4EC1C9B40730}"/>
                    </a:ext>
                  </a:extLst>
                </p:cNvPr>
                <p:cNvSpPr>
                  <a:spLocks/>
                </p:cNvSpPr>
                <p:nvPr/>
              </p:nvSpPr>
              <p:spPr bwMode="auto">
                <a:xfrm>
                  <a:off x="2691212" y="3508824"/>
                  <a:ext cx="39100" cy="23170"/>
                </a:xfrm>
                <a:custGeom>
                  <a:avLst/>
                  <a:gdLst/>
                  <a:ahLst/>
                  <a:cxnLst>
                    <a:cxn ang="0">
                      <a:pos x="27" y="0"/>
                    </a:cxn>
                    <a:cxn ang="0">
                      <a:pos x="7" y="14"/>
                    </a:cxn>
                    <a:cxn ang="0">
                      <a:pos x="5" y="15"/>
                    </a:cxn>
                    <a:cxn ang="0">
                      <a:pos x="3" y="15"/>
                    </a:cxn>
                    <a:cxn ang="0">
                      <a:pos x="2" y="16"/>
                    </a:cxn>
                    <a:cxn ang="0">
                      <a:pos x="1" y="16"/>
                    </a:cxn>
                    <a:cxn ang="0">
                      <a:pos x="0" y="16"/>
                    </a:cxn>
                    <a:cxn ang="0">
                      <a:pos x="0" y="16"/>
                    </a:cxn>
                    <a:cxn ang="0">
                      <a:pos x="9" y="9"/>
                    </a:cxn>
                    <a:cxn ang="0">
                      <a:pos x="17" y="3"/>
                    </a:cxn>
                    <a:cxn ang="0">
                      <a:pos x="24" y="1"/>
                    </a:cxn>
                    <a:cxn ang="0">
                      <a:pos x="26" y="1"/>
                    </a:cxn>
                    <a:cxn ang="0">
                      <a:pos x="27" y="0"/>
                    </a:cxn>
                  </a:cxnLst>
                  <a:rect l="0" t="0" r="r" b="b"/>
                  <a:pathLst>
                    <a:path w="27" h="16">
                      <a:moveTo>
                        <a:pt x="27" y="0"/>
                      </a:moveTo>
                      <a:lnTo>
                        <a:pt x="7" y="14"/>
                      </a:lnTo>
                      <a:lnTo>
                        <a:pt x="5" y="15"/>
                      </a:lnTo>
                      <a:lnTo>
                        <a:pt x="3" y="15"/>
                      </a:lnTo>
                      <a:lnTo>
                        <a:pt x="2" y="16"/>
                      </a:lnTo>
                      <a:lnTo>
                        <a:pt x="1" y="16"/>
                      </a:lnTo>
                      <a:lnTo>
                        <a:pt x="0" y="16"/>
                      </a:lnTo>
                      <a:lnTo>
                        <a:pt x="0" y="16"/>
                      </a:lnTo>
                      <a:lnTo>
                        <a:pt x="9" y="9"/>
                      </a:lnTo>
                      <a:lnTo>
                        <a:pt x="17" y="3"/>
                      </a:lnTo>
                      <a:lnTo>
                        <a:pt x="24" y="1"/>
                      </a:lnTo>
                      <a:lnTo>
                        <a:pt x="26" y="1"/>
                      </a:lnTo>
                      <a:lnTo>
                        <a:pt x="2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59" name="Freeform 150">
                  <a:extLst>
                    <a:ext uri="{FF2B5EF4-FFF2-40B4-BE49-F238E27FC236}">
                      <a16:creationId xmlns:a16="http://schemas.microsoft.com/office/drawing/2014/main" id="{DB34841A-5D1C-FD43-AE86-DB0FEB4816C6}"/>
                    </a:ext>
                  </a:extLst>
                </p:cNvPr>
                <p:cNvSpPr>
                  <a:spLocks/>
                </p:cNvSpPr>
                <p:nvPr/>
              </p:nvSpPr>
              <p:spPr bwMode="auto">
                <a:xfrm>
                  <a:off x="1755725" y="3853477"/>
                  <a:ext cx="7241" cy="14481"/>
                </a:xfrm>
                <a:custGeom>
                  <a:avLst/>
                  <a:gdLst/>
                  <a:ahLst/>
                  <a:cxnLst>
                    <a:cxn ang="0">
                      <a:pos x="0" y="0"/>
                    </a:cxn>
                    <a:cxn ang="0">
                      <a:pos x="4" y="6"/>
                    </a:cxn>
                    <a:cxn ang="0">
                      <a:pos x="5" y="10"/>
                    </a:cxn>
                    <a:cxn ang="0">
                      <a:pos x="5" y="10"/>
                    </a:cxn>
                    <a:cxn ang="0">
                      <a:pos x="4" y="10"/>
                    </a:cxn>
                    <a:cxn ang="0">
                      <a:pos x="3" y="10"/>
                    </a:cxn>
                    <a:cxn ang="0">
                      <a:pos x="2" y="9"/>
                    </a:cxn>
                    <a:cxn ang="0">
                      <a:pos x="2" y="8"/>
                    </a:cxn>
                    <a:cxn ang="0">
                      <a:pos x="1" y="8"/>
                    </a:cxn>
                    <a:cxn ang="0">
                      <a:pos x="1" y="7"/>
                    </a:cxn>
                    <a:cxn ang="0">
                      <a:pos x="1" y="5"/>
                    </a:cxn>
                    <a:cxn ang="0">
                      <a:pos x="0" y="4"/>
                    </a:cxn>
                    <a:cxn ang="0">
                      <a:pos x="0" y="2"/>
                    </a:cxn>
                    <a:cxn ang="0">
                      <a:pos x="0" y="1"/>
                    </a:cxn>
                    <a:cxn ang="0">
                      <a:pos x="0" y="0"/>
                    </a:cxn>
                  </a:cxnLst>
                  <a:rect l="0" t="0" r="r" b="b"/>
                  <a:pathLst>
                    <a:path w="5" h="10">
                      <a:moveTo>
                        <a:pt x="0" y="0"/>
                      </a:moveTo>
                      <a:lnTo>
                        <a:pt x="4" y="6"/>
                      </a:lnTo>
                      <a:lnTo>
                        <a:pt x="5" y="10"/>
                      </a:lnTo>
                      <a:lnTo>
                        <a:pt x="5" y="10"/>
                      </a:lnTo>
                      <a:lnTo>
                        <a:pt x="4" y="10"/>
                      </a:lnTo>
                      <a:lnTo>
                        <a:pt x="3" y="10"/>
                      </a:lnTo>
                      <a:lnTo>
                        <a:pt x="2" y="9"/>
                      </a:lnTo>
                      <a:lnTo>
                        <a:pt x="2" y="8"/>
                      </a:lnTo>
                      <a:lnTo>
                        <a:pt x="1" y="8"/>
                      </a:lnTo>
                      <a:lnTo>
                        <a:pt x="1" y="7"/>
                      </a:lnTo>
                      <a:lnTo>
                        <a:pt x="1" y="5"/>
                      </a:lnTo>
                      <a:lnTo>
                        <a:pt x="0" y="4"/>
                      </a:lnTo>
                      <a:lnTo>
                        <a:pt x="0" y="2"/>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0" name="Freeform 151">
                  <a:extLst>
                    <a:ext uri="{FF2B5EF4-FFF2-40B4-BE49-F238E27FC236}">
                      <a16:creationId xmlns:a16="http://schemas.microsoft.com/office/drawing/2014/main" id="{FACF30E7-5681-554E-807F-460BDFC38CC8}"/>
                    </a:ext>
                  </a:extLst>
                </p:cNvPr>
                <p:cNvSpPr>
                  <a:spLocks/>
                </p:cNvSpPr>
                <p:nvPr/>
              </p:nvSpPr>
              <p:spPr bwMode="auto">
                <a:xfrm>
                  <a:off x="2685420" y="3951950"/>
                  <a:ext cx="10137" cy="21722"/>
                </a:xfrm>
                <a:custGeom>
                  <a:avLst/>
                  <a:gdLst/>
                  <a:ahLst/>
                  <a:cxnLst>
                    <a:cxn ang="0">
                      <a:pos x="2" y="0"/>
                    </a:cxn>
                    <a:cxn ang="0">
                      <a:pos x="4" y="1"/>
                    </a:cxn>
                    <a:cxn ang="0">
                      <a:pos x="6" y="3"/>
                    </a:cxn>
                    <a:cxn ang="0">
                      <a:pos x="7" y="6"/>
                    </a:cxn>
                    <a:cxn ang="0">
                      <a:pos x="6" y="10"/>
                    </a:cxn>
                    <a:cxn ang="0">
                      <a:pos x="4" y="15"/>
                    </a:cxn>
                    <a:cxn ang="0">
                      <a:pos x="4" y="15"/>
                    </a:cxn>
                    <a:cxn ang="0">
                      <a:pos x="3" y="15"/>
                    </a:cxn>
                    <a:cxn ang="0">
                      <a:pos x="2" y="15"/>
                    </a:cxn>
                    <a:cxn ang="0">
                      <a:pos x="1" y="14"/>
                    </a:cxn>
                    <a:cxn ang="0">
                      <a:pos x="0" y="13"/>
                    </a:cxn>
                    <a:cxn ang="0">
                      <a:pos x="1" y="10"/>
                    </a:cxn>
                    <a:cxn ang="0">
                      <a:pos x="3" y="7"/>
                    </a:cxn>
                    <a:cxn ang="0">
                      <a:pos x="4" y="5"/>
                    </a:cxn>
                    <a:cxn ang="0">
                      <a:pos x="3" y="2"/>
                    </a:cxn>
                    <a:cxn ang="0">
                      <a:pos x="2" y="0"/>
                    </a:cxn>
                  </a:cxnLst>
                  <a:rect l="0" t="0" r="r" b="b"/>
                  <a:pathLst>
                    <a:path w="7" h="15">
                      <a:moveTo>
                        <a:pt x="2" y="0"/>
                      </a:moveTo>
                      <a:lnTo>
                        <a:pt x="4" y="1"/>
                      </a:lnTo>
                      <a:lnTo>
                        <a:pt x="6" y="3"/>
                      </a:lnTo>
                      <a:lnTo>
                        <a:pt x="7" y="6"/>
                      </a:lnTo>
                      <a:lnTo>
                        <a:pt x="6" y="10"/>
                      </a:lnTo>
                      <a:lnTo>
                        <a:pt x="4" y="15"/>
                      </a:lnTo>
                      <a:lnTo>
                        <a:pt x="4" y="15"/>
                      </a:lnTo>
                      <a:lnTo>
                        <a:pt x="3" y="15"/>
                      </a:lnTo>
                      <a:lnTo>
                        <a:pt x="2" y="15"/>
                      </a:lnTo>
                      <a:lnTo>
                        <a:pt x="1" y="14"/>
                      </a:lnTo>
                      <a:lnTo>
                        <a:pt x="0" y="13"/>
                      </a:lnTo>
                      <a:lnTo>
                        <a:pt x="1" y="10"/>
                      </a:lnTo>
                      <a:lnTo>
                        <a:pt x="3" y="7"/>
                      </a:lnTo>
                      <a:lnTo>
                        <a:pt x="4" y="5"/>
                      </a:lnTo>
                      <a:lnTo>
                        <a:pt x="3" y="2"/>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1" name="Freeform 152">
                  <a:extLst>
                    <a:ext uri="{FF2B5EF4-FFF2-40B4-BE49-F238E27FC236}">
                      <a16:creationId xmlns:a16="http://schemas.microsoft.com/office/drawing/2014/main" id="{7E7CB816-AB58-2340-99AC-08050F4F4692}"/>
                    </a:ext>
                  </a:extLst>
                </p:cNvPr>
                <p:cNvSpPr>
                  <a:spLocks/>
                </p:cNvSpPr>
                <p:nvPr/>
              </p:nvSpPr>
              <p:spPr bwMode="auto">
                <a:xfrm>
                  <a:off x="2669490" y="3947605"/>
                  <a:ext cx="18826" cy="4345"/>
                </a:xfrm>
                <a:custGeom>
                  <a:avLst/>
                  <a:gdLst/>
                  <a:ahLst/>
                  <a:cxnLst>
                    <a:cxn ang="0">
                      <a:pos x="0" y="0"/>
                    </a:cxn>
                    <a:cxn ang="0">
                      <a:pos x="1" y="0"/>
                    </a:cxn>
                    <a:cxn ang="0">
                      <a:pos x="5" y="1"/>
                    </a:cxn>
                    <a:cxn ang="0">
                      <a:pos x="9" y="2"/>
                    </a:cxn>
                    <a:cxn ang="0">
                      <a:pos x="13" y="3"/>
                    </a:cxn>
                    <a:cxn ang="0">
                      <a:pos x="7" y="2"/>
                    </a:cxn>
                    <a:cxn ang="0">
                      <a:pos x="0" y="0"/>
                    </a:cxn>
                  </a:cxnLst>
                  <a:rect l="0" t="0" r="r" b="b"/>
                  <a:pathLst>
                    <a:path w="13" h="3">
                      <a:moveTo>
                        <a:pt x="0" y="0"/>
                      </a:moveTo>
                      <a:lnTo>
                        <a:pt x="1" y="0"/>
                      </a:lnTo>
                      <a:lnTo>
                        <a:pt x="5" y="1"/>
                      </a:lnTo>
                      <a:lnTo>
                        <a:pt x="9" y="2"/>
                      </a:lnTo>
                      <a:lnTo>
                        <a:pt x="13" y="3"/>
                      </a:lnTo>
                      <a:lnTo>
                        <a:pt x="7"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2" name="Freeform 153">
                  <a:extLst>
                    <a:ext uri="{FF2B5EF4-FFF2-40B4-BE49-F238E27FC236}">
                      <a16:creationId xmlns:a16="http://schemas.microsoft.com/office/drawing/2014/main" id="{3577E557-EDBA-AA4C-AEF9-431EB4D73B7D}"/>
                    </a:ext>
                  </a:extLst>
                </p:cNvPr>
                <p:cNvSpPr>
                  <a:spLocks/>
                </p:cNvSpPr>
                <p:nvPr/>
              </p:nvSpPr>
              <p:spPr bwMode="auto">
                <a:xfrm>
                  <a:off x="2500060" y="4067800"/>
                  <a:ext cx="267903" cy="76751"/>
                </a:xfrm>
                <a:custGeom>
                  <a:avLst/>
                  <a:gdLst/>
                  <a:ahLst/>
                  <a:cxnLst>
                    <a:cxn ang="0">
                      <a:pos x="68" y="1"/>
                    </a:cxn>
                    <a:cxn ang="0">
                      <a:pos x="67" y="3"/>
                    </a:cxn>
                    <a:cxn ang="0">
                      <a:pos x="76" y="3"/>
                    </a:cxn>
                    <a:cxn ang="0">
                      <a:pos x="88" y="5"/>
                    </a:cxn>
                    <a:cxn ang="0">
                      <a:pos x="101" y="10"/>
                    </a:cxn>
                    <a:cxn ang="0">
                      <a:pos x="109" y="9"/>
                    </a:cxn>
                    <a:cxn ang="0">
                      <a:pos x="123" y="10"/>
                    </a:cxn>
                    <a:cxn ang="0">
                      <a:pos x="137" y="17"/>
                    </a:cxn>
                    <a:cxn ang="0">
                      <a:pos x="146" y="23"/>
                    </a:cxn>
                    <a:cxn ang="0">
                      <a:pos x="149" y="22"/>
                    </a:cxn>
                    <a:cxn ang="0">
                      <a:pos x="152" y="22"/>
                    </a:cxn>
                    <a:cxn ang="0">
                      <a:pos x="162" y="27"/>
                    </a:cxn>
                    <a:cxn ang="0">
                      <a:pos x="170" y="29"/>
                    </a:cxn>
                    <a:cxn ang="0">
                      <a:pos x="176" y="28"/>
                    </a:cxn>
                    <a:cxn ang="0">
                      <a:pos x="181" y="27"/>
                    </a:cxn>
                    <a:cxn ang="0">
                      <a:pos x="185" y="29"/>
                    </a:cxn>
                    <a:cxn ang="0">
                      <a:pos x="185" y="38"/>
                    </a:cxn>
                    <a:cxn ang="0">
                      <a:pos x="180" y="42"/>
                    </a:cxn>
                    <a:cxn ang="0">
                      <a:pos x="166" y="44"/>
                    </a:cxn>
                    <a:cxn ang="0">
                      <a:pos x="141" y="52"/>
                    </a:cxn>
                    <a:cxn ang="0">
                      <a:pos x="133" y="53"/>
                    </a:cxn>
                    <a:cxn ang="0">
                      <a:pos x="140" y="45"/>
                    </a:cxn>
                    <a:cxn ang="0">
                      <a:pos x="144" y="40"/>
                    </a:cxn>
                    <a:cxn ang="0">
                      <a:pos x="142" y="37"/>
                    </a:cxn>
                    <a:cxn ang="0">
                      <a:pos x="130" y="35"/>
                    </a:cxn>
                    <a:cxn ang="0">
                      <a:pos x="118" y="33"/>
                    </a:cxn>
                    <a:cxn ang="0">
                      <a:pos x="115" y="29"/>
                    </a:cxn>
                    <a:cxn ang="0">
                      <a:pos x="113" y="23"/>
                    </a:cxn>
                    <a:cxn ang="0">
                      <a:pos x="111" y="24"/>
                    </a:cxn>
                    <a:cxn ang="0">
                      <a:pos x="96" y="21"/>
                    </a:cxn>
                    <a:cxn ang="0">
                      <a:pos x="74" y="17"/>
                    </a:cxn>
                    <a:cxn ang="0">
                      <a:pos x="59" y="19"/>
                    </a:cxn>
                    <a:cxn ang="0">
                      <a:pos x="43" y="22"/>
                    </a:cxn>
                    <a:cxn ang="0">
                      <a:pos x="31" y="25"/>
                    </a:cxn>
                    <a:cxn ang="0">
                      <a:pos x="23" y="26"/>
                    </a:cxn>
                    <a:cxn ang="0">
                      <a:pos x="12" y="33"/>
                    </a:cxn>
                    <a:cxn ang="0">
                      <a:pos x="6" y="36"/>
                    </a:cxn>
                    <a:cxn ang="0">
                      <a:pos x="1" y="35"/>
                    </a:cxn>
                    <a:cxn ang="0">
                      <a:pos x="6" y="27"/>
                    </a:cxn>
                    <a:cxn ang="0">
                      <a:pos x="18" y="15"/>
                    </a:cxn>
                    <a:cxn ang="0">
                      <a:pos x="35" y="8"/>
                    </a:cxn>
                    <a:cxn ang="0">
                      <a:pos x="54" y="2"/>
                    </a:cxn>
                    <a:cxn ang="0">
                      <a:pos x="68" y="0"/>
                    </a:cxn>
                  </a:cxnLst>
                  <a:rect l="0" t="0" r="r" b="b"/>
                  <a:pathLst>
                    <a:path w="185" h="53">
                      <a:moveTo>
                        <a:pt x="68" y="0"/>
                      </a:moveTo>
                      <a:lnTo>
                        <a:pt x="68" y="1"/>
                      </a:lnTo>
                      <a:lnTo>
                        <a:pt x="67" y="2"/>
                      </a:lnTo>
                      <a:lnTo>
                        <a:pt x="67" y="3"/>
                      </a:lnTo>
                      <a:lnTo>
                        <a:pt x="72" y="3"/>
                      </a:lnTo>
                      <a:lnTo>
                        <a:pt x="76" y="3"/>
                      </a:lnTo>
                      <a:lnTo>
                        <a:pt x="81" y="3"/>
                      </a:lnTo>
                      <a:lnTo>
                        <a:pt x="88" y="5"/>
                      </a:lnTo>
                      <a:lnTo>
                        <a:pt x="95" y="8"/>
                      </a:lnTo>
                      <a:lnTo>
                        <a:pt x="101" y="10"/>
                      </a:lnTo>
                      <a:lnTo>
                        <a:pt x="105" y="10"/>
                      </a:lnTo>
                      <a:lnTo>
                        <a:pt x="109" y="9"/>
                      </a:lnTo>
                      <a:lnTo>
                        <a:pt x="112" y="8"/>
                      </a:lnTo>
                      <a:lnTo>
                        <a:pt x="123" y="10"/>
                      </a:lnTo>
                      <a:lnTo>
                        <a:pt x="132" y="14"/>
                      </a:lnTo>
                      <a:lnTo>
                        <a:pt x="137" y="17"/>
                      </a:lnTo>
                      <a:lnTo>
                        <a:pt x="141" y="20"/>
                      </a:lnTo>
                      <a:lnTo>
                        <a:pt x="146" y="23"/>
                      </a:lnTo>
                      <a:lnTo>
                        <a:pt x="148" y="23"/>
                      </a:lnTo>
                      <a:lnTo>
                        <a:pt x="149" y="22"/>
                      </a:lnTo>
                      <a:lnTo>
                        <a:pt x="151" y="22"/>
                      </a:lnTo>
                      <a:lnTo>
                        <a:pt x="152" y="22"/>
                      </a:lnTo>
                      <a:lnTo>
                        <a:pt x="157" y="24"/>
                      </a:lnTo>
                      <a:lnTo>
                        <a:pt x="162" y="27"/>
                      </a:lnTo>
                      <a:lnTo>
                        <a:pt x="167" y="29"/>
                      </a:lnTo>
                      <a:lnTo>
                        <a:pt x="170" y="29"/>
                      </a:lnTo>
                      <a:lnTo>
                        <a:pt x="173" y="29"/>
                      </a:lnTo>
                      <a:lnTo>
                        <a:pt x="176" y="28"/>
                      </a:lnTo>
                      <a:lnTo>
                        <a:pt x="178" y="27"/>
                      </a:lnTo>
                      <a:lnTo>
                        <a:pt x="181" y="27"/>
                      </a:lnTo>
                      <a:lnTo>
                        <a:pt x="183" y="27"/>
                      </a:lnTo>
                      <a:lnTo>
                        <a:pt x="185" y="29"/>
                      </a:lnTo>
                      <a:lnTo>
                        <a:pt x="185" y="32"/>
                      </a:lnTo>
                      <a:lnTo>
                        <a:pt x="185" y="38"/>
                      </a:lnTo>
                      <a:lnTo>
                        <a:pt x="184" y="40"/>
                      </a:lnTo>
                      <a:lnTo>
                        <a:pt x="180" y="42"/>
                      </a:lnTo>
                      <a:lnTo>
                        <a:pt x="175" y="43"/>
                      </a:lnTo>
                      <a:lnTo>
                        <a:pt x="166" y="44"/>
                      </a:lnTo>
                      <a:lnTo>
                        <a:pt x="161" y="44"/>
                      </a:lnTo>
                      <a:lnTo>
                        <a:pt x="141" y="52"/>
                      </a:lnTo>
                      <a:lnTo>
                        <a:pt x="134" y="53"/>
                      </a:lnTo>
                      <a:lnTo>
                        <a:pt x="133" y="53"/>
                      </a:lnTo>
                      <a:lnTo>
                        <a:pt x="133" y="52"/>
                      </a:lnTo>
                      <a:lnTo>
                        <a:pt x="140" y="45"/>
                      </a:lnTo>
                      <a:lnTo>
                        <a:pt x="142" y="42"/>
                      </a:lnTo>
                      <a:lnTo>
                        <a:pt x="144" y="40"/>
                      </a:lnTo>
                      <a:lnTo>
                        <a:pt x="144" y="38"/>
                      </a:lnTo>
                      <a:lnTo>
                        <a:pt x="142" y="37"/>
                      </a:lnTo>
                      <a:lnTo>
                        <a:pt x="135" y="36"/>
                      </a:lnTo>
                      <a:lnTo>
                        <a:pt x="130" y="35"/>
                      </a:lnTo>
                      <a:lnTo>
                        <a:pt x="124" y="35"/>
                      </a:lnTo>
                      <a:lnTo>
                        <a:pt x="118" y="33"/>
                      </a:lnTo>
                      <a:lnTo>
                        <a:pt x="116" y="31"/>
                      </a:lnTo>
                      <a:lnTo>
                        <a:pt x="115" y="29"/>
                      </a:lnTo>
                      <a:lnTo>
                        <a:pt x="114" y="25"/>
                      </a:lnTo>
                      <a:lnTo>
                        <a:pt x="113" y="23"/>
                      </a:lnTo>
                      <a:lnTo>
                        <a:pt x="112" y="23"/>
                      </a:lnTo>
                      <a:lnTo>
                        <a:pt x="111" y="24"/>
                      </a:lnTo>
                      <a:lnTo>
                        <a:pt x="110" y="24"/>
                      </a:lnTo>
                      <a:lnTo>
                        <a:pt x="96" y="21"/>
                      </a:lnTo>
                      <a:lnTo>
                        <a:pt x="81" y="18"/>
                      </a:lnTo>
                      <a:lnTo>
                        <a:pt x="74" y="17"/>
                      </a:lnTo>
                      <a:lnTo>
                        <a:pt x="67" y="18"/>
                      </a:lnTo>
                      <a:lnTo>
                        <a:pt x="59" y="19"/>
                      </a:lnTo>
                      <a:lnTo>
                        <a:pt x="51" y="20"/>
                      </a:lnTo>
                      <a:lnTo>
                        <a:pt x="43" y="22"/>
                      </a:lnTo>
                      <a:lnTo>
                        <a:pt x="36" y="23"/>
                      </a:lnTo>
                      <a:lnTo>
                        <a:pt x="31" y="25"/>
                      </a:lnTo>
                      <a:lnTo>
                        <a:pt x="28" y="25"/>
                      </a:lnTo>
                      <a:lnTo>
                        <a:pt x="23" y="26"/>
                      </a:lnTo>
                      <a:lnTo>
                        <a:pt x="18" y="27"/>
                      </a:lnTo>
                      <a:lnTo>
                        <a:pt x="12" y="33"/>
                      </a:lnTo>
                      <a:lnTo>
                        <a:pt x="9" y="36"/>
                      </a:lnTo>
                      <a:lnTo>
                        <a:pt x="6" y="36"/>
                      </a:lnTo>
                      <a:lnTo>
                        <a:pt x="3" y="35"/>
                      </a:lnTo>
                      <a:lnTo>
                        <a:pt x="1" y="35"/>
                      </a:lnTo>
                      <a:lnTo>
                        <a:pt x="0" y="34"/>
                      </a:lnTo>
                      <a:lnTo>
                        <a:pt x="6" y="27"/>
                      </a:lnTo>
                      <a:lnTo>
                        <a:pt x="12" y="19"/>
                      </a:lnTo>
                      <a:lnTo>
                        <a:pt x="18" y="15"/>
                      </a:lnTo>
                      <a:lnTo>
                        <a:pt x="26" y="11"/>
                      </a:lnTo>
                      <a:lnTo>
                        <a:pt x="35" y="8"/>
                      </a:lnTo>
                      <a:lnTo>
                        <a:pt x="45" y="4"/>
                      </a:lnTo>
                      <a:lnTo>
                        <a:pt x="54" y="2"/>
                      </a:lnTo>
                      <a:lnTo>
                        <a:pt x="62" y="1"/>
                      </a:lnTo>
                      <a:lnTo>
                        <a:pt x="6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3" name="Freeform 154">
                  <a:extLst>
                    <a:ext uri="{FF2B5EF4-FFF2-40B4-BE49-F238E27FC236}">
                      <a16:creationId xmlns:a16="http://schemas.microsoft.com/office/drawing/2014/main" id="{1434D42A-B3F0-CF44-B093-80593E4D2023}"/>
                    </a:ext>
                  </a:extLst>
                </p:cNvPr>
                <p:cNvSpPr>
                  <a:spLocks/>
                </p:cNvSpPr>
                <p:nvPr/>
              </p:nvSpPr>
              <p:spPr bwMode="auto">
                <a:xfrm>
                  <a:off x="2888157" y="2610988"/>
                  <a:ext cx="5792" cy="2896"/>
                </a:xfrm>
                <a:custGeom>
                  <a:avLst/>
                  <a:gdLst/>
                  <a:ahLst/>
                  <a:cxnLst>
                    <a:cxn ang="0">
                      <a:pos x="0" y="0"/>
                    </a:cxn>
                    <a:cxn ang="0">
                      <a:pos x="2" y="1"/>
                    </a:cxn>
                    <a:cxn ang="0">
                      <a:pos x="4" y="2"/>
                    </a:cxn>
                    <a:cxn ang="0">
                      <a:pos x="1" y="1"/>
                    </a:cxn>
                    <a:cxn ang="0">
                      <a:pos x="1" y="0"/>
                    </a:cxn>
                    <a:cxn ang="0">
                      <a:pos x="0" y="0"/>
                    </a:cxn>
                    <a:cxn ang="0">
                      <a:pos x="0" y="0"/>
                    </a:cxn>
                  </a:cxnLst>
                  <a:rect l="0" t="0" r="r" b="b"/>
                  <a:pathLst>
                    <a:path w="4" h="2">
                      <a:moveTo>
                        <a:pt x="0" y="0"/>
                      </a:moveTo>
                      <a:lnTo>
                        <a:pt x="2" y="1"/>
                      </a:lnTo>
                      <a:lnTo>
                        <a:pt x="4" y="2"/>
                      </a:lnTo>
                      <a:lnTo>
                        <a:pt x="1" y="1"/>
                      </a:lnTo>
                      <a:lnTo>
                        <a:pt x="1" y="0"/>
                      </a:lnTo>
                      <a:lnTo>
                        <a:pt x="0"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4" name="Freeform 155">
                  <a:extLst>
                    <a:ext uri="{FF2B5EF4-FFF2-40B4-BE49-F238E27FC236}">
                      <a16:creationId xmlns:a16="http://schemas.microsoft.com/office/drawing/2014/main" id="{0196CA49-2E9F-884A-A52F-C2AFB62C789C}"/>
                    </a:ext>
                  </a:extLst>
                </p:cNvPr>
                <p:cNvSpPr>
                  <a:spLocks noEditPoints="1"/>
                </p:cNvSpPr>
                <p:nvPr/>
              </p:nvSpPr>
              <p:spPr bwMode="auto">
                <a:xfrm>
                  <a:off x="2893950" y="2613884"/>
                  <a:ext cx="28962" cy="17377"/>
                </a:xfrm>
                <a:custGeom>
                  <a:avLst/>
                  <a:gdLst/>
                  <a:ahLst/>
                  <a:cxnLst>
                    <a:cxn ang="0">
                      <a:pos x="2" y="1"/>
                    </a:cxn>
                    <a:cxn ang="0">
                      <a:pos x="20" y="12"/>
                    </a:cxn>
                    <a:cxn ang="0">
                      <a:pos x="2" y="1"/>
                    </a:cxn>
                    <a:cxn ang="0">
                      <a:pos x="0" y="0"/>
                    </a:cxn>
                    <a:cxn ang="0">
                      <a:pos x="1" y="1"/>
                    </a:cxn>
                    <a:cxn ang="0">
                      <a:pos x="2" y="1"/>
                    </a:cxn>
                    <a:cxn ang="0">
                      <a:pos x="0" y="0"/>
                    </a:cxn>
                  </a:cxnLst>
                  <a:rect l="0" t="0" r="r" b="b"/>
                  <a:pathLst>
                    <a:path w="20" h="12">
                      <a:moveTo>
                        <a:pt x="2" y="1"/>
                      </a:moveTo>
                      <a:lnTo>
                        <a:pt x="20" y="12"/>
                      </a:lnTo>
                      <a:lnTo>
                        <a:pt x="2" y="1"/>
                      </a:lnTo>
                      <a:close/>
                      <a:moveTo>
                        <a:pt x="0" y="0"/>
                      </a:moveTo>
                      <a:lnTo>
                        <a:pt x="1" y="1"/>
                      </a:lnTo>
                      <a:lnTo>
                        <a:pt x="2"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5" name="Freeform 156">
                  <a:extLst>
                    <a:ext uri="{FF2B5EF4-FFF2-40B4-BE49-F238E27FC236}">
                      <a16:creationId xmlns:a16="http://schemas.microsoft.com/office/drawing/2014/main" id="{A86F8510-1802-1D45-A864-A55777D12D5E}"/>
                    </a:ext>
                  </a:extLst>
                </p:cNvPr>
                <p:cNvSpPr>
                  <a:spLocks/>
                </p:cNvSpPr>
                <p:nvPr/>
              </p:nvSpPr>
              <p:spPr bwMode="auto">
                <a:xfrm>
                  <a:off x="2831680" y="2580577"/>
                  <a:ext cx="7241" cy="2896"/>
                </a:xfrm>
                <a:custGeom>
                  <a:avLst/>
                  <a:gdLst/>
                  <a:ahLst/>
                  <a:cxnLst>
                    <a:cxn ang="0">
                      <a:pos x="0" y="0"/>
                    </a:cxn>
                    <a:cxn ang="0">
                      <a:pos x="5" y="2"/>
                    </a:cxn>
                    <a:cxn ang="0">
                      <a:pos x="3" y="2"/>
                    </a:cxn>
                    <a:cxn ang="0">
                      <a:pos x="0" y="0"/>
                    </a:cxn>
                  </a:cxnLst>
                  <a:rect l="0" t="0" r="r" b="b"/>
                  <a:pathLst>
                    <a:path w="5" h="2">
                      <a:moveTo>
                        <a:pt x="0" y="0"/>
                      </a:moveTo>
                      <a:lnTo>
                        <a:pt x="5" y="2"/>
                      </a:lnTo>
                      <a:lnTo>
                        <a:pt x="3"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6" name="Freeform 157">
                  <a:extLst>
                    <a:ext uri="{FF2B5EF4-FFF2-40B4-BE49-F238E27FC236}">
                      <a16:creationId xmlns:a16="http://schemas.microsoft.com/office/drawing/2014/main" id="{DC60F731-3426-004A-B548-A922D88BA046}"/>
                    </a:ext>
                  </a:extLst>
                </p:cNvPr>
                <p:cNvSpPr>
                  <a:spLocks/>
                </p:cNvSpPr>
                <p:nvPr/>
              </p:nvSpPr>
              <p:spPr bwMode="auto">
                <a:xfrm>
                  <a:off x="2838921" y="2583473"/>
                  <a:ext cx="26066" cy="13034"/>
                </a:xfrm>
                <a:custGeom>
                  <a:avLst/>
                  <a:gdLst/>
                  <a:ahLst/>
                  <a:cxnLst>
                    <a:cxn ang="0">
                      <a:pos x="0" y="0"/>
                    </a:cxn>
                    <a:cxn ang="0">
                      <a:pos x="18" y="9"/>
                    </a:cxn>
                    <a:cxn ang="0">
                      <a:pos x="9" y="5"/>
                    </a:cxn>
                    <a:cxn ang="0">
                      <a:pos x="0" y="0"/>
                    </a:cxn>
                  </a:cxnLst>
                  <a:rect l="0" t="0" r="r" b="b"/>
                  <a:pathLst>
                    <a:path w="18" h="9">
                      <a:moveTo>
                        <a:pt x="0" y="0"/>
                      </a:moveTo>
                      <a:lnTo>
                        <a:pt x="18" y="9"/>
                      </a:lnTo>
                      <a:lnTo>
                        <a:pt x="9" y="5"/>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7" name="Freeform 158">
                  <a:extLst>
                    <a:ext uri="{FF2B5EF4-FFF2-40B4-BE49-F238E27FC236}">
                      <a16:creationId xmlns:a16="http://schemas.microsoft.com/office/drawing/2014/main" id="{7F961A85-DAFA-B142-A656-B1BCD0A06EF8}"/>
                    </a:ext>
                  </a:extLst>
                </p:cNvPr>
                <p:cNvSpPr>
                  <a:spLocks/>
                </p:cNvSpPr>
                <p:nvPr/>
              </p:nvSpPr>
              <p:spPr bwMode="auto">
                <a:xfrm>
                  <a:off x="2668042" y="2509619"/>
                  <a:ext cx="14481" cy="4345"/>
                </a:xfrm>
                <a:custGeom>
                  <a:avLst/>
                  <a:gdLst/>
                  <a:ahLst/>
                  <a:cxnLst>
                    <a:cxn ang="0">
                      <a:pos x="0" y="0"/>
                    </a:cxn>
                    <a:cxn ang="0">
                      <a:pos x="10" y="3"/>
                    </a:cxn>
                    <a:cxn ang="0">
                      <a:pos x="0" y="0"/>
                    </a:cxn>
                    <a:cxn ang="0">
                      <a:pos x="0" y="0"/>
                    </a:cxn>
                    <a:cxn ang="0">
                      <a:pos x="0" y="0"/>
                    </a:cxn>
                  </a:cxnLst>
                  <a:rect l="0" t="0" r="r" b="b"/>
                  <a:pathLst>
                    <a:path w="10" h="3">
                      <a:moveTo>
                        <a:pt x="0" y="0"/>
                      </a:moveTo>
                      <a:lnTo>
                        <a:pt x="10" y="3"/>
                      </a:lnTo>
                      <a:lnTo>
                        <a:pt x="0" y="0"/>
                      </a:lnTo>
                      <a:lnTo>
                        <a:pt x="0"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8" name="Freeform 159">
                  <a:extLst>
                    <a:ext uri="{FF2B5EF4-FFF2-40B4-BE49-F238E27FC236}">
                      <a16:creationId xmlns:a16="http://schemas.microsoft.com/office/drawing/2014/main" id="{284BCC0C-0498-E841-8D3B-54646C831E67}"/>
                    </a:ext>
                  </a:extLst>
                </p:cNvPr>
                <p:cNvSpPr>
                  <a:spLocks/>
                </p:cNvSpPr>
                <p:nvPr/>
              </p:nvSpPr>
              <p:spPr bwMode="auto">
                <a:xfrm>
                  <a:off x="2778100" y="4104002"/>
                  <a:ext cx="149157" cy="66614"/>
                </a:xfrm>
                <a:custGeom>
                  <a:avLst/>
                  <a:gdLst/>
                  <a:ahLst/>
                  <a:cxnLst>
                    <a:cxn ang="0">
                      <a:pos x="72" y="0"/>
                    </a:cxn>
                    <a:cxn ang="0">
                      <a:pos x="78" y="3"/>
                    </a:cxn>
                    <a:cxn ang="0">
                      <a:pos x="84" y="1"/>
                    </a:cxn>
                    <a:cxn ang="0">
                      <a:pos x="91" y="1"/>
                    </a:cxn>
                    <a:cxn ang="0">
                      <a:pos x="99" y="4"/>
                    </a:cxn>
                    <a:cxn ang="0">
                      <a:pos x="103" y="10"/>
                    </a:cxn>
                    <a:cxn ang="0">
                      <a:pos x="97" y="17"/>
                    </a:cxn>
                    <a:cxn ang="0">
                      <a:pos x="94" y="16"/>
                    </a:cxn>
                    <a:cxn ang="0">
                      <a:pos x="84" y="16"/>
                    </a:cxn>
                    <a:cxn ang="0">
                      <a:pos x="74" y="21"/>
                    </a:cxn>
                    <a:cxn ang="0">
                      <a:pos x="67" y="27"/>
                    </a:cxn>
                    <a:cxn ang="0">
                      <a:pos x="65" y="25"/>
                    </a:cxn>
                    <a:cxn ang="0">
                      <a:pos x="60" y="25"/>
                    </a:cxn>
                    <a:cxn ang="0">
                      <a:pos x="51" y="34"/>
                    </a:cxn>
                    <a:cxn ang="0">
                      <a:pos x="45" y="36"/>
                    </a:cxn>
                    <a:cxn ang="0">
                      <a:pos x="42" y="34"/>
                    </a:cxn>
                    <a:cxn ang="0">
                      <a:pos x="37" y="35"/>
                    </a:cxn>
                    <a:cxn ang="0">
                      <a:pos x="29" y="39"/>
                    </a:cxn>
                    <a:cxn ang="0">
                      <a:pos x="22" y="39"/>
                    </a:cxn>
                    <a:cxn ang="0">
                      <a:pos x="17" y="41"/>
                    </a:cxn>
                    <a:cxn ang="0">
                      <a:pos x="11" y="46"/>
                    </a:cxn>
                    <a:cxn ang="0">
                      <a:pos x="3" y="44"/>
                    </a:cxn>
                    <a:cxn ang="0">
                      <a:pos x="0" y="40"/>
                    </a:cxn>
                    <a:cxn ang="0">
                      <a:pos x="3" y="36"/>
                    </a:cxn>
                    <a:cxn ang="0">
                      <a:pos x="9" y="35"/>
                    </a:cxn>
                    <a:cxn ang="0">
                      <a:pos x="19" y="35"/>
                    </a:cxn>
                    <a:cxn ang="0">
                      <a:pos x="25" y="35"/>
                    </a:cxn>
                    <a:cxn ang="0">
                      <a:pos x="30" y="31"/>
                    </a:cxn>
                    <a:cxn ang="0">
                      <a:pos x="29" y="24"/>
                    </a:cxn>
                    <a:cxn ang="0">
                      <a:pos x="17" y="15"/>
                    </a:cxn>
                    <a:cxn ang="0">
                      <a:pos x="17" y="9"/>
                    </a:cxn>
                    <a:cxn ang="0">
                      <a:pos x="21" y="6"/>
                    </a:cxn>
                    <a:cxn ang="0">
                      <a:pos x="28" y="6"/>
                    </a:cxn>
                    <a:cxn ang="0">
                      <a:pos x="34" y="7"/>
                    </a:cxn>
                    <a:cxn ang="0">
                      <a:pos x="45" y="6"/>
                    </a:cxn>
                    <a:cxn ang="0">
                      <a:pos x="61" y="1"/>
                    </a:cxn>
                  </a:cxnLst>
                  <a:rect l="0" t="0" r="r" b="b"/>
                  <a:pathLst>
                    <a:path w="103" h="46">
                      <a:moveTo>
                        <a:pt x="69" y="0"/>
                      </a:moveTo>
                      <a:lnTo>
                        <a:pt x="72" y="0"/>
                      </a:lnTo>
                      <a:lnTo>
                        <a:pt x="75" y="2"/>
                      </a:lnTo>
                      <a:lnTo>
                        <a:pt x="78" y="3"/>
                      </a:lnTo>
                      <a:lnTo>
                        <a:pt x="81" y="2"/>
                      </a:lnTo>
                      <a:lnTo>
                        <a:pt x="84" y="1"/>
                      </a:lnTo>
                      <a:lnTo>
                        <a:pt x="88" y="0"/>
                      </a:lnTo>
                      <a:lnTo>
                        <a:pt x="91" y="1"/>
                      </a:lnTo>
                      <a:lnTo>
                        <a:pt x="95" y="2"/>
                      </a:lnTo>
                      <a:lnTo>
                        <a:pt x="99" y="4"/>
                      </a:lnTo>
                      <a:lnTo>
                        <a:pt x="102" y="7"/>
                      </a:lnTo>
                      <a:lnTo>
                        <a:pt x="103" y="10"/>
                      </a:lnTo>
                      <a:lnTo>
                        <a:pt x="102" y="14"/>
                      </a:lnTo>
                      <a:lnTo>
                        <a:pt x="97" y="17"/>
                      </a:lnTo>
                      <a:lnTo>
                        <a:pt x="96" y="17"/>
                      </a:lnTo>
                      <a:lnTo>
                        <a:pt x="94" y="16"/>
                      </a:lnTo>
                      <a:lnTo>
                        <a:pt x="92" y="15"/>
                      </a:lnTo>
                      <a:lnTo>
                        <a:pt x="84" y="16"/>
                      </a:lnTo>
                      <a:lnTo>
                        <a:pt x="77" y="19"/>
                      </a:lnTo>
                      <a:lnTo>
                        <a:pt x="74" y="21"/>
                      </a:lnTo>
                      <a:lnTo>
                        <a:pt x="71" y="25"/>
                      </a:lnTo>
                      <a:lnTo>
                        <a:pt x="67" y="27"/>
                      </a:lnTo>
                      <a:lnTo>
                        <a:pt x="66" y="26"/>
                      </a:lnTo>
                      <a:lnTo>
                        <a:pt x="65" y="25"/>
                      </a:lnTo>
                      <a:lnTo>
                        <a:pt x="64" y="24"/>
                      </a:lnTo>
                      <a:lnTo>
                        <a:pt x="60" y="25"/>
                      </a:lnTo>
                      <a:lnTo>
                        <a:pt x="57" y="28"/>
                      </a:lnTo>
                      <a:lnTo>
                        <a:pt x="51" y="34"/>
                      </a:lnTo>
                      <a:lnTo>
                        <a:pt x="47" y="36"/>
                      </a:lnTo>
                      <a:lnTo>
                        <a:pt x="45" y="36"/>
                      </a:lnTo>
                      <a:lnTo>
                        <a:pt x="43" y="34"/>
                      </a:lnTo>
                      <a:lnTo>
                        <a:pt x="42" y="34"/>
                      </a:lnTo>
                      <a:lnTo>
                        <a:pt x="41" y="34"/>
                      </a:lnTo>
                      <a:lnTo>
                        <a:pt x="37" y="35"/>
                      </a:lnTo>
                      <a:lnTo>
                        <a:pt x="33" y="38"/>
                      </a:lnTo>
                      <a:lnTo>
                        <a:pt x="29" y="39"/>
                      </a:lnTo>
                      <a:lnTo>
                        <a:pt x="26" y="40"/>
                      </a:lnTo>
                      <a:lnTo>
                        <a:pt x="22" y="39"/>
                      </a:lnTo>
                      <a:lnTo>
                        <a:pt x="19" y="40"/>
                      </a:lnTo>
                      <a:lnTo>
                        <a:pt x="17" y="41"/>
                      </a:lnTo>
                      <a:lnTo>
                        <a:pt x="13" y="45"/>
                      </a:lnTo>
                      <a:lnTo>
                        <a:pt x="11" y="46"/>
                      </a:lnTo>
                      <a:lnTo>
                        <a:pt x="7" y="45"/>
                      </a:lnTo>
                      <a:lnTo>
                        <a:pt x="3" y="44"/>
                      </a:lnTo>
                      <a:lnTo>
                        <a:pt x="0" y="41"/>
                      </a:lnTo>
                      <a:lnTo>
                        <a:pt x="0" y="40"/>
                      </a:lnTo>
                      <a:lnTo>
                        <a:pt x="0" y="39"/>
                      </a:lnTo>
                      <a:lnTo>
                        <a:pt x="3" y="36"/>
                      </a:lnTo>
                      <a:lnTo>
                        <a:pt x="4" y="36"/>
                      </a:lnTo>
                      <a:lnTo>
                        <a:pt x="9" y="35"/>
                      </a:lnTo>
                      <a:lnTo>
                        <a:pt x="15" y="34"/>
                      </a:lnTo>
                      <a:lnTo>
                        <a:pt x="19" y="35"/>
                      </a:lnTo>
                      <a:lnTo>
                        <a:pt x="22" y="35"/>
                      </a:lnTo>
                      <a:lnTo>
                        <a:pt x="25" y="35"/>
                      </a:lnTo>
                      <a:lnTo>
                        <a:pt x="27" y="34"/>
                      </a:lnTo>
                      <a:lnTo>
                        <a:pt x="30" y="31"/>
                      </a:lnTo>
                      <a:lnTo>
                        <a:pt x="31" y="27"/>
                      </a:lnTo>
                      <a:lnTo>
                        <a:pt x="29" y="24"/>
                      </a:lnTo>
                      <a:lnTo>
                        <a:pt x="20" y="16"/>
                      </a:lnTo>
                      <a:lnTo>
                        <a:pt x="17" y="15"/>
                      </a:lnTo>
                      <a:lnTo>
                        <a:pt x="16" y="13"/>
                      </a:lnTo>
                      <a:lnTo>
                        <a:pt x="17" y="9"/>
                      </a:lnTo>
                      <a:lnTo>
                        <a:pt x="18" y="6"/>
                      </a:lnTo>
                      <a:lnTo>
                        <a:pt x="21" y="6"/>
                      </a:lnTo>
                      <a:lnTo>
                        <a:pt x="24" y="6"/>
                      </a:lnTo>
                      <a:lnTo>
                        <a:pt x="28" y="6"/>
                      </a:lnTo>
                      <a:lnTo>
                        <a:pt x="31" y="7"/>
                      </a:lnTo>
                      <a:lnTo>
                        <a:pt x="34" y="7"/>
                      </a:lnTo>
                      <a:lnTo>
                        <a:pt x="35" y="8"/>
                      </a:lnTo>
                      <a:lnTo>
                        <a:pt x="45" y="6"/>
                      </a:lnTo>
                      <a:lnTo>
                        <a:pt x="53" y="3"/>
                      </a:lnTo>
                      <a:lnTo>
                        <a:pt x="61" y="1"/>
                      </a:lnTo>
                      <a:lnTo>
                        <a:pt x="6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69" name="Freeform 160">
                  <a:extLst>
                    <a:ext uri="{FF2B5EF4-FFF2-40B4-BE49-F238E27FC236}">
                      <a16:creationId xmlns:a16="http://schemas.microsoft.com/office/drawing/2014/main" id="{1D63AD5B-F4B5-1A4B-BFDE-4E749157CADB}"/>
                    </a:ext>
                  </a:extLst>
                </p:cNvPr>
                <p:cNvSpPr>
                  <a:spLocks/>
                </p:cNvSpPr>
                <p:nvPr/>
              </p:nvSpPr>
              <p:spPr bwMode="auto">
                <a:xfrm>
                  <a:off x="2950426" y="4102554"/>
                  <a:ext cx="28962" cy="21722"/>
                </a:xfrm>
                <a:custGeom>
                  <a:avLst/>
                  <a:gdLst/>
                  <a:ahLst/>
                  <a:cxnLst>
                    <a:cxn ang="0">
                      <a:pos x="15" y="0"/>
                    </a:cxn>
                    <a:cxn ang="0">
                      <a:pos x="17" y="0"/>
                    </a:cxn>
                    <a:cxn ang="0">
                      <a:pos x="20" y="3"/>
                    </a:cxn>
                    <a:cxn ang="0">
                      <a:pos x="20" y="6"/>
                    </a:cxn>
                    <a:cxn ang="0">
                      <a:pos x="18" y="9"/>
                    </a:cxn>
                    <a:cxn ang="0">
                      <a:pos x="14" y="12"/>
                    </a:cxn>
                    <a:cxn ang="0">
                      <a:pos x="10" y="14"/>
                    </a:cxn>
                    <a:cxn ang="0">
                      <a:pos x="6" y="15"/>
                    </a:cxn>
                    <a:cxn ang="0">
                      <a:pos x="2" y="15"/>
                    </a:cxn>
                    <a:cxn ang="0">
                      <a:pos x="1" y="14"/>
                    </a:cxn>
                    <a:cxn ang="0">
                      <a:pos x="1" y="13"/>
                    </a:cxn>
                    <a:cxn ang="0">
                      <a:pos x="1" y="12"/>
                    </a:cxn>
                    <a:cxn ang="0">
                      <a:pos x="0" y="11"/>
                    </a:cxn>
                    <a:cxn ang="0">
                      <a:pos x="0" y="7"/>
                    </a:cxn>
                    <a:cxn ang="0">
                      <a:pos x="2" y="6"/>
                    </a:cxn>
                    <a:cxn ang="0">
                      <a:pos x="4" y="4"/>
                    </a:cxn>
                    <a:cxn ang="0">
                      <a:pos x="8" y="2"/>
                    </a:cxn>
                    <a:cxn ang="0">
                      <a:pos x="12" y="1"/>
                    </a:cxn>
                    <a:cxn ang="0">
                      <a:pos x="15" y="0"/>
                    </a:cxn>
                  </a:cxnLst>
                  <a:rect l="0" t="0" r="r" b="b"/>
                  <a:pathLst>
                    <a:path w="20" h="15">
                      <a:moveTo>
                        <a:pt x="15" y="0"/>
                      </a:moveTo>
                      <a:lnTo>
                        <a:pt x="17" y="0"/>
                      </a:lnTo>
                      <a:lnTo>
                        <a:pt x="20" y="3"/>
                      </a:lnTo>
                      <a:lnTo>
                        <a:pt x="20" y="6"/>
                      </a:lnTo>
                      <a:lnTo>
                        <a:pt x="18" y="9"/>
                      </a:lnTo>
                      <a:lnTo>
                        <a:pt x="14" y="12"/>
                      </a:lnTo>
                      <a:lnTo>
                        <a:pt x="10" y="14"/>
                      </a:lnTo>
                      <a:lnTo>
                        <a:pt x="6" y="15"/>
                      </a:lnTo>
                      <a:lnTo>
                        <a:pt x="2" y="15"/>
                      </a:lnTo>
                      <a:lnTo>
                        <a:pt x="1" y="14"/>
                      </a:lnTo>
                      <a:lnTo>
                        <a:pt x="1" y="13"/>
                      </a:lnTo>
                      <a:lnTo>
                        <a:pt x="1" y="12"/>
                      </a:lnTo>
                      <a:lnTo>
                        <a:pt x="0" y="11"/>
                      </a:lnTo>
                      <a:lnTo>
                        <a:pt x="0" y="7"/>
                      </a:lnTo>
                      <a:lnTo>
                        <a:pt x="2" y="6"/>
                      </a:lnTo>
                      <a:lnTo>
                        <a:pt x="4" y="4"/>
                      </a:lnTo>
                      <a:lnTo>
                        <a:pt x="8" y="2"/>
                      </a:lnTo>
                      <a:lnTo>
                        <a:pt x="12" y="1"/>
                      </a:lnTo>
                      <a:lnTo>
                        <a:pt x="1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0" name="Freeform 161">
                  <a:extLst>
                    <a:ext uri="{FF2B5EF4-FFF2-40B4-BE49-F238E27FC236}">
                      <a16:creationId xmlns:a16="http://schemas.microsoft.com/office/drawing/2014/main" id="{05AEC794-01B2-DF44-8D64-87D48769CAFF}"/>
                    </a:ext>
                  </a:extLst>
                </p:cNvPr>
                <p:cNvSpPr>
                  <a:spLocks/>
                </p:cNvSpPr>
                <p:nvPr/>
              </p:nvSpPr>
              <p:spPr bwMode="auto">
                <a:xfrm>
                  <a:off x="2319044" y="4652841"/>
                  <a:ext cx="20274" cy="21722"/>
                </a:xfrm>
                <a:custGeom>
                  <a:avLst/>
                  <a:gdLst/>
                  <a:ahLst/>
                  <a:cxnLst>
                    <a:cxn ang="0">
                      <a:pos x="0" y="0"/>
                    </a:cxn>
                    <a:cxn ang="0">
                      <a:pos x="3" y="2"/>
                    </a:cxn>
                    <a:cxn ang="0">
                      <a:pos x="7" y="4"/>
                    </a:cxn>
                    <a:cxn ang="0">
                      <a:pos x="10" y="5"/>
                    </a:cxn>
                    <a:cxn ang="0">
                      <a:pos x="13" y="7"/>
                    </a:cxn>
                    <a:cxn ang="0">
                      <a:pos x="14" y="10"/>
                    </a:cxn>
                    <a:cxn ang="0">
                      <a:pos x="13" y="13"/>
                    </a:cxn>
                    <a:cxn ang="0">
                      <a:pos x="10" y="15"/>
                    </a:cxn>
                    <a:cxn ang="0">
                      <a:pos x="6" y="15"/>
                    </a:cxn>
                    <a:cxn ang="0">
                      <a:pos x="2" y="14"/>
                    </a:cxn>
                    <a:cxn ang="0">
                      <a:pos x="1" y="12"/>
                    </a:cxn>
                    <a:cxn ang="0">
                      <a:pos x="0" y="8"/>
                    </a:cxn>
                    <a:cxn ang="0">
                      <a:pos x="0" y="4"/>
                    </a:cxn>
                    <a:cxn ang="0">
                      <a:pos x="0" y="1"/>
                    </a:cxn>
                    <a:cxn ang="0">
                      <a:pos x="0" y="0"/>
                    </a:cxn>
                  </a:cxnLst>
                  <a:rect l="0" t="0" r="r" b="b"/>
                  <a:pathLst>
                    <a:path w="14" h="15">
                      <a:moveTo>
                        <a:pt x="0" y="0"/>
                      </a:moveTo>
                      <a:lnTo>
                        <a:pt x="3" y="2"/>
                      </a:lnTo>
                      <a:lnTo>
                        <a:pt x="7" y="4"/>
                      </a:lnTo>
                      <a:lnTo>
                        <a:pt x="10" y="5"/>
                      </a:lnTo>
                      <a:lnTo>
                        <a:pt x="13" y="7"/>
                      </a:lnTo>
                      <a:lnTo>
                        <a:pt x="14" y="10"/>
                      </a:lnTo>
                      <a:lnTo>
                        <a:pt x="13" y="13"/>
                      </a:lnTo>
                      <a:lnTo>
                        <a:pt x="10" y="15"/>
                      </a:lnTo>
                      <a:lnTo>
                        <a:pt x="6" y="15"/>
                      </a:lnTo>
                      <a:lnTo>
                        <a:pt x="2" y="14"/>
                      </a:lnTo>
                      <a:lnTo>
                        <a:pt x="1" y="12"/>
                      </a:lnTo>
                      <a:lnTo>
                        <a:pt x="0" y="8"/>
                      </a:lnTo>
                      <a:lnTo>
                        <a:pt x="0" y="4"/>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1" name="Freeform 162">
                  <a:extLst>
                    <a:ext uri="{FF2B5EF4-FFF2-40B4-BE49-F238E27FC236}">
                      <a16:creationId xmlns:a16="http://schemas.microsoft.com/office/drawing/2014/main" id="{C73F7852-F93B-C44B-8EEF-0E7526F8F00B}"/>
                    </a:ext>
                  </a:extLst>
                </p:cNvPr>
                <p:cNvSpPr>
                  <a:spLocks noEditPoints="1"/>
                </p:cNvSpPr>
                <p:nvPr/>
              </p:nvSpPr>
              <p:spPr bwMode="auto">
                <a:xfrm>
                  <a:off x="1437138" y="2674705"/>
                  <a:ext cx="1973792" cy="2243143"/>
                </a:xfrm>
                <a:custGeom>
                  <a:avLst/>
                  <a:gdLst/>
                  <a:ahLst/>
                  <a:cxnLst>
                    <a:cxn ang="0">
                      <a:pos x="782" y="897"/>
                    </a:cxn>
                    <a:cxn ang="0">
                      <a:pos x="586" y="158"/>
                    </a:cxn>
                    <a:cxn ang="0">
                      <a:pos x="232" y="0"/>
                    </a:cxn>
                    <a:cxn ang="0">
                      <a:pos x="289" y="51"/>
                    </a:cxn>
                    <a:cxn ang="0">
                      <a:pos x="376" y="78"/>
                    </a:cxn>
                    <a:cxn ang="0">
                      <a:pos x="458" y="132"/>
                    </a:cxn>
                    <a:cxn ang="0">
                      <a:pos x="545" y="128"/>
                    </a:cxn>
                    <a:cxn ang="0">
                      <a:pos x="553" y="51"/>
                    </a:cxn>
                    <a:cxn ang="0">
                      <a:pos x="615" y="130"/>
                    </a:cxn>
                    <a:cxn ang="0">
                      <a:pos x="631" y="133"/>
                    </a:cxn>
                    <a:cxn ang="0">
                      <a:pos x="604" y="179"/>
                    </a:cxn>
                    <a:cxn ang="0">
                      <a:pos x="573" y="211"/>
                    </a:cxn>
                    <a:cxn ang="0">
                      <a:pos x="574" y="302"/>
                    </a:cxn>
                    <a:cxn ang="0">
                      <a:pos x="712" y="381"/>
                    </a:cxn>
                    <a:cxn ang="0">
                      <a:pos x="745" y="364"/>
                    </a:cxn>
                    <a:cxn ang="0">
                      <a:pos x="713" y="225"/>
                    </a:cxn>
                    <a:cxn ang="0">
                      <a:pos x="792" y="209"/>
                    </a:cxn>
                    <a:cxn ang="0">
                      <a:pos x="835" y="246"/>
                    </a:cxn>
                    <a:cxn ang="0">
                      <a:pos x="869" y="234"/>
                    </a:cxn>
                    <a:cxn ang="0">
                      <a:pos x="934" y="306"/>
                    </a:cxn>
                    <a:cxn ang="0">
                      <a:pos x="897" y="394"/>
                    </a:cxn>
                    <a:cxn ang="0">
                      <a:pos x="914" y="427"/>
                    </a:cxn>
                    <a:cxn ang="0">
                      <a:pos x="919" y="498"/>
                    </a:cxn>
                    <a:cxn ang="0">
                      <a:pos x="861" y="637"/>
                    </a:cxn>
                    <a:cxn ang="0">
                      <a:pos x="860" y="686"/>
                    </a:cxn>
                    <a:cxn ang="0">
                      <a:pos x="812" y="760"/>
                    </a:cxn>
                    <a:cxn ang="0">
                      <a:pos x="800" y="920"/>
                    </a:cxn>
                    <a:cxn ang="0">
                      <a:pos x="716" y="841"/>
                    </a:cxn>
                    <a:cxn ang="0">
                      <a:pos x="630" y="860"/>
                    </a:cxn>
                    <a:cxn ang="0">
                      <a:pos x="547" y="851"/>
                    </a:cxn>
                    <a:cxn ang="0">
                      <a:pos x="495" y="946"/>
                    </a:cxn>
                    <a:cxn ang="0">
                      <a:pos x="625" y="1046"/>
                    </a:cxn>
                    <a:cxn ang="0">
                      <a:pos x="675" y="1075"/>
                    </a:cxn>
                    <a:cxn ang="0">
                      <a:pos x="761" y="1164"/>
                    </a:cxn>
                    <a:cxn ang="0">
                      <a:pos x="927" y="1156"/>
                    </a:cxn>
                    <a:cxn ang="0">
                      <a:pos x="1036" y="1130"/>
                    </a:cxn>
                    <a:cxn ang="0">
                      <a:pos x="1117" y="1100"/>
                    </a:cxn>
                    <a:cxn ang="0">
                      <a:pos x="1220" y="1115"/>
                    </a:cxn>
                    <a:cxn ang="0">
                      <a:pos x="1253" y="1165"/>
                    </a:cxn>
                    <a:cxn ang="0">
                      <a:pos x="1307" y="1135"/>
                    </a:cxn>
                    <a:cxn ang="0">
                      <a:pos x="853" y="1549"/>
                    </a:cxn>
                    <a:cxn ang="0">
                      <a:pos x="835" y="1436"/>
                    </a:cxn>
                    <a:cxn ang="0">
                      <a:pos x="818" y="1351"/>
                    </a:cxn>
                    <a:cxn ang="0">
                      <a:pos x="870" y="1232"/>
                    </a:cxn>
                    <a:cxn ang="0">
                      <a:pos x="787" y="1231"/>
                    </a:cxn>
                    <a:cxn ang="0">
                      <a:pos x="685" y="1167"/>
                    </a:cxn>
                    <a:cxn ang="0">
                      <a:pos x="541" y="1110"/>
                    </a:cxn>
                    <a:cxn ang="0">
                      <a:pos x="374" y="1056"/>
                    </a:cxn>
                    <a:cxn ang="0">
                      <a:pos x="310" y="935"/>
                    </a:cxn>
                    <a:cxn ang="0">
                      <a:pos x="231" y="793"/>
                    </a:cxn>
                    <a:cxn ang="0">
                      <a:pos x="231" y="856"/>
                    </a:cxn>
                    <a:cxn ang="0">
                      <a:pos x="232" y="886"/>
                    </a:cxn>
                    <a:cxn ang="0">
                      <a:pos x="177" y="746"/>
                    </a:cxn>
                    <a:cxn ang="0">
                      <a:pos x="121" y="586"/>
                    </a:cxn>
                    <a:cxn ang="0">
                      <a:pos x="188" y="427"/>
                    </a:cxn>
                    <a:cxn ang="0">
                      <a:pos x="171" y="358"/>
                    </a:cxn>
                    <a:cxn ang="0">
                      <a:pos x="185" y="277"/>
                    </a:cxn>
                    <a:cxn ang="0">
                      <a:pos x="190" y="212"/>
                    </a:cxn>
                    <a:cxn ang="0">
                      <a:pos x="169" y="172"/>
                    </a:cxn>
                    <a:cxn ang="0">
                      <a:pos x="113" y="133"/>
                    </a:cxn>
                    <a:cxn ang="0">
                      <a:pos x="28" y="149"/>
                    </a:cxn>
                    <a:cxn ang="0">
                      <a:pos x="75" y="84"/>
                    </a:cxn>
                    <a:cxn ang="0">
                      <a:pos x="162" y="20"/>
                    </a:cxn>
                  </a:cxnLst>
                  <a:rect l="0" t="0" r="r" b="b"/>
                  <a:pathLst>
                    <a:path w="1363" h="1549">
                      <a:moveTo>
                        <a:pt x="1254" y="1171"/>
                      </a:moveTo>
                      <a:lnTo>
                        <a:pt x="1253" y="1173"/>
                      </a:lnTo>
                      <a:lnTo>
                        <a:pt x="1253" y="1175"/>
                      </a:lnTo>
                      <a:lnTo>
                        <a:pt x="1254" y="1176"/>
                      </a:lnTo>
                      <a:lnTo>
                        <a:pt x="1256" y="1176"/>
                      </a:lnTo>
                      <a:lnTo>
                        <a:pt x="1257" y="1175"/>
                      </a:lnTo>
                      <a:lnTo>
                        <a:pt x="1260" y="1173"/>
                      </a:lnTo>
                      <a:lnTo>
                        <a:pt x="1258" y="1174"/>
                      </a:lnTo>
                      <a:lnTo>
                        <a:pt x="1257" y="1174"/>
                      </a:lnTo>
                      <a:lnTo>
                        <a:pt x="1256" y="1174"/>
                      </a:lnTo>
                      <a:lnTo>
                        <a:pt x="1255" y="1173"/>
                      </a:lnTo>
                      <a:lnTo>
                        <a:pt x="1254" y="1172"/>
                      </a:lnTo>
                      <a:lnTo>
                        <a:pt x="1254" y="1172"/>
                      </a:lnTo>
                      <a:lnTo>
                        <a:pt x="1254" y="1171"/>
                      </a:lnTo>
                      <a:close/>
                      <a:moveTo>
                        <a:pt x="765" y="1160"/>
                      </a:moveTo>
                      <a:lnTo>
                        <a:pt x="765" y="1161"/>
                      </a:lnTo>
                      <a:lnTo>
                        <a:pt x="765" y="1160"/>
                      </a:lnTo>
                      <a:close/>
                      <a:moveTo>
                        <a:pt x="981" y="1148"/>
                      </a:moveTo>
                      <a:lnTo>
                        <a:pt x="981" y="1150"/>
                      </a:lnTo>
                      <a:lnTo>
                        <a:pt x="979" y="1152"/>
                      </a:lnTo>
                      <a:lnTo>
                        <a:pt x="977" y="1154"/>
                      </a:lnTo>
                      <a:lnTo>
                        <a:pt x="973" y="1161"/>
                      </a:lnTo>
                      <a:lnTo>
                        <a:pt x="972" y="1165"/>
                      </a:lnTo>
                      <a:lnTo>
                        <a:pt x="972" y="1169"/>
                      </a:lnTo>
                      <a:lnTo>
                        <a:pt x="973" y="1171"/>
                      </a:lnTo>
                      <a:lnTo>
                        <a:pt x="976" y="1173"/>
                      </a:lnTo>
                      <a:lnTo>
                        <a:pt x="980" y="1175"/>
                      </a:lnTo>
                      <a:lnTo>
                        <a:pt x="983" y="1174"/>
                      </a:lnTo>
                      <a:lnTo>
                        <a:pt x="987" y="1172"/>
                      </a:lnTo>
                      <a:lnTo>
                        <a:pt x="990" y="1169"/>
                      </a:lnTo>
                      <a:lnTo>
                        <a:pt x="991" y="1165"/>
                      </a:lnTo>
                      <a:lnTo>
                        <a:pt x="991" y="1161"/>
                      </a:lnTo>
                      <a:lnTo>
                        <a:pt x="989" y="1158"/>
                      </a:lnTo>
                      <a:lnTo>
                        <a:pt x="986" y="1155"/>
                      </a:lnTo>
                      <a:lnTo>
                        <a:pt x="983" y="1152"/>
                      </a:lnTo>
                      <a:lnTo>
                        <a:pt x="981" y="1148"/>
                      </a:lnTo>
                      <a:close/>
                      <a:moveTo>
                        <a:pt x="1102" y="1104"/>
                      </a:moveTo>
                      <a:lnTo>
                        <a:pt x="1101" y="1105"/>
                      </a:lnTo>
                      <a:lnTo>
                        <a:pt x="1100" y="1105"/>
                      </a:lnTo>
                      <a:lnTo>
                        <a:pt x="1102" y="1104"/>
                      </a:lnTo>
                      <a:close/>
                      <a:moveTo>
                        <a:pt x="1103" y="1104"/>
                      </a:moveTo>
                      <a:lnTo>
                        <a:pt x="1103" y="1104"/>
                      </a:lnTo>
                      <a:lnTo>
                        <a:pt x="1102" y="1104"/>
                      </a:lnTo>
                      <a:lnTo>
                        <a:pt x="1103" y="1104"/>
                      </a:lnTo>
                      <a:close/>
                      <a:moveTo>
                        <a:pt x="784" y="894"/>
                      </a:moveTo>
                      <a:lnTo>
                        <a:pt x="783" y="895"/>
                      </a:lnTo>
                      <a:lnTo>
                        <a:pt x="783" y="895"/>
                      </a:lnTo>
                      <a:lnTo>
                        <a:pt x="782" y="897"/>
                      </a:lnTo>
                      <a:lnTo>
                        <a:pt x="782" y="897"/>
                      </a:lnTo>
                      <a:lnTo>
                        <a:pt x="783" y="896"/>
                      </a:lnTo>
                      <a:lnTo>
                        <a:pt x="784" y="895"/>
                      </a:lnTo>
                      <a:lnTo>
                        <a:pt x="784" y="895"/>
                      </a:lnTo>
                      <a:lnTo>
                        <a:pt x="784" y="894"/>
                      </a:lnTo>
                      <a:lnTo>
                        <a:pt x="784" y="894"/>
                      </a:lnTo>
                      <a:close/>
                      <a:moveTo>
                        <a:pt x="797" y="850"/>
                      </a:moveTo>
                      <a:lnTo>
                        <a:pt x="797" y="851"/>
                      </a:lnTo>
                      <a:lnTo>
                        <a:pt x="797" y="852"/>
                      </a:lnTo>
                      <a:lnTo>
                        <a:pt x="797" y="853"/>
                      </a:lnTo>
                      <a:lnTo>
                        <a:pt x="798" y="854"/>
                      </a:lnTo>
                      <a:lnTo>
                        <a:pt x="798" y="855"/>
                      </a:lnTo>
                      <a:lnTo>
                        <a:pt x="800" y="857"/>
                      </a:lnTo>
                      <a:lnTo>
                        <a:pt x="801" y="860"/>
                      </a:lnTo>
                      <a:lnTo>
                        <a:pt x="802" y="862"/>
                      </a:lnTo>
                      <a:lnTo>
                        <a:pt x="800" y="856"/>
                      </a:lnTo>
                      <a:lnTo>
                        <a:pt x="797" y="850"/>
                      </a:lnTo>
                      <a:close/>
                      <a:moveTo>
                        <a:pt x="852" y="610"/>
                      </a:moveTo>
                      <a:lnTo>
                        <a:pt x="850" y="614"/>
                      </a:lnTo>
                      <a:lnTo>
                        <a:pt x="849" y="619"/>
                      </a:lnTo>
                      <a:lnTo>
                        <a:pt x="851" y="614"/>
                      </a:lnTo>
                      <a:lnTo>
                        <a:pt x="852" y="610"/>
                      </a:lnTo>
                      <a:close/>
                      <a:moveTo>
                        <a:pt x="731" y="397"/>
                      </a:moveTo>
                      <a:lnTo>
                        <a:pt x="730" y="398"/>
                      </a:lnTo>
                      <a:lnTo>
                        <a:pt x="729" y="399"/>
                      </a:lnTo>
                      <a:lnTo>
                        <a:pt x="727" y="399"/>
                      </a:lnTo>
                      <a:lnTo>
                        <a:pt x="727" y="400"/>
                      </a:lnTo>
                      <a:lnTo>
                        <a:pt x="726" y="401"/>
                      </a:lnTo>
                      <a:lnTo>
                        <a:pt x="727" y="402"/>
                      </a:lnTo>
                      <a:lnTo>
                        <a:pt x="727" y="402"/>
                      </a:lnTo>
                      <a:lnTo>
                        <a:pt x="730" y="400"/>
                      </a:lnTo>
                      <a:lnTo>
                        <a:pt x="730" y="399"/>
                      </a:lnTo>
                      <a:lnTo>
                        <a:pt x="731" y="398"/>
                      </a:lnTo>
                      <a:lnTo>
                        <a:pt x="731" y="397"/>
                      </a:lnTo>
                      <a:close/>
                      <a:moveTo>
                        <a:pt x="563" y="179"/>
                      </a:moveTo>
                      <a:lnTo>
                        <a:pt x="563" y="181"/>
                      </a:lnTo>
                      <a:lnTo>
                        <a:pt x="564" y="184"/>
                      </a:lnTo>
                      <a:lnTo>
                        <a:pt x="564" y="184"/>
                      </a:lnTo>
                      <a:lnTo>
                        <a:pt x="569" y="185"/>
                      </a:lnTo>
                      <a:lnTo>
                        <a:pt x="574" y="186"/>
                      </a:lnTo>
                      <a:lnTo>
                        <a:pt x="570" y="181"/>
                      </a:lnTo>
                      <a:lnTo>
                        <a:pt x="567" y="180"/>
                      </a:lnTo>
                      <a:lnTo>
                        <a:pt x="563" y="179"/>
                      </a:lnTo>
                      <a:lnTo>
                        <a:pt x="563" y="179"/>
                      </a:lnTo>
                      <a:close/>
                      <a:moveTo>
                        <a:pt x="583" y="150"/>
                      </a:moveTo>
                      <a:lnTo>
                        <a:pt x="581" y="150"/>
                      </a:lnTo>
                      <a:lnTo>
                        <a:pt x="581" y="152"/>
                      </a:lnTo>
                      <a:lnTo>
                        <a:pt x="586" y="158"/>
                      </a:lnTo>
                      <a:lnTo>
                        <a:pt x="589" y="161"/>
                      </a:lnTo>
                      <a:lnTo>
                        <a:pt x="592" y="163"/>
                      </a:lnTo>
                      <a:lnTo>
                        <a:pt x="595" y="163"/>
                      </a:lnTo>
                      <a:lnTo>
                        <a:pt x="597" y="162"/>
                      </a:lnTo>
                      <a:lnTo>
                        <a:pt x="599" y="161"/>
                      </a:lnTo>
                      <a:lnTo>
                        <a:pt x="602" y="161"/>
                      </a:lnTo>
                      <a:lnTo>
                        <a:pt x="609" y="161"/>
                      </a:lnTo>
                      <a:lnTo>
                        <a:pt x="611" y="161"/>
                      </a:lnTo>
                      <a:lnTo>
                        <a:pt x="612" y="161"/>
                      </a:lnTo>
                      <a:lnTo>
                        <a:pt x="609" y="160"/>
                      </a:lnTo>
                      <a:lnTo>
                        <a:pt x="606" y="157"/>
                      </a:lnTo>
                      <a:lnTo>
                        <a:pt x="601" y="153"/>
                      </a:lnTo>
                      <a:lnTo>
                        <a:pt x="596" y="151"/>
                      </a:lnTo>
                      <a:lnTo>
                        <a:pt x="593" y="151"/>
                      </a:lnTo>
                      <a:lnTo>
                        <a:pt x="586" y="150"/>
                      </a:lnTo>
                      <a:lnTo>
                        <a:pt x="583" y="150"/>
                      </a:lnTo>
                      <a:close/>
                      <a:moveTo>
                        <a:pt x="88" y="92"/>
                      </a:moveTo>
                      <a:lnTo>
                        <a:pt x="86" y="93"/>
                      </a:lnTo>
                      <a:lnTo>
                        <a:pt x="87" y="93"/>
                      </a:lnTo>
                      <a:lnTo>
                        <a:pt x="88" y="92"/>
                      </a:lnTo>
                      <a:close/>
                      <a:moveTo>
                        <a:pt x="340" y="66"/>
                      </a:moveTo>
                      <a:lnTo>
                        <a:pt x="334" y="67"/>
                      </a:lnTo>
                      <a:lnTo>
                        <a:pt x="320" y="70"/>
                      </a:lnTo>
                      <a:lnTo>
                        <a:pt x="314" y="71"/>
                      </a:lnTo>
                      <a:lnTo>
                        <a:pt x="311" y="72"/>
                      </a:lnTo>
                      <a:lnTo>
                        <a:pt x="311" y="73"/>
                      </a:lnTo>
                      <a:lnTo>
                        <a:pt x="311" y="75"/>
                      </a:lnTo>
                      <a:lnTo>
                        <a:pt x="311" y="75"/>
                      </a:lnTo>
                      <a:lnTo>
                        <a:pt x="316" y="75"/>
                      </a:lnTo>
                      <a:lnTo>
                        <a:pt x="321" y="73"/>
                      </a:lnTo>
                      <a:lnTo>
                        <a:pt x="327" y="71"/>
                      </a:lnTo>
                      <a:lnTo>
                        <a:pt x="335" y="68"/>
                      </a:lnTo>
                      <a:lnTo>
                        <a:pt x="340" y="66"/>
                      </a:lnTo>
                      <a:close/>
                      <a:moveTo>
                        <a:pt x="182" y="28"/>
                      </a:moveTo>
                      <a:lnTo>
                        <a:pt x="181" y="30"/>
                      </a:lnTo>
                      <a:lnTo>
                        <a:pt x="180" y="32"/>
                      </a:lnTo>
                      <a:lnTo>
                        <a:pt x="178" y="35"/>
                      </a:lnTo>
                      <a:lnTo>
                        <a:pt x="177" y="37"/>
                      </a:lnTo>
                      <a:lnTo>
                        <a:pt x="177" y="39"/>
                      </a:lnTo>
                      <a:lnTo>
                        <a:pt x="179" y="39"/>
                      </a:lnTo>
                      <a:lnTo>
                        <a:pt x="181" y="37"/>
                      </a:lnTo>
                      <a:lnTo>
                        <a:pt x="182" y="33"/>
                      </a:lnTo>
                      <a:lnTo>
                        <a:pt x="183" y="30"/>
                      </a:lnTo>
                      <a:lnTo>
                        <a:pt x="183" y="29"/>
                      </a:lnTo>
                      <a:lnTo>
                        <a:pt x="183" y="29"/>
                      </a:lnTo>
                      <a:lnTo>
                        <a:pt x="182" y="29"/>
                      </a:lnTo>
                      <a:lnTo>
                        <a:pt x="182" y="28"/>
                      </a:lnTo>
                      <a:close/>
                      <a:moveTo>
                        <a:pt x="232" y="0"/>
                      </a:moveTo>
                      <a:lnTo>
                        <a:pt x="233" y="0"/>
                      </a:lnTo>
                      <a:lnTo>
                        <a:pt x="234" y="0"/>
                      </a:lnTo>
                      <a:lnTo>
                        <a:pt x="234" y="2"/>
                      </a:lnTo>
                      <a:lnTo>
                        <a:pt x="235" y="2"/>
                      </a:lnTo>
                      <a:lnTo>
                        <a:pt x="235" y="4"/>
                      </a:lnTo>
                      <a:lnTo>
                        <a:pt x="235" y="4"/>
                      </a:lnTo>
                      <a:lnTo>
                        <a:pt x="236" y="5"/>
                      </a:lnTo>
                      <a:lnTo>
                        <a:pt x="238" y="5"/>
                      </a:lnTo>
                      <a:lnTo>
                        <a:pt x="241" y="5"/>
                      </a:lnTo>
                      <a:lnTo>
                        <a:pt x="242" y="4"/>
                      </a:lnTo>
                      <a:lnTo>
                        <a:pt x="244" y="4"/>
                      </a:lnTo>
                      <a:lnTo>
                        <a:pt x="245" y="3"/>
                      </a:lnTo>
                      <a:lnTo>
                        <a:pt x="245" y="2"/>
                      </a:lnTo>
                      <a:lnTo>
                        <a:pt x="244" y="1"/>
                      </a:lnTo>
                      <a:lnTo>
                        <a:pt x="244" y="1"/>
                      </a:lnTo>
                      <a:lnTo>
                        <a:pt x="250" y="2"/>
                      </a:lnTo>
                      <a:lnTo>
                        <a:pt x="256" y="4"/>
                      </a:lnTo>
                      <a:lnTo>
                        <a:pt x="262" y="6"/>
                      </a:lnTo>
                      <a:lnTo>
                        <a:pt x="262" y="7"/>
                      </a:lnTo>
                      <a:lnTo>
                        <a:pt x="261" y="7"/>
                      </a:lnTo>
                      <a:lnTo>
                        <a:pt x="260" y="7"/>
                      </a:lnTo>
                      <a:lnTo>
                        <a:pt x="256" y="7"/>
                      </a:lnTo>
                      <a:lnTo>
                        <a:pt x="255" y="8"/>
                      </a:lnTo>
                      <a:lnTo>
                        <a:pt x="255" y="8"/>
                      </a:lnTo>
                      <a:lnTo>
                        <a:pt x="255" y="9"/>
                      </a:lnTo>
                      <a:lnTo>
                        <a:pt x="257" y="11"/>
                      </a:lnTo>
                      <a:lnTo>
                        <a:pt x="260" y="12"/>
                      </a:lnTo>
                      <a:lnTo>
                        <a:pt x="263" y="13"/>
                      </a:lnTo>
                      <a:lnTo>
                        <a:pt x="266" y="15"/>
                      </a:lnTo>
                      <a:lnTo>
                        <a:pt x="266" y="16"/>
                      </a:lnTo>
                      <a:lnTo>
                        <a:pt x="264" y="16"/>
                      </a:lnTo>
                      <a:lnTo>
                        <a:pt x="263" y="17"/>
                      </a:lnTo>
                      <a:lnTo>
                        <a:pt x="260" y="17"/>
                      </a:lnTo>
                      <a:lnTo>
                        <a:pt x="259" y="18"/>
                      </a:lnTo>
                      <a:lnTo>
                        <a:pt x="259" y="20"/>
                      </a:lnTo>
                      <a:lnTo>
                        <a:pt x="260" y="20"/>
                      </a:lnTo>
                      <a:lnTo>
                        <a:pt x="262" y="22"/>
                      </a:lnTo>
                      <a:lnTo>
                        <a:pt x="263" y="22"/>
                      </a:lnTo>
                      <a:lnTo>
                        <a:pt x="264" y="22"/>
                      </a:lnTo>
                      <a:lnTo>
                        <a:pt x="265" y="23"/>
                      </a:lnTo>
                      <a:lnTo>
                        <a:pt x="267" y="23"/>
                      </a:lnTo>
                      <a:lnTo>
                        <a:pt x="269" y="24"/>
                      </a:lnTo>
                      <a:lnTo>
                        <a:pt x="271" y="28"/>
                      </a:lnTo>
                      <a:lnTo>
                        <a:pt x="274" y="34"/>
                      </a:lnTo>
                      <a:lnTo>
                        <a:pt x="276" y="38"/>
                      </a:lnTo>
                      <a:lnTo>
                        <a:pt x="281" y="44"/>
                      </a:lnTo>
                      <a:lnTo>
                        <a:pt x="287" y="49"/>
                      </a:lnTo>
                      <a:lnTo>
                        <a:pt x="289" y="51"/>
                      </a:lnTo>
                      <a:lnTo>
                        <a:pt x="292" y="53"/>
                      </a:lnTo>
                      <a:lnTo>
                        <a:pt x="293" y="54"/>
                      </a:lnTo>
                      <a:lnTo>
                        <a:pt x="293" y="56"/>
                      </a:lnTo>
                      <a:lnTo>
                        <a:pt x="292" y="57"/>
                      </a:lnTo>
                      <a:lnTo>
                        <a:pt x="292" y="57"/>
                      </a:lnTo>
                      <a:lnTo>
                        <a:pt x="292" y="59"/>
                      </a:lnTo>
                      <a:lnTo>
                        <a:pt x="295" y="65"/>
                      </a:lnTo>
                      <a:lnTo>
                        <a:pt x="301" y="71"/>
                      </a:lnTo>
                      <a:lnTo>
                        <a:pt x="301" y="68"/>
                      </a:lnTo>
                      <a:lnTo>
                        <a:pt x="301" y="68"/>
                      </a:lnTo>
                      <a:lnTo>
                        <a:pt x="321" y="66"/>
                      </a:lnTo>
                      <a:lnTo>
                        <a:pt x="334" y="63"/>
                      </a:lnTo>
                      <a:lnTo>
                        <a:pt x="347" y="62"/>
                      </a:lnTo>
                      <a:lnTo>
                        <a:pt x="347" y="62"/>
                      </a:lnTo>
                      <a:lnTo>
                        <a:pt x="347" y="62"/>
                      </a:lnTo>
                      <a:lnTo>
                        <a:pt x="346" y="63"/>
                      </a:lnTo>
                      <a:lnTo>
                        <a:pt x="345" y="65"/>
                      </a:lnTo>
                      <a:lnTo>
                        <a:pt x="348" y="64"/>
                      </a:lnTo>
                      <a:lnTo>
                        <a:pt x="353" y="62"/>
                      </a:lnTo>
                      <a:lnTo>
                        <a:pt x="356" y="61"/>
                      </a:lnTo>
                      <a:lnTo>
                        <a:pt x="358" y="60"/>
                      </a:lnTo>
                      <a:lnTo>
                        <a:pt x="360" y="62"/>
                      </a:lnTo>
                      <a:lnTo>
                        <a:pt x="360" y="64"/>
                      </a:lnTo>
                      <a:lnTo>
                        <a:pt x="357" y="73"/>
                      </a:lnTo>
                      <a:lnTo>
                        <a:pt x="356" y="76"/>
                      </a:lnTo>
                      <a:lnTo>
                        <a:pt x="356" y="77"/>
                      </a:lnTo>
                      <a:lnTo>
                        <a:pt x="358" y="79"/>
                      </a:lnTo>
                      <a:lnTo>
                        <a:pt x="358" y="79"/>
                      </a:lnTo>
                      <a:lnTo>
                        <a:pt x="359" y="79"/>
                      </a:lnTo>
                      <a:lnTo>
                        <a:pt x="362" y="78"/>
                      </a:lnTo>
                      <a:lnTo>
                        <a:pt x="364" y="75"/>
                      </a:lnTo>
                      <a:lnTo>
                        <a:pt x="366" y="73"/>
                      </a:lnTo>
                      <a:lnTo>
                        <a:pt x="369" y="71"/>
                      </a:lnTo>
                      <a:lnTo>
                        <a:pt x="372" y="70"/>
                      </a:lnTo>
                      <a:lnTo>
                        <a:pt x="373" y="71"/>
                      </a:lnTo>
                      <a:lnTo>
                        <a:pt x="372" y="73"/>
                      </a:lnTo>
                      <a:lnTo>
                        <a:pt x="370" y="74"/>
                      </a:lnTo>
                      <a:lnTo>
                        <a:pt x="366" y="78"/>
                      </a:lnTo>
                      <a:lnTo>
                        <a:pt x="365" y="80"/>
                      </a:lnTo>
                      <a:lnTo>
                        <a:pt x="365" y="81"/>
                      </a:lnTo>
                      <a:lnTo>
                        <a:pt x="366" y="81"/>
                      </a:lnTo>
                      <a:lnTo>
                        <a:pt x="367" y="82"/>
                      </a:lnTo>
                      <a:lnTo>
                        <a:pt x="368" y="82"/>
                      </a:lnTo>
                      <a:lnTo>
                        <a:pt x="369" y="81"/>
                      </a:lnTo>
                      <a:lnTo>
                        <a:pt x="370" y="81"/>
                      </a:lnTo>
                      <a:lnTo>
                        <a:pt x="373" y="80"/>
                      </a:lnTo>
                      <a:lnTo>
                        <a:pt x="375" y="78"/>
                      </a:lnTo>
                      <a:lnTo>
                        <a:pt x="376" y="78"/>
                      </a:lnTo>
                      <a:lnTo>
                        <a:pt x="377" y="77"/>
                      </a:lnTo>
                      <a:lnTo>
                        <a:pt x="378" y="76"/>
                      </a:lnTo>
                      <a:lnTo>
                        <a:pt x="380" y="76"/>
                      </a:lnTo>
                      <a:lnTo>
                        <a:pt x="382" y="77"/>
                      </a:lnTo>
                      <a:lnTo>
                        <a:pt x="384" y="78"/>
                      </a:lnTo>
                      <a:lnTo>
                        <a:pt x="385" y="79"/>
                      </a:lnTo>
                      <a:lnTo>
                        <a:pt x="389" y="82"/>
                      </a:lnTo>
                      <a:lnTo>
                        <a:pt x="390" y="84"/>
                      </a:lnTo>
                      <a:lnTo>
                        <a:pt x="391" y="85"/>
                      </a:lnTo>
                      <a:lnTo>
                        <a:pt x="390" y="86"/>
                      </a:lnTo>
                      <a:lnTo>
                        <a:pt x="389" y="86"/>
                      </a:lnTo>
                      <a:lnTo>
                        <a:pt x="388" y="87"/>
                      </a:lnTo>
                      <a:lnTo>
                        <a:pt x="388" y="88"/>
                      </a:lnTo>
                      <a:lnTo>
                        <a:pt x="389" y="89"/>
                      </a:lnTo>
                      <a:lnTo>
                        <a:pt x="392" y="90"/>
                      </a:lnTo>
                      <a:lnTo>
                        <a:pt x="397" y="93"/>
                      </a:lnTo>
                      <a:lnTo>
                        <a:pt x="404" y="96"/>
                      </a:lnTo>
                      <a:lnTo>
                        <a:pt x="407" y="96"/>
                      </a:lnTo>
                      <a:lnTo>
                        <a:pt x="410" y="96"/>
                      </a:lnTo>
                      <a:lnTo>
                        <a:pt x="413" y="96"/>
                      </a:lnTo>
                      <a:lnTo>
                        <a:pt x="416" y="96"/>
                      </a:lnTo>
                      <a:lnTo>
                        <a:pt x="418" y="98"/>
                      </a:lnTo>
                      <a:lnTo>
                        <a:pt x="418" y="101"/>
                      </a:lnTo>
                      <a:lnTo>
                        <a:pt x="416" y="104"/>
                      </a:lnTo>
                      <a:lnTo>
                        <a:pt x="412" y="107"/>
                      </a:lnTo>
                      <a:lnTo>
                        <a:pt x="410" y="109"/>
                      </a:lnTo>
                      <a:lnTo>
                        <a:pt x="410" y="112"/>
                      </a:lnTo>
                      <a:lnTo>
                        <a:pt x="411" y="115"/>
                      </a:lnTo>
                      <a:lnTo>
                        <a:pt x="413" y="116"/>
                      </a:lnTo>
                      <a:lnTo>
                        <a:pt x="417" y="116"/>
                      </a:lnTo>
                      <a:lnTo>
                        <a:pt x="420" y="116"/>
                      </a:lnTo>
                      <a:lnTo>
                        <a:pt x="423" y="117"/>
                      </a:lnTo>
                      <a:lnTo>
                        <a:pt x="437" y="121"/>
                      </a:lnTo>
                      <a:lnTo>
                        <a:pt x="451" y="125"/>
                      </a:lnTo>
                      <a:lnTo>
                        <a:pt x="451" y="125"/>
                      </a:lnTo>
                      <a:lnTo>
                        <a:pt x="452" y="124"/>
                      </a:lnTo>
                      <a:lnTo>
                        <a:pt x="453" y="122"/>
                      </a:lnTo>
                      <a:lnTo>
                        <a:pt x="453" y="121"/>
                      </a:lnTo>
                      <a:lnTo>
                        <a:pt x="453" y="121"/>
                      </a:lnTo>
                      <a:lnTo>
                        <a:pt x="453" y="121"/>
                      </a:lnTo>
                      <a:lnTo>
                        <a:pt x="455" y="126"/>
                      </a:lnTo>
                      <a:lnTo>
                        <a:pt x="456" y="136"/>
                      </a:lnTo>
                      <a:lnTo>
                        <a:pt x="458" y="141"/>
                      </a:lnTo>
                      <a:lnTo>
                        <a:pt x="459" y="142"/>
                      </a:lnTo>
                      <a:lnTo>
                        <a:pt x="459" y="140"/>
                      </a:lnTo>
                      <a:lnTo>
                        <a:pt x="458" y="138"/>
                      </a:lnTo>
                      <a:lnTo>
                        <a:pt x="458" y="135"/>
                      </a:lnTo>
                      <a:lnTo>
                        <a:pt x="458" y="132"/>
                      </a:lnTo>
                      <a:lnTo>
                        <a:pt x="458" y="130"/>
                      </a:lnTo>
                      <a:lnTo>
                        <a:pt x="462" y="124"/>
                      </a:lnTo>
                      <a:lnTo>
                        <a:pt x="467" y="120"/>
                      </a:lnTo>
                      <a:lnTo>
                        <a:pt x="472" y="116"/>
                      </a:lnTo>
                      <a:lnTo>
                        <a:pt x="473" y="115"/>
                      </a:lnTo>
                      <a:lnTo>
                        <a:pt x="474" y="113"/>
                      </a:lnTo>
                      <a:lnTo>
                        <a:pt x="476" y="113"/>
                      </a:lnTo>
                      <a:lnTo>
                        <a:pt x="477" y="112"/>
                      </a:lnTo>
                      <a:lnTo>
                        <a:pt x="478" y="111"/>
                      </a:lnTo>
                      <a:lnTo>
                        <a:pt x="479" y="110"/>
                      </a:lnTo>
                      <a:lnTo>
                        <a:pt x="479" y="109"/>
                      </a:lnTo>
                      <a:lnTo>
                        <a:pt x="479" y="108"/>
                      </a:lnTo>
                      <a:lnTo>
                        <a:pt x="478" y="108"/>
                      </a:lnTo>
                      <a:lnTo>
                        <a:pt x="478" y="109"/>
                      </a:lnTo>
                      <a:lnTo>
                        <a:pt x="477" y="109"/>
                      </a:lnTo>
                      <a:lnTo>
                        <a:pt x="474" y="112"/>
                      </a:lnTo>
                      <a:lnTo>
                        <a:pt x="472" y="113"/>
                      </a:lnTo>
                      <a:lnTo>
                        <a:pt x="467" y="115"/>
                      </a:lnTo>
                      <a:lnTo>
                        <a:pt x="462" y="115"/>
                      </a:lnTo>
                      <a:lnTo>
                        <a:pt x="458" y="113"/>
                      </a:lnTo>
                      <a:lnTo>
                        <a:pt x="457" y="113"/>
                      </a:lnTo>
                      <a:lnTo>
                        <a:pt x="457" y="112"/>
                      </a:lnTo>
                      <a:lnTo>
                        <a:pt x="458" y="111"/>
                      </a:lnTo>
                      <a:lnTo>
                        <a:pt x="458" y="110"/>
                      </a:lnTo>
                      <a:lnTo>
                        <a:pt x="459" y="109"/>
                      </a:lnTo>
                      <a:lnTo>
                        <a:pt x="460" y="108"/>
                      </a:lnTo>
                      <a:lnTo>
                        <a:pt x="464" y="106"/>
                      </a:lnTo>
                      <a:lnTo>
                        <a:pt x="468" y="104"/>
                      </a:lnTo>
                      <a:lnTo>
                        <a:pt x="473" y="104"/>
                      </a:lnTo>
                      <a:lnTo>
                        <a:pt x="476" y="105"/>
                      </a:lnTo>
                      <a:lnTo>
                        <a:pt x="479" y="107"/>
                      </a:lnTo>
                      <a:lnTo>
                        <a:pt x="480" y="109"/>
                      </a:lnTo>
                      <a:lnTo>
                        <a:pt x="481" y="112"/>
                      </a:lnTo>
                      <a:lnTo>
                        <a:pt x="483" y="116"/>
                      </a:lnTo>
                      <a:lnTo>
                        <a:pt x="485" y="118"/>
                      </a:lnTo>
                      <a:lnTo>
                        <a:pt x="490" y="121"/>
                      </a:lnTo>
                      <a:lnTo>
                        <a:pt x="500" y="124"/>
                      </a:lnTo>
                      <a:lnTo>
                        <a:pt x="506" y="125"/>
                      </a:lnTo>
                      <a:lnTo>
                        <a:pt x="511" y="123"/>
                      </a:lnTo>
                      <a:lnTo>
                        <a:pt x="517" y="120"/>
                      </a:lnTo>
                      <a:lnTo>
                        <a:pt x="522" y="117"/>
                      </a:lnTo>
                      <a:lnTo>
                        <a:pt x="528" y="115"/>
                      </a:lnTo>
                      <a:lnTo>
                        <a:pt x="534" y="113"/>
                      </a:lnTo>
                      <a:lnTo>
                        <a:pt x="537" y="115"/>
                      </a:lnTo>
                      <a:lnTo>
                        <a:pt x="540" y="118"/>
                      </a:lnTo>
                      <a:lnTo>
                        <a:pt x="543" y="121"/>
                      </a:lnTo>
                      <a:lnTo>
                        <a:pt x="545" y="125"/>
                      </a:lnTo>
                      <a:lnTo>
                        <a:pt x="545" y="128"/>
                      </a:lnTo>
                      <a:lnTo>
                        <a:pt x="544" y="131"/>
                      </a:lnTo>
                      <a:lnTo>
                        <a:pt x="544" y="132"/>
                      </a:lnTo>
                      <a:lnTo>
                        <a:pt x="544" y="132"/>
                      </a:lnTo>
                      <a:lnTo>
                        <a:pt x="547" y="133"/>
                      </a:lnTo>
                      <a:lnTo>
                        <a:pt x="549" y="132"/>
                      </a:lnTo>
                      <a:lnTo>
                        <a:pt x="550" y="130"/>
                      </a:lnTo>
                      <a:lnTo>
                        <a:pt x="550" y="122"/>
                      </a:lnTo>
                      <a:lnTo>
                        <a:pt x="551" y="121"/>
                      </a:lnTo>
                      <a:lnTo>
                        <a:pt x="554" y="118"/>
                      </a:lnTo>
                      <a:lnTo>
                        <a:pt x="563" y="115"/>
                      </a:lnTo>
                      <a:lnTo>
                        <a:pt x="566" y="112"/>
                      </a:lnTo>
                      <a:lnTo>
                        <a:pt x="567" y="110"/>
                      </a:lnTo>
                      <a:lnTo>
                        <a:pt x="567" y="108"/>
                      </a:lnTo>
                      <a:lnTo>
                        <a:pt x="565" y="107"/>
                      </a:lnTo>
                      <a:lnTo>
                        <a:pt x="563" y="106"/>
                      </a:lnTo>
                      <a:lnTo>
                        <a:pt x="561" y="106"/>
                      </a:lnTo>
                      <a:lnTo>
                        <a:pt x="559" y="104"/>
                      </a:lnTo>
                      <a:lnTo>
                        <a:pt x="559" y="103"/>
                      </a:lnTo>
                      <a:lnTo>
                        <a:pt x="560" y="102"/>
                      </a:lnTo>
                      <a:lnTo>
                        <a:pt x="561" y="102"/>
                      </a:lnTo>
                      <a:lnTo>
                        <a:pt x="563" y="102"/>
                      </a:lnTo>
                      <a:lnTo>
                        <a:pt x="564" y="101"/>
                      </a:lnTo>
                      <a:lnTo>
                        <a:pt x="565" y="101"/>
                      </a:lnTo>
                      <a:lnTo>
                        <a:pt x="565" y="101"/>
                      </a:lnTo>
                      <a:lnTo>
                        <a:pt x="560" y="98"/>
                      </a:lnTo>
                      <a:lnTo>
                        <a:pt x="555" y="96"/>
                      </a:lnTo>
                      <a:lnTo>
                        <a:pt x="549" y="94"/>
                      </a:lnTo>
                      <a:lnTo>
                        <a:pt x="545" y="91"/>
                      </a:lnTo>
                      <a:lnTo>
                        <a:pt x="544" y="91"/>
                      </a:lnTo>
                      <a:lnTo>
                        <a:pt x="545" y="90"/>
                      </a:lnTo>
                      <a:lnTo>
                        <a:pt x="546" y="89"/>
                      </a:lnTo>
                      <a:lnTo>
                        <a:pt x="548" y="89"/>
                      </a:lnTo>
                      <a:lnTo>
                        <a:pt x="549" y="87"/>
                      </a:lnTo>
                      <a:lnTo>
                        <a:pt x="550" y="86"/>
                      </a:lnTo>
                      <a:lnTo>
                        <a:pt x="550" y="85"/>
                      </a:lnTo>
                      <a:lnTo>
                        <a:pt x="549" y="85"/>
                      </a:lnTo>
                      <a:lnTo>
                        <a:pt x="548" y="84"/>
                      </a:lnTo>
                      <a:lnTo>
                        <a:pt x="545" y="83"/>
                      </a:lnTo>
                      <a:lnTo>
                        <a:pt x="545" y="82"/>
                      </a:lnTo>
                      <a:lnTo>
                        <a:pt x="545" y="78"/>
                      </a:lnTo>
                      <a:lnTo>
                        <a:pt x="548" y="74"/>
                      </a:lnTo>
                      <a:lnTo>
                        <a:pt x="551" y="70"/>
                      </a:lnTo>
                      <a:lnTo>
                        <a:pt x="555" y="68"/>
                      </a:lnTo>
                      <a:lnTo>
                        <a:pt x="554" y="67"/>
                      </a:lnTo>
                      <a:lnTo>
                        <a:pt x="554" y="67"/>
                      </a:lnTo>
                      <a:lnTo>
                        <a:pt x="552" y="62"/>
                      </a:lnTo>
                      <a:lnTo>
                        <a:pt x="552" y="56"/>
                      </a:lnTo>
                      <a:lnTo>
                        <a:pt x="553" y="51"/>
                      </a:lnTo>
                      <a:lnTo>
                        <a:pt x="554" y="46"/>
                      </a:lnTo>
                      <a:lnTo>
                        <a:pt x="555" y="41"/>
                      </a:lnTo>
                      <a:lnTo>
                        <a:pt x="559" y="44"/>
                      </a:lnTo>
                      <a:lnTo>
                        <a:pt x="567" y="50"/>
                      </a:lnTo>
                      <a:lnTo>
                        <a:pt x="570" y="53"/>
                      </a:lnTo>
                      <a:lnTo>
                        <a:pt x="572" y="57"/>
                      </a:lnTo>
                      <a:lnTo>
                        <a:pt x="572" y="59"/>
                      </a:lnTo>
                      <a:lnTo>
                        <a:pt x="568" y="62"/>
                      </a:lnTo>
                      <a:lnTo>
                        <a:pt x="565" y="64"/>
                      </a:lnTo>
                      <a:lnTo>
                        <a:pt x="561" y="67"/>
                      </a:lnTo>
                      <a:lnTo>
                        <a:pt x="563" y="69"/>
                      </a:lnTo>
                      <a:lnTo>
                        <a:pt x="565" y="75"/>
                      </a:lnTo>
                      <a:lnTo>
                        <a:pt x="566" y="80"/>
                      </a:lnTo>
                      <a:lnTo>
                        <a:pt x="567" y="87"/>
                      </a:lnTo>
                      <a:lnTo>
                        <a:pt x="568" y="92"/>
                      </a:lnTo>
                      <a:lnTo>
                        <a:pt x="568" y="96"/>
                      </a:lnTo>
                      <a:lnTo>
                        <a:pt x="568" y="98"/>
                      </a:lnTo>
                      <a:lnTo>
                        <a:pt x="569" y="99"/>
                      </a:lnTo>
                      <a:lnTo>
                        <a:pt x="570" y="99"/>
                      </a:lnTo>
                      <a:lnTo>
                        <a:pt x="573" y="99"/>
                      </a:lnTo>
                      <a:lnTo>
                        <a:pt x="574" y="100"/>
                      </a:lnTo>
                      <a:lnTo>
                        <a:pt x="575" y="100"/>
                      </a:lnTo>
                      <a:lnTo>
                        <a:pt x="576" y="101"/>
                      </a:lnTo>
                      <a:lnTo>
                        <a:pt x="582" y="104"/>
                      </a:lnTo>
                      <a:lnTo>
                        <a:pt x="587" y="109"/>
                      </a:lnTo>
                      <a:lnTo>
                        <a:pt x="587" y="111"/>
                      </a:lnTo>
                      <a:lnTo>
                        <a:pt x="587" y="116"/>
                      </a:lnTo>
                      <a:lnTo>
                        <a:pt x="588" y="118"/>
                      </a:lnTo>
                      <a:lnTo>
                        <a:pt x="589" y="118"/>
                      </a:lnTo>
                      <a:lnTo>
                        <a:pt x="590" y="116"/>
                      </a:lnTo>
                      <a:lnTo>
                        <a:pt x="591" y="113"/>
                      </a:lnTo>
                      <a:lnTo>
                        <a:pt x="592" y="110"/>
                      </a:lnTo>
                      <a:lnTo>
                        <a:pt x="593" y="107"/>
                      </a:lnTo>
                      <a:lnTo>
                        <a:pt x="594" y="104"/>
                      </a:lnTo>
                      <a:lnTo>
                        <a:pt x="596" y="103"/>
                      </a:lnTo>
                      <a:lnTo>
                        <a:pt x="599" y="104"/>
                      </a:lnTo>
                      <a:lnTo>
                        <a:pt x="602" y="107"/>
                      </a:lnTo>
                      <a:lnTo>
                        <a:pt x="604" y="111"/>
                      </a:lnTo>
                      <a:lnTo>
                        <a:pt x="606" y="115"/>
                      </a:lnTo>
                      <a:lnTo>
                        <a:pt x="606" y="116"/>
                      </a:lnTo>
                      <a:lnTo>
                        <a:pt x="603" y="116"/>
                      </a:lnTo>
                      <a:lnTo>
                        <a:pt x="602" y="116"/>
                      </a:lnTo>
                      <a:lnTo>
                        <a:pt x="602" y="116"/>
                      </a:lnTo>
                      <a:lnTo>
                        <a:pt x="602" y="117"/>
                      </a:lnTo>
                      <a:lnTo>
                        <a:pt x="607" y="124"/>
                      </a:lnTo>
                      <a:lnTo>
                        <a:pt x="614" y="131"/>
                      </a:lnTo>
                      <a:lnTo>
                        <a:pt x="615" y="131"/>
                      </a:lnTo>
                      <a:lnTo>
                        <a:pt x="615" y="130"/>
                      </a:lnTo>
                      <a:lnTo>
                        <a:pt x="616" y="129"/>
                      </a:lnTo>
                      <a:lnTo>
                        <a:pt x="616" y="129"/>
                      </a:lnTo>
                      <a:lnTo>
                        <a:pt x="617" y="129"/>
                      </a:lnTo>
                      <a:lnTo>
                        <a:pt x="617" y="129"/>
                      </a:lnTo>
                      <a:lnTo>
                        <a:pt x="618" y="130"/>
                      </a:lnTo>
                      <a:lnTo>
                        <a:pt x="618" y="129"/>
                      </a:lnTo>
                      <a:lnTo>
                        <a:pt x="617" y="128"/>
                      </a:lnTo>
                      <a:lnTo>
                        <a:pt x="617" y="126"/>
                      </a:lnTo>
                      <a:lnTo>
                        <a:pt x="617" y="125"/>
                      </a:lnTo>
                      <a:lnTo>
                        <a:pt x="617" y="124"/>
                      </a:lnTo>
                      <a:lnTo>
                        <a:pt x="619" y="118"/>
                      </a:lnTo>
                      <a:lnTo>
                        <a:pt x="621" y="111"/>
                      </a:lnTo>
                      <a:lnTo>
                        <a:pt x="623" y="105"/>
                      </a:lnTo>
                      <a:lnTo>
                        <a:pt x="626" y="99"/>
                      </a:lnTo>
                      <a:lnTo>
                        <a:pt x="630" y="95"/>
                      </a:lnTo>
                      <a:lnTo>
                        <a:pt x="634" y="94"/>
                      </a:lnTo>
                      <a:lnTo>
                        <a:pt x="637" y="94"/>
                      </a:lnTo>
                      <a:lnTo>
                        <a:pt x="641" y="96"/>
                      </a:lnTo>
                      <a:lnTo>
                        <a:pt x="645" y="98"/>
                      </a:lnTo>
                      <a:lnTo>
                        <a:pt x="648" y="101"/>
                      </a:lnTo>
                      <a:lnTo>
                        <a:pt x="649" y="101"/>
                      </a:lnTo>
                      <a:lnTo>
                        <a:pt x="648" y="102"/>
                      </a:lnTo>
                      <a:lnTo>
                        <a:pt x="646" y="103"/>
                      </a:lnTo>
                      <a:lnTo>
                        <a:pt x="645" y="105"/>
                      </a:lnTo>
                      <a:lnTo>
                        <a:pt x="645" y="106"/>
                      </a:lnTo>
                      <a:lnTo>
                        <a:pt x="645" y="106"/>
                      </a:lnTo>
                      <a:lnTo>
                        <a:pt x="646" y="107"/>
                      </a:lnTo>
                      <a:lnTo>
                        <a:pt x="647" y="107"/>
                      </a:lnTo>
                      <a:lnTo>
                        <a:pt x="648" y="107"/>
                      </a:lnTo>
                      <a:lnTo>
                        <a:pt x="649" y="107"/>
                      </a:lnTo>
                      <a:lnTo>
                        <a:pt x="650" y="108"/>
                      </a:lnTo>
                      <a:lnTo>
                        <a:pt x="651" y="108"/>
                      </a:lnTo>
                      <a:lnTo>
                        <a:pt x="653" y="112"/>
                      </a:lnTo>
                      <a:lnTo>
                        <a:pt x="655" y="117"/>
                      </a:lnTo>
                      <a:lnTo>
                        <a:pt x="656" y="122"/>
                      </a:lnTo>
                      <a:lnTo>
                        <a:pt x="656" y="128"/>
                      </a:lnTo>
                      <a:lnTo>
                        <a:pt x="656" y="133"/>
                      </a:lnTo>
                      <a:lnTo>
                        <a:pt x="654" y="137"/>
                      </a:lnTo>
                      <a:lnTo>
                        <a:pt x="650" y="140"/>
                      </a:lnTo>
                      <a:lnTo>
                        <a:pt x="645" y="143"/>
                      </a:lnTo>
                      <a:lnTo>
                        <a:pt x="644" y="143"/>
                      </a:lnTo>
                      <a:lnTo>
                        <a:pt x="643" y="142"/>
                      </a:lnTo>
                      <a:lnTo>
                        <a:pt x="641" y="139"/>
                      </a:lnTo>
                      <a:lnTo>
                        <a:pt x="641" y="138"/>
                      </a:lnTo>
                      <a:lnTo>
                        <a:pt x="640" y="136"/>
                      </a:lnTo>
                      <a:lnTo>
                        <a:pt x="639" y="135"/>
                      </a:lnTo>
                      <a:lnTo>
                        <a:pt x="634" y="134"/>
                      </a:lnTo>
                      <a:lnTo>
                        <a:pt x="631" y="133"/>
                      </a:lnTo>
                      <a:lnTo>
                        <a:pt x="629" y="134"/>
                      </a:lnTo>
                      <a:lnTo>
                        <a:pt x="629" y="135"/>
                      </a:lnTo>
                      <a:lnTo>
                        <a:pt x="631" y="138"/>
                      </a:lnTo>
                      <a:lnTo>
                        <a:pt x="635" y="140"/>
                      </a:lnTo>
                      <a:lnTo>
                        <a:pt x="639" y="143"/>
                      </a:lnTo>
                      <a:lnTo>
                        <a:pt x="643" y="145"/>
                      </a:lnTo>
                      <a:lnTo>
                        <a:pt x="642" y="145"/>
                      </a:lnTo>
                      <a:lnTo>
                        <a:pt x="641" y="145"/>
                      </a:lnTo>
                      <a:lnTo>
                        <a:pt x="640" y="144"/>
                      </a:lnTo>
                      <a:lnTo>
                        <a:pt x="639" y="143"/>
                      </a:lnTo>
                      <a:lnTo>
                        <a:pt x="638" y="143"/>
                      </a:lnTo>
                      <a:lnTo>
                        <a:pt x="637" y="143"/>
                      </a:lnTo>
                      <a:lnTo>
                        <a:pt x="635" y="143"/>
                      </a:lnTo>
                      <a:lnTo>
                        <a:pt x="636" y="143"/>
                      </a:lnTo>
                      <a:lnTo>
                        <a:pt x="636" y="144"/>
                      </a:lnTo>
                      <a:lnTo>
                        <a:pt x="637" y="144"/>
                      </a:lnTo>
                      <a:lnTo>
                        <a:pt x="638" y="145"/>
                      </a:lnTo>
                      <a:lnTo>
                        <a:pt x="638" y="146"/>
                      </a:lnTo>
                      <a:lnTo>
                        <a:pt x="636" y="147"/>
                      </a:lnTo>
                      <a:lnTo>
                        <a:pt x="634" y="146"/>
                      </a:lnTo>
                      <a:lnTo>
                        <a:pt x="632" y="146"/>
                      </a:lnTo>
                      <a:lnTo>
                        <a:pt x="631" y="145"/>
                      </a:lnTo>
                      <a:lnTo>
                        <a:pt x="630" y="144"/>
                      </a:lnTo>
                      <a:lnTo>
                        <a:pt x="629" y="142"/>
                      </a:lnTo>
                      <a:lnTo>
                        <a:pt x="629" y="142"/>
                      </a:lnTo>
                      <a:lnTo>
                        <a:pt x="629" y="140"/>
                      </a:lnTo>
                      <a:lnTo>
                        <a:pt x="628" y="140"/>
                      </a:lnTo>
                      <a:lnTo>
                        <a:pt x="627" y="140"/>
                      </a:lnTo>
                      <a:lnTo>
                        <a:pt x="624" y="145"/>
                      </a:lnTo>
                      <a:lnTo>
                        <a:pt x="621" y="150"/>
                      </a:lnTo>
                      <a:lnTo>
                        <a:pt x="619" y="156"/>
                      </a:lnTo>
                      <a:lnTo>
                        <a:pt x="616" y="160"/>
                      </a:lnTo>
                      <a:lnTo>
                        <a:pt x="615" y="161"/>
                      </a:lnTo>
                      <a:lnTo>
                        <a:pt x="614" y="161"/>
                      </a:lnTo>
                      <a:lnTo>
                        <a:pt x="616" y="161"/>
                      </a:lnTo>
                      <a:lnTo>
                        <a:pt x="617" y="162"/>
                      </a:lnTo>
                      <a:lnTo>
                        <a:pt x="618" y="162"/>
                      </a:lnTo>
                      <a:lnTo>
                        <a:pt x="619" y="163"/>
                      </a:lnTo>
                      <a:lnTo>
                        <a:pt x="620" y="164"/>
                      </a:lnTo>
                      <a:lnTo>
                        <a:pt x="620" y="167"/>
                      </a:lnTo>
                      <a:lnTo>
                        <a:pt x="619" y="170"/>
                      </a:lnTo>
                      <a:lnTo>
                        <a:pt x="617" y="174"/>
                      </a:lnTo>
                      <a:lnTo>
                        <a:pt x="613" y="178"/>
                      </a:lnTo>
                      <a:lnTo>
                        <a:pt x="610" y="180"/>
                      </a:lnTo>
                      <a:lnTo>
                        <a:pt x="607" y="181"/>
                      </a:lnTo>
                      <a:lnTo>
                        <a:pt x="606" y="181"/>
                      </a:lnTo>
                      <a:lnTo>
                        <a:pt x="605" y="180"/>
                      </a:lnTo>
                      <a:lnTo>
                        <a:pt x="604" y="179"/>
                      </a:lnTo>
                      <a:lnTo>
                        <a:pt x="603" y="179"/>
                      </a:lnTo>
                      <a:lnTo>
                        <a:pt x="602" y="179"/>
                      </a:lnTo>
                      <a:lnTo>
                        <a:pt x="602" y="179"/>
                      </a:lnTo>
                      <a:lnTo>
                        <a:pt x="603" y="180"/>
                      </a:lnTo>
                      <a:lnTo>
                        <a:pt x="604" y="181"/>
                      </a:lnTo>
                      <a:lnTo>
                        <a:pt x="605" y="181"/>
                      </a:lnTo>
                      <a:lnTo>
                        <a:pt x="605" y="182"/>
                      </a:lnTo>
                      <a:lnTo>
                        <a:pt x="603" y="181"/>
                      </a:lnTo>
                      <a:lnTo>
                        <a:pt x="600" y="180"/>
                      </a:lnTo>
                      <a:lnTo>
                        <a:pt x="598" y="179"/>
                      </a:lnTo>
                      <a:lnTo>
                        <a:pt x="596" y="179"/>
                      </a:lnTo>
                      <a:lnTo>
                        <a:pt x="595" y="180"/>
                      </a:lnTo>
                      <a:lnTo>
                        <a:pt x="595" y="181"/>
                      </a:lnTo>
                      <a:lnTo>
                        <a:pt x="595" y="182"/>
                      </a:lnTo>
                      <a:lnTo>
                        <a:pt x="595" y="183"/>
                      </a:lnTo>
                      <a:lnTo>
                        <a:pt x="595" y="184"/>
                      </a:lnTo>
                      <a:lnTo>
                        <a:pt x="596" y="185"/>
                      </a:lnTo>
                      <a:lnTo>
                        <a:pt x="596" y="186"/>
                      </a:lnTo>
                      <a:lnTo>
                        <a:pt x="595" y="188"/>
                      </a:lnTo>
                      <a:lnTo>
                        <a:pt x="594" y="188"/>
                      </a:lnTo>
                      <a:lnTo>
                        <a:pt x="593" y="189"/>
                      </a:lnTo>
                      <a:lnTo>
                        <a:pt x="580" y="189"/>
                      </a:lnTo>
                      <a:lnTo>
                        <a:pt x="577" y="188"/>
                      </a:lnTo>
                      <a:lnTo>
                        <a:pt x="577" y="188"/>
                      </a:lnTo>
                      <a:lnTo>
                        <a:pt x="576" y="189"/>
                      </a:lnTo>
                      <a:lnTo>
                        <a:pt x="575" y="189"/>
                      </a:lnTo>
                      <a:lnTo>
                        <a:pt x="575" y="189"/>
                      </a:lnTo>
                      <a:lnTo>
                        <a:pt x="575" y="190"/>
                      </a:lnTo>
                      <a:lnTo>
                        <a:pt x="579" y="192"/>
                      </a:lnTo>
                      <a:lnTo>
                        <a:pt x="583" y="193"/>
                      </a:lnTo>
                      <a:lnTo>
                        <a:pt x="588" y="194"/>
                      </a:lnTo>
                      <a:lnTo>
                        <a:pt x="592" y="197"/>
                      </a:lnTo>
                      <a:lnTo>
                        <a:pt x="592" y="198"/>
                      </a:lnTo>
                      <a:lnTo>
                        <a:pt x="591" y="199"/>
                      </a:lnTo>
                      <a:lnTo>
                        <a:pt x="589" y="200"/>
                      </a:lnTo>
                      <a:lnTo>
                        <a:pt x="588" y="200"/>
                      </a:lnTo>
                      <a:lnTo>
                        <a:pt x="587" y="201"/>
                      </a:lnTo>
                      <a:lnTo>
                        <a:pt x="586" y="201"/>
                      </a:lnTo>
                      <a:lnTo>
                        <a:pt x="581" y="203"/>
                      </a:lnTo>
                      <a:lnTo>
                        <a:pt x="577" y="204"/>
                      </a:lnTo>
                      <a:lnTo>
                        <a:pt x="572" y="206"/>
                      </a:lnTo>
                      <a:lnTo>
                        <a:pt x="568" y="208"/>
                      </a:lnTo>
                      <a:lnTo>
                        <a:pt x="568" y="209"/>
                      </a:lnTo>
                      <a:lnTo>
                        <a:pt x="569" y="209"/>
                      </a:lnTo>
                      <a:lnTo>
                        <a:pt x="570" y="209"/>
                      </a:lnTo>
                      <a:lnTo>
                        <a:pt x="572" y="210"/>
                      </a:lnTo>
                      <a:lnTo>
                        <a:pt x="572" y="210"/>
                      </a:lnTo>
                      <a:lnTo>
                        <a:pt x="573" y="211"/>
                      </a:lnTo>
                      <a:lnTo>
                        <a:pt x="573" y="211"/>
                      </a:lnTo>
                      <a:lnTo>
                        <a:pt x="572" y="212"/>
                      </a:lnTo>
                      <a:lnTo>
                        <a:pt x="571" y="213"/>
                      </a:lnTo>
                      <a:lnTo>
                        <a:pt x="569" y="213"/>
                      </a:lnTo>
                      <a:lnTo>
                        <a:pt x="568" y="213"/>
                      </a:lnTo>
                      <a:lnTo>
                        <a:pt x="567" y="214"/>
                      </a:lnTo>
                      <a:lnTo>
                        <a:pt x="566" y="214"/>
                      </a:lnTo>
                      <a:lnTo>
                        <a:pt x="565" y="215"/>
                      </a:lnTo>
                      <a:lnTo>
                        <a:pt x="565" y="216"/>
                      </a:lnTo>
                      <a:lnTo>
                        <a:pt x="565" y="216"/>
                      </a:lnTo>
                      <a:lnTo>
                        <a:pt x="566" y="217"/>
                      </a:lnTo>
                      <a:lnTo>
                        <a:pt x="567" y="217"/>
                      </a:lnTo>
                      <a:lnTo>
                        <a:pt x="568" y="217"/>
                      </a:lnTo>
                      <a:lnTo>
                        <a:pt x="568" y="218"/>
                      </a:lnTo>
                      <a:lnTo>
                        <a:pt x="568" y="218"/>
                      </a:lnTo>
                      <a:lnTo>
                        <a:pt x="567" y="220"/>
                      </a:lnTo>
                      <a:lnTo>
                        <a:pt x="565" y="222"/>
                      </a:lnTo>
                      <a:lnTo>
                        <a:pt x="562" y="224"/>
                      </a:lnTo>
                      <a:lnTo>
                        <a:pt x="560" y="227"/>
                      </a:lnTo>
                      <a:lnTo>
                        <a:pt x="556" y="232"/>
                      </a:lnTo>
                      <a:lnTo>
                        <a:pt x="553" y="239"/>
                      </a:lnTo>
                      <a:lnTo>
                        <a:pt x="553" y="240"/>
                      </a:lnTo>
                      <a:lnTo>
                        <a:pt x="554" y="241"/>
                      </a:lnTo>
                      <a:lnTo>
                        <a:pt x="555" y="241"/>
                      </a:lnTo>
                      <a:lnTo>
                        <a:pt x="555" y="241"/>
                      </a:lnTo>
                      <a:lnTo>
                        <a:pt x="556" y="257"/>
                      </a:lnTo>
                      <a:lnTo>
                        <a:pt x="558" y="274"/>
                      </a:lnTo>
                      <a:lnTo>
                        <a:pt x="559" y="273"/>
                      </a:lnTo>
                      <a:lnTo>
                        <a:pt x="559" y="270"/>
                      </a:lnTo>
                      <a:lnTo>
                        <a:pt x="560" y="269"/>
                      </a:lnTo>
                      <a:lnTo>
                        <a:pt x="563" y="268"/>
                      </a:lnTo>
                      <a:lnTo>
                        <a:pt x="566" y="268"/>
                      </a:lnTo>
                      <a:lnTo>
                        <a:pt x="569" y="269"/>
                      </a:lnTo>
                      <a:lnTo>
                        <a:pt x="570" y="270"/>
                      </a:lnTo>
                      <a:lnTo>
                        <a:pt x="570" y="271"/>
                      </a:lnTo>
                      <a:lnTo>
                        <a:pt x="571" y="272"/>
                      </a:lnTo>
                      <a:lnTo>
                        <a:pt x="571" y="274"/>
                      </a:lnTo>
                      <a:lnTo>
                        <a:pt x="572" y="275"/>
                      </a:lnTo>
                      <a:lnTo>
                        <a:pt x="574" y="281"/>
                      </a:lnTo>
                      <a:lnTo>
                        <a:pt x="577" y="288"/>
                      </a:lnTo>
                      <a:lnTo>
                        <a:pt x="579" y="294"/>
                      </a:lnTo>
                      <a:lnTo>
                        <a:pt x="578" y="295"/>
                      </a:lnTo>
                      <a:lnTo>
                        <a:pt x="578" y="297"/>
                      </a:lnTo>
                      <a:lnTo>
                        <a:pt x="576" y="298"/>
                      </a:lnTo>
                      <a:lnTo>
                        <a:pt x="574" y="300"/>
                      </a:lnTo>
                      <a:lnTo>
                        <a:pt x="574" y="301"/>
                      </a:lnTo>
                      <a:lnTo>
                        <a:pt x="574" y="302"/>
                      </a:lnTo>
                      <a:lnTo>
                        <a:pt x="574" y="302"/>
                      </a:lnTo>
                      <a:lnTo>
                        <a:pt x="576" y="302"/>
                      </a:lnTo>
                      <a:lnTo>
                        <a:pt x="577" y="302"/>
                      </a:lnTo>
                      <a:lnTo>
                        <a:pt x="579" y="299"/>
                      </a:lnTo>
                      <a:lnTo>
                        <a:pt x="580" y="299"/>
                      </a:lnTo>
                      <a:lnTo>
                        <a:pt x="587" y="297"/>
                      </a:lnTo>
                      <a:lnTo>
                        <a:pt x="594" y="295"/>
                      </a:lnTo>
                      <a:lnTo>
                        <a:pt x="597" y="295"/>
                      </a:lnTo>
                      <a:lnTo>
                        <a:pt x="599" y="296"/>
                      </a:lnTo>
                      <a:lnTo>
                        <a:pt x="601" y="297"/>
                      </a:lnTo>
                      <a:lnTo>
                        <a:pt x="603" y="298"/>
                      </a:lnTo>
                      <a:lnTo>
                        <a:pt x="606" y="299"/>
                      </a:lnTo>
                      <a:lnTo>
                        <a:pt x="610" y="300"/>
                      </a:lnTo>
                      <a:lnTo>
                        <a:pt x="615" y="301"/>
                      </a:lnTo>
                      <a:lnTo>
                        <a:pt x="619" y="302"/>
                      </a:lnTo>
                      <a:lnTo>
                        <a:pt x="624" y="304"/>
                      </a:lnTo>
                      <a:lnTo>
                        <a:pt x="626" y="306"/>
                      </a:lnTo>
                      <a:lnTo>
                        <a:pt x="628" y="308"/>
                      </a:lnTo>
                      <a:lnTo>
                        <a:pt x="630" y="310"/>
                      </a:lnTo>
                      <a:lnTo>
                        <a:pt x="631" y="313"/>
                      </a:lnTo>
                      <a:lnTo>
                        <a:pt x="634" y="316"/>
                      </a:lnTo>
                      <a:lnTo>
                        <a:pt x="634" y="316"/>
                      </a:lnTo>
                      <a:lnTo>
                        <a:pt x="634" y="315"/>
                      </a:lnTo>
                      <a:lnTo>
                        <a:pt x="642" y="317"/>
                      </a:lnTo>
                      <a:lnTo>
                        <a:pt x="656" y="323"/>
                      </a:lnTo>
                      <a:lnTo>
                        <a:pt x="663" y="326"/>
                      </a:lnTo>
                      <a:lnTo>
                        <a:pt x="664" y="327"/>
                      </a:lnTo>
                      <a:lnTo>
                        <a:pt x="664" y="328"/>
                      </a:lnTo>
                      <a:lnTo>
                        <a:pt x="663" y="328"/>
                      </a:lnTo>
                      <a:lnTo>
                        <a:pt x="662" y="330"/>
                      </a:lnTo>
                      <a:lnTo>
                        <a:pt x="661" y="332"/>
                      </a:lnTo>
                      <a:lnTo>
                        <a:pt x="661" y="333"/>
                      </a:lnTo>
                      <a:lnTo>
                        <a:pt x="661" y="333"/>
                      </a:lnTo>
                      <a:lnTo>
                        <a:pt x="669" y="333"/>
                      </a:lnTo>
                      <a:lnTo>
                        <a:pt x="676" y="332"/>
                      </a:lnTo>
                      <a:lnTo>
                        <a:pt x="684" y="331"/>
                      </a:lnTo>
                      <a:lnTo>
                        <a:pt x="691" y="331"/>
                      </a:lnTo>
                      <a:lnTo>
                        <a:pt x="698" y="332"/>
                      </a:lnTo>
                      <a:lnTo>
                        <a:pt x="701" y="335"/>
                      </a:lnTo>
                      <a:lnTo>
                        <a:pt x="702" y="340"/>
                      </a:lnTo>
                      <a:lnTo>
                        <a:pt x="703" y="346"/>
                      </a:lnTo>
                      <a:lnTo>
                        <a:pt x="703" y="352"/>
                      </a:lnTo>
                      <a:lnTo>
                        <a:pt x="703" y="359"/>
                      </a:lnTo>
                      <a:lnTo>
                        <a:pt x="704" y="364"/>
                      </a:lnTo>
                      <a:lnTo>
                        <a:pt x="704" y="367"/>
                      </a:lnTo>
                      <a:lnTo>
                        <a:pt x="706" y="374"/>
                      </a:lnTo>
                      <a:lnTo>
                        <a:pt x="708" y="378"/>
                      </a:lnTo>
                      <a:lnTo>
                        <a:pt x="710" y="380"/>
                      </a:lnTo>
                      <a:lnTo>
                        <a:pt x="712" y="381"/>
                      </a:lnTo>
                      <a:lnTo>
                        <a:pt x="715" y="381"/>
                      </a:lnTo>
                      <a:lnTo>
                        <a:pt x="717" y="382"/>
                      </a:lnTo>
                      <a:lnTo>
                        <a:pt x="720" y="383"/>
                      </a:lnTo>
                      <a:lnTo>
                        <a:pt x="724" y="385"/>
                      </a:lnTo>
                      <a:lnTo>
                        <a:pt x="730" y="388"/>
                      </a:lnTo>
                      <a:lnTo>
                        <a:pt x="732" y="391"/>
                      </a:lnTo>
                      <a:lnTo>
                        <a:pt x="733" y="394"/>
                      </a:lnTo>
                      <a:lnTo>
                        <a:pt x="733" y="396"/>
                      </a:lnTo>
                      <a:lnTo>
                        <a:pt x="733" y="395"/>
                      </a:lnTo>
                      <a:lnTo>
                        <a:pt x="737" y="396"/>
                      </a:lnTo>
                      <a:lnTo>
                        <a:pt x="741" y="398"/>
                      </a:lnTo>
                      <a:lnTo>
                        <a:pt x="744" y="400"/>
                      </a:lnTo>
                      <a:lnTo>
                        <a:pt x="746" y="402"/>
                      </a:lnTo>
                      <a:lnTo>
                        <a:pt x="747" y="402"/>
                      </a:lnTo>
                      <a:lnTo>
                        <a:pt x="747" y="404"/>
                      </a:lnTo>
                      <a:lnTo>
                        <a:pt x="748" y="405"/>
                      </a:lnTo>
                      <a:lnTo>
                        <a:pt x="749" y="406"/>
                      </a:lnTo>
                      <a:lnTo>
                        <a:pt x="749" y="406"/>
                      </a:lnTo>
                      <a:lnTo>
                        <a:pt x="749" y="406"/>
                      </a:lnTo>
                      <a:lnTo>
                        <a:pt x="747" y="401"/>
                      </a:lnTo>
                      <a:lnTo>
                        <a:pt x="744" y="397"/>
                      </a:lnTo>
                      <a:lnTo>
                        <a:pt x="741" y="393"/>
                      </a:lnTo>
                      <a:lnTo>
                        <a:pt x="741" y="391"/>
                      </a:lnTo>
                      <a:lnTo>
                        <a:pt x="742" y="389"/>
                      </a:lnTo>
                      <a:lnTo>
                        <a:pt x="744" y="387"/>
                      </a:lnTo>
                      <a:lnTo>
                        <a:pt x="745" y="387"/>
                      </a:lnTo>
                      <a:lnTo>
                        <a:pt x="747" y="389"/>
                      </a:lnTo>
                      <a:lnTo>
                        <a:pt x="750" y="394"/>
                      </a:lnTo>
                      <a:lnTo>
                        <a:pt x="752" y="396"/>
                      </a:lnTo>
                      <a:lnTo>
                        <a:pt x="753" y="396"/>
                      </a:lnTo>
                      <a:lnTo>
                        <a:pt x="753" y="395"/>
                      </a:lnTo>
                      <a:lnTo>
                        <a:pt x="754" y="394"/>
                      </a:lnTo>
                      <a:lnTo>
                        <a:pt x="754" y="391"/>
                      </a:lnTo>
                      <a:lnTo>
                        <a:pt x="753" y="389"/>
                      </a:lnTo>
                      <a:lnTo>
                        <a:pt x="752" y="388"/>
                      </a:lnTo>
                      <a:lnTo>
                        <a:pt x="751" y="388"/>
                      </a:lnTo>
                      <a:lnTo>
                        <a:pt x="750" y="387"/>
                      </a:lnTo>
                      <a:lnTo>
                        <a:pt x="749" y="386"/>
                      </a:lnTo>
                      <a:lnTo>
                        <a:pt x="749" y="386"/>
                      </a:lnTo>
                      <a:lnTo>
                        <a:pt x="748" y="385"/>
                      </a:lnTo>
                      <a:lnTo>
                        <a:pt x="749" y="382"/>
                      </a:lnTo>
                      <a:lnTo>
                        <a:pt x="751" y="380"/>
                      </a:lnTo>
                      <a:lnTo>
                        <a:pt x="752" y="378"/>
                      </a:lnTo>
                      <a:lnTo>
                        <a:pt x="753" y="375"/>
                      </a:lnTo>
                      <a:lnTo>
                        <a:pt x="752" y="373"/>
                      </a:lnTo>
                      <a:lnTo>
                        <a:pt x="750" y="370"/>
                      </a:lnTo>
                      <a:lnTo>
                        <a:pt x="747" y="367"/>
                      </a:lnTo>
                      <a:lnTo>
                        <a:pt x="745" y="364"/>
                      </a:lnTo>
                      <a:lnTo>
                        <a:pt x="743" y="362"/>
                      </a:lnTo>
                      <a:lnTo>
                        <a:pt x="742" y="358"/>
                      </a:lnTo>
                      <a:lnTo>
                        <a:pt x="741" y="353"/>
                      </a:lnTo>
                      <a:lnTo>
                        <a:pt x="740" y="349"/>
                      </a:lnTo>
                      <a:lnTo>
                        <a:pt x="739" y="344"/>
                      </a:lnTo>
                      <a:lnTo>
                        <a:pt x="737" y="341"/>
                      </a:lnTo>
                      <a:lnTo>
                        <a:pt x="732" y="337"/>
                      </a:lnTo>
                      <a:lnTo>
                        <a:pt x="726" y="333"/>
                      </a:lnTo>
                      <a:lnTo>
                        <a:pt x="726" y="332"/>
                      </a:lnTo>
                      <a:lnTo>
                        <a:pt x="727" y="332"/>
                      </a:lnTo>
                      <a:lnTo>
                        <a:pt x="728" y="332"/>
                      </a:lnTo>
                      <a:lnTo>
                        <a:pt x="735" y="328"/>
                      </a:lnTo>
                      <a:lnTo>
                        <a:pt x="741" y="324"/>
                      </a:lnTo>
                      <a:lnTo>
                        <a:pt x="746" y="319"/>
                      </a:lnTo>
                      <a:lnTo>
                        <a:pt x="750" y="313"/>
                      </a:lnTo>
                      <a:lnTo>
                        <a:pt x="753" y="306"/>
                      </a:lnTo>
                      <a:lnTo>
                        <a:pt x="753" y="299"/>
                      </a:lnTo>
                      <a:lnTo>
                        <a:pt x="752" y="290"/>
                      </a:lnTo>
                      <a:lnTo>
                        <a:pt x="748" y="283"/>
                      </a:lnTo>
                      <a:lnTo>
                        <a:pt x="745" y="276"/>
                      </a:lnTo>
                      <a:lnTo>
                        <a:pt x="741" y="272"/>
                      </a:lnTo>
                      <a:lnTo>
                        <a:pt x="738" y="270"/>
                      </a:lnTo>
                      <a:lnTo>
                        <a:pt x="736" y="269"/>
                      </a:lnTo>
                      <a:lnTo>
                        <a:pt x="733" y="269"/>
                      </a:lnTo>
                      <a:lnTo>
                        <a:pt x="730" y="268"/>
                      </a:lnTo>
                      <a:lnTo>
                        <a:pt x="725" y="266"/>
                      </a:lnTo>
                      <a:lnTo>
                        <a:pt x="720" y="262"/>
                      </a:lnTo>
                      <a:lnTo>
                        <a:pt x="719" y="259"/>
                      </a:lnTo>
                      <a:lnTo>
                        <a:pt x="719" y="255"/>
                      </a:lnTo>
                      <a:lnTo>
                        <a:pt x="720" y="250"/>
                      </a:lnTo>
                      <a:lnTo>
                        <a:pt x="723" y="245"/>
                      </a:lnTo>
                      <a:lnTo>
                        <a:pt x="725" y="241"/>
                      </a:lnTo>
                      <a:lnTo>
                        <a:pt x="726" y="236"/>
                      </a:lnTo>
                      <a:lnTo>
                        <a:pt x="726" y="235"/>
                      </a:lnTo>
                      <a:lnTo>
                        <a:pt x="725" y="235"/>
                      </a:lnTo>
                      <a:lnTo>
                        <a:pt x="725" y="236"/>
                      </a:lnTo>
                      <a:lnTo>
                        <a:pt x="724" y="236"/>
                      </a:lnTo>
                      <a:lnTo>
                        <a:pt x="723" y="236"/>
                      </a:lnTo>
                      <a:lnTo>
                        <a:pt x="722" y="236"/>
                      </a:lnTo>
                      <a:lnTo>
                        <a:pt x="722" y="235"/>
                      </a:lnTo>
                      <a:lnTo>
                        <a:pt x="722" y="233"/>
                      </a:lnTo>
                      <a:lnTo>
                        <a:pt x="722" y="232"/>
                      </a:lnTo>
                      <a:lnTo>
                        <a:pt x="722" y="229"/>
                      </a:lnTo>
                      <a:lnTo>
                        <a:pt x="722" y="228"/>
                      </a:lnTo>
                      <a:lnTo>
                        <a:pt x="720" y="227"/>
                      </a:lnTo>
                      <a:lnTo>
                        <a:pt x="717" y="227"/>
                      </a:lnTo>
                      <a:lnTo>
                        <a:pt x="715" y="226"/>
                      </a:lnTo>
                      <a:lnTo>
                        <a:pt x="713" y="225"/>
                      </a:lnTo>
                      <a:lnTo>
                        <a:pt x="713" y="222"/>
                      </a:lnTo>
                      <a:lnTo>
                        <a:pt x="715" y="218"/>
                      </a:lnTo>
                      <a:lnTo>
                        <a:pt x="716" y="215"/>
                      </a:lnTo>
                      <a:lnTo>
                        <a:pt x="716" y="212"/>
                      </a:lnTo>
                      <a:lnTo>
                        <a:pt x="715" y="208"/>
                      </a:lnTo>
                      <a:lnTo>
                        <a:pt x="710" y="203"/>
                      </a:lnTo>
                      <a:lnTo>
                        <a:pt x="708" y="202"/>
                      </a:lnTo>
                      <a:lnTo>
                        <a:pt x="706" y="201"/>
                      </a:lnTo>
                      <a:lnTo>
                        <a:pt x="706" y="200"/>
                      </a:lnTo>
                      <a:lnTo>
                        <a:pt x="707" y="198"/>
                      </a:lnTo>
                      <a:lnTo>
                        <a:pt x="710" y="195"/>
                      </a:lnTo>
                      <a:lnTo>
                        <a:pt x="711" y="195"/>
                      </a:lnTo>
                      <a:lnTo>
                        <a:pt x="711" y="195"/>
                      </a:lnTo>
                      <a:lnTo>
                        <a:pt x="711" y="195"/>
                      </a:lnTo>
                      <a:lnTo>
                        <a:pt x="728" y="198"/>
                      </a:lnTo>
                      <a:lnTo>
                        <a:pt x="728" y="198"/>
                      </a:lnTo>
                      <a:lnTo>
                        <a:pt x="727" y="199"/>
                      </a:lnTo>
                      <a:lnTo>
                        <a:pt x="727" y="199"/>
                      </a:lnTo>
                      <a:lnTo>
                        <a:pt x="726" y="200"/>
                      </a:lnTo>
                      <a:lnTo>
                        <a:pt x="732" y="198"/>
                      </a:lnTo>
                      <a:lnTo>
                        <a:pt x="737" y="194"/>
                      </a:lnTo>
                      <a:lnTo>
                        <a:pt x="743" y="192"/>
                      </a:lnTo>
                      <a:lnTo>
                        <a:pt x="744" y="192"/>
                      </a:lnTo>
                      <a:lnTo>
                        <a:pt x="746" y="192"/>
                      </a:lnTo>
                      <a:lnTo>
                        <a:pt x="748" y="194"/>
                      </a:lnTo>
                      <a:lnTo>
                        <a:pt x="749" y="195"/>
                      </a:lnTo>
                      <a:lnTo>
                        <a:pt x="755" y="198"/>
                      </a:lnTo>
                      <a:lnTo>
                        <a:pt x="762" y="201"/>
                      </a:lnTo>
                      <a:lnTo>
                        <a:pt x="762" y="203"/>
                      </a:lnTo>
                      <a:lnTo>
                        <a:pt x="761" y="204"/>
                      </a:lnTo>
                      <a:lnTo>
                        <a:pt x="761" y="204"/>
                      </a:lnTo>
                      <a:lnTo>
                        <a:pt x="762" y="204"/>
                      </a:lnTo>
                      <a:lnTo>
                        <a:pt x="764" y="204"/>
                      </a:lnTo>
                      <a:lnTo>
                        <a:pt x="765" y="203"/>
                      </a:lnTo>
                      <a:lnTo>
                        <a:pt x="767" y="203"/>
                      </a:lnTo>
                      <a:lnTo>
                        <a:pt x="768" y="205"/>
                      </a:lnTo>
                      <a:lnTo>
                        <a:pt x="768" y="206"/>
                      </a:lnTo>
                      <a:lnTo>
                        <a:pt x="769" y="207"/>
                      </a:lnTo>
                      <a:lnTo>
                        <a:pt x="769" y="208"/>
                      </a:lnTo>
                      <a:lnTo>
                        <a:pt x="769" y="209"/>
                      </a:lnTo>
                      <a:lnTo>
                        <a:pt x="770" y="210"/>
                      </a:lnTo>
                      <a:lnTo>
                        <a:pt x="773" y="211"/>
                      </a:lnTo>
                      <a:lnTo>
                        <a:pt x="777" y="210"/>
                      </a:lnTo>
                      <a:lnTo>
                        <a:pt x="780" y="209"/>
                      </a:lnTo>
                      <a:lnTo>
                        <a:pt x="783" y="208"/>
                      </a:lnTo>
                      <a:lnTo>
                        <a:pt x="786" y="208"/>
                      </a:lnTo>
                      <a:lnTo>
                        <a:pt x="789" y="208"/>
                      </a:lnTo>
                      <a:lnTo>
                        <a:pt x="792" y="209"/>
                      </a:lnTo>
                      <a:lnTo>
                        <a:pt x="794" y="212"/>
                      </a:lnTo>
                      <a:lnTo>
                        <a:pt x="795" y="217"/>
                      </a:lnTo>
                      <a:lnTo>
                        <a:pt x="795" y="223"/>
                      </a:lnTo>
                      <a:lnTo>
                        <a:pt x="795" y="225"/>
                      </a:lnTo>
                      <a:lnTo>
                        <a:pt x="793" y="226"/>
                      </a:lnTo>
                      <a:lnTo>
                        <a:pt x="790" y="226"/>
                      </a:lnTo>
                      <a:lnTo>
                        <a:pt x="787" y="225"/>
                      </a:lnTo>
                      <a:lnTo>
                        <a:pt x="783" y="225"/>
                      </a:lnTo>
                      <a:lnTo>
                        <a:pt x="783" y="226"/>
                      </a:lnTo>
                      <a:lnTo>
                        <a:pt x="786" y="232"/>
                      </a:lnTo>
                      <a:lnTo>
                        <a:pt x="789" y="235"/>
                      </a:lnTo>
                      <a:lnTo>
                        <a:pt x="793" y="236"/>
                      </a:lnTo>
                      <a:lnTo>
                        <a:pt x="796" y="236"/>
                      </a:lnTo>
                      <a:lnTo>
                        <a:pt x="805" y="235"/>
                      </a:lnTo>
                      <a:lnTo>
                        <a:pt x="809" y="235"/>
                      </a:lnTo>
                      <a:lnTo>
                        <a:pt x="813" y="237"/>
                      </a:lnTo>
                      <a:lnTo>
                        <a:pt x="817" y="240"/>
                      </a:lnTo>
                      <a:lnTo>
                        <a:pt x="820" y="245"/>
                      </a:lnTo>
                      <a:lnTo>
                        <a:pt x="820" y="249"/>
                      </a:lnTo>
                      <a:lnTo>
                        <a:pt x="818" y="253"/>
                      </a:lnTo>
                      <a:lnTo>
                        <a:pt x="816" y="257"/>
                      </a:lnTo>
                      <a:lnTo>
                        <a:pt x="815" y="261"/>
                      </a:lnTo>
                      <a:lnTo>
                        <a:pt x="816" y="261"/>
                      </a:lnTo>
                      <a:lnTo>
                        <a:pt x="817" y="261"/>
                      </a:lnTo>
                      <a:lnTo>
                        <a:pt x="818" y="260"/>
                      </a:lnTo>
                      <a:lnTo>
                        <a:pt x="819" y="259"/>
                      </a:lnTo>
                      <a:lnTo>
                        <a:pt x="820" y="258"/>
                      </a:lnTo>
                      <a:lnTo>
                        <a:pt x="821" y="257"/>
                      </a:lnTo>
                      <a:lnTo>
                        <a:pt x="822" y="255"/>
                      </a:lnTo>
                      <a:lnTo>
                        <a:pt x="822" y="253"/>
                      </a:lnTo>
                      <a:lnTo>
                        <a:pt x="821" y="250"/>
                      </a:lnTo>
                      <a:lnTo>
                        <a:pt x="821" y="248"/>
                      </a:lnTo>
                      <a:lnTo>
                        <a:pt x="820" y="246"/>
                      </a:lnTo>
                      <a:lnTo>
                        <a:pt x="821" y="245"/>
                      </a:lnTo>
                      <a:lnTo>
                        <a:pt x="822" y="245"/>
                      </a:lnTo>
                      <a:lnTo>
                        <a:pt x="823" y="247"/>
                      </a:lnTo>
                      <a:lnTo>
                        <a:pt x="823" y="249"/>
                      </a:lnTo>
                      <a:lnTo>
                        <a:pt x="823" y="252"/>
                      </a:lnTo>
                      <a:lnTo>
                        <a:pt x="824" y="254"/>
                      </a:lnTo>
                      <a:lnTo>
                        <a:pt x="825" y="254"/>
                      </a:lnTo>
                      <a:lnTo>
                        <a:pt x="825" y="252"/>
                      </a:lnTo>
                      <a:lnTo>
                        <a:pt x="824" y="251"/>
                      </a:lnTo>
                      <a:lnTo>
                        <a:pt x="824" y="250"/>
                      </a:lnTo>
                      <a:lnTo>
                        <a:pt x="824" y="248"/>
                      </a:lnTo>
                      <a:lnTo>
                        <a:pt x="824" y="246"/>
                      </a:lnTo>
                      <a:lnTo>
                        <a:pt x="824" y="246"/>
                      </a:lnTo>
                      <a:lnTo>
                        <a:pt x="827" y="245"/>
                      </a:lnTo>
                      <a:lnTo>
                        <a:pt x="835" y="246"/>
                      </a:lnTo>
                      <a:lnTo>
                        <a:pt x="838" y="246"/>
                      </a:lnTo>
                      <a:lnTo>
                        <a:pt x="840" y="245"/>
                      </a:lnTo>
                      <a:lnTo>
                        <a:pt x="841" y="243"/>
                      </a:lnTo>
                      <a:lnTo>
                        <a:pt x="840" y="241"/>
                      </a:lnTo>
                      <a:lnTo>
                        <a:pt x="839" y="238"/>
                      </a:lnTo>
                      <a:lnTo>
                        <a:pt x="837" y="236"/>
                      </a:lnTo>
                      <a:lnTo>
                        <a:pt x="836" y="233"/>
                      </a:lnTo>
                      <a:lnTo>
                        <a:pt x="836" y="233"/>
                      </a:lnTo>
                      <a:lnTo>
                        <a:pt x="837" y="232"/>
                      </a:lnTo>
                      <a:lnTo>
                        <a:pt x="840" y="232"/>
                      </a:lnTo>
                      <a:lnTo>
                        <a:pt x="841" y="232"/>
                      </a:lnTo>
                      <a:lnTo>
                        <a:pt x="841" y="227"/>
                      </a:lnTo>
                      <a:lnTo>
                        <a:pt x="841" y="223"/>
                      </a:lnTo>
                      <a:lnTo>
                        <a:pt x="841" y="218"/>
                      </a:lnTo>
                      <a:lnTo>
                        <a:pt x="843" y="214"/>
                      </a:lnTo>
                      <a:lnTo>
                        <a:pt x="843" y="214"/>
                      </a:lnTo>
                      <a:lnTo>
                        <a:pt x="844" y="214"/>
                      </a:lnTo>
                      <a:lnTo>
                        <a:pt x="844" y="215"/>
                      </a:lnTo>
                      <a:lnTo>
                        <a:pt x="844" y="216"/>
                      </a:lnTo>
                      <a:lnTo>
                        <a:pt x="845" y="217"/>
                      </a:lnTo>
                      <a:lnTo>
                        <a:pt x="845" y="219"/>
                      </a:lnTo>
                      <a:lnTo>
                        <a:pt x="846" y="220"/>
                      </a:lnTo>
                      <a:lnTo>
                        <a:pt x="847" y="221"/>
                      </a:lnTo>
                      <a:lnTo>
                        <a:pt x="847" y="221"/>
                      </a:lnTo>
                      <a:lnTo>
                        <a:pt x="848" y="221"/>
                      </a:lnTo>
                      <a:lnTo>
                        <a:pt x="849" y="221"/>
                      </a:lnTo>
                      <a:lnTo>
                        <a:pt x="849" y="220"/>
                      </a:lnTo>
                      <a:lnTo>
                        <a:pt x="850" y="220"/>
                      </a:lnTo>
                      <a:lnTo>
                        <a:pt x="850" y="221"/>
                      </a:lnTo>
                      <a:lnTo>
                        <a:pt x="848" y="223"/>
                      </a:lnTo>
                      <a:lnTo>
                        <a:pt x="848" y="223"/>
                      </a:lnTo>
                      <a:lnTo>
                        <a:pt x="851" y="225"/>
                      </a:lnTo>
                      <a:lnTo>
                        <a:pt x="853" y="225"/>
                      </a:lnTo>
                      <a:lnTo>
                        <a:pt x="855" y="223"/>
                      </a:lnTo>
                      <a:lnTo>
                        <a:pt x="857" y="222"/>
                      </a:lnTo>
                      <a:lnTo>
                        <a:pt x="858" y="222"/>
                      </a:lnTo>
                      <a:lnTo>
                        <a:pt x="859" y="223"/>
                      </a:lnTo>
                      <a:lnTo>
                        <a:pt x="861" y="226"/>
                      </a:lnTo>
                      <a:lnTo>
                        <a:pt x="863" y="230"/>
                      </a:lnTo>
                      <a:lnTo>
                        <a:pt x="863" y="232"/>
                      </a:lnTo>
                      <a:lnTo>
                        <a:pt x="862" y="235"/>
                      </a:lnTo>
                      <a:lnTo>
                        <a:pt x="862" y="237"/>
                      </a:lnTo>
                      <a:lnTo>
                        <a:pt x="862" y="240"/>
                      </a:lnTo>
                      <a:lnTo>
                        <a:pt x="864" y="240"/>
                      </a:lnTo>
                      <a:lnTo>
                        <a:pt x="866" y="237"/>
                      </a:lnTo>
                      <a:lnTo>
                        <a:pt x="866" y="236"/>
                      </a:lnTo>
                      <a:lnTo>
                        <a:pt x="868" y="234"/>
                      </a:lnTo>
                      <a:lnTo>
                        <a:pt x="869" y="234"/>
                      </a:lnTo>
                      <a:lnTo>
                        <a:pt x="870" y="234"/>
                      </a:lnTo>
                      <a:lnTo>
                        <a:pt x="870" y="234"/>
                      </a:lnTo>
                      <a:lnTo>
                        <a:pt x="869" y="235"/>
                      </a:lnTo>
                      <a:lnTo>
                        <a:pt x="869" y="236"/>
                      </a:lnTo>
                      <a:lnTo>
                        <a:pt x="868" y="238"/>
                      </a:lnTo>
                      <a:lnTo>
                        <a:pt x="868" y="239"/>
                      </a:lnTo>
                      <a:lnTo>
                        <a:pt x="869" y="239"/>
                      </a:lnTo>
                      <a:lnTo>
                        <a:pt x="872" y="240"/>
                      </a:lnTo>
                      <a:lnTo>
                        <a:pt x="878" y="241"/>
                      </a:lnTo>
                      <a:lnTo>
                        <a:pt x="879" y="242"/>
                      </a:lnTo>
                      <a:lnTo>
                        <a:pt x="882" y="245"/>
                      </a:lnTo>
                      <a:lnTo>
                        <a:pt x="883" y="246"/>
                      </a:lnTo>
                      <a:lnTo>
                        <a:pt x="887" y="250"/>
                      </a:lnTo>
                      <a:lnTo>
                        <a:pt x="890" y="254"/>
                      </a:lnTo>
                      <a:lnTo>
                        <a:pt x="894" y="259"/>
                      </a:lnTo>
                      <a:lnTo>
                        <a:pt x="895" y="263"/>
                      </a:lnTo>
                      <a:lnTo>
                        <a:pt x="895" y="263"/>
                      </a:lnTo>
                      <a:lnTo>
                        <a:pt x="894" y="264"/>
                      </a:lnTo>
                      <a:lnTo>
                        <a:pt x="894" y="264"/>
                      </a:lnTo>
                      <a:lnTo>
                        <a:pt x="893" y="264"/>
                      </a:lnTo>
                      <a:lnTo>
                        <a:pt x="892" y="265"/>
                      </a:lnTo>
                      <a:lnTo>
                        <a:pt x="892" y="265"/>
                      </a:lnTo>
                      <a:lnTo>
                        <a:pt x="892" y="266"/>
                      </a:lnTo>
                      <a:lnTo>
                        <a:pt x="895" y="269"/>
                      </a:lnTo>
                      <a:lnTo>
                        <a:pt x="897" y="271"/>
                      </a:lnTo>
                      <a:lnTo>
                        <a:pt x="903" y="271"/>
                      </a:lnTo>
                      <a:lnTo>
                        <a:pt x="906" y="272"/>
                      </a:lnTo>
                      <a:lnTo>
                        <a:pt x="909" y="274"/>
                      </a:lnTo>
                      <a:lnTo>
                        <a:pt x="911" y="277"/>
                      </a:lnTo>
                      <a:lnTo>
                        <a:pt x="913" y="280"/>
                      </a:lnTo>
                      <a:lnTo>
                        <a:pt x="915" y="283"/>
                      </a:lnTo>
                      <a:lnTo>
                        <a:pt x="918" y="285"/>
                      </a:lnTo>
                      <a:lnTo>
                        <a:pt x="919" y="285"/>
                      </a:lnTo>
                      <a:lnTo>
                        <a:pt x="919" y="285"/>
                      </a:lnTo>
                      <a:lnTo>
                        <a:pt x="919" y="280"/>
                      </a:lnTo>
                      <a:lnTo>
                        <a:pt x="920" y="279"/>
                      </a:lnTo>
                      <a:lnTo>
                        <a:pt x="925" y="277"/>
                      </a:lnTo>
                      <a:lnTo>
                        <a:pt x="930" y="277"/>
                      </a:lnTo>
                      <a:lnTo>
                        <a:pt x="935" y="280"/>
                      </a:lnTo>
                      <a:lnTo>
                        <a:pt x="939" y="283"/>
                      </a:lnTo>
                      <a:lnTo>
                        <a:pt x="943" y="287"/>
                      </a:lnTo>
                      <a:lnTo>
                        <a:pt x="946" y="291"/>
                      </a:lnTo>
                      <a:lnTo>
                        <a:pt x="947" y="293"/>
                      </a:lnTo>
                      <a:lnTo>
                        <a:pt x="946" y="295"/>
                      </a:lnTo>
                      <a:lnTo>
                        <a:pt x="943" y="296"/>
                      </a:lnTo>
                      <a:lnTo>
                        <a:pt x="937" y="300"/>
                      </a:lnTo>
                      <a:lnTo>
                        <a:pt x="934" y="304"/>
                      </a:lnTo>
                      <a:lnTo>
                        <a:pt x="934" y="306"/>
                      </a:lnTo>
                      <a:lnTo>
                        <a:pt x="934" y="310"/>
                      </a:lnTo>
                      <a:lnTo>
                        <a:pt x="935" y="312"/>
                      </a:lnTo>
                      <a:lnTo>
                        <a:pt x="937" y="313"/>
                      </a:lnTo>
                      <a:lnTo>
                        <a:pt x="939" y="312"/>
                      </a:lnTo>
                      <a:lnTo>
                        <a:pt x="941" y="309"/>
                      </a:lnTo>
                      <a:lnTo>
                        <a:pt x="943" y="305"/>
                      </a:lnTo>
                      <a:lnTo>
                        <a:pt x="945" y="302"/>
                      </a:lnTo>
                      <a:lnTo>
                        <a:pt x="949" y="298"/>
                      </a:lnTo>
                      <a:lnTo>
                        <a:pt x="952" y="293"/>
                      </a:lnTo>
                      <a:lnTo>
                        <a:pt x="955" y="297"/>
                      </a:lnTo>
                      <a:lnTo>
                        <a:pt x="959" y="299"/>
                      </a:lnTo>
                      <a:lnTo>
                        <a:pt x="962" y="301"/>
                      </a:lnTo>
                      <a:lnTo>
                        <a:pt x="966" y="301"/>
                      </a:lnTo>
                      <a:lnTo>
                        <a:pt x="971" y="301"/>
                      </a:lnTo>
                      <a:lnTo>
                        <a:pt x="974" y="300"/>
                      </a:lnTo>
                      <a:lnTo>
                        <a:pt x="978" y="300"/>
                      </a:lnTo>
                      <a:lnTo>
                        <a:pt x="979" y="300"/>
                      </a:lnTo>
                      <a:lnTo>
                        <a:pt x="980" y="302"/>
                      </a:lnTo>
                      <a:lnTo>
                        <a:pt x="980" y="303"/>
                      </a:lnTo>
                      <a:lnTo>
                        <a:pt x="981" y="305"/>
                      </a:lnTo>
                      <a:lnTo>
                        <a:pt x="986" y="310"/>
                      </a:lnTo>
                      <a:lnTo>
                        <a:pt x="989" y="315"/>
                      </a:lnTo>
                      <a:lnTo>
                        <a:pt x="988" y="315"/>
                      </a:lnTo>
                      <a:lnTo>
                        <a:pt x="988" y="316"/>
                      </a:lnTo>
                      <a:lnTo>
                        <a:pt x="982" y="324"/>
                      </a:lnTo>
                      <a:lnTo>
                        <a:pt x="976" y="333"/>
                      </a:lnTo>
                      <a:lnTo>
                        <a:pt x="972" y="342"/>
                      </a:lnTo>
                      <a:lnTo>
                        <a:pt x="972" y="344"/>
                      </a:lnTo>
                      <a:lnTo>
                        <a:pt x="974" y="350"/>
                      </a:lnTo>
                      <a:lnTo>
                        <a:pt x="973" y="352"/>
                      </a:lnTo>
                      <a:lnTo>
                        <a:pt x="967" y="359"/>
                      </a:lnTo>
                      <a:lnTo>
                        <a:pt x="960" y="366"/>
                      </a:lnTo>
                      <a:lnTo>
                        <a:pt x="953" y="372"/>
                      </a:lnTo>
                      <a:lnTo>
                        <a:pt x="953" y="372"/>
                      </a:lnTo>
                      <a:lnTo>
                        <a:pt x="953" y="371"/>
                      </a:lnTo>
                      <a:lnTo>
                        <a:pt x="953" y="370"/>
                      </a:lnTo>
                      <a:lnTo>
                        <a:pt x="947" y="370"/>
                      </a:lnTo>
                      <a:lnTo>
                        <a:pt x="940" y="372"/>
                      </a:lnTo>
                      <a:lnTo>
                        <a:pt x="939" y="372"/>
                      </a:lnTo>
                      <a:lnTo>
                        <a:pt x="937" y="374"/>
                      </a:lnTo>
                      <a:lnTo>
                        <a:pt x="935" y="375"/>
                      </a:lnTo>
                      <a:lnTo>
                        <a:pt x="934" y="376"/>
                      </a:lnTo>
                      <a:lnTo>
                        <a:pt x="907" y="382"/>
                      </a:lnTo>
                      <a:lnTo>
                        <a:pt x="906" y="383"/>
                      </a:lnTo>
                      <a:lnTo>
                        <a:pt x="905" y="383"/>
                      </a:lnTo>
                      <a:lnTo>
                        <a:pt x="902" y="384"/>
                      </a:lnTo>
                      <a:lnTo>
                        <a:pt x="899" y="389"/>
                      </a:lnTo>
                      <a:lnTo>
                        <a:pt x="897" y="394"/>
                      </a:lnTo>
                      <a:lnTo>
                        <a:pt x="897" y="397"/>
                      </a:lnTo>
                      <a:lnTo>
                        <a:pt x="898" y="399"/>
                      </a:lnTo>
                      <a:lnTo>
                        <a:pt x="899" y="401"/>
                      </a:lnTo>
                      <a:lnTo>
                        <a:pt x="898" y="404"/>
                      </a:lnTo>
                      <a:lnTo>
                        <a:pt x="896" y="406"/>
                      </a:lnTo>
                      <a:lnTo>
                        <a:pt x="893" y="407"/>
                      </a:lnTo>
                      <a:lnTo>
                        <a:pt x="890" y="408"/>
                      </a:lnTo>
                      <a:lnTo>
                        <a:pt x="888" y="410"/>
                      </a:lnTo>
                      <a:lnTo>
                        <a:pt x="886" y="413"/>
                      </a:lnTo>
                      <a:lnTo>
                        <a:pt x="883" y="419"/>
                      </a:lnTo>
                      <a:lnTo>
                        <a:pt x="880" y="433"/>
                      </a:lnTo>
                      <a:lnTo>
                        <a:pt x="879" y="433"/>
                      </a:lnTo>
                      <a:lnTo>
                        <a:pt x="875" y="443"/>
                      </a:lnTo>
                      <a:lnTo>
                        <a:pt x="872" y="453"/>
                      </a:lnTo>
                      <a:lnTo>
                        <a:pt x="869" y="463"/>
                      </a:lnTo>
                      <a:lnTo>
                        <a:pt x="870" y="464"/>
                      </a:lnTo>
                      <a:lnTo>
                        <a:pt x="872" y="463"/>
                      </a:lnTo>
                      <a:lnTo>
                        <a:pt x="874" y="461"/>
                      </a:lnTo>
                      <a:lnTo>
                        <a:pt x="876" y="458"/>
                      </a:lnTo>
                      <a:lnTo>
                        <a:pt x="878" y="456"/>
                      </a:lnTo>
                      <a:lnTo>
                        <a:pt x="880" y="451"/>
                      </a:lnTo>
                      <a:lnTo>
                        <a:pt x="882" y="446"/>
                      </a:lnTo>
                      <a:lnTo>
                        <a:pt x="883" y="440"/>
                      </a:lnTo>
                      <a:lnTo>
                        <a:pt x="884" y="435"/>
                      </a:lnTo>
                      <a:lnTo>
                        <a:pt x="887" y="429"/>
                      </a:lnTo>
                      <a:lnTo>
                        <a:pt x="891" y="423"/>
                      </a:lnTo>
                      <a:lnTo>
                        <a:pt x="896" y="416"/>
                      </a:lnTo>
                      <a:lnTo>
                        <a:pt x="902" y="411"/>
                      </a:lnTo>
                      <a:lnTo>
                        <a:pt x="908" y="406"/>
                      </a:lnTo>
                      <a:lnTo>
                        <a:pt x="915" y="402"/>
                      </a:lnTo>
                      <a:lnTo>
                        <a:pt x="922" y="399"/>
                      </a:lnTo>
                      <a:lnTo>
                        <a:pt x="929" y="399"/>
                      </a:lnTo>
                      <a:lnTo>
                        <a:pt x="935" y="401"/>
                      </a:lnTo>
                      <a:lnTo>
                        <a:pt x="938" y="404"/>
                      </a:lnTo>
                      <a:lnTo>
                        <a:pt x="939" y="407"/>
                      </a:lnTo>
                      <a:lnTo>
                        <a:pt x="939" y="410"/>
                      </a:lnTo>
                      <a:lnTo>
                        <a:pt x="938" y="414"/>
                      </a:lnTo>
                      <a:lnTo>
                        <a:pt x="936" y="417"/>
                      </a:lnTo>
                      <a:lnTo>
                        <a:pt x="934" y="420"/>
                      </a:lnTo>
                      <a:lnTo>
                        <a:pt x="932" y="422"/>
                      </a:lnTo>
                      <a:lnTo>
                        <a:pt x="930" y="422"/>
                      </a:lnTo>
                      <a:lnTo>
                        <a:pt x="928" y="421"/>
                      </a:lnTo>
                      <a:lnTo>
                        <a:pt x="925" y="420"/>
                      </a:lnTo>
                      <a:lnTo>
                        <a:pt x="923" y="420"/>
                      </a:lnTo>
                      <a:lnTo>
                        <a:pt x="920" y="421"/>
                      </a:lnTo>
                      <a:lnTo>
                        <a:pt x="917" y="422"/>
                      </a:lnTo>
                      <a:lnTo>
                        <a:pt x="915" y="424"/>
                      </a:lnTo>
                      <a:lnTo>
                        <a:pt x="914" y="427"/>
                      </a:lnTo>
                      <a:lnTo>
                        <a:pt x="916" y="428"/>
                      </a:lnTo>
                      <a:lnTo>
                        <a:pt x="918" y="427"/>
                      </a:lnTo>
                      <a:lnTo>
                        <a:pt x="921" y="426"/>
                      </a:lnTo>
                      <a:lnTo>
                        <a:pt x="924" y="425"/>
                      </a:lnTo>
                      <a:lnTo>
                        <a:pt x="926" y="425"/>
                      </a:lnTo>
                      <a:lnTo>
                        <a:pt x="930" y="428"/>
                      </a:lnTo>
                      <a:lnTo>
                        <a:pt x="932" y="432"/>
                      </a:lnTo>
                      <a:lnTo>
                        <a:pt x="935" y="436"/>
                      </a:lnTo>
                      <a:lnTo>
                        <a:pt x="938" y="439"/>
                      </a:lnTo>
                      <a:lnTo>
                        <a:pt x="941" y="438"/>
                      </a:lnTo>
                      <a:lnTo>
                        <a:pt x="943" y="437"/>
                      </a:lnTo>
                      <a:lnTo>
                        <a:pt x="944" y="437"/>
                      </a:lnTo>
                      <a:lnTo>
                        <a:pt x="949" y="441"/>
                      </a:lnTo>
                      <a:lnTo>
                        <a:pt x="951" y="445"/>
                      </a:lnTo>
                      <a:lnTo>
                        <a:pt x="951" y="448"/>
                      </a:lnTo>
                      <a:lnTo>
                        <a:pt x="951" y="449"/>
                      </a:lnTo>
                      <a:lnTo>
                        <a:pt x="951" y="451"/>
                      </a:lnTo>
                      <a:lnTo>
                        <a:pt x="951" y="452"/>
                      </a:lnTo>
                      <a:lnTo>
                        <a:pt x="951" y="452"/>
                      </a:lnTo>
                      <a:lnTo>
                        <a:pt x="953" y="453"/>
                      </a:lnTo>
                      <a:lnTo>
                        <a:pt x="957" y="454"/>
                      </a:lnTo>
                      <a:lnTo>
                        <a:pt x="955" y="454"/>
                      </a:lnTo>
                      <a:lnTo>
                        <a:pt x="953" y="455"/>
                      </a:lnTo>
                      <a:lnTo>
                        <a:pt x="952" y="455"/>
                      </a:lnTo>
                      <a:lnTo>
                        <a:pt x="950" y="457"/>
                      </a:lnTo>
                      <a:lnTo>
                        <a:pt x="949" y="460"/>
                      </a:lnTo>
                      <a:lnTo>
                        <a:pt x="948" y="463"/>
                      </a:lnTo>
                      <a:lnTo>
                        <a:pt x="948" y="467"/>
                      </a:lnTo>
                      <a:lnTo>
                        <a:pt x="948" y="471"/>
                      </a:lnTo>
                      <a:lnTo>
                        <a:pt x="947" y="474"/>
                      </a:lnTo>
                      <a:lnTo>
                        <a:pt x="946" y="475"/>
                      </a:lnTo>
                      <a:lnTo>
                        <a:pt x="941" y="475"/>
                      </a:lnTo>
                      <a:lnTo>
                        <a:pt x="938" y="476"/>
                      </a:lnTo>
                      <a:lnTo>
                        <a:pt x="935" y="477"/>
                      </a:lnTo>
                      <a:lnTo>
                        <a:pt x="932" y="478"/>
                      </a:lnTo>
                      <a:lnTo>
                        <a:pt x="930" y="481"/>
                      </a:lnTo>
                      <a:lnTo>
                        <a:pt x="930" y="483"/>
                      </a:lnTo>
                      <a:lnTo>
                        <a:pt x="931" y="485"/>
                      </a:lnTo>
                      <a:lnTo>
                        <a:pt x="933" y="488"/>
                      </a:lnTo>
                      <a:lnTo>
                        <a:pt x="933" y="490"/>
                      </a:lnTo>
                      <a:lnTo>
                        <a:pt x="932" y="494"/>
                      </a:lnTo>
                      <a:lnTo>
                        <a:pt x="929" y="497"/>
                      </a:lnTo>
                      <a:lnTo>
                        <a:pt x="925" y="499"/>
                      </a:lnTo>
                      <a:lnTo>
                        <a:pt x="923" y="499"/>
                      </a:lnTo>
                      <a:lnTo>
                        <a:pt x="922" y="498"/>
                      </a:lnTo>
                      <a:lnTo>
                        <a:pt x="920" y="497"/>
                      </a:lnTo>
                      <a:lnTo>
                        <a:pt x="919" y="497"/>
                      </a:lnTo>
                      <a:lnTo>
                        <a:pt x="919" y="498"/>
                      </a:lnTo>
                      <a:lnTo>
                        <a:pt x="917" y="501"/>
                      </a:lnTo>
                      <a:lnTo>
                        <a:pt x="915" y="507"/>
                      </a:lnTo>
                      <a:lnTo>
                        <a:pt x="914" y="509"/>
                      </a:lnTo>
                      <a:lnTo>
                        <a:pt x="912" y="510"/>
                      </a:lnTo>
                      <a:lnTo>
                        <a:pt x="910" y="510"/>
                      </a:lnTo>
                      <a:lnTo>
                        <a:pt x="909" y="510"/>
                      </a:lnTo>
                      <a:lnTo>
                        <a:pt x="908" y="510"/>
                      </a:lnTo>
                      <a:lnTo>
                        <a:pt x="907" y="511"/>
                      </a:lnTo>
                      <a:lnTo>
                        <a:pt x="906" y="511"/>
                      </a:lnTo>
                      <a:lnTo>
                        <a:pt x="906" y="512"/>
                      </a:lnTo>
                      <a:lnTo>
                        <a:pt x="907" y="513"/>
                      </a:lnTo>
                      <a:lnTo>
                        <a:pt x="907" y="516"/>
                      </a:lnTo>
                      <a:lnTo>
                        <a:pt x="905" y="521"/>
                      </a:lnTo>
                      <a:lnTo>
                        <a:pt x="900" y="531"/>
                      </a:lnTo>
                      <a:lnTo>
                        <a:pt x="898" y="535"/>
                      </a:lnTo>
                      <a:lnTo>
                        <a:pt x="898" y="540"/>
                      </a:lnTo>
                      <a:lnTo>
                        <a:pt x="900" y="546"/>
                      </a:lnTo>
                      <a:lnTo>
                        <a:pt x="900" y="547"/>
                      </a:lnTo>
                      <a:lnTo>
                        <a:pt x="901" y="547"/>
                      </a:lnTo>
                      <a:lnTo>
                        <a:pt x="902" y="547"/>
                      </a:lnTo>
                      <a:lnTo>
                        <a:pt x="903" y="548"/>
                      </a:lnTo>
                      <a:lnTo>
                        <a:pt x="904" y="549"/>
                      </a:lnTo>
                      <a:lnTo>
                        <a:pt x="904" y="549"/>
                      </a:lnTo>
                      <a:lnTo>
                        <a:pt x="901" y="559"/>
                      </a:lnTo>
                      <a:lnTo>
                        <a:pt x="898" y="565"/>
                      </a:lnTo>
                      <a:lnTo>
                        <a:pt x="895" y="568"/>
                      </a:lnTo>
                      <a:lnTo>
                        <a:pt x="892" y="571"/>
                      </a:lnTo>
                      <a:lnTo>
                        <a:pt x="890" y="571"/>
                      </a:lnTo>
                      <a:lnTo>
                        <a:pt x="886" y="572"/>
                      </a:lnTo>
                      <a:lnTo>
                        <a:pt x="882" y="573"/>
                      </a:lnTo>
                      <a:lnTo>
                        <a:pt x="879" y="574"/>
                      </a:lnTo>
                      <a:lnTo>
                        <a:pt x="875" y="577"/>
                      </a:lnTo>
                      <a:lnTo>
                        <a:pt x="870" y="582"/>
                      </a:lnTo>
                      <a:lnTo>
                        <a:pt x="866" y="588"/>
                      </a:lnTo>
                      <a:lnTo>
                        <a:pt x="863" y="594"/>
                      </a:lnTo>
                      <a:lnTo>
                        <a:pt x="863" y="594"/>
                      </a:lnTo>
                      <a:lnTo>
                        <a:pt x="868" y="594"/>
                      </a:lnTo>
                      <a:lnTo>
                        <a:pt x="868" y="595"/>
                      </a:lnTo>
                      <a:lnTo>
                        <a:pt x="869" y="600"/>
                      </a:lnTo>
                      <a:lnTo>
                        <a:pt x="869" y="606"/>
                      </a:lnTo>
                      <a:lnTo>
                        <a:pt x="868" y="613"/>
                      </a:lnTo>
                      <a:lnTo>
                        <a:pt x="867" y="619"/>
                      </a:lnTo>
                      <a:lnTo>
                        <a:pt x="865" y="624"/>
                      </a:lnTo>
                      <a:lnTo>
                        <a:pt x="862" y="627"/>
                      </a:lnTo>
                      <a:lnTo>
                        <a:pt x="855" y="629"/>
                      </a:lnTo>
                      <a:lnTo>
                        <a:pt x="858" y="631"/>
                      </a:lnTo>
                      <a:lnTo>
                        <a:pt x="860" y="634"/>
                      </a:lnTo>
                      <a:lnTo>
                        <a:pt x="861" y="637"/>
                      </a:lnTo>
                      <a:lnTo>
                        <a:pt x="861" y="641"/>
                      </a:lnTo>
                      <a:lnTo>
                        <a:pt x="860" y="644"/>
                      </a:lnTo>
                      <a:lnTo>
                        <a:pt x="858" y="647"/>
                      </a:lnTo>
                      <a:lnTo>
                        <a:pt x="857" y="654"/>
                      </a:lnTo>
                      <a:lnTo>
                        <a:pt x="854" y="663"/>
                      </a:lnTo>
                      <a:lnTo>
                        <a:pt x="853" y="666"/>
                      </a:lnTo>
                      <a:lnTo>
                        <a:pt x="853" y="667"/>
                      </a:lnTo>
                      <a:lnTo>
                        <a:pt x="849" y="661"/>
                      </a:lnTo>
                      <a:lnTo>
                        <a:pt x="846" y="654"/>
                      </a:lnTo>
                      <a:lnTo>
                        <a:pt x="844" y="647"/>
                      </a:lnTo>
                      <a:lnTo>
                        <a:pt x="843" y="640"/>
                      </a:lnTo>
                      <a:lnTo>
                        <a:pt x="843" y="640"/>
                      </a:lnTo>
                      <a:lnTo>
                        <a:pt x="844" y="639"/>
                      </a:lnTo>
                      <a:lnTo>
                        <a:pt x="845" y="639"/>
                      </a:lnTo>
                      <a:lnTo>
                        <a:pt x="846" y="639"/>
                      </a:lnTo>
                      <a:lnTo>
                        <a:pt x="847" y="637"/>
                      </a:lnTo>
                      <a:lnTo>
                        <a:pt x="847" y="637"/>
                      </a:lnTo>
                      <a:lnTo>
                        <a:pt x="844" y="634"/>
                      </a:lnTo>
                      <a:lnTo>
                        <a:pt x="837" y="628"/>
                      </a:lnTo>
                      <a:lnTo>
                        <a:pt x="837" y="629"/>
                      </a:lnTo>
                      <a:lnTo>
                        <a:pt x="838" y="630"/>
                      </a:lnTo>
                      <a:lnTo>
                        <a:pt x="840" y="636"/>
                      </a:lnTo>
                      <a:lnTo>
                        <a:pt x="841" y="643"/>
                      </a:lnTo>
                      <a:lnTo>
                        <a:pt x="842" y="644"/>
                      </a:lnTo>
                      <a:lnTo>
                        <a:pt x="843" y="645"/>
                      </a:lnTo>
                      <a:lnTo>
                        <a:pt x="844" y="648"/>
                      </a:lnTo>
                      <a:lnTo>
                        <a:pt x="844" y="649"/>
                      </a:lnTo>
                      <a:lnTo>
                        <a:pt x="844" y="649"/>
                      </a:lnTo>
                      <a:lnTo>
                        <a:pt x="840" y="649"/>
                      </a:lnTo>
                      <a:lnTo>
                        <a:pt x="837" y="649"/>
                      </a:lnTo>
                      <a:lnTo>
                        <a:pt x="839" y="654"/>
                      </a:lnTo>
                      <a:lnTo>
                        <a:pt x="842" y="658"/>
                      </a:lnTo>
                      <a:lnTo>
                        <a:pt x="843" y="659"/>
                      </a:lnTo>
                      <a:lnTo>
                        <a:pt x="846" y="659"/>
                      </a:lnTo>
                      <a:lnTo>
                        <a:pt x="843" y="660"/>
                      </a:lnTo>
                      <a:lnTo>
                        <a:pt x="840" y="661"/>
                      </a:lnTo>
                      <a:lnTo>
                        <a:pt x="836" y="662"/>
                      </a:lnTo>
                      <a:lnTo>
                        <a:pt x="833" y="663"/>
                      </a:lnTo>
                      <a:lnTo>
                        <a:pt x="832" y="665"/>
                      </a:lnTo>
                      <a:lnTo>
                        <a:pt x="832" y="667"/>
                      </a:lnTo>
                      <a:lnTo>
                        <a:pt x="835" y="671"/>
                      </a:lnTo>
                      <a:lnTo>
                        <a:pt x="840" y="672"/>
                      </a:lnTo>
                      <a:lnTo>
                        <a:pt x="845" y="674"/>
                      </a:lnTo>
                      <a:lnTo>
                        <a:pt x="851" y="675"/>
                      </a:lnTo>
                      <a:lnTo>
                        <a:pt x="855" y="677"/>
                      </a:lnTo>
                      <a:lnTo>
                        <a:pt x="857" y="680"/>
                      </a:lnTo>
                      <a:lnTo>
                        <a:pt x="859" y="683"/>
                      </a:lnTo>
                      <a:lnTo>
                        <a:pt x="860" y="686"/>
                      </a:lnTo>
                      <a:lnTo>
                        <a:pt x="859" y="688"/>
                      </a:lnTo>
                      <a:lnTo>
                        <a:pt x="857" y="690"/>
                      </a:lnTo>
                      <a:lnTo>
                        <a:pt x="848" y="691"/>
                      </a:lnTo>
                      <a:lnTo>
                        <a:pt x="845" y="693"/>
                      </a:lnTo>
                      <a:lnTo>
                        <a:pt x="845" y="694"/>
                      </a:lnTo>
                      <a:lnTo>
                        <a:pt x="846" y="694"/>
                      </a:lnTo>
                      <a:lnTo>
                        <a:pt x="848" y="693"/>
                      </a:lnTo>
                      <a:lnTo>
                        <a:pt x="851" y="692"/>
                      </a:lnTo>
                      <a:lnTo>
                        <a:pt x="854" y="691"/>
                      </a:lnTo>
                      <a:lnTo>
                        <a:pt x="856" y="691"/>
                      </a:lnTo>
                      <a:lnTo>
                        <a:pt x="858" y="692"/>
                      </a:lnTo>
                      <a:lnTo>
                        <a:pt x="860" y="694"/>
                      </a:lnTo>
                      <a:lnTo>
                        <a:pt x="861" y="695"/>
                      </a:lnTo>
                      <a:lnTo>
                        <a:pt x="861" y="697"/>
                      </a:lnTo>
                      <a:lnTo>
                        <a:pt x="860" y="700"/>
                      </a:lnTo>
                      <a:lnTo>
                        <a:pt x="858" y="703"/>
                      </a:lnTo>
                      <a:lnTo>
                        <a:pt x="856" y="704"/>
                      </a:lnTo>
                      <a:lnTo>
                        <a:pt x="855" y="704"/>
                      </a:lnTo>
                      <a:lnTo>
                        <a:pt x="854" y="704"/>
                      </a:lnTo>
                      <a:lnTo>
                        <a:pt x="853" y="705"/>
                      </a:lnTo>
                      <a:lnTo>
                        <a:pt x="852" y="705"/>
                      </a:lnTo>
                      <a:lnTo>
                        <a:pt x="851" y="706"/>
                      </a:lnTo>
                      <a:lnTo>
                        <a:pt x="852" y="707"/>
                      </a:lnTo>
                      <a:lnTo>
                        <a:pt x="852" y="709"/>
                      </a:lnTo>
                      <a:lnTo>
                        <a:pt x="854" y="711"/>
                      </a:lnTo>
                      <a:lnTo>
                        <a:pt x="855" y="713"/>
                      </a:lnTo>
                      <a:lnTo>
                        <a:pt x="855" y="714"/>
                      </a:lnTo>
                      <a:lnTo>
                        <a:pt x="851" y="718"/>
                      </a:lnTo>
                      <a:lnTo>
                        <a:pt x="846" y="721"/>
                      </a:lnTo>
                      <a:lnTo>
                        <a:pt x="840" y="723"/>
                      </a:lnTo>
                      <a:lnTo>
                        <a:pt x="840" y="723"/>
                      </a:lnTo>
                      <a:lnTo>
                        <a:pt x="839" y="723"/>
                      </a:lnTo>
                      <a:lnTo>
                        <a:pt x="839" y="722"/>
                      </a:lnTo>
                      <a:lnTo>
                        <a:pt x="839" y="720"/>
                      </a:lnTo>
                      <a:lnTo>
                        <a:pt x="838" y="720"/>
                      </a:lnTo>
                      <a:lnTo>
                        <a:pt x="838" y="719"/>
                      </a:lnTo>
                      <a:lnTo>
                        <a:pt x="838" y="719"/>
                      </a:lnTo>
                      <a:lnTo>
                        <a:pt x="833" y="726"/>
                      </a:lnTo>
                      <a:lnTo>
                        <a:pt x="828" y="733"/>
                      </a:lnTo>
                      <a:lnTo>
                        <a:pt x="823" y="741"/>
                      </a:lnTo>
                      <a:lnTo>
                        <a:pt x="821" y="742"/>
                      </a:lnTo>
                      <a:lnTo>
                        <a:pt x="820" y="744"/>
                      </a:lnTo>
                      <a:lnTo>
                        <a:pt x="819" y="745"/>
                      </a:lnTo>
                      <a:lnTo>
                        <a:pt x="818" y="746"/>
                      </a:lnTo>
                      <a:lnTo>
                        <a:pt x="815" y="753"/>
                      </a:lnTo>
                      <a:lnTo>
                        <a:pt x="815" y="756"/>
                      </a:lnTo>
                      <a:lnTo>
                        <a:pt x="814" y="757"/>
                      </a:lnTo>
                      <a:lnTo>
                        <a:pt x="812" y="760"/>
                      </a:lnTo>
                      <a:lnTo>
                        <a:pt x="807" y="766"/>
                      </a:lnTo>
                      <a:lnTo>
                        <a:pt x="803" y="770"/>
                      </a:lnTo>
                      <a:lnTo>
                        <a:pt x="800" y="771"/>
                      </a:lnTo>
                      <a:lnTo>
                        <a:pt x="797" y="772"/>
                      </a:lnTo>
                      <a:lnTo>
                        <a:pt x="794" y="772"/>
                      </a:lnTo>
                      <a:lnTo>
                        <a:pt x="792" y="773"/>
                      </a:lnTo>
                      <a:lnTo>
                        <a:pt x="791" y="776"/>
                      </a:lnTo>
                      <a:lnTo>
                        <a:pt x="790" y="779"/>
                      </a:lnTo>
                      <a:lnTo>
                        <a:pt x="790" y="782"/>
                      </a:lnTo>
                      <a:lnTo>
                        <a:pt x="789" y="784"/>
                      </a:lnTo>
                      <a:lnTo>
                        <a:pt x="787" y="788"/>
                      </a:lnTo>
                      <a:lnTo>
                        <a:pt x="785" y="789"/>
                      </a:lnTo>
                      <a:lnTo>
                        <a:pt x="784" y="791"/>
                      </a:lnTo>
                      <a:lnTo>
                        <a:pt x="783" y="791"/>
                      </a:lnTo>
                      <a:lnTo>
                        <a:pt x="782" y="792"/>
                      </a:lnTo>
                      <a:lnTo>
                        <a:pt x="781" y="794"/>
                      </a:lnTo>
                      <a:lnTo>
                        <a:pt x="781" y="799"/>
                      </a:lnTo>
                      <a:lnTo>
                        <a:pt x="781" y="809"/>
                      </a:lnTo>
                      <a:lnTo>
                        <a:pt x="783" y="818"/>
                      </a:lnTo>
                      <a:lnTo>
                        <a:pt x="787" y="827"/>
                      </a:lnTo>
                      <a:lnTo>
                        <a:pt x="791" y="836"/>
                      </a:lnTo>
                      <a:lnTo>
                        <a:pt x="795" y="844"/>
                      </a:lnTo>
                      <a:lnTo>
                        <a:pt x="800" y="850"/>
                      </a:lnTo>
                      <a:lnTo>
                        <a:pt x="803" y="855"/>
                      </a:lnTo>
                      <a:lnTo>
                        <a:pt x="804" y="858"/>
                      </a:lnTo>
                      <a:lnTo>
                        <a:pt x="806" y="864"/>
                      </a:lnTo>
                      <a:lnTo>
                        <a:pt x="807" y="866"/>
                      </a:lnTo>
                      <a:lnTo>
                        <a:pt x="807" y="868"/>
                      </a:lnTo>
                      <a:lnTo>
                        <a:pt x="806" y="867"/>
                      </a:lnTo>
                      <a:lnTo>
                        <a:pt x="804" y="866"/>
                      </a:lnTo>
                      <a:lnTo>
                        <a:pt x="806" y="869"/>
                      </a:lnTo>
                      <a:lnTo>
                        <a:pt x="807" y="871"/>
                      </a:lnTo>
                      <a:lnTo>
                        <a:pt x="811" y="878"/>
                      </a:lnTo>
                      <a:lnTo>
                        <a:pt x="814" y="885"/>
                      </a:lnTo>
                      <a:lnTo>
                        <a:pt x="816" y="892"/>
                      </a:lnTo>
                      <a:lnTo>
                        <a:pt x="816" y="899"/>
                      </a:lnTo>
                      <a:lnTo>
                        <a:pt x="816" y="907"/>
                      </a:lnTo>
                      <a:lnTo>
                        <a:pt x="815" y="915"/>
                      </a:lnTo>
                      <a:lnTo>
                        <a:pt x="814" y="918"/>
                      </a:lnTo>
                      <a:lnTo>
                        <a:pt x="811" y="921"/>
                      </a:lnTo>
                      <a:lnTo>
                        <a:pt x="808" y="923"/>
                      </a:lnTo>
                      <a:lnTo>
                        <a:pt x="804" y="924"/>
                      </a:lnTo>
                      <a:lnTo>
                        <a:pt x="800" y="924"/>
                      </a:lnTo>
                      <a:lnTo>
                        <a:pt x="798" y="923"/>
                      </a:lnTo>
                      <a:lnTo>
                        <a:pt x="798" y="923"/>
                      </a:lnTo>
                      <a:lnTo>
                        <a:pt x="798" y="921"/>
                      </a:lnTo>
                      <a:lnTo>
                        <a:pt x="798" y="920"/>
                      </a:lnTo>
                      <a:lnTo>
                        <a:pt x="800" y="920"/>
                      </a:lnTo>
                      <a:lnTo>
                        <a:pt x="801" y="920"/>
                      </a:lnTo>
                      <a:lnTo>
                        <a:pt x="802" y="921"/>
                      </a:lnTo>
                      <a:lnTo>
                        <a:pt x="802" y="921"/>
                      </a:lnTo>
                      <a:lnTo>
                        <a:pt x="798" y="918"/>
                      </a:lnTo>
                      <a:lnTo>
                        <a:pt x="793" y="915"/>
                      </a:lnTo>
                      <a:lnTo>
                        <a:pt x="789" y="912"/>
                      </a:lnTo>
                      <a:lnTo>
                        <a:pt x="786" y="909"/>
                      </a:lnTo>
                      <a:lnTo>
                        <a:pt x="782" y="905"/>
                      </a:lnTo>
                      <a:lnTo>
                        <a:pt x="781" y="899"/>
                      </a:lnTo>
                      <a:lnTo>
                        <a:pt x="781" y="898"/>
                      </a:lnTo>
                      <a:lnTo>
                        <a:pt x="780" y="898"/>
                      </a:lnTo>
                      <a:lnTo>
                        <a:pt x="780" y="896"/>
                      </a:lnTo>
                      <a:lnTo>
                        <a:pt x="779" y="896"/>
                      </a:lnTo>
                      <a:lnTo>
                        <a:pt x="779" y="895"/>
                      </a:lnTo>
                      <a:lnTo>
                        <a:pt x="768" y="884"/>
                      </a:lnTo>
                      <a:lnTo>
                        <a:pt x="766" y="880"/>
                      </a:lnTo>
                      <a:lnTo>
                        <a:pt x="766" y="879"/>
                      </a:lnTo>
                      <a:lnTo>
                        <a:pt x="767" y="878"/>
                      </a:lnTo>
                      <a:lnTo>
                        <a:pt x="768" y="878"/>
                      </a:lnTo>
                      <a:lnTo>
                        <a:pt x="769" y="877"/>
                      </a:lnTo>
                      <a:lnTo>
                        <a:pt x="770" y="876"/>
                      </a:lnTo>
                      <a:lnTo>
                        <a:pt x="772" y="875"/>
                      </a:lnTo>
                      <a:lnTo>
                        <a:pt x="772" y="874"/>
                      </a:lnTo>
                      <a:lnTo>
                        <a:pt x="770" y="873"/>
                      </a:lnTo>
                      <a:lnTo>
                        <a:pt x="768" y="873"/>
                      </a:lnTo>
                      <a:lnTo>
                        <a:pt x="766" y="874"/>
                      </a:lnTo>
                      <a:lnTo>
                        <a:pt x="764" y="874"/>
                      </a:lnTo>
                      <a:lnTo>
                        <a:pt x="763" y="873"/>
                      </a:lnTo>
                      <a:lnTo>
                        <a:pt x="763" y="872"/>
                      </a:lnTo>
                      <a:lnTo>
                        <a:pt x="764" y="871"/>
                      </a:lnTo>
                      <a:lnTo>
                        <a:pt x="765" y="870"/>
                      </a:lnTo>
                      <a:lnTo>
                        <a:pt x="765" y="869"/>
                      </a:lnTo>
                      <a:lnTo>
                        <a:pt x="766" y="861"/>
                      </a:lnTo>
                      <a:lnTo>
                        <a:pt x="766" y="852"/>
                      </a:lnTo>
                      <a:lnTo>
                        <a:pt x="765" y="849"/>
                      </a:lnTo>
                      <a:lnTo>
                        <a:pt x="764" y="848"/>
                      </a:lnTo>
                      <a:lnTo>
                        <a:pt x="762" y="847"/>
                      </a:lnTo>
                      <a:lnTo>
                        <a:pt x="760" y="847"/>
                      </a:lnTo>
                      <a:lnTo>
                        <a:pt x="758" y="847"/>
                      </a:lnTo>
                      <a:lnTo>
                        <a:pt x="756" y="845"/>
                      </a:lnTo>
                      <a:lnTo>
                        <a:pt x="746" y="834"/>
                      </a:lnTo>
                      <a:lnTo>
                        <a:pt x="741" y="830"/>
                      </a:lnTo>
                      <a:lnTo>
                        <a:pt x="739" y="830"/>
                      </a:lnTo>
                      <a:lnTo>
                        <a:pt x="734" y="833"/>
                      </a:lnTo>
                      <a:lnTo>
                        <a:pt x="728" y="836"/>
                      </a:lnTo>
                      <a:lnTo>
                        <a:pt x="722" y="839"/>
                      </a:lnTo>
                      <a:lnTo>
                        <a:pt x="717" y="841"/>
                      </a:lnTo>
                      <a:lnTo>
                        <a:pt x="716" y="841"/>
                      </a:lnTo>
                      <a:lnTo>
                        <a:pt x="716" y="837"/>
                      </a:lnTo>
                      <a:lnTo>
                        <a:pt x="715" y="836"/>
                      </a:lnTo>
                      <a:lnTo>
                        <a:pt x="713" y="835"/>
                      </a:lnTo>
                      <a:lnTo>
                        <a:pt x="712" y="834"/>
                      </a:lnTo>
                      <a:lnTo>
                        <a:pt x="711" y="834"/>
                      </a:lnTo>
                      <a:lnTo>
                        <a:pt x="710" y="833"/>
                      </a:lnTo>
                      <a:lnTo>
                        <a:pt x="709" y="832"/>
                      </a:lnTo>
                      <a:lnTo>
                        <a:pt x="709" y="831"/>
                      </a:lnTo>
                      <a:lnTo>
                        <a:pt x="710" y="830"/>
                      </a:lnTo>
                      <a:lnTo>
                        <a:pt x="711" y="829"/>
                      </a:lnTo>
                      <a:lnTo>
                        <a:pt x="712" y="829"/>
                      </a:lnTo>
                      <a:lnTo>
                        <a:pt x="712" y="829"/>
                      </a:lnTo>
                      <a:lnTo>
                        <a:pt x="706" y="828"/>
                      </a:lnTo>
                      <a:lnTo>
                        <a:pt x="701" y="829"/>
                      </a:lnTo>
                      <a:lnTo>
                        <a:pt x="695" y="828"/>
                      </a:lnTo>
                      <a:lnTo>
                        <a:pt x="694" y="828"/>
                      </a:lnTo>
                      <a:lnTo>
                        <a:pt x="695" y="827"/>
                      </a:lnTo>
                      <a:lnTo>
                        <a:pt x="696" y="827"/>
                      </a:lnTo>
                      <a:lnTo>
                        <a:pt x="697" y="827"/>
                      </a:lnTo>
                      <a:lnTo>
                        <a:pt x="699" y="826"/>
                      </a:lnTo>
                      <a:lnTo>
                        <a:pt x="700" y="826"/>
                      </a:lnTo>
                      <a:lnTo>
                        <a:pt x="701" y="826"/>
                      </a:lnTo>
                      <a:lnTo>
                        <a:pt x="692" y="828"/>
                      </a:lnTo>
                      <a:lnTo>
                        <a:pt x="683" y="830"/>
                      </a:lnTo>
                      <a:lnTo>
                        <a:pt x="681" y="831"/>
                      </a:lnTo>
                      <a:lnTo>
                        <a:pt x="680" y="832"/>
                      </a:lnTo>
                      <a:lnTo>
                        <a:pt x="678" y="833"/>
                      </a:lnTo>
                      <a:lnTo>
                        <a:pt x="669" y="834"/>
                      </a:lnTo>
                      <a:lnTo>
                        <a:pt x="661" y="835"/>
                      </a:lnTo>
                      <a:lnTo>
                        <a:pt x="652" y="837"/>
                      </a:lnTo>
                      <a:lnTo>
                        <a:pt x="645" y="839"/>
                      </a:lnTo>
                      <a:lnTo>
                        <a:pt x="644" y="841"/>
                      </a:lnTo>
                      <a:lnTo>
                        <a:pt x="644" y="846"/>
                      </a:lnTo>
                      <a:lnTo>
                        <a:pt x="643" y="848"/>
                      </a:lnTo>
                      <a:lnTo>
                        <a:pt x="642" y="849"/>
                      </a:lnTo>
                      <a:lnTo>
                        <a:pt x="640" y="850"/>
                      </a:lnTo>
                      <a:lnTo>
                        <a:pt x="639" y="851"/>
                      </a:lnTo>
                      <a:lnTo>
                        <a:pt x="637" y="851"/>
                      </a:lnTo>
                      <a:lnTo>
                        <a:pt x="636" y="851"/>
                      </a:lnTo>
                      <a:lnTo>
                        <a:pt x="632" y="849"/>
                      </a:lnTo>
                      <a:lnTo>
                        <a:pt x="631" y="849"/>
                      </a:lnTo>
                      <a:lnTo>
                        <a:pt x="630" y="850"/>
                      </a:lnTo>
                      <a:lnTo>
                        <a:pt x="630" y="851"/>
                      </a:lnTo>
                      <a:lnTo>
                        <a:pt x="633" y="854"/>
                      </a:lnTo>
                      <a:lnTo>
                        <a:pt x="633" y="856"/>
                      </a:lnTo>
                      <a:lnTo>
                        <a:pt x="633" y="857"/>
                      </a:lnTo>
                      <a:lnTo>
                        <a:pt x="631" y="860"/>
                      </a:lnTo>
                      <a:lnTo>
                        <a:pt x="630" y="860"/>
                      </a:lnTo>
                      <a:lnTo>
                        <a:pt x="629" y="858"/>
                      </a:lnTo>
                      <a:lnTo>
                        <a:pt x="627" y="855"/>
                      </a:lnTo>
                      <a:lnTo>
                        <a:pt x="626" y="854"/>
                      </a:lnTo>
                      <a:lnTo>
                        <a:pt x="625" y="855"/>
                      </a:lnTo>
                      <a:lnTo>
                        <a:pt x="624" y="855"/>
                      </a:lnTo>
                      <a:lnTo>
                        <a:pt x="623" y="858"/>
                      </a:lnTo>
                      <a:lnTo>
                        <a:pt x="622" y="859"/>
                      </a:lnTo>
                      <a:lnTo>
                        <a:pt x="621" y="860"/>
                      </a:lnTo>
                      <a:lnTo>
                        <a:pt x="618" y="860"/>
                      </a:lnTo>
                      <a:lnTo>
                        <a:pt x="614" y="859"/>
                      </a:lnTo>
                      <a:lnTo>
                        <a:pt x="611" y="857"/>
                      </a:lnTo>
                      <a:lnTo>
                        <a:pt x="610" y="856"/>
                      </a:lnTo>
                      <a:lnTo>
                        <a:pt x="611" y="855"/>
                      </a:lnTo>
                      <a:lnTo>
                        <a:pt x="611" y="854"/>
                      </a:lnTo>
                      <a:lnTo>
                        <a:pt x="612" y="852"/>
                      </a:lnTo>
                      <a:lnTo>
                        <a:pt x="612" y="851"/>
                      </a:lnTo>
                      <a:lnTo>
                        <a:pt x="611" y="850"/>
                      </a:lnTo>
                      <a:lnTo>
                        <a:pt x="607" y="846"/>
                      </a:lnTo>
                      <a:lnTo>
                        <a:pt x="605" y="843"/>
                      </a:lnTo>
                      <a:lnTo>
                        <a:pt x="603" y="843"/>
                      </a:lnTo>
                      <a:lnTo>
                        <a:pt x="601" y="843"/>
                      </a:lnTo>
                      <a:lnTo>
                        <a:pt x="600" y="845"/>
                      </a:lnTo>
                      <a:lnTo>
                        <a:pt x="599" y="847"/>
                      </a:lnTo>
                      <a:lnTo>
                        <a:pt x="598" y="849"/>
                      </a:lnTo>
                      <a:lnTo>
                        <a:pt x="597" y="851"/>
                      </a:lnTo>
                      <a:lnTo>
                        <a:pt x="595" y="852"/>
                      </a:lnTo>
                      <a:lnTo>
                        <a:pt x="592" y="852"/>
                      </a:lnTo>
                      <a:lnTo>
                        <a:pt x="587" y="850"/>
                      </a:lnTo>
                      <a:lnTo>
                        <a:pt x="581" y="848"/>
                      </a:lnTo>
                      <a:lnTo>
                        <a:pt x="575" y="847"/>
                      </a:lnTo>
                      <a:lnTo>
                        <a:pt x="572" y="847"/>
                      </a:lnTo>
                      <a:lnTo>
                        <a:pt x="568" y="849"/>
                      </a:lnTo>
                      <a:lnTo>
                        <a:pt x="564" y="849"/>
                      </a:lnTo>
                      <a:lnTo>
                        <a:pt x="564" y="848"/>
                      </a:lnTo>
                      <a:lnTo>
                        <a:pt x="564" y="848"/>
                      </a:lnTo>
                      <a:lnTo>
                        <a:pt x="565" y="846"/>
                      </a:lnTo>
                      <a:lnTo>
                        <a:pt x="565" y="844"/>
                      </a:lnTo>
                      <a:lnTo>
                        <a:pt x="565" y="843"/>
                      </a:lnTo>
                      <a:lnTo>
                        <a:pt x="566" y="843"/>
                      </a:lnTo>
                      <a:lnTo>
                        <a:pt x="566" y="842"/>
                      </a:lnTo>
                      <a:lnTo>
                        <a:pt x="565" y="842"/>
                      </a:lnTo>
                      <a:lnTo>
                        <a:pt x="559" y="847"/>
                      </a:lnTo>
                      <a:lnTo>
                        <a:pt x="552" y="851"/>
                      </a:lnTo>
                      <a:lnTo>
                        <a:pt x="552" y="851"/>
                      </a:lnTo>
                      <a:lnTo>
                        <a:pt x="551" y="850"/>
                      </a:lnTo>
                      <a:lnTo>
                        <a:pt x="548" y="850"/>
                      </a:lnTo>
                      <a:lnTo>
                        <a:pt x="548" y="851"/>
                      </a:lnTo>
                      <a:lnTo>
                        <a:pt x="547" y="851"/>
                      </a:lnTo>
                      <a:lnTo>
                        <a:pt x="546" y="852"/>
                      </a:lnTo>
                      <a:lnTo>
                        <a:pt x="546" y="853"/>
                      </a:lnTo>
                      <a:lnTo>
                        <a:pt x="547" y="854"/>
                      </a:lnTo>
                      <a:lnTo>
                        <a:pt x="547" y="855"/>
                      </a:lnTo>
                      <a:lnTo>
                        <a:pt x="541" y="861"/>
                      </a:lnTo>
                      <a:lnTo>
                        <a:pt x="535" y="866"/>
                      </a:lnTo>
                      <a:lnTo>
                        <a:pt x="528" y="870"/>
                      </a:lnTo>
                      <a:lnTo>
                        <a:pt x="521" y="873"/>
                      </a:lnTo>
                      <a:lnTo>
                        <a:pt x="522" y="873"/>
                      </a:lnTo>
                      <a:lnTo>
                        <a:pt x="522" y="872"/>
                      </a:lnTo>
                      <a:lnTo>
                        <a:pt x="524" y="871"/>
                      </a:lnTo>
                      <a:lnTo>
                        <a:pt x="525" y="870"/>
                      </a:lnTo>
                      <a:lnTo>
                        <a:pt x="525" y="869"/>
                      </a:lnTo>
                      <a:lnTo>
                        <a:pt x="522" y="869"/>
                      </a:lnTo>
                      <a:lnTo>
                        <a:pt x="519" y="869"/>
                      </a:lnTo>
                      <a:lnTo>
                        <a:pt x="516" y="871"/>
                      </a:lnTo>
                      <a:lnTo>
                        <a:pt x="516" y="872"/>
                      </a:lnTo>
                      <a:lnTo>
                        <a:pt x="518" y="874"/>
                      </a:lnTo>
                      <a:lnTo>
                        <a:pt x="518" y="874"/>
                      </a:lnTo>
                      <a:lnTo>
                        <a:pt x="515" y="875"/>
                      </a:lnTo>
                      <a:lnTo>
                        <a:pt x="512" y="875"/>
                      </a:lnTo>
                      <a:lnTo>
                        <a:pt x="510" y="875"/>
                      </a:lnTo>
                      <a:lnTo>
                        <a:pt x="509" y="874"/>
                      </a:lnTo>
                      <a:lnTo>
                        <a:pt x="507" y="873"/>
                      </a:lnTo>
                      <a:lnTo>
                        <a:pt x="506" y="872"/>
                      </a:lnTo>
                      <a:lnTo>
                        <a:pt x="505" y="873"/>
                      </a:lnTo>
                      <a:lnTo>
                        <a:pt x="503" y="875"/>
                      </a:lnTo>
                      <a:lnTo>
                        <a:pt x="501" y="879"/>
                      </a:lnTo>
                      <a:lnTo>
                        <a:pt x="497" y="885"/>
                      </a:lnTo>
                      <a:lnTo>
                        <a:pt x="497" y="885"/>
                      </a:lnTo>
                      <a:lnTo>
                        <a:pt x="498" y="887"/>
                      </a:lnTo>
                      <a:lnTo>
                        <a:pt x="499" y="887"/>
                      </a:lnTo>
                      <a:lnTo>
                        <a:pt x="501" y="888"/>
                      </a:lnTo>
                      <a:lnTo>
                        <a:pt x="502" y="888"/>
                      </a:lnTo>
                      <a:lnTo>
                        <a:pt x="502" y="890"/>
                      </a:lnTo>
                      <a:lnTo>
                        <a:pt x="501" y="892"/>
                      </a:lnTo>
                      <a:lnTo>
                        <a:pt x="500" y="894"/>
                      </a:lnTo>
                      <a:lnTo>
                        <a:pt x="498" y="896"/>
                      </a:lnTo>
                      <a:lnTo>
                        <a:pt x="494" y="896"/>
                      </a:lnTo>
                      <a:lnTo>
                        <a:pt x="493" y="895"/>
                      </a:lnTo>
                      <a:lnTo>
                        <a:pt x="493" y="895"/>
                      </a:lnTo>
                      <a:lnTo>
                        <a:pt x="492" y="896"/>
                      </a:lnTo>
                      <a:lnTo>
                        <a:pt x="492" y="896"/>
                      </a:lnTo>
                      <a:lnTo>
                        <a:pt x="494" y="906"/>
                      </a:lnTo>
                      <a:lnTo>
                        <a:pt x="501" y="923"/>
                      </a:lnTo>
                      <a:lnTo>
                        <a:pt x="503" y="923"/>
                      </a:lnTo>
                      <a:lnTo>
                        <a:pt x="499" y="935"/>
                      </a:lnTo>
                      <a:lnTo>
                        <a:pt x="495" y="946"/>
                      </a:lnTo>
                      <a:lnTo>
                        <a:pt x="491" y="962"/>
                      </a:lnTo>
                      <a:lnTo>
                        <a:pt x="490" y="978"/>
                      </a:lnTo>
                      <a:lnTo>
                        <a:pt x="490" y="993"/>
                      </a:lnTo>
                      <a:lnTo>
                        <a:pt x="491" y="1008"/>
                      </a:lnTo>
                      <a:lnTo>
                        <a:pt x="492" y="1011"/>
                      </a:lnTo>
                      <a:lnTo>
                        <a:pt x="493" y="1012"/>
                      </a:lnTo>
                      <a:lnTo>
                        <a:pt x="496" y="1020"/>
                      </a:lnTo>
                      <a:lnTo>
                        <a:pt x="501" y="1028"/>
                      </a:lnTo>
                      <a:lnTo>
                        <a:pt x="504" y="1032"/>
                      </a:lnTo>
                      <a:lnTo>
                        <a:pt x="507" y="1036"/>
                      </a:lnTo>
                      <a:lnTo>
                        <a:pt x="511" y="1040"/>
                      </a:lnTo>
                      <a:lnTo>
                        <a:pt x="514" y="1044"/>
                      </a:lnTo>
                      <a:lnTo>
                        <a:pt x="516" y="1049"/>
                      </a:lnTo>
                      <a:lnTo>
                        <a:pt x="518" y="1058"/>
                      </a:lnTo>
                      <a:lnTo>
                        <a:pt x="520" y="1062"/>
                      </a:lnTo>
                      <a:lnTo>
                        <a:pt x="525" y="1066"/>
                      </a:lnTo>
                      <a:lnTo>
                        <a:pt x="528" y="1067"/>
                      </a:lnTo>
                      <a:lnTo>
                        <a:pt x="532" y="1067"/>
                      </a:lnTo>
                      <a:lnTo>
                        <a:pt x="535" y="1066"/>
                      </a:lnTo>
                      <a:lnTo>
                        <a:pt x="538" y="1067"/>
                      </a:lnTo>
                      <a:lnTo>
                        <a:pt x="542" y="1069"/>
                      </a:lnTo>
                      <a:lnTo>
                        <a:pt x="545" y="1072"/>
                      </a:lnTo>
                      <a:lnTo>
                        <a:pt x="549" y="1075"/>
                      </a:lnTo>
                      <a:lnTo>
                        <a:pt x="552" y="1077"/>
                      </a:lnTo>
                      <a:lnTo>
                        <a:pt x="559" y="1078"/>
                      </a:lnTo>
                      <a:lnTo>
                        <a:pt x="562" y="1079"/>
                      </a:lnTo>
                      <a:lnTo>
                        <a:pt x="564" y="1079"/>
                      </a:lnTo>
                      <a:lnTo>
                        <a:pt x="565" y="1078"/>
                      </a:lnTo>
                      <a:lnTo>
                        <a:pt x="565" y="1074"/>
                      </a:lnTo>
                      <a:lnTo>
                        <a:pt x="567" y="1073"/>
                      </a:lnTo>
                      <a:lnTo>
                        <a:pt x="569" y="1072"/>
                      </a:lnTo>
                      <a:lnTo>
                        <a:pt x="581" y="1072"/>
                      </a:lnTo>
                      <a:lnTo>
                        <a:pt x="587" y="1071"/>
                      </a:lnTo>
                      <a:lnTo>
                        <a:pt x="589" y="1070"/>
                      </a:lnTo>
                      <a:lnTo>
                        <a:pt x="590" y="1069"/>
                      </a:lnTo>
                      <a:lnTo>
                        <a:pt x="591" y="1068"/>
                      </a:lnTo>
                      <a:lnTo>
                        <a:pt x="591" y="1067"/>
                      </a:lnTo>
                      <a:lnTo>
                        <a:pt x="592" y="1067"/>
                      </a:lnTo>
                      <a:lnTo>
                        <a:pt x="599" y="1065"/>
                      </a:lnTo>
                      <a:lnTo>
                        <a:pt x="605" y="1064"/>
                      </a:lnTo>
                      <a:lnTo>
                        <a:pt x="612" y="1063"/>
                      </a:lnTo>
                      <a:lnTo>
                        <a:pt x="613" y="1062"/>
                      </a:lnTo>
                      <a:lnTo>
                        <a:pt x="615" y="1061"/>
                      </a:lnTo>
                      <a:lnTo>
                        <a:pt x="618" y="1058"/>
                      </a:lnTo>
                      <a:lnTo>
                        <a:pt x="622" y="1056"/>
                      </a:lnTo>
                      <a:lnTo>
                        <a:pt x="624" y="1053"/>
                      </a:lnTo>
                      <a:lnTo>
                        <a:pt x="625" y="1052"/>
                      </a:lnTo>
                      <a:lnTo>
                        <a:pt x="625" y="1046"/>
                      </a:lnTo>
                      <a:lnTo>
                        <a:pt x="625" y="1045"/>
                      </a:lnTo>
                      <a:lnTo>
                        <a:pt x="629" y="1037"/>
                      </a:lnTo>
                      <a:lnTo>
                        <a:pt x="632" y="1030"/>
                      </a:lnTo>
                      <a:lnTo>
                        <a:pt x="636" y="1022"/>
                      </a:lnTo>
                      <a:lnTo>
                        <a:pt x="641" y="1016"/>
                      </a:lnTo>
                      <a:lnTo>
                        <a:pt x="645" y="1014"/>
                      </a:lnTo>
                      <a:lnTo>
                        <a:pt x="648" y="1013"/>
                      </a:lnTo>
                      <a:lnTo>
                        <a:pt x="656" y="1013"/>
                      </a:lnTo>
                      <a:lnTo>
                        <a:pt x="660" y="1012"/>
                      </a:lnTo>
                      <a:lnTo>
                        <a:pt x="661" y="1011"/>
                      </a:lnTo>
                      <a:lnTo>
                        <a:pt x="662" y="1011"/>
                      </a:lnTo>
                      <a:lnTo>
                        <a:pt x="663" y="1009"/>
                      </a:lnTo>
                      <a:lnTo>
                        <a:pt x="665" y="1009"/>
                      </a:lnTo>
                      <a:lnTo>
                        <a:pt x="666" y="1008"/>
                      </a:lnTo>
                      <a:lnTo>
                        <a:pt x="667" y="1008"/>
                      </a:lnTo>
                      <a:lnTo>
                        <a:pt x="683" y="1011"/>
                      </a:lnTo>
                      <a:lnTo>
                        <a:pt x="700" y="1014"/>
                      </a:lnTo>
                      <a:lnTo>
                        <a:pt x="701" y="1014"/>
                      </a:lnTo>
                      <a:lnTo>
                        <a:pt x="700" y="1015"/>
                      </a:lnTo>
                      <a:lnTo>
                        <a:pt x="700" y="1015"/>
                      </a:lnTo>
                      <a:lnTo>
                        <a:pt x="699" y="1016"/>
                      </a:lnTo>
                      <a:lnTo>
                        <a:pt x="693" y="1025"/>
                      </a:lnTo>
                      <a:lnTo>
                        <a:pt x="687" y="1033"/>
                      </a:lnTo>
                      <a:lnTo>
                        <a:pt x="687" y="1034"/>
                      </a:lnTo>
                      <a:lnTo>
                        <a:pt x="687" y="1035"/>
                      </a:lnTo>
                      <a:lnTo>
                        <a:pt x="687" y="1038"/>
                      </a:lnTo>
                      <a:lnTo>
                        <a:pt x="686" y="1039"/>
                      </a:lnTo>
                      <a:lnTo>
                        <a:pt x="684" y="1040"/>
                      </a:lnTo>
                      <a:lnTo>
                        <a:pt x="682" y="1042"/>
                      </a:lnTo>
                      <a:lnTo>
                        <a:pt x="682" y="1043"/>
                      </a:lnTo>
                      <a:lnTo>
                        <a:pt x="682" y="1044"/>
                      </a:lnTo>
                      <a:lnTo>
                        <a:pt x="682" y="1044"/>
                      </a:lnTo>
                      <a:lnTo>
                        <a:pt x="688" y="1044"/>
                      </a:lnTo>
                      <a:lnTo>
                        <a:pt x="688" y="1045"/>
                      </a:lnTo>
                      <a:lnTo>
                        <a:pt x="688" y="1046"/>
                      </a:lnTo>
                      <a:lnTo>
                        <a:pt x="687" y="1047"/>
                      </a:lnTo>
                      <a:lnTo>
                        <a:pt x="686" y="1048"/>
                      </a:lnTo>
                      <a:lnTo>
                        <a:pt x="684" y="1049"/>
                      </a:lnTo>
                      <a:lnTo>
                        <a:pt x="683" y="1049"/>
                      </a:lnTo>
                      <a:lnTo>
                        <a:pt x="683" y="1050"/>
                      </a:lnTo>
                      <a:lnTo>
                        <a:pt x="682" y="1055"/>
                      </a:lnTo>
                      <a:lnTo>
                        <a:pt x="682" y="1059"/>
                      </a:lnTo>
                      <a:lnTo>
                        <a:pt x="682" y="1068"/>
                      </a:lnTo>
                      <a:lnTo>
                        <a:pt x="681" y="1071"/>
                      </a:lnTo>
                      <a:lnTo>
                        <a:pt x="680" y="1072"/>
                      </a:lnTo>
                      <a:lnTo>
                        <a:pt x="678" y="1072"/>
                      </a:lnTo>
                      <a:lnTo>
                        <a:pt x="676" y="1072"/>
                      </a:lnTo>
                      <a:lnTo>
                        <a:pt x="675" y="1075"/>
                      </a:lnTo>
                      <a:lnTo>
                        <a:pt x="673" y="1079"/>
                      </a:lnTo>
                      <a:lnTo>
                        <a:pt x="672" y="1083"/>
                      </a:lnTo>
                      <a:lnTo>
                        <a:pt x="673" y="1089"/>
                      </a:lnTo>
                      <a:lnTo>
                        <a:pt x="674" y="1095"/>
                      </a:lnTo>
                      <a:lnTo>
                        <a:pt x="674" y="1100"/>
                      </a:lnTo>
                      <a:lnTo>
                        <a:pt x="672" y="1104"/>
                      </a:lnTo>
                      <a:lnTo>
                        <a:pt x="669" y="1106"/>
                      </a:lnTo>
                      <a:lnTo>
                        <a:pt x="666" y="1108"/>
                      </a:lnTo>
                      <a:lnTo>
                        <a:pt x="663" y="1110"/>
                      </a:lnTo>
                      <a:lnTo>
                        <a:pt x="661" y="1113"/>
                      </a:lnTo>
                      <a:lnTo>
                        <a:pt x="661" y="1115"/>
                      </a:lnTo>
                      <a:lnTo>
                        <a:pt x="661" y="1116"/>
                      </a:lnTo>
                      <a:lnTo>
                        <a:pt x="661" y="1117"/>
                      </a:lnTo>
                      <a:lnTo>
                        <a:pt x="662" y="1118"/>
                      </a:lnTo>
                      <a:lnTo>
                        <a:pt x="665" y="1119"/>
                      </a:lnTo>
                      <a:lnTo>
                        <a:pt x="669" y="1119"/>
                      </a:lnTo>
                      <a:lnTo>
                        <a:pt x="673" y="1118"/>
                      </a:lnTo>
                      <a:lnTo>
                        <a:pt x="678" y="1116"/>
                      </a:lnTo>
                      <a:lnTo>
                        <a:pt x="682" y="1115"/>
                      </a:lnTo>
                      <a:lnTo>
                        <a:pt x="684" y="1113"/>
                      </a:lnTo>
                      <a:lnTo>
                        <a:pt x="686" y="1113"/>
                      </a:lnTo>
                      <a:lnTo>
                        <a:pt x="689" y="1115"/>
                      </a:lnTo>
                      <a:lnTo>
                        <a:pt x="689" y="1115"/>
                      </a:lnTo>
                      <a:lnTo>
                        <a:pt x="691" y="1114"/>
                      </a:lnTo>
                      <a:lnTo>
                        <a:pt x="704" y="1111"/>
                      </a:lnTo>
                      <a:lnTo>
                        <a:pt x="717" y="1109"/>
                      </a:lnTo>
                      <a:lnTo>
                        <a:pt x="722" y="1109"/>
                      </a:lnTo>
                      <a:lnTo>
                        <a:pt x="726" y="1110"/>
                      </a:lnTo>
                      <a:lnTo>
                        <a:pt x="744" y="1112"/>
                      </a:lnTo>
                      <a:lnTo>
                        <a:pt x="761" y="1115"/>
                      </a:lnTo>
                      <a:lnTo>
                        <a:pt x="765" y="1116"/>
                      </a:lnTo>
                      <a:lnTo>
                        <a:pt x="769" y="1117"/>
                      </a:lnTo>
                      <a:lnTo>
                        <a:pt x="772" y="1120"/>
                      </a:lnTo>
                      <a:lnTo>
                        <a:pt x="772" y="1121"/>
                      </a:lnTo>
                      <a:lnTo>
                        <a:pt x="771" y="1122"/>
                      </a:lnTo>
                      <a:lnTo>
                        <a:pt x="770" y="1123"/>
                      </a:lnTo>
                      <a:lnTo>
                        <a:pt x="768" y="1123"/>
                      </a:lnTo>
                      <a:lnTo>
                        <a:pt x="767" y="1124"/>
                      </a:lnTo>
                      <a:lnTo>
                        <a:pt x="766" y="1125"/>
                      </a:lnTo>
                      <a:lnTo>
                        <a:pt x="765" y="1133"/>
                      </a:lnTo>
                      <a:lnTo>
                        <a:pt x="764" y="1140"/>
                      </a:lnTo>
                      <a:lnTo>
                        <a:pt x="764" y="1147"/>
                      </a:lnTo>
                      <a:lnTo>
                        <a:pt x="765" y="1160"/>
                      </a:lnTo>
                      <a:lnTo>
                        <a:pt x="765" y="1160"/>
                      </a:lnTo>
                      <a:lnTo>
                        <a:pt x="764" y="1160"/>
                      </a:lnTo>
                      <a:lnTo>
                        <a:pt x="762" y="1160"/>
                      </a:lnTo>
                      <a:lnTo>
                        <a:pt x="761" y="1163"/>
                      </a:lnTo>
                      <a:lnTo>
                        <a:pt x="761" y="1164"/>
                      </a:lnTo>
                      <a:lnTo>
                        <a:pt x="761" y="1165"/>
                      </a:lnTo>
                      <a:lnTo>
                        <a:pt x="763" y="1179"/>
                      </a:lnTo>
                      <a:lnTo>
                        <a:pt x="766" y="1192"/>
                      </a:lnTo>
                      <a:lnTo>
                        <a:pt x="772" y="1204"/>
                      </a:lnTo>
                      <a:lnTo>
                        <a:pt x="774" y="1207"/>
                      </a:lnTo>
                      <a:lnTo>
                        <a:pt x="777" y="1208"/>
                      </a:lnTo>
                      <a:lnTo>
                        <a:pt x="780" y="1209"/>
                      </a:lnTo>
                      <a:lnTo>
                        <a:pt x="783" y="1211"/>
                      </a:lnTo>
                      <a:lnTo>
                        <a:pt x="786" y="1214"/>
                      </a:lnTo>
                      <a:lnTo>
                        <a:pt x="787" y="1217"/>
                      </a:lnTo>
                      <a:lnTo>
                        <a:pt x="790" y="1220"/>
                      </a:lnTo>
                      <a:lnTo>
                        <a:pt x="792" y="1220"/>
                      </a:lnTo>
                      <a:lnTo>
                        <a:pt x="798" y="1218"/>
                      </a:lnTo>
                      <a:lnTo>
                        <a:pt x="814" y="1215"/>
                      </a:lnTo>
                      <a:lnTo>
                        <a:pt x="821" y="1213"/>
                      </a:lnTo>
                      <a:lnTo>
                        <a:pt x="829" y="1210"/>
                      </a:lnTo>
                      <a:lnTo>
                        <a:pt x="835" y="1206"/>
                      </a:lnTo>
                      <a:lnTo>
                        <a:pt x="839" y="1201"/>
                      </a:lnTo>
                      <a:lnTo>
                        <a:pt x="840" y="1201"/>
                      </a:lnTo>
                      <a:lnTo>
                        <a:pt x="846" y="1200"/>
                      </a:lnTo>
                      <a:lnTo>
                        <a:pt x="852" y="1200"/>
                      </a:lnTo>
                      <a:lnTo>
                        <a:pt x="859" y="1201"/>
                      </a:lnTo>
                      <a:lnTo>
                        <a:pt x="865" y="1202"/>
                      </a:lnTo>
                      <a:lnTo>
                        <a:pt x="871" y="1205"/>
                      </a:lnTo>
                      <a:lnTo>
                        <a:pt x="876" y="1206"/>
                      </a:lnTo>
                      <a:lnTo>
                        <a:pt x="879" y="1207"/>
                      </a:lnTo>
                      <a:lnTo>
                        <a:pt x="880" y="1208"/>
                      </a:lnTo>
                      <a:lnTo>
                        <a:pt x="888" y="1208"/>
                      </a:lnTo>
                      <a:lnTo>
                        <a:pt x="890" y="1206"/>
                      </a:lnTo>
                      <a:lnTo>
                        <a:pt x="893" y="1204"/>
                      </a:lnTo>
                      <a:lnTo>
                        <a:pt x="898" y="1200"/>
                      </a:lnTo>
                      <a:lnTo>
                        <a:pt x="906" y="1193"/>
                      </a:lnTo>
                      <a:lnTo>
                        <a:pt x="911" y="1188"/>
                      </a:lnTo>
                      <a:lnTo>
                        <a:pt x="914" y="1183"/>
                      </a:lnTo>
                      <a:lnTo>
                        <a:pt x="915" y="1180"/>
                      </a:lnTo>
                      <a:lnTo>
                        <a:pt x="915" y="1178"/>
                      </a:lnTo>
                      <a:lnTo>
                        <a:pt x="914" y="1177"/>
                      </a:lnTo>
                      <a:lnTo>
                        <a:pt x="913" y="1175"/>
                      </a:lnTo>
                      <a:lnTo>
                        <a:pt x="912" y="1175"/>
                      </a:lnTo>
                      <a:lnTo>
                        <a:pt x="910" y="1174"/>
                      </a:lnTo>
                      <a:lnTo>
                        <a:pt x="909" y="1174"/>
                      </a:lnTo>
                      <a:lnTo>
                        <a:pt x="909" y="1173"/>
                      </a:lnTo>
                      <a:lnTo>
                        <a:pt x="910" y="1172"/>
                      </a:lnTo>
                      <a:lnTo>
                        <a:pt x="911" y="1170"/>
                      </a:lnTo>
                      <a:lnTo>
                        <a:pt x="914" y="1167"/>
                      </a:lnTo>
                      <a:lnTo>
                        <a:pt x="919" y="1163"/>
                      </a:lnTo>
                      <a:lnTo>
                        <a:pt x="925" y="1157"/>
                      </a:lnTo>
                      <a:lnTo>
                        <a:pt x="927" y="1156"/>
                      </a:lnTo>
                      <a:lnTo>
                        <a:pt x="930" y="1157"/>
                      </a:lnTo>
                      <a:lnTo>
                        <a:pt x="933" y="1157"/>
                      </a:lnTo>
                      <a:lnTo>
                        <a:pt x="935" y="1157"/>
                      </a:lnTo>
                      <a:lnTo>
                        <a:pt x="936" y="1155"/>
                      </a:lnTo>
                      <a:lnTo>
                        <a:pt x="936" y="1154"/>
                      </a:lnTo>
                      <a:lnTo>
                        <a:pt x="936" y="1153"/>
                      </a:lnTo>
                      <a:lnTo>
                        <a:pt x="936" y="1152"/>
                      </a:lnTo>
                      <a:lnTo>
                        <a:pt x="937" y="1151"/>
                      </a:lnTo>
                      <a:lnTo>
                        <a:pt x="937" y="1150"/>
                      </a:lnTo>
                      <a:lnTo>
                        <a:pt x="942" y="1149"/>
                      </a:lnTo>
                      <a:lnTo>
                        <a:pt x="947" y="1148"/>
                      </a:lnTo>
                      <a:lnTo>
                        <a:pt x="952" y="1147"/>
                      </a:lnTo>
                      <a:lnTo>
                        <a:pt x="953" y="1146"/>
                      </a:lnTo>
                      <a:lnTo>
                        <a:pt x="957" y="1143"/>
                      </a:lnTo>
                      <a:lnTo>
                        <a:pt x="960" y="1140"/>
                      </a:lnTo>
                      <a:lnTo>
                        <a:pt x="964" y="1137"/>
                      </a:lnTo>
                      <a:lnTo>
                        <a:pt x="969" y="1133"/>
                      </a:lnTo>
                      <a:lnTo>
                        <a:pt x="974" y="1130"/>
                      </a:lnTo>
                      <a:lnTo>
                        <a:pt x="978" y="1127"/>
                      </a:lnTo>
                      <a:lnTo>
                        <a:pt x="982" y="1127"/>
                      </a:lnTo>
                      <a:lnTo>
                        <a:pt x="986" y="1128"/>
                      </a:lnTo>
                      <a:lnTo>
                        <a:pt x="986" y="1129"/>
                      </a:lnTo>
                      <a:lnTo>
                        <a:pt x="985" y="1130"/>
                      </a:lnTo>
                      <a:lnTo>
                        <a:pt x="982" y="1131"/>
                      </a:lnTo>
                      <a:lnTo>
                        <a:pt x="979" y="1133"/>
                      </a:lnTo>
                      <a:lnTo>
                        <a:pt x="976" y="1134"/>
                      </a:lnTo>
                      <a:lnTo>
                        <a:pt x="975" y="1136"/>
                      </a:lnTo>
                      <a:lnTo>
                        <a:pt x="975" y="1139"/>
                      </a:lnTo>
                      <a:lnTo>
                        <a:pt x="980" y="1144"/>
                      </a:lnTo>
                      <a:lnTo>
                        <a:pt x="981" y="1147"/>
                      </a:lnTo>
                      <a:lnTo>
                        <a:pt x="981" y="1146"/>
                      </a:lnTo>
                      <a:lnTo>
                        <a:pt x="982" y="1145"/>
                      </a:lnTo>
                      <a:lnTo>
                        <a:pt x="985" y="1143"/>
                      </a:lnTo>
                      <a:lnTo>
                        <a:pt x="989" y="1141"/>
                      </a:lnTo>
                      <a:lnTo>
                        <a:pt x="994" y="1137"/>
                      </a:lnTo>
                      <a:lnTo>
                        <a:pt x="998" y="1134"/>
                      </a:lnTo>
                      <a:lnTo>
                        <a:pt x="1003" y="1131"/>
                      </a:lnTo>
                      <a:lnTo>
                        <a:pt x="1007" y="1128"/>
                      </a:lnTo>
                      <a:lnTo>
                        <a:pt x="1010" y="1126"/>
                      </a:lnTo>
                      <a:lnTo>
                        <a:pt x="1014" y="1125"/>
                      </a:lnTo>
                      <a:lnTo>
                        <a:pt x="1018" y="1123"/>
                      </a:lnTo>
                      <a:lnTo>
                        <a:pt x="1023" y="1122"/>
                      </a:lnTo>
                      <a:lnTo>
                        <a:pt x="1028" y="1121"/>
                      </a:lnTo>
                      <a:lnTo>
                        <a:pt x="1031" y="1121"/>
                      </a:lnTo>
                      <a:lnTo>
                        <a:pt x="1034" y="1123"/>
                      </a:lnTo>
                      <a:lnTo>
                        <a:pt x="1036" y="1126"/>
                      </a:lnTo>
                      <a:lnTo>
                        <a:pt x="1036" y="1129"/>
                      </a:lnTo>
                      <a:lnTo>
                        <a:pt x="1036" y="1130"/>
                      </a:lnTo>
                      <a:lnTo>
                        <a:pt x="1036" y="1131"/>
                      </a:lnTo>
                      <a:lnTo>
                        <a:pt x="1038" y="1131"/>
                      </a:lnTo>
                      <a:lnTo>
                        <a:pt x="1043" y="1131"/>
                      </a:lnTo>
                      <a:lnTo>
                        <a:pt x="1044" y="1131"/>
                      </a:lnTo>
                      <a:lnTo>
                        <a:pt x="1047" y="1129"/>
                      </a:lnTo>
                      <a:lnTo>
                        <a:pt x="1051" y="1127"/>
                      </a:lnTo>
                      <a:lnTo>
                        <a:pt x="1055" y="1125"/>
                      </a:lnTo>
                      <a:lnTo>
                        <a:pt x="1060" y="1123"/>
                      </a:lnTo>
                      <a:lnTo>
                        <a:pt x="1064" y="1120"/>
                      </a:lnTo>
                      <a:lnTo>
                        <a:pt x="1067" y="1119"/>
                      </a:lnTo>
                      <a:lnTo>
                        <a:pt x="1068" y="1118"/>
                      </a:lnTo>
                      <a:lnTo>
                        <a:pt x="1069" y="1118"/>
                      </a:lnTo>
                      <a:lnTo>
                        <a:pt x="1070" y="1119"/>
                      </a:lnTo>
                      <a:lnTo>
                        <a:pt x="1071" y="1120"/>
                      </a:lnTo>
                      <a:lnTo>
                        <a:pt x="1072" y="1122"/>
                      </a:lnTo>
                      <a:lnTo>
                        <a:pt x="1073" y="1122"/>
                      </a:lnTo>
                      <a:lnTo>
                        <a:pt x="1079" y="1123"/>
                      </a:lnTo>
                      <a:lnTo>
                        <a:pt x="1086" y="1121"/>
                      </a:lnTo>
                      <a:lnTo>
                        <a:pt x="1088" y="1120"/>
                      </a:lnTo>
                      <a:lnTo>
                        <a:pt x="1089" y="1119"/>
                      </a:lnTo>
                      <a:lnTo>
                        <a:pt x="1090" y="1118"/>
                      </a:lnTo>
                      <a:lnTo>
                        <a:pt x="1091" y="1117"/>
                      </a:lnTo>
                      <a:lnTo>
                        <a:pt x="1095" y="1114"/>
                      </a:lnTo>
                      <a:lnTo>
                        <a:pt x="1100" y="1112"/>
                      </a:lnTo>
                      <a:lnTo>
                        <a:pt x="1104" y="1108"/>
                      </a:lnTo>
                      <a:lnTo>
                        <a:pt x="1107" y="1104"/>
                      </a:lnTo>
                      <a:lnTo>
                        <a:pt x="1107" y="1103"/>
                      </a:lnTo>
                      <a:lnTo>
                        <a:pt x="1105" y="1103"/>
                      </a:lnTo>
                      <a:lnTo>
                        <a:pt x="1104" y="1104"/>
                      </a:lnTo>
                      <a:lnTo>
                        <a:pt x="1103" y="1104"/>
                      </a:lnTo>
                      <a:lnTo>
                        <a:pt x="1106" y="1102"/>
                      </a:lnTo>
                      <a:lnTo>
                        <a:pt x="1109" y="1101"/>
                      </a:lnTo>
                      <a:lnTo>
                        <a:pt x="1114" y="1099"/>
                      </a:lnTo>
                      <a:lnTo>
                        <a:pt x="1119" y="1095"/>
                      </a:lnTo>
                      <a:lnTo>
                        <a:pt x="1124" y="1092"/>
                      </a:lnTo>
                      <a:lnTo>
                        <a:pt x="1129" y="1089"/>
                      </a:lnTo>
                      <a:lnTo>
                        <a:pt x="1133" y="1088"/>
                      </a:lnTo>
                      <a:lnTo>
                        <a:pt x="1134" y="1088"/>
                      </a:lnTo>
                      <a:lnTo>
                        <a:pt x="1134" y="1088"/>
                      </a:lnTo>
                      <a:lnTo>
                        <a:pt x="1132" y="1090"/>
                      </a:lnTo>
                      <a:lnTo>
                        <a:pt x="1131" y="1091"/>
                      </a:lnTo>
                      <a:lnTo>
                        <a:pt x="1130" y="1092"/>
                      </a:lnTo>
                      <a:lnTo>
                        <a:pt x="1128" y="1094"/>
                      </a:lnTo>
                      <a:lnTo>
                        <a:pt x="1126" y="1095"/>
                      </a:lnTo>
                      <a:lnTo>
                        <a:pt x="1124" y="1096"/>
                      </a:lnTo>
                      <a:lnTo>
                        <a:pt x="1121" y="1097"/>
                      </a:lnTo>
                      <a:lnTo>
                        <a:pt x="1118" y="1098"/>
                      </a:lnTo>
                      <a:lnTo>
                        <a:pt x="1117" y="1100"/>
                      </a:lnTo>
                      <a:lnTo>
                        <a:pt x="1116" y="1101"/>
                      </a:lnTo>
                      <a:lnTo>
                        <a:pt x="1117" y="1103"/>
                      </a:lnTo>
                      <a:lnTo>
                        <a:pt x="1120" y="1106"/>
                      </a:lnTo>
                      <a:lnTo>
                        <a:pt x="1124" y="1108"/>
                      </a:lnTo>
                      <a:lnTo>
                        <a:pt x="1128" y="1108"/>
                      </a:lnTo>
                      <a:lnTo>
                        <a:pt x="1129" y="1108"/>
                      </a:lnTo>
                      <a:lnTo>
                        <a:pt x="1131" y="1106"/>
                      </a:lnTo>
                      <a:lnTo>
                        <a:pt x="1132" y="1106"/>
                      </a:lnTo>
                      <a:lnTo>
                        <a:pt x="1133" y="1105"/>
                      </a:lnTo>
                      <a:lnTo>
                        <a:pt x="1135" y="1105"/>
                      </a:lnTo>
                      <a:lnTo>
                        <a:pt x="1138" y="1108"/>
                      </a:lnTo>
                      <a:lnTo>
                        <a:pt x="1141" y="1112"/>
                      </a:lnTo>
                      <a:lnTo>
                        <a:pt x="1142" y="1117"/>
                      </a:lnTo>
                      <a:lnTo>
                        <a:pt x="1147" y="1114"/>
                      </a:lnTo>
                      <a:lnTo>
                        <a:pt x="1152" y="1112"/>
                      </a:lnTo>
                      <a:lnTo>
                        <a:pt x="1158" y="1110"/>
                      </a:lnTo>
                      <a:lnTo>
                        <a:pt x="1164" y="1108"/>
                      </a:lnTo>
                      <a:lnTo>
                        <a:pt x="1170" y="1109"/>
                      </a:lnTo>
                      <a:lnTo>
                        <a:pt x="1175" y="1111"/>
                      </a:lnTo>
                      <a:lnTo>
                        <a:pt x="1179" y="1115"/>
                      </a:lnTo>
                      <a:lnTo>
                        <a:pt x="1179" y="1118"/>
                      </a:lnTo>
                      <a:lnTo>
                        <a:pt x="1175" y="1127"/>
                      </a:lnTo>
                      <a:lnTo>
                        <a:pt x="1174" y="1130"/>
                      </a:lnTo>
                      <a:lnTo>
                        <a:pt x="1175" y="1131"/>
                      </a:lnTo>
                      <a:lnTo>
                        <a:pt x="1179" y="1132"/>
                      </a:lnTo>
                      <a:lnTo>
                        <a:pt x="1182" y="1130"/>
                      </a:lnTo>
                      <a:lnTo>
                        <a:pt x="1187" y="1127"/>
                      </a:lnTo>
                      <a:lnTo>
                        <a:pt x="1190" y="1124"/>
                      </a:lnTo>
                      <a:lnTo>
                        <a:pt x="1194" y="1123"/>
                      </a:lnTo>
                      <a:lnTo>
                        <a:pt x="1195" y="1124"/>
                      </a:lnTo>
                      <a:lnTo>
                        <a:pt x="1195" y="1126"/>
                      </a:lnTo>
                      <a:lnTo>
                        <a:pt x="1194" y="1129"/>
                      </a:lnTo>
                      <a:lnTo>
                        <a:pt x="1193" y="1131"/>
                      </a:lnTo>
                      <a:lnTo>
                        <a:pt x="1192" y="1133"/>
                      </a:lnTo>
                      <a:lnTo>
                        <a:pt x="1193" y="1133"/>
                      </a:lnTo>
                      <a:lnTo>
                        <a:pt x="1198" y="1131"/>
                      </a:lnTo>
                      <a:lnTo>
                        <a:pt x="1203" y="1128"/>
                      </a:lnTo>
                      <a:lnTo>
                        <a:pt x="1206" y="1124"/>
                      </a:lnTo>
                      <a:lnTo>
                        <a:pt x="1211" y="1119"/>
                      </a:lnTo>
                      <a:lnTo>
                        <a:pt x="1211" y="1116"/>
                      </a:lnTo>
                      <a:lnTo>
                        <a:pt x="1211" y="1115"/>
                      </a:lnTo>
                      <a:lnTo>
                        <a:pt x="1216" y="1112"/>
                      </a:lnTo>
                      <a:lnTo>
                        <a:pt x="1218" y="1110"/>
                      </a:lnTo>
                      <a:lnTo>
                        <a:pt x="1220" y="1109"/>
                      </a:lnTo>
                      <a:lnTo>
                        <a:pt x="1220" y="1110"/>
                      </a:lnTo>
                      <a:lnTo>
                        <a:pt x="1220" y="1111"/>
                      </a:lnTo>
                      <a:lnTo>
                        <a:pt x="1220" y="1112"/>
                      </a:lnTo>
                      <a:lnTo>
                        <a:pt x="1220" y="1115"/>
                      </a:lnTo>
                      <a:lnTo>
                        <a:pt x="1220" y="1115"/>
                      </a:lnTo>
                      <a:lnTo>
                        <a:pt x="1222" y="1115"/>
                      </a:lnTo>
                      <a:lnTo>
                        <a:pt x="1225" y="1114"/>
                      </a:lnTo>
                      <a:lnTo>
                        <a:pt x="1231" y="1111"/>
                      </a:lnTo>
                      <a:lnTo>
                        <a:pt x="1232" y="1109"/>
                      </a:lnTo>
                      <a:lnTo>
                        <a:pt x="1233" y="1106"/>
                      </a:lnTo>
                      <a:lnTo>
                        <a:pt x="1233" y="1104"/>
                      </a:lnTo>
                      <a:lnTo>
                        <a:pt x="1235" y="1102"/>
                      </a:lnTo>
                      <a:lnTo>
                        <a:pt x="1239" y="1099"/>
                      </a:lnTo>
                      <a:lnTo>
                        <a:pt x="1243" y="1098"/>
                      </a:lnTo>
                      <a:lnTo>
                        <a:pt x="1245" y="1099"/>
                      </a:lnTo>
                      <a:lnTo>
                        <a:pt x="1248" y="1101"/>
                      </a:lnTo>
                      <a:lnTo>
                        <a:pt x="1250" y="1103"/>
                      </a:lnTo>
                      <a:lnTo>
                        <a:pt x="1253" y="1106"/>
                      </a:lnTo>
                      <a:lnTo>
                        <a:pt x="1257" y="1108"/>
                      </a:lnTo>
                      <a:lnTo>
                        <a:pt x="1258" y="1108"/>
                      </a:lnTo>
                      <a:lnTo>
                        <a:pt x="1258" y="1108"/>
                      </a:lnTo>
                      <a:lnTo>
                        <a:pt x="1258" y="1105"/>
                      </a:lnTo>
                      <a:lnTo>
                        <a:pt x="1259" y="1104"/>
                      </a:lnTo>
                      <a:lnTo>
                        <a:pt x="1263" y="1113"/>
                      </a:lnTo>
                      <a:lnTo>
                        <a:pt x="1271" y="1131"/>
                      </a:lnTo>
                      <a:lnTo>
                        <a:pt x="1271" y="1135"/>
                      </a:lnTo>
                      <a:lnTo>
                        <a:pt x="1269" y="1139"/>
                      </a:lnTo>
                      <a:lnTo>
                        <a:pt x="1266" y="1143"/>
                      </a:lnTo>
                      <a:lnTo>
                        <a:pt x="1262" y="1147"/>
                      </a:lnTo>
                      <a:lnTo>
                        <a:pt x="1256" y="1156"/>
                      </a:lnTo>
                      <a:lnTo>
                        <a:pt x="1252" y="1160"/>
                      </a:lnTo>
                      <a:lnTo>
                        <a:pt x="1249" y="1167"/>
                      </a:lnTo>
                      <a:lnTo>
                        <a:pt x="1246" y="1174"/>
                      </a:lnTo>
                      <a:lnTo>
                        <a:pt x="1243" y="1181"/>
                      </a:lnTo>
                      <a:lnTo>
                        <a:pt x="1239" y="1184"/>
                      </a:lnTo>
                      <a:lnTo>
                        <a:pt x="1236" y="1187"/>
                      </a:lnTo>
                      <a:lnTo>
                        <a:pt x="1233" y="1191"/>
                      </a:lnTo>
                      <a:lnTo>
                        <a:pt x="1232" y="1193"/>
                      </a:lnTo>
                      <a:lnTo>
                        <a:pt x="1234" y="1192"/>
                      </a:lnTo>
                      <a:lnTo>
                        <a:pt x="1235" y="1191"/>
                      </a:lnTo>
                      <a:lnTo>
                        <a:pt x="1237" y="1189"/>
                      </a:lnTo>
                      <a:lnTo>
                        <a:pt x="1240" y="1185"/>
                      </a:lnTo>
                      <a:lnTo>
                        <a:pt x="1244" y="1182"/>
                      </a:lnTo>
                      <a:lnTo>
                        <a:pt x="1244" y="1181"/>
                      </a:lnTo>
                      <a:lnTo>
                        <a:pt x="1244" y="1180"/>
                      </a:lnTo>
                      <a:lnTo>
                        <a:pt x="1245" y="1179"/>
                      </a:lnTo>
                      <a:lnTo>
                        <a:pt x="1245" y="1177"/>
                      </a:lnTo>
                      <a:lnTo>
                        <a:pt x="1246" y="1174"/>
                      </a:lnTo>
                      <a:lnTo>
                        <a:pt x="1248" y="1172"/>
                      </a:lnTo>
                      <a:lnTo>
                        <a:pt x="1249" y="1169"/>
                      </a:lnTo>
                      <a:lnTo>
                        <a:pt x="1250" y="1166"/>
                      </a:lnTo>
                      <a:lnTo>
                        <a:pt x="1253" y="1165"/>
                      </a:lnTo>
                      <a:lnTo>
                        <a:pt x="1249" y="1173"/>
                      </a:lnTo>
                      <a:lnTo>
                        <a:pt x="1251" y="1170"/>
                      </a:lnTo>
                      <a:lnTo>
                        <a:pt x="1253" y="1167"/>
                      </a:lnTo>
                      <a:lnTo>
                        <a:pt x="1255" y="1166"/>
                      </a:lnTo>
                      <a:lnTo>
                        <a:pt x="1256" y="1166"/>
                      </a:lnTo>
                      <a:lnTo>
                        <a:pt x="1257" y="1163"/>
                      </a:lnTo>
                      <a:lnTo>
                        <a:pt x="1258" y="1158"/>
                      </a:lnTo>
                      <a:lnTo>
                        <a:pt x="1260" y="1155"/>
                      </a:lnTo>
                      <a:lnTo>
                        <a:pt x="1263" y="1152"/>
                      </a:lnTo>
                      <a:lnTo>
                        <a:pt x="1266" y="1149"/>
                      </a:lnTo>
                      <a:lnTo>
                        <a:pt x="1275" y="1142"/>
                      </a:lnTo>
                      <a:lnTo>
                        <a:pt x="1278" y="1139"/>
                      </a:lnTo>
                      <a:lnTo>
                        <a:pt x="1281" y="1137"/>
                      </a:lnTo>
                      <a:lnTo>
                        <a:pt x="1282" y="1137"/>
                      </a:lnTo>
                      <a:lnTo>
                        <a:pt x="1281" y="1138"/>
                      </a:lnTo>
                      <a:lnTo>
                        <a:pt x="1279" y="1141"/>
                      </a:lnTo>
                      <a:lnTo>
                        <a:pt x="1277" y="1146"/>
                      </a:lnTo>
                      <a:lnTo>
                        <a:pt x="1271" y="1157"/>
                      </a:lnTo>
                      <a:lnTo>
                        <a:pt x="1267" y="1163"/>
                      </a:lnTo>
                      <a:lnTo>
                        <a:pt x="1267" y="1165"/>
                      </a:lnTo>
                      <a:lnTo>
                        <a:pt x="1266" y="1169"/>
                      </a:lnTo>
                      <a:lnTo>
                        <a:pt x="1264" y="1173"/>
                      </a:lnTo>
                      <a:lnTo>
                        <a:pt x="1262" y="1178"/>
                      </a:lnTo>
                      <a:lnTo>
                        <a:pt x="1262" y="1178"/>
                      </a:lnTo>
                      <a:lnTo>
                        <a:pt x="1263" y="1177"/>
                      </a:lnTo>
                      <a:lnTo>
                        <a:pt x="1263" y="1176"/>
                      </a:lnTo>
                      <a:lnTo>
                        <a:pt x="1264" y="1175"/>
                      </a:lnTo>
                      <a:lnTo>
                        <a:pt x="1264" y="1174"/>
                      </a:lnTo>
                      <a:lnTo>
                        <a:pt x="1265" y="1173"/>
                      </a:lnTo>
                      <a:lnTo>
                        <a:pt x="1272" y="1160"/>
                      </a:lnTo>
                      <a:lnTo>
                        <a:pt x="1274" y="1158"/>
                      </a:lnTo>
                      <a:lnTo>
                        <a:pt x="1275" y="1157"/>
                      </a:lnTo>
                      <a:lnTo>
                        <a:pt x="1276" y="1156"/>
                      </a:lnTo>
                      <a:lnTo>
                        <a:pt x="1278" y="1154"/>
                      </a:lnTo>
                      <a:lnTo>
                        <a:pt x="1278" y="1150"/>
                      </a:lnTo>
                      <a:lnTo>
                        <a:pt x="1280" y="1145"/>
                      </a:lnTo>
                      <a:lnTo>
                        <a:pt x="1284" y="1139"/>
                      </a:lnTo>
                      <a:lnTo>
                        <a:pt x="1285" y="1138"/>
                      </a:lnTo>
                      <a:lnTo>
                        <a:pt x="1290" y="1135"/>
                      </a:lnTo>
                      <a:lnTo>
                        <a:pt x="1296" y="1128"/>
                      </a:lnTo>
                      <a:lnTo>
                        <a:pt x="1299" y="1126"/>
                      </a:lnTo>
                      <a:lnTo>
                        <a:pt x="1302" y="1124"/>
                      </a:lnTo>
                      <a:lnTo>
                        <a:pt x="1306" y="1123"/>
                      </a:lnTo>
                      <a:lnTo>
                        <a:pt x="1312" y="1120"/>
                      </a:lnTo>
                      <a:lnTo>
                        <a:pt x="1312" y="1123"/>
                      </a:lnTo>
                      <a:lnTo>
                        <a:pt x="1311" y="1123"/>
                      </a:lnTo>
                      <a:lnTo>
                        <a:pt x="1309" y="1129"/>
                      </a:lnTo>
                      <a:lnTo>
                        <a:pt x="1307" y="1135"/>
                      </a:lnTo>
                      <a:lnTo>
                        <a:pt x="1305" y="1141"/>
                      </a:lnTo>
                      <a:lnTo>
                        <a:pt x="1305" y="1142"/>
                      </a:lnTo>
                      <a:lnTo>
                        <a:pt x="1308" y="1137"/>
                      </a:lnTo>
                      <a:lnTo>
                        <a:pt x="1309" y="1134"/>
                      </a:lnTo>
                      <a:lnTo>
                        <a:pt x="1311" y="1129"/>
                      </a:lnTo>
                      <a:lnTo>
                        <a:pt x="1312" y="1127"/>
                      </a:lnTo>
                      <a:lnTo>
                        <a:pt x="1313" y="1124"/>
                      </a:lnTo>
                      <a:lnTo>
                        <a:pt x="1321" y="1115"/>
                      </a:lnTo>
                      <a:lnTo>
                        <a:pt x="1323" y="1114"/>
                      </a:lnTo>
                      <a:lnTo>
                        <a:pt x="1324" y="1114"/>
                      </a:lnTo>
                      <a:lnTo>
                        <a:pt x="1325" y="1113"/>
                      </a:lnTo>
                      <a:lnTo>
                        <a:pt x="1327" y="1112"/>
                      </a:lnTo>
                      <a:lnTo>
                        <a:pt x="1333" y="1105"/>
                      </a:lnTo>
                      <a:lnTo>
                        <a:pt x="1338" y="1098"/>
                      </a:lnTo>
                      <a:lnTo>
                        <a:pt x="1343" y="1091"/>
                      </a:lnTo>
                      <a:lnTo>
                        <a:pt x="1345" y="1089"/>
                      </a:lnTo>
                      <a:lnTo>
                        <a:pt x="1349" y="1087"/>
                      </a:lnTo>
                      <a:lnTo>
                        <a:pt x="1350" y="1086"/>
                      </a:lnTo>
                      <a:lnTo>
                        <a:pt x="1352" y="1084"/>
                      </a:lnTo>
                      <a:lnTo>
                        <a:pt x="1354" y="1080"/>
                      </a:lnTo>
                      <a:lnTo>
                        <a:pt x="1357" y="1077"/>
                      </a:lnTo>
                      <a:lnTo>
                        <a:pt x="1359" y="1075"/>
                      </a:lnTo>
                      <a:lnTo>
                        <a:pt x="1362" y="1074"/>
                      </a:lnTo>
                      <a:lnTo>
                        <a:pt x="1363" y="1076"/>
                      </a:lnTo>
                      <a:lnTo>
                        <a:pt x="1363" y="1078"/>
                      </a:lnTo>
                      <a:lnTo>
                        <a:pt x="1362" y="1081"/>
                      </a:lnTo>
                      <a:lnTo>
                        <a:pt x="1360" y="1084"/>
                      </a:lnTo>
                      <a:lnTo>
                        <a:pt x="1358" y="1086"/>
                      </a:lnTo>
                      <a:lnTo>
                        <a:pt x="1357" y="1089"/>
                      </a:lnTo>
                      <a:lnTo>
                        <a:pt x="1354" y="1097"/>
                      </a:lnTo>
                      <a:lnTo>
                        <a:pt x="1350" y="1105"/>
                      </a:lnTo>
                      <a:lnTo>
                        <a:pt x="1337" y="1132"/>
                      </a:lnTo>
                      <a:lnTo>
                        <a:pt x="1322" y="1158"/>
                      </a:lnTo>
                      <a:lnTo>
                        <a:pt x="1306" y="1184"/>
                      </a:lnTo>
                      <a:lnTo>
                        <a:pt x="1290" y="1209"/>
                      </a:lnTo>
                      <a:lnTo>
                        <a:pt x="1293" y="1208"/>
                      </a:lnTo>
                      <a:lnTo>
                        <a:pt x="1266" y="1247"/>
                      </a:lnTo>
                      <a:lnTo>
                        <a:pt x="1237" y="1283"/>
                      </a:lnTo>
                      <a:lnTo>
                        <a:pt x="1206" y="1319"/>
                      </a:lnTo>
                      <a:lnTo>
                        <a:pt x="1173" y="1352"/>
                      </a:lnTo>
                      <a:lnTo>
                        <a:pt x="1138" y="1384"/>
                      </a:lnTo>
                      <a:lnTo>
                        <a:pt x="1102" y="1414"/>
                      </a:lnTo>
                      <a:lnTo>
                        <a:pt x="1064" y="1442"/>
                      </a:lnTo>
                      <a:lnTo>
                        <a:pt x="1024" y="1468"/>
                      </a:lnTo>
                      <a:lnTo>
                        <a:pt x="983" y="1491"/>
                      </a:lnTo>
                      <a:lnTo>
                        <a:pt x="941" y="1513"/>
                      </a:lnTo>
                      <a:lnTo>
                        <a:pt x="898" y="1532"/>
                      </a:lnTo>
                      <a:lnTo>
                        <a:pt x="853" y="1549"/>
                      </a:lnTo>
                      <a:lnTo>
                        <a:pt x="853" y="1547"/>
                      </a:lnTo>
                      <a:lnTo>
                        <a:pt x="862" y="1544"/>
                      </a:lnTo>
                      <a:lnTo>
                        <a:pt x="872" y="1540"/>
                      </a:lnTo>
                      <a:lnTo>
                        <a:pt x="882" y="1535"/>
                      </a:lnTo>
                      <a:lnTo>
                        <a:pt x="892" y="1528"/>
                      </a:lnTo>
                      <a:lnTo>
                        <a:pt x="902" y="1522"/>
                      </a:lnTo>
                      <a:lnTo>
                        <a:pt x="910" y="1515"/>
                      </a:lnTo>
                      <a:lnTo>
                        <a:pt x="916" y="1509"/>
                      </a:lnTo>
                      <a:lnTo>
                        <a:pt x="916" y="1509"/>
                      </a:lnTo>
                      <a:lnTo>
                        <a:pt x="916" y="1509"/>
                      </a:lnTo>
                      <a:lnTo>
                        <a:pt x="915" y="1509"/>
                      </a:lnTo>
                      <a:lnTo>
                        <a:pt x="914" y="1510"/>
                      </a:lnTo>
                      <a:lnTo>
                        <a:pt x="914" y="1510"/>
                      </a:lnTo>
                      <a:lnTo>
                        <a:pt x="916" y="1508"/>
                      </a:lnTo>
                      <a:lnTo>
                        <a:pt x="919" y="1505"/>
                      </a:lnTo>
                      <a:lnTo>
                        <a:pt x="923" y="1501"/>
                      </a:lnTo>
                      <a:lnTo>
                        <a:pt x="929" y="1497"/>
                      </a:lnTo>
                      <a:lnTo>
                        <a:pt x="933" y="1492"/>
                      </a:lnTo>
                      <a:lnTo>
                        <a:pt x="936" y="1487"/>
                      </a:lnTo>
                      <a:lnTo>
                        <a:pt x="938" y="1483"/>
                      </a:lnTo>
                      <a:lnTo>
                        <a:pt x="938" y="1478"/>
                      </a:lnTo>
                      <a:lnTo>
                        <a:pt x="937" y="1477"/>
                      </a:lnTo>
                      <a:lnTo>
                        <a:pt x="935" y="1477"/>
                      </a:lnTo>
                      <a:lnTo>
                        <a:pt x="930" y="1479"/>
                      </a:lnTo>
                      <a:lnTo>
                        <a:pt x="927" y="1480"/>
                      </a:lnTo>
                      <a:lnTo>
                        <a:pt x="902" y="1481"/>
                      </a:lnTo>
                      <a:lnTo>
                        <a:pt x="877" y="1481"/>
                      </a:lnTo>
                      <a:lnTo>
                        <a:pt x="868" y="1481"/>
                      </a:lnTo>
                      <a:lnTo>
                        <a:pt x="862" y="1480"/>
                      </a:lnTo>
                      <a:lnTo>
                        <a:pt x="859" y="1480"/>
                      </a:lnTo>
                      <a:lnTo>
                        <a:pt x="858" y="1479"/>
                      </a:lnTo>
                      <a:lnTo>
                        <a:pt x="859" y="1478"/>
                      </a:lnTo>
                      <a:lnTo>
                        <a:pt x="860" y="1478"/>
                      </a:lnTo>
                      <a:lnTo>
                        <a:pt x="862" y="1477"/>
                      </a:lnTo>
                      <a:lnTo>
                        <a:pt x="865" y="1476"/>
                      </a:lnTo>
                      <a:lnTo>
                        <a:pt x="866" y="1474"/>
                      </a:lnTo>
                      <a:lnTo>
                        <a:pt x="867" y="1472"/>
                      </a:lnTo>
                      <a:lnTo>
                        <a:pt x="866" y="1470"/>
                      </a:lnTo>
                      <a:lnTo>
                        <a:pt x="863" y="1467"/>
                      </a:lnTo>
                      <a:lnTo>
                        <a:pt x="860" y="1465"/>
                      </a:lnTo>
                      <a:lnTo>
                        <a:pt x="855" y="1463"/>
                      </a:lnTo>
                      <a:lnTo>
                        <a:pt x="851" y="1461"/>
                      </a:lnTo>
                      <a:lnTo>
                        <a:pt x="848" y="1458"/>
                      </a:lnTo>
                      <a:lnTo>
                        <a:pt x="848" y="1457"/>
                      </a:lnTo>
                      <a:lnTo>
                        <a:pt x="849" y="1456"/>
                      </a:lnTo>
                      <a:lnTo>
                        <a:pt x="849" y="1455"/>
                      </a:lnTo>
                      <a:lnTo>
                        <a:pt x="843" y="1445"/>
                      </a:lnTo>
                      <a:lnTo>
                        <a:pt x="835" y="1436"/>
                      </a:lnTo>
                      <a:lnTo>
                        <a:pt x="830" y="1433"/>
                      </a:lnTo>
                      <a:lnTo>
                        <a:pt x="825" y="1431"/>
                      </a:lnTo>
                      <a:lnTo>
                        <a:pt x="821" y="1427"/>
                      </a:lnTo>
                      <a:lnTo>
                        <a:pt x="817" y="1422"/>
                      </a:lnTo>
                      <a:lnTo>
                        <a:pt x="815" y="1421"/>
                      </a:lnTo>
                      <a:lnTo>
                        <a:pt x="807" y="1421"/>
                      </a:lnTo>
                      <a:lnTo>
                        <a:pt x="804" y="1420"/>
                      </a:lnTo>
                      <a:lnTo>
                        <a:pt x="804" y="1420"/>
                      </a:lnTo>
                      <a:lnTo>
                        <a:pt x="803" y="1419"/>
                      </a:lnTo>
                      <a:lnTo>
                        <a:pt x="804" y="1418"/>
                      </a:lnTo>
                      <a:lnTo>
                        <a:pt x="804" y="1414"/>
                      </a:lnTo>
                      <a:lnTo>
                        <a:pt x="802" y="1412"/>
                      </a:lnTo>
                      <a:lnTo>
                        <a:pt x="800" y="1411"/>
                      </a:lnTo>
                      <a:lnTo>
                        <a:pt x="797" y="1409"/>
                      </a:lnTo>
                      <a:lnTo>
                        <a:pt x="796" y="1407"/>
                      </a:lnTo>
                      <a:lnTo>
                        <a:pt x="796" y="1404"/>
                      </a:lnTo>
                      <a:lnTo>
                        <a:pt x="798" y="1400"/>
                      </a:lnTo>
                      <a:lnTo>
                        <a:pt x="803" y="1395"/>
                      </a:lnTo>
                      <a:lnTo>
                        <a:pt x="808" y="1391"/>
                      </a:lnTo>
                      <a:lnTo>
                        <a:pt x="812" y="1388"/>
                      </a:lnTo>
                      <a:lnTo>
                        <a:pt x="816" y="1386"/>
                      </a:lnTo>
                      <a:lnTo>
                        <a:pt x="822" y="1384"/>
                      </a:lnTo>
                      <a:lnTo>
                        <a:pt x="823" y="1382"/>
                      </a:lnTo>
                      <a:lnTo>
                        <a:pt x="825" y="1378"/>
                      </a:lnTo>
                      <a:lnTo>
                        <a:pt x="827" y="1373"/>
                      </a:lnTo>
                      <a:lnTo>
                        <a:pt x="828" y="1367"/>
                      </a:lnTo>
                      <a:lnTo>
                        <a:pt x="827" y="1368"/>
                      </a:lnTo>
                      <a:lnTo>
                        <a:pt x="827" y="1369"/>
                      </a:lnTo>
                      <a:lnTo>
                        <a:pt x="826" y="1371"/>
                      </a:lnTo>
                      <a:lnTo>
                        <a:pt x="825" y="1372"/>
                      </a:lnTo>
                      <a:lnTo>
                        <a:pt x="823" y="1372"/>
                      </a:lnTo>
                      <a:lnTo>
                        <a:pt x="820" y="1373"/>
                      </a:lnTo>
                      <a:lnTo>
                        <a:pt x="816" y="1375"/>
                      </a:lnTo>
                      <a:lnTo>
                        <a:pt x="813" y="1376"/>
                      </a:lnTo>
                      <a:lnTo>
                        <a:pt x="810" y="1376"/>
                      </a:lnTo>
                      <a:lnTo>
                        <a:pt x="807" y="1375"/>
                      </a:lnTo>
                      <a:lnTo>
                        <a:pt x="805" y="1372"/>
                      </a:lnTo>
                      <a:lnTo>
                        <a:pt x="805" y="1367"/>
                      </a:lnTo>
                      <a:lnTo>
                        <a:pt x="806" y="1363"/>
                      </a:lnTo>
                      <a:lnTo>
                        <a:pt x="808" y="1359"/>
                      </a:lnTo>
                      <a:lnTo>
                        <a:pt x="811" y="1357"/>
                      </a:lnTo>
                      <a:lnTo>
                        <a:pt x="815" y="1356"/>
                      </a:lnTo>
                      <a:lnTo>
                        <a:pt x="818" y="1354"/>
                      </a:lnTo>
                      <a:lnTo>
                        <a:pt x="821" y="1352"/>
                      </a:lnTo>
                      <a:lnTo>
                        <a:pt x="821" y="1351"/>
                      </a:lnTo>
                      <a:lnTo>
                        <a:pt x="820" y="1351"/>
                      </a:lnTo>
                      <a:lnTo>
                        <a:pt x="819" y="1351"/>
                      </a:lnTo>
                      <a:lnTo>
                        <a:pt x="818" y="1351"/>
                      </a:lnTo>
                      <a:lnTo>
                        <a:pt x="817" y="1350"/>
                      </a:lnTo>
                      <a:lnTo>
                        <a:pt x="817" y="1350"/>
                      </a:lnTo>
                      <a:lnTo>
                        <a:pt x="817" y="1349"/>
                      </a:lnTo>
                      <a:lnTo>
                        <a:pt x="818" y="1347"/>
                      </a:lnTo>
                      <a:lnTo>
                        <a:pt x="821" y="1346"/>
                      </a:lnTo>
                      <a:lnTo>
                        <a:pt x="823" y="1345"/>
                      </a:lnTo>
                      <a:lnTo>
                        <a:pt x="825" y="1343"/>
                      </a:lnTo>
                      <a:lnTo>
                        <a:pt x="826" y="1339"/>
                      </a:lnTo>
                      <a:lnTo>
                        <a:pt x="825" y="1336"/>
                      </a:lnTo>
                      <a:lnTo>
                        <a:pt x="826" y="1332"/>
                      </a:lnTo>
                      <a:lnTo>
                        <a:pt x="829" y="1331"/>
                      </a:lnTo>
                      <a:lnTo>
                        <a:pt x="833" y="1329"/>
                      </a:lnTo>
                      <a:lnTo>
                        <a:pt x="838" y="1327"/>
                      </a:lnTo>
                      <a:lnTo>
                        <a:pt x="846" y="1324"/>
                      </a:lnTo>
                      <a:lnTo>
                        <a:pt x="848" y="1322"/>
                      </a:lnTo>
                      <a:lnTo>
                        <a:pt x="849" y="1321"/>
                      </a:lnTo>
                      <a:lnTo>
                        <a:pt x="849" y="1320"/>
                      </a:lnTo>
                      <a:lnTo>
                        <a:pt x="848" y="1319"/>
                      </a:lnTo>
                      <a:lnTo>
                        <a:pt x="847" y="1319"/>
                      </a:lnTo>
                      <a:lnTo>
                        <a:pt x="846" y="1318"/>
                      </a:lnTo>
                      <a:lnTo>
                        <a:pt x="845" y="1318"/>
                      </a:lnTo>
                      <a:lnTo>
                        <a:pt x="845" y="1318"/>
                      </a:lnTo>
                      <a:lnTo>
                        <a:pt x="853" y="1311"/>
                      </a:lnTo>
                      <a:lnTo>
                        <a:pt x="862" y="1306"/>
                      </a:lnTo>
                      <a:lnTo>
                        <a:pt x="869" y="1299"/>
                      </a:lnTo>
                      <a:lnTo>
                        <a:pt x="870" y="1298"/>
                      </a:lnTo>
                      <a:lnTo>
                        <a:pt x="871" y="1297"/>
                      </a:lnTo>
                      <a:lnTo>
                        <a:pt x="871" y="1294"/>
                      </a:lnTo>
                      <a:lnTo>
                        <a:pt x="871" y="1293"/>
                      </a:lnTo>
                      <a:lnTo>
                        <a:pt x="873" y="1291"/>
                      </a:lnTo>
                      <a:lnTo>
                        <a:pt x="874" y="1290"/>
                      </a:lnTo>
                      <a:lnTo>
                        <a:pt x="878" y="1285"/>
                      </a:lnTo>
                      <a:lnTo>
                        <a:pt x="880" y="1283"/>
                      </a:lnTo>
                      <a:lnTo>
                        <a:pt x="882" y="1281"/>
                      </a:lnTo>
                      <a:lnTo>
                        <a:pt x="883" y="1278"/>
                      </a:lnTo>
                      <a:lnTo>
                        <a:pt x="883" y="1277"/>
                      </a:lnTo>
                      <a:lnTo>
                        <a:pt x="882" y="1277"/>
                      </a:lnTo>
                      <a:lnTo>
                        <a:pt x="880" y="1278"/>
                      </a:lnTo>
                      <a:lnTo>
                        <a:pt x="879" y="1278"/>
                      </a:lnTo>
                      <a:lnTo>
                        <a:pt x="878" y="1279"/>
                      </a:lnTo>
                      <a:lnTo>
                        <a:pt x="877" y="1279"/>
                      </a:lnTo>
                      <a:lnTo>
                        <a:pt x="877" y="1278"/>
                      </a:lnTo>
                      <a:lnTo>
                        <a:pt x="875" y="1271"/>
                      </a:lnTo>
                      <a:lnTo>
                        <a:pt x="876" y="1264"/>
                      </a:lnTo>
                      <a:lnTo>
                        <a:pt x="875" y="1257"/>
                      </a:lnTo>
                      <a:lnTo>
                        <a:pt x="874" y="1249"/>
                      </a:lnTo>
                      <a:lnTo>
                        <a:pt x="873" y="1240"/>
                      </a:lnTo>
                      <a:lnTo>
                        <a:pt x="870" y="1232"/>
                      </a:lnTo>
                      <a:lnTo>
                        <a:pt x="868" y="1229"/>
                      </a:lnTo>
                      <a:lnTo>
                        <a:pt x="865" y="1227"/>
                      </a:lnTo>
                      <a:lnTo>
                        <a:pt x="862" y="1225"/>
                      </a:lnTo>
                      <a:lnTo>
                        <a:pt x="860" y="1221"/>
                      </a:lnTo>
                      <a:lnTo>
                        <a:pt x="860" y="1220"/>
                      </a:lnTo>
                      <a:lnTo>
                        <a:pt x="858" y="1220"/>
                      </a:lnTo>
                      <a:lnTo>
                        <a:pt x="858" y="1220"/>
                      </a:lnTo>
                      <a:lnTo>
                        <a:pt x="859" y="1219"/>
                      </a:lnTo>
                      <a:lnTo>
                        <a:pt x="859" y="1218"/>
                      </a:lnTo>
                      <a:lnTo>
                        <a:pt x="859" y="1217"/>
                      </a:lnTo>
                      <a:lnTo>
                        <a:pt x="859" y="1216"/>
                      </a:lnTo>
                      <a:lnTo>
                        <a:pt x="858" y="1215"/>
                      </a:lnTo>
                      <a:lnTo>
                        <a:pt x="858" y="1215"/>
                      </a:lnTo>
                      <a:lnTo>
                        <a:pt x="858" y="1215"/>
                      </a:lnTo>
                      <a:lnTo>
                        <a:pt x="858" y="1214"/>
                      </a:lnTo>
                      <a:lnTo>
                        <a:pt x="858" y="1214"/>
                      </a:lnTo>
                      <a:lnTo>
                        <a:pt x="859" y="1213"/>
                      </a:lnTo>
                      <a:lnTo>
                        <a:pt x="859" y="1213"/>
                      </a:lnTo>
                      <a:lnTo>
                        <a:pt x="855" y="1211"/>
                      </a:lnTo>
                      <a:lnTo>
                        <a:pt x="852" y="1210"/>
                      </a:lnTo>
                      <a:lnTo>
                        <a:pt x="849" y="1209"/>
                      </a:lnTo>
                      <a:lnTo>
                        <a:pt x="844" y="1210"/>
                      </a:lnTo>
                      <a:lnTo>
                        <a:pt x="839" y="1212"/>
                      </a:lnTo>
                      <a:lnTo>
                        <a:pt x="834" y="1216"/>
                      </a:lnTo>
                      <a:lnTo>
                        <a:pt x="829" y="1220"/>
                      </a:lnTo>
                      <a:lnTo>
                        <a:pt x="825" y="1224"/>
                      </a:lnTo>
                      <a:lnTo>
                        <a:pt x="823" y="1226"/>
                      </a:lnTo>
                      <a:lnTo>
                        <a:pt x="822" y="1230"/>
                      </a:lnTo>
                      <a:lnTo>
                        <a:pt x="823" y="1234"/>
                      </a:lnTo>
                      <a:lnTo>
                        <a:pt x="824" y="1238"/>
                      </a:lnTo>
                      <a:lnTo>
                        <a:pt x="823" y="1241"/>
                      </a:lnTo>
                      <a:lnTo>
                        <a:pt x="821" y="1243"/>
                      </a:lnTo>
                      <a:lnTo>
                        <a:pt x="817" y="1244"/>
                      </a:lnTo>
                      <a:lnTo>
                        <a:pt x="814" y="1243"/>
                      </a:lnTo>
                      <a:lnTo>
                        <a:pt x="813" y="1241"/>
                      </a:lnTo>
                      <a:lnTo>
                        <a:pt x="813" y="1239"/>
                      </a:lnTo>
                      <a:lnTo>
                        <a:pt x="814" y="1237"/>
                      </a:lnTo>
                      <a:lnTo>
                        <a:pt x="813" y="1235"/>
                      </a:lnTo>
                      <a:lnTo>
                        <a:pt x="812" y="1233"/>
                      </a:lnTo>
                      <a:lnTo>
                        <a:pt x="810" y="1233"/>
                      </a:lnTo>
                      <a:lnTo>
                        <a:pt x="807" y="1235"/>
                      </a:lnTo>
                      <a:lnTo>
                        <a:pt x="805" y="1237"/>
                      </a:lnTo>
                      <a:lnTo>
                        <a:pt x="803" y="1238"/>
                      </a:lnTo>
                      <a:lnTo>
                        <a:pt x="800" y="1236"/>
                      </a:lnTo>
                      <a:lnTo>
                        <a:pt x="797" y="1234"/>
                      </a:lnTo>
                      <a:lnTo>
                        <a:pt x="794" y="1231"/>
                      </a:lnTo>
                      <a:lnTo>
                        <a:pt x="791" y="1230"/>
                      </a:lnTo>
                      <a:lnTo>
                        <a:pt x="787" y="1231"/>
                      </a:lnTo>
                      <a:lnTo>
                        <a:pt x="784" y="1234"/>
                      </a:lnTo>
                      <a:lnTo>
                        <a:pt x="780" y="1236"/>
                      </a:lnTo>
                      <a:lnTo>
                        <a:pt x="777" y="1237"/>
                      </a:lnTo>
                      <a:lnTo>
                        <a:pt x="775" y="1235"/>
                      </a:lnTo>
                      <a:lnTo>
                        <a:pt x="774" y="1233"/>
                      </a:lnTo>
                      <a:lnTo>
                        <a:pt x="774" y="1230"/>
                      </a:lnTo>
                      <a:lnTo>
                        <a:pt x="772" y="1228"/>
                      </a:lnTo>
                      <a:lnTo>
                        <a:pt x="769" y="1227"/>
                      </a:lnTo>
                      <a:lnTo>
                        <a:pt x="767" y="1228"/>
                      </a:lnTo>
                      <a:lnTo>
                        <a:pt x="764" y="1229"/>
                      </a:lnTo>
                      <a:lnTo>
                        <a:pt x="762" y="1229"/>
                      </a:lnTo>
                      <a:lnTo>
                        <a:pt x="761" y="1230"/>
                      </a:lnTo>
                      <a:lnTo>
                        <a:pt x="761" y="1228"/>
                      </a:lnTo>
                      <a:lnTo>
                        <a:pt x="762" y="1227"/>
                      </a:lnTo>
                      <a:lnTo>
                        <a:pt x="764" y="1224"/>
                      </a:lnTo>
                      <a:lnTo>
                        <a:pt x="763" y="1223"/>
                      </a:lnTo>
                      <a:lnTo>
                        <a:pt x="760" y="1219"/>
                      </a:lnTo>
                      <a:lnTo>
                        <a:pt x="758" y="1216"/>
                      </a:lnTo>
                      <a:lnTo>
                        <a:pt x="756" y="1215"/>
                      </a:lnTo>
                      <a:lnTo>
                        <a:pt x="754" y="1216"/>
                      </a:lnTo>
                      <a:lnTo>
                        <a:pt x="753" y="1217"/>
                      </a:lnTo>
                      <a:lnTo>
                        <a:pt x="750" y="1219"/>
                      </a:lnTo>
                      <a:lnTo>
                        <a:pt x="748" y="1218"/>
                      </a:lnTo>
                      <a:lnTo>
                        <a:pt x="745" y="1216"/>
                      </a:lnTo>
                      <a:lnTo>
                        <a:pt x="744" y="1216"/>
                      </a:lnTo>
                      <a:lnTo>
                        <a:pt x="744" y="1215"/>
                      </a:lnTo>
                      <a:lnTo>
                        <a:pt x="744" y="1213"/>
                      </a:lnTo>
                      <a:lnTo>
                        <a:pt x="743" y="1212"/>
                      </a:lnTo>
                      <a:lnTo>
                        <a:pt x="743" y="1211"/>
                      </a:lnTo>
                      <a:lnTo>
                        <a:pt x="743" y="1210"/>
                      </a:lnTo>
                      <a:lnTo>
                        <a:pt x="739" y="1209"/>
                      </a:lnTo>
                      <a:lnTo>
                        <a:pt x="735" y="1208"/>
                      </a:lnTo>
                      <a:lnTo>
                        <a:pt x="732" y="1206"/>
                      </a:lnTo>
                      <a:lnTo>
                        <a:pt x="729" y="1202"/>
                      </a:lnTo>
                      <a:lnTo>
                        <a:pt x="726" y="1198"/>
                      </a:lnTo>
                      <a:lnTo>
                        <a:pt x="724" y="1194"/>
                      </a:lnTo>
                      <a:lnTo>
                        <a:pt x="720" y="1191"/>
                      </a:lnTo>
                      <a:lnTo>
                        <a:pt x="717" y="1188"/>
                      </a:lnTo>
                      <a:lnTo>
                        <a:pt x="712" y="1186"/>
                      </a:lnTo>
                      <a:lnTo>
                        <a:pt x="708" y="1184"/>
                      </a:lnTo>
                      <a:lnTo>
                        <a:pt x="707" y="1183"/>
                      </a:lnTo>
                      <a:lnTo>
                        <a:pt x="705" y="1180"/>
                      </a:lnTo>
                      <a:lnTo>
                        <a:pt x="704" y="1179"/>
                      </a:lnTo>
                      <a:lnTo>
                        <a:pt x="703" y="1177"/>
                      </a:lnTo>
                      <a:lnTo>
                        <a:pt x="695" y="1173"/>
                      </a:lnTo>
                      <a:lnTo>
                        <a:pt x="691" y="1172"/>
                      </a:lnTo>
                      <a:lnTo>
                        <a:pt x="687" y="1169"/>
                      </a:lnTo>
                      <a:lnTo>
                        <a:pt x="685" y="1167"/>
                      </a:lnTo>
                      <a:lnTo>
                        <a:pt x="685" y="1166"/>
                      </a:lnTo>
                      <a:lnTo>
                        <a:pt x="686" y="1166"/>
                      </a:lnTo>
                      <a:lnTo>
                        <a:pt x="692" y="1166"/>
                      </a:lnTo>
                      <a:lnTo>
                        <a:pt x="692" y="1165"/>
                      </a:lnTo>
                      <a:lnTo>
                        <a:pt x="690" y="1161"/>
                      </a:lnTo>
                      <a:lnTo>
                        <a:pt x="686" y="1159"/>
                      </a:lnTo>
                      <a:lnTo>
                        <a:pt x="682" y="1158"/>
                      </a:lnTo>
                      <a:lnTo>
                        <a:pt x="681" y="1158"/>
                      </a:lnTo>
                      <a:lnTo>
                        <a:pt x="681" y="1163"/>
                      </a:lnTo>
                      <a:lnTo>
                        <a:pt x="681" y="1163"/>
                      </a:lnTo>
                      <a:lnTo>
                        <a:pt x="675" y="1162"/>
                      </a:lnTo>
                      <a:lnTo>
                        <a:pt x="666" y="1160"/>
                      </a:lnTo>
                      <a:lnTo>
                        <a:pt x="656" y="1158"/>
                      </a:lnTo>
                      <a:lnTo>
                        <a:pt x="645" y="1156"/>
                      </a:lnTo>
                      <a:lnTo>
                        <a:pt x="633" y="1154"/>
                      </a:lnTo>
                      <a:lnTo>
                        <a:pt x="622" y="1151"/>
                      </a:lnTo>
                      <a:lnTo>
                        <a:pt x="611" y="1148"/>
                      </a:lnTo>
                      <a:lnTo>
                        <a:pt x="603" y="1145"/>
                      </a:lnTo>
                      <a:lnTo>
                        <a:pt x="596" y="1142"/>
                      </a:lnTo>
                      <a:lnTo>
                        <a:pt x="592" y="1139"/>
                      </a:lnTo>
                      <a:lnTo>
                        <a:pt x="589" y="1136"/>
                      </a:lnTo>
                      <a:lnTo>
                        <a:pt x="586" y="1131"/>
                      </a:lnTo>
                      <a:lnTo>
                        <a:pt x="583" y="1130"/>
                      </a:lnTo>
                      <a:lnTo>
                        <a:pt x="582" y="1130"/>
                      </a:lnTo>
                      <a:lnTo>
                        <a:pt x="581" y="1130"/>
                      </a:lnTo>
                      <a:lnTo>
                        <a:pt x="578" y="1128"/>
                      </a:lnTo>
                      <a:lnTo>
                        <a:pt x="577" y="1126"/>
                      </a:lnTo>
                      <a:lnTo>
                        <a:pt x="578" y="1126"/>
                      </a:lnTo>
                      <a:lnTo>
                        <a:pt x="578" y="1126"/>
                      </a:lnTo>
                      <a:lnTo>
                        <a:pt x="577" y="1125"/>
                      </a:lnTo>
                      <a:lnTo>
                        <a:pt x="574" y="1123"/>
                      </a:lnTo>
                      <a:lnTo>
                        <a:pt x="570" y="1120"/>
                      </a:lnTo>
                      <a:lnTo>
                        <a:pt x="566" y="1118"/>
                      </a:lnTo>
                      <a:lnTo>
                        <a:pt x="564" y="1117"/>
                      </a:lnTo>
                      <a:lnTo>
                        <a:pt x="563" y="1116"/>
                      </a:lnTo>
                      <a:lnTo>
                        <a:pt x="562" y="1117"/>
                      </a:lnTo>
                      <a:lnTo>
                        <a:pt x="562" y="1117"/>
                      </a:lnTo>
                      <a:lnTo>
                        <a:pt x="560" y="1117"/>
                      </a:lnTo>
                      <a:lnTo>
                        <a:pt x="558" y="1117"/>
                      </a:lnTo>
                      <a:lnTo>
                        <a:pt x="553" y="1115"/>
                      </a:lnTo>
                      <a:lnTo>
                        <a:pt x="547" y="1113"/>
                      </a:lnTo>
                      <a:lnTo>
                        <a:pt x="546" y="1112"/>
                      </a:lnTo>
                      <a:lnTo>
                        <a:pt x="546" y="1111"/>
                      </a:lnTo>
                      <a:lnTo>
                        <a:pt x="546" y="1110"/>
                      </a:lnTo>
                      <a:lnTo>
                        <a:pt x="546" y="1109"/>
                      </a:lnTo>
                      <a:lnTo>
                        <a:pt x="545" y="1109"/>
                      </a:lnTo>
                      <a:lnTo>
                        <a:pt x="545" y="1109"/>
                      </a:lnTo>
                      <a:lnTo>
                        <a:pt x="541" y="1110"/>
                      </a:lnTo>
                      <a:lnTo>
                        <a:pt x="539" y="1112"/>
                      </a:lnTo>
                      <a:lnTo>
                        <a:pt x="536" y="1115"/>
                      </a:lnTo>
                      <a:lnTo>
                        <a:pt x="534" y="1116"/>
                      </a:lnTo>
                      <a:lnTo>
                        <a:pt x="533" y="1117"/>
                      </a:lnTo>
                      <a:lnTo>
                        <a:pt x="530" y="1118"/>
                      </a:lnTo>
                      <a:lnTo>
                        <a:pt x="517" y="1121"/>
                      </a:lnTo>
                      <a:lnTo>
                        <a:pt x="514" y="1122"/>
                      </a:lnTo>
                      <a:lnTo>
                        <a:pt x="513" y="1122"/>
                      </a:lnTo>
                      <a:lnTo>
                        <a:pt x="508" y="1120"/>
                      </a:lnTo>
                      <a:lnTo>
                        <a:pt x="504" y="1118"/>
                      </a:lnTo>
                      <a:lnTo>
                        <a:pt x="499" y="1117"/>
                      </a:lnTo>
                      <a:lnTo>
                        <a:pt x="493" y="1116"/>
                      </a:lnTo>
                      <a:lnTo>
                        <a:pt x="488" y="1115"/>
                      </a:lnTo>
                      <a:lnTo>
                        <a:pt x="486" y="1115"/>
                      </a:lnTo>
                      <a:lnTo>
                        <a:pt x="484" y="1113"/>
                      </a:lnTo>
                      <a:lnTo>
                        <a:pt x="482" y="1112"/>
                      </a:lnTo>
                      <a:lnTo>
                        <a:pt x="481" y="1111"/>
                      </a:lnTo>
                      <a:lnTo>
                        <a:pt x="478" y="1110"/>
                      </a:lnTo>
                      <a:lnTo>
                        <a:pt x="476" y="1109"/>
                      </a:lnTo>
                      <a:lnTo>
                        <a:pt x="473" y="1109"/>
                      </a:lnTo>
                      <a:lnTo>
                        <a:pt x="472" y="1108"/>
                      </a:lnTo>
                      <a:lnTo>
                        <a:pt x="470" y="1105"/>
                      </a:lnTo>
                      <a:lnTo>
                        <a:pt x="469" y="1104"/>
                      </a:lnTo>
                      <a:lnTo>
                        <a:pt x="468" y="1104"/>
                      </a:lnTo>
                      <a:lnTo>
                        <a:pt x="462" y="1102"/>
                      </a:lnTo>
                      <a:lnTo>
                        <a:pt x="456" y="1101"/>
                      </a:lnTo>
                      <a:lnTo>
                        <a:pt x="450" y="1100"/>
                      </a:lnTo>
                      <a:lnTo>
                        <a:pt x="449" y="1099"/>
                      </a:lnTo>
                      <a:lnTo>
                        <a:pt x="449" y="1098"/>
                      </a:lnTo>
                      <a:lnTo>
                        <a:pt x="447" y="1097"/>
                      </a:lnTo>
                      <a:lnTo>
                        <a:pt x="439" y="1094"/>
                      </a:lnTo>
                      <a:lnTo>
                        <a:pt x="432" y="1090"/>
                      </a:lnTo>
                      <a:lnTo>
                        <a:pt x="424" y="1087"/>
                      </a:lnTo>
                      <a:lnTo>
                        <a:pt x="424" y="1087"/>
                      </a:lnTo>
                      <a:lnTo>
                        <a:pt x="424" y="1086"/>
                      </a:lnTo>
                      <a:lnTo>
                        <a:pt x="413" y="1076"/>
                      </a:lnTo>
                      <a:lnTo>
                        <a:pt x="408" y="1073"/>
                      </a:lnTo>
                      <a:lnTo>
                        <a:pt x="403" y="1071"/>
                      </a:lnTo>
                      <a:lnTo>
                        <a:pt x="398" y="1071"/>
                      </a:lnTo>
                      <a:lnTo>
                        <a:pt x="393" y="1070"/>
                      </a:lnTo>
                      <a:lnTo>
                        <a:pt x="387" y="1068"/>
                      </a:lnTo>
                      <a:lnTo>
                        <a:pt x="383" y="1066"/>
                      </a:lnTo>
                      <a:lnTo>
                        <a:pt x="380" y="1064"/>
                      </a:lnTo>
                      <a:lnTo>
                        <a:pt x="379" y="1063"/>
                      </a:lnTo>
                      <a:lnTo>
                        <a:pt x="379" y="1062"/>
                      </a:lnTo>
                      <a:lnTo>
                        <a:pt x="378" y="1061"/>
                      </a:lnTo>
                      <a:lnTo>
                        <a:pt x="377" y="1059"/>
                      </a:lnTo>
                      <a:lnTo>
                        <a:pt x="374" y="1056"/>
                      </a:lnTo>
                      <a:lnTo>
                        <a:pt x="370" y="1051"/>
                      </a:lnTo>
                      <a:lnTo>
                        <a:pt x="368" y="1050"/>
                      </a:lnTo>
                      <a:lnTo>
                        <a:pt x="364" y="1049"/>
                      </a:lnTo>
                      <a:lnTo>
                        <a:pt x="357" y="1045"/>
                      </a:lnTo>
                      <a:lnTo>
                        <a:pt x="351" y="1041"/>
                      </a:lnTo>
                      <a:lnTo>
                        <a:pt x="350" y="1040"/>
                      </a:lnTo>
                      <a:lnTo>
                        <a:pt x="348" y="1036"/>
                      </a:lnTo>
                      <a:lnTo>
                        <a:pt x="346" y="1033"/>
                      </a:lnTo>
                      <a:lnTo>
                        <a:pt x="343" y="1029"/>
                      </a:lnTo>
                      <a:lnTo>
                        <a:pt x="341" y="1025"/>
                      </a:lnTo>
                      <a:lnTo>
                        <a:pt x="339" y="1021"/>
                      </a:lnTo>
                      <a:lnTo>
                        <a:pt x="339" y="1019"/>
                      </a:lnTo>
                      <a:lnTo>
                        <a:pt x="341" y="1018"/>
                      </a:lnTo>
                      <a:lnTo>
                        <a:pt x="346" y="1018"/>
                      </a:lnTo>
                      <a:lnTo>
                        <a:pt x="348" y="1017"/>
                      </a:lnTo>
                      <a:lnTo>
                        <a:pt x="348" y="1016"/>
                      </a:lnTo>
                      <a:lnTo>
                        <a:pt x="345" y="1014"/>
                      </a:lnTo>
                      <a:lnTo>
                        <a:pt x="343" y="1014"/>
                      </a:lnTo>
                      <a:lnTo>
                        <a:pt x="342" y="1013"/>
                      </a:lnTo>
                      <a:lnTo>
                        <a:pt x="342" y="1012"/>
                      </a:lnTo>
                      <a:lnTo>
                        <a:pt x="344" y="1009"/>
                      </a:lnTo>
                      <a:lnTo>
                        <a:pt x="346" y="1006"/>
                      </a:lnTo>
                      <a:lnTo>
                        <a:pt x="349" y="1003"/>
                      </a:lnTo>
                      <a:lnTo>
                        <a:pt x="350" y="1000"/>
                      </a:lnTo>
                      <a:lnTo>
                        <a:pt x="349" y="997"/>
                      </a:lnTo>
                      <a:lnTo>
                        <a:pt x="344" y="992"/>
                      </a:lnTo>
                      <a:lnTo>
                        <a:pt x="341" y="989"/>
                      </a:lnTo>
                      <a:lnTo>
                        <a:pt x="341" y="984"/>
                      </a:lnTo>
                      <a:lnTo>
                        <a:pt x="341" y="978"/>
                      </a:lnTo>
                      <a:lnTo>
                        <a:pt x="339" y="974"/>
                      </a:lnTo>
                      <a:lnTo>
                        <a:pt x="336" y="970"/>
                      </a:lnTo>
                      <a:lnTo>
                        <a:pt x="332" y="967"/>
                      </a:lnTo>
                      <a:lnTo>
                        <a:pt x="329" y="963"/>
                      </a:lnTo>
                      <a:lnTo>
                        <a:pt x="328" y="962"/>
                      </a:lnTo>
                      <a:lnTo>
                        <a:pt x="328" y="961"/>
                      </a:lnTo>
                      <a:lnTo>
                        <a:pt x="328" y="960"/>
                      </a:lnTo>
                      <a:lnTo>
                        <a:pt x="327" y="959"/>
                      </a:lnTo>
                      <a:lnTo>
                        <a:pt x="324" y="954"/>
                      </a:lnTo>
                      <a:lnTo>
                        <a:pt x="321" y="949"/>
                      </a:lnTo>
                      <a:lnTo>
                        <a:pt x="318" y="945"/>
                      </a:lnTo>
                      <a:lnTo>
                        <a:pt x="313" y="942"/>
                      </a:lnTo>
                      <a:lnTo>
                        <a:pt x="309" y="938"/>
                      </a:lnTo>
                      <a:lnTo>
                        <a:pt x="306" y="934"/>
                      </a:lnTo>
                      <a:lnTo>
                        <a:pt x="306" y="934"/>
                      </a:lnTo>
                      <a:lnTo>
                        <a:pt x="308" y="934"/>
                      </a:lnTo>
                      <a:lnTo>
                        <a:pt x="308" y="934"/>
                      </a:lnTo>
                      <a:lnTo>
                        <a:pt x="309" y="934"/>
                      </a:lnTo>
                      <a:lnTo>
                        <a:pt x="310" y="935"/>
                      </a:lnTo>
                      <a:lnTo>
                        <a:pt x="311" y="935"/>
                      </a:lnTo>
                      <a:lnTo>
                        <a:pt x="311" y="934"/>
                      </a:lnTo>
                      <a:lnTo>
                        <a:pt x="307" y="930"/>
                      </a:lnTo>
                      <a:lnTo>
                        <a:pt x="302" y="925"/>
                      </a:lnTo>
                      <a:lnTo>
                        <a:pt x="298" y="920"/>
                      </a:lnTo>
                      <a:lnTo>
                        <a:pt x="299" y="920"/>
                      </a:lnTo>
                      <a:lnTo>
                        <a:pt x="302" y="922"/>
                      </a:lnTo>
                      <a:lnTo>
                        <a:pt x="303" y="922"/>
                      </a:lnTo>
                      <a:lnTo>
                        <a:pt x="285" y="909"/>
                      </a:lnTo>
                      <a:lnTo>
                        <a:pt x="281" y="907"/>
                      </a:lnTo>
                      <a:lnTo>
                        <a:pt x="280" y="907"/>
                      </a:lnTo>
                      <a:lnTo>
                        <a:pt x="278" y="902"/>
                      </a:lnTo>
                      <a:lnTo>
                        <a:pt x="278" y="899"/>
                      </a:lnTo>
                      <a:lnTo>
                        <a:pt x="278" y="897"/>
                      </a:lnTo>
                      <a:lnTo>
                        <a:pt x="278" y="897"/>
                      </a:lnTo>
                      <a:lnTo>
                        <a:pt x="280" y="898"/>
                      </a:lnTo>
                      <a:lnTo>
                        <a:pt x="283" y="900"/>
                      </a:lnTo>
                      <a:lnTo>
                        <a:pt x="284" y="901"/>
                      </a:lnTo>
                      <a:lnTo>
                        <a:pt x="285" y="900"/>
                      </a:lnTo>
                      <a:lnTo>
                        <a:pt x="287" y="898"/>
                      </a:lnTo>
                      <a:lnTo>
                        <a:pt x="287" y="895"/>
                      </a:lnTo>
                      <a:lnTo>
                        <a:pt x="287" y="893"/>
                      </a:lnTo>
                      <a:lnTo>
                        <a:pt x="284" y="891"/>
                      </a:lnTo>
                      <a:lnTo>
                        <a:pt x="277" y="880"/>
                      </a:lnTo>
                      <a:lnTo>
                        <a:pt x="275" y="877"/>
                      </a:lnTo>
                      <a:lnTo>
                        <a:pt x="274" y="876"/>
                      </a:lnTo>
                      <a:lnTo>
                        <a:pt x="271" y="874"/>
                      </a:lnTo>
                      <a:lnTo>
                        <a:pt x="266" y="872"/>
                      </a:lnTo>
                      <a:lnTo>
                        <a:pt x="264" y="870"/>
                      </a:lnTo>
                      <a:lnTo>
                        <a:pt x="264" y="867"/>
                      </a:lnTo>
                      <a:lnTo>
                        <a:pt x="266" y="861"/>
                      </a:lnTo>
                      <a:lnTo>
                        <a:pt x="266" y="858"/>
                      </a:lnTo>
                      <a:lnTo>
                        <a:pt x="264" y="857"/>
                      </a:lnTo>
                      <a:lnTo>
                        <a:pt x="259" y="856"/>
                      </a:lnTo>
                      <a:lnTo>
                        <a:pt x="256" y="855"/>
                      </a:lnTo>
                      <a:lnTo>
                        <a:pt x="254" y="852"/>
                      </a:lnTo>
                      <a:lnTo>
                        <a:pt x="253" y="849"/>
                      </a:lnTo>
                      <a:lnTo>
                        <a:pt x="252" y="846"/>
                      </a:lnTo>
                      <a:lnTo>
                        <a:pt x="251" y="845"/>
                      </a:lnTo>
                      <a:lnTo>
                        <a:pt x="250" y="844"/>
                      </a:lnTo>
                      <a:lnTo>
                        <a:pt x="249" y="844"/>
                      </a:lnTo>
                      <a:lnTo>
                        <a:pt x="248" y="843"/>
                      </a:lnTo>
                      <a:lnTo>
                        <a:pt x="247" y="843"/>
                      </a:lnTo>
                      <a:lnTo>
                        <a:pt x="242" y="835"/>
                      </a:lnTo>
                      <a:lnTo>
                        <a:pt x="238" y="824"/>
                      </a:lnTo>
                      <a:lnTo>
                        <a:pt x="235" y="813"/>
                      </a:lnTo>
                      <a:lnTo>
                        <a:pt x="232" y="803"/>
                      </a:lnTo>
                      <a:lnTo>
                        <a:pt x="231" y="793"/>
                      </a:lnTo>
                      <a:lnTo>
                        <a:pt x="232" y="789"/>
                      </a:lnTo>
                      <a:lnTo>
                        <a:pt x="233" y="786"/>
                      </a:lnTo>
                      <a:lnTo>
                        <a:pt x="233" y="783"/>
                      </a:lnTo>
                      <a:lnTo>
                        <a:pt x="232" y="782"/>
                      </a:lnTo>
                      <a:lnTo>
                        <a:pt x="231" y="781"/>
                      </a:lnTo>
                      <a:lnTo>
                        <a:pt x="230" y="781"/>
                      </a:lnTo>
                      <a:lnTo>
                        <a:pt x="227" y="780"/>
                      </a:lnTo>
                      <a:lnTo>
                        <a:pt x="225" y="779"/>
                      </a:lnTo>
                      <a:lnTo>
                        <a:pt x="224" y="778"/>
                      </a:lnTo>
                      <a:lnTo>
                        <a:pt x="223" y="776"/>
                      </a:lnTo>
                      <a:lnTo>
                        <a:pt x="222" y="775"/>
                      </a:lnTo>
                      <a:lnTo>
                        <a:pt x="221" y="772"/>
                      </a:lnTo>
                      <a:lnTo>
                        <a:pt x="220" y="771"/>
                      </a:lnTo>
                      <a:lnTo>
                        <a:pt x="220" y="771"/>
                      </a:lnTo>
                      <a:lnTo>
                        <a:pt x="220" y="772"/>
                      </a:lnTo>
                      <a:lnTo>
                        <a:pt x="219" y="773"/>
                      </a:lnTo>
                      <a:lnTo>
                        <a:pt x="219" y="774"/>
                      </a:lnTo>
                      <a:lnTo>
                        <a:pt x="219" y="774"/>
                      </a:lnTo>
                      <a:lnTo>
                        <a:pt x="215" y="771"/>
                      </a:lnTo>
                      <a:lnTo>
                        <a:pt x="208" y="764"/>
                      </a:lnTo>
                      <a:lnTo>
                        <a:pt x="205" y="761"/>
                      </a:lnTo>
                      <a:lnTo>
                        <a:pt x="204" y="761"/>
                      </a:lnTo>
                      <a:lnTo>
                        <a:pt x="204" y="762"/>
                      </a:lnTo>
                      <a:lnTo>
                        <a:pt x="205" y="763"/>
                      </a:lnTo>
                      <a:lnTo>
                        <a:pt x="205" y="764"/>
                      </a:lnTo>
                      <a:lnTo>
                        <a:pt x="206" y="764"/>
                      </a:lnTo>
                      <a:lnTo>
                        <a:pt x="207" y="767"/>
                      </a:lnTo>
                      <a:lnTo>
                        <a:pt x="207" y="768"/>
                      </a:lnTo>
                      <a:lnTo>
                        <a:pt x="204" y="778"/>
                      </a:lnTo>
                      <a:lnTo>
                        <a:pt x="204" y="779"/>
                      </a:lnTo>
                      <a:lnTo>
                        <a:pt x="205" y="780"/>
                      </a:lnTo>
                      <a:lnTo>
                        <a:pt x="205" y="781"/>
                      </a:lnTo>
                      <a:lnTo>
                        <a:pt x="206" y="783"/>
                      </a:lnTo>
                      <a:lnTo>
                        <a:pt x="207" y="791"/>
                      </a:lnTo>
                      <a:lnTo>
                        <a:pt x="207" y="799"/>
                      </a:lnTo>
                      <a:lnTo>
                        <a:pt x="208" y="807"/>
                      </a:lnTo>
                      <a:lnTo>
                        <a:pt x="210" y="811"/>
                      </a:lnTo>
                      <a:lnTo>
                        <a:pt x="217" y="818"/>
                      </a:lnTo>
                      <a:lnTo>
                        <a:pt x="218" y="823"/>
                      </a:lnTo>
                      <a:lnTo>
                        <a:pt x="219" y="828"/>
                      </a:lnTo>
                      <a:lnTo>
                        <a:pt x="222" y="833"/>
                      </a:lnTo>
                      <a:lnTo>
                        <a:pt x="225" y="838"/>
                      </a:lnTo>
                      <a:lnTo>
                        <a:pt x="227" y="842"/>
                      </a:lnTo>
                      <a:lnTo>
                        <a:pt x="228" y="847"/>
                      </a:lnTo>
                      <a:lnTo>
                        <a:pt x="228" y="850"/>
                      </a:lnTo>
                      <a:lnTo>
                        <a:pt x="230" y="854"/>
                      </a:lnTo>
                      <a:lnTo>
                        <a:pt x="230" y="855"/>
                      </a:lnTo>
                      <a:lnTo>
                        <a:pt x="231" y="856"/>
                      </a:lnTo>
                      <a:lnTo>
                        <a:pt x="232" y="857"/>
                      </a:lnTo>
                      <a:lnTo>
                        <a:pt x="234" y="859"/>
                      </a:lnTo>
                      <a:lnTo>
                        <a:pt x="235" y="861"/>
                      </a:lnTo>
                      <a:lnTo>
                        <a:pt x="235" y="863"/>
                      </a:lnTo>
                      <a:lnTo>
                        <a:pt x="235" y="864"/>
                      </a:lnTo>
                      <a:lnTo>
                        <a:pt x="236" y="866"/>
                      </a:lnTo>
                      <a:lnTo>
                        <a:pt x="238" y="870"/>
                      </a:lnTo>
                      <a:lnTo>
                        <a:pt x="245" y="878"/>
                      </a:lnTo>
                      <a:lnTo>
                        <a:pt x="247" y="882"/>
                      </a:lnTo>
                      <a:lnTo>
                        <a:pt x="248" y="889"/>
                      </a:lnTo>
                      <a:lnTo>
                        <a:pt x="249" y="895"/>
                      </a:lnTo>
                      <a:lnTo>
                        <a:pt x="250" y="902"/>
                      </a:lnTo>
                      <a:lnTo>
                        <a:pt x="251" y="907"/>
                      </a:lnTo>
                      <a:lnTo>
                        <a:pt x="254" y="911"/>
                      </a:lnTo>
                      <a:lnTo>
                        <a:pt x="256" y="917"/>
                      </a:lnTo>
                      <a:lnTo>
                        <a:pt x="257" y="921"/>
                      </a:lnTo>
                      <a:lnTo>
                        <a:pt x="257" y="925"/>
                      </a:lnTo>
                      <a:lnTo>
                        <a:pt x="259" y="930"/>
                      </a:lnTo>
                      <a:lnTo>
                        <a:pt x="261" y="933"/>
                      </a:lnTo>
                      <a:lnTo>
                        <a:pt x="262" y="934"/>
                      </a:lnTo>
                      <a:lnTo>
                        <a:pt x="267" y="935"/>
                      </a:lnTo>
                      <a:lnTo>
                        <a:pt x="270" y="936"/>
                      </a:lnTo>
                      <a:lnTo>
                        <a:pt x="272" y="939"/>
                      </a:lnTo>
                      <a:lnTo>
                        <a:pt x="274" y="943"/>
                      </a:lnTo>
                      <a:lnTo>
                        <a:pt x="275" y="947"/>
                      </a:lnTo>
                      <a:lnTo>
                        <a:pt x="275" y="951"/>
                      </a:lnTo>
                      <a:lnTo>
                        <a:pt x="275" y="954"/>
                      </a:lnTo>
                      <a:lnTo>
                        <a:pt x="273" y="957"/>
                      </a:lnTo>
                      <a:lnTo>
                        <a:pt x="269" y="959"/>
                      </a:lnTo>
                      <a:lnTo>
                        <a:pt x="265" y="959"/>
                      </a:lnTo>
                      <a:lnTo>
                        <a:pt x="264" y="958"/>
                      </a:lnTo>
                      <a:lnTo>
                        <a:pt x="264" y="957"/>
                      </a:lnTo>
                      <a:lnTo>
                        <a:pt x="264" y="954"/>
                      </a:lnTo>
                      <a:lnTo>
                        <a:pt x="263" y="953"/>
                      </a:lnTo>
                      <a:lnTo>
                        <a:pt x="259" y="945"/>
                      </a:lnTo>
                      <a:lnTo>
                        <a:pt x="253" y="937"/>
                      </a:lnTo>
                      <a:lnTo>
                        <a:pt x="252" y="935"/>
                      </a:lnTo>
                      <a:lnTo>
                        <a:pt x="249" y="933"/>
                      </a:lnTo>
                      <a:lnTo>
                        <a:pt x="246" y="930"/>
                      </a:lnTo>
                      <a:lnTo>
                        <a:pt x="242" y="926"/>
                      </a:lnTo>
                      <a:lnTo>
                        <a:pt x="233" y="917"/>
                      </a:lnTo>
                      <a:lnTo>
                        <a:pt x="232" y="915"/>
                      </a:lnTo>
                      <a:lnTo>
                        <a:pt x="231" y="910"/>
                      </a:lnTo>
                      <a:lnTo>
                        <a:pt x="233" y="906"/>
                      </a:lnTo>
                      <a:lnTo>
                        <a:pt x="234" y="901"/>
                      </a:lnTo>
                      <a:lnTo>
                        <a:pt x="235" y="896"/>
                      </a:lnTo>
                      <a:lnTo>
                        <a:pt x="234" y="890"/>
                      </a:lnTo>
                      <a:lnTo>
                        <a:pt x="232" y="886"/>
                      </a:lnTo>
                      <a:lnTo>
                        <a:pt x="230" y="883"/>
                      </a:lnTo>
                      <a:lnTo>
                        <a:pt x="227" y="882"/>
                      </a:lnTo>
                      <a:lnTo>
                        <a:pt x="224" y="880"/>
                      </a:lnTo>
                      <a:lnTo>
                        <a:pt x="221" y="877"/>
                      </a:lnTo>
                      <a:lnTo>
                        <a:pt x="217" y="872"/>
                      </a:lnTo>
                      <a:lnTo>
                        <a:pt x="217" y="871"/>
                      </a:lnTo>
                      <a:lnTo>
                        <a:pt x="218" y="870"/>
                      </a:lnTo>
                      <a:lnTo>
                        <a:pt x="220" y="868"/>
                      </a:lnTo>
                      <a:lnTo>
                        <a:pt x="220" y="867"/>
                      </a:lnTo>
                      <a:lnTo>
                        <a:pt x="214" y="863"/>
                      </a:lnTo>
                      <a:lnTo>
                        <a:pt x="203" y="857"/>
                      </a:lnTo>
                      <a:lnTo>
                        <a:pt x="198" y="853"/>
                      </a:lnTo>
                      <a:lnTo>
                        <a:pt x="193" y="849"/>
                      </a:lnTo>
                      <a:lnTo>
                        <a:pt x="191" y="847"/>
                      </a:lnTo>
                      <a:lnTo>
                        <a:pt x="191" y="845"/>
                      </a:lnTo>
                      <a:lnTo>
                        <a:pt x="193" y="843"/>
                      </a:lnTo>
                      <a:lnTo>
                        <a:pt x="196" y="843"/>
                      </a:lnTo>
                      <a:lnTo>
                        <a:pt x="199" y="843"/>
                      </a:lnTo>
                      <a:lnTo>
                        <a:pt x="202" y="844"/>
                      </a:lnTo>
                      <a:lnTo>
                        <a:pt x="203" y="845"/>
                      </a:lnTo>
                      <a:lnTo>
                        <a:pt x="204" y="846"/>
                      </a:lnTo>
                      <a:lnTo>
                        <a:pt x="205" y="847"/>
                      </a:lnTo>
                      <a:lnTo>
                        <a:pt x="206" y="848"/>
                      </a:lnTo>
                      <a:lnTo>
                        <a:pt x="206" y="849"/>
                      </a:lnTo>
                      <a:lnTo>
                        <a:pt x="207" y="850"/>
                      </a:lnTo>
                      <a:lnTo>
                        <a:pt x="207" y="850"/>
                      </a:lnTo>
                      <a:lnTo>
                        <a:pt x="208" y="849"/>
                      </a:lnTo>
                      <a:lnTo>
                        <a:pt x="209" y="844"/>
                      </a:lnTo>
                      <a:lnTo>
                        <a:pt x="209" y="839"/>
                      </a:lnTo>
                      <a:lnTo>
                        <a:pt x="208" y="833"/>
                      </a:lnTo>
                      <a:lnTo>
                        <a:pt x="206" y="827"/>
                      </a:lnTo>
                      <a:lnTo>
                        <a:pt x="203" y="822"/>
                      </a:lnTo>
                      <a:lnTo>
                        <a:pt x="199" y="817"/>
                      </a:lnTo>
                      <a:lnTo>
                        <a:pt x="197" y="813"/>
                      </a:lnTo>
                      <a:lnTo>
                        <a:pt x="192" y="808"/>
                      </a:lnTo>
                      <a:lnTo>
                        <a:pt x="189" y="805"/>
                      </a:lnTo>
                      <a:lnTo>
                        <a:pt x="186" y="802"/>
                      </a:lnTo>
                      <a:lnTo>
                        <a:pt x="186" y="798"/>
                      </a:lnTo>
                      <a:lnTo>
                        <a:pt x="186" y="794"/>
                      </a:lnTo>
                      <a:lnTo>
                        <a:pt x="186" y="791"/>
                      </a:lnTo>
                      <a:lnTo>
                        <a:pt x="185" y="785"/>
                      </a:lnTo>
                      <a:lnTo>
                        <a:pt x="182" y="781"/>
                      </a:lnTo>
                      <a:lnTo>
                        <a:pt x="181" y="776"/>
                      </a:lnTo>
                      <a:lnTo>
                        <a:pt x="181" y="774"/>
                      </a:lnTo>
                      <a:lnTo>
                        <a:pt x="181" y="773"/>
                      </a:lnTo>
                      <a:lnTo>
                        <a:pt x="182" y="772"/>
                      </a:lnTo>
                      <a:lnTo>
                        <a:pt x="182" y="771"/>
                      </a:lnTo>
                      <a:lnTo>
                        <a:pt x="177" y="746"/>
                      </a:lnTo>
                      <a:lnTo>
                        <a:pt x="171" y="721"/>
                      </a:lnTo>
                      <a:lnTo>
                        <a:pt x="168" y="716"/>
                      </a:lnTo>
                      <a:lnTo>
                        <a:pt x="166" y="715"/>
                      </a:lnTo>
                      <a:lnTo>
                        <a:pt x="165" y="713"/>
                      </a:lnTo>
                      <a:lnTo>
                        <a:pt x="163" y="709"/>
                      </a:lnTo>
                      <a:lnTo>
                        <a:pt x="162" y="708"/>
                      </a:lnTo>
                      <a:lnTo>
                        <a:pt x="161" y="706"/>
                      </a:lnTo>
                      <a:lnTo>
                        <a:pt x="158" y="704"/>
                      </a:lnTo>
                      <a:lnTo>
                        <a:pt x="155" y="703"/>
                      </a:lnTo>
                      <a:lnTo>
                        <a:pt x="152" y="702"/>
                      </a:lnTo>
                      <a:lnTo>
                        <a:pt x="151" y="701"/>
                      </a:lnTo>
                      <a:lnTo>
                        <a:pt x="151" y="700"/>
                      </a:lnTo>
                      <a:lnTo>
                        <a:pt x="150" y="697"/>
                      </a:lnTo>
                      <a:lnTo>
                        <a:pt x="148" y="695"/>
                      </a:lnTo>
                      <a:lnTo>
                        <a:pt x="144" y="692"/>
                      </a:lnTo>
                      <a:lnTo>
                        <a:pt x="140" y="691"/>
                      </a:lnTo>
                      <a:lnTo>
                        <a:pt x="136" y="689"/>
                      </a:lnTo>
                      <a:lnTo>
                        <a:pt x="133" y="687"/>
                      </a:lnTo>
                      <a:lnTo>
                        <a:pt x="133" y="684"/>
                      </a:lnTo>
                      <a:lnTo>
                        <a:pt x="134" y="682"/>
                      </a:lnTo>
                      <a:lnTo>
                        <a:pt x="135" y="678"/>
                      </a:lnTo>
                      <a:lnTo>
                        <a:pt x="136" y="676"/>
                      </a:lnTo>
                      <a:lnTo>
                        <a:pt x="135" y="672"/>
                      </a:lnTo>
                      <a:lnTo>
                        <a:pt x="131" y="663"/>
                      </a:lnTo>
                      <a:lnTo>
                        <a:pt x="131" y="663"/>
                      </a:lnTo>
                      <a:lnTo>
                        <a:pt x="130" y="663"/>
                      </a:lnTo>
                      <a:lnTo>
                        <a:pt x="129" y="662"/>
                      </a:lnTo>
                      <a:lnTo>
                        <a:pt x="126" y="646"/>
                      </a:lnTo>
                      <a:lnTo>
                        <a:pt x="124" y="630"/>
                      </a:lnTo>
                      <a:lnTo>
                        <a:pt x="123" y="626"/>
                      </a:lnTo>
                      <a:lnTo>
                        <a:pt x="123" y="622"/>
                      </a:lnTo>
                      <a:lnTo>
                        <a:pt x="124" y="618"/>
                      </a:lnTo>
                      <a:lnTo>
                        <a:pt x="126" y="616"/>
                      </a:lnTo>
                      <a:lnTo>
                        <a:pt x="128" y="615"/>
                      </a:lnTo>
                      <a:lnTo>
                        <a:pt x="131" y="615"/>
                      </a:lnTo>
                      <a:lnTo>
                        <a:pt x="134" y="616"/>
                      </a:lnTo>
                      <a:lnTo>
                        <a:pt x="137" y="617"/>
                      </a:lnTo>
                      <a:lnTo>
                        <a:pt x="139" y="618"/>
                      </a:lnTo>
                      <a:lnTo>
                        <a:pt x="140" y="617"/>
                      </a:lnTo>
                      <a:lnTo>
                        <a:pt x="140" y="616"/>
                      </a:lnTo>
                      <a:lnTo>
                        <a:pt x="138" y="614"/>
                      </a:lnTo>
                      <a:lnTo>
                        <a:pt x="135" y="613"/>
                      </a:lnTo>
                      <a:lnTo>
                        <a:pt x="131" y="612"/>
                      </a:lnTo>
                      <a:lnTo>
                        <a:pt x="127" y="612"/>
                      </a:lnTo>
                      <a:lnTo>
                        <a:pt x="124" y="611"/>
                      </a:lnTo>
                      <a:lnTo>
                        <a:pt x="122" y="608"/>
                      </a:lnTo>
                      <a:lnTo>
                        <a:pt x="121" y="597"/>
                      </a:lnTo>
                      <a:lnTo>
                        <a:pt x="121" y="586"/>
                      </a:lnTo>
                      <a:lnTo>
                        <a:pt x="122" y="574"/>
                      </a:lnTo>
                      <a:lnTo>
                        <a:pt x="124" y="562"/>
                      </a:lnTo>
                      <a:lnTo>
                        <a:pt x="124" y="551"/>
                      </a:lnTo>
                      <a:lnTo>
                        <a:pt x="124" y="550"/>
                      </a:lnTo>
                      <a:lnTo>
                        <a:pt x="124" y="551"/>
                      </a:lnTo>
                      <a:lnTo>
                        <a:pt x="123" y="551"/>
                      </a:lnTo>
                      <a:lnTo>
                        <a:pt x="123" y="551"/>
                      </a:lnTo>
                      <a:lnTo>
                        <a:pt x="122" y="551"/>
                      </a:lnTo>
                      <a:lnTo>
                        <a:pt x="128" y="540"/>
                      </a:lnTo>
                      <a:lnTo>
                        <a:pt x="131" y="529"/>
                      </a:lnTo>
                      <a:lnTo>
                        <a:pt x="135" y="511"/>
                      </a:lnTo>
                      <a:lnTo>
                        <a:pt x="138" y="502"/>
                      </a:lnTo>
                      <a:lnTo>
                        <a:pt x="138" y="501"/>
                      </a:lnTo>
                      <a:lnTo>
                        <a:pt x="139" y="500"/>
                      </a:lnTo>
                      <a:lnTo>
                        <a:pt x="141" y="499"/>
                      </a:lnTo>
                      <a:lnTo>
                        <a:pt x="142" y="498"/>
                      </a:lnTo>
                      <a:lnTo>
                        <a:pt x="144" y="496"/>
                      </a:lnTo>
                      <a:lnTo>
                        <a:pt x="145" y="495"/>
                      </a:lnTo>
                      <a:lnTo>
                        <a:pt x="145" y="494"/>
                      </a:lnTo>
                      <a:lnTo>
                        <a:pt x="145" y="492"/>
                      </a:lnTo>
                      <a:lnTo>
                        <a:pt x="146" y="491"/>
                      </a:lnTo>
                      <a:lnTo>
                        <a:pt x="152" y="476"/>
                      </a:lnTo>
                      <a:lnTo>
                        <a:pt x="156" y="469"/>
                      </a:lnTo>
                      <a:lnTo>
                        <a:pt x="160" y="464"/>
                      </a:lnTo>
                      <a:lnTo>
                        <a:pt x="161" y="459"/>
                      </a:lnTo>
                      <a:lnTo>
                        <a:pt x="163" y="450"/>
                      </a:lnTo>
                      <a:lnTo>
                        <a:pt x="164" y="449"/>
                      </a:lnTo>
                      <a:lnTo>
                        <a:pt x="165" y="447"/>
                      </a:lnTo>
                      <a:lnTo>
                        <a:pt x="166" y="446"/>
                      </a:lnTo>
                      <a:lnTo>
                        <a:pt x="168" y="445"/>
                      </a:lnTo>
                      <a:lnTo>
                        <a:pt x="169" y="443"/>
                      </a:lnTo>
                      <a:lnTo>
                        <a:pt x="169" y="442"/>
                      </a:lnTo>
                      <a:lnTo>
                        <a:pt x="169" y="441"/>
                      </a:lnTo>
                      <a:lnTo>
                        <a:pt x="167" y="439"/>
                      </a:lnTo>
                      <a:lnTo>
                        <a:pt x="167" y="438"/>
                      </a:lnTo>
                      <a:lnTo>
                        <a:pt x="167" y="437"/>
                      </a:lnTo>
                      <a:lnTo>
                        <a:pt x="169" y="430"/>
                      </a:lnTo>
                      <a:lnTo>
                        <a:pt x="171" y="425"/>
                      </a:lnTo>
                      <a:lnTo>
                        <a:pt x="175" y="419"/>
                      </a:lnTo>
                      <a:lnTo>
                        <a:pt x="179" y="414"/>
                      </a:lnTo>
                      <a:lnTo>
                        <a:pt x="180" y="414"/>
                      </a:lnTo>
                      <a:lnTo>
                        <a:pt x="183" y="415"/>
                      </a:lnTo>
                      <a:lnTo>
                        <a:pt x="186" y="415"/>
                      </a:lnTo>
                      <a:lnTo>
                        <a:pt x="189" y="416"/>
                      </a:lnTo>
                      <a:lnTo>
                        <a:pt x="192" y="419"/>
                      </a:lnTo>
                      <a:lnTo>
                        <a:pt x="193" y="421"/>
                      </a:lnTo>
                      <a:lnTo>
                        <a:pt x="191" y="424"/>
                      </a:lnTo>
                      <a:lnTo>
                        <a:pt x="188" y="427"/>
                      </a:lnTo>
                      <a:lnTo>
                        <a:pt x="184" y="429"/>
                      </a:lnTo>
                      <a:lnTo>
                        <a:pt x="181" y="433"/>
                      </a:lnTo>
                      <a:lnTo>
                        <a:pt x="180" y="434"/>
                      </a:lnTo>
                      <a:lnTo>
                        <a:pt x="180" y="434"/>
                      </a:lnTo>
                      <a:lnTo>
                        <a:pt x="180" y="435"/>
                      </a:lnTo>
                      <a:lnTo>
                        <a:pt x="180" y="437"/>
                      </a:lnTo>
                      <a:lnTo>
                        <a:pt x="180" y="437"/>
                      </a:lnTo>
                      <a:lnTo>
                        <a:pt x="186" y="433"/>
                      </a:lnTo>
                      <a:lnTo>
                        <a:pt x="192" y="428"/>
                      </a:lnTo>
                      <a:lnTo>
                        <a:pt x="197" y="423"/>
                      </a:lnTo>
                      <a:lnTo>
                        <a:pt x="198" y="420"/>
                      </a:lnTo>
                      <a:lnTo>
                        <a:pt x="198" y="415"/>
                      </a:lnTo>
                      <a:lnTo>
                        <a:pt x="198" y="412"/>
                      </a:lnTo>
                      <a:lnTo>
                        <a:pt x="199" y="406"/>
                      </a:lnTo>
                      <a:lnTo>
                        <a:pt x="200" y="401"/>
                      </a:lnTo>
                      <a:lnTo>
                        <a:pt x="200" y="395"/>
                      </a:lnTo>
                      <a:lnTo>
                        <a:pt x="200" y="395"/>
                      </a:lnTo>
                      <a:lnTo>
                        <a:pt x="197" y="395"/>
                      </a:lnTo>
                      <a:lnTo>
                        <a:pt x="195" y="393"/>
                      </a:lnTo>
                      <a:lnTo>
                        <a:pt x="194" y="392"/>
                      </a:lnTo>
                      <a:lnTo>
                        <a:pt x="194" y="391"/>
                      </a:lnTo>
                      <a:lnTo>
                        <a:pt x="195" y="390"/>
                      </a:lnTo>
                      <a:lnTo>
                        <a:pt x="195" y="389"/>
                      </a:lnTo>
                      <a:lnTo>
                        <a:pt x="195" y="388"/>
                      </a:lnTo>
                      <a:lnTo>
                        <a:pt x="194" y="387"/>
                      </a:lnTo>
                      <a:lnTo>
                        <a:pt x="192" y="386"/>
                      </a:lnTo>
                      <a:lnTo>
                        <a:pt x="189" y="385"/>
                      </a:lnTo>
                      <a:lnTo>
                        <a:pt x="186" y="384"/>
                      </a:lnTo>
                      <a:lnTo>
                        <a:pt x="184" y="382"/>
                      </a:lnTo>
                      <a:lnTo>
                        <a:pt x="184" y="379"/>
                      </a:lnTo>
                      <a:lnTo>
                        <a:pt x="186" y="377"/>
                      </a:lnTo>
                      <a:lnTo>
                        <a:pt x="189" y="375"/>
                      </a:lnTo>
                      <a:lnTo>
                        <a:pt x="191" y="373"/>
                      </a:lnTo>
                      <a:lnTo>
                        <a:pt x="193" y="371"/>
                      </a:lnTo>
                      <a:lnTo>
                        <a:pt x="194" y="369"/>
                      </a:lnTo>
                      <a:lnTo>
                        <a:pt x="194" y="366"/>
                      </a:lnTo>
                      <a:lnTo>
                        <a:pt x="193" y="364"/>
                      </a:lnTo>
                      <a:lnTo>
                        <a:pt x="192" y="363"/>
                      </a:lnTo>
                      <a:lnTo>
                        <a:pt x="191" y="363"/>
                      </a:lnTo>
                      <a:lnTo>
                        <a:pt x="190" y="363"/>
                      </a:lnTo>
                      <a:lnTo>
                        <a:pt x="189" y="365"/>
                      </a:lnTo>
                      <a:lnTo>
                        <a:pt x="188" y="366"/>
                      </a:lnTo>
                      <a:lnTo>
                        <a:pt x="187" y="367"/>
                      </a:lnTo>
                      <a:lnTo>
                        <a:pt x="184" y="370"/>
                      </a:lnTo>
                      <a:lnTo>
                        <a:pt x="182" y="370"/>
                      </a:lnTo>
                      <a:lnTo>
                        <a:pt x="178" y="365"/>
                      </a:lnTo>
                      <a:lnTo>
                        <a:pt x="176" y="363"/>
                      </a:lnTo>
                      <a:lnTo>
                        <a:pt x="171" y="358"/>
                      </a:lnTo>
                      <a:lnTo>
                        <a:pt x="168" y="354"/>
                      </a:lnTo>
                      <a:lnTo>
                        <a:pt x="165" y="349"/>
                      </a:lnTo>
                      <a:lnTo>
                        <a:pt x="165" y="344"/>
                      </a:lnTo>
                      <a:lnTo>
                        <a:pt x="167" y="341"/>
                      </a:lnTo>
                      <a:lnTo>
                        <a:pt x="171" y="337"/>
                      </a:lnTo>
                      <a:lnTo>
                        <a:pt x="175" y="334"/>
                      </a:lnTo>
                      <a:lnTo>
                        <a:pt x="179" y="332"/>
                      </a:lnTo>
                      <a:lnTo>
                        <a:pt x="181" y="331"/>
                      </a:lnTo>
                      <a:lnTo>
                        <a:pt x="184" y="331"/>
                      </a:lnTo>
                      <a:lnTo>
                        <a:pt x="185" y="331"/>
                      </a:lnTo>
                      <a:lnTo>
                        <a:pt x="185" y="331"/>
                      </a:lnTo>
                      <a:lnTo>
                        <a:pt x="182" y="330"/>
                      </a:lnTo>
                      <a:lnTo>
                        <a:pt x="179" y="330"/>
                      </a:lnTo>
                      <a:lnTo>
                        <a:pt x="176" y="329"/>
                      </a:lnTo>
                      <a:lnTo>
                        <a:pt x="173" y="328"/>
                      </a:lnTo>
                      <a:lnTo>
                        <a:pt x="170" y="326"/>
                      </a:lnTo>
                      <a:lnTo>
                        <a:pt x="170" y="325"/>
                      </a:lnTo>
                      <a:lnTo>
                        <a:pt x="173" y="323"/>
                      </a:lnTo>
                      <a:lnTo>
                        <a:pt x="175" y="322"/>
                      </a:lnTo>
                      <a:lnTo>
                        <a:pt x="177" y="320"/>
                      </a:lnTo>
                      <a:lnTo>
                        <a:pt x="179" y="318"/>
                      </a:lnTo>
                      <a:lnTo>
                        <a:pt x="180" y="313"/>
                      </a:lnTo>
                      <a:lnTo>
                        <a:pt x="179" y="309"/>
                      </a:lnTo>
                      <a:lnTo>
                        <a:pt x="178" y="307"/>
                      </a:lnTo>
                      <a:lnTo>
                        <a:pt x="177" y="305"/>
                      </a:lnTo>
                      <a:lnTo>
                        <a:pt x="175" y="304"/>
                      </a:lnTo>
                      <a:lnTo>
                        <a:pt x="173" y="302"/>
                      </a:lnTo>
                      <a:lnTo>
                        <a:pt x="171" y="299"/>
                      </a:lnTo>
                      <a:lnTo>
                        <a:pt x="170" y="296"/>
                      </a:lnTo>
                      <a:lnTo>
                        <a:pt x="170" y="295"/>
                      </a:lnTo>
                      <a:lnTo>
                        <a:pt x="171" y="293"/>
                      </a:lnTo>
                      <a:lnTo>
                        <a:pt x="173" y="291"/>
                      </a:lnTo>
                      <a:lnTo>
                        <a:pt x="172" y="290"/>
                      </a:lnTo>
                      <a:lnTo>
                        <a:pt x="171" y="288"/>
                      </a:lnTo>
                      <a:lnTo>
                        <a:pt x="171" y="287"/>
                      </a:lnTo>
                      <a:lnTo>
                        <a:pt x="171" y="286"/>
                      </a:lnTo>
                      <a:lnTo>
                        <a:pt x="171" y="285"/>
                      </a:lnTo>
                      <a:lnTo>
                        <a:pt x="171" y="284"/>
                      </a:lnTo>
                      <a:lnTo>
                        <a:pt x="172" y="283"/>
                      </a:lnTo>
                      <a:lnTo>
                        <a:pt x="173" y="283"/>
                      </a:lnTo>
                      <a:lnTo>
                        <a:pt x="174" y="282"/>
                      </a:lnTo>
                      <a:lnTo>
                        <a:pt x="174" y="282"/>
                      </a:lnTo>
                      <a:lnTo>
                        <a:pt x="175" y="283"/>
                      </a:lnTo>
                      <a:lnTo>
                        <a:pt x="175" y="288"/>
                      </a:lnTo>
                      <a:lnTo>
                        <a:pt x="175" y="288"/>
                      </a:lnTo>
                      <a:lnTo>
                        <a:pt x="179" y="286"/>
                      </a:lnTo>
                      <a:lnTo>
                        <a:pt x="182" y="282"/>
                      </a:lnTo>
                      <a:lnTo>
                        <a:pt x="185" y="277"/>
                      </a:lnTo>
                      <a:lnTo>
                        <a:pt x="188" y="271"/>
                      </a:lnTo>
                      <a:lnTo>
                        <a:pt x="190" y="267"/>
                      </a:lnTo>
                      <a:lnTo>
                        <a:pt x="191" y="262"/>
                      </a:lnTo>
                      <a:lnTo>
                        <a:pt x="190" y="262"/>
                      </a:lnTo>
                      <a:lnTo>
                        <a:pt x="190" y="263"/>
                      </a:lnTo>
                      <a:lnTo>
                        <a:pt x="188" y="265"/>
                      </a:lnTo>
                      <a:lnTo>
                        <a:pt x="187" y="268"/>
                      </a:lnTo>
                      <a:lnTo>
                        <a:pt x="186" y="271"/>
                      </a:lnTo>
                      <a:lnTo>
                        <a:pt x="184" y="273"/>
                      </a:lnTo>
                      <a:lnTo>
                        <a:pt x="182" y="275"/>
                      </a:lnTo>
                      <a:lnTo>
                        <a:pt x="179" y="278"/>
                      </a:lnTo>
                      <a:lnTo>
                        <a:pt x="176" y="280"/>
                      </a:lnTo>
                      <a:lnTo>
                        <a:pt x="173" y="279"/>
                      </a:lnTo>
                      <a:lnTo>
                        <a:pt x="173" y="277"/>
                      </a:lnTo>
                      <a:lnTo>
                        <a:pt x="174" y="276"/>
                      </a:lnTo>
                      <a:lnTo>
                        <a:pt x="179" y="273"/>
                      </a:lnTo>
                      <a:lnTo>
                        <a:pt x="181" y="271"/>
                      </a:lnTo>
                      <a:lnTo>
                        <a:pt x="182" y="267"/>
                      </a:lnTo>
                      <a:lnTo>
                        <a:pt x="184" y="263"/>
                      </a:lnTo>
                      <a:lnTo>
                        <a:pt x="185" y="260"/>
                      </a:lnTo>
                      <a:lnTo>
                        <a:pt x="184" y="257"/>
                      </a:lnTo>
                      <a:lnTo>
                        <a:pt x="182" y="256"/>
                      </a:lnTo>
                      <a:lnTo>
                        <a:pt x="179" y="257"/>
                      </a:lnTo>
                      <a:lnTo>
                        <a:pt x="176" y="258"/>
                      </a:lnTo>
                      <a:lnTo>
                        <a:pt x="173" y="259"/>
                      </a:lnTo>
                      <a:lnTo>
                        <a:pt x="170" y="258"/>
                      </a:lnTo>
                      <a:lnTo>
                        <a:pt x="170" y="257"/>
                      </a:lnTo>
                      <a:lnTo>
                        <a:pt x="172" y="257"/>
                      </a:lnTo>
                      <a:lnTo>
                        <a:pt x="177" y="256"/>
                      </a:lnTo>
                      <a:lnTo>
                        <a:pt x="180" y="255"/>
                      </a:lnTo>
                      <a:lnTo>
                        <a:pt x="182" y="254"/>
                      </a:lnTo>
                      <a:lnTo>
                        <a:pt x="182" y="251"/>
                      </a:lnTo>
                      <a:lnTo>
                        <a:pt x="180" y="249"/>
                      </a:lnTo>
                      <a:lnTo>
                        <a:pt x="179" y="246"/>
                      </a:lnTo>
                      <a:lnTo>
                        <a:pt x="178" y="244"/>
                      </a:lnTo>
                      <a:lnTo>
                        <a:pt x="179" y="239"/>
                      </a:lnTo>
                      <a:lnTo>
                        <a:pt x="182" y="234"/>
                      </a:lnTo>
                      <a:lnTo>
                        <a:pt x="184" y="229"/>
                      </a:lnTo>
                      <a:lnTo>
                        <a:pt x="183" y="225"/>
                      </a:lnTo>
                      <a:lnTo>
                        <a:pt x="182" y="221"/>
                      </a:lnTo>
                      <a:lnTo>
                        <a:pt x="182" y="217"/>
                      </a:lnTo>
                      <a:lnTo>
                        <a:pt x="183" y="216"/>
                      </a:lnTo>
                      <a:lnTo>
                        <a:pt x="184" y="216"/>
                      </a:lnTo>
                      <a:lnTo>
                        <a:pt x="185" y="215"/>
                      </a:lnTo>
                      <a:lnTo>
                        <a:pt x="186" y="214"/>
                      </a:lnTo>
                      <a:lnTo>
                        <a:pt x="188" y="214"/>
                      </a:lnTo>
                      <a:lnTo>
                        <a:pt x="190" y="213"/>
                      </a:lnTo>
                      <a:lnTo>
                        <a:pt x="190" y="212"/>
                      </a:lnTo>
                      <a:lnTo>
                        <a:pt x="189" y="211"/>
                      </a:lnTo>
                      <a:lnTo>
                        <a:pt x="186" y="211"/>
                      </a:lnTo>
                      <a:lnTo>
                        <a:pt x="182" y="212"/>
                      </a:lnTo>
                      <a:lnTo>
                        <a:pt x="181" y="211"/>
                      </a:lnTo>
                      <a:lnTo>
                        <a:pt x="184" y="204"/>
                      </a:lnTo>
                      <a:lnTo>
                        <a:pt x="186" y="201"/>
                      </a:lnTo>
                      <a:lnTo>
                        <a:pt x="188" y="198"/>
                      </a:lnTo>
                      <a:lnTo>
                        <a:pt x="189" y="195"/>
                      </a:lnTo>
                      <a:lnTo>
                        <a:pt x="190" y="193"/>
                      </a:lnTo>
                      <a:lnTo>
                        <a:pt x="185" y="199"/>
                      </a:lnTo>
                      <a:lnTo>
                        <a:pt x="181" y="206"/>
                      </a:lnTo>
                      <a:lnTo>
                        <a:pt x="176" y="212"/>
                      </a:lnTo>
                      <a:lnTo>
                        <a:pt x="176" y="212"/>
                      </a:lnTo>
                      <a:lnTo>
                        <a:pt x="176" y="212"/>
                      </a:lnTo>
                      <a:lnTo>
                        <a:pt x="176" y="211"/>
                      </a:lnTo>
                      <a:lnTo>
                        <a:pt x="176" y="210"/>
                      </a:lnTo>
                      <a:lnTo>
                        <a:pt x="177" y="209"/>
                      </a:lnTo>
                      <a:lnTo>
                        <a:pt x="177" y="208"/>
                      </a:lnTo>
                      <a:lnTo>
                        <a:pt x="177" y="207"/>
                      </a:lnTo>
                      <a:lnTo>
                        <a:pt x="178" y="205"/>
                      </a:lnTo>
                      <a:lnTo>
                        <a:pt x="179" y="203"/>
                      </a:lnTo>
                      <a:lnTo>
                        <a:pt x="179" y="200"/>
                      </a:lnTo>
                      <a:lnTo>
                        <a:pt x="179" y="198"/>
                      </a:lnTo>
                      <a:lnTo>
                        <a:pt x="179" y="195"/>
                      </a:lnTo>
                      <a:lnTo>
                        <a:pt x="177" y="194"/>
                      </a:lnTo>
                      <a:lnTo>
                        <a:pt x="174" y="194"/>
                      </a:lnTo>
                      <a:lnTo>
                        <a:pt x="173" y="194"/>
                      </a:lnTo>
                      <a:lnTo>
                        <a:pt x="171" y="195"/>
                      </a:lnTo>
                      <a:lnTo>
                        <a:pt x="170" y="197"/>
                      </a:lnTo>
                      <a:lnTo>
                        <a:pt x="170" y="198"/>
                      </a:lnTo>
                      <a:lnTo>
                        <a:pt x="170" y="198"/>
                      </a:lnTo>
                      <a:lnTo>
                        <a:pt x="173" y="198"/>
                      </a:lnTo>
                      <a:lnTo>
                        <a:pt x="174" y="199"/>
                      </a:lnTo>
                      <a:lnTo>
                        <a:pt x="174" y="202"/>
                      </a:lnTo>
                      <a:lnTo>
                        <a:pt x="174" y="204"/>
                      </a:lnTo>
                      <a:lnTo>
                        <a:pt x="173" y="206"/>
                      </a:lnTo>
                      <a:lnTo>
                        <a:pt x="171" y="207"/>
                      </a:lnTo>
                      <a:lnTo>
                        <a:pt x="167" y="206"/>
                      </a:lnTo>
                      <a:lnTo>
                        <a:pt x="165" y="204"/>
                      </a:lnTo>
                      <a:lnTo>
                        <a:pt x="164" y="200"/>
                      </a:lnTo>
                      <a:lnTo>
                        <a:pt x="164" y="196"/>
                      </a:lnTo>
                      <a:lnTo>
                        <a:pt x="165" y="191"/>
                      </a:lnTo>
                      <a:lnTo>
                        <a:pt x="166" y="186"/>
                      </a:lnTo>
                      <a:lnTo>
                        <a:pt x="168" y="181"/>
                      </a:lnTo>
                      <a:lnTo>
                        <a:pt x="169" y="178"/>
                      </a:lnTo>
                      <a:lnTo>
                        <a:pt x="170" y="175"/>
                      </a:lnTo>
                      <a:lnTo>
                        <a:pt x="170" y="173"/>
                      </a:lnTo>
                      <a:lnTo>
                        <a:pt x="169" y="172"/>
                      </a:lnTo>
                      <a:lnTo>
                        <a:pt x="167" y="172"/>
                      </a:lnTo>
                      <a:lnTo>
                        <a:pt x="165" y="174"/>
                      </a:lnTo>
                      <a:lnTo>
                        <a:pt x="163" y="175"/>
                      </a:lnTo>
                      <a:lnTo>
                        <a:pt x="161" y="175"/>
                      </a:lnTo>
                      <a:lnTo>
                        <a:pt x="160" y="174"/>
                      </a:lnTo>
                      <a:lnTo>
                        <a:pt x="159" y="173"/>
                      </a:lnTo>
                      <a:lnTo>
                        <a:pt x="157" y="172"/>
                      </a:lnTo>
                      <a:lnTo>
                        <a:pt x="157" y="171"/>
                      </a:lnTo>
                      <a:lnTo>
                        <a:pt x="156" y="169"/>
                      </a:lnTo>
                      <a:lnTo>
                        <a:pt x="157" y="168"/>
                      </a:lnTo>
                      <a:lnTo>
                        <a:pt x="160" y="167"/>
                      </a:lnTo>
                      <a:lnTo>
                        <a:pt x="160" y="167"/>
                      </a:lnTo>
                      <a:lnTo>
                        <a:pt x="161" y="166"/>
                      </a:lnTo>
                      <a:lnTo>
                        <a:pt x="160" y="166"/>
                      </a:lnTo>
                      <a:lnTo>
                        <a:pt x="156" y="163"/>
                      </a:lnTo>
                      <a:lnTo>
                        <a:pt x="152" y="162"/>
                      </a:lnTo>
                      <a:lnTo>
                        <a:pt x="148" y="161"/>
                      </a:lnTo>
                      <a:lnTo>
                        <a:pt x="143" y="159"/>
                      </a:lnTo>
                      <a:lnTo>
                        <a:pt x="142" y="157"/>
                      </a:lnTo>
                      <a:lnTo>
                        <a:pt x="142" y="155"/>
                      </a:lnTo>
                      <a:lnTo>
                        <a:pt x="143" y="153"/>
                      </a:lnTo>
                      <a:lnTo>
                        <a:pt x="145" y="152"/>
                      </a:lnTo>
                      <a:lnTo>
                        <a:pt x="147" y="151"/>
                      </a:lnTo>
                      <a:lnTo>
                        <a:pt x="148" y="150"/>
                      </a:lnTo>
                      <a:lnTo>
                        <a:pt x="149" y="150"/>
                      </a:lnTo>
                      <a:lnTo>
                        <a:pt x="150" y="150"/>
                      </a:lnTo>
                      <a:lnTo>
                        <a:pt x="151" y="149"/>
                      </a:lnTo>
                      <a:lnTo>
                        <a:pt x="151" y="148"/>
                      </a:lnTo>
                      <a:lnTo>
                        <a:pt x="147" y="144"/>
                      </a:lnTo>
                      <a:lnTo>
                        <a:pt x="142" y="140"/>
                      </a:lnTo>
                      <a:lnTo>
                        <a:pt x="137" y="137"/>
                      </a:lnTo>
                      <a:lnTo>
                        <a:pt x="132" y="135"/>
                      </a:lnTo>
                      <a:lnTo>
                        <a:pt x="132" y="135"/>
                      </a:lnTo>
                      <a:lnTo>
                        <a:pt x="132" y="135"/>
                      </a:lnTo>
                      <a:lnTo>
                        <a:pt x="132" y="136"/>
                      </a:lnTo>
                      <a:lnTo>
                        <a:pt x="132" y="136"/>
                      </a:lnTo>
                      <a:lnTo>
                        <a:pt x="133" y="137"/>
                      </a:lnTo>
                      <a:lnTo>
                        <a:pt x="133" y="138"/>
                      </a:lnTo>
                      <a:lnTo>
                        <a:pt x="132" y="138"/>
                      </a:lnTo>
                      <a:lnTo>
                        <a:pt x="131" y="139"/>
                      </a:lnTo>
                      <a:lnTo>
                        <a:pt x="122" y="139"/>
                      </a:lnTo>
                      <a:lnTo>
                        <a:pt x="116" y="139"/>
                      </a:lnTo>
                      <a:lnTo>
                        <a:pt x="110" y="139"/>
                      </a:lnTo>
                      <a:lnTo>
                        <a:pt x="105" y="137"/>
                      </a:lnTo>
                      <a:lnTo>
                        <a:pt x="104" y="136"/>
                      </a:lnTo>
                      <a:lnTo>
                        <a:pt x="106" y="135"/>
                      </a:lnTo>
                      <a:lnTo>
                        <a:pt x="110" y="134"/>
                      </a:lnTo>
                      <a:lnTo>
                        <a:pt x="113" y="133"/>
                      </a:lnTo>
                      <a:lnTo>
                        <a:pt x="116" y="131"/>
                      </a:lnTo>
                      <a:lnTo>
                        <a:pt x="118" y="130"/>
                      </a:lnTo>
                      <a:lnTo>
                        <a:pt x="118" y="129"/>
                      </a:lnTo>
                      <a:lnTo>
                        <a:pt x="111" y="130"/>
                      </a:lnTo>
                      <a:lnTo>
                        <a:pt x="105" y="131"/>
                      </a:lnTo>
                      <a:lnTo>
                        <a:pt x="98" y="134"/>
                      </a:lnTo>
                      <a:lnTo>
                        <a:pt x="93" y="138"/>
                      </a:lnTo>
                      <a:lnTo>
                        <a:pt x="89" y="140"/>
                      </a:lnTo>
                      <a:lnTo>
                        <a:pt x="86" y="143"/>
                      </a:lnTo>
                      <a:lnTo>
                        <a:pt x="84" y="145"/>
                      </a:lnTo>
                      <a:lnTo>
                        <a:pt x="81" y="146"/>
                      </a:lnTo>
                      <a:lnTo>
                        <a:pt x="78" y="148"/>
                      </a:lnTo>
                      <a:lnTo>
                        <a:pt x="72" y="149"/>
                      </a:lnTo>
                      <a:lnTo>
                        <a:pt x="72" y="149"/>
                      </a:lnTo>
                      <a:lnTo>
                        <a:pt x="72" y="148"/>
                      </a:lnTo>
                      <a:lnTo>
                        <a:pt x="73" y="148"/>
                      </a:lnTo>
                      <a:lnTo>
                        <a:pt x="73" y="147"/>
                      </a:lnTo>
                      <a:lnTo>
                        <a:pt x="61" y="151"/>
                      </a:lnTo>
                      <a:lnTo>
                        <a:pt x="49" y="155"/>
                      </a:lnTo>
                      <a:lnTo>
                        <a:pt x="47" y="154"/>
                      </a:lnTo>
                      <a:lnTo>
                        <a:pt x="47" y="153"/>
                      </a:lnTo>
                      <a:lnTo>
                        <a:pt x="46" y="153"/>
                      </a:lnTo>
                      <a:lnTo>
                        <a:pt x="45" y="153"/>
                      </a:lnTo>
                      <a:lnTo>
                        <a:pt x="40" y="155"/>
                      </a:lnTo>
                      <a:lnTo>
                        <a:pt x="35" y="158"/>
                      </a:lnTo>
                      <a:lnTo>
                        <a:pt x="30" y="160"/>
                      </a:lnTo>
                      <a:lnTo>
                        <a:pt x="31" y="159"/>
                      </a:lnTo>
                      <a:lnTo>
                        <a:pt x="32" y="158"/>
                      </a:lnTo>
                      <a:lnTo>
                        <a:pt x="33" y="158"/>
                      </a:lnTo>
                      <a:lnTo>
                        <a:pt x="33" y="157"/>
                      </a:lnTo>
                      <a:lnTo>
                        <a:pt x="22" y="156"/>
                      </a:lnTo>
                      <a:lnTo>
                        <a:pt x="11" y="156"/>
                      </a:lnTo>
                      <a:lnTo>
                        <a:pt x="1" y="154"/>
                      </a:lnTo>
                      <a:lnTo>
                        <a:pt x="0" y="154"/>
                      </a:lnTo>
                      <a:lnTo>
                        <a:pt x="0" y="153"/>
                      </a:lnTo>
                      <a:lnTo>
                        <a:pt x="1" y="153"/>
                      </a:lnTo>
                      <a:lnTo>
                        <a:pt x="2" y="152"/>
                      </a:lnTo>
                      <a:lnTo>
                        <a:pt x="5" y="150"/>
                      </a:lnTo>
                      <a:lnTo>
                        <a:pt x="5" y="150"/>
                      </a:lnTo>
                      <a:lnTo>
                        <a:pt x="11" y="152"/>
                      </a:lnTo>
                      <a:lnTo>
                        <a:pt x="16" y="154"/>
                      </a:lnTo>
                      <a:lnTo>
                        <a:pt x="22" y="155"/>
                      </a:lnTo>
                      <a:lnTo>
                        <a:pt x="24" y="154"/>
                      </a:lnTo>
                      <a:lnTo>
                        <a:pt x="25" y="153"/>
                      </a:lnTo>
                      <a:lnTo>
                        <a:pt x="25" y="152"/>
                      </a:lnTo>
                      <a:lnTo>
                        <a:pt x="26" y="150"/>
                      </a:lnTo>
                      <a:lnTo>
                        <a:pt x="27" y="149"/>
                      </a:lnTo>
                      <a:lnTo>
                        <a:pt x="28" y="149"/>
                      </a:lnTo>
                      <a:lnTo>
                        <a:pt x="31" y="148"/>
                      </a:lnTo>
                      <a:lnTo>
                        <a:pt x="35" y="148"/>
                      </a:lnTo>
                      <a:lnTo>
                        <a:pt x="41" y="147"/>
                      </a:lnTo>
                      <a:lnTo>
                        <a:pt x="47" y="146"/>
                      </a:lnTo>
                      <a:lnTo>
                        <a:pt x="52" y="146"/>
                      </a:lnTo>
                      <a:lnTo>
                        <a:pt x="54" y="145"/>
                      </a:lnTo>
                      <a:lnTo>
                        <a:pt x="55" y="144"/>
                      </a:lnTo>
                      <a:lnTo>
                        <a:pt x="56" y="143"/>
                      </a:lnTo>
                      <a:lnTo>
                        <a:pt x="60" y="138"/>
                      </a:lnTo>
                      <a:lnTo>
                        <a:pt x="61" y="137"/>
                      </a:lnTo>
                      <a:lnTo>
                        <a:pt x="62" y="137"/>
                      </a:lnTo>
                      <a:lnTo>
                        <a:pt x="63" y="138"/>
                      </a:lnTo>
                      <a:lnTo>
                        <a:pt x="65" y="137"/>
                      </a:lnTo>
                      <a:lnTo>
                        <a:pt x="65" y="135"/>
                      </a:lnTo>
                      <a:lnTo>
                        <a:pt x="65" y="134"/>
                      </a:lnTo>
                      <a:lnTo>
                        <a:pt x="66" y="134"/>
                      </a:lnTo>
                      <a:lnTo>
                        <a:pt x="68" y="133"/>
                      </a:lnTo>
                      <a:lnTo>
                        <a:pt x="72" y="132"/>
                      </a:lnTo>
                      <a:lnTo>
                        <a:pt x="75" y="131"/>
                      </a:lnTo>
                      <a:lnTo>
                        <a:pt x="78" y="130"/>
                      </a:lnTo>
                      <a:lnTo>
                        <a:pt x="79" y="128"/>
                      </a:lnTo>
                      <a:lnTo>
                        <a:pt x="78" y="125"/>
                      </a:lnTo>
                      <a:lnTo>
                        <a:pt x="75" y="123"/>
                      </a:lnTo>
                      <a:lnTo>
                        <a:pt x="72" y="122"/>
                      </a:lnTo>
                      <a:lnTo>
                        <a:pt x="68" y="120"/>
                      </a:lnTo>
                      <a:lnTo>
                        <a:pt x="65" y="119"/>
                      </a:lnTo>
                      <a:lnTo>
                        <a:pt x="63" y="118"/>
                      </a:lnTo>
                      <a:lnTo>
                        <a:pt x="60" y="117"/>
                      </a:lnTo>
                      <a:lnTo>
                        <a:pt x="58" y="116"/>
                      </a:lnTo>
                      <a:lnTo>
                        <a:pt x="57" y="114"/>
                      </a:lnTo>
                      <a:lnTo>
                        <a:pt x="57" y="113"/>
                      </a:lnTo>
                      <a:lnTo>
                        <a:pt x="58" y="112"/>
                      </a:lnTo>
                      <a:lnTo>
                        <a:pt x="59" y="112"/>
                      </a:lnTo>
                      <a:lnTo>
                        <a:pt x="60" y="112"/>
                      </a:lnTo>
                      <a:lnTo>
                        <a:pt x="61" y="112"/>
                      </a:lnTo>
                      <a:lnTo>
                        <a:pt x="63" y="111"/>
                      </a:lnTo>
                      <a:lnTo>
                        <a:pt x="64" y="111"/>
                      </a:lnTo>
                      <a:lnTo>
                        <a:pt x="65" y="111"/>
                      </a:lnTo>
                      <a:lnTo>
                        <a:pt x="65" y="109"/>
                      </a:lnTo>
                      <a:lnTo>
                        <a:pt x="71" y="102"/>
                      </a:lnTo>
                      <a:lnTo>
                        <a:pt x="79" y="96"/>
                      </a:lnTo>
                      <a:lnTo>
                        <a:pt x="76" y="97"/>
                      </a:lnTo>
                      <a:lnTo>
                        <a:pt x="73" y="97"/>
                      </a:lnTo>
                      <a:lnTo>
                        <a:pt x="70" y="96"/>
                      </a:lnTo>
                      <a:lnTo>
                        <a:pt x="69" y="93"/>
                      </a:lnTo>
                      <a:lnTo>
                        <a:pt x="70" y="91"/>
                      </a:lnTo>
                      <a:lnTo>
                        <a:pt x="72" y="88"/>
                      </a:lnTo>
                      <a:lnTo>
                        <a:pt x="75" y="84"/>
                      </a:lnTo>
                      <a:lnTo>
                        <a:pt x="78" y="82"/>
                      </a:lnTo>
                      <a:lnTo>
                        <a:pt x="80" y="82"/>
                      </a:lnTo>
                      <a:lnTo>
                        <a:pt x="82" y="83"/>
                      </a:lnTo>
                      <a:lnTo>
                        <a:pt x="84" y="84"/>
                      </a:lnTo>
                      <a:lnTo>
                        <a:pt x="87" y="84"/>
                      </a:lnTo>
                      <a:lnTo>
                        <a:pt x="90" y="82"/>
                      </a:lnTo>
                      <a:lnTo>
                        <a:pt x="91" y="78"/>
                      </a:lnTo>
                      <a:lnTo>
                        <a:pt x="92" y="74"/>
                      </a:lnTo>
                      <a:lnTo>
                        <a:pt x="92" y="73"/>
                      </a:lnTo>
                      <a:lnTo>
                        <a:pt x="92" y="71"/>
                      </a:lnTo>
                      <a:lnTo>
                        <a:pt x="92" y="69"/>
                      </a:lnTo>
                      <a:lnTo>
                        <a:pt x="92" y="69"/>
                      </a:lnTo>
                      <a:lnTo>
                        <a:pt x="97" y="66"/>
                      </a:lnTo>
                      <a:lnTo>
                        <a:pt x="103" y="64"/>
                      </a:lnTo>
                      <a:lnTo>
                        <a:pt x="108" y="63"/>
                      </a:lnTo>
                      <a:lnTo>
                        <a:pt x="112" y="61"/>
                      </a:lnTo>
                      <a:lnTo>
                        <a:pt x="116" y="59"/>
                      </a:lnTo>
                      <a:lnTo>
                        <a:pt x="120" y="58"/>
                      </a:lnTo>
                      <a:lnTo>
                        <a:pt x="124" y="59"/>
                      </a:lnTo>
                      <a:lnTo>
                        <a:pt x="127" y="61"/>
                      </a:lnTo>
                      <a:lnTo>
                        <a:pt x="128" y="63"/>
                      </a:lnTo>
                      <a:lnTo>
                        <a:pt x="130" y="64"/>
                      </a:lnTo>
                      <a:lnTo>
                        <a:pt x="132" y="65"/>
                      </a:lnTo>
                      <a:lnTo>
                        <a:pt x="134" y="65"/>
                      </a:lnTo>
                      <a:lnTo>
                        <a:pt x="137" y="63"/>
                      </a:lnTo>
                      <a:lnTo>
                        <a:pt x="139" y="61"/>
                      </a:lnTo>
                      <a:lnTo>
                        <a:pt x="142" y="56"/>
                      </a:lnTo>
                      <a:lnTo>
                        <a:pt x="143" y="55"/>
                      </a:lnTo>
                      <a:lnTo>
                        <a:pt x="146" y="54"/>
                      </a:lnTo>
                      <a:lnTo>
                        <a:pt x="149" y="53"/>
                      </a:lnTo>
                      <a:lnTo>
                        <a:pt x="151" y="53"/>
                      </a:lnTo>
                      <a:lnTo>
                        <a:pt x="153" y="52"/>
                      </a:lnTo>
                      <a:lnTo>
                        <a:pt x="153" y="51"/>
                      </a:lnTo>
                      <a:lnTo>
                        <a:pt x="151" y="50"/>
                      </a:lnTo>
                      <a:lnTo>
                        <a:pt x="148" y="51"/>
                      </a:lnTo>
                      <a:lnTo>
                        <a:pt x="145" y="52"/>
                      </a:lnTo>
                      <a:lnTo>
                        <a:pt x="142" y="52"/>
                      </a:lnTo>
                      <a:lnTo>
                        <a:pt x="140" y="52"/>
                      </a:lnTo>
                      <a:lnTo>
                        <a:pt x="137" y="49"/>
                      </a:lnTo>
                      <a:lnTo>
                        <a:pt x="137" y="44"/>
                      </a:lnTo>
                      <a:lnTo>
                        <a:pt x="138" y="40"/>
                      </a:lnTo>
                      <a:lnTo>
                        <a:pt x="141" y="36"/>
                      </a:lnTo>
                      <a:lnTo>
                        <a:pt x="144" y="32"/>
                      </a:lnTo>
                      <a:lnTo>
                        <a:pt x="147" y="28"/>
                      </a:lnTo>
                      <a:lnTo>
                        <a:pt x="150" y="26"/>
                      </a:lnTo>
                      <a:lnTo>
                        <a:pt x="152" y="24"/>
                      </a:lnTo>
                      <a:lnTo>
                        <a:pt x="158" y="22"/>
                      </a:lnTo>
                      <a:lnTo>
                        <a:pt x="162" y="20"/>
                      </a:lnTo>
                      <a:lnTo>
                        <a:pt x="165" y="20"/>
                      </a:lnTo>
                      <a:lnTo>
                        <a:pt x="166" y="21"/>
                      </a:lnTo>
                      <a:lnTo>
                        <a:pt x="166" y="22"/>
                      </a:lnTo>
                      <a:lnTo>
                        <a:pt x="166" y="24"/>
                      </a:lnTo>
                      <a:lnTo>
                        <a:pt x="165" y="26"/>
                      </a:lnTo>
                      <a:lnTo>
                        <a:pt x="163" y="32"/>
                      </a:lnTo>
                      <a:lnTo>
                        <a:pt x="163" y="36"/>
                      </a:lnTo>
                      <a:lnTo>
                        <a:pt x="165" y="38"/>
                      </a:lnTo>
                      <a:lnTo>
                        <a:pt x="167" y="39"/>
                      </a:lnTo>
                      <a:lnTo>
                        <a:pt x="170" y="38"/>
                      </a:lnTo>
                      <a:lnTo>
                        <a:pt x="173" y="35"/>
                      </a:lnTo>
                      <a:lnTo>
                        <a:pt x="175" y="32"/>
                      </a:lnTo>
                      <a:lnTo>
                        <a:pt x="178" y="29"/>
                      </a:lnTo>
                      <a:lnTo>
                        <a:pt x="181" y="28"/>
                      </a:lnTo>
                      <a:lnTo>
                        <a:pt x="182" y="28"/>
                      </a:lnTo>
                      <a:lnTo>
                        <a:pt x="182" y="27"/>
                      </a:lnTo>
                      <a:lnTo>
                        <a:pt x="182" y="27"/>
                      </a:lnTo>
                      <a:lnTo>
                        <a:pt x="184" y="27"/>
                      </a:lnTo>
                      <a:lnTo>
                        <a:pt x="184" y="26"/>
                      </a:lnTo>
                      <a:lnTo>
                        <a:pt x="185" y="26"/>
                      </a:lnTo>
                      <a:lnTo>
                        <a:pt x="188" y="22"/>
                      </a:lnTo>
                      <a:lnTo>
                        <a:pt x="189" y="19"/>
                      </a:lnTo>
                      <a:lnTo>
                        <a:pt x="191" y="12"/>
                      </a:lnTo>
                      <a:lnTo>
                        <a:pt x="193" y="9"/>
                      </a:lnTo>
                      <a:lnTo>
                        <a:pt x="196" y="5"/>
                      </a:lnTo>
                      <a:lnTo>
                        <a:pt x="200" y="2"/>
                      </a:lnTo>
                      <a:lnTo>
                        <a:pt x="203" y="1"/>
                      </a:lnTo>
                      <a:lnTo>
                        <a:pt x="205" y="1"/>
                      </a:lnTo>
                      <a:lnTo>
                        <a:pt x="206" y="2"/>
                      </a:lnTo>
                      <a:lnTo>
                        <a:pt x="210" y="5"/>
                      </a:lnTo>
                      <a:lnTo>
                        <a:pt x="213" y="6"/>
                      </a:lnTo>
                      <a:lnTo>
                        <a:pt x="217" y="6"/>
                      </a:lnTo>
                      <a:lnTo>
                        <a:pt x="222" y="5"/>
                      </a:lnTo>
                      <a:lnTo>
                        <a:pt x="226" y="2"/>
                      </a:lnTo>
                      <a:lnTo>
                        <a:pt x="23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2" name="Freeform 163">
                  <a:extLst>
                    <a:ext uri="{FF2B5EF4-FFF2-40B4-BE49-F238E27FC236}">
                      <a16:creationId xmlns:a16="http://schemas.microsoft.com/office/drawing/2014/main" id="{BA502590-6F37-B346-8894-E01F0D7534EC}"/>
                    </a:ext>
                  </a:extLst>
                </p:cNvPr>
                <p:cNvSpPr>
                  <a:spLocks/>
                </p:cNvSpPr>
                <p:nvPr/>
              </p:nvSpPr>
              <p:spPr bwMode="auto">
                <a:xfrm>
                  <a:off x="3028625" y="4274881"/>
                  <a:ext cx="1449" cy="1449"/>
                </a:xfrm>
                <a:custGeom>
                  <a:avLst/>
                  <a:gdLst/>
                  <a:ahLst/>
                  <a:cxnLst>
                    <a:cxn ang="0">
                      <a:pos x="1" y="0"/>
                    </a:cxn>
                    <a:cxn ang="0">
                      <a:pos x="1" y="0"/>
                    </a:cxn>
                    <a:cxn ang="0">
                      <a:pos x="1" y="0"/>
                    </a:cxn>
                    <a:cxn ang="0">
                      <a:pos x="0" y="0"/>
                    </a:cxn>
                    <a:cxn ang="0">
                      <a:pos x="1" y="0"/>
                    </a:cxn>
                  </a:cxnLst>
                  <a:rect l="0" t="0" r="r" b="b"/>
                  <a:pathLst>
                    <a:path w="1">
                      <a:moveTo>
                        <a:pt x="1" y="0"/>
                      </a:moveTo>
                      <a:lnTo>
                        <a:pt x="1" y="0"/>
                      </a:lnTo>
                      <a:lnTo>
                        <a:pt x="1" y="0"/>
                      </a:lnTo>
                      <a:lnTo>
                        <a:pt x="0"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3" name="Freeform 164">
                  <a:extLst>
                    <a:ext uri="{FF2B5EF4-FFF2-40B4-BE49-F238E27FC236}">
                      <a16:creationId xmlns:a16="http://schemas.microsoft.com/office/drawing/2014/main" id="{96322429-8CBE-A942-B3C4-1792548EED2C}"/>
                    </a:ext>
                  </a:extLst>
                </p:cNvPr>
                <p:cNvSpPr>
                  <a:spLocks/>
                </p:cNvSpPr>
                <p:nvPr/>
              </p:nvSpPr>
              <p:spPr bwMode="auto">
                <a:xfrm>
                  <a:off x="2808510" y="3290157"/>
                  <a:ext cx="86887" cy="120195"/>
                </a:xfrm>
                <a:custGeom>
                  <a:avLst/>
                  <a:gdLst/>
                  <a:ahLst/>
                  <a:cxnLst>
                    <a:cxn ang="0">
                      <a:pos x="52" y="5"/>
                    </a:cxn>
                    <a:cxn ang="0">
                      <a:pos x="60" y="14"/>
                    </a:cxn>
                    <a:cxn ang="0">
                      <a:pos x="59" y="19"/>
                    </a:cxn>
                    <a:cxn ang="0">
                      <a:pos x="53" y="25"/>
                    </a:cxn>
                    <a:cxn ang="0">
                      <a:pos x="48" y="28"/>
                    </a:cxn>
                    <a:cxn ang="0">
                      <a:pos x="49" y="28"/>
                    </a:cxn>
                    <a:cxn ang="0">
                      <a:pos x="53" y="30"/>
                    </a:cxn>
                    <a:cxn ang="0">
                      <a:pos x="54" y="31"/>
                    </a:cxn>
                    <a:cxn ang="0">
                      <a:pos x="51" y="34"/>
                    </a:cxn>
                    <a:cxn ang="0">
                      <a:pos x="46" y="36"/>
                    </a:cxn>
                    <a:cxn ang="0">
                      <a:pos x="40" y="44"/>
                    </a:cxn>
                    <a:cxn ang="0">
                      <a:pos x="35" y="50"/>
                    </a:cxn>
                    <a:cxn ang="0">
                      <a:pos x="28" y="52"/>
                    </a:cxn>
                    <a:cxn ang="0">
                      <a:pos x="28" y="54"/>
                    </a:cxn>
                    <a:cxn ang="0">
                      <a:pos x="30" y="55"/>
                    </a:cxn>
                    <a:cxn ang="0">
                      <a:pos x="30" y="56"/>
                    </a:cxn>
                    <a:cxn ang="0">
                      <a:pos x="28" y="57"/>
                    </a:cxn>
                    <a:cxn ang="0">
                      <a:pos x="26" y="54"/>
                    </a:cxn>
                    <a:cxn ang="0">
                      <a:pos x="24" y="52"/>
                    </a:cxn>
                    <a:cxn ang="0">
                      <a:pos x="21" y="57"/>
                    </a:cxn>
                    <a:cxn ang="0">
                      <a:pos x="19" y="73"/>
                    </a:cxn>
                    <a:cxn ang="0">
                      <a:pos x="15" y="82"/>
                    </a:cxn>
                    <a:cxn ang="0">
                      <a:pos x="10" y="82"/>
                    </a:cxn>
                    <a:cxn ang="0">
                      <a:pos x="2" y="74"/>
                    </a:cxn>
                    <a:cxn ang="0">
                      <a:pos x="0" y="67"/>
                    </a:cxn>
                    <a:cxn ang="0">
                      <a:pos x="4" y="60"/>
                    </a:cxn>
                    <a:cxn ang="0">
                      <a:pos x="11" y="48"/>
                    </a:cxn>
                    <a:cxn ang="0">
                      <a:pos x="16" y="42"/>
                    </a:cxn>
                    <a:cxn ang="0">
                      <a:pos x="25" y="41"/>
                    </a:cxn>
                    <a:cxn ang="0">
                      <a:pos x="26" y="39"/>
                    </a:cxn>
                    <a:cxn ang="0">
                      <a:pos x="16" y="31"/>
                    </a:cxn>
                    <a:cxn ang="0">
                      <a:pos x="18" y="31"/>
                    </a:cxn>
                    <a:cxn ang="0">
                      <a:pos x="26" y="33"/>
                    </a:cxn>
                    <a:cxn ang="0">
                      <a:pos x="32" y="34"/>
                    </a:cxn>
                    <a:cxn ang="0">
                      <a:pos x="33" y="33"/>
                    </a:cxn>
                    <a:cxn ang="0">
                      <a:pos x="30" y="31"/>
                    </a:cxn>
                    <a:cxn ang="0">
                      <a:pos x="29" y="28"/>
                    </a:cxn>
                    <a:cxn ang="0">
                      <a:pos x="33" y="25"/>
                    </a:cxn>
                    <a:cxn ang="0">
                      <a:pos x="42" y="24"/>
                    </a:cxn>
                    <a:cxn ang="0">
                      <a:pos x="44" y="23"/>
                    </a:cxn>
                    <a:cxn ang="0">
                      <a:pos x="41" y="20"/>
                    </a:cxn>
                    <a:cxn ang="0">
                      <a:pos x="42" y="15"/>
                    </a:cxn>
                    <a:cxn ang="0">
                      <a:pos x="47" y="0"/>
                    </a:cxn>
                  </a:cxnLst>
                  <a:rect l="0" t="0" r="r" b="b"/>
                  <a:pathLst>
                    <a:path w="60" h="83">
                      <a:moveTo>
                        <a:pt x="47" y="0"/>
                      </a:moveTo>
                      <a:lnTo>
                        <a:pt x="52" y="5"/>
                      </a:lnTo>
                      <a:lnTo>
                        <a:pt x="57" y="9"/>
                      </a:lnTo>
                      <a:lnTo>
                        <a:pt x="60" y="14"/>
                      </a:lnTo>
                      <a:lnTo>
                        <a:pt x="60" y="16"/>
                      </a:lnTo>
                      <a:lnTo>
                        <a:pt x="59" y="19"/>
                      </a:lnTo>
                      <a:lnTo>
                        <a:pt x="56" y="22"/>
                      </a:lnTo>
                      <a:lnTo>
                        <a:pt x="53" y="25"/>
                      </a:lnTo>
                      <a:lnTo>
                        <a:pt x="50" y="27"/>
                      </a:lnTo>
                      <a:lnTo>
                        <a:pt x="48" y="28"/>
                      </a:lnTo>
                      <a:lnTo>
                        <a:pt x="48" y="28"/>
                      </a:lnTo>
                      <a:lnTo>
                        <a:pt x="49" y="28"/>
                      </a:lnTo>
                      <a:lnTo>
                        <a:pt x="51" y="29"/>
                      </a:lnTo>
                      <a:lnTo>
                        <a:pt x="53" y="30"/>
                      </a:lnTo>
                      <a:lnTo>
                        <a:pt x="54" y="30"/>
                      </a:lnTo>
                      <a:lnTo>
                        <a:pt x="54" y="31"/>
                      </a:lnTo>
                      <a:lnTo>
                        <a:pt x="53" y="32"/>
                      </a:lnTo>
                      <a:lnTo>
                        <a:pt x="51" y="34"/>
                      </a:lnTo>
                      <a:lnTo>
                        <a:pt x="48" y="35"/>
                      </a:lnTo>
                      <a:lnTo>
                        <a:pt x="46" y="36"/>
                      </a:lnTo>
                      <a:lnTo>
                        <a:pt x="43" y="40"/>
                      </a:lnTo>
                      <a:lnTo>
                        <a:pt x="40" y="44"/>
                      </a:lnTo>
                      <a:lnTo>
                        <a:pt x="37" y="49"/>
                      </a:lnTo>
                      <a:lnTo>
                        <a:pt x="35" y="50"/>
                      </a:lnTo>
                      <a:lnTo>
                        <a:pt x="30" y="51"/>
                      </a:lnTo>
                      <a:lnTo>
                        <a:pt x="28" y="52"/>
                      </a:lnTo>
                      <a:lnTo>
                        <a:pt x="28" y="53"/>
                      </a:lnTo>
                      <a:lnTo>
                        <a:pt x="28" y="54"/>
                      </a:lnTo>
                      <a:lnTo>
                        <a:pt x="29" y="54"/>
                      </a:lnTo>
                      <a:lnTo>
                        <a:pt x="30" y="55"/>
                      </a:lnTo>
                      <a:lnTo>
                        <a:pt x="30" y="56"/>
                      </a:lnTo>
                      <a:lnTo>
                        <a:pt x="30" y="56"/>
                      </a:lnTo>
                      <a:lnTo>
                        <a:pt x="30" y="57"/>
                      </a:lnTo>
                      <a:lnTo>
                        <a:pt x="28" y="57"/>
                      </a:lnTo>
                      <a:lnTo>
                        <a:pt x="27" y="56"/>
                      </a:lnTo>
                      <a:lnTo>
                        <a:pt x="26" y="54"/>
                      </a:lnTo>
                      <a:lnTo>
                        <a:pt x="25" y="53"/>
                      </a:lnTo>
                      <a:lnTo>
                        <a:pt x="24" y="52"/>
                      </a:lnTo>
                      <a:lnTo>
                        <a:pt x="23" y="53"/>
                      </a:lnTo>
                      <a:lnTo>
                        <a:pt x="21" y="57"/>
                      </a:lnTo>
                      <a:lnTo>
                        <a:pt x="19" y="67"/>
                      </a:lnTo>
                      <a:lnTo>
                        <a:pt x="19" y="73"/>
                      </a:lnTo>
                      <a:lnTo>
                        <a:pt x="18" y="78"/>
                      </a:lnTo>
                      <a:lnTo>
                        <a:pt x="15" y="82"/>
                      </a:lnTo>
                      <a:lnTo>
                        <a:pt x="13" y="83"/>
                      </a:lnTo>
                      <a:lnTo>
                        <a:pt x="10" y="82"/>
                      </a:lnTo>
                      <a:lnTo>
                        <a:pt x="7" y="80"/>
                      </a:lnTo>
                      <a:lnTo>
                        <a:pt x="2" y="74"/>
                      </a:lnTo>
                      <a:lnTo>
                        <a:pt x="1" y="70"/>
                      </a:lnTo>
                      <a:lnTo>
                        <a:pt x="0" y="67"/>
                      </a:lnTo>
                      <a:lnTo>
                        <a:pt x="2" y="63"/>
                      </a:lnTo>
                      <a:lnTo>
                        <a:pt x="4" y="60"/>
                      </a:lnTo>
                      <a:lnTo>
                        <a:pt x="6" y="57"/>
                      </a:lnTo>
                      <a:lnTo>
                        <a:pt x="11" y="48"/>
                      </a:lnTo>
                      <a:lnTo>
                        <a:pt x="14" y="43"/>
                      </a:lnTo>
                      <a:lnTo>
                        <a:pt x="16" y="42"/>
                      </a:lnTo>
                      <a:lnTo>
                        <a:pt x="22" y="41"/>
                      </a:lnTo>
                      <a:lnTo>
                        <a:pt x="25" y="41"/>
                      </a:lnTo>
                      <a:lnTo>
                        <a:pt x="26" y="40"/>
                      </a:lnTo>
                      <a:lnTo>
                        <a:pt x="26" y="39"/>
                      </a:lnTo>
                      <a:lnTo>
                        <a:pt x="22" y="34"/>
                      </a:lnTo>
                      <a:lnTo>
                        <a:pt x="16" y="31"/>
                      </a:lnTo>
                      <a:lnTo>
                        <a:pt x="17" y="31"/>
                      </a:lnTo>
                      <a:lnTo>
                        <a:pt x="18" y="31"/>
                      </a:lnTo>
                      <a:lnTo>
                        <a:pt x="18" y="31"/>
                      </a:lnTo>
                      <a:lnTo>
                        <a:pt x="26" y="33"/>
                      </a:lnTo>
                      <a:lnTo>
                        <a:pt x="30" y="34"/>
                      </a:lnTo>
                      <a:lnTo>
                        <a:pt x="32" y="34"/>
                      </a:lnTo>
                      <a:lnTo>
                        <a:pt x="33" y="34"/>
                      </a:lnTo>
                      <a:lnTo>
                        <a:pt x="33" y="33"/>
                      </a:lnTo>
                      <a:lnTo>
                        <a:pt x="32" y="32"/>
                      </a:lnTo>
                      <a:lnTo>
                        <a:pt x="30" y="31"/>
                      </a:lnTo>
                      <a:lnTo>
                        <a:pt x="29" y="29"/>
                      </a:lnTo>
                      <a:lnTo>
                        <a:pt x="29" y="28"/>
                      </a:lnTo>
                      <a:lnTo>
                        <a:pt x="30" y="27"/>
                      </a:lnTo>
                      <a:lnTo>
                        <a:pt x="33" y="25"/>
                      </a:lnTo>
                      <a:lnTo>
                        <a:pt x="38" y="24"/>
                      </a:lnTo>
                      <a:lnTo>
                        <a:pt x="42" y="24"/>
                      </a:lnTo>
                      <a:lnTo>
                        <a:pt x="45" y="26"/>
                      </a:lnTo>
                      <a:lnTo>
                        <a:pt x="44" y="23"/>
                      </a:lnTo>
                      <a:lnTo>
                        <a:pt x="42" y="21"/>
                      </a:lnTo>
                      <a:lnTo>
                        <a:pt x="41" y="20"/>
                      </a:lnTo>
                      <a:lnTo>
                        <a:pt x="41" y="19"/>
                      </a:lnTo>
                      <a:lnTo>
                        <a:pt x="42" y="15"/>
                      </a:lnTo>
                      <a:lnTo>
                        <a:pt x="44" y="10"/>
                      </a:lnTo>
                      <a:lnTo>
                        <a:pt x="4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4" name="Freeform 165">
                  <a:extLst>
                    <a:ext uri="{FF2B5EF4-FFF2-40B4-BE49-F238E27FC236}">
                      <a16:creationId xmlns:a16="http://schemas.microsoft.com/office/drawing/2014/main" id="{83273AA5-7F0A-4F4E-BDDA-64AF9ACD0D45}"/>
                    </a:ext>
                  </a:extLst>
                </p:cNvPr>
                <p:cNvSpPr>
                  <a:spLocks/>
                </p:cNvSpPr>
                <p:nvPr/>
              </p:nvSpPr>
              <p:spPr bwMode="auto">
                <a:xfrm>
                  <a:off x="1712281" y="3233681"/>
                  <a:ext cx="5792" cy="7241"/>
                </a:xfrm>
                <a:custGeom>
                  <a:avLst/>
                  <a:gdLst/>
                  <a:ahLst/>
                  <a:cxnLst>
                    <a:cxn ang="0">
                      <a:pos x="0" y="0"/>
                    </a:cxn>
                    <a:cxn ang="0">
                      <a:pos x="1" y="0"/>
                    </a:cxn>
                    <a:cxn ang="0">
                      <a:pos x="2" y="1"/>
                    </a:cxn>
                    <a:cxn ang="0">
                      <a:pos x="2" y="2"/>
                    </a:cxn>
                    <a:cxn ang="0">
                      <a:pos x="3" y="3"/>
                    </a:cxn>
                    <a:cxn ang="0">
                      <a:pos x="4" y="5"/>
                    </a:cxn>
                    <a:cxn ang="0">
                      <a:pos x="3" y="5"/>
                    </a:cxn>
                    <a:cxn ang="0">
                      <a:pos x="1" y="5"/>
                    </a:cxn>
                    <a:cxn ang="0">
                      <a:pos x="0" y="5"/>
                    </a:cxn>
                    <a:cxn ang="0">
                      <a:pos x="0" y="3"/>
                    </a:cxn>
                    <a:cxn ang="0">
                      <a:pos x="0" y="2"/>
                    </a:cxn>
                    <a:cxn ang="0">
                      <a:pos x="0" y="1"/>
                    </a:cxn>
                    <a:cxn ang="0">
                      <a:pos x="0" y="0"/>
                    </a:cxn>
                  </a:cxnLst>
                  <a:rect l="0" t="0" r="r" b="b"/>
                  <a:pathLst>
                    <a:path w="4" h="5">
                      <a:moveTo>
                        <a:pt x="0" y="0"/>
                      </a:moveTo>
                      <a:lnTo>
                        <a:pt x="1" y="0"/>
                      </a:lnTo>
                      <a:lnTo>
                        <a:pt x="2" y="1"/>
                      </a:lnTo>
                      <a:lnTo>
                        <a:pt x="2" y="2"/>
                      </a:lnTo>
                      <a:lnTo>
                        <a:pt x="3" y="3"/>
                      </a:lnTo>
                      <a:lnTo>
                        <a:pt x="4" y="5"/>
                      </a:lnTo>
                      <a:lnTo>
                        <a:pt x="3" y="5"/>
                      </a:lnTo>
                      <a:lnTo>
                        <a:pt x="1" y="5"/>
                      </a:lnTo>
                      <a:lnTo>
                        <a:pt x="0" y="5"/>
                      </a:lnTo>
                      <a:lnTo>
                        <a:pt x="0" y="3"/>
                      </a:lnTo>
                      <a:lnTo>
                        <a:pt x="0" y="2"/>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5" name="Freeform 166">
                  <a:extLst>
                    <a:ext uri="{FF2B5EF4-FFF2-40B4-BE49-F238E27FC236}">
                      <a16:creationId xmlns:a16="http://schemas.microsoft.com/office/drawing/2014/main" id="{63586A58-D175-504C-98D2-DAE0033491D3}"/>
                    </a:ext>
                  </a:extLst>
                </p:cNvPr>
                <p:cNvSpPr>
                  <a:spLocks/>
                </p:cNvSpPr>
                <p:nvPr/>
              </p:nvSpPr>
              <p:spPr bwMode="auto">
                <a:xfrm>
                  <a:off x="2822991" y="3332153"/>
                  <a:ext cx="8689" cy="2896"/>
                </a:xfrm>
                <a:custGeom>
                  <a:avLst/>
                  <a:gdLst/>
                  <a:ahLst/>
                  <a:cxnLst>
                    <a:cxn ang="0">
                      <a:pos x="0" y="0"/>
                    </a:cxn>
                    <a:cxn ang="0">
                      <a:pos x="3" y="1"/>
                    </a:cxn>
                    <a:cxn ang="0">
                      <a:pos x="6" y="2"/>
                    </a:cxn>
                    <a:cxn ang="0">
                      <a:pos x="0" y="0"/>
                    </a:cxn>
                  </a:cxnLst>
                  <a:rect l="0" t="0" r="r" b="b"/>
                  <a:pathLst>
                    <a:path w="6" h="2">
                      <a:moveTo>
                        <a:pt x="0" y="0"/>
                      </a:moveTo>
                      <a:lnTo>
                        <a:pt x="3" y="1"/>
                      </a:lnTo>
                      <a:lnTo>
                        <a:pt x="6"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6" name="Freeform 167">
                  <a:extLst>
                    <a:ext uri="{FF2B5EF4-FFF2-40B4-BE49-F238E27FC236}">
                      <a16:creationId xmlns:a16="http://schemas.microsoft.com/office/drawing/2014/main" id="{7F0CC3D1-C69F-BB45-BEAB-022534D25481}"/>
                    </a:ext>
                  </a:extLst>
                </p:cNvPr>
                <p:cNvSpPr>
                  <a:spLocks noEditPoints="1"/>
                </p:cNvSpPr>
                <p:nvPr/>
              </p:nvSpPr>
              <p:spPr bwMode="auto">
                <a:xfrm>
                  <a:off x="2544952" y="4355975"/>
                  <a:ext cx="1449" cy="8689"/>
                </a:xfrm>
                <a:custGeom>
                  <a:avLst/>
                  <a:gdLst/>
                  <a:ahLst/>
                  <a:cxnLst>
                    <a:cxn ang="0">
                      <a:pos x="1" y="2"/>
                    </a:cxn>
                    <a:cxn ang="0">
                      <a:pos x="1" y="4"/>
                    </a:cxn>
                    <a:cxn ang="0">
                      <a:pos x="1" y="6"/>
                    </a:cxn>
                    <a:cxn ang="0">
                      <a:pos x="1" y="6"/>
                    </a:cxn>
                    <a:cxn ang="0">
                      <a:pos x="1" y="2"/>
                    </a:cxn>
                    <a:cxn ang="0">
                      <a:pos x="0" y="0"/>
                    </a:cxn>
                    <a:cxn ang="0">
                      <a:pos x="1" y="1"/>
                    </a:cxn>
                    <a:cxn ang="0">
                      <a:pos x="1" y="2"/>
                    </a:cxn>
                    <a:cxn ang="0">
                      <a:pos x="0" y="0"/>
                    </a:cxn>
                  </a:cxnLst>
                  <a:rect l="0" t="0" r="r" b="b"/>
                  <a:pathLst>
                    <a:path w="1" h="6">
                      <a:moveTo>
                        <a:pt x="1" y="2"/>
                      </a:moveTo>
                      <a:lnTo>
                        <a:pt x="1" y="4"/>
                      </a:lnTo>
                      <a:lnTo>
                        <a:pt x="1" y="6"/>
                      </a:lnTo>
                      <a:lnTo>
                        <a:pt x="1" y="6"/>
                      </a:lnTo>
                      <a:lnTo>
                        <a:pt x="1" y="2"/>
                      </a:lnTo>
                      <a:close/>
                      <a:moveTo>
                        <a:pt x="0" y="0"/>
                      </a:moveTo>
                      <a:lnTo>
                        <a:pt x="1" y="1"/>
                      </a:lnTo>
                      <a:lnTo>
                        <a:pt x="1"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7" name="Freeform 168">
                  <a:extLst>
                    <a:ext uri="{FF2B5EF4-FFF2-40B4-BE49-F238E27FC236}">
                      <a16:creationId xmlns:a16="http://schemas.microsoft.com/office/drawing/2014/main" id="{4CA7C409-CD75-144B-8C6E-3AA27DFA2843}"/>
                    </a:ext>
                  </a:extLst>
                </p:cNvPr>
                <p:cNvSpPr>
                  <a:spLocks/>
                </p:cNvSpPr>
                <p:nvPr/>
              </p:nvSpPr>
              <p:spPr bwMode="auto">
                <a:xfrm>
                  <a:off x="2811406" y="3093212"/>
                  <a:ext cx="4345" cy="5792"/>
                </a:xfrm>
                <a:custGeom>
                  <a:avLst/>
                  <a:gdLst/>
                  <a:ahLst/>
                  <a:cxnLst>
                    <a:cxn ang="0">
                      <a:pos x="0" y="0"/>
                    </a:cxn>
                    <a:cxn ang="0">
                      <a:pos x="1" y="1"/>
                    </a:cxn>
                    <a:cxn ang="0">
                      <a:pos x="1" y="1"/>
                    </a:cxn>
                    <a:cxn ang="0">
                      <a:pos x="2" y="1"/>
                    </a:cxn>
                    <a:cxn ang="0">
                      <a:pos x="3" y="2"/>
                    </a:cxn>
                    <a:cxn ang="0">
                      <a:pos x="3" y="3"/>
                    </a:cxn>
                    <a:cxn ang="0">
                      <a:pos x="3" y="4"/>
                    </a:cxn>
                    <a:cxn ang="0">
                      <a:pos x="0" y="1"/>
                    </a:cxn>
                    <a:cxn ang="0">
                      <a:pos x="0" y="0"/>
                    </a:cxn>
                  </a:cxnLst>
                  <a:rect l="0" t="0" r="r" b="b"/>
                  <a:pathLst>
                    <a:path w="3" h="4">
                      <a:moveTo>
                        <a:pt x="0" y="0"/>
                      </a:moveTo>
                      <a:lnTo>
                        <a:pt x="1" y="1"/>
                      </a:lnTo>
                      <a:lnTo>
                        <a:pt x="1" y="1"/>
                      </a:lnTo>
                      <a:lnTo>
                        <a:pt x="2" y="1"/>
                      </a:lnTo>
                      <a:lnTo>
                        <a:pt x="3" y="2"/>
                      </a:lnTo>
                      <a:lnTo>
                        <a:pt x="3" y="3"/>
                      </a:lnTo>
                      <a:lnTo>
                        <a:pt x="3" y="4"/>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8" name="Freeform 169">
                  <a:extLst>
                    <a:ext uri="{FF2B5EF4-FFF2-40B4-BE49-F238E27FC236}">
                      <a16:creationId xmlns:a16="http://schemas.microsoft.com/office/drawing/2014/main" id="{EE63D54A-16EB-6D43-A6E3-4C1D1DB76D52}"/>
                    </a:ext>
                  </a:extLst>
                </p:cNvPr>
                <p:cNvSpPr>
                  <a:spLocks/>
                </p:cNvSpPr>
                <p:nvPr/>
              </p:nvSpPr>
              <p:spPr bwMode="auto">
                <a:xfrm>
                  <a:off x="2229261" y="3907057"/>
                  <a:ext cx="7241" cy="5792"/>
                </a:xfrm>
                <a:custGeom>
                  <a:avLst/>
                  <a:gdLst/>
                  <a:ahLst/>
                  <a:cxnLst>
                    <a:cxn ang="0">
                      <a:pos x="5" y="0"/>
                    </a:cxn>
                    <a:cxn ang="0">
                      <a:pos x="5" y="1"/>
                    </a:cxn>
                    <a:cxn ang="0">
                      <a:pos x="3" y="3"/>
                    </a:cxn>
                    <a:cxn ang="0">
                      <a:pos x="1" y="4"/>
                    </a:cxn>
                    <a:cxn ang="0">
                      <a:pos x="0" y="4"/>
                    </a:cxn>
                    <a:cxn ang="0">
                      <a:pos x="2" y="3"/>
                    </a:cxn>
                    <a:cxn ang="0">
                      <a:pos x="4" y="2"/>
                    </a:cxn>
                    <a:cxn ang="0">
                      <a:pos x="5" y="0"/>
                    </a:cxn>
                  </a:cxnLst>
                  <a:rect l="0" t="0" r="r" b="b"/>
                  <a:pathLst>
                    <a:path w="5" h="4">
                      <a:moveTo>
                        <a:pt x="5" y="0"/>
                      </a:moveTo>
                      <a:lnTo>
                        <a:pt x="5" y="1"/>
                      </a:lnTo>
                      <a:lnTo>
                        <a:pt x="3" y="3"/>
                      </a:lnTo>
                      <a:lnTo>
                        <a:pt x="1" y="4"/>
                      </a:lnTo>
                      <a:lnTo>
                        <a:pt x="0" y="4"/>
                      </a:lnTo>
                      <a:lnTo>
                        <a:pt x="2" y="3"/>
                      </a:lnTo>
                      <a:lnTo>
                        <a:pt x="4" y="2"/>
                      </a:lnTo>
                      <a:lnTo>
                        <a:pt x="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79" name="Freeform 170">
                  <a:extLst>
                    <a:ext uri="{FF2B5EF4-FFF2-40B4-BE49-F238E27FC236}">
                      <a16:creationId xmlns:a16="http://schemas.microsoft.com/office/drawing/2014/main" id="{829FD62F-DCD7-774E-9C47-55C6415701EB}"/>
                    </a:ext>
                  </a:extLst>
                </p:cNvPr>
                <p:cNvSpPr>
                  <a:spLocks/>
                </p:cNvSpPr>
                <p:nvPr/>
              </p:nvSpPr>
              <p:spPr bwMode="auto">
                <a:xfrm>
                  <a:off x="2679627" y="3657980"/>
                  <a:ext cx="8689" cy="18826"/>
                </a:xfrm>
                <a:custGeom>
                  <a:avLst/>
                  <a:gdLst/>
                  <a:ahLst/>
                  <a:cxnLst>
                    <a:cxn ang="0">
                      <a:pos x="0" y="0"/>
                    </a:cxn>
                    <a:cxn ang="0">
                      <a:pos x="3" y="4"/>
                    </a:cxn>
                    <a:cxn ang="0">
                      <a:pos x="4" y="9"/>
                    </a:cxn>
                    <a:cxn ang="0">
                      <a:pos x="6" y="13"/>
                    </a:cxn>
                    <a:cxn ang="0">
                      <a:pos x="6" y="13"/>
                    </a:cxn>
                    <a:cxn ang="0">
                      <a:pos x="6" y="13"/>
                    </a:cxn>
                    <a:cxn ang="0">
                      <a:pos x="5" y="13"/>
                    </a:cxn>
                    <a:cxn ang="0">
                      <a:pos x="5" y="12"/>
                    </a:cxn>
                    <a:cxn ang="0">
                      <a:pos x="3" y="8"/>
                    </a:cxn>
                    <a:cxn ang="0">
                      <a:pos x="2" y="4"/>
                    </a:cxn>
                    <a:cxn ang="0">
                      <a:pos x="0" y="0"/>
                    </a:cxn>
                  </a:cxnLst>
                  <a:rect l="0" t="0" r="r" b="b"/>
                  <a:pathLst>
                    <a:path w="6" h="13">
                      <a:moveTo>
                        <a:pt x="0" y="0"/>
                      </a:moveTo>
                      <a:lnTo>
                        <a:pt x="3" y="4"/>
                      </a:lnTo>
                      <a:lnTo>
                        <a:pt x="4" y="9"/>
                      </a:lnTo>
                      <a:lnTo>
                        <a:pt x="6" y="13"/>
                      </a:lnTo>
                      <a:lnTo>
                        <a:pt x="6" y="13"/>
                      </a:lnTo>
                      <a:lnTo>
                        <a:pt x="6" y="13"/>
                      </a:lnTo>
                      <a:lnTo>
                        <a:pt x="5" y="13"/>
                      </a:lnTo>
                      <a:lnTo>
                        <a:pt x="5" y="12"/>
                      </a:lnTo>
                      <a:lnTo>
                        <a:pt x="3" y="8"/>
                      </a:lnTo>
                      <a:lnTo>
                        <a:pt x="2" y="4"/>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80" name="Freeform 171">
                  <a:extLst>
                    <a:ext uri="{FF2B5EF4-FFF2-40B4-BE49-F238E27FC236}">
                      <a16:creationId xmlns:a16="http://schemas.microsoft.com/office/drawing/2014/main" id="{34619557-8147-A249-900C-D301B18A64C4}"/>
                    </a:ext>
                  </a:extLst>
                </p:cNvPr>
                <p:cNvSpPr>
                  <a:spLocks/>
                </p:cNvSpPr>
                <p:nvPr/>
              </p:nvSpPr>
              <p:spPr bwMode="auto">
                <a:xfrm>
                  <a:off x="2673835" y="3652188"/>
                  <a:ext cx="5792" cy="5792"/>
                </a:xfrm>
                <a:custGeom>
                  <a:avLst/>
                  <a:gdLst/>
                  <a:ahLst/>
                  <a:cxnLst>
                    <a:cxn ang="0">
                      <a:pos x="0" y="0"/>
                    </a:cxn>
                    <a:cxn ang="0">
                      <a:pos x="2" y="2"/>
                    </a:cxn>
                    <a:cxn ang="0">
                      <a:pos x="4" y="4"/>
                    </a:cxn>
                    <a:cxn ang="0">
                      <a:pos x="3" y="3"/>
                    </a:cxn>
                    <a:cxn ang="0">
                      <a:pos x="3" y="3"/>
                    </a:cxn>
                    <a:cxn ang="0">
                      <a:pos x="3" y="3"/>
                    </a:cxn>
                    <a:cxn ang="0">
                      <a:pos x="2" y="3"/>
                    </a:cxn>
                    <a:cxn ang="0">
                      <a:pos x="1" y="2"/>
                    </a:cxn>
                    <a:cxn ang="0">
                      <a:pos x="1" y="1"/>
                    </a:cxn>
                    <a:cxn ang="0">
                      <a:pos x="0" y="1"/>
                    </a:cxn>
                    <a:cxn ang="0">
                      <a:pos x="0" y="0"/>
                    </a:cxn>
                  </a:cxnLst>
                  <a:rect l="0" t="0" r="r" b="b"/>
                  <a:pathLst>
                    <a:path w="4" h="4">
                      <a:moveTo>
                        <a:pt x="0" y="0"/>
                      </a:moveTo>
                      <a:lnTo>
                        <a:pt x="2" y="2"/>
                      </a:lnTo>
                      <a:lnTo>
                        <a:pt x="4" y="4"/>
                      </a:lnTo>
                      <a:lnTo>
                        <a:pt x="3" y="3"/>
                      </a:lnTo>
                      <a:lnTo>
                        <a:pt x="3" y="3"/>
                      </a:lnTo>
                      <a:lnTo>
                        <a:pt x="3" y="3"/>
                      </a:lnTo>
                      <a:lnTo>
                        <a:pt x="2" y="3"/>
                      </a:lnTo>
                      <a:lnTo>
                        <a:pt x="1" y="2"/>
                      </a:lnTo>
                      <a:lnTo>
                        <a:pt x="1" y="1"/>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81" name="Freeform 172">
                  <a:extLst>
                    <a:ext uri="{FF2B5EF4-FFF2-40B4-BE49-F238E27FC236}">
                      <a16:creationId xmlns:a16="http://schemas.microsoft.com/office/drawing/2014/main" id="{F822F971-776F-054A-B591-0CAB4DB019A1}"/>
                    </a:ext>
                  </a:extLst>
                </p:cNvPr>
                <p:cNvSpPr>
                  <a:spLocks noEditPoints="1"/>
                </p:cNvSpPr>
                <p:nvPr/>
              </p:nvSpPr>
              <p:spPr bwMode="auto">
                <a:xfrm>
                  <a:off x="1463204" y="2438661"/>
                  <a:ext cx="806605" cy="273696"/>
                </a:xfrm>
                <a:custGeom>
                  <a:avLst/>
                  <a:gdLst/>
                  <a:ahLst/>
                  <a:cxnLst>
                    <a:cxn ang="0">
                      <a:pos x="88" y="168"/>
                    </a:cxn>
                    <a:cxn ang="0">
                      <a:pos x="97" y="168"/>
                    </a:cxn>
                    <a:cxn ang="0">
                      <a:pos x="555" y="0"/>
                    </a:cxn>
                    <a:cxn ang="0">
                      <a:pos x="471" y="10"/>
                    </a:cxn>
                    <a:cxn ang="0">
                      <a:pos x="443" y="7"/>
                    </a:cxn>
                    <a:cxn ang="0">
                      <a:pos x="345" y="25"/>
                    </a:cxn>
                    <a:cxn ang="0">
                      <a:pos x="353" y="24"/>
                    </a:cxn>
                    <a:cxn ang="0">
                      <a:pos x="332" y="29"/>
                    </a:cxn>
                    <a:cxn ang="0">
                      <a:pos x="303" y="38"/>
                    </a:cxn>
                    <a:cxn ang="0">
                      <a:pos x="300" y="44"/>
                    </a:cxn>
                    <a:cxn ang="0">
                      <a:pos x="313" y="40"/>
                    </a:cxn>
                    <a:cxn ang="0">
                      <a:pos x="310" y="41"/>
                    </a:cxn>
                    <a:cxn ang="0">
                      <a:pos x="272" y="57"/>
                    </a:cxn>
                    <a:cxn ang="0">
                      <a:pos x="249" y="67"/>
                    </a:cxn>
                    <a:cxn ang="0">
                      <a:pos x="236" y="77"/>
                    </a:cxn>
                    <a:cxn ang="0">
                      <a:pos x="209" y="87"/>
                    </a:cxn>
                    <a:cxn ang="0">
                      <a:pos x="198" y="92"/>
                    </a:cxn>
                    <a:cxn ang="0">
                      <a:pos x="205" y="99"/>
                    </a:cxn>
                    <a:cxn ang="0">
                      <a:pos x="196" y="103"/>
                    </a:cxn>
                    <a:cxn ang="0">
                      <a:pos x="189" y="107"/>
                    </a:cxn>
                    <a:cxn ang="0">
                      <a:pos x="189" y="110"/>
                    </a:cxn>
                    <a:cxn ang="0">
                      <a:pos x="201" y="105"/>
                    </a:cxn>
                    <a:cxn ang="0">
                      <a:pos x="189" y="126"/>
                    </a:cxn>
                    <a:cxn ang="0">
                      <a:pos x="170" y="141"/>
                    </a:cxn>
                    <a:cxn ang="0">
                      <a:pos x="174" y="138"/>
                    </a:cxn>
                    <a:cxn ang="0">
                      <a:pos x="159" y="153"/>
                    </a:cxn>
                    <a:cxn ang="0">
                      <a:pos x="144" y="161"/>
                    </a:cxn>
                    <a:cxn ang="0">
                      <a:pos x="139" y="164"/>
                    </a:cxn>
                    <a:cxn ang="0">
                      <a:pos x="140" y="179"/>
                    </a:cxn>
                    <a:cxn ang="0">
                      <a:pos x="131" y="174"/>
                    </a:cxn>
                    <a:cxn ang="0">
                      <a:pos x="123" y="180"/>
                    </a:cxn>
                    <a:cxn ang="0">
                      <a:pos x="107" y="185"/>
                    </a:cxn>
                    <a:cxn ang="0">
                      <a:pos x="111" y="183"/>
                    </a:cxn>
                    <a:cxn ang="0">
                      <a:pos x="114" y="178"/>
                    </a:cxn>
                    <a:cxn ang="0">
                      <a:pos x="119" y="171"/>
                    </a:cxn>
                    <a:cxn ang="0">
                      <a:pos x="127" y="164"/>
                    </a:cxn>
                    <a:cxn ang="0">
                      <a:pos x="131" y="156"/>
                    </a:cxn>
                    <a:cxn ang="0">
                      <a:pos x="141" y="150"/>
                    </a:cxn>
                    <a:cxn ang="0">
                      <a:pos x="134" y="153"/>
                    </a:cxn>
                    <a:cxn ang="0">
                      <a:pos x="117" y="159"/>
                    </a:cxn>
                    <a:cxn ang="0">
                      <a:pos x="119" y="149"/>
                    </a:cxn>
                    <a:cxn ang="0">
                      <a:pos x="115" y="149"/>
                    </a:cxn>
                    <a:cxn ang="0">
                      <a:pos x="108" y="161"/>
                    </a:cxn>
                    <a:cxn ang="0">
                      <a:pos x="99" y="165"/>
                    </a:cxn>
                    <a:cxn ang="0">
                      <a:pos x="96" y="168"/>
                    </a:cxn>
                    <a:cxn ang="0">
                      <a:pos x="80" y="178"/>
                    </a:cxn>
                    <a:cxn ang="0">
                      <a:pos x="87" y="169"/>
                    </a:cxn>
                    <a:cxn ang="0">
                      <a:pos x="79" y="167"/>
                    </a:cxn>
                    <a:cxn ang="0">
                      <a:pos x="70" y="165"/>
                    </a:cxn>
                    <a:cxn ang="0">
                      <a:pos x="57" y="168"/>
                    </a:cxn>
                    <a:cxn ang="0">
                      <a:pos x="63" y="163"/>
                    </a:cxn>
                    <a:cxn ang="0">
                      <a:pos x="74" y="153"/>
                    </a:cxn>
                    <a:cxn ang="0">
                      <a:pos x="71" y="146"/>
                    </a:cxn>
                    <a:cxn ang="0">
                      <a:pos x="58" y="155"/>
                    </a:cxn>
                    <a:cxn ang="0">
                      <a:pos x="19" y="177"/>
                    </a:cxn>
                    <a:cxn ang="0">
                      <a:pos x="1" y="188"/>
                    </a:cxn>
                    <a:cxn ang="0">
                      <a:pos x="163" y="87"/>
                    </a:cxn>
                    <a:cxn ang="0">
                      <a:pos x="346" y="23"/>
                    </a:cxn>
                    <a:cxn ang="0">
                      <a:pos x="545" y="0"/>
                    </a:cxn>
                  </a:cxnLst>
                  <a:rect l="0" t="0" r="r" b="b"/>
                  <a:pathLst>
                    <a:path w="557" h="189">
                      <a:moveTo>
                        <a:pt x="88" y="168"/>
                      </a:moveTo>
                      <a:lnTo>
                        <a:pt x="87" y="168"/>
                      </a:lnTo>
                      <a:lnTo>
                        <a:pt x="87" y="169"/>
                      </a:lnTo>
                      <a:lnTo>
                        <a:pt x="88" y="168"/>
                      </a:lnTo>
                      <a:close/>
                      <a:moveTo>
                        <a:pt x="98" y="167"/>
                      </a:moveTo>
                      <a:lnTo>
                        <a:pt x="98" y="167"/>
                      </a:lnTo>
                      <a:lnTo>
                        <a:pt x="98" y="167"/>
                      </a:lnTo>
                      <a:lnTo>
                        <a:pt x="97" y="168"/>
                      </a:lnTo>
                      <a:lnTo>
                        <a:pt x="96" y="168"/>
                      </a:lnTo>
                      <a:lnTo>
                        <a:pt x="98" y="167"/>
                      </a:lnTo>
                      <a:close/>
                      <a:moveTo>
                        <a:pt x="545" y="0"/>
                      </a:moveTo>
                      <a:lnTo>
                        <a:pt x="555" y="0"/>
                      </a:lnTo>
                      <a:lnTo>
                        <a:pt x="557" y="0"/>
                      </a:lnTo>
                      <a:lnTo>
                        <a:pt x="480" y="10"/>
                      </a:lnTo>
                      <a:lnTo>
                        <a:pt x="475" y="10"/>
                      </a:lnTo>
                      <a:lnTo>
                        <a:pt x="471" y="10"/>
                      </a:lnTo>
                      <a:lnTo>
                        <a:pt x="462" y="8"/>
                      </a:lnTo>
                      <a:lnTo>
                        <a:pt x="453" y="6"/>
                      </a:lnTo>
                      <a:lnTo>
                        <a:pt x="448" y="6"/>
                      </a:lnTo>
                      <a:lnTo>
                        <a:pt x="443" y="7"/>
                      </a:lnTo>
                      <a:lnTo>
                        <a:pt x="437" y="8"/>
                      </a:lnTo>
                      <a:lnTo>
                        <a:pt x="432" y="10"/>
                      </a:lnTo>
                      <a:lnTo>
                        <a:pt x="388" y="18"/>
                      </a:lnTo>
                      <a:lnTo>
                        <a:pt x="345" y="25"/>
                      </a:lnTo>
                      <a:lnTo>
                        <a:pt x="343" y="26"/>
                      </a:lnTo>
                      <a:lnTo>
                        <a:pt x="344" y="26"/>
                      </a:lnTo>
                      <a:lnTo>
                        <a:pt x="347" y="25"/>
                      </a:lnTo>
                      <a:lnTo>
                        <a:pt x="353" y="24"/>
                      </a:lnTo>
                      <a:lnTo>
                        <a:pt x="356" y="24"/>
                      </a:lnTo>
                      <a:lnTo>
                        <a:pt x="356" y="24"/>
                      </a:lnTo>
                      <a:lnTo>
                        <a:pt x="348" y="26"/>
                      </a:lnTo>
                      <a:lnTo>
                        <a:pt x="332" y="29"/>
                      </a:lnTo>
                      <a:lnTo>
                        <a:pt x="324" y="31"/>
                      </a:lnTo>
                      <a:lnTo>
                        <a:pt x="315" y="35"/>
                      </a:lnTo>
                      <a:lnTo>
                        <a:pt x="311" y="36"/>
                      </a:lnTo>
                      <a:lnTo>
                        <a:pt x="303" y="38"/>
                      </a:lnTo>
                      <a:lnTo>
                        <a:pt x="300" y="39"/>
                      </a:lnTo>
                      <a:lnTo>
                        <a:pt x="298" y="43"/>
                      </a:lnTo>
                      <a:lnTo>
                        <a:pt x="298" y="44"/>
                      </a:lnTo>
                      <a:lnTo>
                        <a:pt x="300" y="44"/>
                      </a:lnTo>
                      <a:lnTo>
                        <a:pt x="303" y="44"/>
                      </a:lnTo>
                      <a:lnTo>
                        <a:pt x="306" y="42"/>
                      </a:lnTo>
                      <a:lnTo>
                        <a:pt x="310" y="41"/>
                      </a:lnTo>
                      <a:lnTo>
                        <a:pt x="313" y="40"/>
                      </a:lnTo>
                      <a:lnTo>
                        <a:pt x="313" y="41"/>
                      </a:lnTo>
                      <a:lnTo>
                        <a:pt x="312" y="41"/>
                      </a:lnTo>
                      <a:lnTo>
                        <a:pt x="310" y="41"/>
                      </a:lnTo>
                      <a:lnTo>
                        <a:pt x="310" y="41"/>
                      </a:lnTo>
                      <a:lnTo>
                        <a:pt x="294" y="48"/>
                      </a:lnTo>
                      <a:lnTo>
                        <a:pt x="287" y="51"/>
                      </a:lnTo>
                      <a:lnTo>
                        <a:pt x="279" y="54"/>
                      </a:lnTo>
                      <a:lnTo>
                        <a:pt x="272" y="57"/>
                      </a:lnTo>
                      <a:lnTo>
                        <a:pt x="265" y="59"/>
                      </a:lnTo>
                      <a:lnTo>
                        <a:pt x="258" y="62"/>
                      </a:lnTo>
                      <a:lnTo>
                        <a:pt x="251" y="65"/>
                      </a:lnTo>
                      <a:lnTo>
                        <a:pt x="249" y="67"/>
                      </a:lnTo>
                      <a:lnTo>
                        <a:pt x="248" y="69"/>
                      </a:lnTo>
                      <a:lnTo>
                        <a:pt x="247" y="70"/>
                      </a:lnTo>
                      <a:lnTo>
                        <a:pt x="241" y="74"/>
                      </a:lnTo>
                      <a:lnTo>
                        <a:pt x="236" y="77"/>
                      </a:lnTo>
                      <a:lnTo>
                        <a:pt x="232" y="79"/>
                      </a:lnTo>
                      <a:lnTo>
                        <a:pt x="225" y="81"/>
                      </a:lnTo>
                      <a:lnTo>
                        <a:pt x="214" y="86"/>
                      </a:lnTo>
                      <a:lnTo>
                        <a:pt x="209" y="87"/>
                      </a:lnTo>
                      <a:lnTo>
                        <a:pt x="205" y="87"/>
                      </a:lnTo>
                      <a:lnTo>
                        <a:pt x="201" y="88"/>
                      </a:lnTo>
                      <a:lnTo>
                        <a:pt x="198" y="90"/>
                      </a:lnTo>
                      <a:lnTo>
                        <a:pt x="198" y="92"/>
                      </a:lnTo>
                      <a:lnTo>
                        <a:pt x="198" y="94"/>
                      </a:lnTo>
                      <a:lnTo>
                        <a:pt x="201" y="99"/>
                      </a:lnTo>
                      <a:lnTo>
                        <a:pt x="202" y="99"/>
                      </a:lnTo>
                      <a:lnTo>
                        <a:pt x="205" y="99"/>
                      </a:lnTo>
                      <a:lnTo>
                        <a:pt x="201" y="102"/>
                      </a:lnTo>
                      <a:lnTo>
                        <a:pt x="199" y="103"/>
                      </a:lnTo>
                      <a:lnTo>
                        <a:pt x="197" y="103"/>
                      </a:lnTo>
                      <a:lnTo>
                        <a:pt x="196" y="103"/>
                      </a:lnTo>
                      <a:lnTo>
                        <a:pt x="195" y="103"/>
                      </a:lnTo>
                      <a:lnTo>
                        <a:pt x="193" y="103"/>
                      </a:lnTo>
                      <a:lnTo>
                        <a:pt x="191" y="104"/>
                      </a:lnTo>
                      <a:lnTo>
                        <a:pt x="189" y="107"/>
                      </a:lnTo>
                      <a:lnTo>
                        <a:pt x="185" y="111"/>
                      </a:lnTo>
                      <a:lnTo>
                        <a:pt x="187" y="111"/>
                      </a:lnTo>
                      <a:lnTo>
                        <a:pt x="188" y="110"/>
                      </a:lnTo>
                      <a:lnTo>
                        <a:pt x="189" y="110"/>
                      </a:lnTo>
                      <a:lnTo>
                        <a:pt x="192" y="108"/>
                      </a:lnTo>
                      <a:lnTo>
                        <a:pt x="195" y="106"/>
                      </a:lnTo>
                      <a:lnTo>
                        <a:pt x="198" y="104"/>
                      </a:lnTo>
                      <a:lnTo>
                        <a:pt x="201" y="105"/>
                      </a:lnTo>
                      <a:lnTo>
                        <a:pt x="202" y="107"/>
                      </a:lnTo>
                      <a:lnTo>
                        <a:pt x="202" y="110"/>
                      </a:lnTo>
                      <a:lnTo>
                        <a:pt x="200" y="114"/>
                      </a:lnTo>
                      <a:lnTo>
                        <a:pt x="189" y="126"/>
                      </a:lnTo>
                      <a:lnTo>
                        <a:pt x="185" y="129"/>
                      </a:lnTo>
                      <a:lnTo>
                        <a:pt x="182" y="132"/>
                      </a:lnTo>
                      <a:lnTo>
                        <a:pt x="181" y="133"/>
                      </a:lnTo>
                      <a:lnTo>
                        <a:pt x="170" y="141"/>
                      </a:lnTo>
                      <a:lnTo>
                        <a:pt x="171" y="141"/>
                      </a:lnTo>
                      <a:lnTo>
                        <a:pt x="172" y="139"/>
                      </a:lnTo>
                      <a:lnTo>
                        <a:pt x="173" y="138"/>
                      </a:lnTo>
                      <a:lnTo>
                        <a:pt x="174" y="138"/>
                      </a:lnTo>
                      <a:lnTo>
                        <a:pt x="175" y="138"/>
                      </a:lnTo>
                      <a:lnTo>
                        <a:pt x="169" y="144"/>
                      </a:lnTo>
                      <a:lnTo>
                        <a:pt x="164" y="149"/>
                      </a:lnTo>
                      <a:lnTo>
                        <a:pt x="159" y="153"/>
                      </a:lnTo>
                      <a:lnTo>
                        <a:pt x="153" y="156"/>
                      </a:lnTo>
                      <a:lnTo>
                        <a:pt x="146" y="160"/>
                      </a:lnTo>
                      <a:lnTo>
                        <a:pt x="145" y="161"/>
                      </a:lnTo>
                      <a:lnTo>
                        <a:pt x="144" y="161"/>
                      </a:lnTo>
                      <a:lnTo>
                        <a:pt x="142" y="162"/>
                      </a:lnTo>
                      <a:lnTo>
                        <a:pt x="141" y="162"/>
                      </a:lnTo>
                      <a:lnTo>
                        <a:pt x="140" y="163"/>
                      </a:lnTo>
                      <a:lnTo>
                        <a:pt x="139" y="164"/>
                      </a:lnTo>
                      <a:lnTo>
                        <a:pt x="139" y="168"/>
                      </a:lnTo>
                      <a:lnTo>
                        <a:pt x="141" y="172"/>
                      </a:lnTo>
                      <a:lnTo>
                        <a:pt x="141" y="176"/>
                      </a:lnTo>
                      <a:lnTo>
                        <a:pt x="140" y="179"/>
                      </a:lnTo>
                      <a:lnTo>
                        <a:pt x="138" y="179"/>
                      </a:lnTo>
                      <a:lnTo>
                        <a:pt x="136" y="177"/>
                      </a:lnTo>
                      <a:lnTo>
                        <a:pt x="133" y="175"/>
                      </a:lnTo>
                      <a:lnTo>
                        <a:pt x="131" y="174"/>
                      </a:lnTo>
                      <a:lnTo>
                        <a:pt x="130" y="175"/>
                      </a:lnTo>
                      <a:lnTo>
                        <a:pt x="129" y="177"/>
                      </a:lnTo>
                      <a:lnTo>
                        <a:pt x="128" y="177"/>
                      </a:lnTo>
                      <a:lnTo>
                        <a:pt x="123" y="180"/>
                      </a:lnTo>
                      <a:lnTo>
                        <a:pt x="118" y="183"/>
                      </a:lnTo>
                      <a:lnTo>
                        <a:pt x="112" y="184"/>
                      </a:lnTo>
                      <a:lnTo>
                        <a:pt x="108" y="185"/>
                      </a:lnTo>
                      <a:lnTo>
                        <a:pt x="107" y="185"/>
                      </a:lnTo>
                      <a:lnTo>
                        <a:pt x="108" y="185"/>
                      </a:lnTo>
                      <a:lnTo>
                        <a:pt x="108" y="185"/>
                      </a:lnTo>
                      <a:lnTo>
                        <a:pt x="109" y="184"/>
                      </a:lnTo>
                      <a:lnTo>
                        <a:pt x="111" y="183"/>
                      </a:lnTo>
                      <a:lnTo>
                        <a:pt x="113" y="182"/>
                      </a:lnTo>
                      <a:lnTo>
                        <a:pt x="114" y="181"/>
                      </a:lnTo>
                      <a:lnTo>
                        <a:pt x="114" y="179"/>
                      </a:lnTo>
                      <a:lnTo>
                        <a:pt x="114" y="178"/>
                      </a:lnTo>
                      <a:lnTo>
                        <a:pt x="115" y="177"/>
                      </a:lnTo>
                      <a:lnTo>
                        <a:pt x="115" y="175"/>
                      </a:lnTo>
                      <a:lnTo>
                        <a:pt x="115" y="174"/>
                      </a:lnTo>
                      <a:lnTo>
                        <a:pt x="119" y="171"/>
                      </a:lnTo>
                      <a:lnTo>
                        <a:pt x="123" y="169"/>
                      </a:lnTo>
                      <a:lnTo>
                        <a:pt x="126" y="167"/>
                      </a:lnTo>
                      <a:lnTo>
                        <a:pt x="127" y="165"/>
                      </a:lnTo>
                      <a:lnTo>
                        <a:pt x="127" y="164"/>
                      </a:lnTo>
                      <a:lnTo>
                        <a:pt x="126" y="163"/>
                      </a:lnTo>
                      <a:lnTo>
                        <a:pt x="126" y="160"/>
                      </a:lnTo>
                      <a:lnTo>
                        <a:pt x="127" y="159"/>
                      </a:lnTo>
                      <a:lnTo>
                        <a:pt x="131" y="156"/>
                      </a:lnTo>
                      <a:lnTo>
                        <a:pt x="136" y="154"/>
                      </a:lnTo>
                      <a:lnTo>
                        <a:pt x="141" y="151"/>
                      </a:lnTo>
                      <a:lnTo>
                        <a:pt x="141" y="150"/>
                      </a:lnTo>
                      <a:lnTo>
                        <a:pt x="141" y="150"/>
                      </a:lnTo>
                      <a:lnTo>
                        <a:pt x="139" y="151"/>
                      </a:lnTo>
                      <a:lnTo>
                        <a:pt x="138" y="151"/>
                      </a:lnTo>
                      <a:lnTo>
                        <a:pt x="135" y="153"/>
                      </a:lnTo>
                      <a:lnTo>
                        <a:pt x="134" y="153"/>
                      </a:lnTo>
                      <a:lnTo>
                        <a:pt x="130" y="155"/>
                      </a:lnTo>
                      <a:lnTo>
                        <a:pt x="125" y="158"/>
                      </a:lnTo>
                      <a:lnTo>
                        <a:pt x="121" y="160"/>
                      </a:lnTo>
                      <a:lnTo>
                        <a:pt x="117" y="159"/>
                      </a:lnTo>
                      <a:lnTo>
                        <a:pt x="116" y="158"/>
                      </a:lnTo>
                      <a:lnTo>
                        <a:pt x="116" y="155"/>
                      </a:lnTo>
                      <a:lnTo>
                        <a:pt x="118" y="152"/>
                      </a:lnTo>
                      <a:lnTo>
                        <a:pt x="119" y="149"/>
                      </a:lnTo>
                      <a:lnTo>
                        <a:pt x="120" y="147"/>
                      </a:lnTo>
                      <a:lnTo>
                        <a:pt x="119" y="146"/>
                      </a:lnTo>
                      <a:lnTo>
                        <a:pt x="117" y="147"/>
                      </a:lnTo>
                      <a:lnTo>
                        <a:pt x="115" y="149"/>
                      </a:lnTo>
                      <a:lnTo>
                        <a:pt x="114" y="153"/>
                      </a:lnTo>
                      <a:lnTo>
                        <a:pt x="113" y="156"/>
                      </a:lnTo>
                      <a:lnTo>
                        <a:pt x="111" y="158"/>
                      </a:lnTo>
                      <a:lnTo>
                        <a:pt x="108" y="161"/>
                      </a:lnTo>
                      <a:lnTo>
                        <a:pt x="103" y="164"/>
                      </a:lnTo>
                      <a:lnTo>
                        <a:pt x="99" y="166"/>
                      </a:lnTo>
                      <a:lnTo>
                        <a:pt x="99" y="166"/>
                      </a:lnTo>
                      <a:lnTo>
                        <a:pt x="99" y="165"/>
                      </a:lnTo>
                      <a:lnTo>
                        <a:pt x="96" y="167"/>
                      </a:lnTo>
                      <a:lnTo>
                        <a:pt x="96" y="167"/>
                      </a:lnTo>
                      <a:lnTo>
                        <a:pt x="95" y="168"/>
                      </a:lnTo>
                      <a:lnTo>
                        <a:pt x="96" y="168"/>
                      </a:lnTo>
                      <a:lnTo>
                        <a:pt x="92" y="171"/>
                      </a:lnTo>
                      <a:lnTo>
                        <a:pt x="85" y="176"/>
                      </a:lnTo>
                      <a:lnTo>
                        <a:pt x="85" y="176"/>
                      </a:lnTo>
                      <a:lnTo>
                        <a:pt x="80" y="178"/>
                      </a:lnTo>
                      <a:lnTo>
                        <a:pt x="79" y="178"/>
                      </a:lnTo>
                      <a:lnTo>
                        <a:pt x="79" y="178"/>
                      </a:lnTo>
                      <a:lnTo>
                        <a:pt x="81" y="175"/>
                      </a:lnTo>
                      <a:lnTo>
                        <a:pt x="87" y="169"/>
                      </a:lnTo>
                      <a:lnTo>
                        <a:pt x="85" y="170"/>
                      </a:lnTo>
                      <a:lnTo>
                        <a:pt x="84" y="170"/>
                      </a:lnTo>
                      <a:lnTo>
                        <a:pt x="80" y="169"/>
                      </a:lnTo>
                      <a:lnTo>
                        <a:pt x="79" y="167"/>
                      </a:lnTo>
                      <a:lnTo>
                        <a:pt x="78" y="165"/>
                      </a:lnTo>
                      <a:lnTo>
                        <a:pt x="76" y="164"/>
                      </a:lnTo>
                      <a:lnTo>
                        <a:pt x="74" y="164"/>
                      </a:lnTo>
                      <a:lnTo>
                        <a:pt x="70" y="165"/>
                      </a:lnTo>
                      <a:lnTo>
                        <a:pt x="66" y="168"/>
                      </a:lnTo>
                      <a:lnTo>
                        <a:pt x="63" y="169"/>
                      </a:lnTo>
                      <a:lnTo>
                        <a:pt x="60" y="170"/>
                      </a:lnTo>
                      <a:lnTo>
                        <a:pt x="57" y="168"/>
                      </a:lnTo>
                      <a:lnTo>
                        <a:pt x="57" y="167"/>
                      </a:lnTo>
                      <a:lnTo>
                        <a:pt x="58" y="165"/>
                      </a:lnTo>
                      <a:lnTo>
                        <a:pt x="60" y="164"/>
                      </a:lnTo>
                      <a:lnTo>
                        <a:pt x="63" y="163"/>
                      </a:lnTo>
                      <a:lnTo>
                        <a:pt x="66" y="161"/>
                      </a:lnTo>
                      <a:lnTo>
                        <a:pt x="68" y="160"/>
                      </a:lnTo>
                      <a:lnTo>
                        <a:pt x="71" y="157"/>
                      </a:lnTo>
                      <a:lnTo>
                        <a:pt x="74" y="153"/>
                      </a:lnTo>
                      <a:lnTo>
                        <a:pt x="75" y="149"/>
                      </a:lnTo>
                      <a:lnTo>
                        <a:pt x="75" y="146"/>
                      </a:lnTo>
                      <a:lnTo>
                        <a:pt x="73" y="145"/>
                      </a:lnTo>
                      <a:lnTo>
                        <a:pt x="71" y="146"/>
                      </a:lnTo>
                      <a:lnTo>
                        <a:pt x="68" y="148"/>
                      </a:lnTo>
                      <a:lnTo>
                        <a:pt x="66" y="150"/>
                      </a:lnTo>
                      <a:lnTo>
                        <a:pt x="63" y="152"/>
                      </a:lnTo>
                      <a:lnTo>
                        <a:pt x="58" y="155"/>
                      </a:lnTo>
                      <a:lnTo>
                        <a:pt x="51" y="158"/>
                      </a:lnTo>
                      <a:lnTo>
                        <a:pt x="44" y="162"/>
                      </a:lnTo>
                      <a:lnTo>
                        <a:pt x="28" y="173"/>
                      </a:lnTo>
                      <a:lnTo>
                        <a:pt x="19" y="177"/>
                      </a:lnTo>
                      <a:lnTo>
                        <a:pt x="11" y="182"/>
                      </a:lnTo>
                      <a:lnTo>
                        <a:pt x="5" y="186"/>
                      </a:lnTo>
                      <a:lnTo>
                        <a:pt x="0" y="189"/>
                      </a:lnTo>
                      <a:lnTo>
                        <a:pt x="1" y="188"/>
                      </a:lnTo>
                      <a:lnTo>
                        <a:pt x="39" y="160"/>
                      </a:lnTo>
                      <a:lnTo>
                        <a:pt x="79" y="133"/>
                      </a:lnTo>
                      <a:lnTo>
                        <a:pt x="120" y="109"/>
                      </a:lnTo>
                      <a:lnTo>
                        <a:pt x="163" y="87"/>
                      </a:lnTo>
                      <a:lnTo>
                        <a:pt x="207" y="67"/>
                      </a:lnTo>
                      <a:lnTo>
                        <a:pt x="252" y="50"/>
                      </a:lnTo>
                      <a:lnTo>
                        <a:pt x="298" y="35"/>
                      </a:lnTo>
                      <a:lnTo>
                        <a:pt x="346" y="23"/>
                      </a:lnTo>
                      <a:lnTo>
                        <a:pt x="394" y="13"/>
                      </a:lnTo>
                      <a:lnTo>
                        <a:pt x="444" y="6"/>
                      </a:lnTo>
                      <a:lnTo>
                        <a:pt x="494" y="2"/>
                      </a:lnTo>
                      <a:lnTo>
                        <a:pt x="54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82" name="Freeform 173">
                  <a:extLst>
                    <a:ext uri="{FF2B5EF4-FFF2-40B4-BE49-F238E27FC236}">
                      <a16:creationId xmlns:a16="http://schemas.microsoft.com/office/drawing/2014/main" id="{28F46AFF-DE14-BC49-8EBE-5160C9DBAD9E}"/>
                    </a:ext>
                  </a:extLst>
                </p:cNvPr>
                <p:cNvSpPr>
                  <a:spLocks noEditPoints="1"/>
                </p:cNvSpPr>
                <p:nvPr/>
              </p:nvSpPr>
              <p:spPr bwMode="auto">
                <a:xfrm>
                  <a:off x="2614461" y="2490793"/>
                  <a:ext cx="370719" cy="188256"/>
                </a:xfrm>
                <a:custGeom>
                  <a:avLst/>
                  <a:gdLst/>
                  <a:ahLst/>
                  <a:cxnLst>
                    <a:cxn ang="0">
                      <a:pos x="231" y="109"/>
                    </a:cxn>
                    <a:cxn ang="0">
                      <a:pos x="227" y="107"/>
                    </a:cxn>
                    <a:cxn ang="0">
                      <a:pos x="206" y="95"/>
                    </a:cxn>
                    <a:cxn ang="0">
                      <a:pos x="159" y="78"/>
                    </a:cxn>
                    <a:cxn ang="0">
                      <a:pos x="139" y="56"/>
                    </a:cxn>
                    <a:cxn ang="0">
                      <a:pos x="139" y="56"/>
                    </a:cxn>
                    <a:cxn ang="0">
                      <a:pos x="58" y="32"/>
                    </a:cxn>
                    <a:cxn ang="0">
                      <a:pos x="61" y="32"/>
                    </a:cxn>
                    <a:cxn ang="0">
                      <a:pos x="58" y="31"/>
                    </a:cxn>
                    <a:cxn ang="0">
                      <a:pos x="54" y="30"/>
                    </a:cxn>
                    <a:cxn ang="0">
                      <a:pos x="3" y="0"/>
                    </a:cxn>
                    <a:cxn ang="0">
                      <a:pos x="16" y="6"/>
                    </a:cxn>
                    <a:cxn ang="0">
                      <a:pos x="55" y="20"/>
                    </a:cxn>
                    <a:cxn ang="0">
                      <a:pos x="128" y="50"/>
                    </a:cxn>
                    <a:cxn ang="0">
                      <a:pos x="139" y="56"/>
                    </a:cxn>
                    <a:cxn ang="0">
                      <a:pos x="163" y="69"/>
                    </a:cxn>
                    <a:cxn ang="0">
                      <a:pos x="151" y="64"/>
                    </a:cxn>
                    <a:cxn ang="0">
                      <a:pos x="101" y="41"/>
                    </a:cxn>
                    <a:cxn ang="0">
                      <a:pos x="90" y="37"/>
                    </a:cxn>
                    <a:cxn ang="0">
                      <a:pos x="93" y="40"/>
                    </a:cxn>
                    <a:cxn ang="0">
                      <a:pos x="100" y="43"/>
                    </a:cxn>
                    <a:cxn ang="0">
                      <a:pos x="162" y="72"/>
                    </a:cxn>
                    <a:cxn ang="0">
                      <a:pos x="191" y="85"/>
                    </a:cxn>
                    <a:cxn ang="0">
                      <a:pos x="192" y="85"/>
                    </a:cxn>
                    <a:cxn ang="0">
                      <a:pos x="195" y="87"/>
                    </a:cxn>
                    <a:cxn ang="0">
                      <a:pos x="207" y="96"/>
                    </a:cxn>
                    <a:cxn ang="0">
                      <a:pos x="225" y="106"/>
                    </a:cxn>
                    <a:cxn ang="0">
                      <a:pos x="230" y="109"/>
                    </a:cxn>
                    <a:cxn ang="0">
                      <a:pos x="232" y="111"/>
                    </a:cxn>
                    <a:cxn ang="0">
                      <a:pos x="252" y="124"/>
                    </a:cxn>
                    <a:cxn ang="0">
                      <a:pos x="255" y="127"/>
                    </a:cxn>
                    <a:cxn ang="0">
                      <a:pos x="250" y="124"/>
                    </a:cxn>
                    <a:cxn ang="0">
                      <a:pos x="227" y="110"/>
                    </a:cxn>
                    <a:cxn ang="0">
                      <a:pos x="211" y="105"/>
                    </a:cxn>
                    <a:cxn ang="0">
                      <a:pos x="214" y="106"/>
                    </a:cxn>
                    <a:cxn ang="0">
                      <a:pos x="217" y="107"/>
                    </a:cxn>
                    <a:cxn ang="0">
                      <a:pos x="224" y="111"/>
                    </a:cxn>
                    <a:cxn ang="0">
                      <a:pos x="242" y="125"/>
                    </a:cxn>
                    <a:cxn ang="0">
                      <a:pos x="246" y="128"/>
                    </a:cxn>
                    <a:cxn ang="0">
                      <a:pos x="247" y="130"/>
                    </a:cxn>
                    <a:cxn ang="0">
                      <a:pos x="218" y="113"/>
                    </a:cxn>
                    <a:cxn ang="0">
                      <a:pos x="215" y="112"/>
                    </a:cxn>
                    <a:cxn ang="0">
                      <a:pos x="217" y="115"/>
                    </a:cxn>
                    <a:cxn ang="0">
                      <a:pos x="208" y="108"/>
                    </a:cxn>
                    <a:cxn ang="0">
                      <a:pos x="203" y="105"/>
                    </a:cxn>
                    <a:cxn ang="0">
                      <a:pos x="209" y="111"/>
                    </a:cxn>
                    <a:cxn ang="0">
                      <a:pos x="205" y="109"/>
                    </a:cxn>
                    <a:cxn ang="0">
                      <a:pos x="196" y="104"/>
                    </a:cxn>
                    <a:cxn ang="0">
                      <a:pos x="196" y="106"/>
                    </a:cxn>
                    <a:cxn ang="0">
                      <a:pos x="168" y="84"/>
                    </a:cxn>
                    <a:cxn ang="0">
                      <a:pos x="162" y="80"/>
                    </a:cxn>
                    <a:cxn ang="0">
                      <a:pos x="164" y="82"/>
                    </a:cxn>
                    <a:cxn ang="0">
                      <a:pos x="160" y="81"/>
                    </a:cxn>
                    <a:cxn ang="0">
                      <a:pos x="145" y="72"/>
                    </a:cxn>
                    <a:cxn ang="0">
                      <a:pos x="119" y="59"/>
                    </a:cxn>
                    <a:cxn ang="0">
                      <a:pos x="61" y="35"/>
                    </a:cxn>
                    <a:cxn ang="0">
                      <a:pos x="50" y="30"/>
                    </a:cxn>
                    <a:cxn ang="0">
                      <a:pos x="49" y="29"/>
                    </a:cxn>
                    <a:cxn ang="0">
                      <a:pos x="24" y="19"/>
                    </a:cxn>
                    <a:cxn ang="0">
                      <a:pos x="5" y="10"/>
                    </a:cxn>
                    <a:cxn ang="0">
                      <a:pos x="1" y="1"/>
                    </a:cxn>
                  </a:cxnLst>
                  <a:rect l="0" t="0" r="r" b="b"/>
                  <a:pathLst>
                    <a:path w="256" h="130">
                      <a:moveTo>
                        <a:pt x="231" y="109"/>
                      </a:moveTo>
                      <a:lnTo>
                        <a:pt x="231" y="110"/>
                      </a:lnTo>
                      <a:lnTo>
                        <a:pt x="231" y="109"/>
                      </a:lnTo>
                      <a:close/>
                      <a:moveTo>
                        <a:pt x="227" y="107"/>
                      </a:moveTo>
                      <a:lnTo>
                        <a:pt x="230" y="108"/>
                      </a:lnTo>
                      <a:lnTo>
                        <a:pt x="227" y="107"/>
                      </a:lnTo>
                      <a:close/>
                      <a:moveTo>
                        <a:pt x="206" y="95"/>
                      </a:moveTo>
                      <a:lnTo>
                        <a:pt x="207" y="95"/>
                      </a:lnTo>
                      <a:lnTo>
                        <a:pt x="206" y="95"/>
                      </a:lnTo>
                      <a:lnTo>
                        <a:pt x="206" y="95"/>
                      </a:lnTo>
                      <a:close/>
                      <a:moveTo>
                        <a:pt x="159" y="78"/>
                      </a:moveTo>
                      <a:lnTo>
                        <a:pt x="159" y="78"/>
                      </a:lnTo>
                      <a:lnTo>
                        <a:pt x="160" y="79"/>
                      </a:lnTo>
                      <a:lnTo>
                        <a:pt x="159" y="78"/>
                      </a:lnTo>
                      <a:close/>
                      <a:moveTo>
                        <a:pt x="139" y="56"/>
                      </a:moveTo>
                      <a:lnTo>
                        <a:pt x="140" y="56"/>
                      </a:lnTo>
                      <a:lnTo>
                        <a:pt x="140" y="57"/>
                      </a:lnTo>
                      <a:lnTo>
                        <a:pt x="139" y="56"/>
                      </a:lnTo>
                      <a:close/>
                      <a:moveTo>
                        <a:pt x="51" y="30"/>
                      </a:moveTo>
                      <a:lnTo>
                        <a:pt x="54" y="31"/>
                      </a:lnTo>
                      <a:lnTo>
                        <a:pt x="58" y="32"/>
                      </a:lnTo>
                      <a:lnTo>
                        <a:pt x="60" y="33"/>
                      </a:lnTo>
                      <a:lnTo>
                        <a:pt x="61" y="33"/>
                      </a:lnTo>
                      <a:lnTo>
                        <a:pt x="61" y="32"/>
                      </a:lnTo>
                      <a:lnTo>
                        <a:pt x="60" y="32"/>
                      </a:lnTo>
                      <a:lnTo>
                        <a:pt x="59" y="32"/>
                      </a:lnTo>
                      <a:lnTo>
                        <a:pt x="58" y="31"/>
                      </a:lnTo>
                      <a:lnTo>
                        <a:pt x="56" y="31"/>
                      </a:lnTo>
                      <a:lnTo>
                        <a:pt x="55" y="31"/>
                      </a:lnTo>
                      <a:lnTo>
                        <a:pt x="54" y="30"/>
                      </a:lnTo>
                      <a:lnTo>
                        <a:pt x="53" y="30"/>
                      </a:lnTo>
                      <a:lnTo>
                        <a:pt x="51" y="30"/>
                      </a:lnTo>
                      <a:close/>
                      <a:moveTo>
                        <a:pt x="3" y="0"/>
                      </a:moveTo>
                      <a:lnTo>
                        <a:pt x="6" y="1"/>
                      </a:lnTo>
                      <a:lnTo>
                        <a:pt x="9" y="3"/>
                      </a:lnTo>
                      <a:lnTo>
                        <a:pt x="16" y="6"/>
                      </a:lnTo>
                      <a:lnTo>
                        <a:pt x="29" y="11"/>
                      </a:lnTo>
                      <a:lnTo>
                        <a:pt x="42" y="16"/>
                      </a:lnTo>
                      <a:lnTo>
                        <a:pt x="55" y="20"/>
                      </a:lnTo>
                      <a:lnTo>
                        <a:pt x="54" y="18"/>
                      </a:lnTo>
                      <a:lnTo>
                        <a:pt x="92" y="33"/>
                      </a:lnTo>
                      <a:lnTo>
                        <a:pt x="128" y="50"/>
                      </a:lnTo>
                      <a:lnTo>
                        <a:pt x="130" y="51"/>
                      </a:lnTo>
                      <a:lnTo>
                        <a:pt x="139" y="56"/>
                      </a:lnTo>
                      <a:lnTo>
                        <a:pt x="139" y="56"/>
                      </a:lnTo>
                      <a:lnTo>
                        <a:pt x="165" y="70"/>
                      </a:lnTo>
                      <a:lnTo>
                        <a:pt x="164" y="70"/>
                      </a:lnTo>
                      <a:lnTo>
                        <a:pt x="163" y="69"/>
                      </a:lnTo>
                      <a:lnTo>
                        <a:pt x="163" y="69"/>
                      </a:lnTo>
                      <a:lnTo>
                        <a:pt x="157" y="66"/>
                      </a:lnTo>
                      <a:lnTo>
                        <a:pt x="151" y="64"/>
                      </a:lnTo>
                      <a:lnTo>
                        <a:pt x="113" y="46"/>
                      </a:lnTo>
                      <a:lnTo>
                        <a:pt x="107" y="43"/>
                      </a:lnTo>
                      <a:lnTo>
                        <a:pt x="101" y="41"/>
                      </a:lnTo>
                      <a:lnTo>
                        <a:pt x="94" y="38"/>
                      </a:lnTo>
                      <a:lnTo>
                        <a:pt x="92" y="37"/>
                      </a:lnTo>
                      <a:lnTo>
                        <a:pt x="90" y="37"/>
                      </a:lnTo>
                      <a:lnTo>
                        <a:pt x="90" y="38"/>
                      </a:lnTo>
                      <a:lnTo>
                        <a:pt x="91" y="38"/>
                      </a:lnTo>
                      <a:lnTo>
                        <a:pt x="93" y="40"/>
                      </a:lnTo>
                      <a:lnTo>
                        <a:pt x="96" y="41"/>
                      </a:lnTo>
                      <a:lnTo>
                        <a:pt x="98" y="42"/>
                      </a:lnTo>
                      <a:lnTo>
                        <a:pt x="100" y="43"/>
                      </a:lnTo>
                      <a:lnTo>
                        <a:pt x="124" y="54"/>
                      </a:lnTo>
                      <a:lnTo>
                        <a:pt x="149" y="65"/>
                      </a:lnTo>
                      <a:lnTo>
                        <a:pt x="162" y="72"/>
                      </a:lnTo>
                      <a:lnTo>
                        <a:pt x="175" y="78"/>
                      </a:lnTo>
                      <a:lnTo>
                        <a:pt x="188" y="84"/>
                      </a:lnTo>
                      <a:lnTo>
                        <a:pt x="191" y="85"/>
                      </a:lnTo>
                      <a:lnTo>
                        <a:pt x="193" y="87"/>
                      </a:lnTo>
                      <a:lnTo>
                        <a:pt x="192" y="86"/>
                      </a:lnTo>
                      <a:lnTo>
                        <a:pt x="192" y="85"/>
                      </a:lnTo>
                      <a:lnTo>
                        <a:pt x="193" y="85"/>
                      </a:lnTo>
                      <a:lnTo>
                        <a:pt x="194" y="86"/>
                      </a:lnTo>
                      <a:lnTo>
                        <a:pt x="195" y="87"/>
                      </a:lnTo>
                      <a:lnTo>
                        <a:pt x="196" y="88"/>
                      </a:lnTo>
                      <a:lnTo>
                        <a:pt x="197" y="89"/>
                      </a:lnTo>
                      <a:lnTo>
                        <a:pt x="207" y="96"/>
                      </a:lnTo>
                      <a:lnTo>
                        <a:pt x="207" y="95"/>
                      </a:lnTo>
                      <a:lnTo>
                        <a:pt x="216" y="100"/>
                      </a:lnTo>
                      <a:lnTo>
                        <a:pt x="225" y="106"/>
                      </a:lnTo>
                      <a:lnTo>
                        <a:pt x="227" y="107"/>
                      </a:lnTo>
                      <a:lnTo>
                        <a:pt x="227" y="107"/>
                      </a:lnTo>
                      <a:lnTo>
                        <a:pt x="230" y="109"/>
                      </a:lnTo>
                      <a:lnTo>
                        <a:pt x="230" y="108"/>
                      </a:lnTo>
                      <a:lnTo>
                        <a:pt x="233" y="111"/>
                      </a:lnTo>
                      <a:lnTo>
                        <a:pt x="232" y="111"/>
                      </a:lnTo>
                      <a:lnTo>
                        <a:pt x="234" y="112"/>
                      </a:lnTo>
                      <a:lnTo>
                        <a:pt x="241" y="117"/>
                      </a:lnTo>
                      <a:lnTo>
                        <a:pt x="252" y="124"/>
                      </a:lnTo>
                      <a:lnTo>
                        <a:pt x="253" y="125"/>
                      </a:lnTo>
                      <a:lnTo>
                        <a:pt x="255" y="126"/>
                      </a:lnTo>
                      <a:lnTo>
                        <a:pt x="255" y="127"/>
                      </a:lnTo>
                      <a:lnTo>
                        <a:pt x="256" y="127"/>
                      </a:lnTo>
                      <a:lnTo>
                        <a:pt x="256" y="128"/>
                      </a:lnTo>
                      <a:lnTo>
                        <a:pt x="250" y="124"/>
                      </a:lnTo>
                      <a:lnTo>
                        <a:pt x="242" y="120"/>
                      </a:lnTo>
                      <a:lnTo>
                        <a:pt x="235" y="114"/>
                      </a:lnTo>
                      <a:lnTo>
                        <a:pt x="227" y="110"/>
                      </a:lnTo>
                      <a:lnTo>
                        <a:pt x="219" y="107"/>
                      </a:lnTo>
                      <a:lnTo>
                        <a:pt x="212" y="105"/>
                      </a:lnTo>
                      <a:lnTo>
                        <a:pt x="211" y="105"/>
                      </a:lnTo>
                      <a:lnTo>
                        <a:pt x="212" y="105"/>
                      </a:lnTo>
                      <a:lnTo>
                        <a:pt x="213" y="106"/>
                      </a:lnTo>
                      <a:lnTo>
                        <a:pt x="214" y="106"/>
                      </a:lnTo>
                      <a:lnTo>
                        <a:pt x="216" y="107"/>
                      </a:lnTo>
                      <a:lnTo>
                        <a:pt x="217" y="107"/>
                      </a:lnTo>
                      <a:lnTo>
                        <a:pt x="217" y="107"/>
                      </a:lnTo>
                      <a:lnTo>
                        <a:pt x="219" y="109"/>
                      </a:lnTo>
                      <a:lnTo>
                        <a:pt x="221" y="110"/>
                      </a:lnTo>
                      <a:lnTo>
                        <a:pt x="224" y="111"/>
                      </a:lnTo>
                      <a:lnTo>
                        <a:pt x="233" y="118"/>
                      </a:lnTo>
                      <a:lnTo>
                        <a:pt x="241" y="124"/>
                      </a:lnTo>
                      <a:lnTo>
                        <a:pt x="242" y="125"/>
                      </a:lnTo>
                      <a:lnTo>
                        <a:pt x="243" y="125"/>
                      </a:lnTo>
                      <a:lnTo>
                        <a:pt x="245" y="127"/>
                      </a:lnTo>
                      <a:lnTo>
                        <a:pt x="246" y="128"/>
                      </a:lnTo>
                      <a:lnTo>
                        <a:pt x="247" y="129"/>
                      </a:lnTo>
                      <a:lnTo>
                        <a:pt x="248" y="130"/>
                      </a:lnTo>
                      <a:lnTo>
                        <a:pt x="247" y="130"/>
                      </a:lnTo>
                      <a:lnTo>
                        <a:pt x="236" y="124"/>
                      </a:lnTo>
                      <a:lnTo>
                        <a:pt x="225" y="118"/>
                      </a:lnTo>
                      <a:lnTo>
                        <a:pt x="218" y="113"/>
                      </a:lnTo>
                      <a:lnTo>
                        <a:pt x="214" y="111"/>
                      </a:lnTo>
                      <a:lnTo>
                        <a:pt x="214" y="111"/>
                      </a:lnTo>
                      <a:lnTo>
                        <a:pt x="215" y="112"/>
                      </a:lnTo>
                      <a:lnTo>
                        <a:pt x="215" y="113"/>
                      </a:lnTo>
                      <a:lnTo>
                        <a:pt x="216" y="113"/>
                      </a:lnTo>
                      <a:lnTo>
                        <a:pt x="217" y="115"/>
                      </a:lnTo>
                      <a:lnTo>
                        <a:pt x="217" y="116"/>
                      </a:lnTo>
                      <a:lnTo>
                        <a:pt x="212" y="112"/>
                      </a:lnTo>
                      <a:lnTo>
                        <a:pt x="208" y="108"/>
                      </a:lnTo>
                      <a:lnTo>
                        <a:pt x="203" y="104"/>
                      </a:lnTo>
                      <a:lnTo>
                        <a:pt x="202" y="104"/>
                      </a:lnTo>
                      <a:lnTo>
                        <a:pt x="203" y="105"/>
                      </a:lnTo>
                      <a:lnTo>
                        <a:pt x="205" y="107"/>
                      </a:lnTo>
                      <a:lnTo>
                        <a:pt x="207" y="109"/>
                      </a:lnTo>
                      <a:lnTo>
                        <a:pt x="209" y="111"/>
                      </a:lnTo>
                      <a:lnTo>
                        <a:pt x="211" y="112"/>
                      </a:lnTo>
                      <a:lnTo>
                        <a:pt x="209" y="112"/>
                      </a:lnTo>
                      <a:lnTo>
                        <a:pt x="205" y="109"/>
                      </a:lnTo>
                      <a:lnTo>
                        <a:pt x="201" y="106"/>
                      </a:lnTo>
                      <a:lnTo>
                        <a:pt x="196" y="102"/>
                      </a:lnTo>
                      <a:lnTo>
                        <a:pt x="196" y="104"/>
                      </a:lnTo>
                      <a:lnTo>
                        <a:pt x="197" y="105"/>
                      </a:lnTo>
                      <a:lnTo>
                        <a:pt x="197" y="106"/>
                      </a:lnTo>
                      <a:lnTo>
                        <a:pt x="196" y="106"/>
                      </a:lnTo>
                      <a:lnTo>
                        <a:pt x="187" y="99"/>
                      </a:lnTo>
                      <a:lnTo>
                        <a:pt x="177" y="92"/>
                      </a:lnTo>
                      <a:lnTo>
                        <a:pt x="168" y="84"/>
                      </a:lnTo>
                      <a:lnTo>
                        <a:pt x="160" y="79"/>
                      </a:lnTo>
                      <a:lnTo>
                        <a:pt x="161" y="80"/>
                      </a:lnTo>
                      <a:lnTo>
                        <a:pt x="162" y="80"/>
                      </a:lnTo>
                      <a:lnTo>
                        <a:pt x="163" y="81"/>
                      </a:lnTo>
                      <a:lnTo>
                        <a:pt x="164" y="82"/>
                      </a:lnTo>
                      <a:lnTo>
                        <a:pt x="164" y="82"/>
                      </a:lnTo>
                      <a:lnTo>
                        <a:pt x="164" y="83"/>
                      </a:lnTo>
                      <a:lnTo>
                        <a:pt x="164" y="83"/>
                      </a:lnTo>
                      <a:lnTo>
                        <a:pt x="160" y="81"/>
                      </a:lnTo>
                      <a:lnTo>
                        <a:pt x="155" y="79"/>
                      </a:lnTo>
                      <a:lnTo>
                        <a:pt x="150" y="75"/>
                      </a:lnTo>
                      <a:lnTo>
                        <a:pt x="145" y="72"/>
                      </a:lnTo>
                      <a:lnTo>
                        <a:pt x="141" y="69"/>
                      </a:lnTo>
                      <a:lnTo>
                        <a:pt x="142" y="71"/>
                      </a:lnTo>
                      <a:lnTo>
                        <a:pt x="119" y="59"/>
                      </a:lnTo>
                      <a:lnTo>
                        <a:pt x="92" y="48"/>
                      </a:lnTo>
                      <a:lnTo>
                        <a:pt x="65" y="36"/>
                      </a:lnTo>
                      <a:lnTo>
                        <a:pt x="61" y="35"/>
                      </a:lnTo>
                      <a:lnTo>
                        <a:pt x="53" y="32"/>
                      </a:lnTo>
                      <a:lnTo>
                        <a:pt x="51" y="30"/>
                      </a:lnTo>
                      <a:lnTo>
                        <a:pt x="50" y="30"/>
                      </a:lnTo>
                      <a:lnTo>
                        <a:pt x="50" y="29"/>
                      </a:lnTo>
                      <a:lnTo>
                        <a:pt x="49" y="29"/>
                      </a:lnTo>
                      <a:lnTo>
                        <a:pt x="49" y="29"/>
                      </a:lnTo>
                      <a:lnTo>
                        <a:pt x="37" y="24"/>
                      </a:lnTo>
                      <a:lnTo>
                        <a:pt x="36" y="24"/>
                      </a:lnTo>
                      <a:lnTo>
                        <a:pt x="24" y="19"/>
                      </a:lnTo>
                      <a:lnTo>
                        <a:pt x="12" y="14"/>
                      </a:lnTo>
                      <a:lnTo>
                        <a:pt x="9" y="12"/>
                      </a:lnTo>
                      <a:lnTo>
                        <a:pt x="5" y="10"/>
                      </a:lnTo>
                      <a:lnTo>
                        <a:pt x="2" y="7"/>
                      </a:lnTo>
                      <a:lnTo>
                        <a:pt x="0" y="4"/>
                      </a:lnTo>
                      <a:lnTo>
                        <a:pt x="1" y="1"/>
                      </a:lnTo>
                      <a:lnTo>
                        <a:pt x="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83" name="Freeform 174">
                  <a:extLst>
                    <a:ext uri="{FF2B5EF4-FFF2-40B4-BE49-F238E27FC236}">
                      <a16:creationId xmlns:a16="http://schemas.microsoft.com/office/drawing/2014/main" id="{DE5BEAAF-A488-6E4C-A517-BA88B9514004}"/>
                    </a:ext>
                  </a:extLst>
                </p:cNvPr>
                <p:cNvSpPr>
                  <a:spLocks/>
                </p:cNvSpPr>
                <p:nvPr/>
              </p:nvSpPr>
              <p:spPr bwMode="auto">
                <a:xfrm>
                  <a:off x="2956218" y="2655879"/>
                  <a:ext cx="395338" cy="422852"/>
                </a:xfrm>
                <a:custGeom>
                  <a:avLst/>
                  <a:gdLst/>
                  <a:ahLst/>
                  <a:cxnLst>
                    <a:cxn ang="0">
                      <a:pos x="5" y="0"/>
                    </a:cxn>
                    <a:cxn ang="0">
                      <a:pos x="77" y="55"/>
                    </a:cxn>
                    <a:cxn ang="0">
                      <a:pos x="144" y="117"/>
                    </a:cxn>
                    <a:cxn ang="0">
                      <a:pos x="174" y="151"/>
                    </a:cxn>
                    <a:cxn ang="0">
                      <a:pos x="221" y="210"/>
                    </a:cxn>
                    <a:cxn ang="0">
                      <a:pos x="254" y="259"/>
                    </a:cxn>
                    <a:cxn ang="0">
                      <a:pos x="266" y="281"/>
                    </a:cxn>
                    <a:cxn ang="0">
                      <a:pos x="270" y="286"/>
                    </a:cxn>
                    <a:cxn ang="0">
                      <a:pos x="273" y="291"/>
                    </a:cxn>
                    <a:cxn ang="0">
                      <a:pos x="272" y="291"/>
                    </a:cxn>
                    <a:cxn ang="0">
                      <a:pos x="260" y="285"/>
                    </a:cxn>
                    <a:cxn ang="0">
                      <a:pos x="260" y="285"/>
                    </a:cxn>
                    <a:cxn ang="0">
                      <a:pos x="252" y="276"/>
                    </a:cxn>
                    <a:cxn ang="0">
                      <a:pos x="234" y="247"/>
                    </a:cxn>
                    <a:cxn ang="0">
                      <a:pos x="224" y="238"/>
                    </a:cxn>
                    <a:cxn ang="0">
                      <a:pos x="217" y="229"/>
                    </a:cxn>
                    <a:cxn ang="0">
                      <a:pos x="210" y="216"/>
                    </a:cxn>
                    <a:cxn ang="0">
                      <a:pos x="209" y="210"/>
                    </a:cxn>
                    <a:cxn ang="0">
                      <a:pos x="204" y="199"/>
                    </a:cxn>
                    <a:cxn ang="0">
                      <a:pos x="198" y="185"/>
                    </a:cxn>
                    <a:cxn ang="0">
                      <a:pos x="190" y="176"/>
                    </a:cxn>
                    <a:cxn ang="0">
                      <a:pos x="181" y="165"/>
                    </a:cxn>
                    <a:cxn ang="0">
                      <a:pos x="172" y="156"/>
                    </a:cxn>
                    <a:cxn ang="0">
                      <a:pos x="165" y="152"/>
                    </a:cxn>
                    <a:cxn ang="0">
                      <a:pos x="157" y="150"/>
                    </a:cxn>
                    <a:cxn ang="0">
                      <a:pos x="148" y="144"/>
                    </a:cxn>
                    <a:cxn ang="0">
                      <a:pos x="143" y="139"/>
                    </a:cxn>
                    <a:cxn ang="0">
                      <a:pos x="143" y="137"/>
                    </a:cxn>
                    <a:cxn ang="0">
                      <a:pos x="147" y="136"/>
                    </a:cxn>
                    <a:cxn ang="0">
                      <a:pos x="147" y="133"/>
                    </a:cxn>
                    <a:cxn ang="0">
                      <a:pos x="138" y="125"/>
                    </a:cxn>
                    <a:cxn ang="0">
                      <a:pos x="133" y="122"/>
                    </a:cxn>
                    <a:cxn ang="0">
                      <a:pos x="133" y="116"/>
                    </a:cxn>
                    <a:cxn ang="0">
                      <a:pos x="130" y="114"/>
                    </a:cxn>
                    <a:cxn ang="0">
                      <a:pos x="131" y="116"/>
                    </a:cxn>
                    <a:cxn ang="0">
                      <a:pos x="119" y="102"/>
                    </a:cxn>
                    <a:cxn ang="0">
                      <a:pos x="114" y="97"/>
                    </a:cxn>
                    <a:cxn ang="0">
                      <a:pos x="103" y="86"/>
                    </a:cxn>
                    <a:cxn ang="0">
                      <a:pos x="99" y="82"/>
                    </a:cxn>
                    <a:cxn ang="0">
                      <a:pos x="79" y="64"/>
                    </a:cxn>
                    <a:cxn ang="0">
                      <a:pos x="67" y="52"/>
                    </a:cxn>
                    <a:cxn ang="0">
                      <a:pos x="54" y="40"/>
                    </a:cxn>
                    <a:cxn ang="0">
                      <a:pos x="34" y="28"/>
                    </a:cxn>
                    <a:cxn ang="0">
                      <a:pos x="23" y="21"/>
                    </a:cxn>
                    <a:cxn ang="0">
                      <a:pos x="22" y="20"/>
                    </a:cxn>
                    <a:cxn ang="0">
                      <a:pos x="20" y="20"/>
                    </a:cxn>
                    <a:cxn ang="0">
                      <a:pos x="19" y="18"/>
                    </a:cxn>
                    <a:cxn ang="0">
                      <a:pos x="15" y="15"/>
                    </a:cxn>
                    <a:cxn ang="0">
                      <a:pos x="14" y="13"/>
                    </a:cxn>
                    <a:cxn ang="0">
                      <a:pos x="0" y="4"/>
                    </a:cxn>
                    <a:cxn ang="0">
                      <a:pos x="1" y="4"/>
                    </a:cxn>
                    <a:cxn ang="0">
                      <a:pos x="6" y="7"/>
                    </a:cxn>
                    <a:cxn ang="0">
                      <a:pos x="11" y="11"/>
                    </a:cxn>
                    <a:cxn ang="0">
                      <a:pos x="13" y="12"/>
                    </a:cxn>
                    <a:cxn ang="0">
                      <a:pos x="41" y="31"/>
                    </a:cxn>
                    <a:cxn ang="0">
                      <a:pos x="43" y="33"/>
                    </a:cxn>
                    <a:cxn ang="0">
                      <a:pos x="45" y="33"/>
                    </a:cxn>
                    <a:cxn ang="0">
                      <a:pos x="45" y="33"/>
                    </a:cxn>
                    <a:cxn ang="0">
                      <a:pos x="26" y="15"/>
                    </a:cxn>
                    <a:cxn ang="0">
                      <a:pos x="3" y="0"/>
                    </a:cxn>
                  </a:cxnLst>
                  <a:rect l="0" t="0" r="r" b="b"/>
                  <a:pathLst>
                    <a:path w="273" h="292">
                      <a:moveTo>
                        <a:pt x="3" y="0"/>
                      </a:moveTo>
                      <a:lnTo>
                        <a:pt x="5" y="0"/>
                      </a:lnTo>
                      <a:lnTo>
                        <a:pt x="42" y="26"/>
                      </a:lnTo>
                      <a:lnTo>
                        <a:pt x="77" y="55"/>
                      </a:lnTo>
                      <a:lnTo>
                        <a:pt x="111" y="84"/>
                      </a:lnTo>
                      <a:lnTo>
                        <a:pt x="144" y="117"/>
                      </a:lnTo>
                      <a:lnTo>
                        <a:pt x="174" y="150"/>
                      </a:lnTo>
                      <a:lnTo>
                        <a:pt x="174" y="151"/>
                      </a:lnTo>
                      <a:lnTo>
                        <a:pt x="198" y="180"/>
                      </a:lnTo>
                      <a:lnTo>
                        <a:pt x="221" y="210"/>
                      </a:lnTo>
                      <a:lnTo>
                        <a:pt x="242" y="240"/>
                      </a:lnTo>
                      <a:lnTo>
                        <a:pt x="254" y="259"/>
                      </a:lnTo>
                      <a:lnTo>
                        <a:pt x="265" y="279"/>
                      </a:lnTo>
                      <a:lnTo>
                        <a:pt x="266" y="281"/>
                      </a:lnTo>
                      <a:lnTo>
                        <a:pt x="268" y="284"/>
                      </a:lnTo>
                      <a:lnTo>
                        <a:pt x="270" y="286"/>
                      </a:lnTo>
                      <a:lnTo>
                        <a:pt x="271" y="289"/>
                      </a:lnTo>
                      <a:lnTo>
                        <a:pt x="273" y="291"/>
                      </a:lnTo>
                      <a:lnTo>
                        <a:pt x="273" y="292"/>
                      </a:lnTo>
                      <a:lnTo>
                        <a:pt x="272" y="291"/>
                      </a:lnTo>
                      <a:lnTo>
                        <a:pt x="266" y="288"/>
                      </a:lnTo>
                      <a:lnTo>
                        <a:pt x="260" y="285"/>
                      </a:lnTo>
                      <a:lnTo>
                        <a:pt x="260" y="285"/>
                      </a:lnTo>
                      <a:lnTo>
                        <a:pt x="260" y="285"/>
                      </a:lnTo>
                      <a:lnTo>
                        <a:pt x="259" y="285"/>
                      </a:lnTo>
                      <a:lnTo>
                        <a:pt x="252" y="276"/>
                      </a:lnTo>
                      <a:lnTo>
                        <a:pt x="240" y="255"/>
                      </a:lnTo>
                      <a:lnTo>
                        <a:pt x="234" y="247"/>
                      </a:lnTo>
                      <a:lnTo>
                        <a:pt x="229" y="242"/>
                      </a:lnTo>
                      <a:lnTo>
                        <a:pt x="224" y="238"/>
                      </a:lnTo>
                      <a:lnTo>
                        <a:pt x="221" y="233"/>
                      </a:lnTo>
                      <a:lnTo>
                        <a:pt x="217" y="229"/>
                      </a:lnTo>
                      <a:lnTo>
                        <a:pt x="213" y="223"/>
                      </a:lnTo>
                      <a:lnTo>
                        <a:pt x="210" y="216"/>
                      </a:lnTo>
                      <a:lnTo>
                        <a:pt x="211" y="215"/>
                      </a:lnTo>
                      <a:lnTo>
                        <a:pt x="209" y="210"/>
                      </a:lnTo>
                      <a:lnTo>
                        <a:pt x="207" y="206"/>
                      </a:lnTo>
                      <a:lnTo>
                        <a:pt x="204" y="199"/>
                      </a:lnTo>
                      <a:lnTo>
                        <a:pt x="202" y="192"/>
                      </a:lnTo>
                      <a:lnTo>
                        <a:pt x="198" y="185"/>
                      </a:lnTo>
                      <a:lnTo>
                        <a:pt x="195" y="181"/>
                      </a:lnTo>
                      <a:lnTo>
                        <a:pt x="190" y="176"/>
                      </a:lnTo>
                      <a:lnTo>
                        <a:pt x="186" y="171"/>
                      </a:lnTo>
                      <a:lnTo>
                        <a:pt x="181" y="165"/>
                      </a:lnTo>
                      <a:lnTo>
                        <a:pt x="176" y="160"/>
                      </a:lnTo>
                      <a:lnTo>
                        <a:pt x="172" y="156"/>
                      </a:lnTo>
                      <a:lnTo>
                        <a:pt x="169" y="153"/>
                      </a:lnTo>
                      <a:lnTo>
                        <a:pt x="165" y="152"/>
                      </a:lnTo>
                      <a:lnTo>
                        <a:pt x="161" y="151"/>
                      </a:lnTo>
                      <a:lnTo>
                        <a:pt x="157" y="150"/>
                      </a:lnTo>
                      <a:lnTo>
                        <a:pt x="154" y="148"/>
                      </a:lnTo>
                      <a:lnTo>
                        <a:pt x="148" y="144"/>
                      </a:lnTo>
                      <a:lnTo>
                        <a:pt x="145" y="141"/>
                      </a:lnTo>
                      <a:lnTo>
                        <a:pt x="143" y="139"/>
                      </a:lnTo>
                      <a:lnTo>
                        <a:pt x="142" y="138"/>
                      </a:lnTo>
                      <a:lnTo>
                        <a:pt x="143" y="137"/>
                      </a:lnTo>
                      <a:lnTo>
                        <a:pt x="145" y="137"/>
                      </a:lnTo>
                      <a:lnTo>
                        <a:pt x="147" y="136"/>
                      </a:lnTo>
                      <a:lnTo>
                        <a:pt x="147" y="135"/>
                      </a:lnTo>
                      <a:lnTo>
                        <a:pt x="147" y="133"/>
                      </a:lnTo>
                      <a:lnTo>
                        <a:pt x="145" y="131"/>
                      </a:lnTo>
                      <a:lnTo>
                        <a:pt x="138" y="125"/>
                      </a:lnTo>
                      <a:lnTo>
                        <a:pt x="134" y="122"/>
                      </a:lnTo>
                      <a:lnTo>
                        <a:pt x="133" y="122"/>
                      </a:lnTo>
                      <a:lnTo>
                        <a:pt x="133" y="118"/>
                      </a:lnTo>
                      <a:lnTo>
                        <a:pt x="133" y="116"/>
                      </a:lnTo>
                      <a:lnTo>
                        <a:pt x="132" y="115"/>
                      </a:lnTo>
                      <a:lnTo>
                        <a:pt x="130" y="114"/>
                      </a:lnTo>
                      <a:lnTo>
                        <a:pt x="131" y="115"/>
                      </a:lnTo>
                      <a:lnTo>
                        <a:pt x="131" y="116"/>
                      </a:lnTo>
                      <a:lnTo>
                        <a:pt x="126" y="109"/>
                      </a:lnTo>
                      <a:lnTo>
                        <a:pt x="119" y="102"/>
                      </a:lnTo>
                      <a:lnTo>
                        <a:pt x="118" y="101"/>
                      </a:lnTo>
                      <a:lnTo>
                        <a:pt x="114" y="97"/>
                      </a:lnTo>
                      <a:lnTo>
                        <a:pt x="108" y="91"/>
                      </a:lnTo>
                      <a:lnTo>
                        <a:pt x="103" y="86"/>
                      </a:lnTo>
                      <a:lnTo>
                        <a:pt x="99" y="81"/>
                      </a:lnTo>
                      <a:lnTo>
                        <a:pt x="99" y="82"/>
                      </a:lnTo>
                      <a:lnTo>
                        <a:pt x="89" y="74"/>
                      </a:lnTo>
                      <a:lnTo>
                        <a:pt x="79" y="64"/>
                      </a:lnTo>
                      <a:lnTo>
                        <a:pt x="73" y="59"/>
                      </a:lnTo>
                      <a:lnTo>
                        <a:pt x="67" y="52"/>
                      </a:lnTo>
                      <a:lnTo>
                        <a:pt x="60" y="46"/>
                      </a:lnTo>
                      <a:lnTo>
                        <a:pt x="54" y="40"/>
                      </a:lnTo>
                      <a:lnTo>
                        <a:pt x="45" y="34"/>
                      </a:lnTo>
                      <a:lnTo>
                        <a:pt x="34" y="28"/>
                      </a:lnTo>
                      <a:lnTo>
                        <a:pt x="25" y="22"/>
                      </a:lnTo>
                      <a:lnTo>
                        <a:pt x="23" y="21"/>
                      </a:lnTo>
                      <a:lnTo>
                        <a:pt x="21" y="19"/>
                      </a:lnTo>
                      <a:lnTo>
                        <a:pt x="22" y="20"/>
                      </a:lnTo>
                      <a:lnTo>
                        <a:pt x="22" y="21"/>
                      </a:lnTo>
                      <a:lnTo>
                        <a:pt x="20" y="20"/>
                      </a:lnTo>
                      <a:lnTo>
                        <a:pt x="19" y="19"/>
                      </a:lnTo>
                      <a:lnTo>
                        <a:pt x="19" y="18"/>
                      </a:lnTo>
                      <a:lnTo>
                        <a:pt x="17" y="17"/>
                      </a:lnTo>
                      <a:lnTo>
                        <a:pt x="15" y="15"/>
                      </a:lnTo>
                      <a:lnTo>
                        <a:pt x="15" y="14"/>
                      </a:lnTo>
                      <a:lnTo>
                        <a:pt x="14" y="13"/>
                      </a:lnTo>
                      <a:lnTo>
                        <a:pt x="8" y="10"/>
                      </a:lnTo>
                      <a:lnTo>
                        <a:pt x="0" y="4"/>
                      </a:lnTo>
                      <a:lnTo>
                        <a:pt x="0" y="3"/>
                      </a:lnTo>
                      <a:lnTo>
                        <a:pt x="1" y="4"/>
                      </a:lnTo>
                      <a:lnTo>
                        <a:pt x="3" y="5"/>
                      </a:lnTo>
                      <a:lnTo>
                        <a:pt x="6" y="7"/>
                      </a:lnTo>
                      <a:lnTo>
                        <a:pt x="9" y="9"/>
                      </a:lnTo>
                      <a:lnTo>
                        <a:pt x="11" y="11"/>
                      </a:lnTo>
                      <a:lnTo>
                        <a:pt x="13" y="12"/>
                      </a:lnTo>
                      <a:lnTo>
                        <a:pt x="13" y="12"/>
                      </a:lnTo>
                      <a:lnTo>
                        <a:pt x="29" y="22"/>
                      </a:lnTo>
                      <a:lnTo>
                        <a:pt x="41" y="31"/>
                      </a:lnTo>
                      <a:lnTo>
                        <a:pt x="42" y="32"/>
                      </a:lnTo>
                      <a:lnTo>
                        <a:pt x="43" y="33"/>
                      </a:lnTo>
                      <a:lnTo>
                        <a:pt x="44" y="33"/>
                      </a:lnTo>
                      <a:lnTo>
                        <a:pt x="45" y="33"/>
                      </a:lnTo>
                      <a:lnTo>
                        <a:pt x="45" y="33"/>
                      </a:lnTo>
                      <a:lnTo>
                        <a:pt x="45" y="33"/>
                      </a:lnTo>
                      <a:lnTo>
                        <a:pt x="36" y="23"/>
                      </a:lnTo>
                      <a:lnTo>
                        <a:pt x="26" y="15"/>
                      </a:lnTo>
                      <a:lnTo>
                        <a:pt x="14" y="8"/>
                      </a:lnTo>
                      <a:lnTo>
                        <a:pt x="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84" name="Freeform 175">
                  <a:extLst>
                    <a:ext uri="{FF2B5EF4-FFF2-40B4-BE49-F238E27FC236}">
                      <a16:creationId xmlns:a16="http://schemas.microsoft.com/office/drawing/2014/main" id="{8C07F654-2699-0041-BA12-CA369201184B}"/>
                    </a:ext>
                  </a:extLst>
                </p:cNvPr>
                <p:cNvSpPr>
                  <a:spLocks/>
                </p:cNvSpPr>
                <p:nvPr/>
              </p:nvSpPr>
              <p:spPr bwMode="auto">
                <a:xfrm>
                  <a:off x="3324042" y="3029495"/>
                  <a:ext cx="198393" cy="589386"/>
                </a:xfrm>
                <a:custGeom>
                  <a:avLst/>
                  <a:gdLst/>
                  <a:ahLst/>
                  <a:cxnLst>
                    <a:cxn ang="0">
                      <a:pos x="2" y="0"/>
                    </a:cxn>
                    <a:cxn ang="0">
                      <a:pos x="26" y="40"/>
                    </a:cxn>
                    <a:cxn ang="0">
                      <a:pos x="48" y="82"/>
                    </a:cxn>
                    <a:cxn ang="0">
                      <a:pos x="68" y="125"/>
                    </a:cxn>
                    <a:cxn ang="0">
                      <a:pos x="86" y="169"/>
                    </a:cxn>
                    <a:cxn ang="0">
                      <a:pos x="101" y="215"/>
                    </a:cxn>
                    <a:cxn ang="0">
                      <a:pos x="114" y="261"/>
                    </a:cxn>
                    <a:cxn ang="0">
                      <a:pos x="124" y="309"/>
                    </a:cxn>
                    <a:cxn ang="0">
                      <a:pos x="132" y="357"/>
                    </a:cxn>
                    <a:cxn ang="0">
                      <a:pos x="137" y="406"/>
                    </a:cxn>
                    <a:cxn ang="0">
                      <a:pos x="135" y="407"/>
                    </a:cxn>
                    <a:cxn ang="0">
                      <a:pos x="128" y="351"/>
                    </a:cxn>
                    <a:cxn ang="0">
                      <a:pos x="127" y="342"/>
                    </a:cxn>
                    <a:cxn ang="0">
                      <a:pos x="124" y="334"/>
                    </a:cxn>
                    <a:cxn ang="0">
                      <a:pos x="122" y="327"/>
                    </a:cxn>
                    <a:cxn ang="0">
                      <a:pos x="120" y="317"/>
                    </a:cxn>
                    <a:cxn ang="0">
                      <a:pos x="111" y="276"/>
                    </a:cxn>
                    <a:cxn ang="0">
                      <a:pos x="100" y="235"/>
                    </a:cxn>
                    <a:cxn ang="0">
                      <a:pos x="88" y="194"/>
                    </a:cxn>
                    <a:cxn ang="0">
                      <a:pos x="81" y="173"/>
                    </a:cxn>
                    <a:cxn ang="0">
                      <a:pos x="74" y="151"/>
                    </a:cxn>
                    <a:cxn ang="0">
                      <a:pos x="64" y="127"/>
                    </a:cxn>
                    <a:cxn ang="0">
                      <a:pos x="53" y="104"/>
                    </a:cxn>
                    <a:cxn ang="0">
                      <a:pos x="38" y="72"/>
                    </a:cxn>
                    <a:cxn ang="0">
                      <a:pos x="22" y="41"/>
                    </a:cxn>
                    <a:cxn ang="0">
                      <a:pos x="20" y="38"/>
                    </a:cxn>
                    <a:cxn ang="0">
                      <a:pos x="19" y="37"/>
                    </a:cxn>
                    <a:cxn ang="0">
                      <a:pos x="19" y="36"/>
                    </a:cxn>
                    <a:cxn ang="0">
                      <a:pos x="20" y="37"/>
                    </a:cxn>
                    <a:cxn ang="0">
                      <a:pos x="21" y="39"/>
                    </a:cxn>
                    <a:cxn ang="0">
                      <a:pos x="21" y="39"/>
                    </a:cxn>
                    <a:cxn ang="0">
                      <a:pos x="22" y="39"/>
                    </a:cxn>
                    <a:cxn ang="0">
                      <a:pos x="22" y="39"/>
                    </a:cxn>
                    <a:cxn ang="0">
                      <a:pos x="21" y="37"/>
                    </a:cxn>
                    <a:cxn ang="0">
                      <a:pos x="19" y="32"/>
                    </a:cxn>
                    <a:cxn ang="0">
                      <a:pos x="16" y="27"/>
                    </a:cxn>
                    <a:cxn ang="0">
                      <a:pos x="8" y="13"/>
                    </a:cxn>
                    <a:cxn ang="0">
                      <a:pos x="0" y="0"/>
                    </a:cxn>
                    <a:cxn ang="0">
                      <a:pos x="2" y="0"/>
                    </a:cxn>
                  </a:cxnLst>
                  <a:rect l="0" t="0" r="r" b="b"/>
                  <a:pathLst>
                    <a:path w="137" h="407">
                      <a:moveTo>
                        <a:pt x="2" y="0"/>
                      </a:moveTo>
                      <a:lnTo>
                        <a:pt x="26" y="40"/>
                      </a:lnTo>
                      <a:lnTo>
                        <a:pt x="48" y="82"/>
                      </a:lnTo>
                      <a:lnTo>
                        <a:pt x="68" y="125"/>
                      </a:lnTo>
                      <a:lnTo>
                        <a:pt x="86" y="169"/>
                      </a:lnTo>
                      <a:lnTo>
                        <a:pt x="101" y="215"/>
                      </a:lnTo>
                      <a:lnTo>
                        <a:pt x="114" y="261"/>
                      </a:lnTo>
                      <a:lnTo>
                        <a:pt x="124" y="309"/>
                      </a:lnTo>
                      <a:lnTo>
                        <a:pt x="132" y="357"/>
                      </a:lnTo>
                      <a:lnTo>
                        <a:pt x="137" y="406"/>
                      </a:lnTo>
                      <a:lnTo>
                        <a:pt x="135" y="407"/>
                      </a:lnTo>
                      <a:lnTo>
                        <a:pt x="128" y="351"/>
                      </a:lnTo>
                      <a:lnTo>
                        <a:pt x="127" y="342"/>
                      </a:lnTo>
                      <a:lnTo>
                        <a:pt x="124" y="334"/>
                      </a:lnTo>
                      <a:lnTo>
                        <a:pt x="122" y="327"/>
                      </a:lnTo>
                      <a:lnTo>
                        <a:pt x="120" y="317"/>
                      </a:lnTo>
                      <a:lnTo>
                        <a:pt x="111" y="276"/>
                      </a:lnTo>
                      <a:lnTo>
                        <a:pt x="100" y="235"/>
                      </a:lnTo>
                      <a:lnTo>
                        <a:pt x="88" y="194"/>
                      </a:lnTo>
                      <a:lnTo>
                        <a:pt x="81" y="173"/>
                      </a:lnTo>
                      <a:lnTo>
                        <a:pt x="74" y="151"/>
                      </a:lnTo>
                      <a:lnTo>
                        <a:pt x="64" y="127"/>
                      </a:lnTo>
                      <a:lnTo>
                        <a:pt x="53" y="104"/>
                      </a:lnTo>
                      <a:lnTo>
                        <a:pt x="38" y="72"/>
                      </a:lnTo>
                      <a:lnTo>
                        <a:pt x="22" y="41"/>
                      </a:lnTo>
                      <a:lnTo>
                        <a:pt x="20" y="38"/>
                      </a:lnTo>
                      <a:lnTo>
                        <a:pt x="19" y="37"/>
                      </a:lnTo>
                      <a:lnTo>
                        <a:pt x="19" y="36"/>
                      </a:lnTo>
                      <a:lnTo>
                        <a:pt x="20" y="37"/>
                      </a:lnTo>
                      <a:lnTo>
                        <a:pt x="21" y="39"/>
                      </a:lnTo>
                      <a:lnTo>
                        <a:pt x="21" y="39"/>
                      </a:lnTo>
                      <a:lnTo>
                        <a:pt x="22" y="39"/>
                      </a:lnTo>
                      <a:lnTo>
                        <a:pt x="22" y="39"/>
                      </a:lnTo>
                      <a:lnTo>
                        <a:pt x="21" y="37"/>
                      </a:lnTo>
                      <a:lnTo>
                        <a:pt x="19" y="32"/>
                      </a:lnTo>
                      <a:lnTo>
                        <a:pt x="16" y="27"/>
                      </a:lnTo>
                      <a:lnTo>
                        <a:pt x="8" y="13"/>
                      </a:lnTo>
                      <a:lnTo>
                        <a:pt x="0" y="0"/>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grpSp>
          <p:sp>
            <p:nvSpPr>
              <p:cNvPr id="9" name="Donut 2">
                <a:extLst>
                  <a:ext uri="{FF2B5EF4-FFF2-40B4-BE49-F238E27FC236}">
                    <a16:creationId xmlns:a16="http://schemas.microsoft.com/office/drawing/2014/main" id="{B132C454-603E-354A-BACD-E85436B56303}"/>
                  </a:ext>
                </a:extLst>
              </p:cNvPr>
              <p:cNvSpPr/>
              <p:nvPr/>
            </p:nvSpPr>
            <p:spPr>
              <a:xfrm>
                <a:off x="1699394" y="579207"/>
                <a:ext cx="2345527" cy="2096014"/>
              </a:xfrm>
              <a:prstGeom prst="donut">
                <a:avLst>
                  <a:gd name="adj" fmla="val 10687"/>
                </a:avLst>
              </a:prstGeom>
              <a:gradFill>
                <a:gsLst>
                  <a:gs pos="16000">
                    <a:schemeClr val="bg1">
                      <a:lumMod val="9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solidFill>
                </a:endParaRPr>
              </a:p>
            </p:txBody>
          </p:sp>
          <p:sp>
            <p:nvSpPr>
              <p:cNvPr id="10" name="Donut 101">
                <a:extLst>
                  <a:ext uri="{FF2B5EF4-FFF2-40B4-BE49-F238E27FC236}">
                    <a16:creationId xmlns:a16="http://schemas.microsoft.com/office/drawing/2014/main" id="{4D85C803-5B07-8545-A5DA-B6244307F659}"/>
                  </a:ext>
                </a:extLst>
              </p:cNvPr>
              <p:cNvSpPr/>
              <p:nvPr/>
            </p:nvSpPr>
            <p:spPr>
              <a:xfrm>
                <a:off x="1571695" y="474932"/>
                <a:ext cx="2580080" cy="2305616"/>
              </a:xfrm>
              <a:prstGeom prst="donut">
                <a:avLst>
                  <a:gd name="adj" fmla="val 1514"/>
                </a:avLst>
              </a:prstGeom>
              <a:gradFill>
                <a:gsLst>
                  <a:gs pos="16000">
                    <a:schemeClr val="bg1">
                      <a:lumMod val="8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solidFill>
                </a:endParaRPr>
              </a:p>
            </p:txBody>
          </p:sp>
          <p:pic>
            <p:nvPicPr>
              <p:cNvPr id="11" name="Imagem 10">
                <a:extLst>
                  <a:ext uri="{FF2B5EF4-FFF2-40B4-BE49-F238E27FC236}">
                    <a16:creationId xmlns:a16="http://schemas.microsoft.com/office/drawing/2014/main" id="{6E93A16E-6E6B-A64F-A04B-64E153695E29}"/>
                  </a:ext>
                </a:extLst>
              </p:cNvPr>
              <p:cNvPicPr>
                <a:picLocks noChangeAspect="1"/>
              </p:cNvPicPr>
              <p:nvPr/>
            </p:nvPicPr>
            <p:blipFill>
              <a:blip r:embed="rId2"/>
              <a:stretch>
                <a:fillRect/>
              </a:stretch>
            </p:blipFill>
            <p:spPr>
              <a:xfrm>
                <a:off x="2395108" y="745320"/>
                <a:ext cx="310792" cy="468883"/>
              </a:xfrm>
              <a:prstGeom prst="rect">
                <a:avLst/>
              </a:prstGeom>
            </p:spPr>
          </p:pic>
          <p:pic>
            <p:nvPicPr>
              <p:cNvPr id="12" name="Imagem 11">
                <a:extLst>
                  <a:ext uri="{FF2B5EF4-FFF2-40B4-BE49-F238E27FC236}">
                    <a16:creationId xmlns:a16="http://schemas.microsoft.com/office/drawing/2014/main" id="{D35B39D2-D1BB-6B4A-AEFC-C6D16CB841CB}"/>
                  </a:ext>
                </a:extLst>
              </p:cNvPr>
              <p:cNvPicPr>
                <a:picLocks noChangeAspect="1"/>
              </p:cNvPicPr>
              <p:nvPr/>
            </p:nvPicPr>
            <p:blipFill>
              <a:blip r:embed="rId2"/>
              <a:stretch>
                <a:fillRect/>
              </a:stretch>
            </p:blipFill>
            <p:spPr>
              <a:xfrm>
                <a:off x="2787465" y="1482368"/>
                <a:ext cx="310792" cy="468883"/>
              </a:xfrm>
              <a:prstGeom prst="rect">
                <a:avLst/>
              </a:prstGeom>
            </p:spPr>
          </p:pic>
          <p:pic>
            <p:nvPicPr>
              <p:cNvPr id="13" name="Imagem 12">
                <a:extLst>
                  <a:ext uri="{FF2B5EF4-FFF2-40B4-BE49-F238E27FC236}">
                    <a16:creationId xmlns:a16="http://schemas.microsoft.com/office/drawing/2014/main" id="{0E886B82-D795-6C4E-9DE8-39185C4E5DE7}"/>
                  </a:ext>
                </a:extLst>
              </p:cNvPr>
              <p:cNvPicPr>
                <a:picLocks noChangeAspect="1"/>
              </p:cNvPicPr>
              <p:nvPr/>
            </p:nvPicPr>
            <p:blipFill>
              <a:blip r:embed="rId2"/>
              <a:stretch>
                <a:fillRect/>
              </a:stretch>
            </p:blipFill>
            <p:spPr>
              <a:xfrm>
                <a:off x="2997210" y="897720"/>
                <a:ext cx="310792" cy="468883"/>
              </a:xfrm>
              <a:prstGeom prst="rect">
                <a:avLst/>
              </a:prstGeom>
            </p:spPr>
          </p:pic>
        </p:grpSp>
      </p:grpSp>
      <p:grpSp>
        <p:nvGrpSpPr>
          <p:cNvPr id="85" name="Agrupar 84">
            <a:extLst>
              <a:ext uri="{FF2B5EF4-FFF2-40B4-BE49-F238E27FC236}">
                <a16:creationId xmlns:a16="http://schemas.microsoft.com/office/drawing/2014/main" id="{ED714DCB-AC33-D144-B312-950AC1A012A5}"/>
              </a:ext>
            </a:extLst>
          </p:cNvPr>
          <p:cNvGrpSpPr/>
          <p:nvPr/>
        </p:nvGrpSpPr>
        <p:grpSpPr>
          <a:xfrm>
            <a:off x="-14288" y="4013268"/>
            <a:ext cx="8386763" cy="2622751"/>
            <a:chOff x="1609747" y="3779976"/>
            <a:chExt cx="7921349" cy="2305616"/>
          </a:xfrm>
        </p:grpSpPr>
        <p:sp>
          <p:nvSpPr>
            <p:cNvPr id="86" name="Rectangle 3">
              <a:extLst>
                <a:ext uri="{FF2B5EF4-FFF2-40B4-BE49-F238E27FC236}">
                  <a16:creationId xmlns:a16="http://schemas.microsoft.com/office/drawing/2014/main" id="{1AB88022-06B2-C14D-9D73-26D8380B222D}"/>
                </a:ext>
              </a:extLst>
            </p:cNvPr>
            <p:cNvSpPr/>
            <p:nvPr/>
          </p:nvSpPr>
          <p:spPr>
            <a:xfrm>
              <a:off x="1621677" y="3812122"/>
              <a:ext cx="6464269" cy="227347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7" name="TextBox 12">
              <a:extLst>
                <a:ext uri="{FF2B5EF4-FFF2-40B4-BE49-F238E27FC236}">
                  <a16:creationId xmlns:a16="http://schemas.microsoft.com/office/drawing/2014/main" id="{CD720AEF-F974-FD41-B2E9-3261062027CF}"/>
                </a:ext>
              </a:extLst>
            </p:cNvPr>
            <p:cNvSpPr txBox="1"/>
            <p:nvPr/>
          </p:nvSpPr>
          <p:spPr>
            <a:xfrm>
              <a:off x="1609747" y="3918179"/>
              <a:ext cx="5356259" cy="2029209"/>
            </a:xfrm>
            <a:prstGeom prst="rect">
              <a:avLst/>
            </a:prstGeom>
            <a:noFill/>
          </p:spPr>
          <p:txBody>
            <a:bodyPr wrap="square" rtlCol="0" anchor="ctr">
              <a:spAutoFit/>
            </a:bodyPr>
            <a:lstStyle/>
            <a:p>
              <a:pPr algn="r"/>
              <a:r>
                <a:rPr lang="pt-BR" b="1" dirty="0"/>
                <a:t>DENOMINAÇÃO DE ORIGEM (Características)</a:t>
              </a:r>
            </a:p>
            <a:p>
              <a:pPr algn="r"/>
              <a:r>
                <a:rPr lang="pt-BR" dirty="0"/>
                <a:t>Nome geográfico de país, cidade, região ou localidade de seu território, que indique produto ou serviço cujas qualidades ou características se devam exclusiva ou essencialmente ao meio geográfico, incluídos fatores naturais e humanos.</a:t>
              </a:r>
            </a:p>
            <a:p>
              <a:pPr algn="r"/>
              <a:r>
                <a:rPr lang="pt-BR" b="1" dirty="0"/>
                <a:t>1ª. Denominação de Origem protegida no mundo: Vinho do Porto</a:t>
              </a:r>
              <a:r>
                <a:rPr lang="pt-BR" dirty="0"/>
                <a:t> </a:t>
              </a:r>
            </a:p>
          </p:txBody>
        </p:sp>
        <p:grpSp>
          <p:nvGrpSpPr>
            <p:cNvPr id="88" name="Agrupar 87">
              <a:extLst>
                <a:ext uri="{FF2B5EF4-FFF2-40B4-BE49-F238E27FC236}">
                  <a16:creationId xmlns:a16="http://schemas.microsoft.com/office/drawing/2014/main" id="{ABBEFEDB-756F-0742-AC54-F4255388F9FF}"/>
                </a:ext>
              </a:extLst>
            </p:cNvPr>
            <p:cNvGrpSpPr/>
            <p:nvPr/>
          </p:nvGrpSpPr>
          <p:grpSpPr>
            <a:xfrm>
              <a:off x="6951016" y="3779976"/>
              <a:ext cx="2580080" cy="2305616"/>
              <a:chOff x="6940353" y="2911607"/>
              <a:chExt cx="2580080" cy="2305616"/>
            </a:xfrm>
          </p:grpSpPr>
          <p:sp>
            <p:nvSpPr>
              <p:cNvPr id="89" name="Oval 88">
                <a:extLst>
                  <a:ext uri="{FF2B5EF4-FFF2-40B4-BE49-F238E27FC236}">
                    <a16:creationId xmlns:a16="http://schemas.microsoft.com/office/drawing/2014/main" id="{282FD476-D9B9-304E-856B-8BCFC8BFBC2E}"/>
                  </a:ext>
                </a:extLst>
              </p:cNvPr>
              <p:cNvSpPr/>
              <p:nvPr/>
            </p:nvSpPr>
            <p:spPr>
              <a:xfrm>
                <a:off x="7381283" y="3288618"/>
                <a:ext cx="1707107" cy="1525508"/>
              </a:xfrm>
              <a:prstGeom prst="ellipse">
                <a:avLst/>
              </a:prstGeom>
              <a:solidFill>
                <a:schemeClr val="bg1">
                  <a:lumMod val="75000"/>
                </a:schemeClr>
              </a:solidFill>
              <a:ln>
                <a:noFill/>
              </a:ln>
              <a:scene3d>
                <a:camera prst="orthographicFront"/>
                <a:lightRig rig="balanced" dir="t"/>
              </a:scene3d>
              <a:sp3d prstMaterial="powder">
                <a:bevelT w="1270000" h="1270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grpSp>
            <p:nvGrpSpPr>
              <p:cNvPr id="90" name="Group 4">
                <a:extLst>
                  <a:ext uri="{FF2B5EF4-FFF2-40B4-BE49-F238E27FC236}">
                    <a16:creationId xmlns:a16="http://schemas.microsoft.com/office/drawing/2014/main" id="{987D0AFF-ACE4-6F40-A3F1-3CB3B8FEDB17}"/>
                  </a:ext>
                </a:extLst>
              </p:cNvPr>
              <p:cNvGrpSpPr/>
              <p:nvPr/>
            </p:nvGrpSpPr>
            <p:grpSpPr>
              <a:xfrm>
                <a:off x="7685896" y="3288620"/>
                <a:ext cx="1389711" cy="1476453"/>
                <a:chOff x="1437138" y="2438661"/>
                <a:chExt cx="2085297" cy="2479187"/>
              </a:xfrm>
              <a:solidFill>
                <a:schemeClr val="accent1"/>
              </a:solidFill>
            </p:grpSpPr>
            <p:sp>
              <p:nvSpPr>
                <p:cNvPr id="95" name="Freeform 105">
                  <a:extLst>
                    <a:ext uri="{FF2B5EF4-FFF2-40B4-BE49-F238E27FC236}">
                      <a16:creationId xmlns:a16="http://schemas.microsoft.com/office/drawing/2014/main" id="{0B65DA26-B139-A847-843C-BE3BC7101419}"/>
                    </a:ext>
                  </a:extLst>
                </p:cNvPr>
                <p:cNvSpPr>
                  <a:spLocks/>
                </p:cNvSpPr>
                <p:nvPr/>
              </p:nvSpPr>
              <p:spPr bwMode="auto">
                <a:xfrm>
                  <a:off x="2460960" y="2498034"/>
                  <a:ext cx="27515" cy="11585"/>
                </a:xfrm>
                <a:custGeom>
                  <a:avLst/>
                  <a:gdLst/>
                  <a:ahLst/>
                  <a:cxnLst>
                    <a:cxn ang="0">
                      <a:pos x="12" y="0"/>
                    </a:cxn>
                    <a:cxn ang="0">
                      <a:pos x="18" y="2"/>
                    </a:cxn>
                    <a:cxn ang="0">
                      <a:pos x="19" y="3"/>
                    </a:cxn>
                    <a:cxn ang="0">
                      <a:pos x="19" y="4"/>
                    </a:cxn>
                    <a:cxn ang="0">
                      <a:pos x="16" y="6"/>
                    </a:cxn>
                    <a:cxn ang="0">
                      <a:pos x="15" y="7"/>
                    </a:cxn>
                    <a:cxn ang="0">
                      <a:pos x="13" y="8"/>
                    </a:cxn>
                    <a:cxn ang="0">
                      <a:pos x="13" y="8"/>
                    </a:cxn>
                    <a:cxn ang="0">
                      <a:pos x="10" y="7"/>
                    </a:cxn>
                    <a:cxn ang="0">
                      <a:pos x="6" y="5"/>
                    </a:cxn>
                    <a:cxn ang="0">
                      <a:pos x="3" y="3"/>
                    </a:cxn>
                    <a:cxn ang="0">
                      <a:pos x="1" y="2"/>
                    </a:cxn>
                    <a:cxn ang="0">
                      <a:pos x="0" y="1"/>
                    </a:cxn>
                    <a:cxn ang="0">
                      <a:pos x="6" y="1"/>
                    </a:cxn>
                    <a:cxn ang="0">
                      <a:pos x="12" y="0"/>
                    </a:cxn>
                  </a:cxnLst>
                  <a:rect l="0" t="0" r="r" b="b"/>
                  <a:pathLst>
                    <a:path w="19" h="8">
                      <a:moveTo>
                        <a:pt x="12" y="0"/>
                      </a:moveTo>
                      <a:lnTo>
                        <a:pt x="18" y="2"/>
                      </a:lnTo>
                      <a:lnTo>
                        <a:pt x="19" y="3"/>
                      </a:lnTo>
                      <a:lnTo>
                        <a:pt x="19" y="4"/>
                      </a:lnTo>
                      <a:lnTo>
                        <a:pt x="16" y="6"/>
                      </a:lnTo>
                      <a:lnTo>
                        <a:pt x="15" y="7"/>
                      </a:lnTo>
                      <a:lnTo>
                        <a:pt x="13" y="8"/>
                      </a:lnTo>
                      <a:lnTo>
                        <a:pt x="13" y="8"/>
                      </a:lnTo>
                      <a:lnTo>
                        <a:pt x="10" y="7"/>
                      </a:lnTo>
                      <a:lnTo>
                        <a:pt x="6" y="5"/>
                      </a:lnTo>
                      <a:lnTo>
                        <a:pt x="3" y="3"/>
                      </a:lnTo>
                      <a:lnTo>
                        <a:pt x="1" y="2"/>
                      </a:lnTo>
                      <a:lnTo>
                        <a:pt x="0" y="1"/>
                      </a:lnTo>
                      <a:lnTo>
                        <a:pt x="6" y="1"/>
                      </a:lnTo>
                      <a:lnTo>
                        <a:pt x="1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96" name="Freeform 106">
                  <a:extLst>
                    <a:ext uri="{FF2B5EF4-FFF2-40B4-BE49-F238E27FC236}">
                      <a16:creationId xmlns:a16="http://schemas.microsoft.com/office/drawing/2014/main" id="{002743FF-9A3C-C54B-9BEE-3B88B652045E}"/>
                    </a:ext>
                  </a:extLst>
                </p:cNvPr>
                <p:cNvSpPr>
                  <a:spLocks/>
                </p:cNvSpPr>
                <p:nvPr/>
              </p:nvSpPr>
              <p:spPr bwMode="auto">
                <a:xfrm>
                  <a:off x="2239398" y="2621124"/>
                  <a:ext cx="56477" cy="43444"/>
                </a:xfrm>
                <a:custGeom>
                  <a:avLst/>
                  <a:gdLst/>
                  <a:ahLst/>
                  <a:cxnLst>
                    <a:cxn ang="0">
                      <a:pos x="10" y="0"/>
                    </a:cxn>
                    <a:cxn ang="0">
                      <a:pos x="12" y="0"/>
                    </a:cxn>
                    <a:cxn ang="0">
                      <a:pos x="13" y="1"/>
                    </a:cxn>
                    <a:cxn ang="0">
                      <a:pos x="18" y="4"/>
                    </a:cxn>
                    <a:cxn ang="0">
                      <a:pos x="25" y="10"/>
                    </a:cxn>
                    <a:cxn ang="0">
                      <a:pos x="27" y="11"/>
                    </a:cxn>
                    <a:cxn ang="0">
                      <a:pos x="31" y="12"/>
                    </a:cxn>
                    <a:cxn ang="0">
                      <a:pos x="34" y="14"/>
                    </a:cxn>
                    <a:cxn ang="0">
                      <a:pos x="37" y="15"/>
                    </a:cxn>
                    <a:cxn ang="0">
                      <a:pos x="39" y="18"/>
                    </a:cxn>
                    <a:cxn ang="0">
                      <a:pos x="39" y="19"/>
                    </a:cxn>
                    <a:cxn ang="0">
                      <a:pos x="38" y="20"/>
                    </a:cxn>
                    <a:cxn ang="0">
                      <a:pos x="37" y="21"/>
                    </a:cxn>
                    <a:cxn ang="0">
                      <a:pos x="36" y="21"/>
                    </a:cxn>
                    <a:cxn ang="0">
                      <a:pos x="33" y="23"/>
                    </a:cxn>
                    <a:cxn ang="0">
                      <a:pos x="32" y="24"/>
                    </a:cxn>
                    <a:cxn ang="0">
                      <a:pos x="31" y="25"/>
                    </a:cxn>
                    <a:cxn ang="0">
                      <a:pos x="30" y="26"/>
                    </a:cxn>
                    <a:cxn ang="0">
                      <a:pos x="30" y="27"/>
                    </a:cxn>
                    <a:cxn ang="0">
                      <a:pos x="29" y="28"/>
                    </a:cxn>
                    <a:cxn ang="0">
                      <a:pos x="29" y="29"/>
                    </a:cxn>
                    <a:cxn ang="0">
                      <a:pos x="29" y="30"/>
                    </a:cxn>
                    <a:cxn ang="0">
                      <a:pos x="28" y="30"/>
                    </a:cxn>
                    <a:cxn ang="0">
                      <a:pos x="27" y="30"/>
                    </a:cxn>
                    <a:cxn ang="0">
                      <a:pos x="20" y="29"/>
                    </a:cxn>
                    <a:cxn ang="0">
                      <a:pos x="13" y="25"/>
                    </a:cxn>
                    <a:cxn ang="0">
                      <a:pos x="6" y="22"/>
                    </a:cxn>
                    <a:cxn ang="0">
                      <a:pos x="2" y="20"/>
                    </a:cxn>
                    <a:cxn ang="0">
                      <a:pos x="0" y="18"/>
                    </a:cxn>
                    <a:cxn ang="0">
                      <a:pos x="0" y="18"/>
                    </a:cxn>
                    <a:cxn ang="0">
                      <a:pos x="1" y="17"/>
                    </a:cxn>
                    <a:cxn ang="0">
                      <a:pos x="2" y="17"/>
                    </a:cxn>
                    <a:cxn ang="0">
                      <a:pos x="2" y="17"/>
                    </a:cxn>
                    <a:cxn ang="0">
                      <a:pos x="4" y="17"/>
                    </a:cxn>
                    <a:cxn ang="0">
                      <a:pos x="5" y="16"/>
                    </a:cxn>
                    <a:cxn ang="0">
                      <a:pos x="6" y="15"/>
                    </a:cxn>
                    <a:cxn ang="0">
                      <a:pos x="6" y="14"/>
                    </a:cxn>
                    <a:cxn ang="0">
                      <a:pos x="7" y="9"/>
                    </a:cxn>
                    <a:cxn ang="0">
                      <a:pos x="7" y="5"/>
                    </a:cxn>
                    <a:cxn ang="0">
                      <a:pos x="6" y="1"/>
                    </a:cxn>
                    <a:cxn ang="0">
                      <a:pos x="8" y="1"/>
                    </a:cxn>
                    <a:cxn ang="0">
                      <a:pos x="10" y="0"/>
                    </a:cxn>
                  </a:cxnLst>
                  <a:rect l="0" t="0" r="r" b="b"/>
                  <a:pathLst>
                    <a:path w="39" h="30">
                      <a:moveTo>
                        <a:pt x="10" y="0"/>
                      </a:moveTo>
                      <a:lnTo>
                        <a:pt x="12" y="0"/>
                      </a:lnTo>
                      <a:lnTo>
                        <a:pt x="13" y="1"/>
                      </a:lnTo>
                      <a:lnTo>
                        <a:pt x="18" y="4"/>
                      </a:lnTo>
                      <a:lnTo>
                        <a:pt x="25" y="10"/>
                      </a:lnTo>
                      <a:lnTo>
                        <a:pt x="27" y="11"/>
                      </a:lnTo>
                      <a:lnTo>
                        <a:pt x="31" y="12"/>
                      </a:lnTo>
                      <a:lnTo>
                        <a:pt x="34" y="14"/>
                      </a:lnTo>
                      <a:lnTo>
                        <a:pt x="37" y="15"/>
                      </a:lnTo>
                      <a:lnTo>
                        <a:pt x="39" y="18"/>
                      </a:lnTo>
                      <a:lnTo>
                        <a:pt x="39" y="19"/>
                      </a:lnTo>
                      <a:lnTo>
                        <a:pt x="38" y="20"/>
                      </a:lnTo>
                      <a:lnTo>
                        <a:pt x="37" y="21"/>
                      </a:lnTo>
                      <a:lnTo>
                        <a:pt x="36" y="21"/>
                      </a:lnTo>
                      <a:lnTo>
                        <a:pt x="33" y="23"/>
                      </a:lnTo>
                      <a:lnTo>
                        <a:pt x="32" y="24"/>
                      </a:lnTo>
                      <a:lnTo>
                        <a:pt x="31" y="25"/>
                      </a:lnTo>
                      <a:lnTo>
                        <a:pt x="30" y="26"/>
                      </a:lnTo>
                      <a:lnTo>
                        <a:pt x="30" y="27"/>
                      </a:lnTo>
                      <a:lnTo>
                        <a:pt x="29" y="28"/>
                      </a:lnTo>
                      <a:lnTo>
                        <a:pt x="29" y="29"/>
                      </a:lnTo>
                      <a:lnTo>
                        <a:pt x="29" y="30"/>
                      </a:lnTo>
                      <a:lnTo>
                        <a:pt x="28" y="30"/>
                      </a:lnTo>
                      <a:lnTo>
                        <a:pt x="27" y="30"/>
                      </a:lnTo>
                      <a:lnTo>
                        <a:pt x="20" y="29"/>
                      </a:lnTo>
                      <a:lnTo>
                        <a:pt x="13" y="25"/>
                      </a:lnTo>
                      <a:lnTo>
                        <a:pt x="6" y="22"/>
                      </a:lnTo>
                      <a:lnTo>
                        <a:pt x="2" y="20"/>
                      </a:lnTo>
                      <a:lnTo>
                        <a:pt x="0" y="18"/>
                      </a:lnTo>
                      <a:lnTo>
                        <a:pt x="0" y="18"/>
                      </a:lnTo>
                      <a:lnTo>
                        <a:pt x="1" y="17"/>
                      </a:lnTo>
                      <a:lnTo>
                        <a:pt x="2" y="17"/>
                      </a:lnTo>
                      <a:lnTo>
                        <a:pt x="2" y="17"/>
                      </a:lnTo>
                      <a:lnTo>
                        <a:pt x="4" y="17"/>
                      </a:lnTo>
                      <a:lnTo>
                        <a:pt x="5" y="16"/>
                      </a:lnTo>
                      <a:lnTo>
                        <a:pt x="6" y="15"/>
                      </a:lnTo>
                      <a:lnTo>
                        <a:pt x="6" y="14"/>
                      </a:lnTo>
                      <a:lnTo>
                        <a:pt x="7" y="9"/>
                      </a:lnTo>
                      <a:lnTo>
                        <a:pt x="7" y="5"/>
                      </a:lnTo>
                      <a:lnTo>
                        <a:pt x="6" y="1"/>
                      </a:lnTo>
                      <a:lnTo>
                        <a:pt x="8" y="1"/>
                      </a:lnTo>
                      <a:lnTo>
                        <a:pt x="1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97" name="Freeform 107">
                  <a:extLst>
                    <a:ext uri="{FF2B5EF4-FFF2-40B4-BE49-F238E27FC236}">
                      <a16:creationId xmlns:a16="http://schemas.microsoft.com/office/drawing/2014/main" id="{266C92F0-D23E-ED45-B8AC-C3275A4D50D8}"/>
                    </a:ext>
                  </a:extLst>
                </p:cNvPr>
                <p:cNvSpPr>
                  <a:spLocks/>
                </p:cNvSpPr>
                <p:nvPr/>
              </p:nvSpPr>
              <p:spPr bwMode="auto">
                <a:xfrm>
                  <a:off x="2258223" y="2590714"/>
                  <a:ext cx="104265" cy="102817"/>
                </a:xfrm>
                <a:custGeom>
                  <a:avLst/>
                  <a:gdLst/>
                  <a:ahLst/>
                  <a:cxnLst>
                    <a:cxn ang="0">
                      <a:pos x="64" y="2"/>
                    </a:cxn>
                    <a:cxn ang="0">
                      <a:pos x="72" y="15"/>
                    </a:cxn>
                    <a:cxn ang="0">
                      <a:pos x="60" y="28"/>
                    </a:cxn>
                    <a:cxn ang="0">
                      <a:pos x="47" y="39"/>
                    </a:cxn>
                    <a:cxn ang="0">
                      <a:pos x="50" y="39"/>
                    </a:cxn>
                    <a:cxn ang="0">
                      <a:pos x="62" y="46"/>
                    </a:cxn>
                    <a:cxn ang="0">
                      <a:pos x="62" y="51"/>
                    </a:cxn>
                    <a:cxn ang="0">
                      <a:pos x="51" y="52"/>
                    </a:cxn>
                    <a:cxn ang="0">
                      <a:pos x="42" y="56"/>
                    </a:cxn>
                    <a:cxn ang="0">
                      <a:pos x="44" y="60"/>
                    </a:cxn>
                    <a:cxn ang="0">
                      <a:pos x="50" y="62"/>
                    </a:cxn>
                    <a:cxn ang="0">
                      <a:pos x="60" y="65"/>
                    </a:cxn>
                    <a:cxn ang="0">
                      <a:pos x="63" y="68"/>
                    </a:cxn>
                    <a:cxn ang="0">
                      <a:pos x="52" y="71"/>
                    </a:cxn>
                    <a:cxn ang="0">
                      <a:pos x="53" y="68"/>
                    </a:cxn>
                    <a:cxn ang="0">
                      <a:pos x="41" y="65"/>
                    </a:cxn>
                    <a:cxn ang="0">
                      <a:pos x="32" y="70"/>
                    </a:cxn>
                    <a:cxn ang="0">
                      <a:pos x="24" y="68"/>
                    </a:cxn>
                    <a:cxn ang="0">
                      <a:pos x="15" y="70"/>
                    </a:cxn>
                    <a:cxn ang="0">
                      <a:pos x="9" y="60"/>
                    </a:cxn>
                    <a:cxn ang="0">
                      <a:pos x="12" y="56"/>
                    </a:cxn>
                    <a:cxn ang="0">
                      <a:pos x="25" y="54"/>
                    </a:cxn>
                    <a:cxn ang="0">
                      <a:pos x="29" y="50"/>
                    </a:cxn>
                    <a:cxn ang="0">
                      <a:pos x="26" y="44"/>
                    </a:cxn>
                    <a:cxn ang="0">
                      <a:pos x="24" y="44"/>
                    </a:cxn>
                    <a:cxn ang="0">
                      <a:pos x="34" y="46"/>
                    </a:cxn>
                    <a:cxn ang="0">
                      <a:pos x="35" y="41"/>
                    </a:cxn>
                    <a:cxn ang="0">
                      <a:pos x="24" y="34"/>
                    </a:cxn>
                    <a:cxn ang="0">
                      <a:pos x="17" y="28"/>
                    </a:cxn>
                    <a:cxn ang="0">
                      <a:pos x="28" y="29"/>
                    </a:cxn>
                    <a:cxn ang="0">
                      <a:pos x="40" y="26"/>
                    </a:cxn>
                    <a:cxn ang="0">
                      <a:pos x="44" y="19"/>
                    </a:cxn>
                    <a:cxn ang="0">
                      <a:pos x="37" y="16"/>
                    </a:cxn>
                    <a:cxn ang="0">
                      <a:pos x="31" y="24"/>
                    </a:cxn>
                    <a:cxn ang="0">
                      <a:pos x="21" y="27"/>
                    </a:cxn>
                    <a:cxn ang="0">
                      <a:pos x="16" y="25"/>
                    </a:cxn>
                    <a:cxn ang="0">
                      <a:pos x="21" y="19"/>
                    </a:cxn>
                    <a:cxn ang="0">
                      <a:pos x="13" y="21"/>
                    </a:cxn>
                    <a:cxn ang="0">
                      <a:pos x="6" y="22"/>
                    </a:cxn>
                    <a:cxn ang="0">
                      <a:pos x="1" y="19"/>
                    </a:cxn>
                    <a:cxn ang="0">
                      <a:pos x="1" y="15"/>
                    </a:cxn>
                    <a:cxn ang="0">
                      <a:pos x="9" y="12"/>
                    </a:cxn>
                    <a:cxn ang="0">
                      <a:pos x="13" y="9"/>
                    </a:cxn>
                    <a:cxn ang="0">
                      <a:pos x="24" y="11"/>
                    </a:cxn>
                    <a:cxn ang="0">
                      <a:pos x="34" y="13"/>
                    </a:cxn>
                    <a:cxn ang="0">
                      <a:pos x="36" y="9"/>
                    </a:cxn>
                    <a:cxn ang="0">
                      <a:pos x="37" y="7"/>
                    </a:cxn>
                    <a:cxn ang="0">
                      <a:pos x="50" y="1"/>
                    </a:cxn>
                  </a:cxnLst>
                  <a:rect l="0" t="0" r="r" b="b"/>
                  <a:pathLst>
                    <a:path w="72" h="71">
                      <a:moveTo>
                        <a:pt x="54" y="0"/>
                      </a:moveTo>
                      <a:lnTo>
                        <a:pt x="59" y="0"/>
                      </a:lnTo>
                      <a:lnTo>
                        <a:pt x="64" y="2"/>
                      </a:lnTo>
                      <a:lnTo>
                        <a:pt x="68" y="5"/>
                      </a:lnTo>
                      <a:lnTo>
                        <a:pt x="71" y="11"/>
                      </a:lnTo>
                      <a:lnTo>
                        <a:pt x="72" y="15"/>
                      </a:lnTo>
                      <a:lnTo>
                        <a:pt x="70" y="19"/>
                      </a:lnTo>
                      <a:lnTo>
                        <a:pt x="66" y="24"/>
                      </a:lnTo>
                      <a:lnTo>
                        <a:pt x="60" y="28"/>
                      </a:lnTo>
                      <a:lnTo>
                        <a:pt x="55" y="32"/>
                      </a:lnTo>
                      <a:lnTo>
                        <a:pt x="50" y="36"/>
                      </a:lnTo>
                      <a:lnTo>
                        <a:pt x="47" y="39"/>
                      </a:lnTo>
                      <a:lnTo>
                        <a:pt x="47" y="40"/>
                      </a:lnTo>
                      <a:lnTo>
                        <a:pt x="49" y="40"/>
                      </a:lnTo>
                      <a:lnTo>
                        <a:pt x="50" y="39"/>
                      </a:lnTo>
                      <a:lnTo>
                        <a:pt x="52" y="39"/>
                      </a:lnTo>
                      <a:lnTo>
                        <a:pt x="59" y="43"/>
                      </a:lnTo>
                      <a:lnTo>
                        <a:pt x="62" y="46"/>
                      </a:lnTo>
                      <a:lnTo>
                        <a:pt x="64" y="50"/>
                      </a:lnTo>
                      <a:lnTo>
                        <a:pt x="64" y="51"/>
                      </a:lnTo>
                      <a:lnTo>
                        <a:pt x="62" y="51"/>
                      </a:lnTo>
                      <a:lnTo>
                        <a:pt x="59" y="51"/>
                      </a:lnTo>
                      <a:lnTo>
                        <a:pt x="55" y="51"/>
                      </a:lnTo>
                      <a:lnTo>
                        <a:pt x="51" y="52"/>
                      </a:lnTo>
                      <a:lnTo>
                        <a:pt x="46" y="53"/>
                      </a:lnTo>
                      <a:lnTo>
                        <a:pt x="42" y="55"/>
                      </a:lnTo>
                      <a:lnTo>
                        <a:pt x="42" y="56"/>
                      </a:lnTo>
                      <a:lnTo>
                        <a:pt x="42" y="57"/>
                      </a:lnTo>
                      <a:lnTo>
                        <a:pt x="43" y="59"/>
                      </a:lnTo>
                      <a:lnTo>
                        <a:pt x="44" y="60"/>
                      </a:lnTo>
                      <a:lnTo>
                        <a:pt x="45" y="60"/>
                      </a:lnTo>
                      <a:lnTo>
                        <a:pt x="47" y="61"/>
                      </a:lnTo>
                      <a:lnTo>
                        <a:pt x="50" y="62"/>
                      </a:lnTo>
                      <a:lnTo>
                        <a:pt x="54" y="63"/>
                      </a:lnTo>
                      <a:lnTo>
                        <a:pt x="57" y="64"/>
                      </a:lnTo>
                      <a:lnTo>
                        <a:pt x="60" y="65"/>
                      </a:lnTo>
                      <a:lnTo>
                        <a:pt x="63" y="66"/>
                      </a:lnTo>
                      <a:lnTo>
                        <a:pt x="64" y="67"/>
                      </a:lnTo>
                      <a:lnTo>
                        <a:pt x="63" y="68"/>
                      </a:lnTo>
                      <a:lnTo>
                        <a:pt x="59" y="70"/>
                      </a:lnTo>
                      <a:lnTo>
                        <a:pt x="53" y="71"/>
                      </a:lnTo>
                      <a:lnTo>
                        <a:pt x="52" y="71"/>
                      </a:lnTo>
                      <a:lnTo>
                        <a:pt x="52" y="70"/>
                      </a:lnTo>
                      <a:lnTo>
                        <a:pt x="53" y="70"/>
                      </a:lnTo>
                      <a:lnTo>
                        <a:pt x="53" y="68"/>
                      </a:lnTo>
                      <a:lnTo>
                        <a:pt x="48" y="66"/>
                      </a:lnTo>
                      <a:lnTo>
                        <a:pt x="42" y="65"/>
                      </a:lnTo>
                      <a:lnTo>
                        <a:pt x="41" y="65"/>
                      </a:lnTo>
                      <a:lnTo>
                        <a:pt x="36" y="70"/>
                      </a:lnTo>
                      <a:lnTo>
                        <a:pt x="35" y="71"/>
                      </a:lnTo>
                      <a:lnTo>
                        <a:pt x="32" y="70"/>
                      </a:lnTo>
                      <a:lnTo>
                        <a:pt x="29" y="69"/>
                      </a:lnTo>
                      <a:lnTo>
                        <a:pt x="26" y="68"/>
                      </a:lnTo>
                      <a:lnTo>
                        <a:pt x="24" y="68"/>
                      </a:lnTo>
                      <a:lnTo>
                        <a:pt x="21" y="69"/>
                      </a:lnTo>
                      <a:lnTo>
                        <a:pt x="18" y="70"/>
                      </a:lnTo>
                      <a:lnTo>
                        <a:pt x="15" y="70"/>
                      </a:lnTo>
                      <a:lnTo>
                        <a:pt x="13" y="69"/>
                      </a:lnTo>
                      <a:lnTo>
                        <a:pt x="10" y="64"/>
                      </a:lnTo>
                      <a:lnTo>
                        <a:pt x="9" y="60"/>
                      </a:lnTo>
                      <a:lnTo>
                        <a:pt x="9" y="58"/>
                      </a:lnTo>
                      <a:lnTo>
                        <a:pt x="10" y="56"/>
                      </a:lnTo>
                      <a:lnTo>
                        <a:pt x="12" y="56"/>
                      </a:lnTo>
                      <a:lnTo>
                        <a:pt x="19" y="55"/>
                      </a:lnTo>
                      <a:lnTo>
                        <a:pt x="22" y="55"/>
                      </a:lnTo>
                      <a:lnTo>
                        <a:pt x="25" y="54"/>
                      </a:lnTo>
                      <a:lnTo>
                        <a:pt x="27" y="54"/>
                      </a:lnTo>
                      <a:lnTo>
                        <a:pt x="29" y="52"/>
                      </a:lnTo>
                      <a:lnTo>
                        <a:pt x="29" y="50"/>
                      </a:lnTo>
                      <a:lnTo>
                        <a:pt x="29" y="46"/>
                      </a:lnTo>
                      <a:lnTo>
                        <a:pt x="28" y="45"/>
                      </a:lnTo>
                      <a:lnTo>
                        <a:pt x="26" y="44"/>
                      </a:lnTo>
                      <a:lnTo>
                        <a:pt x="21" y="44"/>
                      </a:lnTo>
                      <a:lnTo>
                        <a:pt x="21" y="44"/>
                      </a:lnTo>
                      <a:lnTo>
                        <a:pt x="24" y="44"/>
                      </a:lnTo>
                      <a:lnTo>
                        <a:pt x="28" y="44"/>
                      </a:lnTo>
                      <a:lnTo>
                        <a:pt x="31" y="45"/>
                      </a:lnTo>
                      <a:lnTo>
                        <a:pt x="34" y="46"/>
                      </a:lnTo>
                      <a:lnTo>
                        <a:pt x="36" y="45"/>
                      </a:lnTo>
                      <a:lnTo>
                        <a:pt x="37" y="44"/>
                      </a:lnTo>
                      <a:lnTo>
                        <a:pt x="35" y="41"/>
                      </a:lnTo>
                      <a:lnTo>
                        <a:pt x="32" y="38"/>
                      </a:lnTo>
                      <a:lnTo>
                        <a:pt x="28" y="36"/>
                      </a:lnTo>
                      <a:lnTo>
                        <a:pt x="24" y="34"/>
                      </a:lnTo>
                      <a:lnTo>
                        <a:pt x="21" y="32"/>
                      </a:lnTo>
                      <a:lnTo>
                        <a:pt x="17" y="29"/>
                      </a:lnTo>
                      <a:lnTo>
                        <a:pt x="17" y="28"/>
                      </a:lnTo>
                      <a:lnTo>
                        <a:pt x="22" y="28"/>
                      </a:lnTo>
                      <a:lnTo>
                        <a:pt x="24" y="29"/>
                      </a:lnTo>
                      <a:lnTo>
                        <a:pt x="28" y="29"/>
                      </a:lnTo>
                      <a:lnTo>
                        <a:pt x="32" y="28"/>
                      </a:lnTo>
                      <a:lnTo>
                        <a:pt x="36" y="27"/>
                      </a:lnTo>
                      <a:lnTo>
                        <a:pt x="40" y="26"/>
                      </a:lnTo>
                      <a:lnTo>
                        <a:pt x="43" y="24"/>
                      </a:lnTo>
                      <a:lnTo>
                        <a:pt x="44" y="22"/>
                      </a:lnTo>
                      <a:lnTo>
                        <a:pt x="44" y="19"/>
                      </a:lnTo>
                      <a:lnTo>
                        <a:pt x="41" y="16"/>
                      </a:lnTo>
                      <a:lnTo>
                        <a:pt x="39" y="15"/>
                      </a:lnTo>
                      <a:lnTo>
                        <a:pt x="37" y="16"/>
                      </a:lnTo>
                      <a:lnTo>
                        <a:pt x="35" y="18"/>
                      </a:lnTo>
                      <a:lnTo>
                        <a:pt x="34" y="22"/>
                      </a:lnTo>
                      <a:lnTo>
                        <a:pt x="31" y="24"/>
                      </a:lnTo>
                      <a:lnTo>
                        <a:pt x="29" y="26"/>
                      </a:lnTo>
                      <a:lnTo>
                        <a:pt x="25" y="27"/>
                      </a:lnTo>
                      <a:lnTo>
                        <a:pt x="21" y="27"/>
                      </a:lnTo>
                      <a:lnTo>
                        <a:pt x="16" y="26"/>
                      </a:lnTo>
                      <a:lnTo>
                        <a:pt x="16" y="26"/>
                      </a:lnTo>
                      <a:lnTo>
                        <a:pt x="16" y="25"/>
                      </a:lnTo>
                      <a:lnTo>
                        <a:pt x="16" y="24"/>
                      </a:lnTo>
                      <a:lnTo>
                        <a:pt x="21" y="20"/>
                      </a:lnTo>
                      <a:lnTo>
                        <a:pt x="21" y="19"/>
                      </a:lnTo>
                      <a:lnTo>
                        <a:pt x="20" y="19"/>
                      </a:lnTo>
                      <a:lnTo>
                        <a:pt x="17" y="19"/>
                      </a:lnTo>
                      <a:lnTo>
                        <a:pt x="13" y="21"/>
                      </a:lnTo>
                      <a:lnTo>
                        <a:pt x="10" y="22"/>
                      </a:lnTo>
                      <a:lnTo>
                        <a:pt x="7" y="22"/>
                      </a:lnTo>
                      <a:lnTo>
                        <a:pt x="6" y="22"/>
                      </a:lnTo>
                      <a:lnTo>
                        <a:pt x="3" y="21"/>
                      </a:lnTo>
                      <a:lnTo>
                        <a:pt x="2" y="21"/>
                      </a:lnTo>
                      <a:lnTo>
                        <a:pt x="1" y="19"/>
                      </a:lnTo>
                      <a:lnTo>
                        <a:pt x="0" y="18"/>
                      </a:lnTo>
                      <a:lnTo>
                        <a:pt x="0" y="16"/>
                      </a:lnTo>
                      <a:lnTo>
                        <a:pt x="1" y="15"/>
                      </a:lnTo>
                      <a:lnTo>
                        <a:pt x="3" y="14"/>
                      </a:lnTo>
                      <a:lnTo>
                        <a:pt x="7" y="13"/>
                      </a:lnTo>
                      <a:lnTo>
                        <a:pt x="9" y="12"/>
                      </a:lnTo>
                      <a:lnTo>
                        <a:pt x="10" y="11"/>
                      </a:lnTo>
                      <a:lnTo>
                        <a:pt x="12" y="10"/>
                      </a:lnTo>
                      <a:lnTo>
                        <a:pt x="13" y="9"/>
                      </a:lnTo>
                      <a:lnTo>
                        <a:pt x="16" y="8"/>
                      </a:lnTo>
                      <a:lnTo>
                        <a:pt x="20" y="9"/>
                      </a:lnTo>
                      <a:lnTo>
                        <a:pt x="24" y="11"/>
                      </a:lnTo>
                      <a:lnTo>
                        <a:pt x="28" y="13"/>
                      </a:lnTo>
                      <a:lnTo>
                        <a:pt x="32" y="13"/>
                      </a:lnTo>
                      <a:lnTo>
                        <a:pt x="34" y="13"/>
                      </a:lnTo>
                      <a:lnTo>
                        <a:pt x="35" y="12"/>
                      </a:lnTo>
                      <a:lnTo>
                        <a:pt x="35" y="10"/>
                      </a:lnTo>
                      <a:lnTo>
                        <a:pt x="36" y="9"/>
                      </a:lnTo>
                      <a:lnTo>
                        <a:pt x="36" y="8"/>
                      </a:lnTo>
                      <a:lnTo>
                        <a:pt x="37" y="7"/>
                      </a:lnTo>
                      <a:lnTo>
                        <a:pt x="37" y="7"/>
                      </a:lnTo>
                      <a:lnTo>
                        <a:pt x="41" y="4"/>
                      </a:lnTo>
                      <a:lnTo>
                        <a:pt x="45" y="3"/>
                      </a:lnTo>
                      <a:lnTo>
                        <a:pt x="50" y="1"/>
                      </a:lnTo>
                      <a:lnTo>
                        <a:pt x="5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98" name="Freeform 108">
                  <a:extLst>
                    <a:ext uri="{FF2B5EF4-FFF2-40B4-BE49-F238E27FC236}">
                      <a16:creationId xmlns:a16="http://schemas.microsoft.com/office/drawing/2014/main" id="{10042279-8E58-1843-954F-1AC49AB579E2}"/>
                    </a:ext>
                  </a:extLst>
                </p:cNvPr>
                <p:cNvSpPr>
                  <a:spLocks/>
                </p:cNvSpPr>
                <p:nvPr/>
              </p:nvSpPr>
              <p:spPr bwMode="auto">
                <a:xfrm>
                  <a:off x="2191610" y="2645743"/>
                  <a:ext cx="28962" cy="26066"/>
                </a:xfrm>
                <a:custGeom>
                  <a:avLst/>
                  <a:gdLst/>
                  <a:ahLst/>
                  <a:cxnLst>
                    <a:cxn ang="0">
                      <a:pos x="7" y="0"/>
                    </a:cxn>
                    <a:cxn ang="0">
                      <a:pos x="11" y="4"/>
                    </a:cxn>
                    <a:cxn ang="0">
                      <a:pos x="15" y="7"/>
                    </a:cxn>
                    <a:cxn ang="0">
                      <a:pos x="18" y="12"/>
                    </a:cxn>
                    <a:cxn ang="0">
                      <a:pos x="20" y="17"/>
                    </a:cxn>
                    <a:cxn ang="0">
                      <a:pos x="19" y="18"/>
                    </a:cxn>
                    <a:cxn ang="0">
                      <a:pos x="18" y="17"/>
                    </a:cxn>
                    <a:cxn ang="0">
                      <a:pos x="15" y="16"/>
                    </a:cxn>
                    <a:cxn ang="0">
                      <a:pos x="12" y="14"/>
                    </a:cxn>
                    <a:cxn ang="0">
                      <a:pos x="10" y="12"/>
                    </a:cxn>
                    <a:cxn ang="0">
                      <a:pos x="7" y="10"/>
                    </a:cxn>
                    <a:cxn ang="0">
                      <a:pos x="5" y="10"/>
                    </a:cxn>
                    <a:cxn ang="0">
                      <a:pos x="4" y="11"/>
                    </a:cxn>
                    <a:cxn ang="0">
                      <a:pos x="2" y="11"/>
                    </a:cxn>
                    <a:cxn ang="0">
                      <a:pos x="1" y="11"/>
                    </a:cxn>
                    <a:cxn ang="0">
                      <a:pos x="1" y="11"/>
                    </a:cxn>
                    <a:cxn ang="0">
                      <a:pos x="0" y="11"/>
                    </a:cxn>
                    <a:cxn ang="0">
                      <a:pos x="0" y="10"/>
                    </a:cxn>
                    <a:cxn ang="0">
                      <a:pos x="0" y="7"/>
                    </a:cxn>
                    <a:cxn ang="0">
                      <a:pos x="2" y="5"/>
                    </a:cxn>
                    <a:cxn ang="0">
                      <a:pos x="6" y="1"/>
                    </a:cxn>
                    <a:cxn ang="0">
                      <a:pos x="7" y="0"/>
                    </a:cxn>
                  </a:cxnLst>
                  <a:rect l="0" t="0" r="r" b="b"/>
                  <a:pathLst>
                    <a:path w="20" h="18">
                      <a:moveTo>
                        <a:pt x="7" y="0"/>
                      </a:moveTo>
                      <a:lnTo>
                        <a:pt x="11" y="4"/>
                      </a:lnTo>
                      <a:lnTo>
                        <a:pt x="15" y="7"/>
                      </a:lnTo>
                      <a:lnTo>
                        <a:pt x="18" y="12"/>
                      </a:lnTo>
                      <a:lnTo>
                        <a:pt x="20" y="17"/>
                      </a:lnTo>
                      <a:lnTo>
                        <a:pt x="19" y="18"/>
                      </a:lnTo>
                      <a:lnTo>
                        <a:pt x="18" y="17"/>
                      </a:lnTo>
                      <a:lnTo>
                        <a:pt x="15" y="16"/>
                      </a:lnTo>
                      <a:lnTo>
                        <a:pt x="12" y="14"/>
                      </a:lnTo>
                      <a:lnTo>
                        <a:pt x="10" y="12"/>
                      </a:lnTo>
                      <a:lnTo>
                        <a:pt x="7" y="10"/>
                      </a:lnTo>
                      <a:lnTo>
                        <a:pt x="5" y="10"/>
                      </a:lnTo>
                      <a:lnTo>
                        <a:pt x="4" y="11"/>
                      </a:lnTo>
                      <a:lnTo>
                        <a:pt x="2" y="11"/>
                      </a:lnTo>
                      <a:lnTo>
                        <a:pt x="1" y="11"/>
                      </a:lnTo>
                      <a:lnTo>
                        <a:pt x="1" y="11"/>
                      </a:lnTo>
                      <a:lnTo>
                        <a:pt x="0" y="11"/>
                      </a:lnTo>
                      <a:lnTo>
                        <a:pt x="0" y="10"/>
                      </a:lnTo>
                      <a:lnTo>
                        <a:pt x="0" y="7"/>
                      </a:lnTo>
                      <a:lnTo>
                        <a:pt x="2" y="5"/>
                      </a:lnTo>
                      <a:lnTo>
                        <a:pt x="6" y="1"/>
                      </a:lnTo>
                      <a:lnTo>
                        <a:pt x="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99" name="Freeform 109">
                  <a:extLst>
                    <a:ext uri="{FF2B5EF4-FFF2-40B4-BE49-F238E27FC236}">
                      <a16:creationId xmlns:a16="http://schemas.microsoft.com/office/drawing/2014/main" id="{71F5A590-1563-CE44-B8B1-222572647A07}"/>
                    </a:ext>
                  </a:extLst>
                </p:cNvPr>
                <p:cNvSpPr>
                  <a:spLocks/>
                </p:cNvSpPr>
                <p:nvPr/>
              </p:nvSpPr>
              <p:spPr bwMode="auto">
                <a:xfrm>
                  <a:off x="2146718" y="2651535"/>
                  <a:ext cx="17377" cy="5792"/>
                </a:xfrm>
                <a:custGeom>
                  <a:avLst/>
                  <a:gdLst/>
                  <a:ahLst/>
                  <a:cxnLst>
                    <a:cxn ang="0">
                      <a:pos x="12" y="0"/>
                    </a:cxn>
                    <a:cxn ang="0">
                      <a:pos x="12" y="1"/>
                    </a:cxn>
                    <a:cxn ang="0">
                      <a:pos x="11" y="2"/>
                    </a:cxn>
                    <a:cxn ang="0">
                      <a:pos x="11" y="3"/>
                    </a:cxn>
                    <a:cxn ang="0">
                      <a:pos x="9" y="4"/>
                    </a:cxn>
                    <a:cxn ang="0">
                      <a:pos x="8" y="4"/>
                    </a:cxn>
                    <a:cxn ang="0">
                      <a:pos x="7" y="4"/>
                    </a:cxn>
                    <a:cxn ang="0">
                      <a:pos x="4" y="3"/>
                    </a:cxn>
                    <a:cxn ang="0">
                      <a:pos x="3" y="3"/>
                    </a:cxn>
                    <a:cxn ang="0">
                      <a:pos x="0" y="3"/>
                    </a:cxn>
                    <a:cxn ang="0">
                      <a:pos x="12" y="0"/>
                    </a:cxn>
                  </a:cxnLst>
                  <a:rect l="0" t="0" r="r" b="b"/>
                  <a:pathLst>
                    <a:path w="12" h="4">
                      <a:moveTo>
                        <a:pt x="12" y="0"/>
                      </a:moveTo>
                      <a:lnTo>
                        <a:pt x="12" y="1"/>
                      </a:lnTo>
                      <a:lnTo>
                        <a:pt x="11" y="2"/>
                      </a:lnTo>
                      <a:lnTo>
                        <a:pt x="11" y="3"/>
                      </a:lnTo>
                      <a:lnTo>
                        <a:pt x="9" y="4"/>
                      </a:lnTo>
                      <a:lnTo>
                        <a:pt x="8" y="4"/>
                      </a:lnTo>
                      <a:lnTo>
                        <a:pt x="7" y="4"/>
                      </a:lnTo>
                      <a:lnTo>
                        <a:pt x="4" y="3"/>
                      </a:lnTo>
                      <a:lnTo>
                        <a:pt x="3" y="3"/>
                      </a:lnTo>
                      <a:lnTo>
                        <a:pt x="0" y="3"/>
                      </a:lnTo>
                      <a:lnTo>
                        <a:pt x="1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0" name="Freeform 110">
                  <a:extLst>
                    <a:ext uri="{FF2B5EF4-FFF2-40B4-BE49-F238E27FC236}">
                      <a16:creationId xmlns:a16="http://schemas.microsoft.com/office/drawing/2014/main" id="{CA480A66-AF81-9242-8A03-75D835551BFF}"/>
                    </a:ext>
                  </a:extLst>
                </p:cNvPr>
                <p:cNvSpPr>
                  <a:spLocks/>
                </p:cNvSpPr>
                <p:nvPr/>
              </p:nvSpPr>
              <p:spPr bwMode="auto">
                <a:xfrm>
                  <a:off x="2482683" y="2505275"/>
                  <a:ext cx="62270" cy="15930"/>
                </a:xfrm>
                <a:custGeom>
                  <a:avLst/>
                  <a:gdLst/>
                  <a:ahLst/>
                  <a:cxnLst>
                    <a:cxn ang="0">
                      <a:pos x="10" y="0"/>
                    </a:cxn>
                    <a:cxn ang="0">
                      <a:pos x="13" y="0"/>
                    </a:cxn>
                    <a:cxn ang="0">
                      <a:pos x="23" y="0"/>
                    </a:cxn>
                    <a:cxn ang="0">
                      <a:pos x="30" y="0"/>
                    </a:cxn>
                    <a:cxn ang="0">
                      <a:pos x="37" y="1"/>
                    </a:cxn>
                    <a:cxn ang="0">
                      <a:pos x="41" y="2"/>
                    </a:cxn>
                    <a:cxn ang="0">
                      <a:pos x="43" y="3"/>
                    </a:cxn>
                    <a:cxn ang="0">
                      <a:pos x="42" y="4"/>
                    </a:cxn>
                    <a:cxn ang="0">
                      <a:pos x="38" y="5"/>
                    </a:cxn>
                    <a:cxn ang="0">
                      <a:pos x="15" y="11"/>
                    </a:cxn>
                    <a:cxn ang="0">
                      <a:pos x="12" y="9"/>
                    </a:cxn>
                    <a:cxn ang="0">
                      <a:pos x="8" y="9"/>
                    </a:cxn>
                    <a:cxn ang="0">
                      <a:pos x="4" y="8"/>
                    </a:cxn>
                    <a:cxn ang="0">
                      <a:pos x="2" y="6"/>
                    </a:cxn>
                    <a:cxn ang="0">
                      <a:pos x="0" y="4"/>
                    </a:cxn>
                    <a:cxn ang="0">
                      <a:pos x="1" y="2"/>
                    </a:cxn>
                    <a:cxn ang="0">
                      <a:pos x="3" y="1"/>
                    </a:cxn>
                    <a:cxn ang="0">
                      <a:pos x="7" y="0"/>
                    </a:cxn>
                    <a:cxn ang="0">
                      <a:pos x="10" y="0"/>
                    </a:cxn>
                  </a:cxnLst>
                  <a:rect l="0" t="0" r="r" b="b"/>
                  <a:pathLst>
                    <a:path w="43" h="11">
                      <a:moveTo>
                        <a:pt x="10" y="0"/>
                      </a:moveTo>
                      <a:lnTo>
                        <a:pt x="13" y="0"/>
                      </a:lnTo>
                      <a:lnTo>
                        <a:pt x="23" y="0"/>
                      </a:lnTo>
                      <a:lnTo>
                        <a:pt x="30" y="0"/>
                      </a:lnTo>
                      <a:lnTo>
                        <a:pt x="37" y="1"/>
                      </a:lnTo>
                      <a:lnTo>
                        <a:pt x="41" y="2"/>
                      </a:lnTo>
                      <a:lnTo>
                        <a:pt x="43" y="3"/>
                      </a:lnTo>
                      <a:lnTo>
                        <a:pt x="42" y="4"/>
                      </a:lnTo>
                      <a:lnTo>
                        <a:pt x="38" y="5"/>
                      </a:lnTo>
                      <a:lnTo>
                        <a:pt x="15" y="11"/>
                      </a:lnTo>
                      <a:lnTo>
                        <a:pt x="12" y="9"/>
                      </a:lnTo>
                      <a:lnTo>
                        <a:pt x="8" y="9"/>
                      </a:lnTo>
                      <a:lnTo>
                        <a:pt x="4" y="8"/>
                      </a:lnTo>
                      <a:lnTo>
                        <a:pt x="2" y="6"/>
                      </a:lnTo>
                      <a:lnTo>
                        <a:pt x="0" y="4"/>
                      </a:lnTo>
                      <a:lnTo>
                        <a:pt x="1" y="2"/>
                      </a:lnTo>
                      <a:lnTo>
                        <a:pt x="3" y="1"/>
                      </a:lnTo>
                      <a:lnTo>
                        <a:pt x="7" y="0"/>
                      </a:lnTo>
                      <a:lnTo>
                        <a:pt x="1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1" name="Freeform 111">
                  <a:extLst>
                    <a:ext uri="{FF2B5EF4-FFF2-40B4-BE49-F238E27FC236}">
                      <a16:creationId xmlns:a16="http://schemas.microsoft.com/office/drawing/2014/main" id="{F3E080AC-4C70-1E47-B559-BA40684078D6}"/>
                    </a:ext>
                  </a:extLst>
                </p:cNvPr>
                <p:cNvSpPr>
                  <a:spLocks/>
                </p:cNvSpPr>
                <p:nvPr/>
              </p:nvSpPr>
              <p:spPr bwMode="auto">
                <a:xfrm>
                  <a:off x="2374073" y="2667464"/>
                  <a:ext cx="4345" cy="1449"/>
                </a:xfrm>
                <a:custGeom>
                  <a:avLst/>
                  <a:gdLst/>
                  <a:ahLst/>
                  <a:cxnLst>
                    <a:cxn ang="0">
                      <a:pos x="1" y="0"/>
                    </a:cxn>
                    <a:cxn ang="0">
                      <a:pos x="2" y="0"/>
                    </a:cxn>
                    <a:cxn ang="0">
                      <a:pos x="3" y="0"/>
                    </a:cxn>
                    <a:cxn ang="0">
                      <a:pos x="3" y="1"/>
                    </a:cxn>
                    <a:cxn ang="0">
                      <a:pos x="3" y="1"/>
                    </a:cxn>
                    <a:cxn ang="0">
                      <a:pos x="1" y="1"/>
                    </a:cxn>
                    <a:cxn ang="0">
                      <a:pos x="0" y="1"/>
                    </a:cxn>
                    <a:cxn ang="0">
                      <a:pos x="0" y="0"/>
                    </a:cxn>
                    <a:cxn ang="0">
                      <a:pos x="1" y="0"/>
                    </a:cxn>
                    <a:cxn ang="0">
                      <a:pos x="1" y="0"/>
                    </a:cxn>
                  </a:cxnLst>
                  <a:rect l="0" t="0" r="r" b="b"/>
                  <a:pathLst>
                    <a:path w="3" h="1">
                      <a:moveTo>
                        <a:pt x="1" y="0"/>
                      </a:moveTo>
                      <a:lnTo>
                        <a:pt x="2" y="0"/>
                      </a:lnTo>
                      <a:lnTo>
                        <a:pt x="3" y="0"/>
                      </a:lnTo>
                      <a:lnTo>
                        <a:pt x="3" y="1"/>
                      </a:lnTo>
                      <a:lnTo>
                        <a:pt x="3" y="1"/>
                      </a:lnTo>
                      <a:lnTo>
                        <a:pt x="1" y="1"/>
                      </a:lnTo>
                      <a:lnTo>
                        <a:pt x="0" y="1"/>
                      </a:lnTo>
                      <a:lnTo>
                        <a:pt x="0" y="0"/>
                      </a:lnTo>
                      <a:lnTo>
                        <a:pt x="1"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2" name="Freeform 112">
                  <a:extLst>
                    <a:ext uri="{FF2B5EF4-FFF2-40B4-BE49-F238E27FC236}">
                      <a16:creationId xmlns:a16="http://schemas.microsoft.com/office/drawing/2014/main" id="{DB27A21F-4AC2-A74A-81AD-DBDDDF228C28}"/>
                    </a:ext>
                  </a:extLst>
                </p:cNvPr>
                <p:cNvSpPr>
                  <a:spLocks/>
                </p:cNvSpPr>
                <p:nvPr/>
              </p:nvSpPr>
              <p:spPr bwMode="auto">
                <a:xfrm>
                  <a:off x="2068520" y="2666017"/>
                  <a:ext cx="39100" cy="21722"/>
                </a:xfrm>
                <a:custGeom>
                  <a:avLst/>
                  <a:gdLst/>
                  <a:ahLst/>
                  <a:cxnLst>
                    <a:cxn ang="0">
                      <a:pos x="27" y="0"/>
                    </a:cxn>
                    <a:cxn ang="0">
                      <a:pos x="27" y="3"/>
                    </a:cxn>
                    <a:cxn ang="0">
                      <a:pos x="26" y="7"/>
                    </a:cxn>
                    <a:cxn ang="0">
                      <a:pos x="26" y="10"/>
                    </a:cxn>
                    <a:cxn ang="0">
                      <a:pos x="24" y="13"/>
                    </a:cxn>
                    <a:cxn ang="0">
                      <a:pos x="22" y="14"/>
                    </a:cxn>
                    <a:cxn ang="0">
                      <a:pos x="18" y="15"/>
                    </a:cxn>
                    <a:cxn ang="0">
                      <a:pos x="14" y="15"/>
                    </a:cxn>
                    <a:cxn ang="0">
                      <a:pos x="10" y="15"/>
                    </a:cxn>
                    <a:cxn ang="0">
                      <a:pos x="5" y="15"/>
                    </a:cxn>
                    <a:cxn ang="0">
                      <a:pos x="2" y="13"/>
                    </a:cxn>
                    <a:cxn ang="0">
                      <a:pos x="0" y="10"/>
                    </a:cxn>
                    <a:cxn ang="0">
                      <a:pos x="0" y="8"/>
                    </a:cxn>
                    <a:cxn ang="0">
                      <a:pos x="1" y="8"/>
                    </a:cxn>
                    <a:cxn ang="0">
                      <a:pos x="2" y="8"/>
                    </a:cxn>
                    <a:cxn ang="0">
                      <a:pos x="3" y="8"/>
                    </a:cxn>
                    <a:cxn ang="0">
                      <a:pos x="4" y="7"/>
                    </a:cxn>
                    <a:cxn ang="0">
                      <a:pos x="5" y="7"/>
                    </a:cxn>
                    <a:cxn ang="0">
                      <a:pos x="9" y="6"/>
                    </a:cxn>
                    <a:cxn ang="0">
                      <a:pos x="14" y="4"/>
                    </a:cxn>
                    <a:cxn ang="0">
                      <a:pos x="19" y="3"/>
                    </a:cxn>
                    <a:cxn ang="0">
                      <a:pos x="23" y="1"/>
                    </a:cxn>
                    <a:cxn ang="0">
                      <a:pos x="26" y="1"/>
                    </a:cxn>
                    <a:cxn ang="0">
                      <a:pos x="27" y="0"/>
                    </a:cxn>
                  </a:cxnLst>
                  <a:rect l="0" t="0" r="r" b="b"/>
                  <a:pathLst>
                    <a:path w="27" h="15">
                      <a:moveTo>
                        <a:pt x="27" y="0"/>
                      </a:moveTo>
                      <a:lnTo>
                        <a:pt x="27" y="3"/>
                      </a:lnTo>
                      <a:lnTo>
                        <a:pt x="26" y="7"/>
                      </a:lnTo>
                      <a:lnTo>
                        <a:pt x="26" y="10"/>
                      </a:lnTo>
                      <a:lnTo>
                        <a:pt x="24" y="13"/>
                      </a:lnTo>
                      <a:lnTo>
                        <a:pt x="22" y="14"/>
                      </a:lnTo>
                      <a:lnTo>
                        <a:pt x="18" y="15"/>
                      </a:lnTo>
                      <a:lnTo>
                        <a:pt x="14" y="15"/>
                      </a:lnTo>
                      <a:lnTo>
                        <a:pt x="10" y="15"/>
                      </a:lnTo>
                      <a:lnTo>
                        <a:pt x="5" y="15"/>
                      </a:lnTo>
                      <a:lnTo>
                        <a:pt x="2" y="13"/>
                      </a:lnTo>
                      <a:lnTo>
                        <a:pt x="0" y="10"/>
                      </a:lnTo>
                      <a:lnTo>
                        <a:pt x="0" y="8"/>
                      </a:lnTo>
                      <a:lnTo>
                        <a:pt x="1" y="8"/>
                      </a:lnTo>
                      <a:lnTo>
                        <a:pt x="2" y="8"/>
                      </a:lnTo>
                      <a:lnTo>
                        <a:pt x="3" y="8"/>
                      </a:lnTo>
                      <a:lnTo>
                        <a:pt x="4" y="7"/>
                      </a:lnTo>
                      <a:lnTo>
                        <a:pt x="5" y="7"/>
                      </a:lnTo>
                      <a:lnTo>
                        <a:pt x="9" y="6"/>
                      </a:lnTo>
                      <a:lnTo>
                        <a:pt x="14" y="4"/>
                      </a:lnTo>
                      <a:lnTo>
                        <a:pt x="19" y="3"/>
                      </a:lnTo>
                      <a:lnTo>
                        <a:pt x="23" y="1"/>
                      </a:lnTo>
                      <a:lnTo>
                        <a:pt x="26" y="1"/>
                      </a:lnTo>
                      <a:lnTo>
                        <a:pt x="2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3" name="Freeform 113">
                  <a:extLst>
                    <a:ext uri="{FF2B5EF4-FFF2-40B4-BE49-F238E27FC236}">
                      <a16:creationId xmlns:a16="http://schemas.microsoft.com/office/drawing/2014/main" id="{6B2B4B00-827E-524F-84BA-A3679FB588CE}"/>
                    </a:ext>
                  </a:extLst>
                </p:cNvPr>
                <p:cNvSpPr>
                  <a:spLocks/>
                </p:cNvSpPr>
                <p:nvPr/>
              </p:nvSpPr>
              <p:spPr bwMode="auto">
                <a:xfrm>
                  <a:off x="2198851" y="2689187"/>
                  <a:ext cx="26066" cy="28962"/>
                </a:xfrm>
                <a:custGeom>
                  <a:avLst/>
                  <a:gdLst/>
                  <a:ahLst/>
                  <a:cxnLst>
                    <a:cxn ang="0">
                      <a:pos x="3" y="0"/>
                    </a:cxn>
                    <a:cxn ang="0">
                      <a:pos x="8" y="0"/>
                    </a:cxn>
                    <a:cxn ang="0">
                      <a:pos x="15" y="11"/>
                    </a:cxn>
                    <a:cxn ang="0">
                      <a:pos x="18" y="14"/>
                    </a:cxn>
                    <a:cxn ang="0">
                      <a:pos x="18" y="18"/>
                    </a:cxn>
                    <a:cxn ang="0">
                      <a:pos x="16" y="20"/>
                    </a:cxn>
                    <a:cxn ang="0">
                      <a:pos x="13" y="20"/>
                    </a:cxn>
                    <a:cxn ang="0">
                      <a:pos x="10" y="20"/>
                    </a:cxn>
                    <a:cxn ang="0">
                      <a:pos x="7" y="19"/>
                    </a:cxn>
                    <a:cxn ang="0">
                      <a:pos x="4" y="17"/>
                    </a:cxn>
                    <a:cxn ang="0">
                      <a:pos x="1" y="14"/>
                    </a:cxn>
                    <a:cxn ang="0">
                      <a:pos x="0" y="10"/>
                    </a:cxn>
                    <a:cxn ang="0">
                      <a:pos x="0" y="5"/>
                    </a:cxn>
                    <a:cxn ang="0">
                      <a:pos x="0" y="1"/>
                    </a:cxn>
                    <a:cxn ang="0">
                      <a:pos x="1" y="1"/>
                    </a:cxn>
                    <a:cxn ang="0">
                      <a:pos x="3" y="0"/>
                    </a:cxn>
                  </a:cxnLst>
                  <a:rect l="0" t="0" r="r" b="b"/>
                  <a:pathLst>
                    <a:path w="18" h="20">
                      <a:moveTo>
                        <a:pt x="3" y="0"/>
                      </a:moveTo>
                      <a:lnTo>
                        <a:pt x="8" y="0"/>
                      </a:lnTo>
                      <a:lnTo>
                        <a:pt x="15" y="11"/>
                      </a:lnTo>
                      <a:lnTo>
                        <a:pt x="18" y="14"/>
                      </a:lnTo>
                      <a:lnTo>
                        <a:pt x="18" y="18"/>
                      </a:lnTo>
                      <a:lnTo>
                        <a:pt x="16" y="20"/>
                      </a:lnTo>
                      <a:lnTo>
                        <a:pt x="13" y="20"/>
                      </a:lnTo>
                      <a:lnTo>
                        <a:pt x="10" y="20"/>
                      </a:lnTo>
                      <a:lnTo>
                        <a:pt x="7" y="19"/>
                      </a:lnTo>
                      <a:lnTo>
                        <a:pt x="4" y="17"/>
                      </a:lnTo>
                      <a:lnTo>
                        <a:pt x="1" y="14"/>
                      </a:lnTo>
                      <a:lnTo>
                        <a:pt x="0" y="10"/>
                      </a:lnTo>
                      <a:lnTo>
                        <a:pt x="0" y="5"/>
                      </a:lnTo>
                      <a:lnTo>
                        <a:pt x="0" y="1"/>
                      </a:lnTo>
                      <a:lnTo>
                        <a:pt x="1" y="1"/>
                      </a:lnTo>
                      <a:lnTo>
                        <a:pt x="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4" name="Freeform 114">
                  <a:extLst>
                    <a:ext uri="{FF2B5EF4-FFF2-40B4-BE49-F238E27FC236}">
                      <a16:creationId xmlns:a16="http://schemas.microsoft.com/office/drawing/2014/main" id="{1357BE6B-7ABD-A84B-880E-B7E4C521187D}"/>
                    </a:ext>
                  </a:extLst>
                </p:cNvPr>
                <p:cNvSpPr>
                  <a:spLocks/>
                </p:cNvSpPr>
                <p:nvPr/>
              </p:nvSpPr>
              <p:spPr bwMode="auto">
                <a:xfrm>
                  <a:off x="2230709" y="2683394"/>
                  <a:ext cx="120195" cy="40547"/>
                </a:xfrm>
                <a:custGeom>
                  <a:avLst/>
                  <a:gdLst/>
                  <a:ahLst/>
                  <a:cxnLst>
                    <a:cxn ang="0">
                      <a:pos x="4" y="0"/>
                    </a:cxn>
                    <a:cxn ang="0">
                      <a:pos x="6" y="0"/>
                    </a:cxn>
                    <a:cxn ang="0">
                      <a:pos x="12" y="1"/>
                    </a:cxn>
                    <a:cxn ang="0">
                      <a:pos x="17" y="2"/>
                    </a:cxn>
                    <a:cxn ang="0">
                      <a:pos x="22" y="4"/>
                    </a:cxn>
                    <a:cxn ang="0">
                      <a:pos x="32" y="14"/>
                    </a:cxn>
                    <a:cxn ang="0">
                      <a:pos x="38" y="18"/>
                    </a:cxn>
                    <a:cxn ang="0">
                      <a:pos x="38" y="18"/>
                    </a:cxn>
                    <a:cxn ang="0">
                      <a:pos x="38" y="17"/>
                    </a:cxn>
                    <a:cxn ang="0">
                      <a:pos x="38" y="16"/>
                    </a:cxn>
                    <a:cxn ang="0">
                      <a:pos x="38" y="15"/>
                    </a:cxn>
                    <a:cxn ang="0">
                      <a:pos x="38" y="15"/>
                    </a:cxn>
                    <a:cxn ang="0">
                      <a:pos x="50" y="17"/>
                    </a:cxn>
                    <a:cxn ang="0">
                      <a:pos x="50" y="16"/>
                    </a:cxn>
                    <a:cxn ang="0">
                      <a:pos x="56" y="13"/>
                    </a:cxn>
                    <a:cxn ang="0">
                      <a:pos x="62" y="13"/>
                    </a:cxn>
                    <a:cxn ang="0">
                      <a:pos x="68" y="13"/>
                    </a:cxn>
                    <a:cxn ang="0">
                      <a:pos x="74" y="16"/>
                    </a:cxn>
                    <a:cxn ang="0">
                      <a:pos x="79" y="20"/>
                    </a:cxn>
                    <a:cxn ang="0">
                      <a:pos x="83" y="25"/>
                    </a:cxn>
                    <a:cxn ang="0">
                      <a:pos x="83" y="27"/>
                    </a:cxn>
                    <a:cxn ang="0">
                      <a:pos x="81" y="28"/>
                    </a:cxn>
                    <a:cxn ang="0">
                      <a:pos x="78" y="28"/>
                    </a:cxn>
                    <a:cxn ang="0">
                      <a:pos x="75" y="27"/>
                    </a:cxn>
                    <a:cxn ang="0">
                      <a:pos x="72" y="27"/>
                    </a:cxn>
                    <a:cxn ang="0">
                      <a:pos x="69" y="27"/>
                    </a:cxn>
                    <a:cxn ang="0">
                      <a:pos x="68" y="26"/>
                    </a:cxn>
                    <a:cxn ang="0">
                      <a:pos x="68" y="25"/>
                    </a:cxn>
                    <a:cxn ang="0">
                      <a:pos x="67" y="24"/>
                    </a:cxn>
                    <a:cxn ang="0">
                      <a:pos x="67" y="23"/>
                    </a:cxn>
                    <a:cxn ang="0">
                      <a:pos x="66" y="23"/>
                    </a:cxn>
                    <a:cxn ang="0">
                      <a:pos x="65" y="22"/>
                    </a:cxn>
                    <a:cxn ang="0">
                      <a:pos x="64" y="23"/>
                    </a:cxn>
                    <a:cxn ang="0">
                      <a:pos x="64" y="26"/>
                    </a:cxn>
                    <a:cxn ang="0">
                      <a:pos x="63" y="27"/>
                    </a:cxn>
                    <a:cxn ang="0">
                      <a:pos x="62" y="28"/>
                    </a:cxn>
                    <a:cxn ang="0">
                      <a:pos x="62" y="28"/>
                    </a:cxn>
                    <a:cxn ang="0">
                      <a:pos x="61" y="27"/>
                    </a:cxn>
                    <a:cxn ang="0">
                      <a:pos x="60" y="27"/>
                    </a:cxn>
                    <a:cxn ang="0">
                      <a:pos x="58" y="26"/>
                    </a:cxn>
                    <a:cxn ang="0">
                      <a:pos x="34" y="19"/>
                    </a:cxn>
                    <a:cxn ang="0">
                      <a:pos x="22" y="15"/>
                    </a:cxn>
                    <a:cxn ang="0">
                      <a:pos x="21" y="15"/>
                    </a:cxn>
                    <a:cxn ang="0">
                      <a:pos x="21" y="14"/>
                    </a:cxn>
                    <a:cxn ang="0">
                      <a:pos x="20" y="12"/>
                    </a:cxn>
                    <a:cxn ang="0">
                      <a:pos x="20" y="11"/>
                    </a:cxn>
                    <a:cxn ang="0">
                      <a:pos x="19" y="9"/>
                    </a:cxn>
                    <a:cxn ang="0">
                      <a:pos x="17" y="7"/>
                    </a:cxn>
                    <a:cxn ang="0">
                      <a:pos x="8" y="7"/>
                    </a:cxn>
                    <a:cxn ang="0">
                      <a:pos x="5" y="7"/>
                    </a:cxn>
                    <a:cxn ang="0">
                      <a:pos x="2" y="6"/>
                    </a:cxn>
                    <a:cxn ang="0">
                      <a:pos x="0" y="3"/>
                    </a:cxn>
                    <a:cxn ang="0">
                      <a:pos x="1" y="2"/>
                    </a:cxn>
                    <a:cxn ang="0">
                      <a:pos x="3" y="0"/>
                    </a:cxn>
                    <a:cxn ang="0">
                      <a:pos x="4" y="0"/>
                    </a:cxn>
                  </a:cxnLst>
                  <a:rect l="0" t="0" r="r" b="b"/>
                  <a:pathLst>
                    <a:path w="83" h="28">
                      <a:moveTo>
                        <a:pt x="4" y="0"/>
                      </a:moveTo>
                      <a:lnTo>
                        <a:pt x="6" y="0"/>
                      </a:lnTo>
                      <a:lnTo>
                        <a:pt x="12" y="1"/>
                      </a:lnTo>
                      <a:lnTo>
                        <a:pt x="17" y="2"/>
                      </a:lnTo>
                      <a:lnTo>
                        <a:pt x="22" y="4"/>
                      </a:lnTo>
                      <a:lnTo>
                        <a:pt x="32" y="14"/>
                      </a:lnTo>
                      <a:lnTo>
                        <a:pt x="38" y="18"/>
                      </a:lnTo>
                      <a:lnTo>
                        <a:pt x="38" y="18"/>
                      </a:lnTo>
                      <a:lnTo>
                        <a:pt x="38" y="17"/>
                      </a:lnTo>
                      <a:lnTo>
                        <a:pt x="38" y="16"/>
                      </a:lnTo>
                      <a:lnTo>
                        <a:pt x="38" y="15"/>
                      </a:lnTo>
                      <a:lnTo>
                        <a:pt x="38" y="15"/>
                      </a:lnTo>
                      <a:lnTo>
                        <a:pt x="50" y="17"/>
                      </a:lnTo>
                      <a:lnTo>
                        <a:pt x="50" y="16"/>
                      </a:lnTo>
                      <a:lnTo>
                        <a:pt x="56" y="13"/>
                      </a:lnTo>
                      <a:lnTo>
                        <a:pt x="62" y="13"/>
                      </a:lnTo>
                      <a:lnTo>
                        <a:pt x="68" y="13"/>
                      </a:lnTo>
                      <a:lnTo>
                        <a:pt x="74" y="16"/>
                      </a:lnTo>
                      <a:lnTo>
                        <a:pt x="79" y="20"/>
                      </a:lnTo>
                      <a:lnTo>
                        <a:pt x="83" y="25"/>
                      </a:lnTo>
                      <a:lnTo>
                        <a:pt x="83" y="27"/>
                      </a:lnTo>
                      <a:lnTo>
                        <a:pt x="81" y="28"/>
                      </a:lnTo>
                      <a:lnTo>
                        <a:pt x="78" y="28"/>
                      </a:lnTo>
                      <a:lnTo>
                        <a:pt x="75" y="27"/>
                      </a:lnTo>
                      <a:lnTo>
                        <a:pt x="72" y="27"/>
                      </a:lnTo>
                      <a:lnTo>
                        <a:pt x="69" y="27"/>
                      </a:lnTo>
                      <a:lnTo>
                        <a:pt x="68" y="26"/>
                      </a:lnTo>
                      <a:lnTo>
                        <a:pt x="68" y="25"/>
                      </a:lnTo>
                      <a:lnTo>
                        <a:pt x="67" y="24"/>
                      </a:lnTo>
                      <a:lnTo>
                        <a:pt x="67" y="23"/>
                      </a:lnTo>
                      <a:lnTo>
                        <a:pt x="66" y="23"/>
                      </a:lnTo>
                      <a:lnTo>
                        <a:pt x="65" y="22"/>
                      </a:lnTo>
                      <a:lnTo>
                        <a:pt x="64" y="23"/>
                      </a:lnTo>
                      <a:lnTo>
                        <a:pt x="64" y="26"/>
                      </a:lnTo>
                      <a:lnTo>
                        <a:pt x="63" y="27"/>
                      </a:lnTo>
                      <a:lnTo>
                        <a:pt x="62" y="28"/>
                      </a:lnTo>
                      <a:lnTo>
                        <a:pt x="62" y="28"/>
                      </a:lnTo>
                      <a:lnTo>
                        <a:pt x="61" y="27"/>
                      </a:lnTo>
                      <a:lnTo>
                        <a:pt x="60" y="27"/>
                      </a:lnTo>
                      <a:lnTo>
                        <a:pt x="58" y="26"/>
                      </a:lnTo>
                      <a:lnTo>
                        <a:pt x="34" y="19"/>
                      </a:lnTo>
                      <a:lnTo>
                        <a:pt x="22" y="15"/>
                      </a:lnTo>
                      <a:lnTo>
                        <a:pt x="21" y="15"/>
                      </a:lnTo>
                      <a:lnTo>
                        <a:pt x="21" y="14"/>
                      </a:lnTo>
                      <a:lnTo>
                        <a:pt x="20" y="12"/>
                      </a:lnTo>
                      <a:lnTo>
                        <a:pt x="20" y="11"/>
                      </a:lnTo>
                      <a:lnTo>
                        <a:pt x="19" y="9"/>
                      </a:lnTo>
                      <a:lnTo>
                        <a:pt x="17" y="7"/>
                      </a:lnTo>
                      <a:lnTo>
                        <a:pt x="8" y="7"/>
                      </a:lnTo>
                      <a:lnTo>
                        <a:pt x="5" y="7"/>
                      </a:lnTo>
                      <a:lnTo>
                        <a:pt x="2" y="6"/>
                      </a:lnTo>
                      <a:lnTo>
                        <a:pt x="0" y="3"/>
                      </a:lnTo>
                      <a:lnTo>
                        <a:pt x="1" y="2"/>
                      </a:lnTo>
                      <a:lnTo>
                        <a:pt x="3" y="0"/>
                      </a:lnTo>
                      <a:lnTo>
                        <a:pt x="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5" name="Freeform 115">
                  <a:extLst>
                    <a:ext uri="{FF2B5EF4-FFF2-40B4-BE49-F238E27FC236}">
                      <a16:creationId xmlns:a16="http://schemas.microsoft.com/office/drawing/2014/main" id="{72C81DC3-88CB-554A-9812-7D2D87FC4D2D}"/>
                    </a:ext>
                  </a:extLst>
                </p:cNvPr>
                <p:cNvSpPr>
                  <a:spLocks noEditPoints="1"/>
                </p:cNvSpPr>
                <p:nvPr/>
              </p:nvSpPr>
              <p:spPr bwMode="auto">
                <a:xfrm>
                  <a:off x="2153958" y="2686290"/>
                  <a:ext cx="2896" cy="7241"/>
                </a:xfrm>
                <a:custGeom>
                  <a:avLst/>
                  <a:gdLst/>
                  <a:ahLst/>
                  <a:cxnLst>
                    <a:cxn ang="0">
                      <a:pos x="1" y="3"/>
                    </a:cxn>
                    <a:cxn ang="0">
                      <a:pos x="0" y="5"/>
                    </a:cxn>
                    <a:cxn ang="0">
                      <a:pos x="0" y="4"/>
                    </a:cxn>
                    <a:cxn ang="0">
                      <a:pos x="1" y="3"/>
                    </a:cxn>
                    <a:cxn ang="0">
                      <a:pos x="2" y="0"/>
                    </a:cxn>
                    <a:cxn ang="0">
                      <a:pos x="1" y="3"/>
                    </a:cxn>
                    <a:cxn ang="0">
                      <a:pos x="2" y="0"/>
                    </a:cxn>
                  </a:cxnLst>
                  <a:rect l="0" t="0" r="r" b="b"/>
                  <a:pathLst>
                    <a:path w="2" h="5">
                      <a:moveTo>
                        <a:pt x="1" y="3"/>
                      </a:moveTo>
                      <a:lnTo>
                        <a:pt x="0" y="5"/>
                      </a:lnTo>
                      <a:lnTo>
                        <a:pt x="0" y="4"/>
                      </a:lnTo>
                      <a:lnTo>
                        <a:pt x="1" y="3"/>
                      </a:lnTo>
                      <a:close/>
                      <a:moveTo>
                        <a:pt x="2" y="0"/>
                      </a:moveTo>
                      <a:lnTo>
                        <a:pt x="1" y="3"/>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6" name="Freeform 116">
                  <a:extLst>
                    <a:ext uri="{FF2B5EF4-FFF2-40B4-BE49-F238E27FC236}">
                      <a16:creationId xmlns:a16="http://schemas.microsoft.com/office/drawing/2014/main" id="{A702723D-D78F-AE49-81A8-1606D8C2605F}"/>
                    </a:ext>
                  </a:extLst>
                </p:cNvPr>
                <p:cNvSpPr>
                  <a:spLocks noEditPoints="1"/>
                </p:cNvSpPr>
                <p:nvPr/>
              </p:nvSpPr>
              <p:spPr bwMode="auto">
                <a:xfrm>
                  <a:off x="2156855" y="2680498"/>
                  <a:ext cx="2896" cy="4345"/>
                </a:xfrm>
                <a:custGeom>
                  <a:avLst/>
                  <a:gdLst/>
                  <a:ahLst/>
                  <a:cxnLst>
                    <a:cxn ang="0">
                      <a:pos x="1" y="1"/>
                    </a:cxn>
                    <a:cxn ang="0">
                      <a:pos x="1" y="2"/>
                    </a:cxn>
                    <a:cxn ang="0">
                      <a:pos x="0" y="3"/>
                    </a:cxn>
                    <a:cxn ang="0">
                      <a:pos x="1" y="1"/>
                    </a:cxn>
                    <a:cxn ang="0">
                      <a:pos x="2" y="0"/>
                    </a:cxn>
                    <a:cxn ang="0">
                      <a:pos x="2" y="1"/>
                    </a:cxn>
                    <a:cxn ang="0">
                      <a:pos x="1" y="1"/>
                    </a:cxn>
                    <a:cxn ang="0">
                      <a:pos x="2" y="0"/>
                    </a:cxn>
                  </a:cxnLst>
                  <a:rect l="0" t="0" r="r" b="b"/>
                  <a:pathLst>
                    <a:path w="2" h="3">
                      <a:moveTo>
                        <a:pt x="1" y="1"/>
                      </a:moveTo>
                      <a:lnTo>
                        <a:pt x="1" y="2"/>
                      </a:lnTo>
                      <a:lnTo>
                        <a:pt x="0" y="3"/>
                      </a:lnTo>
                      <a:lnTo>
                        <a:pt x="1" y="1"/>
                      </a:lnTo>
                      <a:close/>
                      <a:moveTo>
                        <a:pt x="2" y="0"/>
                      </a:moveTo>
                      <a:lnTo>
                        <a:pt x="2" y="1"/>
                      </a:lnTo>
                      <a:lnTo>
                        <a:pt x="1" y="1"/>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7" name="Freeform 117">
                  <a:extLst>
                    <a:ext uri="{FF2B5EF4-FFF2-40B4-BE49-F238E27FC236}">
                      <a16:creationId xmlns:a16="http://schemas.microsoft.com/office/drawing/2014/main" id="{EF08DD22-41E8-2D41-B879-D8C919B95653}"/>
                    </a:ext>
                  </a:extLst>
                </p:cNvPr>
                <p:cNvSpPr>
                  <a:spLocks/>
                </p:cNvSpPr>
                <p:nvPr/>
              </p:nvSpPr>
              <p:spPr bwMode="auto">
                <a:xfrm>
                  <a:off x="2110515" y="2689187"/>
                  <a:ext cx="62270" cy="30411"/>
                </a:xfrm>
                <a:custGeom>
                  <a:avLst/>
                  <a:gdLst/>
                  <a:ahLst/>
                  <a:cxnLst>
                    <a:cxn ang="0">
                      <a:pos x="14" y="0"/>
                    </a:cxn>
                    <a:cxn ang="0">
                      <a:pos x="17" y="3"/>
                    </a:cxn>
                    <a:cxn ang="0">
                      <a:pos x="20" y="6"/>
                    </a:cxn>
                    <a:cxn ang="0">
                      <a:pos x="23" y="9"/>
                    </a:cxn>
                    <a:cxn ang="0">
                      <a:pos x="26" y="10"/>
                    </a:cxn>
                    <a:cxn ang="0">
                      <a:pos x="28" y="9"/>
                    </a:cxn>
                    <a:cxn ang="0">
                      <a:pos x="29" y="8"/>
                    </a:cxn>
                    <a:cxn ang="0">
                      <a:pos x="29" y="7"/>
                    </a:cxn>
                    <a:cxn ang="0">
                      <a:pos x="30" y="5"/>
                    </a:cxn>
                    <a:cxn ang="0">
                      <a:pos x="30" y="3"/>
                    </a:cxn>
                    <a:cxn ang="0">
                      <a:pos x="31" y="4"/>
                    </a:cxn>
                    <a:cxn ang="0">
                      <a:pos x="33" y="6"/>
                    </a:cxn>
                    <a:cxn ang="0">
                      <a:pos x="37" y="6"/>
                    </a:cxn>
                    <a:cxn ang="0">
                      <a:pos x="40" y="8"/>
                    </a:cxn>
                    <a:cxn ang="0">
                      <a:pos x="43" y="10"/>
                    </a:cxn>
                    <a:cxn ang="0">
                      <a:pos x="43" y="11"/>
                    </a:cxn>
                    <a:cxn ang="0">
                      <a:pos x="43" y="12"/>
                    </a:cxn>
                    <a:cxn ang="0">
                      <a:pos x="42" y="13"/>
                    </a:cxn>
                    <a:cxn ang="0">
                      <a:pos x="41" y="14"/>
                    </a:cxn>
                    <a:cxn ang="0">
                      <a:pos x="40" y="15"/>
                    </a:cxn>
                    <a:cxn ang="0">
                      <a:pos x="39" y="16"/>
                    </a:cxn>
                    <a:cxn ang="0">
                      <a:pos x="38" y="16"/>
                    </a:cxn>
                    <a:cxn ang="0">
                      <a:pos x="33" y="16"/>
                    </a:cxn>
                    <a:cxn ang="0">
                      <a:pos x="24" y="15"/>
                    </a:cxn>
                    <a:cxn ang="0">
                      <a:pos x="18" y="17"/>
                    </a:cxn>
                    <a:cxn ang="0">
                      <a:pos x="14" y="19"/>
                    </a:cxn>
                    <a:cxn ang="0">
                      <a:pos x="9" y="21"/>
                    </a:cxn>
                    <a:cxn ang="0">
                      <a:pos x="4" y="20"/>
                    </a:cxn>
                    <a:cxn ang="0">
                      <a:pos x="3" y="19"/>
                    </a:cxn>
                    <a:cxn ang="0">
                      <a:pos x="12" y="15"/>
                    </a:cxn>
                    <a:cxn ang="0">
                      <a:pos x="15" y="13"/>
                    </a:cxn>
                    <a:cxn ang="0">
                      <a:pos x="15" y="11"/>
                    </a:cxn>
                    <a:cxn ang="0">
                      <a:pos x="14" y="10"/>
                    </a:cxn>
                    <a:cxn ang="0">
                      <a:pos x="12" y="10"/>
                    </a:cxn>
                    <a:cxn ang="0">
                      <a:pos x="8" y="11"/>
                    </a:cxn>
                    <a:cxn ang="0">
                      <a:pos x="5" y="12"/>
                    </a:cxn>
                    <a:cxn ang="0">
                      <a:pos x="2" y="12"/>
                    </a:cxn>
                    <a:cxn ang="0">
                      <a:pos x="1" y="12"/>
                    </a:cxn>
                    <a:cxn ang="0">
                      <a:pos x="2" y="12"/>
                    </a:cxn>
                    <a:cxn ang="0">
                      <a:pos x="2" y="11"/>
                    </a:cxn>
                    <a:cxn ang="0">
                      <a:pos x="2" y="11"/>
                    </a:cxn>
                    <a:cxn ang="0">
                      <a:pos x="2" y="10"/>
                    </a:cxn>
                    <a:cxn ang="0">
                      <a:pos x="2" y="10"/>
                    </a:cxn>
                    <a:cxn ang="0">
                      <a:pos x="0" y="10"/>
                    </a:cxn>
                    <a:cxn ang="0">
                      <a:pos x="3" y="7"/>
                    </a:cxn>
                    <a:cxn ang="0">
                      <a:pos x="7" y="5"/>
                    </a:cxn>
                    <a:cxn ang="0">
                      <a:pos x="11" y="2"/>
                    </a:cxn>
                    <a:cxn ang="0">
                      <a:pos x="13" y="1"/>
                    </a:cxn>
                    <a:cxn ang="0">
                      <a:pos x="14" y="0"/>
                    </a:cxn>
                  </a:cxnLst>
                  <a:rect l="0" t="0" r="r" b="b"/>
                  <a:pathLst>
                    <a:path w="43" h="21">
                      <a:moveTo>
                        <a:pt x="14" y="0"/>
                      </a:moveTo>
                      <a:lnTo>
                        <a:pt x="17" y="3"/>
                      </a:lnTo>
                      <a:lnTo>
                        <a:pt x="20" y="6"/>
                      </a:lnTo>
                      <a:lnTo>
                        <a:pt x="23" y="9"/>
                      </a:lnTo>
                      <a:lnTo>
                        <a:pt x="26" y="10"/>
                      </a:lnTo>
                      <a:lnTo>
                        <a:pt x="28" y="9"/>
                      </a:lnTo>
                      <a:lnTo>
                        <a:pt x="29" y="8"/>
                      </a:lnTo>
                      <a:lnTo>
                        <a:pt x="29" y="7"/>
                      </a:lnTo>
                      <a:lnTo>
                        <a:pt x="30" y="5"/>
                      </a:lnTo>
                      <a:lnTo>
                        <a:pt x="30" y="3"/>
                      </a:lnTo>
                      <a:lnTo>
                        <a:pt x="31" y="4"/>
                      </a:lnTo>
                      <a:lnTo>
                        <a:pt x="33" y="6"/>
                      </a:lnTo>
                      <a:lnTo>
                        <a:pt x="37" y="6"/>
                      </a:lnTo>
                      <a:lnTo>
                        <a:pt x="40" y="8"/>
                      </a:lnTo>
                      <a:lnTo>
                        <a:pt x="43" y="10"/>
                      </a:lnTo>
                      <a:lnTo>
                        <a:pt x="43" y="11"/>
                      </a:lnTo>
                      <a:lnTo>
                        <a:pt x="43" y="12"/>
                      </a:lnTo>
                      <a:lnTo>
                        <a:pt x="42" y="13"/>
                      </a:lnTo>
                      <a:lnTo>
                        <a:pt x="41" y="14"/>
                      </a:lnTo>
                      <a:lnTo>
                        <a:pt x="40" y="15"/>
                      </a:lnTo>
                      <a:lnTo>
                        <a:pt x="39" y="16"/>
                      </a:lnTo>
                      <a:lnTo>
                        <a:pt x="38" y="16"/>
                      </a:lnTo>
                      <a:lnTo>
                        <a:pt x="33" y="16"/>
                      </a:lnTo>
                      <a:lnTo>
                        <a:pt x="24" y="15"/>
                      </a:lnTo>
                      <a:lnTo>
                        <a:pt x="18" y="17"/>
                      </a:lnTo>
                      <a:lnTo>
                        <a:pt x="14" y="19"/>
                      </a:lnTo>
                      <a:lnTo>
                        <a:pt x="9" y="21"/>
                      </a:lnTo>
                      <a:lnTo>
                        <a:pt x="4" y="20"/>
                      </a:lnTo>
                      <a:lnTo>
                        <a:pt x="3" y="19"/>
                      </a:lnTo>
                      <a:lnTo>
                        <a:pt x="12" y="15"/>
                      </a:lnTo>
                      <a:lnTo>
                        <a:pt x="15" y="13"/>
                      </a:lnTo>
                      <a:lnTo>
                        <a:pt x="15" y="11"/>
                      </a:lnTo>
                      <a:lnTo>
                        <a:pt x="14" y="10"/>
                      </a:lnTo>
                      <a:lnTo>
                        <a:pt x="12" y="10"/>
                      </a:lnTo>
                      <a:lnTo>
                        <a:pt x="8" y="11"/>
                      </a:lnTo>
                      <a:lnTo>
                        <a:pt x="5" y="12"/>
                      </a:lnTo>
                      <a:lnTo>
                        <a:pt x="2" y="12"/>
                      </a:lnTo>
                      <a:lnTo>
                        <a:pt x="1" y="12"/>
                      </a:lnTo>
                      <a:lnTo>
                        <a:pt x="2" y="12"/>
                      </a:lnTo>
                      <a:lnTo>
                        <a:pt x="2" y="11"/>
                      </a:lnTo>
                      <a:lnTo>
                        <a:pt x="2" y="11"/>
                      </a:lnTo>
                      <a:lnTo>
                        <a:pt x="2" y="10"/>
                      </a:lnTo>
                      <a:lnTo>
                        <a:pt x="2" y="10"/>
                      </a:lnTo>
                      <a:lnTo>
                        <a:pt x="0" y="10"/>
                      </a:lnTo>
                      <a:lnTo>
                        <a:pt x="3" y="7"/>
                      </a:lnTo>
                      <a:lnTo>
                        <a:pt x="7" y="5"/>
                      </a:lnTo>
                      <a:lnTo>
                        <a:pt x="11" y="2"/>
                      </a:lnTo>
                      <a:lnTo>
                        <a:pt x="13" y="1"/>
                      </a:lnTo>
                      <a:lnTo>
                        <a:pt x="1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8" name="Freeform 118">
                  <a:extLst>
                    <a:ext uri="{FF2B5EF4-FFF2-40B4-BE49-F238E27FC236}">
                      <a16:creationId xmlns:a16="http://schemas.microsoft.com/office/drawing/2014/main" id="{BAFF5412-8892-0745-BE29-196FB112C16B}"/>
                    </a:ext>
                  </a:extLst>
                </p:cNvPr>
                <p:cNvSpPr>
                  <a:spLocks/>
                </p:cNvSpPr>
                <p:nvPr/>
              </p:nvSpPr>
              <p:spPr bwMode="auto">
                <a:xfrm>
                  <a:off x="1941085" y="2489346"/>
                  <a:ext cx="43444" cy="11585"/>
                </a:xfrm>
                <a:custGeom>
                  <a:avLst/>
                  <a:gdLst/>
                  <a:ahLst/>
                  <a:cxnLst>
                    <a:cxn ang="0">
                      <a:pos x="22" y="0"/>
                    </a:cxn>
                    <a:cxn ang="0">
                      <a:pos x="30" y="0"/>
                    </a:cxn>
                    <a:cxn ang="0">
                      <a:pos x="29" y="0"/>
                    </a:cxn>
                    <a:cxn ang="0">
                      <a:pos x="26" y="0"/>
                    </a:cxn>
                    <a:cxn ang="0">
                      <a:pos x="23" y="1"/>
                    </a:cxn>
                    <a:cxn ang="0">
                      <a:pos x="19" y="2"/>
                    </a:cxn>
                    <a:cxn ang="0">
                      <a:pos x="17" y="2"/>
                    </a:cxn>
                    <a:cxn ang="0">
                      <a:pos x="10" y="5"/>
                    </a:cxn>
                    <a:cxn ang="0">
                      <a:pos x="3" y="8"/>
                    </a:cxn>
                    <a:cxn ang="0">
                      <a:pos x="1" y="8"/>
                    </a:cxn>
                    <a:cxn ang="0">
                      <a:pos x="0" y="7"/>
                    </a:cxn>
                    <a:cxn ang="0">
                      <a:pos x="0" y="6"/>
                    </a:cxn>
                    <a:cxn ang="0">
                      <a:pos x="2" y="5"/>
                    </a:cxn>
                    <a:cxn ang="0">
                      <a:pos x="5" y="3"/>
                    </a:cxn>
                    <a:cxn ang="0">
                      <a:pos x="7" y="2"/>
                    </a:cxn>
                    <a:cxn ang="0">
                      <a:pos x="8" y="2"/>
                    </a:cxn>
                    <a:cxn ang="0">
                      <a:pos x="15" y="1"/>
                    </a:cxn>
                    <a:cxn ang="0">
                      <a:pos x="22" y="0"/>
                    </a:cxn>
                  </a:cxnLst>
                  <a:rect l="0" t="0" r="r" b="b"/>
                  <a:pathLst>
                    <a:path w="30" h="8">
                      <a:moveTo>
                        <a:pt x="22" y="0"/>
                      </a:moveTo>
                      <a:lnTo>
                        <a:pt x="30" y="0"/>
                      </a:lnTo>
                      <a:lnTo>
                        <a:pt x="29" y="0"/>
                      </a:lnTo>
                      <a:lnTo>
                        <a:pt x="26" y="0"/>
                      </a:lnTo>
                      <a:lnTo>
                        <a:pt x="23" y="1"/>
                      </a:lnTo>
                      <a:lnTo>
                        <a:pt x="19" y="2"/>
                      </a:lnTo>
                      <a:lnTo>
                        <a:pt x="17" y="2"/>
                      </a:lnTo>
                      <a:lnTo>
                        <a:pt x="10" y="5"/>
                      </a:lnTo>
                      <a:lnTo>
                        <a:pt x="3" y="8"/>
                      </a:lnTo>
                      <a:lnTo>
                        <a:pt x="1" y="8"/>
                      </a:lnTo>
                      <a:lnTo>
                        <a:pt x="0" y="7"/>
                      </a:lnTo>
                      <a:lnTo>
                        <a:pt x="0" y="6"/>
                      </a:lnTo>
                      <a:lnTo>
                        <a:pt x="2" y="5"/>
                      </a:lnTo>
                      <a:lnTo>
                        <a:pt x="5" y="3"/>
                      </a:lnTo>
                      <a:lnTo>
                        <a:pt x="7" y="2"/>
                      </a:lnTo>
                      <a:lnTo>
                        <a:pt x="8" y="2"/>
                      </a:lnTo>
                      <a:lnTo>
                        <a:pt x="15" y="1"/>
                      </a:lnTo>
                      <a:lnTo>
                        <a:pt x="2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09" name="Freeform 119">
                  <a:extLst>
                    <a:ext uri="{FF2B5EF4-FFF2-40B4-BE49-F238E27FC236}">
                      <a16:creationId xmlns:a16="http://schemas.microsoft.com/office/drawing/2014/main" id="{82989D97-6973-854D-8349-066FB4270617}"/>
                    </a:ext>
                  </a:extLst>
                </p:cNvPr>
                <p:cNvSpPr>
                  <a:spLocks/>
                </p:cNvSpPr>
                <p:nvPr/>
              </p:nvSpPr>
              <p:spPr bwMode="auto">
                <a:xfrm>
                  <a:off x="1916466" y="2503827"/>
                  <a:ext cx="27515" cy="8689"/>
                </a:xfrm>
                <a:custGeom>
                  <a:avLst/>
                  <a:gdLst/>
                  <a:ahLst/>
                  <a:cxnLst>
                    <a:cxn ang="0">
                      <a:pos x="15" y="0"/>
                    </a:cxn>
                    <a:cxn ang="0">
                      <a:pos x="19" y="0"/>
                    </a:cxn>
                    <a:cxn ang="0">
                      <a:pos x="11" y="3"/>
                    </a:cxn>
                    <a:cxn ang="0">
                      <a:pos x="3" y="6"/>
                    </a:cxn>
                    <a:cxn ang="0">
                      <a:pos x="0" y="6"/>
                    </a:cxn>
                    <a:cxn ang="0">
                      <a:pos x="0" y="6"/>
                    </a:cxn>
                    <a:cxn ang="0">
                      <a:pos x="2" y="3"/>
                    </a:cxn>
                    <a:cxn ang="0">
                      <a:pos x="6" y="2"/>
                    </a:cxn>
                    <a:cxn ang="0">
                      <a:pos x="10" y="0"/>
                    </a:cxn>
                    <a:cxn ang="0">
                      <a:pos x="15" y="0"/>
                    </a:cxn>
                  </a:cxnLst>
                  <a:rect l="0" t="0" r="r" b="b"/>
                  <a:pathLst>
                    <a:path w="19" h="6">
                      <a:moveTo>
                        <a:pt x="15" y="0"/>
                      </a:moveTo>
                      <a:lnTo>
                        <a:pt x="19" y="0"/>
                      </a:lnTo>
                      <a:lnTo>
                        <a:pt x="11" y="3"/>
                      </a:lnTo>
                      <a:lnTo>
                        <a:pt x="3" y="6"/>
                      </a:lnTo>
                      <a:lnTo>
                        <a:pt x="0" y="6"/>
                      </a:lnTo>
                      <a:lnTo>
                        <a:pt x="0" y="6"/>
                      </a:lnTo>
                      <a:lnTo>
                        <a:pt x="2" y="3"/>
                      </a:lnTo>
                      <a:lnTo>
                        <a:pt x="6" y="2"/>
                      </a:lnTo>
                      <a:lnTo>
                        <a:pt x="10" y="0"/>
                      </a:lnTo>
                      <a:lnTo>
                        <a:pt x="1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0" name="Freeform 120">
                  <a:extLst>
                    <a:ext uri="{FF2B5EF4-FFF2-40B4-BE49-F238E27FC236}">
                      <a16:creationId xmlns:a16="http://schemas.microsoft.com/office/drawing/2014/main" id="{8043DCC9-CEC2-4D46-911F-C5DB420BA98E}"/>
                    </a:ext>
                  </a:extLst>
                </p:cNvPr>
                <p:cNvSpPr>
                  <a:spLocks noEditPoints="1"/>
                </p:cNvSpPr>
                <p:nvPr/>
              </p:nvSpPr>
              <p:spPr bwMode="auto">
                <a:xfrm>
                  <a:off x="1977287" y="2473416"/>
                  <a:ext cx="2896" cy="1449"/>
                </a:xfrm>
                <a:custGeom>
                  <a:avLst/>
                  <a:gdLst/>
                  <a:ahLst/>
                  <a:cxnLst>
                    <a:cxn ang="0">
                      <a:pos x="1" y="0"/>
                    </a:cxn>
                    <a:cxn ang="0">
                      <a:pos x="1" y="1"/>
                    </a:cxn>
                    <a:cxn ang="0">
                      <a:pos x="0" y="1"/>
                    </a:cxn>
                    <a:cxn ang="0">
                      <a:pos x="1" y="0"/>
                    </a:cxn>
                    <a:cxn ang="0">
                      <a:pos x="2" y="0"/>
                    </a:cxn>
                    <a:cxn ang="0">
                      <a:pos x="2" y="0"/>
                    </a:cxn>
                    <a:cxn ang="0">
                      <a:pos x="1" y="0"/>
                    </a:cxn>
                    <a:cxn ang="0">
                      <a:pos x="1" y="0"/>
                    </a:cxn>
                    <a:cxn ang="0">
                      <a:pos x="2" y="0"/>
                    </a:cxn>
                  </a:cxnLst>
                  <a:rect l="0" t="0" r="r" b="b"/>
                  <a:pathLst>
                    <a:path w="2" h="1">
                      <a:moveTo>
                        <a:pt x="1" y="0"/>
                      </a:moveTo>
                      <a:lnTo>
                        <a:pt x="1" y="1"/>
                      </a:lnTo>
                      <a:lnTo>
                        <a:pt x="0" y="1"/>
                      </a:lnTo>
                      <a:lnTo>
                        <a:pt x="1" y="0"/>
                      </a:lnTo>
                      <a:close/>
                      <a:moveTo>
                        <a:pt x="2" y="0"/>
                      </a:moveTo>
                      <a:lnTo>
                        <a:pt x="2" y="0"/>
                      </a:lnTo>
                      <a:lnTo>
                        <a:pt x="1" y="0"/>
                      </a:lnTo>
                      <a:lnTo>
                        <a:pt x="1" y="0"/>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1" name="Freeform 121">
                  <a:extLst>
                    <a:ext uri="{FF2B5EF4-FFF2-40B4-BE49-F238E27FC236}">
                      <a16:creationId xmlns:a16="http://schemas.microsoft.com/office/drawing/2014/main" id="{8B9AB783-5009-4549-BC2F-EBBC6E61352A}"/>
                    </a:ext>
                  </a:extLst>
                </p:cNvPr>
                <p:cNvSpPr>
                  <a:spLocks/>
                </p:cNvSpPr>
                <p:nvPr/>
              </p:nvSpPr>
              <p:spPr bwMode="auto">
                <a:xfrm>
                  <a:off x="1987425" y="2705116"/>
                  <a:ext cx="99921" cy="60821"/>
                </a:xfrm>
                <a:custGeom>
                  <a:avLst/>
                  <a:gdLst/>
                  <a:ahLst/>
                  <a:cxnLst>
                    <a:cxn ang="0">
                      <a:pos x="31" y="0"/>
                    </a:cxn>
                    <a:cxn ang="0">
                      <a:pos x="32" y="0"/>
                    </a:cxn>
                    <a:cxn ang="0">
                      <a:pos x="36" y="1"/>
                    </a:cxn>
                    <a:cxn ang="0">
                      <a:pos x="40" y="2"/>
                    </a:cxn>
                    <a:cxn ang="0">
                      <a:pos x="44" y="4"/>
                    </a:cxn>
                    <a:cxn ang="0">
                      <a:pos x="48" y="6"/>
                    </a:cxn>
                    <a:cxn ang="0">
                      <a:pos x="51" y="8"/>
                    </a:cxn>
                    <a:cxn ang="0">
                      <a:pos x="52" y="8"/>
                    </a:cxn>
                    <a:cxn ang="0">
                      <a:pos x="53" y="8"/>
                    </a:cxn>
                    <a:cxn ang="0">
                      <a:pos x="56" y="7"/>
                    </a:cxn>
                    <a:cxn ang="0">
                      <a:pos x="59" y="7"/>
                    </a:cxn>
                    <a:cxn ang="0">
                      <a:pos x="62" y="7"/>
                    </a:cxn>
                    <a:cxn ang="0">
                      <a:pos x="65" y="7"/>
                    </a:cxn>
                    <a:cxn ang="0">
                      <a:pos x="67" y="8"/>
                    </a:cxn>
                    <a:cxn ang="0">
                      <a:pos x="69" y="11"/>
                    </a:cxn>
                    <a:cxn ang="0">
                      <a:pos x="69" y="14"/>
                    </a:cxn>
                    <a:cxn ang="0">
                      <a:pos x="68" y="18"/>
                    </a:cxn>
                    <a:cxn ang="0">
                      <a:pos x="66" y="20"/>
                    </a:cxn>
                    <a:cxn ang="0">
                      <a:pos x="63" y="21"/>
                    </a:cxn>
                    <a:cxn ang="0">
                      <a:pos x="59" y="21"/>
                    </a:cxn>
                    <a:cxn ang="0">
                      <a:pos x="56" y="22"/>
                    </a:cxn>
                    <a:cxn ang="0">
                      <a:pos x="53" y="22"/>
                    </a:cxn>
                    <a:cxn ang="0">
                      <a:pos x="48" y="24"/>
                    </a:cxn>
                    <a:cxn ang="0">
                      <a:pos x="42" y="26"/>
                    </a:cxn>
                    <a:cxn ang="0">
                      <a:pos x="38" y="27"/>
                    </a:cxn>
                    <a:cxn ang="0">
                      <a:pos x="34" y="29"/>
                    </a:cxn>
                    <a:cxn ang="0">
                      <a:pos x="23" y="40"/>
                    </a:cxn>
                    <a:cxn ang="0">
                      <a:pos x="19" y="41"/>
                    </a:cxn>
                    <a:cxn ang="0">
                      <a:pos x="15" y="42"/>
                    </a:cxn>
                    <a:cxn ang="0">
                      <a:pos x="10" y="40"/>
                    </a:cxn>
                    <a:cxn ang="0">
                      <a:pos x="4" y="36"/>
                    </a:cxn>
                    <a:cxn ang="0">
                      <a:pos x="1" y="33"/>
                    </a:cxn>
                    <a:cxn ang="0">
                      <a:pos x="0" y="30"/>
                    </a:cxn>
                    <a:cxn ang="0">
                      <a:pos x="0" y="28"/>
                    </a:cxn>
                    <a:cxn ang="0">
                      <a:pos x="2" y="26"/>
                    </a:cxn>
                    <a:cxn ang="0">
                      <a:pos x="14" y="20"/>
                    </a:cxn>
                    <a:cxn ang="0">
                      <a:pos x="15" y="17"/>
                    </a:cxn>
                    <a:cxn ang="0">
                      <a:pos x="16" y="16"/>
                    </a:cxn>
                    <a:cxn ang="0">
                      <a:pos x="19" y="16"/>
                    </a:cxn>
                    <a:cxn ang="0">
                      <a:pos x="26" y="12"/>
                    </a:cxn>
                    <a:cxn ang="0">
                      <a:pos x="31" y="7"/>
                    </a:cxn>
                    <a:cxn ang="0">
                      <a:pos x="31" y="1"/>
                    </a:cxn>
                    <a:cxn ang="0">
                      <a:pos x="31" y="0"/>
                    </a:cxn>
                  </a:cxnLst>
                  <a:rect l="0" t="0" r="r" b="b"/>
                  <a:pathLst>
                    <a:path w="69" h="42">
                      <a:moveTo>
                        <a:pt x="31" y="0"/>
                      </a:moveTo>
                      <a:lnTo>
                        <a:pt x="32" y="0"/>
                      </a:lnTo>
                      <a:lnTo>
                        <a:pt x="36" y="1"/>
                      </a:lnTo>
                      <a:lnTo>
                        <a:pt x="40" y="2"/>
                      </a:lnTo>
                      <a:lnTo>
                        <a:pt x="44" y="4"/>
                      </a:lnTo>
                      <a:lnTo>
                        <a:pt x="48" y="6"/>
                      </a:lnTo>
                      <a:lnTo>
                        <a:pt x="51" y="8"/>
                      </a:lnTo>
                      <a:lnTo>
                        <a:pt x="52" y="8"/>
                      </a:lnTo>
                      <a:lnTo>
                        <a:pt x="53" y="8"/>
                      </a:lnTo>
                      <a:lnTo>
                        <a:pt x="56" y="7"/>
                      </a:lnTo>
                      <a:lnTo>
                        <a:pt x="59" y="7"/>
                      </a:lnTo>
                      <a:lnTo>
                        <a:pt x="62" y="7"/>
                      </a:lnTo>
                      <a:lnTo>
                        <a:pt x="65" y="7"/>
                      </a:lnTo>
                      <a:lnTo>
                        <a:pt x="67" y="8"/>
                      </a:lnTo>
                      <a:lnTo>
                        <a:pt x="69" y="11"/>
                      </a:lnTo>
                      <a:lnTo>
                        <a:pt x="69" y="14"/>
                      </a:lnTo>
                      <a:lnTo>
                        <a:pt x="68" y="18"/>
                      </a:lnTo>
                      <a:lnTo>
                        <a:pt x="66" y="20"/>
                      </a:lnTo>
                      <a:lnTo>
                        <a:pt x="63" y="21"/>
                      </a:lnTo>
                      <a:lnTo>
                        <a:pt x="59" y="21"/>
                      </a:lnTo>
                      <a:lnTo>
                        <a:pt x="56" y="22"/>
                      </a:lnTo>
                      <a:lnTo>
                        <a:pt x="53" y="22"/>
                      </a:lnTo>
                      <a:lnTo>
                        <a:pt x="48" y="24"/>
                      </a:lnTo>
                      <a:lnTo>
                        <a:pt x="42" y="26"/>
                      </a:lnTo>
                      <a:lnTo>
                        <a:pt x="38" y="27"/>
                      </a:lnTo>
                      <a:lnTo>
                        <a:pt x="34" y="29"/>
                      </a:lnTo>
                      <a:lnTo>
                        <a:pt x="23" y="40"/>
                      </a:lnTo>
                      <a:lnTo>
                        <a:pt x="19" y="41"/>
                      </a:lnTo>
                      <a:lnTo>
                        <a:pt x="15" y="42"/>
                      </a:lnTo>
                      <a:lnTo>
                        <a:pt x="10" y="40"/>
                      </a:lnTo>
                      <a:lnTo>
                        <a:pt x="4" y="36"/>
                      </a:lnTo>
                      <a:lnTo>
                        <a:pt x="1" y="33"/>
                      </a:lnTo>
                      <a:lnTo>
                        <a:pt x="0" y="30"/>
                      </a:lnTo>
                      <a:lnTo>
                        <a:pt x="0" y="28"/>
                      </a:lnTo>
                      <a:lnTo>
                        <a:pt x="2" y="26"/>
                      </a:lnTo>
                      <a:lnTo>
                        <a:pt x="14" y="20"/>
                      </a:lnTo>
                      <a:lnTo>
                        <a:pt x="15" y="17"/>
                      </a:lnTo>
                      <a:lnTo>
                        <a:pt x="16" y="16"/>
                      </a:lnTo>
                      <a:lnTo>
                        <a:pt x="19" y="16"/>
                      </a:lnTo>
                      <a:lnTo>
                        <a:pt x="26" y="12"/>
                      </a:lnTo>
                      <a:lnTo>
                        <a:pt x="31" y="7"/>
                      </a:lnTo>
                      <a:lnTo>
                        <a:pt x="31" y="1"/>
                      </a:lnTo>
                      <a:lnTo>
                        <a:pt x="3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2" name="Freeform 122">
                  <a:extLst>
                    <a:ext uri="{FF2B5EF4-FFF2-40B4-BE49-F238E27FC236}">
                      <a16:creationId xmlns:a16="http://schemas.microsoft.com/office/drawing/2014/main" id="{BF18973B-2FBF-3E48-A251-E9EDB05D17B6}"/>
                    </a:ext>
                  </a:extLst>
                </p:cNvPr>
                <p:cNvSpPr>
                  <a:spLocks/>
                </p:cNvSpPr>
                <p:nvPr/>
              </p:nvSpPr>
              <p:spPr bwMode="auto">
                <a:xfrm>
                  <a:off x="2177128" y="2734078"/>
                  <a:ext cx="52132" cy="44892"/>
                </a:xfrm>
                <a:custGeom>
                  <a:avLst/>
                  <a:gdLst/>
                  <a:ahLst/>
                  <a:cxnLst>
                    <a:cxn ang="0">
                      <a:pos x="19" y="0"/>
                    </a:cxn>
                    <a:cxn ang="0">
                      <a:pos x="21" y="5"/>
                    </a:cxn>
                    <a:cxn ang="0">
                      <a:pos x="22" y="9"/>
                    </a:cxn>
                    <a:cxn ang="0">
                      <a:pos x="25" y="12"/>
                    </a:cxn>
                    <a:cxn ang="0">
                      <a:pos x="27" y="14"/>
                    </a:cxn>
                    <a:cxn ang="0">
                      <a:pos x="29" y="14"/>
                    </a:cxn>
                    <a:cxn ang="0">
                      <a:pos x="31" y="13"/>
                    </a:cxn>
                    <a:cxn ang="0">
                      <a:pos x="35" y="11"/>
                    </a:cxn>
                    <a:cxn ang="0">
                      <a:pos x="36" y="11"/>
                    </a:cxn>
                    <a:cxn ang="0">
                      <a:pos x="36" y="12"/>
                    </a:cxn>
                    <a:cxn ang="0">
                      <a:pos x="36" y="15"/>
                    </a:cxn>
                    <a:cxn ang="0">
                      <a:pos x="36" y="20"/>
                    </a:cxn>
                    <a:cxn ang="0">
                      <a:pos x="35" y="28"/>
                    </a:cxn>
                    <a:cxn ang="0">
                      <a:pos x="34" y="30"/>
                    </a:cxn>
                    <a:cxn ang="0">
                      <a:pos x="31" y="31"/>
                    </a:cxn>
                    <a:cxn ang="0">
                      <a:pos x="29" y="30"/>
                    </a:cxn>
                    <a:cxn ang="0">
                      <a:pos x="24" y="28"/>
                    </a:cxn>
                    <a:cxn ang="0">
                      <a:pos x="21" y="28"/>
                    </a:cxn>
                    <a:cxn ang="0">
                      <a:pos x="18" y="28"/>
                    </a:cxn>
                    <a:cxn ang="0">
                      <a:pos x="15" y="28"/>
                    </a:cxn>
                    <a:cxn ang="0">
                      <a:pos x="13" y="26"/>
                    </a:cxn>
                    <a:cxn ang="0">
                      <a:pos x="13" y="25"/>
                    </a:cxn>
                    <a:cxn ang="0">
                      <a:pos x="12" y="23"/>
                    </a:cxn>
                    <a:cxn ang="0">
                      <a:pos x="11" y="22"/>
                    </a:cxn>
                    <a:cxn ang="0">
                      <a:pos x="8" y="20"/>
                    </a:cxn>
                    <a:cxn ang="0">
                      <a:pos x="4" y="18"/>
                    </a:cxn>
                    <a:cxn ang="0">
                      <a:pos x="0" y="15"/>
                    </a:cxn>
                    <a:cxn ang="0">
                      <a:pos x="0" y="14"/>
                    </a:cxn>
                    <a:cxn ang="0">
                      <a:pos x="1" y="12"/>
                    </a:cxn>
                    <a:cxn ang="0">
                      <a:pos x="2" y="11"/>
                    </a:cxn>
                    <a:cxn ang="0">
                      <a:pos x="3" y="10"/>
                    </a:cxn>
                    <a:cxn ang="0">
                      <a:pos x="4" y="10"/>
                    </a:cxn>
                    <a:cxn ang="0">
                      <a:pos x="6" y="11"/>
                    </a:cxn>
                    <a:cxn ang="0">
                      <a:pos x="7" y="12"/>
                    </a:cxn>
                    <a:cxn ang="0">
                      <a:pos x="7" y="14"/>
                    </a:cxn>
                    <a:cxn ang="0">
                      <a:pos x="8" y="15"/>
                    </a:cxn>
                    <a:cxn ang="0">
                      <a:pos x="10" y="16"/>
                    </a:cxn>
                    <a:cxn ang="0">
                      <a:pos x="13" y="15"/>
                    </a:cxn>
                    <a:cxn ang="0">
                      <a:pos x="15" y="12"/>
                    </a:cxn>
                    <a:cxn ang="0">
                      <a:pos x="16" y="8"/>
                    </a:cxn>
                    <a:cxn ang="0">
                      <a:pos x="18" y="5"/>
                    </a:cxn>
                    <a:cxn ang="0">
                      <a:pos x="19" y="1"/>
                    </a:cxn>
                    <a:cxn ang="0">
                      <a:pos x="19" y="0"/>
                    </a:cxn>
                  </a:cxnLst>
                  <a:rect l="0" t="0" r="r" b="b"/>
                  <a:pathLst>
                    <a:path w="36" h="31">
                      <a:moveTo>
                        <a:pt x="19" y="0"/>
                      </a:moveTo>
                      <a:lnTo>
                        <a:pt x="21" y="5"/>
                      </a:lnTo>
                      <a:lnTo>
                        <a:pt x="22" y="9"/>
                      </a:lnTo>
                      <a:lnTo>
                        <a:pt x="25" y="12"/>
                      </a:lnTo>
                      <a:lnTo>
                        <a:pt x="27" y="14"/>
                      </a:lnTo>
                      <a:lnTo>
                        <a:pt x="29" y="14"/>
                      </a:lnTo>
                      <a:lnTo>
                        <a:pt x="31" y="13"/>
                      </a:lnTo>
                      <a:lnTo>
                        <a:pt x="35" y="11"/>
                      </a:lnTo>
                      <a:lnTo>
                        <a:pt x="36" y="11"/>
                      </a:lnTo>
                      <a:lnTo>
                        <a:pt x="36" y="12"/>
                      </a:lnTo>
                      <a:lnTo>
                        <a:pt x="36" y="15"/>
                      </a:lnTo>
                      <a:lnTo>
                        <a:pt x="36" y="20"/>
                      </a:lnTo>
                      <a:lnTo>
                        <a:pt x="35" y="28"/>
                      </a:lnTo>
                      <a:lnTo>
                        <a:pt x="34" y="30"/>
                      </a:lnTo>
                      <a:lnTo>
                        <a:pt x="31" y="31"/>
                      </a:lnTo>
                      <a:lnTo>
                        <a:pt x="29" y="30"/>
                      </a:lnTo>
                      <a:lnTo>
                        <a:pt x="24" y="28"/>
                      </a:lnTo>
                      <a:lnTo>
                        <a:pt x="21" y="28"/>
                      </a:lnTo>
                      <a:lnTo>
                        <a:pt x="18" y="28"/>
                      </a:lnTo>
                      <a:lnTo>
                        <a:pt x="15" y="28"/>
                      </a:lnTo>
                      <a:lnTo>
                        <a:pt x="13" y="26"/>
                      </a:lnTo>
                      <a:lnTo>
                        <a:pt x="13" y="25"/>
                      </a:lnTo>
                      <a:lnTo>
                        <a:pt x="12" y="23"/>
                      </a:lnTo>
                      <a:lnTo>
                        <a:pt x="11" y="22"/>
                      </a:lnTo>
                      <a:lnTo>
                        <a:pt x="8" y="20"/>
                      </a:lnTo>
                      <a:lnTo>
                        <a:pt x="4" y="18"/>
                      </a:lnTo>
                      <a:lnTo>
                        <a:pt x="0" y="15"/>
                      </a:lnTo>
                      <a:lnTo>
                        <a:pt x="0" y="14"/>
                      </a:lnTo>
                      <a:lnTo>
                        <a:pt x="1" y="12"/>
                      </a:lnTo>
                      <a:lnTo>
                        <a:pt x="2" y="11"/>
                      </a:lnTo>
                      <a:lnTo>
                        <a:pt x="3" y="10"/>
                      </a:lnTo>
                      <a:lnTo>
                        <a:pt x="4" y="10"/>
                      </a:lnTo>
                      <a:lnTo>
                        <a:pt x="6" y="11"/>
                      </a:lnTo>
                      <a:lnTo>
                        <a:pt x="7" y="12"/>
                      </a:lnTo>
                      <a:lnTo>
                        <a:pt x="7" y="14"/>
                      </a:lnTo>
                      <a:lnTo>
                        <a:pt x="8" y="15"/>
                      </a:lnTo>
                      <a:lnTo>
                        <a:pt x="10" y="16"/>
                      </a:lnTo>
                      <a:lnTo>
                        <a:pt x="13" y="15"/>
                      </a:lnTo>
                      <a:lnTo>
                        <a:pt x="15" y="12"/>
                      </a:lnTo>
                      <a:lnTo>
                        <a:pt x="16" y="8"/>
                      </a:lnTo>
                      <a:lnTo>
                        <a:pt x="18" y="5"/>
                      </a:lnTo>
                      <a:lnTo>
                        <a:pt x="19" y="1"/>
                      </a:lnTo>
                      <a:lnTo>
                        <a:pt x="1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3" name="Freeform 123">
                  <a:extLst>
                    <a:ext uri="{FF2B5EF4-FFF2-40B4-BE49-F238E27FC236}">
                      <a16:creationId xmlns:a16="http://schemas.microsoft.com/office/drawing/2014/main" id="{6999BEB8-F51E-6046-86D3-2DF288D99FB3}"/>
                    </a:ext>
                  </a:extLst>
                </p:cNvPr>
                <p:cNvSpPr>
                  <a:spLocks/>
                </p:cNvSpPr>
                <p:nvPr/>
              </p:nvSpPr>
              <p:spPr bwMode="auto">
                <a:xfrm>
                  <a:off x="2649216" y="2786210"/>
                  <a:ext cx="5792" cy="2896"/>
                </a:xfrm>
                <a:custGeom>
                  <a:avLst/>
                  <a:gdLst/>
                  <a:ahLst/>
                  <a:cxnLst>
                    <a:cxn ang="0">
                      <a:pos x="2" y="0"/>
                    </a:cxn>
                    <a:cxn ang="0">
                      <a:pos x="3" y="0"/>
                    </a:cxn>
                    <a:cxn ang="0">
                      <a:pos x="3" y="0"/>
                    </a:cxn>
                    <a:cxn ang="0">
                      <a:pos x="4" y="0"/>
                    </a:cxn>
                    <a:cxn ang="0">
                      <a:pos x="4" y="1"/>
                    </a:cxn>
                    <a:cxn ang="0">
                      <a:pos x="2" y="2"/>
                    </a:cxn>
                    <a:cxn ang="0">
                      <a:pos x="0" y="2"/>
                    </a:cxn>
                    <a:cxn ang="0">
                      <a:pos x="1" y="0"/>
                    </a:cxn>
                    <a:cxn ang="0">
                      <a:pos x="2" y="0"/>
                    </a:cxn>
                  </a:cxnLst>
                  <a:rect l="0" t="0" r="r" b="b"/>
                  <a:pathLst>
                    <a:path w="4" h="2">
                      <a:moveTo>
                        <a:pt x="2" y="0"/>
                      </a:moveTo>
                      <a:lnTo>
                        <a:pt x="3" y="0"/>
                      </a:lnTo>
                      <a:lnTo>
                        <a:pt x="3" y="0"/>
                      </a:lnTo>
                      <a:lnTo>
                        <a:pt x="4" y="0"/>
                      </a:lnTo>
                      <a:lnTo>
                        <a:pt x="4" y="1"/>
                      </a:lnTo>
                      <a:lnTo>
                        <a:pt x="2" y="2"/>
                      </a:lnTo>
                      <a:lnTo>
                        <a:pt x="0" y="2"/>
                      </a:lnTo>
                      <a:lnTo>
                        <a:pt x="1" y="0"/>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4" name="Freeform 124">
                  <a:extLst>
                    <a:ext uri="{FF2B5EF4-FFF2-40B4-BE49-F238E27FC236}">
                      <a16:creationId xmlns:a16="http://schemas.microsoft.com/office/drawing/2014/main" id="{9B062F5E-4D22-AF43-9CC2-E13B65273569}"/>
                    </a:ext>
                  </a:extLst>
                </p:cNvPr>
                <p:cNvSpPr>
                  <a:spLocks noEditPoints="1"/>
                </p:cNvSpPr>
                <p:nvPr/>
              </p:nvSpPr>
              <p:spPr bwMode="auto">
                <a:xfrm>
                  <a:off x="2362488" y="2547271"/>
                  <a:ext cx="495258" cy="362031"/>
                </a:xfrm>
                <a:custGeom>
                  <a:avLst/>
                  <a:gdLst/>
                  <a:ahLst/>
                  <a:cxnLst>
                    <a:cxn ang="0">
                      <a:pos x="30" y="17"/>
                    </a:cxn>
                    <a:cxn ang="0">
                      <a:pos x="83" y="11"/>
                    </a:cxn>
                    <a:cxn ang="0">
                      <a:pos x="87" y="8"/>
                    </a:cxn>
                    <a:cxn ang="0">
                      <a:pos x="96" y="15"/>
                    </a:cxn>
                    <a:cxn ang="0">
                      <a:pos x="136" y="28"/>
                    </a:cxn>
                    <a:cxn ang="0">
                      <a:pos x="145" y="32"/>
                    </a:cxn>
                    <a:cxn ang="0">
                      <a:pos x="181" y="44"/>
                    </a:cxn>
                    <a:cxn ang="0">
                      <a:pos x="197" y="52"/>
                    </a:cxn>
                    <a:cxn ang="0">
                      <a:pos x="195" y="65"/>
                    </a:cxn>
                    <a:cxn ang="0">
                      <a:pos x="215" y="70"/>
                    </a:cxn>
                    <a:cxn ang="0">
                      <a:pos x="252" y="78"/>
                    </a:cxn>
                    <a:cxn ang="0">
                      <a:pos x="264" y="89"/>
                    </a:cxn>
                    <a:cxn ang="0">
                      <a:pos x="275" y="102"/>
                    </a:cxn>
                    <a:cxn ang="0">
                      <a:pos x="264" y="121"/>
                    </a:cxn>
                    <a:cxn ang="0">
                      <a:pos x="276" y="130"/>
                    </a:cxn>
                    <a:cxn ang="0">
                      <a:pos x="289" y="151"/>
                    </a:cxn>
                    <a:cxn ang="0">
                      <a:pos x="288" y="179"/>
                    </a:cxn>
                    <a:cxn ang="0">
                      <a:pos x="293" y="186"/>
                    </a:cxn>
                    <a:cxn ang="0">
                      <a:pos x="307" y="209"/>
                    </a:cxn>
                    <a:cxn ang="0">
                      <a:pos x="322" y="221"/>
                    </a:cxn>
                    <a:cxn ang="0">
                      <a:pos x="325" y="228"/>
                    </a:cxn>
                    <a:cxn ang="0">
                      <a:pos x="336" y="250"/>
                    </a:cxn>
                    <a:cxn ang="0">
                      <a:pos x="317" y="235"/>
                    </a:cxn>
                    <a:cxn ang="0">
                      <a:pos x="302" y="243"/>
                    </a:cxn>
                    <a:cxn ang="0">
                      <a:pos x="283" y="233"/>
                    </a:cxn>
                    <a:cxn ang="0">
                      <a:pos x="258" y="218"/>
                    </a:cxn>
                    <a:cxn ang="0">
                      <a:pos x="243" y="206"/>
                    </a:cxn>
                    <a:cxn ang="0">
                      <a:pos x="236" y="208"/>
                    </a:cxn>
                    <a:cxn ang="0">
                      <a:pos x="231" y="191"/>
                    </a:cxn>
                    <a:cxn ang="0">
                      <a:pos x="211" y="192"/>
                    </a:cxn>
                    <a:cxn ang="0">
                      <a:pos x="201" y="181"/>
                    </a:cxn>
                    <a:cxn ang="0">
                      <a:pos x="195" y="179"/>
                    </a:cxn>
                    <a:cxn ang="0">
                      <a:pos x="205" y="165"/>
                    </a:cxn>
                    <a:cxn ang="0">
                      <a:pos x="193" y="156"/>
                    </a:cxn>
                    <a:cxn ang="0">
                      <a:pos x="175" y="139"/>
                    </a:cxn>
                    <a:cxn ang="0">
                      <a:pos x="153" y="137"/>
                    </a:cxn>
                    <a:cxn ang="0">
                      <a:pos x="166" y="133"/>
                    </a:cxn>
                    <a:cxn ang="0">
                      <a:pos x="152" y="126"/>
                    </a:cxn>
                    <a:cxn ang="0">
                      <a:pos x="150" y="125"/>
                    </a:cxn>
                    <a:cxn ang="0">
                      <a:pos x="133" y="123"/>
                    </a:cxn>
                    <a:cxn ang="0">
                      <a:pos x="122" y="113"/>
                    </a:cxn>
                    <a:cxn ang="0">
                      <a:pos x="85" y="96"/>
                    </a:cxn>
                    <a:cxn ang="0">
                      <a:pos x="40" y="92"/>
                    </a:cxn>
                    <a:cxn ang="0">
                      <a:pos x="20" y="90"/>
                    </a:cxn>
                    <a:cxn ang="0">
                      <a:pos x="34" y="82"/>
                    </a:cxn>
                    <a:cxn ang="0">
                      <a:pos x="1" y="72"/>
                    </a:cxn>
                    <a:cxn ang="0">
                      <a:pos x="17" y="62"/>
                    </a:cxn>
                    <a:cxn ang="0">
                      <a:pos x="7" y="55"/>
                    </a:cxn>
                    <a:cxn ang="0">
                      <a:pos x="16" y="39"/>
                    </a:cxn>
                    <a:cxn ang="0">
                      <a:pos x="6" y="32"/>
                    </a:cxn>
                    <a:cxn ang="0">
                      <a:pos x="23" y="34"/>
                    </a:cxn>
                    <a:cxn ang="0">
                      <a:pos x="35" y="24"/>
                    </a:cxn>
                    <a:cxn ang="0">
                      <a:pos x="17" y="20"/>
                    </a:cxn>
                    <a:cxn ang="0">
                      <a:pos x="32" y="4"/>
                    </a:cxn>
                    <a:cxn ang="0">
                      <a:pos x="35" y="8"/>
                    </a:cxn>
                    <a:cxn ang="0">
                      <a:pos x="52" y="14"/>
                    </a:cxn>
                    <a:cxn ang="0">
                      <a:pos x="67" y="9"/>
                    </a:cxn>
                    <a:cxn ang="0">
                      <a:pos x="75" y="12"/>
                    </a:cxn>
                    <a:cxn ang="0">
                      <a:pos x="69" y="0"/>
                    </a:cxn>
                  </a:cxnLst>
                  <a:rect l="0" t="0" r="r" b="b"/>
                  <a:pathLst>
                    <a:path w="342" h="250">
                      <a:moveTo>
                        <a:pt x="28" y="17"/>
                      </a:moveTo>
                      <a:lnTo>
                        <a:pt x="27" y="17"/>
                      </a:lnTo>
                      <a:lnTo>
                        <a:pt x="26" y="17"/>
                      </a:lnTo>
                      <a:lnTo>
                        <a:pt x="25" y="18"/>
                      </a:lnTo>
                      <a:lnTo>
                        <a:pt x="26" y="18"/>
                      </a:lnTo>
                      <a:lnTo>
                        <a:pt x="27" y="17"/>
                      </a:lnTo>
                      <a:lnTo>
                        <a:pt x="30" y="17"/>
                      </a:lnTo>
                      <a:lnTo>
                        <a:pt x="30" y="17"/>
                      </a:lnTo>
                      <a:lnTo>
                        <a:pt x="28" y="17"/>
                      </a:lnTo>
                      <a:close/>
                      <a:moveTo>
                        <a:pt x="69" y="0"/>
                      </a:moveTo>
                      <a:lnTo>
                        <a:pt x="70" y="0"/>
                      </a:lnTo>
                      <a:lnTo>
                        <a:pt x="75" y="1"/>
                      </a:lnTo>
                      <a:lnTo>
                        <a:pt x="80" y="3"/>
                      </a:lnTo>
                      <a:lnTo>
                        <a:pt x="84" y="6"/>
                      </a:lnTo>
                      <a:lnTo>
                        <a:pt x="84" y="9"/>
                      </a:lnTo>
                      <a:lnTo>
                        <a:pt x="83" y="11"/>
                      </a:lnTo>
                      <a:lnTo>
                        <a:pt x="83" y="12"/>
                      </a:lnTo>
                      <a:lnTo>
                        <a:pt x="83" y="13"/>
                      </a:lnTo>
                      <a:lnTo>
                        <a:pt x="84" y="13"/>
                      </a:lnTo>
                      <a:lnTo>
                        <a:pt x="85" y="12"/>
                      </a:lnTo>
                      <a:lnTo>
                        <a:pt x="85" y="11"/>
                      </a:lnTo>
                      <a:lnTo>
                        <a:pt x="85" y="10"/>
                      </a:lnTo>
                      <a:lnTo>
                        <a:pt x="86" y="9"/>
                      </a:lnTo>
                      <a:lnTo>
                        <a:pt x="87" y="8"/>
                      </a:lnTo>
                      <a:lnTo>
                        <a:pt x="87" y="7"/>
                      </a:lnTo>
                      <a:lnTo>
                        <a:pt x="88" y="8"/>
                      </a:lnTo>
                      <a:lnTo>
                        <a:pt x="89" y="9"/>
                      </a:lnTo>
                      <a:lnTo>
                        <a:pt x="90" y="10"/>
                      </a:lnTo>
                      <a:lnTo>
                        <a:pt x="92" y="14"/>
                      </a:lnTo>
                      <a:lnTo>
                        <a:pt x="93" y="15"/>
                      </a:lnTo>
                      <a:lnTo>
                        <a:pt x="95" y="15"/>
                      </a:lnTo>
                      <a:lnTo>
                        <a:pt x="96" y="15"/>
                      </a:lnTo>
                      <a:lnTo>
                        <a:pt x="98" y="15"/>
                      </a:lnTo>
                      <a:lnTo>
                        <a:pt x="101" y="17"/>
                      </a:lnTo>
                      <a:lnTo>
                        <a:pt x="106" y="19"/>
                      </a:lnTo>
                      <a:lnTo>
                        <a:pt x="112" y="21"/>
                      </a:lnTo>
                      <a:lnTo>
                        <a:pt x="118" y="24"/>
                      </a:lnTo>
                      <a:lnTo>
                        <a:pt x="124" y="26"/>
                      </a:lnTo>
                      <a:lnTo>
                        <a:pt x="131" y="29"/>
                      </a:lnTo>
                      <a:lnTo>
                        <a:pt x="136" y="28"/>
                      </a:lnTo>
                      <a:lnTo>
                        <a:pt x="140" y="27"/>
                      </a:lnTo>
                      <a:lnTo>
                        <a:pt x="143" y="27"/>
                      </a:lnTo>
                      <a:lnTo>
                        <a:pt x="148" y="27"/>
                      </a:lnTo>
                      <a:lnTo>
                        <a:pt x="148" y="28"/>
                      </a:lnTo>
                      <a:lnTo>
                        <a:pt x="148" y="28"/>
                      </a:lnTo>
                      <a:lnTo>
                        <a:pt x="147" y="30"/>
                      </a:lnTo>
                      <a:lnTo>
                        <a:pt x="146" y="31"/>
                      </a:lnTo>
                      <a:lnTo>
                        <a:pt x="145" y="32"/>
                      </a:lnTo>
                      <a:lnTo>
                        <a:pt x="145" y="34"/>
                      </a:lnTo>
                      <a:lnTo>
                        <a:pt x="146" y="35"/>
                      </a:lnTo>
                      <a:lnTo>
                        <a:pt x="152" y="35"/>
                      </a:lnTo>
                      <a:lnTo>
                        <a:pt x="159" y="39"/>
                      </a:lnTo>
                      <a:lnTo>
                        <a:pt x="166" y="42"/>
                      </a:lnTo>
                      <a:lnTo>
                        <a:pt x="173" y="45"/>
                      </a:lnTo>
                      <a:lnTo>
                        <a:pt x="177" y="45"/>
                      </a:lnTo>
                      <a:lnTo>
                        <a:pt x="181" y="44"/>
                      </a:lnTo>
                      <a:lnTo>
                        <a:pt x="185" y="43"/>
                      </a:lnTo>
                      <a:lnTo>
                        <a:pt x="188" y="43"/>
                      </a:lnTo>
                      <a:lnTo>
                        <a:pt x="190" y="45"/>
                      </a:lnTo>
                      <a:lnTo>
                        <a:pt x="190" y="47"/>
                      </a:lnTo>
                      <a:lnTo>
                        <a:pt x="191" y="50"/>
                      </a:lnTo>
                      <a:lnTo>
                        <a:pt x="192" y="52"/>
                      </a:lnTo>
                      <a:lnTo>
                        <a:pt x="194" y="53"/>
                      </a:lnTo>
                      <a:lnTo>
                        <a:pt x="197" y="52"/>
                      </a:lnTo>
                      <a:lnTo>
                        <a:pt x="200" y="51"/>
                      </a:lnTo>
                      <a:lnTo>
                        <a:pt x="203" y="51"/>
                      </a:lnTo>
                      <a:lnTo>
                        <a:pt x="205" y="53"/>
                      </a:lnTo>
                      <a:lnTo>
                        <a:pt x="204" y="55"/>
                      </a:lnTo>
                      <a:lnTo>
                        <a:pt x="202" y="58"/>
                      </a:lnTo>
                      <a:lnTo>
                        <a:pt x="199" y="60"/>
                      </a:lnTo>
                      <a:lnTo>
                        <a:pt x="196" y="62"/>
                      </a:lnTo>
                      <a:lnTo>
                        <a:pt x="195" y="65"/>
                      </a:lnTo>
                      <a:lnTo>
                        <a:pt x="195" y="66"/>
                      </a:lnTo>
                      <a:lnTo>
                        <a:pt x="195" y="66"/>
                      </a:lnTo>
                      <a:lnTo>
                        <a:pt x="196" y="66"/>
                      </a:lnTo>
                      <a:lnTo>
                        <a:pt x="197" y="66"/>
                      </a:lnTo>
                      <a:lnTo>
                        <a:pt x="198" y="65"/>
                      </a:lnTo>
                      <a:lnTo>
                        <a:pt x="200" y="65"/>
                      </a:lnTo>
                      <a:lnTo>
                        <a:pt x="208" y="67"/>
                      </a:lnTo>
                      <a:lnTo>
                        <a:pt x="215" y="70"/>
                      </a:lnTo>
                      <a:lnTo>
                        <a:pt x="223" y="72"/>
                      </a:lnTo>
                      <a:lnTo>
                        <a:pt x="231" y="73"/>
                      </a:lnTo>
                      <a:lnTo>
                        <a:pt x="238" y="74"/>
                      </a:lnTo>
                      <a:lnTo>
                        <a:pt x="243" y="74"/>
                      </a:lnTo>
                      <a:lnTo>
                        <a:pt x="248" y="74"/>
                      </a:lnTo>
                      <a:lnTo>
                        <a:pt x="251" y="75"/>
                      </a:lnTo>
                      <a:lnTo>
                        <a:pt x="252" y="76"/>
                      </a:lnTo>
                      <a:lnTo>
                        <a:pt x="252" y="78"/>
                      </a:lnTo>
                      <a:lnTo>
                        <a:pt x="250" y="81"/>
                      </a:lnTo>
                      <a:lnTo>
                        <a:pt x="247" y="86"/>
                      </a:lnTo>
                      <a:lnTo>
                        <a:pt x="252" y="83"/>
                      </a:lnTo>
                      <a:lnTo>
                        <a:pt x="259" y="82"/>
                      </a:lnTo>
                      <a:lnTo>
                        <a:pt x="261" y="82"/>
                      </a:lnTo>
                      <a:lnTo>
                        <a:pt x="264" y="87"/>
                      </a:lnTo>
                      <a:lnTo>
                        <a:pt x="264" y="88"/>
                      </a:lnTo>
                      <a:lnTo>
                        <a:pt x="264" y="89"/>
                      </a:lnTo>
                      <a:lnTo>
                        <a:pt x="263" y="89"/>
                      </a:lnTo>
                      <a:lnTo>
                        <a:pt x="263" y="89"/>
                      </a:lnTo>
                      <a:lnTo>
                        <a:pt x="262" y="89"/>
                      </a:lnTo>
                      <a:lnTo>
                        <a:pt x="262" y="90"/>
                      </a:lnTo>
                      <a:lnTo>
                        <a:pt x="265" y="93"/>
                      </a:lnTo>
                      <a:lnTo>
                        <a:pt x="269" y="97"/>
                      </a:lnTo>
                      <a:lnTo>
                        <a:pt x="272" y="100"/>
                      </a:lnTo>
                      <a:lnTo>
                        <a:pt x="275" y="102"/>
                      </a:lnTo>
                      <a:lnTo>
                        <a:pt x="274" y="106"/>
                      </a:lnTo>
                      <a:lnTo>
                        <a:pt x="271" y="108"/>
                      </a:lnTo>
                      <a:lnTo>
                        <a:pt x="268" y="110"/>
                      </a:lnTo>
                      <a:lnTo>
                        <a:pt x="265" y="112"/>
                      </a:lnTo>
                      <a:lnTo>
                        <a:pt x="262" y="114"/>
                      </a:lnTo>
                      <a:lnTo>
                        <a:pt x="261" y="117"/>
                      </a:lnTo>
                      <a:lnTo>
                        <a:pt x="262" y="120"/>
                      </a:lnTo>
                      <a:lnTo>
                        <a:pt x="264" y="121"/>
                      </a:lnTo>
                      <a:lnTo>
                        <a:pt x="267" y="122"/>
                      </a:lnTo>
                      <a:lnTo>
                        <a:pt x="271" y="122"/>
                      </a:lnTo>
                      <a:lnTo>
                        <a:pt x="273" y="124"/>
                      </a:lnTo>
                      <a:lnTo>
                        <a:pt x="274" y="124"/>
                      </a:lnTo>
                      <a:lnTo>
                        <a:pt x="273" y="126"/>
                      </a:lnTo>
                      <a:lnTo>
                        <a:pt x="273" y="128"/>
                      </a:lnTo>
                      <a:lnTo>
                        <a:pt x="273" y="129"/>
                      </a:lnTo>
                      <a:lnTo>
                        <a:pt x="276" y="130"/>
                      </a:lnTo>
                      <a:lnTo>
                        <a:pt x="276" y="130"/>
                      </a:lnTo>
                      <a:lnTo>
                        <a:pt x="277" y="131"/>
                      </a:lnTo>
                      <a:lnTo>
                        <a:pt x="280" y="135"/>
                      </a:lnTo>
                      <a:lnTo>
                        <a:pt x="284" y="138"/>
                      </a:lnTo>
                      <a:lnTo>
                        <a:pt x="286" y="142"/>
                      </a:lnTo>
                      <a:lnTo>
                        <a:pt x="287" y="144"/>
                      </a:lnTo>
                      <a:lnTo>
                        <a:pt x="289" y="150"/>
                      </a:lnTo>
                      <a:lnTo>
                        <a:pt x="289" y="151"/>
                      </a:lnTo>
                      <a:lnTo>
                        <a:pt x="288" y="156"/>
                      </a:lnTo>
                      <a:lnTo>
                        <a:pt x="287" y="162"/>
                      </a:lnTo>
                      <a:lnTo>
                        <a:pt x="286" y="166"/>
                      </a:lnTo>
                      <a:lnTo>
                        <a:pt x="284" y="169"/>
                      </a:lnTo>
                      <a:lnTo>
                        <a:pt x="283" y="172"/>
                      </a:lnTo>
                      <a:lnTo>
                        <a:pt x="283" y="176"/>
                      </a:lnTo>
                      <a:lnTo>
                        <a:pt x="285" y="178"/>
                      </a:lnTo>
                      <a:lnTo>
                        <a:pt x="288" y="179"/>
                      </a:lnTo>
                      <a:lnTo>
                        <a:pt x="292" y="180"/>
                      </a:lnTo>
                      <a:lnTo>
                        <a:pt x="295" y="181"/>
                      </a:lnTo>
                      <a:lnTo>
                        <a:pt x="297" y="182"/>
                      </a:lnTo>
                      <a:lnTo>
                        <a:pt x="297" y="183"/>
                      </a:lnTo>
                      <a:lnTo>
                        <a:pt x="297" y="184"/>
                      </a:lnTo>
                      <a:lnTo>
                        <a:pt x="294" y="185"/>
                      </a:lnTo>
                      <a:lnTo>
                        <a:pt x="293" y="186"/>
                      </a:lnTo>
                      <a:lnTo>
                        <a:pt x="293" y="186"/>
                      </a:lnTo>
                      <a:lnTo>
                        <a:pt x="296" y="188"/>
                      </a:lnTo>
                      <a:lnTo>
                        <a:pt x="299" y="189"/>
                      </a:lnTo>
                      <a:lnTo>
                        <a:pt x="302" y="190"/>
                      </a:lnTo>
                      <a:lnTo>
                        <a:pt x="306" y="191"/>
                      </a:lnTo>
                      <a:lnTo>
                        <a:pt x="308" y="193"/>
                      </a:lnTo>
                      <a:lnTo>
                        <a:pt x="308" y="195"/>
                      </a:lnTo>
                      <a:lnTo>
                        <a:pt x="306" y="206"/>
                      </a:lnTo>
                      <a:lnTo>
                        <a:pt x="307" y="209"/>
                      </a:lnTo>
                      <a:lnTo>
                        <a:pt x="309" y="211"/>
                      </a:lnTo>
                      <a:lnTo>
                        <a:pt x="314" y="211"/>
                      </a:lnTo>
                      <a:lnTo>
                        <a:pt x="316" y="211"/>
                      </a:lnTo>
                      <a:lnTo>
                        <a:pt x="321" y="216"/>
                      </a:lnTo>
                      <a:lnTo>
                        <a:pt x="324" y="220"/>
                      </a:lnTo>
                      <a:lnTo>
                        <a:pt x="324" y="221"/>
                      </a:lnTo>
                      <a:lnTo>
                        <a:pt x="322" y="221"/>
                      </a:lnTo>
                      <a:lnTo>
                        <a:pt x="322" y="221"/>
                      </a:lnTo>
                      <a:lnTo>
                        <a:pt x="325" y="223"/>
                      </a:lnTo>
                      <a:lnTo>
                        <a:pt x="326" y="224"/>
                      </a:lnTo>
                      <a:lnTo>
                        <a:pt x="328" y="225"/>
                      </a:lnTo>
                      <a:lnTo>
                        <a:pt x="329" y="226"/>
                      </a:lnTo>
                      <a:lnTo>
                        <a:pt x="329" y="227"/>
                      </a:lnTo>
                      <a:lnTo>
                        <a:pt x="329" y="227"/>
                      </a:lnTo>
                      <a:lnTo>
                        <a:pt x="325" y="227"/>
                      </a:lnTo>
                      <a:lnTo>
                        <a:pt x="325" y="228"/>
                      </a:lnTo>
                      <a:lnTo>
                        <a:pt x="329" y="231"/>
                      </a:lnTo>
                      <a:lnTo>
                        <a:pt x="333" y="234"/>
                      </a:lnTo>
                      <a:lnTo>
                        <a:pt x="337" y="237"/>
                      </a:lnTo>
                      <a:lnTo>
                        <a:pt x="340" y="240"/>
                      </a:lnTo>
                      <a:lnTo>
                        <a:pt x="342" y="244"/>
                      </a:lnTo>
                      <a:lnTo>
                        <a:pt x="342" y="246"/>
                      </a:lnTo>
                      <a:lnTo>
                        <a:pt x="339" y="249"/>
                      </a:lnTo>
                      <a:lnTo>
                        <a:pt x="336" y="250"/>
                      </a:lnTo>
                      <a:lnTo>
                        <a:pt x="333" y="250"/>
                      </a:lnTo>
                      <a:lnTo>
                        <a:pt x="331" y="249"/>
                      </a:lnTo>
                      <a:lnTo>
                        <a:pt x="329" y="246"/>
                      </a:lnTo>
                      <a:lnTo>
                        <a:pt x="328" y="242"/>
                      </a:lnTo>
                      <a:lnTo>
                        <a:pt x="326" y="239"/>
                      </a:lnTo>
                      <a:lnTo>
                        <a:pt x="324" y="236"/>
                      </a:lnTo>
                      <a:lnTo>
                        <a:pt x="321" y="235"/>
                      </a:lnTo>
                      <a:lnTo>
                        <a:pt x="317" y="235"/>
                      </a:lnTo>
                      <a:lnTo>
                        <a:pt x="314" y="238"/>
                      </a:lnTo>
                      <a:lnTo>
                        <a:pt x="311" y="241"/>
                      </a:lnTo>
                      <a:lnTo>
                        <a:pt x="309" y="246"/>
                      </a:lnTo>
                      <a:lnTo>
                        <a:pt x="306" y="249"/>
                      </a:lnTo>
                      <a:lnTo>
                        <a:pt x="306" y="249"/>
                      </a:lnTo>
                      <a:lnTo>
                        <a:pt x="306" y="248"/>
                      </a:lnTo>
                      <a:lnTo>
                        <a:pt x="306" y="245"/>
                      </a:lnTo>
                      <a:lnTo>
                        <a:pt x="302" y="243"/>
                      </a:lnTo>
                      <a:lnTo>
                        <a:pt x="298" y="242"/>
                      </a:lnTo>
                      <a:lnTo>
                        <a:pt x="296" y="243"/>
                      </a:lnTo>
                      <a:lnTo>
                        <a:pt x="295" y="244"/>
                      </a:lnTo>
                      <a:lnTo>
                        <a:pt x="293" y="244"/>
                      </a:lnTo>
                      <a:lnTo>
                        <a:pt x="290" y="240"/>
                      </a:lnTo>
                      <a:lnTo>
                        <a:pt x="287" y="236"/>
                      </a:lnTo>
                      <a:lnTo>
                        <a:pt x="284" y="233"/>
                      </a:lnTo>
                      <a:lnTo>
                        <a:pt x="283" y="233"/>
                      </a:lnTo>
                      <a:lnTo>
                        <a:pt x="283" y="235"/>
                      </a:lnTo>
                      <a:lnTo>
                        <a:pt x="283" y="236"/>
                      </a:lnTo>
                      <a:lnTo>
                        <a:pt x="283" y="237"/>
                      </a:lnTo>
                      <a:lnTo>
                        <a:pt x="282" y="237"/>
                      </a:lnTo>
                      <a:lnTo>
                        <a:pt x="275" y="233"/>
                      </a:lnTo>
                      <a:lnTo>
                        <a:pt x="268" y="227"/>
                      </a:lnTo>
                      <a:lnTo>
                        <a:pt x="261" y="221"/>
                      </a:lnTo>
                      <a:lnTo>
                        <a:pt x="258" y="218"/>
                      </a:lnTo>
                      <a:lnTo>
                        <a:pt x="255" y="213"/>
                      </a:lnTo>
                      <a:lnTo>
                        <a:pt x="254" y="209"/>
                      </a:lnTo>
                      <a:lnTo>
                        <a:pt x="251" y="205"/>
                      </a:lnTo>
                      <a:lnTo>
                        <a:pt x="249" y="203"/>
                      </a:lnTo>
                      <a:lnTo>
                        <a:pt x="245" y="200"/>
                      </a:lnTo>
                      <a:lnTo>
                        <a:pt x="243" y="201"/>
                      </a:lnTo>
                      <a:lnTo>
                        <a:pt x="243" y="203"/>
                      </a:lnTo>
                      <a:lnTo>
                        <a:pt x="243" y="206"/>
                      </a:lnTo>
                      <a:lnTo>
                        <a:pt x="243" y="212"/>
                      </a:lnTo>
                      <a:lnTo>
                        <a:pt x="242" y="214"/>
                      </a:lnTo>
                      <a:lnTo>
                        <a:pt x="240" y="214"/>
                      </a:lnTo>
                      <a:lnTo>
                        <a:pt x="239" y="213"/>
                      </a:lnTo>
                      <a:lnTo>
                        <a:pt x="239" y="212"/>
                      </a:lnTo>
                      <a:lnTo>
                        <a:pt x="238" y="211"/>
                      </a:lnTo>
                      <a:lnTo>
                        <a:pt x="237" y="209"/>
                      </a:lnTo>
                      <a:lnTo>
                        <a:pt x="236" y="208"/>
                      </a:lnTo>
                      <a:lnTo>
                        <a:pt x="235" y="207"/>
                      </a:lnTo>
                      <a:lnTo>
                        <a:pt x="233" y="206"/>
                      </a:lnTo>
                      <a:lnTo>
                        <a:pt x="229" y="204"/>
                      </a:lnTo>
                      <a:lnTo>
                        <a:pt x="227" y="203"/>
                      </a:lnTo>
                      <a:lnTo>
                        <a:pt x="225" y="200"/>
                      </a:lnTo>
                      <a:lnTo>
                        <a:pt x="226" y="198"/>
                      </a:lnTo>
                      <a:lnTo>
                        <a:pt x="230" y="194"/>
                      </a:lnTo>
                      <a:lnTo>
                        <a:pt x="231" y="191"/>
                      </a:lnTo>
                      <a:lnTo>
                        <a:pt x="231" y="191"/>
                      </a:lnTo>
                      <a:lnTo>
                        <a:pt x="229" y="191"/>
                      </a:lnTo>
                      <a:lnTo>
                        <a:pt x="227" y="192"/>
                      </a:lnTo>
                      <a:lnTo>
                        <a:pt x="227" y="192"/>
                      </a:lnTo>
                      <a:lnTo>
                        <a:pt x="226" y="192"/>
                      </a:lnTo>
                      <a:lnTo>
                        <a:pt x="215" y="195"/>
                      </a:lnTo>
                      <a:lnTo>
                        <a:pt x="212" y="194"/>
                      </a:lnTo>
                      <a:lnTo>
                        <a:pt x="211" y="192"/>
                      </a:lnTo>
                      <a:lnTo>
                        <a:pt x="212" y="189"/>
                      </a:lnTo>
                      <a:lnTo>
                        <a:pt x="214" y="183"/>
                      </a:lnTo>
                      <a:lnTo>
                        <a:pt x="214" y="180"/>
                      </a:lnTo>
                      <a:lnTo>
                        <a:pt x="213" y="178"/>
                      </a:lnTo>
                      <a:lnTo>
                        <a:pt x="211" y="177"/>
                      </a:lnTo>
                      <a:lnTo>
                        <a:pt x="208" y="178"/>
                      </a:lnTo>
                      <a:lnTo>
                        <a:pt x="204" y="180"/>
                      </a:lnTo>
                      <a:lnTo>
                        <a:pt x="201" y="181"/>
                      </a:lnTo>
                      <a:lnTo>
                        <a:pt x="198" y="182"/>
                      </a:lnTo>
                      <a:lnTo>
                        <a:pt x="197" y="183"/>
                      </a:lnTo>
                      <a:lnTo>
                        <a:pt x="195" y="184"/>
                      </a:lnTo>
                      <a:lnTo>
                        <a:pt x="194" y="184"/>
                      </a:lnTo>
                      <a:lnTo>
                        <a:pt x="193" y="183"/>
                      </a:lnTo>
                      <a:lnTo>
                        <a:pt x="193" y="183"/>
                      </a:lnTo>
                      <a:lnTo>
                        <a:pt x="195" y="180"/>
                      </a:lnTo>
                      <a:lnTo>
                        <a:pt x="195" y="179"/>
                      </a:lnTo>
                      <a:lnTo>
                        <a:pt x="195" y="178"/>
                      </a:lnTo>
                      <a:lnTo>
                        <a:pt x="196" y="177"/>
                      </a:lnTo>
                      <a:lnTo>
                        <a:pt x="198" y="173"/>
                      </a:lnTo>
                      <a:lnTo>
                        <a:pt x="201" y="169"/>
                      </a:lnTo>
                      <a:lnTo>
                        <a:pt x="202" y="166"/>
                      </a:lnTo>
                      <a:lnTo>
                        <a:pt x="203" y="166"/>
                      </a:lnTo>
                      <a:lnTo>
                        <a:pt x="204" y="166"/>
                      </a:lnTo>
                      <a:lnTo>
                        <a:pt x="205" y="165"/>
                      </a:lnTo>
                      <a:lnTo>
                        <a:pt x="205" y="164"/>
                      </a:lnTo>
                      <a:lnTo>
                        <a:pt x="205" y="163"/>
                      </a:lnTo>
                      <a:lnTo>
                        <a:pt x="204" y="161"/>
                      </a:lnTo>
                      <a:lnTo>
                        <a:pt x="201" y="159"/>
                      </a:lnTo>
                      <a:lnTo>
                        <a:pt x="199" y="158"/>
                      </a:lnTo>
                      <a:lnTo>
                        <a:pt x="196" y="157"/>
                      </a:lnTo>
                      <a:lnTo>
                        <a:pt x="193" y="156"/>
                      </a:lnTo>
                      <a:lnTo>
                        <a:pt x="193" y="156"/>
                      </a:lnTo>
                      <a:lnTo>
                        <a:pt x="192" y="155"/>
                      </a:lnTo>
                      <a:lnTo>
                        <a:pt x="192" y="154"/>
                      </a:lnTo>
                      <a:lnTo>
                        <a:pt x="191" y="153"/>
                      </a:lnTo>
                      <a:lnTo>
                        <a:pt x="188" y="150"/>
                      </a:lnTo>
                      <a:lnTo>
                        <a:pt x="185" y="145"/>
                      </a:lnTo>
                      <a:lnTo>
                        <a:pt x="182" y="142"/>
                      </a:lnTo>
                      <a:lnTo>
                        <a:pt x="178" y="139"/>
                      </a:lnTo>
                      <a:lnTo>
                        <a:pt x="175" y="139"/>
                      </a:lnTo>
                      <a:lnTo>
                        <a:pt x="172" y="141"/>
                      </a:lnTo>
                      <a:lnTo>
                        <a:pt x="168" y="142"/>
                      </a:lnTo>
                      <a:lnTo>
                        <a:pt x="167" y="142"/>
                      </a:lnTo>
                      <a:lnTo>
                        <a:pt x="166" y="141"/>
                      </a:lnTo>
                      <a:lnTo>
                        <a:pt x="164" y="141"/>
                      </a:lnTo>
                      <a:lnTo>
                        <a:pt x="150" y="141"/>
                      </a:lnTo>
                      <a:lnTo>
                        <a:pt x="151" y="139"/>
                      </a:lnTo>
                      <a:lnTo>
                        <a:pt x="153" y="137"/>
                      </a:lnTo>
                      <a:lnTo>
                        <a:pt x="157" y="136"/>
                      </a:lnTo>
                      <a:lnTo>
                        <a:pt x="161" y="135"/>
                      </a:lnTo>
                      <a:lnTo>
                        <a:pt x="165" y="134"/>
                      </a:lnTo>
                      <a:lnTo>
                        <a:pt x="168" y="133"/>
                      </a:lnTo>
                      <a:lnTo>
                        <a:pt x="169" y="133"/>
                      </a:lnTo>
                      <a:lnTo>
                        <a:pt x="168" y="132"/>
                      </a:lnTo>
                      <a:lnTo>
                        <a:pt x="168" y="133"/>
                      </a:lnTo>
                      <a:lnTo>
                        <a:pt x="166" y="133"/>
                      </a:lnTo>
                      <a:lnTo>
                        <a:pt x="165" y="134"/>
                      </a:lnTo>
                      <a:lnTo>
                        <a:pt x="164" y="133"/>
                      </a:lnTo>
                      <a:lnTo>
                        <a:pt x="164" y="133"/>
                      </a:lnTo>
                      <a:lnTo>
                        <a:pt x="161" y="130"/>
                      </a:lnTo>
                      <a:lnTo>
                        <a:pt x="158" y="127"/>
                      </a:lnTo>
                      <a:lnTo>
                        <a:pt x="154" y="125"/>
                      </a:lnTo>
                      <a:lnTo>
                        <a:pt x="153" y="125"/>
                      </a:lnTo>
                      <a:lnTo>
                        <a:pt x="152" y="126"/>
                      </a:lnTo>
                      <a:lnTo>
                        <a:pt x="151" y="127"/>
                      </a:lnTo>
                      <a:lnTo>
                        <a:pt x="150" y="128"/>
                      </a:lnTo>
                      <a:lnTo>
                        <a:pt x="150" y="128"/>
                      </a:lnTo>
                      <a:lnTo>
                        <a:pt x="149" y="128"/>
                      </a:lnTo>
                      <a:lnTo>
                        <a:pt x="148" y="128"/>
                      </a:lnTo>
                      <a:lnTo>
                        <a:pt x="148" y="127"/>
                      </a:lnTo>
                      <a:lnTo>
                        <a:pt x="149" y="125"/>
                      </a:lnTo>
                      <a:lnTo>
                        <a:pt x="150" y="125"/>
                      </a:lnTo>
                      <a:lnTo>
                        <a:pt x="150" y="124"/>
                      </a:lnTo>
                      <a:lnTo>
                        <a:pt x="151" y="123"/>
                      </a:lnTo>
                      <a:lnTo>
                        <a:pt x="150" y="123"/>
                      </a:lnTo>
                      <a:lnTo>
                        <a:pt x="145" y="120"/>
                      </a:lnTo>
                      <a:lnTo>
                        <a:pt x="140" y="118"/>
                      </a:lnTo>
                      <a:lnTo>
                        <a:pt x="135" y="119"/>
                      </a:lnTo>
                      <a:lnTo>
                        <a:pt x="134" y="120"/>
                      </a:lnTo>
                      <a:lnTo>
                        <a:pt x="133" y="123"/>
                      </a:lnTo>
                      <a:lnTo>
                        <a:pt x="134" y="125"/>
                      </a:lnTo>
                      <a:lnTo>
                        <a:pt x="134" y="129"/>
                      </a:lnTo>
                      <a:lnTo>
                        <a:pt x="133" y="129"/>
                      </a:lnTo>
                      <a:lnTo>
                        <a:pt x="129" y="127"/>
                      </a:lnTo>
                      <a:lnTo>
                        <a:pt x="127" y="124"/>
                      </a:lnTo>
                      <a:lnTo>
                        <a:pt x="126" y="121"/>
                      </a:lnTo>
                      <a:lnTo>
                        <a:pt x="124" y="116"/>
                      </a:lnTo>
                      <a:lnTo>
                        <a:pt x="122" y="113"/>
                      </a:lnTo>
                      <a:lnTo>
                        <a:pt x="120" y="113"/>
                      </a:lnTo>
                      <a:lnTo>
                        <a:pt x="119" y="114"/>
                      </a:lnTo>
                      <a:lnTo>
                        <a:pt x="117" y="114"/>
                      </a:lnTo>
                      <a:lnTo>
                        <a:pt x="112" y="111"/>
                      </a:lnTo>
                      <a:lnTo>
                        <a:pt x="103" y="102"/>
                      </a:lnTo>
                      <a:lnTo>
                        <a:pt x="98" y="99"/>
                      </a:lnTo>
                      <a:lnTo>
                        <a:pt x="92" y="98"/>
                      </a:lnTo>
                      <a:lnTo>
                        <a:pt x="85" y="96"/>
                      </a:lnTo>
                      <a:lnTo>
                        <a:pt x="79" y="94"/>
                      </a:lnTo>
                      <a:lnTo>
                        <a:pt x="73" y="91"/>
                      </a:lnTo>
                      <a:lnTo>
                        <a:pt x="69" y="89"/>
                      </a:lnTo>
                      <a:lnTo>
                        <a:pt x="64" y="87"/>
                      </a:lnTo>
                      <a:lnTo>
                        <a:pt x="58" y="87"/>
                      </a:lnTo>
                      <a:lnTo>
                        <a:pt x="51" y="88"/>
                      </a:lnTo>
                      <a:lnTo>
                        <a:pt x="44" y="89"/>
                      </a:lnTo>
                      <a:lnTo>
                        <a:pt x="40" y="92"/>
                      </a:lnTo>
                      <a:lnTo>
                        <a:pt x="37" y="93"/>
                      </a:lnTo>
                      <a:lnTo>
                        <a:pt x="36" y="94"/>
                      </a:lnTo>
                      <a:lnTo>
                        <a:pt x="35" y="95"/>
                      </a:lnTo>
                      <a:lnTo>
                        <a:pt x="34" y="95"/>
                      </a:lnTo>
                      <a:lnTo>
                        <a:pt x="31" y="94"/>
                      </a:lnTo>
                      <a:lnTo>
                        <a:pt x="27" y="92"/>
                      </a:lnTo>
                      <a:lnTo>
                        <a:pt x="24" y="91"/>
                      </a:lnTo>
                      <a:lnTo>
                        <a:pt x="20" y="90"/>
                      </a:lnTo>
                      <a:lnTo>
                        <a:pt x="17" y="89"/>
                      </a:lnTo>
                      <a:lnTo>
                        <a:pt x="15" y="88"/>
                      </a:lnTo>
                      <a:lnTo>
                        <a:pt x="15" y="86"/>
                      </a:lnTo>
                      <a:lnTo>
                        <a:pt x="17" y="84"/>
                      </a:lnTo>
                      <a:lnTo>
                        <a:pt x="22" y="84"/>
                      </a:lnTo>
                      <a:lnTo>
                        <a:pt x="30" y="84"/>
                      </a:lnTo>
                      <a:lnTo>
                        <a:pt x="34" y="83"/>
                      </a:lnTo>
                      <a:lnTo>
                        <a:pt x="34" y="82"/>
                      </a:lnTo>
                      <a:lnTo>
                        <a:pt x="34" y="81"/>
                      </a:lnTo>
                      <a:lnTo>
                        <a:pt x="33" y="81"/>
                      </a:lnTo>
                      <a:lnTo>
                        <a:pt x="33" y="80"/>
                      </a:lnTo>
                      <a:lnTo>
                        <a:pt x="32" y="79"/>
                      </a:lnTo>
                      <a:lnTo>
                        <a:pt x="31" y="79"/>
                      </a:lnTo>
                      <a:lnTo>
                        <a:pt x="0" y="72"/>
                      </a:lnTo>
                      <a:lnTo>
                        <a:pt x="0" y="72"/>
                      </a:lnTo>
                      <a:lnTo>
                        <a:pt x="1" y="72"/>
                      </a:lnTo>
                      <a:lnTo>
                        <a:pt x="2" y="71"/>
                      </a:lnTo>
                      <a:lnTo>
                        <a:pt x="4" y="71"/>
                      </a:lnTo>
                      <a:lnTo>
                        <a:pt x="5" y="71"/>
                      </a:lnTo>
                      <a:lnTo>
                        <a:pt x="6" y="71"/>
                      </a:lnTo>
                      <a:lnTo>
                        <a:pt x="9" y="69"/>
                      </a:lnTo>
                      <a:lnTo>
                        <a:pt x="12" y="67"/>
                      </a:lnTo>
                      <a:lnTo>
                        <a:pt x="15" y="65"/>
                      </a:lnTo>
                      <a:lnTo>
                        <a:pt x="17" y="62"/>
                      </a:lnTo>
                      <a:lnTo>
                        <a:pt x="19" y="57"/>
                      </a:lnTo>
                      <a:lnTo>
                        <a:pt x="20" y="54"/>
                      </a:lnTo>
                      <a:lnTo>
                        <a:pt x="19" y="52"/>
                      </a:lnTo>
                      <a:lnTo>
                        <a:pt x="17" y="51"/>
                      </a:lnTo>
                      <a:lnTo>
                        <a:pt x="13" y="52"/>
                      </a:lnTo>
                      <a:lnTo>
                        <a:pt x="10" y="53"/>
                      </a:lnTo>
                      <a:lnTo>
                        <a:pt x="8" y="54"/>
                      </a:lnTo>
                      <a:lnTo>
                        <a:pt x="7" y="55"/>
                      </a:lnTo>
                      <a:lnTo>
                        <a:pt x="6" y="55"/>
                      </a:lnTo>
                      <a:lnTo>
                        <a:pt x="2" y="51"/>
                      </a:lnTo>
                      <a:lnTo>
                        <a:pt x="1" y="48"/>
                      </a:lnTo>
                      <a:lnTo>
                        <a:pt x="2" y="45"/>
                      </a:lnTo>
                      <a:lnTo>
                        <a:pt x="4" y="43"/>
                      </a:lnTo>
                      <a:lnTo>
                        <a:pt x="7" y="42"/>
                      </a:lnTo>
                      <a:lnTo>
                        <a:pt x="13" y="40"/>
                      </a:lnTo>
                      <a:lnTo>
                        <a:pt x="16" y="39"/>
                      </a:lnTo>
                      <a:lnTo>
                        <a:pt x="18" y="38"/>
                      </a:lnTo>
                      <a:lnTo>
                        <a:pt x="19" y="37"/>
                      </a:lnTo>
                      <a:lnTo>
                        <a:pt x="19" y="35"/>
                      </a:lnTo>
                      <a:lnTo>
                        <a:pt x="16" y="35"/>
                      </a:lnTo>
                      <a:lnTo>
                        <a:pt x="14" y="34"/>
                      </a:lnTo>
                      <a:lnTo>
                        <a:pt x="11" y="34"/>
                      </a:lnTo>
                      <a:lnTo>
                        <a:pt x="8" y="34"/>
                      </a:lnTo>
                      <a:lnTo>
                        <a:pt x="6" y="32"/>
                      </a:lnTo>
                      <a:lnTo>
                        <a:pt x="6" y="32"/>
                      </a:lnTo>
                      <a:lnTo>
                        <a:pt x="7" y="30"/>
                      </a:lnTo>
                      <a:lnTo>
                        <a:pt x="10" y="28"/>
                      </a:lnTo>
                      <a:lnTo>
                        <a:pt x="11" y="28"/>
                      </a:lnTo>
                      <a:lnTo>
                        <a:pt x="14" y="29"/>
                      </a:lnTo>
                      <a:lnTo>
                        <a:pt x="16" y="31"/>
                      </a:lnTo>
                      <a:lnTo>
                        <a:pt x="20" y="33"/>
                      </a:lnTo>
                      <a:lnTo>
                        <a:pt x="23" y="34"/>
                      </a:lnTo>
                      <a:lnTo>
                        <a:pt x="24" y="34"/>
                      </a:lnTo>
                      <a:lnTo>
                        <a:pt x="25" y="33"/>
                      </a:lnTo>
                      <a:lnTo>
                        <a:pt x="27" y="31"/>
                      </a:lnTo>
                      <a:lnTo>
                        <a:pt x="29" y="30"/>
                      </a:lnTo>
                      <a:lnTo>
                        <a:pt x="34" y="29"/>
                      </a:lnTo>
                      <a:lnTo>
                        <a:pt x="35" y="28"/>
                      </a:lnTo>
                      <a:lnTo>
                        <a:pt x="36" y="26"/>
                      </a:lnTo>
                      <a:lnTo>
                        <a:pt x="35" y="24"/>
                      </a:lnTo>
                      <a:lnTo>
                        <a:pt x="33" y="24"/>
                      </a:lnTo>
                      <a:lnTo>
                        <a:pt x="29" y="23"/>
                      </a:lnTo>
                      <a:lnTo>
                        <a:pt x="26" y="23"/>
                      </a:lnTo>
                      <a:lnTo>
                        <a:pt x="23" y="23"/>
                      </a:lnTo>
                      <a:lnTo>
                        <a:pt x="21" y="22"/>
                      </a:lnTo>
                      <a:lnTo>
                        <a:pt x="20" y="20"/>
                      </a:lnTo>
                      <a:lnTo>
                        <a:pt x="19" y="20"/>
                      </a:lnTo>
                      <a:lnTo>
                        <a:pt x="17" y="20"/>
                      </a:lnTo>
                      <a:lnTo>
                        <a:pt x="16" y="20"/>
                      </a:lnTo>
                      <a:lnTo>
                        <a:pt x="15" y="19"/>
                      </a:lnTo>
                      <a:lnTo>
                        <a:pt x="14" y="16"/>
                      </a:lnTo>
                      <a:lnTo>
                        <a:pt x="16" y="12"/>
                      </a:lnTo>
                      <a:lnTo>
                        <a:pt x="20" y="9"/>
                      </a:lnTo>
                      <a:lnTo>
                        <a:pt x="24" y="6"/>
                      </a:lnTo>
                      <a:lnTo>
                        <a:pt x="28" y="5"/>
                      </a:lnTo>
                      <a:lnTo>
                        <a:pt x="32" y="4"/>
                      </a:lnTo>
                      <a:lnTo>
                        <a:pt x="34" y="4"/>
                      </a:lnTo>
                      <a:lnTo>
                        <a:pt x="35" y="5"/>
                      </a:lnTo>
                      <a:lnTo>
                        <a:pt x="34" y="8"/>
                      </a:lnTo>
                      <a:lnTo>
                        <a:pt x="33" y="11"/>
                      </a:lnTo>
                      <a:lnTo>
                        <a:pt x="33" y="13"/>
                      </a:lnTo>
                      <a:lnTo>
                        <a:pt x="34" y="14"/>
                      </a:lnTo>
                      <a:lnTo>
                        <a:pt x="35" y="13"/>
                      </a:lnTo>
                      <a:lnTo>
                        <a:pt x="35" y="8"/>
                      </a:lnTo>
                      <a:lnTo>
                        <a:pt x="36" y="6"/>
                      </a:lnTo>
                      <a:lnTo>
                        <a:pt x="37" y="4"/>
                      </a:lnTo>
                      <a:lnTo>
                        <a:pt x="40" y="2"/>
                      </a:lnTo>
                      <a:lnTo>
                        <a:pt x="45" y="2"/>
                      </a:lnTo>
                      <a:lnTo>
                        <a:pt x="49" y="3"/>
                      </a:lnTo>
                      <a:lnTo>
                        <a:pt x="51" y="6"/>
                      </a:lnTo>
                      <a:lnTo>
                        <a:pt x="51" y="10"/>
                      </a:lnTo>
                      <a:lnTo>
                        <a:pt x="52" y="14"/>
                      </a:lnTo>
                      <a:lnTo>
                        <a:pt x="54" y="17"/>
                      </a:lnTo>
                      <a:lnTo>
                        <a:pt x="55" y="17"/>
                      </a:lnTo>
                      <a:lnTo>
                        <a:pt x="55" y="11"/>
                      </a:lnTo>
                      <a:lnTo>
                        <a:pt x="55" y="10"/>
                      </a:lnTo>
                      <a:lnTo>
                        <a:pt x="56" y="10"/>
                      </a:lnTo>
                      <a:lnTo>
                        <a:pt x="59" y="9"/>
                      </a:lnTo>
                      <a:lnTo>
                        <a:pt x="64" y="9"/>
                      </a:lnTo>
                      <a:lnTo>
                        <a:pt x="67" y="9"/>
                      </a:lnTo>
                      <a:lnTo>
                        <a:pt x="70" y="10"/>
                      </a:lnTo>
                      <a:lnTo>
                        <a:pt x="72" y="12"/>
                      </a:lnTo>
                      <a:lnTo>
                        <a:pt x="79" y="16"/>
                      </a:lnTo>
                      <a:lnTo>
                        <a:pt x="81" y="17"/>
                      </a:lnTo>
                      <a:lnTo>
                        <a:pt x="81" y="17"/>
                      </a:lnTo>
                      <a:lnTo>
                        <a:pt x="81" y="16"/>
                      </a:lnTo>
                      <a:lnTo>
                        <a:pt x="79" y="13"/>
                      </a:lnTo>
                      <a:lnTo>
                        <a:pt x="75" y="12"/>
                      </a:lnTo>
                      <a:lnTo>
                        <a:pt x="71" y="11"/>
                      </a:lnTo>
                      <a:lnTo>
                        <a:pt x="68" y="9"/>
                      </a:lnTo>
                      <a:lnTo>
                        <a:pt x="65" y="6"/>
                      </a:lnTo>
                      <a:lnTo>
                        <a:pt x="65" y="5"/>
                      </a:lnTo>
                      <a:lnTo>
                        <a:pt x="65" y="4"/>
                      </a:lnTo>
                      <a:lnTo>
                        <a:pt x="66" y="2"/>
                      </a:lnTo>
                      <a:lnTo>
                        <a:pt x="68" y="1"/>
                      </a:lnTo>
                      <a:lnTo>
                        <a:pt x="6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5" name="Freeform 125">
                  <a:extLst>
                    <a:ext uri="{FF2B5EF4-FFF2-40B4-BE49-F238E27FC236}">
                      <a16:creationId xmlns:a16="http://schemas.microsoft.com/office/drawing/2014/main" id="{08C7A61C-0527-8343-80DF-864D08DB308F}"/>
                    </a:ext>
                  </a:extLst>
                </p:cNvPr>
                <p:cNvSpPr>
                  <a:spLocks/>
                </p:cNvSpPr>
                <p:nvPr/>
              </p:nvSpPr>
              <p:spPr bwMode="auto">
                <a:xfrm>
                  <a:off x="2634735" y="2787659"/>
                  <a:ext cx="14481" cy="13034"/>
                </a:xfrm>
                <a:custGeom>
                  <a:avLst/>
                  <a:gdLst/>
                  <a:ahLst/>
                  <a:cxnLst>
                    <a:cxn ang="0">
                      <a:pos x="2" y="0"/>
                    </a:cxn>
                    <a:cxn ang="0">
                      <a:pos x="7" y="0"/>
                    </a:cxn>
                    <a:cxn ang="0">
                      <a:pos x="10" y="1"/>
                    </a:cxn>
                    <a:cxn ang="0">
                      <a:pos x="9" y="4"/>
                    </a:cxn>
                    <a:cxn ang="0">
                      <a:pos x="7" y="7"/>
                    </a:cxn>
                    <a:cxn ang="0">
                      <a:pos x="4" y="9"/>
                    </a:cxn>
                    <a:cxn ang="0">
                      <a:pos x="3" y="9"/>
                    </a:cxn>
                    <a:cxn ang="0">
                      <a:pos x="2" y="8"/>
                    </a:cxn>
                    <a:cxn ang="0">
                      <a:pos x="2" y="7"/>
                    </a:cxn>
                    <a:cxn ang="0">
                      <a:pos x="0" y="4"/>
                    </a:cxn>
                    <a:cxn ang="0">
                      <a:pos x="0" y="2"/>
                    </a:cxn>
                    <a:cxn ang="0">
                      <a:pos x="1" y="1"/>
                    </a:cxn>
                    <a:cxn ang="0">
                      <a:pos x="2" y="0"/>
                    </a:cxn>
                  </a:cxnLst>
                  <a:rect l="0" t="0" r="r" b="b"/>
                  <a:pathLst>
                    <a:path w="10" h="9">
                      <a:moveTo>
                        <a:pt x="2" y="0"/>
                      </a:moveTo>
                      <a:lnTo>
                        <a:pt x="7" y="0"/>
                      </a:lnTo>
                      <a:lnTo>
                        <a:pt x="10" y="1"/>
                      </a:lnTo>
                      <a:lnTo>
                        <a:pt x="9" y="4"/>
                      </a:lnTo>
                      <a:lnTo>
                        <a:pt x="7" y="7"/>
                      </a:lnTo>
                      <a:lnTo>
                        <a:pt x="4" y="9"/>
                      </a:lnTo>
                      <a:lnTo>
                        <a:pt x="3" y="9"/>
                      </a:lnTo>
                      <a:lnTo>
                        <a:pt x="2" y="8"/>
                      </a:lnTo>
                      <a:lnTo>
                        <a:pt x="2" y="7"/>
                      </a:lnTo>
                      <a:lnTo>
                        <a:pt x="0" y="4"/>
                      </a:lnTo>
                      <a:lnTo>
                        <a:pt x="0" y="2"/>
                      </a:lnTo>
                      <a:lnTo>
                        <a:pt x="1" y="1"/>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6" name="Freeform 126">
                  <a:extLst>
                    <a:ext uri="{FF2B5EF4-FFF2-40B4-BE49-F238E27FC236}">
                      <a16:creationId xmlns:a16="http://schemas.microsoft.com/office/drawing/2014/main" id="{17ADDBA2-3A59-3D43-940D-B5946FB4075A}"/>
                    </a:ext>
                  </a:extLst>
                </p:cNvPr>
                <p:cNvSpPr>
                  <a:spLocks/>
                </p:cNvSpPr>
                <p:nvPr/>
              </p:nvSpPr>
              <p:spPr bwMode="auto">
                <a:xfrm>
                  <a:off x="2025076" y="2738423"/>
                  <a:ext cx="160742" cy="94128"/>
                </a:xfrm>
                <a:custGeom>
                  <a:avLst/>
                  <a:gdLst/>
                  <a:ahLst/>
                  <a:cxnLst>
                    <a:cxn ang="0">
                      <a:pos x="31" y="1"/>
                    </a:cxn>
                    <a:cxn ang="0">
                      <a:pos x="37" y="4"/>
                    </a:cxn>
                    <a:cxn ang="0">
                      <a:pos x="40" y="7"/>
                    </a:cxn>
                    <a:cxn ang="0">
                      <a:pos x="56" y="8"/>
                    </a:cxn>
                    <a:cxn ang="0">
                      <a:pos x="72" y="12"/>
                    </a:cxn>
                    <a:cxn ang="0">
                      <a:pos x="73" y="16"/>
                    </a:cxn>
                    <a:cxn ang="0">
                      <a:pos x="71" y="21"/>
                    </a:cxn>
                    <a:cxn ang="0">
                      <a:pos x="72" y="24"/>
                    </a:cxn>
                    <a:cxn ang="0">
                      <a:pos x="76" y="21"/>
                    </a:cxn>
                    <a:cxn ang="0">
                      <a:pos x="77" y="20"/>
                    </a:cxn>
                    <a:cxn ang="0">
                      <a:pos x="76" y="18"/>
                    </a:cxn>
                    <a:cxn ang="0">
                      <a:pos x="75" y="13"/>
                    </a:cxn>
                    <a:cxn ang="0">
                      <a:pos x="76" y="5"/>
                    </a:cxn>
                    <a:cxn ang="0">
                      <a:pos x="82" y="1"/>
                    </a:cxn>
                    <a:cxn ang="0">
                      <a:pos x="87" y="4"/>
                    </a:cxn>
                    <a:cxn ang="0">
                      <a:pos x="90" y="9"/>
                    </a:cxn>
                    <a:cxn ang="0">
                      <a:pos x="92" y="29"/>
                    </a:cxn>
                    <a:cxn ang="0">
                      <a:pos x="97" y="40"/>
                    </a:cxn>
                    <a:cxn ang="0">
                      <a:pos x="100" y="42"/>
                    </a:cxn>
                    <a:cxn ang="0">
                      <a:pos x="109" y="46"/>
                    </a:cxn>
                    <a:cxn ang="0">
                      <a:pos x="111" y="50"/>
                    </a:cxn>
                    <a:cxn ang="0">
                      <a:pos x="104" y="58"/>
                    </a:cxn>
                    <a:cxn ang="0">
                      <a:pos x="95" y="63"/>
                    </a:cxn>
                    <a:cxn ang="0">
                      <a:pos x="84" y="64"/>
                    </a:cxn>
                    <a:cxn ang="0">
                      <a:pos x="75" y="60"/>
                    </a:cxn>
                    <a:cxn ang="0">
                      <a:pos x="73" y="54"/>
                    </a:cxn>
                    <a:cxn ang="0">
                      <a:pos x="69" y="52"/>
                    </a:cxn>
                    <a:cxn ang="0">
                      <a:pos x="65" y="57"/>
                    </a:cxn>
                    <a:cxn ang="0">
                      <a:pos x="63" y="59"/>
                    </a:cxn>
                    <a:cxn ang="0">
                      <a:pos x="49" y="62"/>
                    </a:cxn>
                    <a:cxn ang="0">
                      <a:pos x="39" y="63"/>
                    </a:cxn>
                    <a:cxn ang="0">
                      <a:pos x="31" y="61"/>
                    </a:cxn>
                    <a:cxn ang="0">
                      <a:pos x="26" y="54"/>
                    </a:cxn>
                    <a:cxn ang="0">
                      <a:pos x="19" y="50"/>
                    </a:cxn>
                    <a:cxn ang="0">
                      <a:pos x="6" y="46"/>
                    </a:cxn>
                    <a:cxn ang="0">
                      <a:pos x="0" y="39"/>
                    </a:cxn>
                    <a:cxn ang="0">
                      <a:pos x="2" y="36"/>
                    </a:cxn>
                    <a:cxn ang="0">
                      <a:pos x="21" y="36"/>
                    </a:cxn>
                    <a:cxn ang="0">
                      <a:pos x="28" y="34"/>
                    </a:cxn>
                    <a:cxn ang="0">
                      <a:pos x="31" y="31"/>
                    </a:cxn>
                    <a:cxn ang="0">
                      <a:pos x="28" y="30"/>
                    </a:cxn>
                    <a:cxn ang="0">
                      <a:pos x="22" y="31"/>
                    </a:cxn>
                    <a:cxn ang="0">
                      <a:pos x="15" y="29"/>
                    </a:cxn>
                    <a:cxn ang="0">
                      <a:pos x="7" y="23"/>
                    </a:cxn>
                    <a:cxn ang="0">
                      <a:pos x="7" y="21"/>
                    </a:cxn>
                    <a:cxn ang="0">
                      <a:pos x="11" y="21"/>
                    </a:cxn>
                    <a:cxn ang="0">
                      <a:pos x="16" y="20"/>
                    </a:cxn>
                    <a:cxn ang="0">
                      <a:pos x="16" y="15"/>
                    </a:cxn>
                    <a:cxn ang="0">
                      <a:pos x="10" y="15"/>
                    </a:cxn>
                    <a:cxn ang="0">
                      <a:pos x="9" y="13"/>
                    </a:cxn>
                    <a:cxn ang="0">
                      <a:pos x="13" y="10"/>
                    </a:cxn>
                    <a:cxn ang="0">
                      <a:pos x="19" y="8"/>
                    </a:cxn>
                    <a:cxn ang="0">
                      <a:pos x="23" y="3"/>
                    </a:cxn>
                    <a:cxn ang="0">
                      <a:pos x="28" y="0"/>
                    </a:cxn>
                  </a:cxnLst>
                  <a:rect l="0" t="0" r="r" b="b"/>
                  <a:pathLst>
                    <a:path w="111" h="65">
                      <a:moveTo>
                        <a:pt x="28" y="0"/>
                      </a:moveTo>
                      <a:lnTo>
                        <a:pt x="31" y="1"/>
                      </a:lnTo>
                      <a:lnTo>
                        <a:pt x="34" y="3"/>
                      </a:lnTo>
                      <a:lnTo>
                        <a:pt x="37" y="4"/>
                      </a:lnTo>
                      <a:lnTo>
                        <a:pt x="39" y="6"/>
                      </a:lnTo>
                      <a:lnTo>
                        <a:pt x="40" y="7"/>
                      </a:lnTo>
                      <a:lnTo>
                        <a:pt x="48" y="7"/>
                      </a:lnTo>
                      <a:lnTo>
                        <a:pt x="56" y="8"/>
                      </a:lnTo>
                      <a:lnTo>
                        <a:pt x="64" y="9"/>
                      </a:lnTo>
                      <a:lnTo>
                        <a:pt x="72" y="12"/>
                      </a:lnTo>
                      <a:lnTo>
                        <a:pt x="73" y="13"/>
                      </a:lnTo>
                      <a:lnTo>
                        <a:pt x="73" y="16"/>
                      </a:lnTo>
                      <a:lnTo>
                        <a:pt x="72" y="19"/>
                      </a:lnTo>
                      <a:lnTo>
                        <a:pt x="71" y="21"/>
                      </a:lnTo>
                      <a:lnTo>
                        <a:pt x="72" y="24"/>
                      </a:lnTo>
                      <a:lnTo>
                        <a:pt x="72" y="24"/>
                      </a:lnTo>
                      <a:lnTo>
                        <a:pt x="73" y="24"/>
                      </a:lnTo>
                      <a:lnTo>
                        <a:pt x="76" y="21"/>
                      </a:lnTo>
                      <a:lnTo>
                        <a:pt x="77" y="20"/>
                      </a:lnTo>
                      <a:lnTo>
                        <a:pt x="77" y="20"/>
                      </a:lnTo>
                      <a:lnTo>
                        <a:pt x="76" y="19"/>
                      </a:lnTo>
                      <a:lnTo>
                        <a:pt x="76" y="18"/>
                      </a:lnTo>
                      <a:lnTo>
                        <a:pt x="75" y="17"/>
                      </a:lnTo>
                      <a:lnTo>
                        <a:pt x="75" y="13"/>
                      </a:lnTo>
                      <a:lnTo>
                        <a:pt x="75" y="8"/>
                      </a:lnTo>
                      <a:lnTo>
                        <a:pt x="76" y="5"/>
                      </a:lnTo>
                      <a:lnTo>
                        <a:pt x="79" y="2"/>
                      </a:lnTo>
                      <a:lnTo>
                        <a:pt x="82" y="1"/>
                      </a:lnTo>
                      <a:lnTo>
                        <a:pt x="84" y="2"/>
                      </a:lnTo>
                      <a:lnTo>
                        <a:pt x="87" y="4"/>
                      </a:lnTo>
                      <a:lnTo>
                        <a:pt x="89" y="6"/>
                      </a:lnTo>
                      <a:lnTo>
                        <a:pt x="90" y="9"/>
                      </a:lnTo>
                      <a:lnTo>
                        <a:pt x="90" y="15"/>
                      </a:lnTo>
                      <a:lnTo>
                        <a:pt x="92" y="29"/>
                      </a:lnTo>
                      <a:lnTo>
                        <a:pt x="94" y="35"/>
                      </a:lnTo>
                      <a:lnTo>
                        <a:pt x="97" y="40"/>
                      </a:lnTo>
                      <a:lnTo>
                        <a:pt x="98" y="41"/>
                      </a:lnTo>
                      <a:lnTo>
                        <a:pt x="100" y="42"/>
                      </a:lnTo>
                      <a:lnTo>
                        <a:pt x="106" y="44"/>
                      </a:lnTo>
                      <a:lnTo>
                        <a:pt x="109" y="46"/>
                      </a:lnTo>
                      <a:lnTo>
                        <a:pt x="111" y="47"/>
                      </a:lnTo>
                      <a:lnTo>
                        <a:pt x="111" y="50"/>
                      </a:lnTo>
                      <a:lnTo>
                        <a:pt x="109" y="53"/>
                      </a:lnTo>
                      <a:lnTo>
                        <a:pt x="104" y="58"/>
                      </a:lnTo>
                      <a:lnTo>
                        <a:pt x="99" y="61"/>
                      </a:lnTo>
                      <a:lnTo>
                        <a:pt x="95" y="63"/>
                      </a:lnTo>
                      <a:lnTo>
                        <a:pt x="89" y="65"/>
                      </a:lnTo>
                      <a:lnTo>
                        <a:pt x="84" y="64"/>
                      </a:lnTo>
                      <a:lnTo>
                        <a:pt x="77" y="62"/>
                      </a:lnTo>
                      <a:lnTo>
                        <a:pt x="75" y="60"/>
                      </a:lnTo>
                      <a:lnTo>
                        <a:pt x="74" y="57"/>
                      </a:lnTo>
                      <a:lnTo>
                        <a:pt x="73" y="54"/>
                      </a:lnTo>
                      <a:lnTo>
                        <a:pt x="70" y="52"/>
                      </a:lnTo>
                      <a:lnTo>
                        <a:pt x="69" y="52"/>
                      </a:lnTo>
                      <a:lnTo>
                        <a:pt x="66" y="55"/>
                      </a:lnTo>
                      <a:lnTo>
                        <a:pt x="65" y="57"/>
                      </a:lnTo>
                      <a:lnTo>
                        <a:pt x="64" y="58"/>
                      </a:lnTo>
                      <a:lnTo>
                        <a:pt x="63" y="59"/>
                      </a:lnTo>
                      <a:lnTo>
                        <a:pt x="56" y="61"/>
                      </a:lnTo>
                      <a:lnTo>
                        <a:pt x="49" y="62"/>
                      </a:lnTo>
                      <a:lnTo>
                        <a:pt x="44" y="63"/>
                      </a:lnTo>
                      <a:lnTo>
                        <a:pt x="39" y="63"/>
                      </a:lnTo>
                      <a:lnTo>
                        <a:pt x="34" y="63"/>
                      </a:lnTo>
                      <a:lnTo>
                        <a:pt x="31" y="61"/>
                      </a:lnTo>
                      <a:lnTo>
                        <a:pt x="29" y="57"/>
                      </a:lnTo>
                      <a:lnTo>
                        <a:pt x="26" y="54"/>
                      </a:lnTo>
                      <a:lnTo>
                        <a:pt x="24" y="51"/>
                      </a:lnTo>
                      <a:lnTo>
                        <a:pt x="19" y="50"/>
                      </a:lnTo>
                      <a:lnTo>
                        <a:pt x="10" y="48"/>
                      </a:lnTo>
                      <a:lnTo>
                        <a:pt x="6" y="46"/>
                      </a:lnTo>
                      <a:lnTo>
                        <a:pt x="2" y="42"/>
                      </a:lnTo>
                      <a:lnTo>
                        <a:pt x="0" y="39"/>
                      </a:lnTo>
                      <a:lnTo>
                        <a:pt x="0" y="38"/>
                      </a:lnTo>
                      <a:lnTo>
                        <a:pt x="2" y="36"/>
                      </a:lnTo>
                      <a:lnTo>
                        <a:pt x="5" y="36"/>
                      </a:lnTo>
                      <a:lnTo>
                        <a:pt x="21" y="36"/>
                      </a:lnTo>
                      <a:lnTo>
                        <a:pt x="25" y="35"/>
                      </a:lnTo>
                      <a:lnTo>
                        <a:pt x="28" y="34"/>
                      </a:lnTo>
                      <a:lnTo>
                        <a:pt x="30" y="33"/>
                      </a:lnTo>
                      <a:lnTo>
                        <a:pt x="31" y="31"/>
                      </a:lnTo>
                      <a:lnTo>
                        <a:pt x="30" y="30"/>
                      </a:lnTo>
                      <a:lnTo>
                        <a:pt x="28" y="30"/>
                      </a:lnTo>
                      <a:lnTo>
                        <a:pt x="26" y="30"/>
                      </a:lnTo>
                      <a:lnTo>
                        <a:pt x="22" y="31"/>
                      </a:lnTo>
                      <a:lnTo>
                        <a:pt x="20" y="31"/>
                      </a:lnTo>
                      <a:lnTo>
                        <a:pt x="15" y="29"/>
                      </a:lnTo>
                      <a:lnTo>
                        <a:pt x="11" y="26"/>
                      </a:lnTo>
                      <a:lnTo>
                        <a:pt x="7" y="23"/>
                      </a:lnTo>
                      <a:lnTo>
                        <a:pt x="7" y="21"/>
                      </a:lnTo>
                      <a:lnTo>
                        <a:pt x="7" y="21"/>
                      </a:lnTo>
                      <a:lnTo>
                        <a:pt x="9" y="21"/>
                      </a:lnTo>
                      <a:lnTo>
                        <a:pt x="11" y="21"/>
                      </a:lnTo>
                      <a:lnTo>
                        <a:pt x="15" y="21"/>
                      </a:lnTo>
                      <a:lnTo>
                        <a:pt x="16" y="20"/>
                      </a:lnTo>
                      <a:lnTo>
                        <a:pt x="17" y="18"/>
                      </a:lnTo>
                      <a:lnTo>
                        <a:pt x="16" y="15"/>
                      </a:lnTo>
                      <a:lnTo>
                        <a:pt x="16" y="15"/>
                      </a:lnTo>
                      <a:lnTo>
                        <a:pt x="10" y="15"/>
                      </a:lnTo>
                      <a:lnTo>
                        <a:pt x="9" y="14"/>
                      </a:lnTo>
                      <a:lnTo>
                        <a:pt x="9" y="13"/>
                      </a:lnTo>
                      <a:lnTo>
                        <a:pt x="11" y="11"/>
                      </a:lnTo>
                      <a:lnTo>
                        <a:pt x="13" y="10"/>
                      </a:lnTo>
                      <a:lnTo>
                        <a:pt x="16" y="9"/>
                      </a:lnTo>
                      <a:lnTo>
                        <a:pt x="19" y="8"/>
                      </a:lnTo>
                      <a:lnTo>
                        <a:pt x="21" y="6"/>
                      </a:lnTo>
                      <a:lnTo>
                        <a:pt x="23" y="3"/>
                      </a:lnTo>
                      <a:lnTo>
                        <a:pt x="26" y="2"/>
                      </a:lnTo>
                      <a:lnTo>
                        <a:pt x="2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7" name="Freeform 127">
                  <a:extLst>
                    <a:ext uri="{FF2B5EF4-FFF2-40B4-BE49-F238E27FC236}">
                      <a16:creationId xmlns:a16="http://schemas.microsoft.com/office/drawing/2014/main" id="{9BCBE38F-CC17-A141-A188-83F9B68BFA12}"/>
                    </a:ext>
                  </a:extLst>
                </p:cNvPr>
                <p:cNvSpPr>
                  <a:spLocks/>
                </p:cNvSpPr>
                <p:nvPr/>
              </p:nvSpPr>
              <p:spPr bwMode="auto">
                <a:xfrm>
                  <a:off x="2588395" y="2754352"/>
                  <a:ext cx="24619" cy="17377"/>
                </a:xfrm>
                <a:custGeom>
                  <a:avLst/>
                  <a:gdLst/>
                  <a:ahLst/>
                  <a:cxnLst>
                    <a:cxn ang="0">
                      <a:pos x="0" y="0"/>
                    </a:cxn>
                    <a:cxn ang="0">
                      <a:pos x="9" y="5"/>
                    </a:cxn>
                    <a:cxn ang="0">
                      <a:pos x="16" y="11"/>
                    </a:cxn>
                    <a:cxn ang="0">
                      <a:pos x="17" y="11"/>
                    </a:cxn>
                    <a:cxn ang="0">
                      <a:pos x="16" y="11"/>
                    </a:cxn>
                    <a:cxn ang="0">
                      <a:pos x="16" y="12"/>
                    </a:cxn>
                    <a:cxn ang="0">
                      <a:pos x="15" y="11"/>
                    </a:cxn>
                    <a:cxn ang="0">
                      <a:pos x="14" y="11"/>
                    </a:cxn>
                    <a:cxn ang="0">
                      <a:pos x="12" y="11"/>
                    </a:cxn>
                    <a:cxn ang="0">
                      <a:pos x="11" y="11"/>
                    </a:cxn>
                    <a:cxn ang="0">
                      <a:pos x="11" y="10"/>
                    </a:cxn>
                    <a:cxn ang="0">
                      <a:pos x="8" y="8"/>
                    </a:cxn>
                    <a:cxn ang="0">
                      <a:pos x="2" y="2"/>
                    </a:cxn>
                    <a:cxn ang="0">
                      <a:pos x="0" y="1"/>
                    </a:cxn>
                    <a:cxn ang="0">
                      <a:pos x="0" y="0"/>
                    </a:cxn>
                  </a:cxnLst>
                  <a:rect l="0" t="0" r="r" b="b"/>
                  <a:pathLst>
                    <a:path w="17" h="12">
                      <a:moveTo>
                        <a:pt x="0" y="0"/>
                      </a:moveTo>
                      <a:lnTo>
                        <a:pt x="9" y="5"/>
                      </a:lnTo>
                      <a:lnTo>
                        <a:pt x="16" y="11"/>
                      </a:lnTo>
                      <a:lnTo>
                        <a:pt x="17" y="11"/>
                      </a:lnTo>
                      <a:lnTo>
                        <a:pt x="16" y="11"/>
                      </a:lnTo>
                      <a:lnTo>
                        <a:pt x="16" y="12"/>
                      </a:lnTo>
                      <a:lnTo>
                        <a:pt x="15" y="11"/>
                      </a:lnTo>
                      <a:lnTo>
                        <a:pt x="14" y="11"/>
                      </a:lnTo>
                      <a:lnTo>
                        <a:pt x="12" y="11"/>
                      </a:lnTo>
                      <a:lnTo>
                        <a:pt x="11" y="11"/>
                      </a:lnTo>
                      <a:lnTo>
                        <a:pt x="11" y="10"/>
                      </a:lnTo>
                      <a:lnTo>
                        <a:pt x="8" y="8"/>
                      </a:lnTo>
                      <a:lnTo>
                        <a:pt x="2" y="2"/>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8" name="Freeform 128">
                  <a:extLst>
                    <a:ext uri="{FF2B5EF4-FFF2-40B4-BE49-F238E27FC236}">
                      <a16:creationId xmlns:a16="http://schemas.microsoft.com/office/drawing/2014/main" id="{7BFFCAF8-B366-E34E-9263-63741BAC6C9B}"/>
                    </a:ext>
                  </a:extLst>
                </p:cNvPr>
                <p:cNvSpPr>
                  <a:spLocks/>
                </p:cNvSpPr>
                <p:nvPr/>
              </p:nvSpPr>
              <p:spPr bwMode="auto">
                <a:xfrm>
                  <a:off x="2194506" y="2812277"/>
                  <a:ext cx="39100" cy="28962"/>
                </a:xfrm>
                <a:custGeom>
                  <a:avLst/>
                  <a:gdLst/>
                  <a:ahLst/>
                  <a:cxnLst>
                    <a:cxn ang="0">
                      <a:pos x="12" y="0"/>
                    </a:cxn>
                    <a:cxn ang="0">
                      <a:pos x="16" y="4"/>
                    </a:cxn>
                    <a:cxn ang="0">
                      <a:pos x="21" y="8"/>
                    </a:cxn>
                    <a:cxn ang="0">
                      <a:pos x="25" y="12"/>
                    </a:cxn>
                    <a:cxn ang="0">
                      <a:pos x="27" y="17"/>
                    </a:cxn>
                    <a:cxn ang="0">
                      <a:pos x="27" y="18"/>
                    </a:cxn>
                    <a:cxn ang="0">
                      <a:pos x="26" y="19"/>
                    </a:cxn>
                    <a:cxn ang="0">
                      <a:pos x="25" y="20"/>
                    </a:cxn>
                    <a:cxn ang="0">
                      <a:pos x="24" y="20"/>
                    </a:cxn>
                    <a:cxn ang="0">
                      <a:pos x="23" y="20"/>
                    </a:cxn>
                    <a:cxn ang="0">
                      <a:pos x="20" y="20"/>
                    </a:cxn>
                    <a:cxn ang="0">
                      <a:pos x="14" y="19"/>
                    </a:cxn>
                    <a:cxn ang="0">
                      <a:pos x="9" y="16"/>
                    </a:cxn>
                    <a:cxn ang="0">
                      <a:pos x="7" y="16"/>
                    </a:cxn>
                    <a:cxn ang="0">
                      <a:pos x="4" y="16"/>
                    </a:cxn>
                    <a:cxn ang="0">
                      <a:pos x="2" y="15"/>
                    </a:cxn>
                    <a:cxn ang="0">
                      <a:pos x="0" y="15"/>
                    </a:cxn>
                    <a:cxn ang="0">
                      <a:pos x="0" y="13"/>
                    </a:cxn>
                    <a:cxn ang="0">
                      <a:pos x="1" y="10"/>
                    </a:cxn>
                    <a:cxn ang="0">
                      <a:pos x="7" y="4"/>
                    </a:cxn>
                    <a:cxn ang="0">
                      <a:pos x="9" y="2"/>
                    </a:cxn>
                    <a:cxn ang="0">
                      <a:pos x="11" y="0"/>
                    </a:cxn>
                    <a:cxn ang="0">
                      <a:pos x="12" y="0"/>
                    </a:cxn>
                  </a:cxnLst>
                  <a:rect l="0" t="0" r="r" b="b"/>
                  <a:pathLst>
                    <a:path w="27" h="20">
                      <a:moveTo>
                        <a:pt x="12" y="0"/>
                      </a:moveTo>
                      <a:lnTo>
                        <a:pt x="16" y="4"/>
                      </a:lnTo>
                      <a:lnTo>
                        <a:pt x="21" y="8"/>
                      </a:lnTo>
                      <a:lnTo>
                        <a:pt x="25" y="12"/>
                      </a:lnTo>
                      <a:lnTo>
                        <a:pt x="27" y="17"/>
                      </a:lnTo>
                      <a:lnTo>
                        <a:pt x="27" y="18"/>
                      </a:lnTo>
                      <a:lnTo>
                        <a:pt x="26" y="19"/>
                      </a:lnTo>
                      <a:lnTo>
                        <a:pt x="25" y="20"/>
                      </a:lnTo>
                      <a:lnTo>
                        <a:pt x="24" y="20"/>
                      </a:lnTo>
                      <a:lnTo>
                        <a:pt x="23" y="20"/>
                      </a:lnTo>
                      <a:lnTo>
                        <a:pt x="20" y="20"/>
                      </a:lnTo>
                      <a:lnTo>
                        <a:pt x="14" y="19"/>
                      </a:lnTo>
                      <a:lnTo>
                        <a:pt x="9" y="16"/>
                      </a:lnTo>
                      <a:lnTo>
                        <a:pt x="7" y="16"/>
                      </a:lnTo>
                      <a:lnTo>
                        <a:pt x="4" y="16"/>
                      </a:lnTo>
                      <a:lnTo>
                        <a:pt x="2" y="15"/>
                      </a:lnTo>
                      <a:lnTo>
                        <a:pt x="0" y="15"/>
                      </a:lnTo>
                      <a:lnTo>
                        <a:pt x="0" y="13"/>
                      </a:lnTo>
                      <a:lnTo>
                        <a:pt x="1" y="10"/>
                      </a:lnTo>
                      <a:lnTo>
                        <a:pt x="7" y="4"/>
                      </a:lnTo>
                      <a:lnTo>
                        <a:pt x="9" y="2"/>
                      </a:lnTo>
                      <a:lnTo>
                        <a:pt x="11" y="0"/>
                      </a:lnTo>
                      <a:lnTo>
                        <a:pt x="1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19" name="Freeform 129">
                  <a:extLst>
                    <a:ext uri="{FF2B5EF4-FFF2-40B4-BE49-F238E27FC236}">
                      <a16:creationId xmlns:a16="http://schemas.microsoft.com/office/drawing/2014/main" id="{8544A82F-7086-124B-B468-F83CBC9E0D91}"/>
                    </a:ext>
                  </a:extLst>
                </p:cNvPr>
                <p:cNvSpPr>
                  <a:spLocks/>
                </p:cNvSpPr>
                <p:nvPr/>
              </p:nvSpPr>
              <p:spPr bwMode="auto">
                <a:xfrm>
                  <a:off x="2323389" y="2845584"/>
                  <a:ext cx="5792" cy="4345"/>
                </a:xfrm>
                <a:custGeom>
                  <a:avLst/>
                  <a:gdLst/>
                  <a:ahLst/>
                  <a:cxnLst>
                    <a:cxn ang="0">
                      <a:pos x="1" y="0"/>
                    </a:cxn>
                    <a:cxn ang="0">
                      <a:pos x="4" y="0"/>
                    </a:cxn>
                    <a:cxn ang="0">
                      <a:pos x="4" y="0"/>
                    </a:cxn>
                    <a:cxn ang="0">
                      <a:pos x="3" y="2"/>
                    </a:cxn>
                    <a:cxn ang="0">
                      <a:pos x="2" y="3"/>
                    </a:cxn>
                    <a:cxn ang="0">
                      <a:pos x="1" y="3"/>
                    </a:cxn>
                    <a:cxn ang="0">
                      <a:pos x="0" y="3"/>
                    </a:cxn>
                    <a:cxn ang="0">
                      <a:pos x="0" y="0"/>
                    </a:cxn>
                    <a:cxn ang="0">
                      <a:pos x="1" y="0"/>
                    </a:cxn>
                  </a:cxnLst>
                  <a:rect l="0" t="0" r="r" b="b"/>
                  <a:pathLst>
                    <a:path w="4" h="3">
                      <a:moveTo>
                        <a:pt x="1" y="0"/>
                      </a:moveTo>
                      <a:lnTo>
                        <a:pt x="4" y="0"/>
                      </a:lnTo>
                      <a:lnTo>
                        <a:pt x="4" y="0"/>
                      </a:lnTo>
                      <a:lnTo>
                        <a:pt x="3" y="2"/>
                      </a:lnTo>
                      <a:lnTo>
                        <a:pt x="2" y="3"/>
                      </a:lnTo>
                      <a:lnTo>
                        <a:pt x="1" y="3"/>
                      </a:lnTo>
                      <a:lnTo>
                        <a:pt x="0" y="3"/>
                      </a:lnTo>
                      <a:lnTo>
                        <a:pt x="0"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0" name="Freeform 130">
                  <a:extLst>
                    <a:ext uri="{FF2B5EF4-FFF2-40B4-BE49-F238E27FC236}">
                      <a16:creationId xmlns:a16="http://schemas.microsoft.com/office/drawing/2014/main" id="{475B215F-7F24-D84A-8684-C9D072E96374}"/>
                    </a:ext>
                  </a:extLst>
                </p:cNvPr>
                <p:cNvSpPr>
                  <a:spLocks noEditPoints="1"/>
                </p:cNvSpPr>
                <p:nvPr/>
              </p:nvSpPr>
              <p:spPr bwMode="auto">
                <a:xfrm>
                  <a:off x="2284289" y="2734078"/>
                  <a:ext cx="328724" cy="218667"/>
                </a:xfrm>
                <a:custGeom>
                  <a:avLst/>
                  <a:gdLst/>
                  <a:ahLst/>
                  <a:cxnLst>
                    <a:cxn ang="0">
                      <a:pos x="189" y="67"/>
                    </a:cxn>
                    <a:cxn ang="0">
                      <a:pos x="23" y="0"/>
                    </a:cxn>
                    <a:cxn ang="0">
                      <a:pos x="19" y="10"/>
                    </a:cxn>
                    <a:cxn ang="0">
                      <a:pos x="29" y="33"/>
                    </a:cxn>
                    <a:cxn ang="0">
                      <a:pos x="34" y="32"/>
                    </a:cxn>
                    <a:cxn ang="0">
                      <a:pos x="29" y="26"/>
                    </a:cxn>
                    <a:cxn ang="0">
                      <a:pos x="23" y="13"/>
                    </a:cxn>
                    <a:cxn ang="0">
                      <a:pos x="33" y="14"/>
                    </a:cxn>
                    <a:cxn ang="0">
                      <a:pos x="42" y="1"/>
                    </a:cxn>
                    <a:cxn ang="0">
                      <a:pos x="54" y="16"/>
                    </a:cxn>
                    <a:cxn ang="0">
                      <a:pos x="55" y="19"/>
                    </a:cxn>
                    <a:cxn ang="0">
                      <a:pos x="60" y="20"/>
                    </a:cxn>
                    <a:cxn ang="0">
                      <a:pos x="70" y="10"/>
                    </a:cxn>
                    <a:cxn ang="0">
                      <a:pos x="54" y="3"/>
                    </a:cxn>
                    <a:cxn ang="0">
                      <a:pos x="75" y="9"/>
                    </a:cxn>
                    <a:cxn ang="0">
                      <a:pos x="90" y="25"/>
                    </a:cxn>
                    <a:cxn ang="0">
                      <a:pos x="104" y="28"/>
                    </a:cxn>
                    <a:cxn ang="0">
                      <a:pos x="109" y="25"/>
                    </a:cxn>
                    <a:cxn ang="0">
                      <a:pos x="114" y="41"/>
                    </a:cxn>
                    <a:cxn ang="0">
                      <a:pos x="122" y="31"/>
                    </a:cxn>
                    <a:cxn ang="0">
                      <a:pos x="134" y="34"/>
                    </a:cxn>
                    <a:cxn ang="0">
                      <a:pos x="133" y="44"/>
                    </a:cxn>
                    <a:cxn ang="0">
                      <a:pos x="144" y="42"/>
                    </a:cxn>
                    <a:cxn ang="0">
                      <a:pos x="144" y="51"/>
                    </a:cxn>
                    <a:cxn ang="0">
                      <a:pos x="152" y="54"/>
                    </a:cxn>
                    <a:cxn ang="0">
                      <a:pos x="172" y="65"/>
                    </a:cxn>
                    <a:cxn ang="0">
                      <a:pos x="174" y="64"/>
                    </a:cxn>
                    <a:cxn ang="0">
                      <a:pos x="175" y="60"/>
                    </a:cxn>
                    <a:cxn ang="0">
                      <a:pos x="190" y="65"/>
                    </a:cxn>
                    <a:cxn ang="0">
                      <a:pos x="193" y="69"/>
                    </a:cxn>
                    <a:cxn ang="0">
                      <a:pos x="213" y="71"/>
                    </a:cxn>
                    <a:cxn ang="0">
                      <a:pos x="208" y="72"/>
                    </a:cxn>
                    <a:cxn ang="0">
                      <a:pos x="217" y="79"/>
                    </a:cxn>
                    <a:cxn ang="0">
                      <a:pos x="207" y="81"/>
                    </a:cxn>
                    <a:cxn ang="0">
                      <a:pos x="210" y="97"/>
                    </a:cxn>
                    <a:cxn ang="0">
                      <a:pos x="201" y="83"/>
                    </a:cxn>
                    <a:cxn ang="0">
                      <a:pos x="193" y="84"/>
                    </a:cxn>
                    <a:cxn ang="0">
                      <a:pos x="179" y="98"/>
                    </a:cxn>
                    <a:cxn ang="0">
                      <a:pos x="183" y="96"/>
                    </a:cxn>
                    <a:cxn ang="0">
                      <a:pos x="190" y="103"/>
                    </a:cxn>
                    <a:cxn ang="0">
                      <a:pos x="203" y="104"/>
                    </a:cxn>
                    <a:cxn ang="0">
                      <a:pos x="208" y="109"/>
                    </a:cxn>
                    <a:cxn ang="0">
                      <a:pos x="216" y="113"/>
                    </a:cxn>
                    <a:cxn ang="0">
                      <a:pos x="227" y="135"/>
                    </a:cxn>
                    <a:cxn ang="0">
                      <a:pos x="211" y="151"/>
                    </a:cxn>
                    <a:cxn ang="0">
                      <a:pos x="184" y="138"/>
                    </a:cxn>
                    <a:cxn ang="0">
                      <a:pos x="164" y="133"/>
                    </a:cxn>
                    <a:cxn ang="0">
                      <a:pos x="169" y="130"/>
                    </a:cxn>
                    <a:cxn ang="0">
                      <a:pos x="149" y="123"/>
                    </a:cxn>
                    <a:cxn ang="0">
                      <a:pos x="146" y="101"/>
                    </a:cxn>
                    <a:cxn ang="0">
                      <a:pos x="162" y="87"/>
                    </a:cxn>
                    <a:cxn ang="0">
                      <a:pos x="144" y="80"/>
                    </a:cxn>
                    <a:cxn ang="0">
                      <a:pos x="124" y="66"/>
                    </a:cxn>
                    <a:cxn ang="0">
                      <a:pos x="118" y="65"/>
                    </a:cxn>
                    <a:cxn ang="0">
                      <a:pos x="107" y="60"/>
                    </a:cxn>
                    <a:cxn ang="0">
                      <a:pos x="101" y="55"/>
                    </a:cxn>
                    <a:cxn ang="0">
                      <a:pos x="90" y="48"/>
                    </a:cxn>
                    <a:cxn ang="0">
                      <a:pos x="76" y="38"/>
                    </a:cxn>
                    <a:cxn ang="0">
                      <a:pos x="65" y="49"/>
                    </a:cxn>
                    <a:cxn ang="0">
                      <a:pos x="58" y="50"/>
                    </a:cxn>
                    <a:cxn ang="0">
                      <a:pos x="21" y="43"/>
                    </a:cxn>
                    <a:cxn ang="0">
                      <a:pos x="5" y="18"/>
                    </a:cxn>
                  </a:cxnLst>
                  <a:rect l="0" t="0" r="r" b="b"/>
                  <a:pathLst>
                    <a:path w="227" h="151">
                      <a:moveTo>
                        <a:pt x="184" y="67"/>
                      </a:moveTo>
                      <a:lnTo>
                        <a:pt x="184" y="67"/>
                      </a:lnTo>
                      <a:lnTo>
                        <a:pt x="185" y="68"/>
                      </a:lnTo>
                      <a:lnTo>
                        <a:pt x="187" y="68"/>
                      </a:lnTo>
                      <a:lnTo>
                        <a:pt x="189" y="67"/>
                      </a:lnTo>
                      <a:lnTo>
                        <a:pt x="187" y="67"/>
                      </a:lnTo>
                      <a:lnTo>
                        <a:pt x="186" y="67"/>
                      </a:lnTo>
                      <a:lnTo>
                        <a:pt x="184" y="67"/>
                      </a:lnTo>
                      <a:close/>
                      <a:moveTo>
                        <a:pt x="20" y="0"/>
                      </a:moveTo>
                      <a:lnTo>
                        <a:pt x="23" y="0"/>
                      </a:lnTo>
                      <a:lnTo>
                        <a:pt x="24" y="0"/>
                      </a:lnTo>
                      <a:lnTo>
                        <a:pt x="25" y="1"/>
                      </a:lnTo>
                      <a:lnTo>
                        <a:pt x="25" y="2"/>
                      </a:lnTo>
                      <a:lnTo>
                        <a:pt x="24" y="5"/>
                      </a:lnTo>
                      <a:lnTo>
                        <a:pt x="19" y="10"/>
                      </a:lnTo>
                      <a:lnTo>
                        <a:pt x="18" y="13"/>
                      </a:lnTo>
                      <a:lnTo>
                        <a:pt x="18" y="18"/>
                      </a:lnTo>
                      <a:lnTo>
                        <a:pt x="21" y="23"/>
                      </a:lnTo>
                      <a:lnTo>
                        <a:pt x="24" y="28"/>
                      </a:lnTo>
                      <a:lnTo>
                        <a:pt x="29" y="33"/>
                      </a:lnTo>
                      <a:lnTo>
                        <a:pt x="33" y="35"/>
                      </a:lnTo>
                      <a:lnTo>
                        <a:pt x="33" y="35"/>
                      </a:lnTo>
                      <a:lnTo>
                        <a:pt x="34" y="34"/>
                      </a:lnTo>
                      <a:lnTo>
                        <a:pt x="34" y="33"/>
                      </a:lnTo>
                      <a:lnTo>
                        <a:pt x="34" y="32"/>
                      </a:lnTo>
                      <a:lnTo>
                        <a:pt x="34" y="30"/>
                      </a:lnTo>
                      <a:lnTo>
                        <a:pt x="34" y="29"/>
                      </a:lnTo>
                      <a:lnTo>
                        <a:pt x="33" y="28"/>
                      </a:lnTo>
                      <a:lnTo>
                        <a:pt x="32" y="27"/>
                      </a:lnTo>
                      <a:lnTo>
                        <a:pt x="29" y="26"/>
                      </a:lnTo>
                      <a:lnTo>
                        <a:pt x="23" y="24"/>
                      </a:lnTo>
                      <a:lnTo>
                        <a:pt x="21" y="22"/>
                      </a:lnTo>
                      <a:lnTo>
                        <a:pt x="20" y="20"/>
                      </a:lnTo>
                      <a:lnTo>
                        <a:pt x="20" y="16"/>
                      </a:lnTo>
                      <a:lnTo>
                        <a:pt x="23" y="13"/>
                      </a:lnTo>
                      <a:lnTo>
                        <a:pt x="25" y="12"/>
                      </a:lnTo>
                      <a:lnTo>
                        <a:pt x="27" y="13"/>
                      </a:lnTo>
                      <a:lnTo>
                        <a:pt x="29" y="14"/>
                      </a:lnTo>
                      <a:lnTo>
                        <a:pt x="31" y="14"/>
                      </a:lnTo>
                      <a:lnTo>
                        <a:pt x="33" y="14"/>
                      </a:lnTo>
                      <a:lnTo>
                        <a:pt x="36" y="11"/>
                      </a:lnTo>
                      <a:lnTo>
                        <a:pt x="37" y="8"/>
                      </a:lnTo>
                      <a:lnTo>
                        <a:pt x="38" y="5"/>
                      </a:lnTo>
                      <a:lnTo>
                        <a:pt x="40" y="1"/>
                      </a:lnTo>
                      <a:lnTo>
                        <a:pt x="42" y="1"/>
                      </a:lnTo>
                      <a:lnTo>
                        <a:pt x="45" y="2"/>
                      </a:lnTo>
                      <a:lnTo>
                        <a:pt x="48" y="4"/>
                      </a:lnTo>
                      <a:lnTo>
                        <a:pt x="51" y="8"/>
                      </a:lnTo>
                      <a:lnTo>
                        <a:pt x="54" y="12"/>
                      </a:lnTo>
                      <a:lnTo>
                        <a:pt x="54" y="16"/>
                      </a:lnTo>
                      <a:lnTo>
                        <a:pt x="53" y="20"/>
                      </a:lnTo>
                      <a:lnTo>
                        <a:pt x="54" y="24"/>
                      </a:lnTo>
                      <a:lnTo>
                        <a:pt x="54" y="23"/>
                      </a:lnTo>
                      <a:lnTo>
                        <a:pt x="54" y="21"/>
                      </a:lnTo>
                      <a:lnTo>
                        <a:pt x="55" y="19"/>
                      </a:lnTo>
                      <a:lnTo>
                        <a:pt x="56" y="18"/>
                      </a:lnTo>
                      <a:lnTo>
                        <a:pt x="57" y="18"/>
                      </a:lnTo>
                      <a:lnTo>
                        <a:pt x="58" y="19"/>
                      </a:lnTo>
                      <a:lnTo>
                        <a:pt x="59" y="19"/>
                      </a:lnTo>
                      <a:lnTo>
                        <a:pt x="60" y="20"/>
                      </a:lnTo>
                      <a:lnTo>
                        <a:pt x="60" y="20"/>
                      </a:lnTo>
                      <a:lnTo>
                        <a:pt x="65" y="16"/>
                      </a:lnTo>
                      <a:lnTo>
                        <a:pt x="69" y="12"/>
                      </a:lnTo>
                      <a:lnTo>
                        <a:pt x="72" y="10"/>
                      </a:lnTo>
                      <a:lnTo>
                        <a:pt x="70" y="10"/>
                      </a:lnTo>
                      <a:lnTo>
                        <a:pt x="69" y="9"/>
                      </a:lnTo>
                      <a:lnTo>
                        <a:pt x="68" y="9"/>
                      </a:lnTo>
                      <a:lnTo>
                        <a:pt x="67" y="9"/>
                      </a:lnTo>
                      <a:lnTo>
                        <a:pt x="59" y="6"/>
                      </a:lnTo>
                      <a:lnTo>
                        <a:pt x="54" y="3"/>
                      </a:lnTo>
                      <a:lnTo>
                        <a:pt x="50" y="2"/>
                      </a:lnTo>
                      <a:lnTo>
                        <a:pt x="48" y="1"/>
                      </a:lnTo>
                      <a:lnTo>
                        <a:pt x="47" y="0"/>
                      </a:lnTo>
                      <a:lnTo>
                        <a:pt x="61" y="4"/>
                      </a:lnTo>
                      <a:lnTo>
                        <a:pt x="75" y="9"/>
                      </a:lnTo>
                      <a:lnTo>
                        <a:pt x="77" y="9"/>
                      </a:lnTo>
                      <a:lnTo>
                        <a:pt x="81" y="11"/>
                      </a:lnTo>
                      <a:lnTo>
                        <a:pt x="85" y="15"/>
                      </a:lnTo>
                      <a:lnTo>
                        <a:pt x="88" y="18"/>
                      </a:lnTo>
                      <a:lnTo>
                        <a:pt x="90" y="25"/>
                      </a:lnTo>
                      <a:lnTo>
                        <a:pt x="92" y="28"/>
                      </a:lnTo>
                      <a:lnTo>
                        <a:pt x="95" y="30"/>
                      </a:lnTo>
                      <a:lnTo>
                        <a:pt x="99" y="31"/>
                      </a:lnTo>
                      <a:lnTo>
                        <a:pt x="103" y="30"/>
                      </a:lnTo>
                      <a:lnTo>
                        <a:pt x="104" y="28"/>
                      </a:lnTo>
                      <a:lnTo>
                        <a:pt x="105" y="23"/>
                      </a:lnTo>
                      <a:lnTo>
                        <a:pt x="106" y="21"/>
                      </a:lnTo>
                      <a:lnTo>
                        <a:pt x="107" y="21"/>
                      </a:lnTo>
                      <a:lnTo>
                        <a:pt x="108" y="22"/>
                      </a:lnTo>
                      <a:lnTo>
                        <a:pt x="109" y="25"/>
                      </a:lnTo>
                      <a:lnTo>
                        <a:pt x="109" y="28"/>
                      </a:lnTo>
                      <a:lnTo>
                        <a:pt x="109" y="32"/>
                      </a:lnTo>
                      <a:lnTo>
                        <a:pt x="110" y="35"/>
                      </a:lnTo>
                      <a:lnTo>
                        <a:pt x="112" y="38"/>
                      </a:lnTo>
                      <a:lnTo>
                        <a:pt x="114" y="41"/>
                      </a:lnTo>
                      <a:lnTo>
                        <a:pt x="117" y="41"/>
                      </a:lnTo>
                      <a:lnTo>
                        <a:pt x="121" y="40"/>
                      </a:lnTo>
                      <a:lnTo>
                        <a:pt x="122" y="39"/>
                      </a:lnTo>
                      <a:lnTo>
                        <a:pt x="122" y="34"/>
                      </a:lnTo>
                      <a:lnTo>
                        <a:pt x="122" y="31"/>
                      </a:lnTo>
                      <a:lnTo>
                        <a:pt x="122" y="28"/>
                      </a:lnTo>
                      <a:lnTo>
                        <a:pt x="124" y="27"/>
                      </a:lnTo>
                      <a:lnTo>
                        <a:pt x="127" y="28"/>
                      </a:lnTo>
                      <a:lnTo>
                        <a:pt x="131" y="30"/>
                      </a:lnTo>
                      <a:lnTo>
                        <a:pt x="134" y="34"/>
                      </a:lnTo>
                      <a:lnTo>
                        <a:pt x="135" y="38"/>
                      </a:lnTo>
                      <a:lnTo>
                        <a:pt x="135" y="41"/>
                      </a:lnTo>
                      <a:lnTo>
                        <a:pt x="134" y="42"/>
                      </a:lnTo>
                      <a:lnTo>
                        <a:pt x="133" y="43"/>
                      </a:lnTo>
                      <a:lnTo>
                        <a:pt x="133" y="44"/>
                      </a:lnTo>
                      <a:lnTo>
                        <a:pt x="133" y="44"/>
                      </a:lnTo>
                      <a:lnTo>
                        <a:pt x="133" y="45"/>
                      </a:lnTo>
                      <a:lnTo>
                        <a:pt x="137" y="45"/>
                      </a:lnTo>
                      <a:lnTo>
                        <a:pt x="140" y="44"/>
                      </a:lnTo>
                      <a:lnTo>
                        <a:pt x="144" y="42"/>
                      </a:lnTo>
                      <a:lnTo>
                        <a:pt x="148" y="42"/>
                      </a:lnTo>
                      <a:lnTo>
                        <a:pt x="150" y="43"/>
                      </a:lnTo>
                      <a:lnTo>
                        <a:pt x="151" y="44"/>
                      </a:lnTo>
                      <a:lnTo>
                        <a:pt x="149" y="47"/>
                      </a:lnTo>
                      <a:lnTo>
                        <a:pt x="144" y="51"/>
                      </a:lnTo>
                      <a:lnTo>
                        <a:pt x="142" y="53"/>
                      </a:lnTo>
                      <a:lnTo>
                        <a:pt x="144" y="54"/>
                      </a:lnTo>
                      <a:lnTo>
                        <a:pt x="145" y="55"/>
                      </a:lnTo>
                      <a:lnTo>
                        <a:pt x="150" y="54"/>
                      </a:lnTo>
                      <a:lnTo>
                        <a:pt x="152" y="54"/>
                      </a:lnTo>
                      <a:lnTo>
                        <a:pt x="155" y="55"/>
                      </a:lnTo>
                      <a:lnTo>
                        <a:pt x="158" y="56"/>
                      </a:lnTo>
                      <a:lnTo>
                        <a:pt x="161" y="58"/>
                      </a:lnTo>
                      <a:lnTo>
                        <a:pt x="170" y="64"/>
                      </a:lnTo>
                      <a:lnTo>
                        <a:pt x="172" y="65"/>
                      </a:lnTo>
                      <a:lnTo>
                        <a:pt x="172" y="65"/>
                      </a:lnTo>
                      <a:lnTo>
                        <a:pt x="173" y="65"/>
                      </a:lnTo>
                      <a:lnTo>
                        <a:pt x="174" y="66"/>
                      </a:lnTo>
                      <a:lnTo>
                        <a:pt x="174" y="65"/>
                      </a:lnTo>
                      <a:lnTo>
                        <a:pt x="174" y="64"/>
                      </a:lnTo>
                      <a:lnTo>
                        <a:pt x="174" y="63"/>
                      </a:lnTo>
                      <a:lnTo>
                        <a:pt x="173" y="62"/>
                      </a:lnTo>
                      <a:lnTo>
                        <a:pt x="172" y="61"/>
                      </a:lnTo>
                      <a:lnTo>
                        <a:pt x="173" y="61"/>
                      </a:lnTo>
                      <a:lnTo>
                        <a:pt x="175" y="60"/>
                      </a:lnTo>
                      <a:lnTo>
                        <a:pt x="178" y="60"/>
                      </a:lnTo>
                      <a:lnTo>
                        <a:pt x="181" y="61"/>
                      </a:lnTo>
                      <a:lnTo>
                        <a:pt x="182" y="61"/>
                      </a:lnTo>
                      <a:lnTo>
                        <a:pt x="185" y="62"/>
                      </a:lnTo>
                      <a:lnTo>
                        <a:pt x="190" y="65"/>
                      </a:lnTo>
                      <a:lnTo>
                        <a:pt x="191" y="67"/>
                      </a:lnTo>
                      <a:lnTo>
                        <a:pt x="190" y="67"/>
                      </a:lnTo>
                      <a:lnTo>
                        <a:pt x="192" y="67"/>
                      </a:lnTo>
                      <a:lnTo>
                        <a:pt x="193" y="68"/>
                      </a:lnTo>
                      <a:lnTo>
                        <a:pt x="193" y="69"/>
                      </a:lnTo>
                      <a:lnTo>
                        <a:pt x="194" y="70"/>
                      </a:lnTo>
                      <a:lnTo>
                        <a:pt x="196" y="70"/>
                      </a:lnTo>
                      <a:lnTo>
                        <a:pt x="199" y="69"/>
                      </a:lnTo>
                      <a:lnTo>
                        <a:pt x="207" y="69"/>
                      </a:lnTo>
                      <a:lnTo>
                        <a:pt x="213" y="71"/>
                      </a:lnTo>
                      <a:lnTo>
                        <a:pt x="213" y="71"/>
                      </a:lnTo>
                      <a:lnTo>
                        <a:pt x="209" y="71"/>
                      </a:lnTo>
                      <a:lnTo>
                        <a:pt x="208" y="72"/>
                      </a:lnTo>
                      <a:lnTo>
                        <a:pt x="208" y="72"/>
                      </a:lnTo>
                      <a:lnTo>
                        <a:pt x="208" y="72"/>
                      </a:lnTo>
                      <a:lnTo>
                        <a:pt x="209" y="74"/>
                      </a:lnTo>
                      <a:lnTo>
                        <a:pt x="211" y="74"/>
                      </a:lnTo>
                      <a:lnTo>
                        <a:pt x="214" y="75"/>
                      </a:lnTo>
                      <a:lnTo>
                        <a:pt x="217" y="77"/>
                      </a:lnTo>
                      <a:lnTo>
                        <a:pt x="217" y="79"/>
                      </a:lnTo>
                      <a:lnTo>
                        <a:pt x="216" y="81"/>
                      </a:lnTo>
                      <a:lnTo>
                        <a:pt x="214" y="81"/>
                      </a:lnTo>
                      <a:lnTo>
                        <a:pt x="210" y="80"/>
                      </a:lnTo>
                      <a:lnTo>
                        <a:pt x="208" y="80"/>
                      </a:lnTo>
                      <a:lnTo>
                        <a:pt x="207" y="81"/>
                      </a:lnTo>
                      <a:lnTo>
                        <a:pt x="208" y="86"/>
                      </a:lnTo>
                      <a:lnTo>
                        <a:pt x="210" y="91"/>
                      </a:lnTo>
                      <a:lnTo>
                        <a:pt x="211" y="95"/>
                      </a:lnTo>
                      <a:lnTo>
                        <a:pt x="211" y="96"/>
                      </a:lnTo>
                      <a:lnTo>
                        <a:pt x="210" y="97"/>
                      </a:lnTo>
                      <a:lnTo>
                        <a:pt x="210" y="97"/>
                      </a:lnTo>
                      <a:lnTo>
                        <a:pt x="209" y="97"/>
                      </a:lnTo>
                      <a:lnTo>
                        <a:pt x="206" y="93"/>
                      </a:lnTo>
                      <a:lnTo>
                        <a:pt x="204" y="88"/>
                      </a:lnTo>
                      <a:lnTo>
                        <a:pt x="201" y="83"/>
                      </a:lnTo>
                      <a:lnTo>
                        <a:pt x="197" y="80"/>
                      </a:lnTo>
                      <a:lnTo>
                        <a:pt x="195" y="80"/>
                      </a:lnTo>
                      <a:lnTo>
                        <a:pt x="194" y="81"/>
                      </a:lnTo>
                      <a:lnTo>
                        <a:pt x="193" y="82"/>
                      </a:lnTo>
                      <a:lnTo>
                        <a:pt x="193" y="84"/>
                      </a:lnTo>
                      <a:lnTo>
                        <a:pt x="192" y="85"/>
                      </a:lnTo>
                      <a:lnTo>
                        <a:pt x="191" y="87"/>
                      </a:lnTo>
                      <a:lnTo>
                        <a:pt x="190" y="88"/>
                      </a:lnTo>
                      <a:lnTo>
                        <a:pt x="185" y="93"/>
                      </a:lnTo>
                      <a:lnTo>
                        <a:pt x="179" y="98"/>
                      </a:lnTo>
                      <a:lnTo>
                        <a:pt x="180" y="98"/>
                      </a:lnTo>
                      <a:lnTo>
                        <a:pt x="181" y="97"/>
                      </a:lnTo>
                      <a:lnTo>
                        <a:pt x="181" y="97"/>
                      </a:lnTo>
                      <a:lnTo>
                        <a:pt x="182" y="96"/>
                      </a:lnTo>
                      <a:lnTo>
                        <a:pt x="183" y="96"/>
                      </a:lnTo>
                      <a:lnTo>
                        <a:pt x="185" y="97"/>
                      </a:lnTo>
                      <a:lnTo>
                        <a:pt x="186" y="98"/>
                      </a:lnTo>
                      <a:lnTo>
                        <a:pt x="187" y="100"/>
                      </a:lnTo>
                      <a:lnTo>
                        <a:pt x="189" y="101"/>
                      </a:lnTo>
                      <a:lnTo>
                        <a:pt x="190" y="103"/>
                      </a:lnTo>
                      <a:lnTo>
                        <a:pt x="192" y="105"/>
                      </a:lnTo>
                      <a:lnTo>
                        <a:pt x="195" y="106"/>
                      </a:lnTo>
                      <a:lnTo>
                        <a:pt x="197" y="107"/>
                      </a:lnTo>
                      <a:lnTo>
                        <a:pt x="199" y="106"/>
                      </a:lnTo>
                      <a:lnTo>
                        <a:pt x="203" y="104"/>
                      </a:lnTo>
                      <a:lnTo>
                        <a:pt x="204" y="103"/>
                      </a:lnTo>
                      <a:lnTo>
                        <a:pt x="206" y="104"/>
                      </a:lnTo>
                      <a:lnTo>
                        <a:pt x="209" y="108"/>
                      </a:lnTo>
                      <a:lnTo>
                        <a:pt x="209" y="109"/>
                      </a:lnTo>
                      <a:lnTo>
                        <a:pt x="208" y="109"/>
                      </a:lnTo>
                      <a:lnTo>
                        <a:pt x="206" y="111"/>
                      </a:lnTo>
                      <a:lnTo>
                        <a:pt x="207" y="111"/>
                      </a:lnTo>
                      <a:lnTo>
                        <a:pt x="210" y="112"/>
                      </a:lnTo>
                      <a:lnTo>
                        <a:pt x="213" y="112"/>
                      </a:lnTo>
                      <a:lnTo>
                        <a:pt x="216" y="113"/>
                      </a:lnTo>
                      <a:lnTo>
                        <a:pt x="219" y="117"/>
                      </a:lnTo>
                      <a:lnTo>
                        <a:pt x="222" y="120"/>
                      </a:lnTo>
                      <a:lnTo>
                        <a:pt x="225" y="125"/>
                      </a:lnTo>
                      <a:lnTo>
                        <a:pt x="227" y="130"/>
                      </a:lnTo>
                      <a:lnTo>
                        <a:pt x="227" y="135"/>
                      </a:lnTo>
                      <a:lnTo>
                        <a:pt x="227" y="140"/>
                      </a:lnTo>
                      <a:lnTo>
                        <a:pt x="225" y="145"/>
                      </a:lnTo>
                      <a:lnTo>
                        <a:pt x="221" y="148"/>
                      </a:lnTo>
                      <a:lnTo>
                        <a:pt x="216" y="151"/>
                      </a:lnTo>
                      <a:lnTo>
                        <a:pt x="211" y="151"/>
                      </a:lnTo>
                      <a:lnTo>
                        <a:pt x="207" y="150"/>
                      </a:lnTo>
                      <a:lnTo>
                        <a:pt x="203" y="147"/>
                      </a:lnTo>
                      <a:lnTo>
                        <a:pt x="195" y="142"/>
                      </a:lnTo>
                      <a:lnTo>
                        <a:pt x="191" y="140"/>
                      </a:lnTo>
                      <a:lnTo>
                        <a:pt x="184" y="138"/>
                      </a:lnTo>
                      <a:lnTo>
                        <a:pt x="178" y="137"/>
                      </a:lnTo>
                      <a:lnTo>
                        <a:pt x="170" y="136"/>
                      </a:lnTo>
                      <a:lnTo>
                        <a:pt x="164" y="134"/>
                      </a:lnTo>
                      <a:lnTo>
                        <a:pt x="164" y="134"/>
                      </a:lnTo>
                      <a:lnTo>
                        <a:pt x="164" y="133"/>
                      </a:lnTo>
                      <a:lnTo>
                        <a:pt x="165" y="133"/>
                      </a:lnTo>
                      <a:lnTo>
                        <a:pt x="168" y="132"/>
                      </a:lnTo>
                      <a:lnTo>
                        <a:pt x="170" y="131"/>
                      </a:lnTo>
                      <a:lnTo>
                        <a:pt x="170" y="131"/>
                      </a:lnTo>
                      <a:lnTo>
                        <a:pt x="169" y="130"/>
                      </a:lnTo>
                      <a:lnTo>
                        <a:pt x="165" y="129"/>
                      </a:lnTo>
                      <a:lnTo>
                        <a:pt x="161" y="127"/>
                      </a:lnTo>
                      <a:lnTo>
                        <a:pt x="156" y="125"/>
                      </a:lnTo>
                      <a:lnTo>
                        <a:pt x="152" y="124"/>
                      </a:lnTo>
                      <a:lnTo>
                        <a:pt x="149" y="123"/>
                      </a:lnTo>
                      <a:lnTo>
                        <a:pt x="132" y="118"/>
                      </a:lnTo>
                      <a:lnTo>
                        <a:pt x="135" y="115"/>
                      </a:lnTo>
                      <a:lnTo>
                        <a:pt x="137" y="110"/>
                      </a:lnTo>
                      <a:lnTo>
                        <a:pt x="140" y="106"/>
                      </a:lnTo>
                      <a:lnTo>
                        <a:pt x="146" y="101"/>
                      </a:lnTo>
                      <a:lnTo>
                        <a:pt x="153" y="96"/>
                      </a:lnTo>
                      <a:lnTo>
                        <a:pt x="155" y="94"/>
                      </a:lnTo>
                      <a:lnTo>
                        <a:pt x="159" y="92"/>
                      </a:lnTo>
                      <a:lnTo>
                        <a:pt x="161" y="90"/>
                      </a:lnTo>
                      <a:lnTo>
                        <a:pt x="162" y="87"/>
                      </a:lnTo>
                      <a:lnTo>
                        <a:pt x="162" y="84"/>
                      </a:lnTo>
                      <a:lnTo>
                        <a:pt x="160" y="82"/>
                      </a:lnTo>
                      <a:lnTo>
                        <a:pt x="157" y="81"/>
                      </a:lnTo>
                      <a:lnTo>
                        <a:pt x="153" y="81"/>
                      </a:lnTo>
                      <a:lnTo>
                        <a:pt x="144" y="80"/>
                      </a:lnTo>
                      <a:lnTo>
                        <a:pt x="139" y="79"/>
                      </a:lnTo>
                      <a:lnTo>
                        <a:pt x="136" y="78"/>
                      </a:lnTo>
                      <a:lnTo>
                        <a:pt x="132" y="75"/>
                      </a:lnTo>
                      <a:lnTo>
                        <a:pt x="128" y="70"/>
                      </a:lnTo>
                      <a:lnTo>
                        <a:pt x="124" y="66"/>
                      </a:lnTo>
                      <a:lnTo>
                        <a:pt x="123" y="65"/>
                      </a:lnTo>
                      <a:lnTo>
                        <a:pt x="122" y="65"/>
                      </a:lnTo>
                      <a:lnTo>
                        <a:pt x="120" y="66"/>
                      </a:lnTo>
                      <a:lnTo>
                        <a:pt x="119" y="66"/>
                      </a:lnTo>
                      <a:lnTo>
                        <a:pt x="118" y="65"/>
                      </a:lnTo>
                      <a:lnTo>
                        <a:pt x="117" y="65"/>
                      </a:lnTo>
                      <a:lnTo>
                        <a:pt x="117" y="62"/>
                      </a:lnTo>
                      <a:lnTo>
                        <a:pt x="116" y="61"/>
                      </a:lnTo>
                      <a:lnTo>
                        <a:pt x="113" y="60"/>
                      </a:lnTo>
                      <a:lnTo>
                        <a:pt x="107" y="60"/>
                      </a:lnTo>
                      <a:lnTo>
                        <a:pt x="106" y="59"/>
                      </a:lnTo>
                      <a:lnTo>
                        <a:pt x="105" y="58"/>
                      </a:lnTo>
                      <a:lnTo>
                        <a:pt x="103" y="57"/>
                      </a:lnTo>
                      <a:lnTo>
                        <a:pt x="102" y="56"/>
                      </a:lnTo>
                      <a:lnTo>
                        <a:pt x="101" y="55"/>
                      </a:lnTo>
                      <a:lnTo>
                        <a:pt x="96" y="53"/>
                      </a:lnTo>
                      <a:lnTo>
                        <a:pt x="92" y="51"/>
                      </a:lnTo>
                      <a:lnTo>
                        <a:pt x="91" y="50"/>
                      </a:lnTo>
                      <a:lnTo>
                        <a:pt x="90" y="50"/>
                      </a:lnTo>
                      <a:lnTo>
                        <a:pt x="90" y="48"/>
                      </a:lnTo>
                      <a:lnTo>
                        <a:pt x="89" y="48"/>
                      </a:lnTo>
                      <a:lnTo>
                        <a:pt x="88" y="47"/>
                      </a:lnTo>
                      <a:lnTo>
                        <a:pt x="83" y="43"/>
                      </a:lnTo>
                      <a:lnTo>
                        <a:pt x="80" y="40"/>
                      </a:lnTo>
                      <a:lnTo>
                        <a:pt x="76" y="38"/>
                      </a:lnTo>
                      <a:lnTo>
                        <a:pt x="71" y="38"/>
                      </a:lnTo>
                      <a:lnTo>
                        <a:pt x="68" y="40"/>
                      </a:lnTo>
                      <a:lnTo>
                        <a:pt x="67" y="42"/>
                      </a:lnTo>
                      <a:lnTo>
                        <a:pt x="66" y="46"/>
                      </a:lnTo>
                      <a:lnTo>
                        <a:pt x="65" y="49"/>
                      </a:lnTo>
                      <a:lnTo>
                        <a:pt x="63" y="52"/>
                      </a:lnTo>
                      <a:lnTo>
                        <a:pt x="63" y="52"/>
                      </a:lnTo>
                      <a:lnTo>
                        <a:pt x="62" y="52"/>
                      </a:lnTo>
                      <a:lnTo>
                        <a:pt x="59" y="51"/>
                      </a:lnTo>
                      <a:lnTo>
                        <a:pt x="58" y="50"/>
                      </a:lnTo>
                      <a:lnTo>
                        <a:pt x="58" y="51"/>
                      </a:lnTo>
                      <a:lnTo>
                        <a:pt x="56" y="52"/>
                      </a:lnTo>
                      <a:lnTo>
                        <a:pt x="55" y="52"/>
                      </a:lnTo>
                      <a:lnTo>
                        <a:pt x="38" y="48"/>
                      </a:lnTo>
                      <a:lnTo>
                        <a:pt x="21" y="43"/>
                      </a:lnTo>
                      <a:lnTo>
                        <a:pt x="4" y="37"/>
                      </a:lnTo>
                      <a:lnTo>
                        <a:pt x="1" y="35"/>
                      </a:lnTo>
                      <a:lnTo>
                        <a:pt x="0" y="31"/>
                      </a:lnTo>
                      <a:lnTo>
                        <a:pt x="0" y="27"/>
                      </a:lnTo>
                      <a:lnTo>
                        <a:pt x="5" y="18"/>
                      </a:lnTo>
                      <a:lnTo>
                        <a:pt x="11" y="9"/>
                      </a:lnTo>
                      <a:lnTo>
                        <a:pt x="18" y="1"/>
                      </a:lnTo>
                      <a:lnTo>
                        <a:pt x="2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1" name="Freeform 131">
                  <a:extLst>
                    <a:ext uri="{FF2B5EF4-FFF2-40B4-BE49-F238E27FC236}">
                      <a16:creationId xmlns:a16="http://schemas.microsoft.com/office/drawing/2014/main" id="{309416C3-4A52-9B4F-8569-A664CD5AFA6B}"/>
                    </a:ext>
                  </a:extLst>
                </p:cNvPr>
                <p:cNvSpPr>
                  <a:spLocks/>
                </p:cNvSpPr>
                <p:nvPr/>
              </p:nvSpPr>
              <p:spPr bwMode="auto">
                <a:xfrm>
                  <a:off x="2468202" y="2903509"/>
                  <a:ext cx="7241" cy="2896"/>
                </a:xfrm>
                <a:custGeom>
                  <a:avLst/>
                  <a:gdLst/>
                  <a:ahLst/>
                  <a:cxnLst>
                    <a:cxn ang="0">
                      <a:pos x="0" y="0"/>
                    </a:cxn>
                    <a:cxn ang="0">
                      <a:pos x="5" y="1"/>
                    </a:cxn>
                    <a:cxn ang="0">
                      <a:pos x="4" y="2"/>
                    </a:cxn>
                    <a:cxn ang="0">
                      <a:pos x="3" y="2"/>
                    </a:cxn>
                    <a:cxn ang="0">
                      <a:pos x="1" y="2"/>
                    </a:cxn>
                    <a:cxn ang="0">
                      <a:pos x="1" y="1"/>
                    </a:cxn>
                    <a:cxn ang="0">
                      <a:pos x="0" y="1"/>
                    </a:cxn>
                    <a:cxn ang="0">
                      <a:pos x="0" y="0"/>
                    </a:cxn>
                  </a:cxnLst>
                  <a:rect l="0" t="0" r="r" b="b"/>
                  <a:pathLst>
                    <a:path w="5" h="2">
                      <a:moveTo>
                        <a:pt x="0" y="0"/>
                      </a:moveTo>
                      <a:lnTo>
                        <a:pt x="5" y="1"/>
                      </a:lnTo>
                      <a:lnTo>
                        <a:pt x="4" y="2"/>
                      </a:lnTo>
                      <a:lnTo>
                        <a:pt x="3" y="2"/>
                      </a:lnTo>
                      <a:lnTo>
                        <a:pt x="1" y="2"/>
                      </a:lnTo>
                      <a:lnTo>
                        <a:pt x="1" y="1"/>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2" name="Freeform 132">
                  <a:extLst>
                    <a:ext uri="{FF2B5EF4-FFF2-40B4-BE49-F238E27FC236}">
                      <a16:creationId xmlns:a16="http://schemas.microsoft.com/office/drawing/2014/main" id="{E541A720-4F43-F94D-827C-B4D041759514}"/>
                    </a:ext>
                  </a:extLst>
                </p:cNvPr>
                <p:cNvSpPr>
                  <a:spLocks/>
                </p:cNvSpPr>
                <p:nvPr/>
              </p:nvSpPr>
              <p:spPr bwMode="auto">
                <a:xfrm>
                  <a:off x="2442135" y="2891924"/>
                  <a:ext cx="26066" cy="11585"/>
                </a:xfrm>
                <a:custGeom>
                  <a:avLst/>
                  <a:gdLst/>
                  <a:ahLst/>
                  <a:cxnLst>
                    <a:cxn ang="0">
                      <a:pos x="1" y="0"/>
                    </a:cxn>
                    <a:cxn ang="0">
                      <a:pos x="4" y="0"/>
                    </a:cxn>
                    <a:cxn ang="0">
                      <a:pos x="8" y="1"/>
                    </a:cxn>
                    <a:cxn ang="0">
                      <a:pos x="12" y="2"/>
                    </a:cxn>
                    <a:cxn ang="0">
                      <a:pos x="15" y="3"/>
                    </a:cxn>
                    <a:cxn ang="0">
                      <a:pos x="16" y="3"/>
                    </a:cxn>
                    <a:cxn ang="0">
                      <a:pos x="17" y="4"/>
                    </a:cxn>
                    <a:cxn ang="0">
                      <a:pos x="18" y="8"/>
                    </a:cxn>
                    <a:cxn ang="0">
                      <a:pos x="1" y="1"/>
                    </a:cxn>
                    <a:cxn ang="0">
                      <a:pos x="0" y="0"/>
                    </a:cxn>
                    <a:cxn ang="0">
                      <a:pos x="1" y="0"/>
                    </a:cxn>
                  </a:cxnLst>
                  <a:rect l="0" t="0" r="r" b="b"/>
                  <a:pathLst>
                    <a:path w="18" h="8">
                      <a:moveTo>
                        <a:pt x="1" y="0"/>
                      </a:moveTo>
                      <a:lnTo>
                        <a:pt x="4" y="0"/>
                      </a:lnTo>
                      <a:lnTo>
                        <a:pt x="8" y="1"/>
                      </a:lnTo>
                      <a:lnTo>
                        <a:pt x="12" y="2"/>
                      </a:lnTo>
                      <a:lnTo>
                        <a:pt x="15" y="3"/>
                      </a:lnTo>
                      <a:lnTo>
                        <a:pt x="16" y="3"/>
                      </a:lnTo>
                      <a:lnTo>
                        <a:pt x="17" y="4"/>
                      </a:lnTo>
                      <a:lnTo>
                        <a:pt x="18" y="8"/>
                      </a:lnTo>
                      <a:lnTo>
                        <a:pt x="1" y="1"/>
                      </a:lnTo>
                      <a:lnTo>
                        <a:pt x="0"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3" name="Freeform 133">
                  <a:extLst>
                    <a:ext uri="{FF2B5EF4-FFF2-40B4-BE49-F238E27FC236}">
                      <a16:creationId xmlns:a16="http://schemas.microsoft.com/office/drawing/2014/main" id="{E2660A47-7D1D-0941-8668-5952B1D43069}"/>
                    </a:ext>
                  </a:extLst>
                </p:cNvPr>
                <p:cNvSpPr>
                  <a:spLocks noEditPoints="1"/>
                </p:cNvSpPr>
                <p:nvPr/>
              </p:nvSpPr>
              <p:spPr bwMode="auto">
                <a:xfrm>
                  <a:off x="2817199" y="2683394"/>
                  <a:ext cx="76751" cy="56477"/>
                </a:xfrm>
                <a:custGeom>
                  <a:avLst/>
                  <a:gdLst/>
                  <a:ahLst/>
                  <a:cxnLst>
                    <a:cxn ang="0">
                      <a:pos x="22" y="26"/>
                    </a:cxn>
                    <a:cxn ang="0">
                      <a:pos x="23" y="26"/>
                    </a:cxn>
                    <a:cxn ang="0">
                      <a:pos x="22" y="26"/>
                    </a:cxn>
                    <a:cxn ang="0">
                      <a:pos x="8" y="0"/>
                    </a:cxn>
                    <a:cxn ang="0">
                      <a:pos x="8" y="0"/>
                    </a:cxn>
                    <a:cxn ang="0">
                      <a:pos x="9" y="0"/>
                    </a:cxn>
                    <a:cxn ang="0">
                      <a:pos x="10" y="1"/>
                    </a:cxn>
                    <a:cxn ang="0">
                      <a:pos x="12" y="1"/>
                    </a:cxn>
                    <a:cxn ang="0">
                      <a:pos x="13" y="1"/>
                    </a:cxn>
                    <a:cxn ang="0">
                      <a:pos x="14" y="2"/>
                    </a:cxn>
                    <a:cxn ang="0">
                      <a:pos x="21" y="4"/>
                    </a:cxn>
                    <a:cxn ang="0">
                      <a:pos x="28" y="6"/>
                    </a:cxn>
                    <a:cxn ang="0">
                      <a:pos x="35" y="9"/>
                    </a:cxn>
                    <a:cxn ang="0">
                      <a:pos x="41" y="14"/>
                    </a:cxn>
                    <a:cxn ang="0">
                      <a:pos x="41" y="15"/>
                    </a:cxn>
                    <a:cxn ang="0">
                      <a:pos x="41" y="16"/>
                    </a:cxn>
                    <a:cxn ang="0">
                      <a:pos x="41" y="17"/>
                    </a:cxn>
                    <a:cxn ang="0">
                      <a:pos x="42" y="19"/>
                    </a:cxn>
                    <a:cxn ang="0">
                      <a:pos x="47" y="22"/>
                    </a:cxn>
                    <a:cxn ang="0">
                      <a:pos x="48" y="24"/>
                    </a:cxn>
                    <a:cxn ang="0">
                      <a:pos x="50" y="26"/>
                    </a:cxn>
                    <a:cxn ang="0">
                      <a:pos x="52" y="29"/>
                    </a:cxn>
                    <a:cxn ang="0">
                      <a:pos x="53" y="31"/>
                    </a:cxn>
                    <a:cxn ang="0">
                      <a:pos x="53" y="33"/>
                    </a:cxn>
                    <a:cxn ang="0">
                      <a:pos x="51" y="36"/>
                    </a:cxn>
                    <a:cxn ang="0">
                      <a:pos x="48" y="37"/>
                    </a:cxn>
                    <a:cxn ang="0">
                      <a:pos x="43" y="39"/>
                    </a:cxn>
                    <a:cxn ang="0">
                      <a:pos x="28" y="39"/>
                    </a:cxn>
                    <a:cxn ang="0">
                      <a:pos x="24" y="37"/>
                    </a:cxn>
                    <a:cxn ang="0">
                      <a:pos x="22" y="35"/>
                    </a:cxn>
                    <a:cxn ang="0">
                      <a:pos x="21" y="33"/>
                    </a:cxn>
                    <a:cxn ang="0">
                      <a:pos x="21" y="30"/>
                    </a:cxn>
                    <a:cxn ang="0">
                      <a:pos x="20" y="27"/>
                    </a:cxn>
                    <a:cxn ang="0">
                      <a:pos x="18" y="26"/>
                    </a:cxn>
                    <a:cxn ang="0">
                      <a:pos x="17" y="26"/>
                    </a:cxn>
                    <a:cxn ang="0">
                      <a:pos x="15" y="29"/>
                    </a:cxn>
                    <a:cxn ang="0">
                      <a:pos x="15" y="30"/>
                    </a:cxn>
                    <a:cxn ang="0">
                      <a:pos x="14" y="32"/>
                    </a:cxn>
                    <a:cxn ang="0">
                      <a:pos x="14" y="33"/>
                    </a:cxn>
                    <a:cxn ang="0">
                      <a:pos x="13" y="33"/>
                    </a:cxn>
                    <a:cxn ang="0">
                      <a:pos x="7" y="30"/>
                    </a:cxn>
                    <a:cxn ang="0">
                      <a:pos x="3" y="28"/>
                    </a:cxn>
                    <a:cxn ang="0">
                      <a:pos x="1" y="24"/>
                    </a:cxn>
                    <a:cxn ang="0">
                      <a:pos x="0" y="21"/>
                    </a:cxn>
                    <a:cxn ang="0">
                      <a:pos x="1" y="20"/>
                    </a:cxn>
                    <a:cxn ang="0">
                      <a:pos x="5" y="19"/>
                    </a:cxn>
                    <a:cxn ang="0">
                      <a:pos x="10" y="19"/>
                    </a:cxn>
                    <a:cxn ang="0">
                      <a:pos x="14" y="21"/>
                    </a:cxn>
                    <a:cxn ang="0">
                      <a:pos x="19" y="24"/>
                    </a:cxn>
                    <a:cxn ang="0">
                      <a:pos x="21" y="25"/>
                    </a:cxn>
                    <a:cxn ang="0">
                      <a:pos x="20" y="24"/>
                    </a:cxn>
                    <a:cxn ang="0">
                      <a:pos x="19" y="23"/>
                    </a:cxn>
                    <a:cxn ang="0">
                      <a:pos x="18" y="22"/>
                    </a:cxn>
                    <a:cxn ang="0">
                      <a:pos x="17" y="22"/>
                    </a:cxn>
                    <a:cxn ang="0">
                      <a:pos x="20" y="22"/>
                    </a:cxn>
                    <a:cxn ang="0">
                      <a:pos x="20" y="21"/>
                    </a:cxn>
                    <a:cxn ang="0">
                      <a:pos x="16" y="16"/>
                    </a:cxn>
                    <a:cxn ang="0">
                      <a:pos x="13" y="11"/>
                    </a:cxn>
                    <a:cxn ang="0">
                      <a:pos x="9" y="6"/>
                    </a:cxn>
                    <a:cxn ang="0">
                      <a:pos x="7" y="1"/>
                    </a:cxn>
                    <a:cxn ang="0">
                      <a:pos x="7" y="0"/>
                    </a:cxn>
                    <a:cxn ang="0">
                      <a:pos x="8" y="0"/>
                    </a:cxn>
                  </a:cxnLst>
                  <a:rect l="0" t="0" r="r" b="b"/>
                  <a:pathLst>
                    <a:path w="53" h="39">
                      <a:moveTo>
                        <a:pt x="22" y="26"/>
                      </a:moveTo>
                      <a:lnTo>
                        <a:pt x="23" y="26"/>
                      </a:lnTo>
                      <a:lnTo>
                        <a:pt x="22" y="26"/>
                      </a:lnTo>
                      <a:close/>
                      <a:moveTo>
                        <a:pt x="8" y="0"/>
                      </a:moveTo>
                      <a:lnTo>
                        <a:pt x="8" y="0"/>
                      </a:lnTo>
                      <a:lnTo>
                        <a:pt x="9" y="0"/>
                      </a:lnTo>
                      <a:lnTo>
                        <a:pt x="10" y="1"/>
                      </a:lnTo>
                      <a:lnTo>
                        <a:pt x="12" y="1"/>
                      </a:lnTo>
                      <a:lnTo>
                        <a:pt x="13" y="1"/>
                      </a:lnTo>
                      <a:lnTo>
                        <a:pt x="14" y="2"/>
                      </a:lnTo>
                      <a:lnTo>
                        <a:pt x="21" y="4"/>
                      </a:lnTo>
                      <a:lnTo>
                        <a:pt x="28" y="6"/>
                      </a:lnTo>
                      <a:lnTo>
                        <a:pt x="35" y="9"/>
                      </a:lnTo>
                      <a:lnTo>
                        <a:pt x="41" y="14"/>
                      </a:lnTo>
                      <a:lnTo>
                        <a:pt x="41" y="15"/>
                      </a:lnTo>
                      <a:lnTo>
                        <a:pt x="41" y="16"/>
                      </a:lnTo>
                      <a:lnTo>
                        <a:pt x="41" y="17"/>
                      </a:lnTo>
                      <a:lnTo>
                        <a:pt x="42" y="19"/>
                      </a:lnTo>
                      <a:lnTo>
                        <a:pt x="47" y="22"/>
                      </a:lnTo>
                      <a:lnTo>
                        <a:pt x="48" y="24"/>
                      </a:lnTo>
                      <a:lnTo>
                        <a:pt x="50" y="26"/>
                      </a:lnTo>
                      <a:lnTo>
                        <a:pt x="52" y="29"/>
                      </a:lnTo>
                      <a:lnTo>
                        <a:pt x="53" y="31"/>
                      </a:lnTo>
                      <a:lnTo>
                        <a:pt x="53" y="33"/>
                      </a:lnTo>
                      <a:lnTo>
                        <a:pt x="51" y="36"/>
                      </a:lnTo>
                      <a:lnTo>
                        <a:pt x="48" y="37"/>
                      </a:lnTo>
                      <a:lnTo>
                        <a:pt x="43" y="39"/>
                      </a:lnTo>
                      <a:lnTo>
                        <a:pt x="28" y="39"/>
                      </a:lnTo>
                      <a:lnTo>
                        <a:pt x="24" y="37"/>
                      </a:lnTo>
                      <a:lnTo>
                        <a:pt x="22" y="35"/>
                      </a:lnTo>
                      <a:lnTo>
                        <a:pt x="21" y="33"/>
                      </a:lnTo>
                      <a:lnTo>
                        <a:pt x="21" y="30"/>
                      </a:lnTo>
                      <a:lnTo>
                        <a:pt x="20" y="27"/>
                      </a:lnTo>
                      <a:lnTo>
                        <a:pt x="18" y="26"/>
                      </a:lnTo>
                      <a:lnTo>
                        <a:pt x="17" y="26"/>
                      </a:lnTo>
                      <a:lnTo>
                        <a:pt x="15" y="29"/>
                      </a:lnTo>
                      <a:lnTo>
                        <a:pt x="15" y="30"/>
                      </a:lnTo>
                      <a:lnTo>
                        <a:pt x="14" y="32"/>
                      </a:lnTo>
                      <a:lnTo>
                        <a:pt x="14" y="33"/>
                      </a:lnTo>
                      <a:lnTo>
                        <a:pt x="13" y="33"/>
                      </a:lnTo>
                      <a:lnTo>
                        <a:pt x="7" y="30"/>
                      </a:lnTo>
                      <a:lnTo>
                        <a:pt x="3" y="28"/>
                      </a:lnTo>
                      <a:lnTo>
                        <a:pt x="1" y="24"/>
                      </a:lnTo>
                      <a:lnTo>
                        <a:pt x="0" y="21"/>
                      </a:lnTo>
                      <a:lnTo>
                        <a:pt x="1" y="20"/>
                      </a:lnTo>
                      <a:lnTo>
                        <a:pt x="5" y="19"/>
                      </a:lnTo>
                      <a:lnTo>
                        <a:pt x="10" y="19"/>
                      </a:lnTo>
                      <a:lnTo>
                        <a:pt x="14" y="21"/>
                      </a:lnTo>
                      <a:lnTo>
                        <a:pt x="19" y="24"/>
                      </a:lnTo>
                      <a:lnTo>
                        <a:pt x="21" y="25"/>
                      </a:lnTo>
                      <a:lnTo>
                        <a:pt x="20" y="24"/>
                      </a:lnTo>
                      <a:lnTo>
                        <a:pt x="19" y="23"/>
                      </a:lnTo>
                      <a:lnTo>
                        <a:pt x="18" y="22"/>
                      </a:lnTo>
                      <a:lnTo>
                        <a:pt x="17" y="22"/>
                      </a:lnTo>
                      <a:lnTo>
                        <a:pt x="20" y="22"/>
                      </a:lnTo>
                      <a:lnTo>
                        <a:pt x="20" y="21"/>
                      </a:lnTo>
                      <a:lnTo>
                        <a:pt x="16" y="16"/>
                      </a:lnTo>
                      <a:lnTo>
                        <a:pt x="13" y="11"/>
                      </a:lnTo>
                      <a:lnTo>
                        <a:pt x="9" y="6"/>
                      </a:lnTo>
                      <a:lnTo>
                        <a:pt x="7" y="1"/>
                      </a:lnTo>
                      <a:lnTo>
                        <a:pt x="7" y="0"/>
                      </a:lnTo>
                      <a:lnTo>
                        <a:pt x="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4" name="Freeform 134">
                  <a:extLst>
                    <a:ext uri="{FF2B5EF4-FFF2-40B4-BE49-F238E27FC236}">
                      <a16:creationId xmlns:a16="http://schemas.microsoft.com/office/drawing/2014/main" id="{4324282E-A86E-7F40-809E-50CEAA7170F9}"/>
                    </a:ext>
                  </a:extLst>
                </p:cNvPr>
                <p:cNvSpPr>
                  <a:spLocks/>
                </p:cNvSpPr>
                <p:nvPr/>
              </p:nvSpPr>
              <p:spPr bwMode="auto">
                <a:xfrm>
                  <a:off x="2336422" y="2900613"/>
                  <a:ext cx="79647" cy="53581"/>
                </a:xfrm>
                <a:custGeom>
                  <a:avLst/>
                  <a:gdLst/>
                  <a:ahLst/>
                  <a:cxnLst>
                    <a:cxn ang="0">
                      <a:pos x="16" y="0"/>
                    </a:cxn>
                    <a:cxn ang="0">
                      <a:pos x="17" y="0"/>
                    </a:cxn>
                    <a:cxn ang="0">
                      <a:pos x="20" y="2"/>
                    </a:cxn>
                    <a:cxn ang="0">
                      <a:pos x="25" y="4"/>
                    </a:cxn>
                    <a:cxn ang="0">
                      <a:pos x="28" y="6"/>
                    </a:cxn>
                    <a:cxn ang="0">
                      <a:pos x="31" y="7"/>
                    </a:cxn>
                    <a:cxn ang="0">
                      <a:pos x="32" y="8"/>
                    </a:cxn>
                    <a:cxn ang="0">
                      <a:pos x="38" y="15"/>
                    </a:cxn>
                    <a:cxn ang="0">
                      <a:pos x="44" y="21"/>
                    </a:cxn>
                    <a:cxn ang="0">
                      <a:pos x="46" y="23"/>
                    </a:cxn>
                    <a:cxn ang="0">
                      <a:pos x="50" y="24"/>
                    </a:cxn>
                    <a:cxn ang="0">
                      <a:pos x="53" y="25"/>
                    </a:cxn>
                    <a:cxn ang="0">
                      <a:pos x="55" y="27"/>
                    </a:cxn>
                    <a:cxn ang="0">
                      <a:pos x="55" y="29"/>
                    </a:cxn>
                    <a:cxn ang="0">
                      <a:pos x="53" y="30"/>
                    </a:cxn>
                    <a:cxn ang="0">
                      <a:pos x="51" y="30"/>
                    </a:cxn>
                    <a:cxn ang="0">
                      <a:pos x="47" y="29"/>
                    </a:cxn>
                    <a:cxn ang="0">
                      <a:pos x="43" y="28"/>
                    </a:cxn>
                    <a:cxn ang="0">
                      <a:pos x="39" y="26"/>
                    </a:cxn>
                    <a:cxn ang="0">
                      <a:pos x="37" y="24"/>
                    </a:cxn>
                    <a:cxn ang="0">
                      <a:pos x="34" y="23"/>
                    </a:cxn>
                    <a:cxn ang="0">
                      <a:pos x="34" y="21"/>
                    </a:cxn>
                    <a:cxn ang="0">
                      <a:pos x="35" y="20"/>
                    </a:cxn>
                    <a:cxn ang="0">
                      <a:pos x="35" y="19"/>
                    </a:cxn>
                    <a:cxn ang="0">
                      <a:pos x="34" y="19"/>
                    </a:cxn>
                    <a:cxn ang="0">
                      <a:pos x="31" y="23"/>
                    </a:cxn>
                    <a:cxn ang="0">
                      <a:pos x="29" y="28"/>
                    </a:cxn>
                    <a:cxn ang="0">
                      <a:pos x="26" y="32"/>
                    </a:cxn>
                    <a:cxn ang="0">
                      <a:pos x="23" y="35"/>
                    </a:cxn>
                    <a:cxn ang="0">
                      <a:pos x="19" y="37"/>
                    </a:cxn>
                    <a:cxn ang="0">
                      <a:pos x="17" y="37"/>
                    </a:cxn>
                    <a:cxn ang="0">
                      <a:pos x="16" y="35"/>
                    </a:cxn>
                    <a:cxn ang="0">
                      <a:pos x="15" y="32"/>
                    </a:cxn>
                    <a:cxn ang="0">
                      <a:pos x="14" y="29"/>
                    </a:cxn>
                    <a:cxn ang="0">
                      <a:pos x="13" y="28"/>
                    </a:cxn>
                    <a:cxn ang="0">
                      <a:pos x="10" y="28"/>
                    </a:cxn>
                    <a:cxn ang="0">
                      <a:pos x="5" y="31"/>
                    </a:cxn>
                    <a:cxn ang="0">
                      <a:pos x="2" y="32"/>
                    </a:cxn>
                    <a:cxn ang="0">
                      <a:pos x="0" y="31"/>
                    </a:cxn>
                    <a:cxn ang="0">
                      <a:pos x="0" y="30"/>
                    </a:cxn>
                    <a:cxn ang="0">
                      <a:pos x="4" y="26"/>
                    </a:cxn>
                    <a:cxn ang="0">
                      <a:pos x="6" y="24"/>
                    </a:cxn>
                    <a:cxn ang="0">
                      <a:pos x="8" y="22"/>
                    </a:cxn>
                    <a:cxn ang="0">
                      <a:pos x="8" y="21"/>
                    </a:cxn>
                    <a:cxn ang="0">
                      <a:pos x="8" y="20"/>
                    </a:cxn>
                    <a:cxn ang="0">
                      <a:pos x="6" y="19"/>
                    </a:cxn>
                    <a:cxn ang="0">
                      <a:pos x="5" y="18"/>
                    </a:cxn>
                    <a:cxn ang="0">
                      <a:pos x="4" y="16"/>
                    </a:cxn>
                    <a:cxn ang="0">
                      <a:pos x="4" y="15"/>
                    </a:cxn>
                    <a:cxn ang="0">
                      <a:pos x="8" y="11"/>
                    </a:cxn>
                    <a:cxn ang="0">
                      <a:pos x="12" y="8"/>
                    </a:cxn>
                    <a:cxn ang="0">
                      <a:pos x="15" y="5"/>
                    </a:cxn>
                    <a:cxn ang="0">
                      <a:pos x="16" y="4"/>
                    </a:cxn>
                    <a:cxn ang="0">
                      <a:pos x="16" y="2"/>
                    </a:cxn>
                    <a:cxn ang="0">
                      <a:pos x="16" y="1"/>
                    </a:cxn>
                    <a:cxn ang="0">
                      <a:pos x="16" y="0"/>
                    </a:cxn>
                  </a:cxnLst>
                  <a:rect l="0" t="0" r="r" b="b"/>
                  <a:pathLst>
                    <a:path w="55" h="37">
                      <a:moveTo>
                        <a:pt x="16" y="0"/>
                      </a:moveTo>
                      <a:lnTo>
                        <a:pt x="17" y="0"/>
                      </a:lnTo>
                      <a:lnTo>
                        <a:pt x="20" y="2"/>
                      </a:lnTo>
                      <a:lnTo>
                        <a:pt x="25" y="4"/>
                      </a:lnTo>
                      <a:lnTo>
                        <a:pt x="28" y="6"/>
                      </a:lnTo>
                      <a:lnTo>
                        <a:pt x="31" y="7"/>
                      </a:lnTo>
                      <a:lnTo>
                        <a:pt x="32" y="8"/>
                      </a:lnTo>
                      <a:lnTo>
                        <a:pt x="38" y="15"/>
                      </a:lnTo>
                      <a:lnTo>
                        <a:pt x="44" y="21"/>
                      </a:lnTo>
                      <a:lnTo>
                        <a:pt x="46" y="23"/>
                      </a:lnTo>
                      <a:lnTo>
                        <a:pt x="50" y="24"/>
                      </a:lnTo>
                      <a:lnTo>
                        <a:pt x="53" y="25"/>
                      </a:lnTo>
                      <a:lnTo>
                        <a:pt x="55" y="27"/>
                      </a:lnTo>
                      <a:lnTo>
                        <a:pt x="55" y="29"/>
                      </a:lnTo>
                      <a:lnTo>
                        <a:pt x="53" y="30"/>
                      </a:lnTo>
                      <a:lnTo>
                        <a:pt x="51" y="30"/>
                      </a:lnTo>
                      <a:lnTo>
                        <a:pt x="47" y="29"/>
                      </a:lnTo>
                      <a:lnTo>
                        <a:pt x="43" y="28"/>
                      </a:lnTo>
                      <a:lnTo>
                        <a:pt x="39" y="26"/>
                      </a:lnTo>
                      <a:lnTo>
                        <a:pt x="37" y="24"/>
                      </a:lnTo>
                      <a:lnTo>
                        <a:pt x="34" y="23"/>
                      </a:lnTo>
                      <a:lnTo>
                        <a:pt x="34" y="21"/>
                      </a:lnTo>
                      <a:lnTo>
                        <a:pt x="35" y="20"/>
                      </a:lnTo>
                      <a:lnTo>
                        <a:pt x="35" y="19"/>
                      </a:lnTo>
                      <a:lnTo>
                        <a:pt x="34" y="19"/>
                      </a:lnTo>
                      <a:lnTo>
                        <a:pt x="31" y="23"/>
                      </a:lnTo>
                      <a:lnTo>
                        <a:pt x="29" y="28"/>
                      </a:lnTo>
                      <a:lnTo>
                        <a:pt x="26" y="32"/>
                      </a:lnTo>
                      <a:lnTo>
                        <a:pt x="23" y="35"/>
                      </a:lnTo>
                      <a:lnTo>
                        <a:pt x="19" y="37"/>
                      </a:lnTo>
                      <a:lnTo>
                        <a:pt x="17" y="37"/>
                      </a:lnTo>
                      <a:lnTo>
                        <a:pt x="16" y="35"/>
                      </a:lnTo>
                      <a:lnTo>
                        <a:pt x="15" y="32"/>
                      </a:lnTo>
                      <a:lnTo>
                        <a:pt x="14" y="29"/>
                      </a:lnTo>
                      <a:lnTo>
                        <a:pt x="13" y="28"/>
                      </a:lnTo>
                      <a:lnTo>
                        <a:pt x="10" y="28"/>
                      </a:lnTo>
                      <a:lnTo>
                        <a:pt x="5" y="31"/>
                      </a:lnTo>
                      <a:lnTo>
                        <a:pt x="2" y="32"/>
                      </a:lnTo>
                      <a:lnTo>
                        <a:pt x="0" y="31"/>
                      </a:lnTo>
                      <a:lnTo>
                        <a:pt x="0" y="30"/>
                      </a:lnTo>
                      <a:lnTo>
                        <a:pt x="4" y="26"/>
                      </a:lnTo>
                      <a:lnTo>
                        <a:pt x="6" y="24"/>
                      </a:lnTo>
                      <a:lnTo>
                        <a:pt x="8" y="22"/>
                      </a:lnTo>
                      <a:lnTo>
                        <a:pt x="8" y="21"/>
                      </a:lnTo>
                      <a:lnTo>
                        <a:pt x="8" y="20"/>
                      </a:lnTo>
                      <a:lnTo>
                        <a:pt x="6" y="19"/>
                      </a:lnTo>
                      <a:lnTo>
                        <a:pt x="5" y="18"/>
                      </a:lnTo>
                      <a:lnTo>
                        <a:pt x="4" y="16"/>
                      </a:lnTo>
                      <a:lnTo>
                        <a:pt x="4" y="15"/>
                      </a:lnTo>
                      <a:lnTo>
                        <a:pt x="8" y="11"/>
                      </a:lnTo>
                      <a:lnTo>
                        <a:pt x="12" y="8"/>
                      </a:lnTo>
                      <a:lnTo>
                        <a:pt x="15" y="5"/>
                      </a:lnTo>
                      <a:lnTo>
                        <a:pt x="16" y="4"/>
                      </a:lnTo>
                      <a:lnTo>
                        <a:pt x="16" y="2"/>
                      </a:lnTo>
                      <a:lnTo>
                        <a:pt x="16" y="1"/>
                      </a:lnTo>
                      <a:lnTo>
                        <a:pt x="1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5" name="Freeform 135">
                  <a:extLst>
                    <a:ext uri="{FF2B5EF4-FFF2-40B4-BE49-F238E27FC236}">
                      <a16:creationId xmlns:a16="http://schemas.microsoft.com/office/drawing/2014/main" id="{7830FE59-F3D9-1A46-BA93-C4A315F6B7FD}"/>
                    </a:ext>
                  </a:extLst>
                </p:cNvPr>
                <p:cNvSpPr>
                  <a:spLocks/>
                </p:cNvSpPr>
                <p:nvPr/>
              </p:nvSpPr>
              <p:spPr bwMode="auto">
                <a:xfrm>
                  <a:off x="2458064" y="2932471"/>
                  <a:ext cx="11585" cy="2896"/>
                </a:xfrm>
                <a:custGeom>
                  <a:avLst/>
                  <a:gdLst/>
                  <a:ahLst/>
                  <a:cxnLst>
                    <a:cxn ang="0">
                      <a:pos x="1" y="0"/>
                    </a:cxn>
                    <a:cxn ang="0">
                      <a:pos x="2" y="0"/>
                    </a:cxn>
                    <a:cxn ang="0">
                      <a:pos x="3" y="0"/>
                    </a:cxn>
                    <a:cxn ang="0">
                      <a:pos x="4" y="0"/>
                    </a:cxn>
                    <a:cxn ang="0">
                      <a:pos x="5" y="1"/>
                    </a:cxn>
                    <a:cxn ang="0">
                      <a:pos x="6" y="1"/>
                    </a:cxn>
                    <a:cxn ang="0">
                      <a:pos x="7" y="2"/>
                    </a:cxn>
                    <a:cxn ang="0">
                      <a:pos x="8" y="2"/>
                    </a:cxn>
                    <a:cxn ang="0">
                      <a:pos x="4" y="2"/>
                    </a:cxn>
                    <a:cxn ang="0">
                      <a:pos x="2" y="2"/>
                    </a:cxn>
                    <a:cxn ang="0">
                      <a:pos x="0" y="1"/>
                    </a:cxn>
                    <a:cxn ang="0">
                      <a:pos x="0" y="1"/>
                    </a:cxn>
                    <a:cxn ang="0">
                      <a:pos x="0" y="1"/>
                    </a:cxn>
                    <a:cxn ang="0">
                      <a:pos x="1" y="0"/>
                    </a:cxn>
                  </a:cxnLst>
                  <a:rect l="0" t="0" r="r" b="b"/>
                  <a:pathLst>
                    <a:path w="8" h="2">
                      <a:moveTo>
                        <a:pt x="1" y="0"/>
                      </a:moveTo>
                      <a:lnTo>
                        <a:pt x="2" y="0"/>
                      </a:lnTo>
                      <a:lnTo>
                        <a:pt x="3" y="0"/>
                      </a:lnTo>
                      <a:lnTo>
                        <a:pt x="4" y="0"/>
                      </a:lnTo>
                      <a:lnTo>
                        <a:pt x="5" y="1"/>
                      </a:lnTo>
                      <a:lnTo>
                        <a:pt x="6" y="1"/>
                      </a:lnTo>
                      <a:lnTo>
                        <a:pt x="7" y="2"/>
                      </a:lnTo>
                      <a:lnTo>
                        <a:pt x="8" y="2"/>
                      </a:lnTo>
                      <a:lnTo>
                        <a:pt x="4" y="2"/>
                      </a:lnTo>
                      <a:lnTo>
                        <a:pt x="2" y="2"/>
                      </a:lnTo>
                      <a:lnTo>
                        <a:pt x="0" y="1"/>
                      </a:lnTo>
                      <a:lnTo>
                        <a:pt x="0" y="1"/>
                      </a:lnTo>
                      <a:lnTo>
                        <a:pt x="0" y="1"/>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6" name="Freeform 136">
                  <a:extLst>
                    <a:ext uri="{FF2B5EF4-FFF2-40B4-BE49-F238E27FC236}">
                      <a16:creationId xmlns:a16="http://schemas.microsoft.com/office/drawing/2014/main" id="{40A7550C-DBB6-7545-AD90-E59B5632415F}"/>
                    </a:ext>
                  </a:extLst>
                </p:cNvPr>
                <p:cNvSpPr>
                  <a:spLocks/>
                </p:cNvSpPr>
                <p:nvPr/>
              </p:nvSpPr>
              <p:spPr bwMode="auto">
                <a:xfrm>
                  <a:off x="1663045" y="2996189"/>
                  <a:ext cx="17377" cy="33307"/>
                </a:xfrm>
                <a:custGeom>
                  <a:avLst/>
                  <a:gdLst/>
                  <a:ahLst/>
                  <a:cxnLst>
                    <a:cxn ang="0">
                      <a:pos x="8" y="0"/>
                    </a:cxn>
                    <a:cxn ang="0">
                      <a:pos x="9" y="0"/>
                    </a:cxn>
                    <a:cxn ang="0">
                      <a:pos x="11" y="1"/>
                    </a:cxn>
                    <a:cxn ang="0">
                      <a:pos x="12" y="1"/>
                    </a:cxn>
                    <a:cxn ang="0">
                      <a:pos x="7" y="12"/>
                    </a:cxn>
                    <a:cxn ang="0">
                      <a:pos x="1" y="22"/>
                    </a:cxn>
                    <a:cxn ang="0">
                      <a:pos x="0" y="23"/>
                    </a:cxn>
                    <a:cxn ang="0">
                      <a:pos x="0" y="21"/>
                    </a:cxn>
                    <a:cxn ang="0">
                      <a:pos x="1" y="20"/>
                    </a:cxn>
                    <a:cxn ang="0">
                      <a:pos x="1" y="19"/>
                    </a:cxn>
                    <a:cxn ang="0">
                      <a:pos x="2" y="17"/>
                    </a:cxn>
                    <a:cxn ang="0">
                      <a:pos x="2" y="15"/>
                    </a:cxn>
                    <a:cxn ang="0">
                      <a:pos x="4" y="11"/>
                    </a:cxn>
                    <a:cxn ang="0">
                      <a:pos x="5" y="6"/>
                    </a:cxn>
                    <a:cxn ang="0">
                      <a:pos x="7" y="1"/>
                    </a:cxn>
                    <a:cxn ang="0">
                      <a:pos x="8" y="0"/>
                    </a:cxn>
                  </a:cxnLst>
                  <a:rect l="0" t="0" r="r" b="b"/>
                  <a:pathLst>
                    <a:path w="12" h="23">
                      <a:moveTo>
                        <a:pt x="8" y="0"/>
                      </a:moveTo>
                      <a:lnTo>
                        <a:pt x="9" y="0"/>
                      </a:lnTo>
                      <a:lnTo>
                        <a:pt x="11" y="1"/>
                      </a:lnTo>
                      <a:lnTo>
                        <a:pt x="12" y="1"/>
                      </a:lnTo>
                      <a:lnTo>
                        <a:pt x="7" y="12"/>
                      </a:lnTo>
                      <a:lnTo>
                        <a:pt x="1" y="22"/>
                      </a:lnTo>
                      <a:lnTo>
                        <a:pt x="0" y="23"/>
                      </a:lnTo>
                      <a:lnTo>
                        <a:pt x="0" y="21"/>
                      </a:lnTo>
                      <a:lnTo>
                        <a:pt x="1" y="20"/>
                      </a:lnTo>
                      <a:lnTo>
                        <a:pt x="1" y="19"/>
                      </a:lnTo>
                      <a:lnTo>
                        <a:pt x="2" y="17"/>
                      </a:lnTo>
                      <a:lnTo>
                        <a:pt x="2" y="15"/>
                      </a:lnTo>
                      <a:lnTo>
                        <a:pt x="4" y="11"/>
                      </a:lnTo>
                      <a:lnTo>
                        <a:pt x="5" y="6"/>
                      </a:lnTo>
                      <a:lnTo>
                        <a:pt x="7" y="1"/>
                      </a:lnTo>
                      <a:lnTo>
                        <a:pt x="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7" name="Freeform 137">
                  <a:extLst>
                    <a:ext uri="{FF2B5EF4-FFF2-40B4-BE49-F238E27FC236}">
                      <a16:creationId xmlns:a16="http://schemas.microsoft.com/office/drawing/2014/main" id="{3776D459-E388-5A4B-ACF6-1DC53B86DED7}"/>
                    </a:ext>
                  </a:extLst>
                </p:cNvPr>
                <p:cNvSpPr>
                  <a:spLocks/>
                </p:cNvSpPr>
                <p:nvPr/>
              </p:nvSpPr>
              <p:spPr bwMode="auto">
                <a:xfrm>
                  <a:off x="3038762" y="2764489"/>
                  <a:ext cx="5792" cy="2896"/>
                </a:xfrm>
                <a:custGeom>
                  <a:avLst/>
                  <a:gdLst/>
                  <a:ahLst/>
                  <a:cxnLst>
                    <a:cxn ang="0">
                      <a:pos x="0" y="0"/>
                    </a:cxn>
                    <a:cxn ang="0">
                      <a:pos x="1" y="0"/>
                    </a:cxn>
                    <a:cxn ang="0">
                      <a:pos x="2" y="1"/>
                    </a:cxn>
                    <a:cxn ang="0">
                      <a:pos x="3" y="1"/>
                    </a:cxn>
                    <a:cxn ang="0">
                      <a:pos x="4" y="2"/>
                    </a:cxn>
                    <a:cxn ang="0">
                      <a:pos x="2" y="2"/>
                    </a:cxn>
                    <a:cxn ang="0">
                      <a:pos x="0" y="0"/>
                    </a:cxn>
                  </a:cxnLst>
                  <a:rect l="0" t="0" r="r" b="b"/>
                  <a:pathLst>
                    <a:path w="4" h="2">
                      <a:moveTo>
                        <a:pt x="0" y="0"/>
                      </a:moveTo>
                      <a:lnTo>
                        <a:pt x="1" y="0"/>
                      </a:lnTo>
                      <a:lnTo>
                        <a:pt x="2" y="1"/>
                      </a:lnTo>
                      <a:lnTo>
                        <a:pt x="3" y="1"/>
                      </a:lnTo>
                      <a:lnTo>
                        <a:pt x="4" y="2"/>
                      </a:lnTo>
                      <a:lnTo>
                        <a:pt x="2"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8" name="Freeform 138">
                  <a:extLst>
                    <a:ext uri="{FF2B5EF4-FFF2-40B4-BE49-F238E27FC236}">
                      <a16:creationId xmlns:a16="http://schemas.microsoft.com/office/drawing/2014/main" id="{16392597-DC38-4143-A07A-18D738F2BE23}"/>
                    </a:ext>
                  </a:extLst>
                </p:cNvPr>
                <p:cNvSpPr>
                  <a:spLocks/>
                </p:cNvSpPr>
                <p:nvPr/>
              </p:nvSpPr>
              <p:spPr bwMode="auto">
                <a:xfrm>
                  <a:off x="3035866" y="2761593"/>
                  <a:ext cx="2896" cy="2896"/>
                </a:xfrm>
                <a:custGeom>
                  <a:avLst/>
                  <a:gdLst/>
                  <a:ahLst/>
                  <a:cxnLst>
                    <a:cxn ang="0">
                      <a:pos x="0" y="0"/>
                    </a:cxn>
                    <a:cxn ang="0">
                      <a:pos x="1" y="1"/>
                    </a:cxn>
                    <a:cxn ang="0">
                      <a:pos x="2" y="2"/>
                    </a:cxn>
                    <a:cxn ang="0">
                      <a:pos x="2" y="2"/>
                    </a:cxn>
                    <a:cxn ang="0">
                      <a:pos x="0" y="0"/>
                    </a:cxn>
                  </a:cxnLst>
                  <a:rect l="0" t="0" r="r" b="b"/>
                  <a:pathLst>
                    <a:path w="2" h="2">
                      <a:moveTo>
                        <a:pt x="0" y="0"/>
                      </a:moveTo>
                      <a:lnTo>
                        <a:pt x="1" y="1"/>
                      </a:lnTo>
                      <a:lnTo>
                        <a:pt x="2" y="2"/>
                      </a:lnTo>
                      <a:lnTo>
                        <a:pt x="2"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29" name="Freeform 139">
                  <a:extLst>
                    <a:ext uri="{FF2B5EF4-FFF2-40B4-BE49-F238E27FC236}">
                      <a16:creationId xmlns:a16="http://schemas.microsoft.com/office/drawing/2014/main" id="{350D5AB9-7DAA-1B4D-90B7-ECA6F440E9B3}"/>
                    </a:ext>
                  </a:extLst>
                </p:cNvPr>
                <p:cNvSpPr>
                  <a:spLocks noEditPoints="1"/>
                </p:cNvSpPr>
                <p:nvPr/>
              </p:nvSpPr>
              <p:spPr bwMode="auto">
                <a:xfrm>
                  <a:off x="1668838" y="3029495"/>
                  <a:ext cx="11585" cy="44892"/>
                </a:xfrm>
                <a:custGeom>
                  <a:avLst/>
                  <a:gdLst/>
                  <a:ahLst/>
                  <a:cxnLst>
                    <a:cxn ang="0">
                      <a:pos x="5" y="11"/>
                    </a:cxn>
                    <a:cxn ang="0">
                      <a:pos x="4" y="17"/>
                    </a:cxn>
                    <a:cxn ang="0">
                      <a:pos x="5" y="18"/>
                    </a:cxn>
                    <a:cxn ang="0">
                      <a:pos x="8" y="21"/>
                    </a:cxn>
                    <a:cxn ang="0">
                      <a:pos x="8" y="22"/>
                    </a:cxn>
                    <a:cxn ang="0">
                      <a:pos x="7" y="25"/>
                    </a:cxn>
                    <a:cxn ang="0">
                      <a:pos x="6" y="28"/>
                    </a:cxn>
                    <a:cxn ang="0">
                      <a:pos x="4" y="31"/>
                    </a:cxn>
                    <a:cxn ang="0">
                      <a:pos x="2" y="31"/>
                    </a:cxn>
                    <a:cxn ang="0">
                      <a:pos x="0" y="30"/>
                    </a:cxn>
                    <a:cxn ang="0">
                      <a:pos x="0" y="28"/>
                    </a:cxn>
                    <a:cxn ang="0">
                      <a:pos x="1" y="25"/>
                    </a:cxn>
                    <a:cxn ang="0">
                      <a:pos x="3" y="20"/>
                    </a:cxn>
                    <a:cxn ang="0">
                      <a:pos x="4" y="15"/>
                    </a:cxn>
                    <a:cxn ang="0">
                      <a:pos x="5" y="11"/>
                    </a:cxn>
                    <a:cxn ang="0">
                      <a:pos x="6" y="2"/>
                    </a:cxn>
                    <a:cxn ang="0">
                      <a:pos x="6" y="5"/>
                    </a:cxn>
                    <a:cxn ang="0">
                      <a:pos x="5" y="11"/>
                    </a:cxn>
                    <a:cxn ang="0">
                      <a:pos x="5" y="8"/>
                    </a:cxn>
                    <a:cxn ang="0">
                      <a:pos x="6" y="2"/>
                    </a:cxn>
                    <a:cxn ang="0">
                      <a:pos x="7" y="0"/>
                    </a:cxn>
                    <a:cxn ang="0">
                      <a:pos x="6" y="2"/>
                    </a:cxn>
                    <a:cxn ang="0">
                      <a:pos x="6" y="1"/>
                    </a:cxn>
                    <a:cxn ang="0">
                      <a:pos x="7" y="0"/>
                    </a:cxn>
                  </a:cxnLst>
                  <a:rect l="0" t="0" r="r" b="b"/>
                  <a:pathLst>
                    <a:path w="8" h="31">
                      <a:moveTo>
                        <a:pt x="5" y="11"/>
                      </a:moveTo>
                      <a:lnTo>
                        <a:pt x="4" y="17"/>
                      </a:lnTo>
                      <a:lnTo>
                        <a:pt x="5" y="18"/>
                      </a:lnTo>
                      <a:lnTo>
                        <a:pt x="8" y="21"/>
                      </a:lnTo>
                      <a:lnTo>
                        <a:pt x="8" y="22"/>
                      </a:lnTo>
                      <a:lnTo>
                        <a:pt x="7" y="25"/>
                      </a:lnTo>
                      <a:lnTo>
                        <a:pt x="6" y="28"/>
                      </a:lnTo>
                      <a:lnTo>
                        <a:pt x="4" y="31"/>
                      </a:lnTo>
                      <a:lnTo>
                        <a:pt x="2" y="31"/>
                      </a:lnTo>
                      <a:lnTo>
                        <a:pt x="0" y="30"/>
                      </a:lnTo>
                      <a:lnTo>
                        <a:pt x="0" y="28"/>
                      </a:lnTo>
                      <a:lnTo>
                        <a:pt x="1" y="25"/>
                      </a:lnTo>
                      <a:lnTo>
                        <a:pt x="3" y="20"/>
                      </a:lnTo>
                      <a:lnTo>
                        <a:pt x="4" y="15"/>
                      </a:lnTo>
                      <a:lnTo>
                        <a:pt x="5" y="11"/>
                      </a:lnTo>
                      <a:close/>
                      <a:moveTo>
                        <a:pt x="6" y="2"/>
                      </a:moveTo>
                      <a:lnTo>
                        <a:pt x="6" y="5"/>
                      </a:lnTo>
                      <a:lnTo>
                        <a:pt x="5" y="11"/>
                      </a:lnTo>
                      <a:lnTo>
                        <a:pt x="5" y="8"/>
                      </a:lnTo>
                      <a:lnTo>
                        <a:pt x="6" y="2"/>
                      </a:lnTo>
                      <a:close/>
                      <a:moveTo>
                        <a:pt x="7" y="0"/>
                      </a:moveTo>
                      <a:lnTo>
                        <a:pt x="6" y="2"/>
                      </a:lnTo>
                      <a:lnTo>
                        <a:pt x="6" y="1"/>
                      </a:lnTo>
                      <a:lnTo>
                        <a:pt x="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0" name="Freeform 140">
                  <a:extLst>
                    <a:ext uri="{FF2B5EF4-FFF2-40B4-BE49-F238E27FC236}">
                      <a16:creationId xmlns:a16="http://schemas.microsoft.com/office/drawing/2014/main" id="{471F2F10-A54B-ED49-B964-411A97BED4B0}"/>
                    </a:ext>
                  </a:extLst>
                </p:cNvPr>
                <p:cNvSpPr>
                  <a:spLocks/>
                </p:cNvSpPr>
                <p:nvPr/>
              </p:nvSpPr>
              <p:spPr bwMode="auto">
                <a:xfrm>
                  <a:off x="3044554" y="2764489"/>
                  <a:ext cx="17377" cy="13034"/>
                </a:xfrm>
                <a:custGeom>
                  <a:avLst/>
                  <a:gdLst/>
                  <a:ahLst/>
                  <a:cxnLst>
                    <a:cxn ang="0">
                      <a:pos x="0" y="0"/>
                    </a:cxn>
                    <a:cxn ang="0">
                      <a:pos x="2" y="1"/>
                    </a:cxn>
                    <a:cxn ang="0">
                      <a:pos x="5" y="3"/>
                    </a:cxn>
                    <a:cxn ang="0">
                      <a:pos x="6" y="4"/>
                    </a:cxn>
                    <a:cxn ang="0">
                      <a:pos x="6" y="5"/>
                    </a:cxn>
                    <a:cxn ang="0">
                      <a:pos x="8" y="6"/>
                    </a:cxn>
                    <a:cxn ang="0">
                      <a:pos x="9" y="6"/>
                    </a:cxn>
                    <a:cxn ang="0">
                      <a:pos x="12" y="9"/>
                    </a:cxn>
                    <a:cxn ang="0">
                      <a:pos x="7" y="6"/>
                    </a:cxn>
                    <a:cxn ang="0">
                      <a:pos x="2" y="2"/>
                    </a:cxn>
                    <a:cxn ang="0">
                      <a:pos x="1" y="1"/>
                    </a:cxn>
                    <a:cxn ang="0">
                      <a:pos x="0" y="0"/>
                    </a:cxn>
                    <a:cxn ang="0">
                      <a:pos x="0" y="0"/>
                    </a:cxn>
                  </a:cxnLst>
                  <a:rect l="0" t="0" r="r" b="b"/>
                  <a:pathLst>
                    <a:path w="12" h="9">
                      <a:moveTo>
                        <a:pt x="0" y="0"/>
                      </a:moveTo>
                      <a:lnTo>
                        <a:pt x="2" y="1"/>
                      </a:lnTo>
                      <a:lnTo>
                        <a:pt x="5" y="3"/>
                      </a:lnTo>
                      <a:lnTo>
                        <a:pt x="6" y="4"/>
                      </a:lnTo>
                      <a:lnTo>
                        <a:pt x="6" y="5"/>
                      </a:lnTo>
                      <a:lnTo>
                        <a:pt x="8" y="6"/>
                      </a:lnTo>
                      <a:lnTo>
                        <a:pt x="9" y="6"/>
                      </a:lnTo>
                      <a:lnTo>
                        <a:pt x="12" y="9"/>
                      </a:lnTo>
                      <a:lnTo>
                        <a:pt x="7" y="6"/>
                      </a:lnTo>
                      <a:lnTo>
                        <a:pt x="2" y="2"/>
                      </a:lnTo>
                      <a:lnTo>
                        <a:pt x="1" y="1"/>
                      </a:lnTo>
                      <a:lnTo>
                        <a:pt x="0"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1" name="Freeform 141">
                  <a:extLst>
                    <a:ext uri="{FF2B5EF4-FFF2-40B4-BE49-F238E27FC236}">
                      <a16:creationId xmlns:a16="http://schemas.microsoft.com/office/drawing/2014/main" id="{EAB75D4A-30EE-E34B-9938-D5D2DACD162E}"/>
                    </a:ext>
                  </a:extLst>
                </p:cNvPr>
                <p:cNvSpPr>
                  <a:spLocks/>
                </p:cNvSpPr>
                <p:nvPr/>
              </p:nvSpPr>
              <p:spPr bwMode="auto">
                <a:xfrm>
                  <a:off x="2995318" y="2726838"/>
                  <a:ext cx="149157" cy="112954"/>
                </a:xfrm>
                <a:custGeom>
                  <a:avLst/>
                  <a:gdLst/>
                  <a:ahLst/>
                  <a:cxnLst>
                    <a:cxn ang="0">
                      <a:pos x="10" y="0"/>
                    </a:cxn>
                    <a:cxn ang="0">
                      <a:pos x="11" y="1"/>
                    </a:cxn>
                    <a:cxn ang="0">
                      <a:pos x="25" y="12"/>
                    </a:cxn>
                    <a:cxn ang="0">
                      <a:pos x="30" y="18"/>
                    </a:cxn>
                    <a:cxn ang="0">
                      <a:pos x="34" y="21"/>
                    </a:cxn>
                    <a:cxn ang="0">
                      <a:pos x="33" y="20"/>
                    </a:cxn>
                    <a:cxn ang="0">
                      <a:pos x="33" y="18"/>
                    </a:cxn>
                    <a:cxn ang="0">
                      <a:pos x="32" y="16"/>
                    </a:cxn>
                    <a:cxn ang="0">
                      <a:pos x="32" y="16"/>
                    </a:cxn>
                    <a:cxn ang="0">
                      <a:pos x="42" y="21"/>
                    </a:cxn>
                    <a:cxn ang="0">
                      <a:pos x="57" y="29"/>
                    </a:cxn>
                    <a:cxn ang="0">
                      <a:pos x="73" y="39"/>
                    </a:cxn>
                    <a:cxn ang="0">
                      <a:pos x="86" y="50"/>
                    </a:cxn>
                    <a:cxn ang="0">
                      <a:pos x="91" y="55"/>
                    </a:cxn>
                    <a:cxn ang="0">
                      <a:pos x="96" y="66"/>
                    </a:cxn>
                    <a:cxn ang="0">
                      <a:pos x="103" y="78"/>
                    </a:cxn>
                    <a:cxn ang="0">
                      <a:pos x="101" y="75"/>
                    </a:cxn>
                    <a:cxn ang="0">
                      <a:pos x="94" y="67"/>
                    </a:cxn>
                    <a:cxn ang="0">
                      <a:pos x="88" y="59"/>
                    </a:cxn>
                    <a:cxn ang="0">
                      <a:pos x="84" y="57"/>
                    </a:cxn>
                    <a:cxn ang="0">
                      <a:pos x="89" y="62"/>
                    </a:cxn>
                    <a:cxn ang="0">
                      <a:pos x="89" y="65"/>
                    </a:cxn>
                    <a:cxn ang="0">
                      <a:pos x="81" y="57"/>
                    </a:cxn>
                    <a:cxn ang="0">
                      <a:pos x="77" y="54"/>
                    </a:cxn>
                    <a:cxn ang="0">
                      <a:pos x="75" y="55"/>
                    </a:cxn>
                    <a:cxn ang="0">
                      <a:pos x="69" y="47"/>
                    </a:cxn>
                    <a:cxn ang="0">
                      <a:pos x="66" y="43"/>
                    </a:cxn>
                    <a:cxn ang="0">
                      <a:pos x="64" y="41"/>
                    </a:cxn>
                    <a:cxn ang="0">
                      <a:pos x="59" y="37"/>
                    </a:cxn>
                    <a:cxn ang="0">
                      <a:pos x="50" y="29"/>
                    </a:cxn>
                    <a:cxn ang="0">
                      <a:pos x="46" y="28"/>
                    </a:cxn>
                    <a:cxn ang="0">
                      <a:pos x="46" y="31"/>
                    </a:cxn>
                    <a:cxn ang="0">
                      <a:pos x="50" y="34"/>
                    </a:cxn>
                    <a:cxn ang="0">
                      <a:pos x="51" y="37"/>
                    </a:cxn>
                    <a:cxn ang="0">
                      <a:pos x="44" y="32"/>
                    </a:cxn>
                    <a:cxn ang="0">
                      <a:pos x="38" y="26"/>
                    </a:cxn>
                    <a:cxn ang="0">
                      <a:pos x="30" y="23"/>
                    </a:cxn>
                    <a:cxn ang="0">
                      <a:pos x="27" y="20"/>
                    </a:cxn>
                    <a:cxn ang="0">
                      <a:pos x="28" y="21"/>
                    </a:cxn>
                    <a:cxn ang="0">
                      <a:pos x="29" y="23"/>
                    </a:cxn>
                    <a:cxn ang="0">
                      <a:pos x="30" y="24"/>
                    </a:cxn>
                    <a:cxn ang="0">
                      <a:pos x="14" y="12"/>
                    </a:cxn>
                    <a:cxn ang="0">
                      <a:pos x="6" y="7"/>
                    </a:cxn>
                    <a:cxn ang="0">
                      <a:pos x="1" y="3"/>
                    </a:cxn>
                    <a:cxn ang="0">
                      <a:pos x="5" y="3"/>
                    </a:cxn>
                    <a:cxn ang="0">
                      <a:pos x="10" y="5"/>
                    </a:cxn>
                    <a:cxn ang="0">
                      <a:pos x="12" y="7"/>
                    </a:cxn>
                    <a:cxn ang="0">
                      <a:pos x="13" y="9"/>
                    </a:cxn>
                    <a:cxn ang="0">
                      <a:pos x="15" y="10"/>
                    </a:cxn>
                    <a:cxn ang="0">
                      <a:pos x="14" y="6"/>
                    </a:cxn>
                    <a:cxn ang="0">
                      <a:pos x="10" y="0"/>
                    </a:cxn>
                  </a:cxnLst>
                  <a:rect l="0" t="0" r="r" b="b"/>
                  <a:pathLst>
                    <a:path w="103" h="78">
                      <a:moveTo>
                        <a:pt x="10" y="0"/>
                      </a:moveTo>
                      <a:lnTo>
                        <a:pt x="10" y="0"/>
                      </a:lnTo>
                      <a:lnTo>
                        <a:pt x="11" y="0"/>
                      </a:lnTo>
                      <a:lnTo>
                        <a:pt x="11" y="1"/>
                      </a:lnTo>
                      <a:lnTo>
                        <a:pt x="11" y="1"/>
                      </a:lnTo>
                      <a:lnTo>
                        <a:pt x="25" y="12"/>
                      </a:lnTo>
                      <a:lnTo>
                        <a:pt x="28" y="15"/>
                      </a:lnTo>
                      <a:lnTo>
                        <a:pt x="30" y="18"/>
                      </a:lnTo>
                      <a:lnTo>
                        <a:pt x="33" y="21"/>
                      </a:lnTo>
                      <a:lnTo>
                        <a:pt x="34" y="21"/>
                      </a:lnTo>
                      <a:lnTo>
                        <a:pt x="34" y="20"/>
                      </a:lnTo>
                      <a:lnTo>
                        <a:pt x="33" y="20"/>
                      </a:lnTo>
                      <a:lnTo>
                        <a:pt x="33" y="19"/>
                      </a:lnTo>
                      <a:lnTo>
                        <a:pt x="33" y="18"/>
                      </a:lnTo>
                      <a:lnTo>
                        <a:pt x="32" y="17"/>
                      </a:lnTo>
                      <a:lnTo>
                        <a:pt x="32" y="16"/>
                      </a:lnTo>
                      <a:lnTo>
                        <a:pt x="32" y="16"/>
                      </a:lnTo>
                      <a:lnTo>
                        <a:pt x="32" y="16"/>
                      </a:lnTo>
                      <a:lnTo>
                        <a:pt x="38" y="18"/>
                      </a:lnTo>
                      <a:lnTo>
                        <a:pt x="42" y="21"/>
                      </a:lnTo>
                      <a:lnTo>
                        <a:pt x="47" y="24"/>
                      </a:lnTo>
                      <a:lnTo>
                        <a:pt x="57" y="29"/>
                      </a:lnTo>
                      <a:lnTo>
                        <a:pt x="65" y="33"/>
                      </a:lnTo>
                      <a:lnTo>
                        <a:pt x="73" y="39"/>
                      </a:lnTo>
                      <a:lnTo>
                        <a:pt x="82" y="46"/>
                      </a:lnTo>
                      <a:lnTo>
                        <a:pt x="86" y="50"/>
                      </a:lnTo>
                      <a:lnTo>
                        <a:pt x="90" y="54"/>
                      </a:lnTo>
                      <a:lnTo>
                        <a:pt x="91" y="55"/>
                      </a:lnTo>
                      <a:lnTo>
                        <a:pt x="92" y="60"/>
                      </a:lnTo>
                      <a:lnTo>
                        <a:pt x="96" y="66"/>
                      </a:lnTo>
                      <a:lnTo>
                        <a:pt x="100" y="72"/>
                      </a:lnTo>
                      <a:lnTo>
                        <a:pt x="103" y="78"/>
                      </a:lnTo>
                      <a:lnTo>
                        <a:pt x="102" y="77"/>
                      </a:lnTo>
                      <a:lnTo>
                        <a:pt x="101" y="75"/>
                      </a:lnTo>
                      <a:lnTo>
                        <a:pt x="98" y="71"/>
                      </a:lnTo>
                      <a:lnTo>
                        <a:pt x="94" y="67"/>
                      </a:lnTo>
                      <a:lnTo>
                        <a:pt x="91" y="62"/>
                      </a:lnTo>
                      <a:lnTo>
                        <a:pt x="88" y="59"/>
                      </a:lnTo>
                      <a:lnTo>
                        <a:pt x="85" y="56"/>
                      </a:lnTo>
                      <a:lnTo>
                        <a:pt x="84" y="57"/>
                      </a:lnTo>
                      <a:lnTo>
                        <a:pt x="85" y="59"/>
                      </a:lnTo>
                      <a:lnTo>
                        <a:pt x="89" y="62"/>
                      </a:lnTo>
                      <a:lnTo>
                        <a:pt x="90" y="64"/>
                      </a:lnTo>
                      <a:lnTo>
                        <a:pt x="89" y="65"/>
                      </a:lnTo>
                      <a:lnTo>
                        <a:pt x="86" y="63"/>
                      </a:lnTo>
                      <a:lnTo>
                        <a:pt x="81" y="57"/>
                      </a:lnTo>
                      <a:lnTo>
                        <a:pt x="78" y="54"/>
                      </a:lnTo>
                      <a:lnTo>
                        <a:pt x="77" y="54"/>
                      </a:lnTo>
                      <a:lnTo>
                        <a:pt x="77" y="55"/>
                      </a:lnTo>
                      <a:lnTo>
                        <a:pt x="75" y="55"/>
                      </a:lnTo>
                      <a:lnTo>
                        <a:pt x="71" y="50"/>
                      </a:lnTo>
                      <a:lnTo>
                        <a:pt x="69" y="47"/>
                      </a:lnTo>
                      <a:lnTo>
                        <a:pt x="67" y="45"/>
                      </a:lnTo>
                      <a:lnTo>
                        <a:pt x="66" y="43"/>
                      </a:lnTo>
                      <a:lnTo>
                        <a:pt x="65" y="42"/>
                      </a:lnTo>
                      <a:lnTo>
                        <a:pt x="64" y="41"/>
                      </a:lnTo>
                      <a:lnTo>
                        <a:pt x="62" y="39"/>
                      </a:lnTo>
                      <a:lnTo>
                        <a:pt x="59" y="37"/>
                      </a:lnTo>
                      <a:lnTo>
                        <a:pt x="55" y="34"/>
                      </a:lnTo>
                      <a:lnTo>
                        <a:pt x="50" y="29"/>
                      </a:lnTo>
                      <a:lnTo>
                        <a:pt x="48" y="28"/>
                      </a:lnTo>
                      <a:lnTo>
                        <a:pt x="46" y="28"/>
                      </a:lnTo>
                      <a:lnTo>
                        <a:pt x="45" y="29"/>
                      </a:lnTo>
                      <a:lnTo>
                        <a:pt x="46" y="31"/>
                      </a:lnTo>
                      <a:lnTo>
                        <a:pt x="48" y="33"/>
                      </a:lnTo>
                      <a:lnTo>
                        <a:pt x="50" y="34"/>
                      </a:lnTo>
                      <a:lnTo>
                        <a:pt x="52" y="36"/>
                      </a:lnTo>
                      <a:lnTo>
                        <a:pt x="51" y="37"/>
                      </a:lnTo>
                      <a:lnTo>
                        <a:pt x="48" y="37"/>
                      </a:lnTo>
                      <a:lnTo>
                        <a:pt x="44" y="32"/>
                      </a:lnTo>
                      <a:lnTo>
                        <a:pt x="42" y="29"/>
                      </a:lnTo>
                      <a:lnTo>
                        <a:pt x="38" y="26"/>
                      </a:lnTo>
                      <a:lnTo>
                        <a:pt x="32" y="24"/>
                      </a:lnTo>
                      <a:lnTo>
                        <a:pt x="30" y="23"/>
                      </a:lnTo>
                      <a:lnTo>
                        <a:pt x="28" y="21"/>
                      </a:lnTo>
                      <a:lnTo>
                        <a:pt x="27" y="20"/>
                      </a:lnTo>
                      <a:lnTo>
                        <a:pt x="27" y="20"/>
                      </a:lnTo>
                      <a:lnTo>
                        <a:pt x="28" y="21"/>
                      </a:lnTo>
                      <a:lnTo>
                        <a:pt x="29" y="22"/>
                      </a:lnTo>
                      <a:lnTo>
                        <a:pt x="29" y="23"/>
                      </a:lnTo>
                      <a:lnTo>
                        <a:pt x="30" y="24"/>
                      </a:lnTo>
                      <a:lnTo>
                        <a:pt x="30" y="24"/>
                      </a:lnTo>
                      <a:lnTo>
                        <a:pt x="24" y="20"/>
                      </a:lnTo>
                      <a:lnTo>
                        <a:pt x="14" y="12"/>
                      </a:lnTo>
                      <a:lnTo>
                        <a:pt x="11" y="10"/>
                      </a:lnTo>
                      <a:lnTo>
                        <a:pt x="6" y="7"/>
                      </a:lnTo>
                      <a:lnTo>
                        <a:pt x="3" y="4"/>
                      </a:lnTo>
                      <a:lnTo>
                        <a:pt x="1" y="3"/>
                      </a:lnTo>
                      <a:lnTo>
                        <a:pt x="0" y="2"/>
                      </a:lnTo>
                      <a:lnTo>
                        <a:pt x="5" y="3"/>
                      </a:lnTo>
                      <a:lnTo>
                        <a:pt x="9" y="5"/>
                      </a:lnTo>
                      <a:lnTo>
                        <a:pt x="10" y="5"/>
                      </a:lnTo>
                      <a:lnTo>
                        <a:pt x="11" y="6"/>
                      </a:lnTo>
                      <a:lnTo>
                        <a:pt x="12" y="7"/>
                      </a:lnTo>
                      <a:lnTo>
                        <a:pt x="13" y="8"/>
                      </a:lnTo>
                      <a:lnTo>
                        <a:pt x="13" y="9"/>
                      </a:lnTo>
                      <a:lnTo>
                        <a:pt x="14" y="10"/>
                      </a:lnTo>
                      <a:lnTo>
                        <a:pt x="15" y="10"/>
                      </a:lnTo>
                      <a:lnTo>
                        <a:pt x="15" y="10"/>
                      </a:lnTo>
                      <a:lnTo>
                        <a:pt x="14" y="6"/>
                      </a:lnTo>
                      <a:lnTo>
                        <a:pt x="10" y="0"/>
                      </a:lnTo>
                      <a:lnTo>
                        <a:pt x="1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2" name="Freeform 142">
                  <a:extLst>
                    <a:ext uri="{FF2B5EF4-FFF2-40B4-BE49-F238E27FC236}">
                      <a16:creationId xmlns:a16="http://schemas.microsoft.com/office/drawing/2014/main" id="{8FD150A4-F183-6C4D-B19D-282842E5B025}"/>
                    </a:ext>
                  </a:extLst>
                </p:cNvPr>
                <p:cNvSpPr>
                  <a:spLocks/>
                </p:cNvSpPr>
                <p:nvPr/>
              </p:nvSpPr>
              <p:spPr bwMode="auto">
                <a:xfrm>
                  <a:off x="1641323" y="3088869"/>
                  <a:ext cx="26066" cy="20274"/>
                </a:xfrm>
                <a:custGeom>
                  <a:avLst/>
                  <a:gdLst/>
                  <a:ahLst/>
                  <a:cxnLst>
                    <a:cxn ang="0">
                      <a:pos x="13" y="0"/>
                    </a:cxn>
                    <a:cxn ang="0">
                      <a:pos x="18" y="0"/>
                    </a:cxn>
                    <a:cxn ang="0">
                      <a:pos x="10" y="10"/>
                    </a:cxn>
                    <a:cxn ang="0">
                      <a:pos x="6" y="13"/>
                    </a:cxn>
                    <a:cxn ang="0">
                      <a:pos x="5" y="14"/>
                    </a:cxn>
                    <a:cxn ang="0">
                      <a:pos x="2" y="14"/>
                    </a:cxn>
                    <a:cxn ang="0">
                      <a:pos x="0" y="13"/>
                    </a:cxn>
                    <a:cxn ang="0">
                      <a:pos x="0" y="12"/>
                    </a:cxn>
                    <a:cxn ang="0">
                      <a:pos x="0" y="11"/>
                    </a:cxn>
                    <a:cxn ang="0">
                      <a:pos x="3" y="6"/>
                    </a:cxn>
                    <a:cxn ang="0">
                      <a:pos x="8" y="3"/>
                    </a:cxn>
                    <a:cxn ang="0">
                      <a:pos x="12" y="1"/>
                    </a:cxn>
                    <a:cxn ang="0">
                      <a:pos x="13" y="0"/>
                    </a:cxn>
                  </a:cxnLst>
                  <a:rect l="0" t="0" r="r" b="b"/>
                  <a:pathLst>
                    <a:path w="18" h="14">
                      <a:moveTo>
                        <a:pt x="13" y="0"/>
                      </a:moveTo>
                      <a:lnTo>
                        <a:pt x="18" y="0"/>
                      </a:lnTo>
                      <a:lnTo>
                        <a:pt x="10" y="10"/>
                      </a:lnTo>
                      <a:lnTo>
                        <a:pt x="6" y="13"/>
                      </a:lnTo>
                      <a:lnTo>
                        <a:pt x="5" y="14"/>
                      </a:lnTo>
                      <a:lnTo>
                        <a:pt x="2" y="14"/>
                      </a:lnTo>
                      <a:lnTo>
                        <a:pt x="0" y="13"/>
                      </a:lnTo>
                      <a:lnTo>
                        <a:pt x="0" y="12"/>
                      </a:lnTo>
                      <a:lnTo>
                        <a:pt x="0" y="11"/>
                      </a:lnTo>
                      <a:lnTo>
                        <a:pt x="3" y="6"/>
                      </a:lnTo>
                      <a:lnTo>
                        <a:pt x="8" y="3"/>
                      </a:lnTo>
                      <a:lnTo>
                        <a:pt x="12" y="1"/>
                      </a:lnTo>
                      <a:lnTo>
                        <a:pt x="1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3" name="Freeform 143">
                  <a:extLst>
                    <a:ext uri="{FF2B5EF4-FFF2-40B4-BE49-F238E27FC236}">
                      <a16:creationId xmlns:a16="http://schemas.microsoft.com/office/drawing/2014/main" id="{E8D76B41-571F-634A-B0C8-745841760873}"/>
                    </a:ext>
                  </a:extLst>
                </p:cNvPr>
                <p:cNvSpPr>
                  <a:spLocks/>
                </p:cNvSpPr>
                <p:nvPr/>
              </p:nvSpPr>
              <p:spPr bwMode="auto">
                <a:xfrm>
                  <a:off x="3069172" y="2789107"/>
                  <a:ext cx="70958" cy="69510"/>
                </a:xfrm>
                <a:custGeom>
                  <a:avLst/>
                  <a:gdLst/>
                  <a:ahLst/>
                  <a:cxnLst>
                    <a:cxn ang="0">
                      <a:pos x="1" y="0"/>
                    </a:cxn>
                    <a:cxn ang="0">
                      <a:pos x="2" y="0"/>
                    </a:cxn>
                    <a:cxn ang="0">
                      <a:pos x="7" y="3"/>
                    </a:cxn>
                    <a:cxn ang="0">
                      <a:pos x="9" y="5"/>
                    </a:cxn>
                    <a:cxn ang="0">
                      <a:pos x="11" y="6"/>
                    </a:cxn>
                    <a:cxn ang="0">
                      <a:pos x="20" y="13"/>
                    </a:cxn>
                    <a:cxn ang="0">
                      <a:pos x="27" y="18"/>
                    </a:cxn>
                    <a:cxn ang="0">
                      <a:pos x="34" y="25"/>
                    </a:cxn>
                    <a:cxn ang="0">
                      <a:pos x="39" y="32"/>
                    </a:cxn>
                    <a:cxn ang="0">
                      <a:pos x="45" y="41"/>
                    </a:cxn>
                    <a:cxn ang="0">
                      <a:pos x="46" y="43"/>
                    </a:cxn>
                    <a:cxn ang="0">
                      <a:pos x="47" y="44"/>
                    </a:cxn>
                    <a:cxn ang="0">
                      <a:pos x="49" y="47"/>
                    </a:cxn>
                    <a:cxn ang="0">
                      <a:pos x="49" y="47"/>
                    </a:cxn>
                    <a:cxn ang="0">
                      <a:pos x="48" y="48"/>
                    </a:cxn>
                    <a:cxn ang="0">
                      <a:pos x="45" y="48"/>
                    </a:cxn>
                    <a:cxn ang="0">
                      <a:pos x="42" y="46"/>
                    </a:cxn>
                    <a:cxn ang="0">
                      <a:pos x="39" y="43"/>
                    </a:cxn>
                    <a:cxn ang="0">
                      <a:pos x="36" y="39"/>
                    </a:cxn>
                    <a:cxn ang="0">
                      <a:pos x="34" y="35"/>
                    </a:cxn>
                    <a:cxn ang="0">
                      <a:pos x="32" y="31"/>
                    </a:cxn>
                    <a:cxn ang="0">
                      <a:pos x="32" y="30"/>
                    </a:cxn>
                    <a:cxn ang="0">
                      <a:pos x="32" y="31"/>
                    </a:cxn>
                    <a:cxn ang="0">
                      <a:pos x="33" y="32"/>
                    </a:cxn>
                    <a:cxn ang="0">
                      <a:pos x="33" y="33"/>
                    </a:cxn>
                    <a:cxn ang="0">
                      <a:pos x="33" y="34"/>
                    </a:cxn>
                    <a:cxn ang="0">
                      <a:pos x="34" y="36"/>
                    </a:cxn>
                    <a:cxn ang="0">
                      <a:pos x="35" y="37"/>
                    </a:cxn>
                    <a:cxn ang="0">
                      <a:pos x="35" y="37"/>
                    </a:cxn>
                    <a:cxn ang="0">
                      <a:pos x="34" y="37"/>
                    </a:cxn>
                    <a:cxn ang="0">
                      <a:pos x="31" y="33"/>
                    </a:cxn>
                    <a:cxn ang="0">
                      <a:pos x="28" y="29"/>
                    </a:cxn>
                    <a:cxn ang="0">
                      <a:pos x="25" y="26"/>
                    </a:cxn>
                    <a:cxn ang="0">
                      <a:pos x="22" y="25"/>
                    </a:cxn>
                    <a:cxn ang="0">
                      <a:pos x="16" y="23"/>
                    </a:cxn>
                    <a:cxn ang="0">
                      <a:pos x="13" y="21"/>
                    </a:cxn>
                    <a:cxn ang="0">
                      <a:pos x="11" y="18"/>
                    </a:cxn>
                    <a:cxn ang="0">
                      <a:pos x="11" y="16"/>
                    </a:cxn>
                    <a:cxn ang="0">
                      <a:pos x="12" y="16"/>
                    </a:cxn>
                    <a:cxn ang="0">
                      <a:pos x="12" y="15"/>
                    </a:cxn>
                    <a:cxn ang="0">
                      <a:pos x="7" y="9"/>
                    </a:cxn>
                    <a:cxn ang="0">
                      <a:pos x="4" y="6"/>
                    </a:cxn>
                    <a:cxn ang="0">
                      <a:pos x="1" y="4"/>
                    </a:cxn>
                    <a:cxn ang="0">
                      <a:pos x="0" y="1"/>
                    </a:cxn>
                    <a:cxn ang="0">
                      <a:pos x="1" y="0"/>
                    </a:cxn>
                  </a:cxnLst>
                  <a:rect l="0" t="0" r="r" b="b"/>
                  <a:pathLst>
                    <a:path w="49" h="48">
                      <a:moveTo>
                        <a:pt x="1" y="0"/>
                      </a:moveTo>
                      <a:lnTo>
                        <a:pt x="2" y="0"/>
                      </a:lnTo>
                      <a:lnTo>
                        <a:pt x="7" y="3"/>
                      </a:lnTo>
                      <a:lnTo>
                        <a:pt x="9" y="5"/>
                      </a:lnTo>
                      <a:lnTo>
                        <a:pt x="11" y="6"/>
                      </a:lnTo>
                      <a:lnTo>
                        <a:pt x="20" y="13"/>
                      </a:lnTo>
                      <a:lnTo>
                        <a:pt x="27" y="18"/>
                      </a:lnTo>
                      <a:lnTo>
                        <a:pt x="34" y="25"/>
                      </a:lnTo>
                      <a:lnTo>
                        <a:pt x="39" y="32"/>
                      </a:lnTo>
                      <a:lnTo>
                        <a:pt x="45" y="41"/>
                      </a:lnTo>
                      <a:lnTo>
                        <a:pt x="46" y="43"/>
                      </a:lnTo>
                      <a:lnTo>
                        <a:pt x="47" y="44"/>
                      </a:lnTo>
                      <a:lnTo>
                        <a:pt x="49" y="47"/>
                      </a:lnTo>
                      <a:lnTo>
                        <a:pt x="49" y="47"/>
                      </a:lnTo>
                      <a:lnTo>
                        <a:pt x="48" y="48"/>
                      </a:lnTo>
                      <a:lnTo>
                        <a:pt x="45" y="48"/>
                      </a:lnTo>
                      <a:lnTo>
                        <a:pt x="42" y="46"/>
                      </a:lnTo>
                      <a:lnTo>
                        <a:pt x="39" y="43"/>
                      </a:lnTo>
                      <a:lnTo>
                        <a:pt x="36" y="39"/>
                      </a:lnTo>
                      <a:lnTo>
                        <a:pt x="34" y="35"/>
                      </a:lnTo>
                      <a:lnTo>
                        <a:pt x="32" y="31"/>
                      </a:lnTo>
                      <a:lnTo>
                        <a:pt x="32" y="30"/>
                      </a:lnTo>
                      <a:lnTo>
                        <a:pt x="32" y="31"/>
                      </a:lnTo>
                      <a:lnTo>
                        <a:pt x="33" y="32"/>
                      </a:lnTo>
                      <a:lnTo>
                        <a:pt x="33" y="33"/>
                      </a:lnTo>
                      <a:lnTo>
                        <a:pt x="33" y="34"/>
                      </a:lnTo>
                      <a:lnTo>
                        <a:pt x="34" y="36"/>
                      </a:lnTo>
                      <a:lnTo>
                        <a:pt x="35" y="37"/>
                      </a:lnTo>
                      <a:lnTo>
                        <a:pt x="35" y="37"/>
                      </a:lnTo>
                      <a:lnTo>
                        <a:pt x="34" y="37"/>
                      </a:lnTo>
                      <a:lnTo>
                        <a:pt x="31" y="33"/>
                      </a:lnTo>
                      <a:lnTo>
                        <a:pt x="28" y="29"/>
                      </a:lnTo>
                      <a:lnTo>
                        <a:pt x="25" y="26"/>
                      </a:lnTo>
                      <a:lnTo>
                        <a:pt x="22" y="25"/>
                      </a:lnTo>
                      <a:lnTo>
                        <a:pt x="16" y="23"/>
                      </a:lnTo>
                      <a:lnTo>
                        <a:pt x="13" y="21"/>
                      </a:lnTo>
                      <a:lnTo>
                        <a:pt x="11" y="18"/>
                      </a:lnTo>
                      <a:lnTo>
                        <a:pt x="11" y="16"/>
                      </a:lnTo>
                      <a:lnTo>
                        <a:pt x="12" y="16"/>
                      </a:lnTo>
                      <a:lnTo>
                        <a:pt x="12" y="15"/>
                      </a:lnTo>
                      <a:lnTo>
                        <a:pt x="7" y="9"/>
                      </a:lnTo>
                      <a:lnTo>
                        <a:pt x="4" y="6"/>
                      </a:lnTo>
                      <a:lnTo>
                        <a:pt x="1" y="4"/>
                      </a:lnTo>
                      <a:lnTo>
                        <a:pt x="0" y="1"/>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4" name="Freeform 144">
                  <a:extLst>
                    <a:ext uri="{FF2B5EF4-FFF2-40B4-BE49-F238E27FC236}">
                      <a16:creationId xmlns:a16="http://schemas.microsoft.com/office/drawing/2014/main" id="{F524E8E3-29C1-894E-9A03-7232F7CFB1B3}"/>
                    </a:ext>
                  </a:extLst>
                </p:cNvPr>
                <p:cNvSpPr>
                  <a:spLocks/>
                </p:cNvSpPr>
                <p:nvPr/>
              </p:nvSpPr>
              <p:spPr bwMode="auto">
                <a:xfrm>
                  <a:off x="1668838" y="3193133"/>
                  <a:ext cx="41996" cy="78199"/>
                </a:xfrm>
                <a:custGeom>
                  <a:avLst/>
                  <a:gdLst/>
                  <a:ahLst/>
                  <a:cxnLst>
                    <a:cxn ang="0">
                      <a:pos x="4" y="0"/>
                    </a:cxn>
                    <a:cxn ang="0">
                      <a:pos x="13" y="6"/>
                    </a:cxn>
                    <a:cxn ang="0">
                      <a:pos x="20" y="13"/>
                    </a:cxn>
                    <a:cxn ang="0">
                      <a:pos x="21" y="14"/>
                    </a:cxn>
                    <a:cxn ang="0">
                      <a:pos x="20" y="15"/>
                    </a:cxn>
                    <a:cxn ang="0">
                      <a:pos x="20" y="15"/>
                    </a:cxn>
                    <a:cxn ang="0">
                      <a:pos x="19" y="16"/>
                    </a:cxn>
                    <a:cxn ang="0">
                      <a:pos x="19" y="17"/>
                    </a:cxn>
                    <a:cxn ang="0">
                      <a:pos x="23" y="27"/>
                    </a:cxn>
                    <a:cxn ang="0">
                      <a:pos x="27" y="37"/>
                    </a:cxn>
                    <a:cxn ang="0">
                      <a:pos x="28" y="40"/>
                    </a:cxn>
                    <a:cxn ang="0">
                      <a:pos x="29" y="43"/>
                    </a:cxn>
                    <a:cxn ang="0">
                      <a:pos x="29" y="50"/>
                    </a:cxn>
                    <a:cxn ang="0">
                      <a:pos x="28" y="53"/>
                    </a:cxn>
                    <a:cxn ang="0">
                      <a:pos x="25" y="54"/>
                    </a:cxn>
                    <a:cxn ang="0">
                      <a:pos x="22" y="54"/>
                    </a:cxn>
                    <a:cxn ang="0">
                      <a:pos x="17" y="51"/>
                    </a:cxn>
                    <a:cxn ang="0">
                      <a:pos x="13" y="47"/>
                    </a:cxn>
                    <a:cxn ang="0">
                      <a:pos x="10" y="42"/>
                    </a:cxn>
                    <a:cxn ang="0">
                      <a:pos x="10" y="41"/>
                    </a:cxn>
                    <a:cxn ang="0">
                      <a:pos x="11" y="40"/>
                    </a:cxn>
                    <a:cxn ang="0">
                      <a:pos x="12" y="40"/>
                    </a:cxn>
                    <a:cxn ang="0">
                      <a:pos x="14" y="39"/>
                    </a:cxn>
                    <a:cxn ang="0">
                      <a:pos x="15" y="38"/>
                    </a:cxn>
                    <a:cxn ang="0">
                      <a:pos x="16" y="38"/>
                    </a:cxn>
                    <a:cxn ang="0">
                      <a:pos x="17" y="37"/>
                    </a:cxn>
                    <a:cxn ang="0">
                      <a:pos x="18" y="36"/>
                    </a:cxn>
                    <a:cxn ang="0">
                      <a:pos x="18" y="36"/>
                    </a:cxn>
                    <a:cxn ang="0">
                      <a:pos x="18" y="35"/>
                    </a:cxn>
                    <a:cxn ang="0">
                      <a:pos x="16" y="34"/>
                    </a:cxn>
                    <a:cxn ang="0">
                      <a:pos x="15" y="35"/>
                    </a:cxn>
                    <a:cxn ang="0">
                      <a:pos x="12" y="37"/>
                    </a:cxn>
                    <a:cxn ang="0">
                      <a:pos x="10" y="38"/>
                    </a:cxn>
                    <a:cxn ang="0">
                      <a:pos x="8" y="38"/>
                    </a:cxn>
                    <a:cxn ang="0">
                      <a:pos x="7" y="36"/>
                    </a:cxn>
                    <a:cxn ang="0">
                      <a:pos x="8" y="34"/>
                    </a:cxn>
                    <a:cxn ang="0">
                      <a:pos x="9" y="31"/>
                    </a:cxn>
                    <a:cxn ang="0">
                      <a:pos x="9" y="29"/>
                    </a:cxn>
                    <a:cxn ang="0">
                      <a:pos x="8" y="28"/>
                    </a:cxn>
                    <a:cxn ang="0">
                      <a:pos x="7" y="27"/>
                    </a:cxn>
                    <a:cxn ang="0">
                      <a:pos x="6" y="27"/>
                    </a:cxn>
                    <a:cxn ang="0">
                      <a:pos x="4" y="27"/>
                    </a:cxn>
                    <a:cxn ang="0">
                      <a:pos x="3" y="27"/>
                    </a:cxn>
                    <a:cxn ang="0">
                      <a:pos x="2" y="26"/>
                    </a:cxn>
                    <a:cxn ang="0">
                      <a:pos x="1" y="25"/>
                    </a:cxn>
                    <a:cxn ang="0">
                      <a:pos x="0" y="22"/>
                    </a:cxn>
                    <a:cxn ang="0">
                      <a:pos x="0" y="17"/>
                    </a:cxn>
                    <a:cxn ang="0">
                      <a:pos x="0" y="12"/>
                    </a:cxn>
                    <a:cxn ang="0">
                      <a:pos x="1" y="8"/>
                    </a:cxn>
                    <a:cxn ang="0">
                      <a:pos x="2" y="3"/>
                    </a:cxn>
                    <a:cxn ang="0">
                      <a:pos x="3" y="1"/>
                    </a:cxn>
                    <a:cxn ang="0">
                      <a:pos x="4" y="0"/>
                    </a:cxn>
                  </a:cxnLst>
                  <a:rect l="0" t="0" r="r" b="b"/>
                  <a:pathLst>
                    <a:path w="29" h="54">
                      <a:moveTo>
                        <a:pt x="4" y="0"/>
                      </a:moveTo>
                      <a:lnTo>
                        <a:pt x="13" y="6"/>
                      </a:lnTo>
                      <a:lnTo>
                        <a:pt x="20" y="13"/>
                      </a:lnTo>
                      <a:lnTo>
                        <a:pt x="21" y="14"/>
                      </a:lnTo>
                      <a:lnTo>
                        <a:pt x="20" y="15"/>
                      </a:lnTo>
                      <a:lnTo>
                        <a:pt x="20" y="15"/>
                      </a:lnTo>
                      <a:lnTo>
                        <a:pt x="19" y="16"/>
                      </a:lnTo>
                      <a:lnTo>
                        <a:pt x="19" y="17"/>
                      </a:lnTo>
                      <a:lnTo>
                        <a:pt x="23" y="27"/>
                      </a:lnTo>
                      <a:lnTo>
                        <a:pt x="27" y="37"/>
                      </a:lnTo>
                      <a:lnTo>
                        <a:pt x="28" y="40"/>
                      </a:lnTo>
                      <a:lnTo>
                        <a:pt x="29" y="43"/>
                      </a:lnTo>
                      <a:lnTo>
                        <a:pt x="29" y="50"/>
                      </a:lnTo>
                      <a:lnTo>
                        <a:pt x="28" y="53"/>
                      </a:lnTo>
                      <a:lnTo>
                        <a:pt x="25" y="54"/>
                      </a:lnTo>
                      <a:lnTo>
                        <a:pt x="22" y="54"/>
                      </a:lnTo>
                      <a:lnTo>
                        <a:pt x="17" y="51"/>
                      </a:lnTo>
                      <a:lnTo>
                        <a:pt x="13" y="47"/>
                      </a:lnTo>
                      <a:lnTo>
                        <a:pt x="10" y="42"/>
                      </a:lnTo>
                      <a:lnTo>
                        <a:pt x="10" y="41"/>
                      </a:lnTo>
                      <a:lnTo>
                        <a:pt x="11" y="40"/>
                      </a:lnTo>
                      <a:lnTo>
                        <a:pt x="12" y="40"/>
                      </a:lnTo>
                      <a:lnTo>
                        <a:pt x="14" y="39"/>
                      </a:lnTo>
                      <a:lnTo>
                        <a:pt x="15" y="38"/>
                      </a:lnTo>
                      <a:lnTo>
                        <a:pt x="16" y="38"/>
                      </a:lnTo>
                      <a:lnTo>
                        <a:pt x="17" y="37"/>
                      </a:lnTo>
                      <a:lnTo>
                        <a:pt x="18" y="36"/>
                      </a:lnTo>
                      <a:lnTo>
                        <a:pt x="18" y="36"/>
                      </a:lnTo>
                      <a:lnTo>
                        <a:pt x="18" y="35"/>
                      </a:lnTo>
                      <a:lnTo>
                        <a:pt x="16" y="34"/>
                      </a:lnTo>
                      <a:lnTo>
                        <a:pt x="15" y="35"/>
                      </a:lnTo>
                      <a:lnTo>
                        <a:pt x="12" y="37"/>
                      </a:lnTo>
                      <a:lnTo>
                        <a:pt x="10" y="38"/>
                      </a:lnTo>
                      <a:lnTo>
                        <a:pt x="8" y="38"/>
                      </a:lnTo>
                      <a:lnTo>
                        <a:pt x="7" y="36"/>
                      </a:lnTo>
                      <a:lnTo>
                        <a:pt x="8" y="34"/>
                      </a:lnTo>
                      <a:lnTo>
                        <a:pt x="9" y="31"/>
                      </a:lnTo>
                      <a:lnTo>
                        <a:pt x="9" y="29"/>
                      </a:lnTo>
                      <a:lnTo>
                        <a:pt x="8" y="28"/>
                      </a:lnTo>
                      <a:lnTo>
                        <a:pt x="7" y="27"/>
                      </a:lnTo>
                      <a:lnTo>
                        <a:pt x="6" y="27"/>
                      </a:lnTo>
                      <a:lnTo>
                        <a:pt x="4" y="27"/>
                      </a:lnTo>
                      <a:lnTo>
                        <a:pt x="3" y="27"/>
                      </a:lnTo>
                      <a:lnTo>
                        <a:pt x="2" y="26"/>
                      </a:lnTo>
                      <a:lnTo>
                        <a:pt x="1" y="25"/>
                      </a:lnTo>
                      <a:lnTo>
                        <a:pt x="0" y="22"/>
                      </a:lnTo>
                      <a:lnTo>
                        <a:pt x="0" y="17"/>
                      </a:lnTo>
                      <a:lnTo>
                        <a:pt x="0" y="12"/>
                      </a:lnTo>
                      <a:lnTo>
                        <a:pt x="1" y="8"/>
                      </a:lnTo>
                      <a:lnTo>
                        <a:pt x="2" y="3"/>
                      </a:lnTo>
                      <a:lnTo>
                        <a:pt x="3" y="1"/>
                      </a:lnTo>
                      <a:lnTo>
                        <a:pt x="4"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5" name="Freeform 145">
                  <a:extLst>
                    <a:ext uri="{FF2B5EF4-FFF2-40B4-BE49-F238E27FC236}">
                      <a16:creationId xmlns:a16="http://schemas.microsoft.com/office/drawing/2014/main" id="{EAA55B6A-E1E3-7749-928A-338E6DCA1351}"/>
                    </a:ext>
                  </a:extLst>
                </p:cNvPr>
                <p:cNvSpPr>
                  <a:spLocks/>
                </p:cNvSpPr>
                <p:nvPr/>
              </p:nvSpPr>
              <p:spPr bwMode="auto">
                <a:xfrm>
                  <a:off x="2792581" y="3229336"/>
                  <a:ext cx="36204" cy="14481"/>
                </a:xfrm>
                <a:custGeom>
                  <a:avLst/>
                  <a:gdLst/>
                  <a:ahLst/>
                  <a:cxnLst>
                    <a:cxn ang="0">
                      <a:pos x="0" y="0"/>
                    </a:cxn>
                    <a:cxn ang="0">
                      <a:pos x="9" y="2"/>
                    </a:cxn>
                    <a:cxn ang="0">
                      <a:pos x="16" y="4"/>
                    </a:cxn>
                    <a:cxn ang="0">
                      <a:pos x="24" y="8"/>
                    </a:cxn>
                    <a:cxn ang="0">
                      <a:pos x="25" y="9"/>
                    </a:cxn>
                    <a:cxn ang="0">
                      <a:pos x="24" y="9"/>
                    </a:cxn>
                    <a:cxn ang="0">
                      <a:pos x="24" y="9"/>
                    </a:cxn>
                    <a:cxn ang="0">
                      <a:pos x="23" y="10"/>
                    </a:cxn>
                    <a:cxn ang="0">
                      <a:pos x="19" y="10"/>
                    </a:cxn>
                    <a:cxn ang="0">
                      <a:pos x="16" y="8"/>
                    </a:cxn>
                    <a:cxn ang="0">
                      <a:pos x="8" y="4"/>
                    </a:cxn>
                    <a:cxn ang="0">
                      <a:pos x="4" y="2"/>
                    </a:cxn>
                    <a:cxn ang="0">
                      <a:pos x="1" y="0"/>
                    </a:cxn>
                    <a:cxn ang="0">
                      <a:pos x="0" y="0"/>
                    </a:cxn>
                  </a:cxnLst>
                  <a:rect l="0" t="0" r="r" b="b"/>
                  <a:pathLst>
                    <a:path w="25" h="10">
                      <a:moveTo>
                        <a:pt x="0" y="0"/>
                      </a:moveTo>
                      <a:lnTo>
                        <a:pt x="9" y="2"/>
                      </a:lnTo>
                      <a:lnTo>
                        <a:pt x="16" y="4"/>
                      </a:lnTo>
                      <a:lnTo>
                        <a:pt x="24" y="8"/>
                      </a:lnTo>
                      <a:lnTo>
                        <a:pt x="25" y="9"/>
                      </a:lnTo>
                      <a:lnTo>
                        <a:pt x="24" y="9"/>
                      </a:lnTo>
                      <a:lnTo>
                        <a:pt x="24" y="9"/>
                      </a:lnTo>
                      <a:lnTo>
                        <a:pt x="23" y="10"/>
                      </a:lnTo>
                      <a:lnTo>
                        <a:pt x="19" y="10"/>
                      </a:lnTo>
                      <a:lnTo>
                        <a:pt x="16" y="8"/>
                      </a:lnTo>
                      <a:lnTo>
                        <a:pt x="8" y="4"/>
                      </a:lnTo>
                      <a:lnTo>
                        <a:pt x="4" y="2"/>
                      </a:lnTo>
                      <a:lnTo>
                        <a:pt x="1"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6" name="Freeform 146">
                  <a:extLst>
                    <a:ext uri="{FF2B5EF4-FFF2-40B4-BE49-F238E27FC236}">
                      <a16:creationId xmlns:a16="http://schemas.microsoft.com/office/drawing/2014/main" id="{0C711002-4E13-EC46-86E5-4321DC1F32CF}"/>
                    </a:ext>
                  </a:extLst>
                </p:cNvPr>
                <p:cNvSpPr>
                  <a:spLocks/>
                </p:cNvSpPr>
                <p:nvPr/>
              </p:nvSpPr>
              <p:spPr bwMode="auto">
                <a:xfrm>
                  <a:off x="2962011" y="3197477"/>
                  <a:ext cx="18826" cy="59373"/>
                </a:xfrm>
                <a:custGeom>
                  <a:avLst/>
                  <a:gdLst/>
                  <a:ahLst/>
                  <a:cxnLst>
                    <a:cxn ang="0">
                      <a:pos x="2" y="0"/>
                    </a:cxn>
                    <a:cxn ang="0">
                      <a:pos x="2" y="2"/>
                    </a:cxn>
                    <a:cxn ang="0">
                      <a:pos x="5" y="9"/>
                    </a:cxn>
                    <a:cxn ang="0">
                      <a:pos x="7" y="16"/>
                    </a:cxn>
                    <a:cxn ang="0">
                      <a:pos x="10" y="25"/>
                    </a:cxn>
                    <a:cxn ang="0">
                      <a:pos x="13" y="38"/>
                    </a:cxn>
                    <a:cxn ang="0">
                      <a:pos x="13" y="39"/>
                    </a:cxn>
                    <a:cxn ang="0">
                      <a:pos x="12" y="39"/>
                    </a:cxn>
                    <a:cxn ang="0">
                      <a:pos x="9" y="41"/>
                    </a:cxn>
                    <a:cxn ang="0">
                      <a:pos x="8" y="40"/>
                    </a:cxn>
                    <a:cxn ang="0">
                      <a:pos x="5" y="37"/>
                    </a:cxn>
                    <a:cxn ang="0">
                      <a:pos x="4" y="33"/>
                    </a:cxn>
                    <a:cxn ang="0">
                      <a:pos x="4" y="30"/>
                    </a:cxn>
                    <a:cxn ang="0">
                      <a:pos x="2" y="26"/>
                    </a:cxn>
                    <a:cxn ang="0">
                      <a:pos x="0" y="24"/>
                    </a:cxn>
                    <a:cxn ang="0">
                      <a:pos x="1" y="22"/>
                    </a:cxn>
                    <a:cxn ang="0">
                      <a:pos x="1" y="3"/>
                    </a:cxn>
                    <a:cxn ang="0">
                      <a:pos x="1" y="1"/>
                    </a:cxn>
                    <a:cxn ang="0">
                      <a:pos x="2" y="0"/>
                    </a:cxn>
                  </a:cxnLst>
                  <a:rect l="0" t="0" r="r" b="b"/>
                  <a:pathLst>
                    <a:path w="13" h="41">
                      <a:moveTo>
                        <a:pt x="2" y="0"/>
                      </a:moveTo>
                      <a:lnTo>
                        <a:pt x="2" y="2"/>
                      </a:lnTo>
                      <a:lnTo>
                        <a:pt x="5" y="9"/>
                      </a:lnTo>
                      <a:lnTo>
                        <a:pt x="7" y="16"/>
                      </a:lnTo>
                      <a:lnTo>
                        <a:pt x="10" y="25"/>
                      </a:lnTo>
                      <a:lnTo>
                        <a:pt x="13" y="38"/>
                      </a:lnTo>
                      <a:lnTo>
                        <a:pt x="13" y="39"/>
                      </a:lnTo>
                      <a:lnTo>
                        <a:pt x="12" y="39"/>
                      </a:lnTo>
                      <a:lnTo>
                        <a:pt x="9" y="41"/>
                      </a:lnTo>
                      <a:lnTo>
                        <a:pt x="8" y="40"/>
                      </a:lnTo>
                      <a:lnTo>
                        <a:pt x="5" y="37"/>
                      </a:lnTo>
                      <a:lnTo>
                        <a:pt x="4" y="33"/>
                      </a:lnTo>
                      <a:lnTo>
                        <a:pt x="4" y="30"/>
                      </a:lnTo>
                      <a:lnTo>
                        <a:pt x="2" y="26"/>
                      </a:lnTo>
                      <a:lnTo>
                        <a:pt x="0" y="24"/>
                      </a:lnTo>
                      <a:lnTo>
                        <a:pt x="1" y="22"/>
                      </a:lnTo>
                      <a:lnTo>
                        <a:pt x="1" y="3"/>
                      </a:lnTo>
                      <a:lnTo>
                        <a:pt x="1" y="1"/>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7" name="Freeform 147">
                  <a:extLst>
                    <a:ext uri="{FF2B5EF4-FFF2-40B4-BE49-F238E27FC236}">
                      <a16:creationId xmlns:a16="http://schemas.microsoft.com/office/drawing/2014/main" id="{8AA55F84-7931-6742-892B-926FFDB26291}"/>
                    </a:ext>
                  </a:extLst>
                </p:cNvPr>
                <p:cNvSpPr>
                  <a:spLocks/>
                </p:cNvSpPr>
                <p:nvPr/>
              </p:nvSpPr>
              <p:spPr bwMode="auto">
                <a:xfrm>
                  <a:off x="2869331" y="3145345"/>
                  <a:ext cx="86887" cy="120195"/>
                </a:xfrm>
                <a:custGeom>
                  <a:avLst/>
                  <a:gdLst/>
                  <a:ahLst/>
                  <a:cxnLst>
                    <a:cxn ang="0">
                      <a:pos x="10" y="7"/>
                    </a:cxn>
                    <a:cxn ang="0">
                      <a:pos x="12" y="16"/>
                    </a:cxn>
                    <a:cxn ang="0">
                      <a:pos x="20" y="24"/>
                    </a:cxn>
                    <a:cxn ang="0">
                      <a:pos x="25" y="29"/>
                    </a:cxn>
                    <a:cxn ang="0">
                      <a:pos x="23" y="33"/>
                    </a:cxn>
                    <a:cxn ang="0">
                      <a:pos x="22" y="38"/>
                    </a:cxn>
                    <a:cxn ang="0">
                      <a:pos x="22" y="42"/>
                    </a:cxn>
                    <a:cxn ang="0">
                      <a:pos x="28" y="43"/>
                    </a:cxn>
                    <a:cxn ang="0">
                      <a:pos x="34" y="42"/>
                    </a:cxn>
                    <a:cxn ang="0">
                      <a:pos x="35" y="36"/>
                    </a:cxn>
                    <a:cxn ang="0">
                      <a:pos x="37" y="30"/>
                    </a:cxn>
                    <a:cxn ang="0">
                      <a:pos x="41" y="27"/>
                    </a:cxn>
                    <a:cxn ang="0">
                      <a:pos x="48" y="31"/>
                    </a:cxn>
                    <a:cxn ang="0">
                      <a:pos x="48" y="36"/>
                    </a:cxn>
                    <a:cxn ang="0">
                      <a:pos x="47" y="43"/>
                    </a:cxn>
                    <a:cxn ang="0">
                      <a:pos x="48" y="43"/>
                    </a:cxn>
                    <a:cxn ang="0">
                      <a:pos x="53" y="41"/>
                    </a:cxn>
                    <a:cxn ang="0">
                      <a:pos x="53" y="44"/>
                    </a:cxn>
                    <a:cxn ang="0">
                      <a:pos x="50" y="48"/>
                    </a:cxn>
                    <a:cxn ang="0">
                      <a:pos x="51" y="49"/>
                    </a:cxn>
                    <a:cxn ang="0">
                      <a:pos x="55" y="45"/>
                    </a:cxn>
                    <a:cxn ang="0">
                      <a:pos x="60" y="41"/>
                    </a:cxn>
                    <a:cxn ang="0">
                      <a:pos x="59" y="44"/>
                    </a:cxn>
                    <a:cxn ang="0">
                      <a:pos x="55" y="48"/>
                    </a:cxn>
                    <a:cxn ang="0">
                      <a:pos x="55" y="52"/>
                    </a:cxn>
                    <a:cxn ang="0">
                      <a:pos x="56" y="56"/>
                    </a:cxn>
                    <a:cxn ang="0">
                      <a:pos x="56" y="58"/>
                    </a:cxn>
                    <a:cxn ang="0">
                      <a:pos x="54" y="58"/>
                    </a:cxn>
                    <a:cxn ang="0">
                      <a:pos x="56" y="61"/>
                    </a:cxn>
                    <a:cxn ang="0">
                      <a:pos x="58" y="66"/>
                    </a:cxn>
                    <a:cxn ang="0">
                      <a:pos x="51" y="76"/>
                    </a:cxn>
                    <a:cxn ang="0">
                      <a:pos x="47" y="79"/>
                    </a:cxn>
                    <a:cxn ang="0">
                      <a:pos x="49" y="75"/>
                    </a:cxn>
                    <a:cxn ang="0">
                      <a:pos x="54" y="67"/>
                    </a:cxn>
                    <a:cxn ang="0">
                      <a:pos x="51" y="61"/>
                    </a:cxn>
                    <a:cxn ang="0">
                      <a:pos x="44" y="61"/>
                    </a:cxn>
                    <a:cxn ang="0">
                      <a:pos x="39" y="65"/>
                    </a:cxn>
                    <a:cxn ang="0">
                      <a:pos x="37" y="72"/>
                    </a:cxn>
                    <a:cxn ang="0">
                      <a:pos x="31" y="75"/>
                    </a:cxn>
                    <a:cxn ang="0">
                      <a:pos x="18" y="76"/>
                    </a:cxn>
                    <a:cxn ang="0">
                      <a:pos x="13" y="81"/>
                    </a:cxn>
                    <a:cxn ang="0">
                      <a:pos x="7" y="82"/>
                    </a:cxn>
                    <a:cxn ang="0">
                      <a:pos x="6" y="79"/>
                    </a:cxn>
                    <a:cxn ang="0">
                      <a:pos x="10" y="70"/>
                    </a:cxn>
                    <a:cxn ang="0">
                      <a:pos x="12" y="63"/>
                    </a:cxn>
                    <a:cxn ang="0">
                      <a:pos x="8" y="63"/>
                    </a:cxn>
                    <a:cxn ang="0">
                      <a:pos x="4" y="66"/>
                    </a:cxn>
                    <a:cxn ang="0">
                      <a:pos x="1" y="65"/>
                    </a:cxn>
                    <a:cxn ang="0">
                      <a:pos x="3" y="62"/>
                    </a:cxn>
                    <a:cxn ang="0">
                      <a:pos x="4" y="60"/>
                    </a:cxn>
                    <a:cxn ang="0">
                      <a:pos x="1" y="26"/>
                    </a:cxn>
                    <a:cxn ang="0">
                      <a:pos x="0" y="7"/>
                    </a:cxn>
                    <a:cxn ang="0">
                      <a:pos x="4" y="2"/>
                    </a:cxn>
                    <a:cxn ang="0">
                      <a:pos x="6" y="0"/>
                    </a:cxn>
                  </a:cxnLst>
                  <a:rect l="0" t="0" r="r" b="b"/>
                  <a:pathLst>
                    <a:path w="60" h="83">
                      <a:moveTo>
                        <a:pt x="6" y="0"/>
                      </a:moveTo>
                      <a:lnTo>
                        <a:pt x="10" y="7"/>
                      </a:lnTo>
                      <a:lnTo>
                        <a:pt x="12" y="12"/>
                      </a:lnTo>
                      <a:lnTo>
                        <a:pt x="12" y="16"/>
                      </a:lnTo>
                      <a:lnTo>
                        <a:pt x="16" y="20"/>
                      </a:lnTo>
                      <a:lnTo>
                        <a:pt x="20" y="24"/>
                      </a:lnTo>
                      <a:lnTo>
                        <a:pt x="24" y="27"/>
                      </a:lnTo>
                      <a:lnTo>
                        <a:pt x="25" y="29"/>
                      </a:lnTo>
                      <a:lnTo>
                        <a:pt x="24" y="31"/>
                      </a:lnTo>
                      <a:lnTo>
                        <a:pt x="23" y="33"/>
                      </a:lnTo>
                      <a:lnTo>
                        <a:pt x="22" y="35"/>
                      </a:lnTo>
                      <a:lnTo>
                        <a:pt x="22" y="38"/>
                      </a:lnTo>
                      <a:lnTo>
                        <a:pt x="21" y="40"/>
                      </a:lnTo>
                      <a:lnTo>
                        <a:pt x="22" y="42"/>
                      </a:lnTo>
                      <a:lnTo>
                        <a:pt x="25" y="43"/>
                      </a:lnTo>
                      <a:lnTo>
                        <a:pt x="28" y="43"/>
                      </a:lnTo>
                      <a:lnTo>
                        <a:pt x="34" y="43"/>
                      </a:lnTo>
                      <a:lnTo>
                        <a:pt x="34" y="42"/>
                      </a:lnTo>
                      <a:lnTo>
                        <a:pt x="34" y="40"/>
                      </a:lnTo>
                      <a:lnTo>
                        <a:pt x="35" y="36"/>
                      </a:lnTo>
                      <a:lnTo>
                        <a:pt x="36" y="33"/>
                      </a:lnTo>
                      <a:lnTo>
                        <a:pt x="37" y="30"/>
                      </a:lnTo>
                      <a:lnTo>
                        <a:pt x="39" y="28"/>
                      </a:lnTo>
                      <a:lnTo>
                        <a:pt x="41" y="27"/>
                      </a:lnTo>
                      <a:lnTo>
                        <a:pt x="44" y="27"/>
                      </a:lnTo>
                      <a:lnTo>
                        <a:pt x="48" y="31"/>
                      </a:lnTo>
                      <a:lnTo>
                        <a:pt x="48" y="33"/>
                      </a:lnTo>
                      <a:lnTo>
                        <a:pt x="48" y="36"/>
                      </a:lnTo>
                      <a:lnTo>
                        <a:pt x="47" y="40"/>
                      </a:lnTo>
                      <a:lnTo>
                        <a:pt x="47" y="43"/>
                      </a:lnTo>
                      <a:lnTo>
                        <a:pt x="47" y="43"/>
                      </a:lnTo>
                      <a:lnTo>
                        <a:pt x="48" y="43"/>
                      </a:lnTo>
                      <a:lnTo>
                        <a:pt x="52" y="41"/>
                      </a:lnTo>
                      <a:lnTo>
                        <a:pt x="53" y="41"/>
                      </a:lnTo>
                      <a:lnTo>
                        <a:pt x="53" y="42"/>
                      </a:lnTo>
                      <a:lnTo>
                        <a:pt x="53" y="44"/>
                      </a:lnTo>
                      <a:lnTo>
                        <a:pt x="51" y="46"/>
                      </a:lnTo>
                      <a:lnTo>
                        <a:pt x="50" y="48"/>
                      </a:lnTo>
                      <a:lnTo>
                        <a:pt x="50" y="49"/>
                      </a:lnTo>
                      <a:lnTo>
                        <a:pt x="51" y="49"/>
                      </a:lnTo>
                      <a:lnTo>
                        <a:pt x="53" y="48"/>
                      </a:lnTo>
                      <a:lnTo>
                        <a:pt x="55" y="45"/>
                      </a:lnTo>
                      <a:lnTo>
                        <a:pt x="58" y="41"/>
                      </a:lnTo>
                      <a:lnTo>
                        <a:pt x="60" y="41"/>
                      </a:lnTo>
                      <a:lnTo>
                        <a:pt x="60" y="42"/>
                      </a:lnTo>
                      <a:lnTo>
                        <a:pt x="59" y="44"/>
                      </a:lnTo>
                      <a:lnTo>
                        <a:pt x="57" y="46"/>
                      </a:lnTo>
                      <a:lnTo>
                        <a:pt x="55" y="48"/>
                      </a:lnTo>
                      <a:lnTo>
                        <a:pt x="55" y="50"/>
                      </a:lnTo>
                      <a:lnTo>
                        <a:pt x="55" y="52"/>
                      </a:lnTo>
                      <a:lnTo>
                        <a:pt x="55" y="54"/>
                      </a:lnTo>
                      <a:lnTo>
                        <a:pt x="56" y="56"/>
                      </a:lnTo>
                      <a:lnTo>
                        <a:pt x="57" y="58"/>
                      </a:lnTo>
                      <a:lnTo>
                        <a:pt x="56" y="58"/>
                      </a:lnTo>
                      <a:lnTo>
                        <a:pt x="55" y="57"/>
                      </a:lnTo>
                      <a:lnTo>
                        <a:pt x="54" y="58"/>
                      </a:lnTo>
                      <a:lnTo>
                        <a:pt x="55" y="59"/>
                      </a:lnTo>
                      <a:lnTo>
                        <a:pt x="56" y="61"/>
                      </a:lnTo>
                      <a:lnTo>
                        <a:pt x="58" y="63"/>
                      </a:lnTo>
                      <a:lnTo>
                        <a:pt x="58" y="66"/>
                      </a:lnTo>
                      <a:lnTo>
                        <a:pt x="55" y="71"/>
                      </a:lnTo>
                      <a:lnTo>
                        <a:pt x="51" y="76"/>
                      </a:lnTo>
                      <a:lnTo>
                        <a:pt x="47" y="81"/>
                      </a:lnTo>
                      <a:lnTo>
                        <a:pt x="47" y="79"/>
                      </a:lnTo>
                      <a:lnTo>
                        <a:pt x="48" y="79"/>
                      </a:lnTo>
                      <a:lnTo>
                        <a:pt x="49" y="75"/>
                      </a:lnTo>
                      <a:lnTo>
                        <a:pt x="52" y="71"/>
                      </a:lnTo>
                      <a:lnTo>
                        <a:pt x="54" y="67"/>
                      </a:lnTo>
                      <a:lnTo>
                        <a:pt x="53" y="63"/>
                      </a:lnTo>
                      <a:lnTo>
                        <a:pt x="51" y="61"/>
                      </a:lnTo>
                      <a:lnTo>
                        <a:pt x="47" y="61"/>
                      </a:lnTo>
                      <a:lnTo>
                        <a:pt x="44" y="61"/>
                      </a:lnTo>
                      <a:lnTo>
                        <a:pt x="41" y="63"/>
                      </a:lnTo>
                      <a:lnTo>
                        <a:pt x="39" y="65"/>
                      </a:lnTo>
                      <a:lnTo>
                        <a:pt x="38" y="68"/>
                      </a:lnTo>
                      <a:lnTo>
                        <a:pt x="37" y="72"/>
                      </a:lnTo>
                      <a:lnTo>
                        <a:pt x="35" y="74"/>
                      </a:lnTo>
                      <a:lnTo>
                        <a:pt x="31" y="75"/>
                      </a:lnTo>
                      <a:lnTo>
                        <a:pt x="22" y="75"/>
                      </a:lnTo>
                      <a:lnTo>
                        <a:pt x="18" y="76"/>
                      </a:lnTo>
                      <a:lnTo>
                        <a:pt x="15" y="78"/>
                      </a:lnTo>
                      <a:lnTo>
                        <a:pt x="13" y="81"/>
                      </a:lnTo>
                      <a:lnTo>
                        <a:pt x="9" y="83"/>
                      </a:lnTo>
                      <a:lnTo>
                        <a:pt x="7" y="82"/>
                      </a:lnTo>
                      <a:lnTo>
                        <a:pt x="6" y="80"/>
                      </a:lnTo>
                      <a:lnTo>
                        <a:pt x="6" y="79"/>
                      </a:lnTo>
                      <a:lnTo>
                        <a:pt x="7" y="74"/>
                      </a:lnTo>
                      <a:lnTo>
                        <a:pt x="10" y="70"/>
                      </a:lnTo>
                      <a:lnTo>
                        <a:pt x="12" y="67"/>
                      </a:lnTo>
                      <a:lnTo>
                        <a:pt x="12" y="63"/>
                      </a:lnTo>
                      <a:lnTo>
                        <a:pt x="11" y="62"/>
                      </a:lnTo>
                      <a:lnTo>
                        <a:pt x="8" y="63"/>
                      </a:lnTo>
                      <a:lnTo>
                        <a:pt x="6" y="64"/>
                      </a:lnTo>
                      <a:lnTo>
                        <a:pt x="4" y="66"/>
                      </a:lnTo>
                      <a:lnTo>
                        <a:pt x="2" y="66"/>
                      </a:lnTo>
                      <a:lnTo>
                        <a:pt x="1" y="65"/>
                      </a:lnTo>
                      <a:lnTo>
                        <a:pt x="2" y="64"/>
                      </a:lnTo>
                      <a:lnTo>
                        <a:pt x="3" y="62"/>
                      </a:lnTo>
                      <a:lnTo>
                        <a:pt x="4" y="61"/>
                      </a:lnTo>
                      <a:lnTo>
                        <a:pt x="4" y="60"/>
                      </a:lnTo>
                      <a:lnTo>
                        <a:pt x="3" y="43"/>
                      </a:lnTo>
                      <a:lnTo>
                        <a:pt x="1" y="26"/>
                      </a:lnTo>
                      <a:lnTo>
                        <a:pt x="0" y="9"/>
                      </a:lnTo>
                      <a:lnTo>
                        <a:pt x="0" y="7"/>
                      </a:lnTo>
                      <a:lnTo>
                        <a:pt x="2" y="4"/>
                      </a:lnTo>
                      <a:lnTo>
                        <a:pt x="4" y="2"/>
                      </a:lnTo>
                      <a:lnTo>
                        <a:pt x="6" y="1"/>
                      </a:lnTo>
                      <a:lnTo>
                        <a:pt x="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8" name="Freeform 148">
                  <a:extLst>
                    <a:ext uri="{FF2B5EF4-FFF2-40B4-BE49-F238E27FC236}">
                      <a16:creationId xmlns:a16="http://schemas.microsoft.com/office/drawing/2014/main" id="{0129521A-AF30-D64D-90AE-4919C91A114F}"/>
                    </a:ext>
                  </a:extLst>
                </p:cNvPr>
                <p:cNvSpPr>
                  <a:spLocks/>
                </p:cNvSpPr>
                <p:nvPr/>
              </p:nvSpPr>
              <p:spPr bwMode="auto">
                <a:xfrm>
                  <a:off x="2951875" y="3229336"/>
                  <a:ext cx="10137" cy="4345"/>
                </a:xfrm>
                <a:custGeom>
                  <a:avLst/>
                  <a:gdLst/>
                  <a:ahLst/>
                  <a:cxnLst>
                    <a:cxn ang="0">
                      <a:pos x="0" y="0"/>
                    </a:cxn>
                    <a:cxn ang="0">
                      <a:pos x="3" y="0"/>
                    </a:cxn>
                    <a:cxn ang="0">
                      <a:pos x="5" y="1"/>
                    </a:cxn>
                    <a:cxn ang="0">
                      <a:pos x="6" y="1"/>
                    </a:cxn>
                    <a:cxn ang="0">
                      <a:pos x="7" y="2"/>
                    </a:cxn>
                    <a:cxn ang="0">
                      <a:pos x="7" y="3"/>
                    </a:cxn>
                    <a:cxn ang="0">
                      <a:pos x="7" y="3"/>
                    </a:cxn>
                    <a:cxn ang="0">
                      <a:pos x="5" y="3"/>
                    </a:cxn>
                    <a:cxn ang="0">
                      <a:pos x="3" y="3"/>
                    </a:cxn>
                    <a:cxn ang="0">
                      <a:pos x="0" y="0"/>
                    </a:cxn>
                  </a:cxnLst>
                  <a:rect l="0" t="0" r="r" b="b"/>
                  <a:pathLst>
                    <a:path w="7" h="3">
                      <a:moveTo>
                        <a:pt x="0" y="0"/>
                      </a:moveTo>
                      <a:lnTo>
                        <a:pt x="3" y="0"/>
                      </a:lnTo>
                      <a:lnTo>
                        <a:pt x="5" y="1"/>
                      </a:lnTo>
                      <a:lnTo>
                        <a:pt x="6" y="1"/>
                      </a:lnTo>
                      <a:lnTo>
                        <a:pt x="7" y="2"/>
                      </a:lnTo>
                      <a:lnTo>
                        <a:pt x="7" y="3"/>
                      </a:lnTo>
                      <a:lnTo>
                        <a:pt x="7" y="3"/>
                      </a:lnTo>
                      <a:lnTo>
                        <a:pt x="5" y="3"/>
                      </a:lnTo>
                      <a:lnTo>
                        <a:pt x="3" y="3"/>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39" name="Freeform 149">
                  <a:extLst>
                    <a:ext uri="{FF2B5EF4-FFF2-40B4-BE49-F238E27FC236}">
                      <a16:creationId xmlns:a16="http://schemas.microsoft.com/office/drawing/2014/main" id="{7850D779-15F3-0A4D-BFB5-D5D1E0E1E474}"/>
                    </a:ext>
                  </a:extLst>
                </p:cNvPr>
                <p:cNvSpPr>
                  <a:spLocks/>
                </p:cNvSpPr>
                <p:nvPr/>
              </p:nvSpPr>
              <p:spPr bwMode="auto">
                <a:xfrm>
                  <a:off x="2691212" y="3508824"/>
                  <a:ext cx="39100" cy="23170"/>
                </a:xfrm>
                <a:custGeom>
                  <a:avLst/>
                  <a:gdLst/>
                  <a:ahLst/>
                  <a:cxnLst>
                    <a:cxn ang="0">
                      <a:pos x="27" y="0"/>
                    </a:cxn>
                    <a:cxn ang="0">
                      <a:pos x="7" y="14"/>
                    </a:cxn>
                    <a:cxn ang="0">
                      <a:pos x="5" y="15"/>
                    </a:cxn>
                    <a:cxn ang="0">
                      <a:pos x="3" y="15"/>
                    </a:cxn>
                    <a:cxn ang="0">
                      <a:pos x="2" y="16"/>
                    </a:cxn>
                    <a:cxn ang="0">
                      <a:pos x="1" y="16"/>
                    </a:cxn>
                    <a:cxn ang="0">
                      <a:pos x="0" y="16"/>
                    </a:cxn>
                    <a:cxn ang="0">
                      <a:pos x="0" y="16"/>
                    </a:cxn>
                    <a:cxn ang="0">
                      <a:pos x="9" y="9"/>
                    </a:cxn>
                    <a:cxn ang="0">
                      <a:pos x="17" y="3"/>
                    </a:cxn>
                    <a:cxn ang="0">
                      <a:pos x="24" y="1"/>
                    </a:cxn>
                    <a:cxn ang="0">
                      <a:pos x="26" y="1"/>
                    </a:cxn>
                    <a:cxn ang="0">
                      <a:pos x="27" y="0"/>
                    </a:cxn>
                  </a:cxnLst>
                  <a:rect l="0" t="0" r="r" b="b"/>
                  <a:pathLst>
                    <a:path w="27" h="16">
                      <a:moveTo>
                        <a:pt x="27" y="0"/>
                      </a:moveTo>
                      <a:lnTo>
                        <a:pt x="7" y="14"/>
                      </a:lnTo>
                      <a:lnTo>
                        <a:pt x="5" y="15"/>
                      </a:lnTo>
                      <a:lnTo>
                        <a:pt x="3" y="15"/>
                      </a:lnTo>
                      <a:lnTo>
                        <a:pt x="2" y="16"/>
                      </a:lnTo>
                      <a:lnTo>
                        <a:pt x="1" y="16"/>
                      </a:lnTo>
                      <a:lnTo>
                        <a:pt x="0" y="16"/>
                      </a:lnTo>
                      <a:lnTo>
                        <a:pt x="0" y="16"/>
                      </a:lnTo>
                      <a:lnTo>
                        <a:pt x="9" y="9"/>
                      </a:lnTo>
                      <a:lnTo>
                        <a:pt x="17" y="3"/>
                      </a:lnTo>
                      <a:lnTo>
                        <a:pt x="24" y="1"/>
                      </a:lnTo>
                      <a:lnTo>
                        <a:pt x="26" y="1"/>
                      </a:lnTo>
                      <a:lnTo>
                        <a:pt x="2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0" name="Freeform 150">
                  <a:extLst>
                    <a:ext uri="{FF2B5EF4-FFF2-40B4-BE49-F238E27FC236}">
                      <a16:creationId xmlns:a16="http://schemas.microsoft.com/office/drawing/2014/main" id="{0B7D554C-A3A4-6049-A057-41D2BB4E5452}"/>
                    </a:ext>
                  </a:extLst>
                </p:cNvPr>
                <p:cNvSpPr>
                  <a:spLocks/>
                </p:cNvSpPr>
                <p:nvPr/>
              </p:nvSpPr>
              <p:spPr bwMode="auto">
                <a:xfrm>
                  <a:off x="1755725" y="3853477"/>
                  <a:ext cx="7241" cy="14481"/>
                </a:xfrm>
                <a:custGeom>
                  <a:avLst/>
                  <a:gdLst/>
                  <a:ahLst/>
                  <a:cxnLst>
                    <a:cxn ang="0">
                      <a:pos x="0" y="0"/>
                    </a:cxn>
                    <a:cxn ang="0">
                      <a:pos x="4" y="6"/>
                    </a:cxn>
                    <a:cxn ang="0">
                      <a:pos x="5" y="10"/>
                    </a:cxn>
                    <a:cxn ang="0">
                      <a:pos x="5" y="10"/>
                    </a:cxn>
                    <a:cxn ang="0">
                      <a:pos x="4" y="10"/>
                    </a:cxn>
                    <a:cxn ang="0">
                      <a:pos x="3" y="10"/>
                    </a:cxn>
                    <a:cxn ang="0">
                      <a:pos x="2" y="9"/>
                    </a:cxn>
                    <a:cxn ang="0">
                      <a:pos x="2" y="8"/>
                    </a:cxn>
                    <a:cxn ang="0">
                      <a:pos x="1" y="8"/>
                    </a:cxn>
                    <a:cxn ang="0">
                      <a:pos x="1" y="7"/>
                    </a:cxn>
                    <a:cxn ang="0">
                      <a:pos x="1" y="5"/>
                    </a:cxn>
                    <a:cxn ang="0">
                      <a:pos x="0" y="4"/>
                    </a:cxn>
                    <a:cxn ang="0">
                      <a:pos x="0" y="2"/>
                    </a:cxn>
                    <a:cxn ang="0">
                      <a:pos x="0" y="1"/>
                    </a:cxn>
                    <a:cxn ang="0">
                      <a:pos x="0" y="0"/>
                    </a:cxn>
                  </a:cxnLst>
                  <a:rect l="0" t="0" r="r" b="b"/>
                  <a:pathLst>
                    <a:path w="5" h="10">
                      <a:moveTo>
                        <a:pt x="0" y="0"/>
                      </a:moveTo>
                      <a:lnTo>
                        <a:pt x="4" y="6"/>
                      </a:lnTo>
                      <a:lnTo>
                        <a:pt x="5" y="10"/>
                      </a:lnTo>
                      <a:lnTo>
                        <a:pt x="5" y="10"/>
                      </a:lnTo>
                      <a:lnTo>
                        <a:pt x="4" y="10"/>
                      </a:lnTo>
                      <a:lnTo>
                        <a:pt x="3" y="10"/>
                      </a:lnTo>
                      <a:lnTo>
                        <a:pt x="2" y="9"/>
                      </a:lnTo>
                      <a:lnTo>
                        <a:pt x="2" y="8"/>
                      </a:lnTo>
                      <a:lnTo>
                        <a:pt x="1" y="8"/>
                      </a:lnTo>
                      <a:lnTo>
                        <a:pt x="1" y="7"/>
                      </a:lnTo>
                      <a:lnTo>
                        <a:pt x="1" y="5"/>
                      </a:lnTo>
                      <a:lnTo>
                        <a:pt x="0" y="4"/>
                      </a:lnTo>
                      <a:lnTo>
                        <a:pt x="0" y="2"/>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1" name="Freeform 151">
                  <a:extLst>
                    <a:ext uri="{FF2B5EF4-FFF2-40B4-BE49-F238E27FC236}">
                      <a16:creationId xmlns:a16="http://schemas.microsoft.com/office/drawing/2014/main" id="{9DA926D4-0151-2A42-ADE8-1444361EFE5A}"/>
                    </a:ext>
                  </a:extLst>
                </p:cNvPr>
                <p:cNvSpPr>
                  <a:spLocks/>
                </p:cNvSpPr>
                <p:nvPr/>
              </p:nvSpPr>
              <p:spPr bwMode="auto">
                <a:xfrm>
                  <a:off x="2685420" y="3951950"/>
                  <a:ext cx="10137" cy="21722"/>
                </a:xfrm>
                <a:custGeom>
                  <a:avLst/>
                  <a:gdLst/>
                  <a:ahLst/>
                  <a:cxnLst>
                    <a:cxn ang="0">
                      <a:pos x="2" y="0"/>
                    </a:cxn>
                    <a:cxn ang="0">
                      <a:pos x="4" y="1"/>
                    </a:cxn>
                    <a:cxn ang="0">
                      <a:pos x="6" y="3"/>
                    </a:cxn>
                    <a:cxn ang="0">
                      <a:pos x="7" y="6"/>
                    </a:cxn>
                    <a:cxn ang="0">
                      <a:pos x="6" y="10"/>
                    </a:cxn>
                    <a:cxn ang="0">
                      <a:pos x="4" y="15"/>
                    </a:cxn>
                    <a:cxn ang="0">
                      <a:pos x="4" y="15"/>
                    </a:cxn>
                    <a:cxn ang="0">
                      <a:pos x="3" y="15"/>
                    </a:cxn>
                    <a:cxn ang="0">
                      <a:pos x="2" y="15"/>
                    </a:cxn>
                    <a:cxn ang="0">
                      <a:pos x="1" y="14"/>
                    </a:cxn>
                    <a:cxn ang="0">
                      <a:pos x="0" y="13"/>
                    </a:cxn>
                    <a:cxn ang="0">
                      <a:pos x="1" y="10"/>
                    </a:cxn>
                    <a:cxn ang="0">
                      <a:pos x="3" y="7"/>
                    </a:cxn>
                    <a:cxn ang="0">
                      <a:pos x="4" y="5"/>
                    </a:cxn>
                    <a:cxn ang="0">
                      <a:pos x="3" y="2"/>
                    </a:cxn>
                    <a:cxn ang="0">
                      <a:pos x="2" y="0"/>
                    </a:cxn>
                  </a:cxnLst>
                  <a:rect l="0" t="0" r="r" b="b"/>
                  <a:pathLst>
                    <a:path w="7" h="15">
                      <a:moveTo>
                        <a:pt x="2" y="0"/>
                      </a:moveTo>
                      <a:lnTo>
                        <a:pt x="4" y="1"/>
                      </a:lnTo>
                      <a:lnTo>
                        <a:pt x="6" y="3"/>
                      </a:lnTo>
                      <a:lnTo>
                        <a:pt x="7" y="6"/>
                      </a:lnTo>
                      <a:lnTo>
                        <a:pt x="6" y="10"/>
                      </a:lnTo>
                      <a:lnTo>
                        <a:pt x="4" y="15"/>
                      </a:lnTo>
                      <a:lnTo>
                        <a:pt x="4" y="15"/>
                      </a:lnTo>
                      <a:lnTo>
                        <a:pt x="3" y="15"/>
                      </a:lnTo>
                      <a:lnTo>
                        <a:pt x="2" y="15"/>
                      </a:lnTo>
                      <a:lnTo>
                        <a:pt x="1" y="14"/>
                      </a:lnTo>
                      <a:lnTo>
                        <a:pt x="0" y="13"/>
                      </a:lnTo>
                      <a:lnTo>
                        <a:pt x="1" y="10"/>
                      </a:lnTo>
                      <a:lnTo>
                        <a:pt x="3" y="7"/>
                      </a:lnTo>
                      <a:lnTo>
                        <a:pt x="4" y="5"/>
                      </a:lnTo>
                      <a:lnTo>
                        <a:pt x="3" y="2"/>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2" name="Freeform 152">
                  <a:extLst>
                    <a:ext uri="{FF2B5EF4-FFF2-40B4-BE49-F238E27FC236}">
                      <a16:creationId xmlns:a16="http://schemas.microsoft.com/office/drawing/2014/main" id="{C07AF97C-7CC0-E344-8857-12BAF20CB065}"/>
                    </a:ext>
                  </a:extLst>
                </p:cNvPr>
                <p:cNvSpPr>
                  <a:spLocks/>
                </p:cNvSpPr>
                <p:nvPr/>
              </p:nvSpPr>
              <p:spPr bwMode="auto">
                <a:xfrm>
                  <a:off x="2669490" y="3947605"/>
                  <a:ext cx="18826" cy="4345"/>
                </a:xfrm>
                <a:custGeom>
                  <a:avLst/>
                  <a:gdLst/>
                  <a:ahLst/>
                  <a:cxnLst>
                    <a:cxn ang="0">
                      <a:pos x="0" y="0"/>
                    </a:cxn>
                    <a:cxn ang="0">
                      <a:pos x="1" y="0"/>
                    </a:cxn>
                    <a:cxn ang="0">
                      <a:pos x="5" y="1"/>
                    </a:cxn>
                    <a:cxn ang="0">
                      <a:pos x="9" y="2"/>
                    </a:cxn>
                    <a:cxn ang="0">
                      <a:pos x="13" y="3"/>
                    </a:cxn>
                    <a:cxn ang="0">
                      <a:pos x="7" y="2"/>
                    </a:cxn>
                    <a:cxn ang="0">
                      <a:pos x="0" y="0"/>
                    </a:cxn>
                  </a:cxnLst>
                  <a:rect l="0" t="0" r="r" b="b"/>
                  <a:pathLst>
                    <a:path w="13" h="3">
                      <a:moveTo>
                        <a:pt x="0" y="0"/>
                      </a:moveTo>
                      <a:lnTo>
                        <a:pt x="1" y="0"/>
                      </a:lnTo>
                      <a:lnTo>
                        <a:pt x="5" y="1"/>
                      </a:lnTo>
                      <a:lnTo>
                        <a:pt x="9" y="2"/>
                      </a:lnTo>
                      <a:lnTo>
                        <a:pt x="13" y="3"/>
                      </a:lnTo>
                      <a:lnTo>
                        <a:pt x="7"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3" name="Freeform 153">
                  <a:extLst>
                    <a:ext uri="{FF2B5EF4-FFF2-40B4-BE49-F238E27FC236}">
                      <a16:creationId xmlns:a16="http://schemas.microsoft.com/office/drawing/2014/main" id="{D81FFD24-B3E5-8841-9242-E942D06847DB}"/>
                    </a:ext>
                  </a:extLst>
                </p:cNvPr>
                <p:cNvSpPr>
                  <a:spLocks/>
                </p:cNvSpPr>
                <p:nvPr/>
              </p:nvSpPr>
              <p:spPr bwMode="auto">
                <a:xfrm>
                  <a:off x="2500060" y="4067800"/>
                  <a:ext cx="267903" cy="76751"/>
                </a:xfrm>
                <a:custGeom>
                  <a:avLst/>
                  <a:gdLst/>
                  <a:ahLst/>
                  <a:cxnLst>
                    <a:cxn ang="0">
                      <a:pos x="68" y="1"/>
                    </a:cxn>
                    <a:cxn ang="0">
                      <a:pos x="67" y="3"/>
                    </a:cxn>
                    <a:cxn ang="0">
                      <a:pos x="76" y="3"/>
                    </a:cxn>
                    <a:cxn ang="0">
                      <a:pos x="88" y="5"/>
                    </a:cxn>
                    <a:cxn ang="0">
                      <a:pos x="101" y="10"/>
                    </a:cxn>
                    <a:cxn ang="0">
                      <a:pos x="109" y="9"/>
                    </a:cxn>
                    <a:cxn ang="0">
                      <a:pos x="123" y="10"/>
                    </a:cxn>
                    <a:cxn ang="0">
                      <a:pos x="137" y="17"/>
                    </a:cxn>
                    <a:cxn ang="0">
                      <a:pos x="146" y="23"/>
                    </a:cxn>
                    <a:cxn ang="0">
                      <a:pos x="149" y="22"/>
                    </a:cxn>
                    <a:cxn ang="0">
                      <a:pos x="152" y="22"/>
                    </a:cxn>
                    <a:cxn ang="0">
                      <a:pos x="162" y="27"/>
                    </a:cxn>
                    <a:cxn ang="0">
                      <a:pos x="170" y="29"/>
                    </a:cxn>
                    <a:cxn ang="0">
                      <a:pos x="176" y="28"/>
                    </a:cxn>
                    <a:cxn ang="0">
                      <a:pos x="181" y="27"/>
                    </a:cxn>
                    <a:cxn ang="0">
                      <a:pos x="185" y="29"/>
                    </a:cxn>
                    <a:cxn ang="0">
                      <a:pos x="185" y="38"/>
                    </a:cxn>
                    <a:cxn ang="0">
                      <a:pos x="180" y="42"/>
                    </a:cxn>
                    <a:cxn ang="0">
                      <a:pos x="166" y="44"/>
                    </a:cxn>
                    <a:cxn ang="0">
                      <a:pos x="141" y="52"/>
                    </a:cxn>
                    <a:cxn ang="0">
                      <a:pos x="133" y="53"/>
                    </a:cxn>
                    <a:cxn ang="0">
                      <a:pos x="140" y="45"/>
                    </a:cxn>
                    <a:cxn ang="0">
                      <a:pos x="144" y="40"/>
                    </a:cxn>
                    <a:cxn ang="0">
                      <a:pos x="142" y="37"/>
                    </a:cxn>
                    <a:cxn ang="0">
                      <a:pos x="130" y="35"/>
                    </a:cxn>
                    <a:cxn ang="0">
                      <a:pos x="118" y="33"/>
                    </a:cxn>
                    <a:cxn ang="0">
                      <a:pos x="115" y="29"/>
                    </a:cxn>
                    <a:cxn ang="0">
                      <a:pos x="113" y="23"/>
                    </a:cxn>
                    <a:cxn ang="0">
                      <a:pos x="111" y="24"/>
                    </a:cxn>
                    <a:cxn ang="0">
                      <a:pos x="96" y="21"/>
                    </a:cxn>
                    <a:cxn ang="0">
                      <a:pos x="74" y="17"/>
                    </a:cxn>
                    <a:cxn ang="0">
                      <a:pos x="59" y="19"/>
                    </a:cxn>
                    <a:cxn ang="0">
                      <a:pos x="43" y="22"/>
                    </a:cxn>
                    <a:cxn ang="0">
                      <a:pos x="31" y="25"/>
                    </a:cxn>
                    <a:cxn ang="0">
                      <a:pos x="23" y="26"/>
                    </a:cxn>
                    <a:cxn ang="0">
                      <a:pos x="12" y="33"/>
                    </a:cxn>
                    <a:cxn ang="0">
                      <a:pos x="6" y="36"/>
                    </a:cxn>
                    <a:cxn ang="0">
                      <a:pos x="1" y="35"/>
                    </a:cxn>
                    <a:cxn ang="0">
                      <a:pos x="6" y="27"/>
                    </a:cxn>
                    <a:cxn ang="0">
                      <a:pos x="18" y="15"/>
                    </a:cxn>
                    <a:cxn ang="0">
                      <a:pos x="35" y="8"/>
                    </a:cxn>
                    <a:cxn ang="0">
                      <a:pos x="54" y="2"/>
                    </a:cxn>
                    <a:cxn ang="0">
                      <a:pos x="68" y="0"/>
                    </a:cxn>
                  </a:cxnLst>
                  <a:rect l="0" t="0" r="r" b="b"/>
                  <a:pathLst>
                    <a:path w="185" h="53">
                      <a:moveTo>
                        <a:pt x="68" y="0"/>
                      </a:moveTo>
                      <a:lnTo>
                        <a:pt x="68" y="1"/>
                      </a:lnTo>
                      <a:lnTo>
                        <a:pt x="67" y="2"/>
                      </a:lnTo>
                      <a:lnTo>
                        <a:pt x="67" y="3"/>
                      </a:lnTo>
                      <a:lnTo>
                        <a:pt x="72" y="3"/>
                      </a:lnTo>
                      <a:lnTo>
                        <a:pt x="76" y="3"/>
                      </a:lnTo>
                      <a:lnTo>
                        <a:pt x="81" y="3"/>
                      </a:lnTo>
                      <a:lnTo>
                        <a:pt x="88" y="5"/>
                      </a:lnTo>
                      <a:lnTo>
                        <a:pt x="95" y="8"/>
                      </a:lnTo>
                      <a:lnTo>
                        <a:pt x="101" y="10"/>
                      </a:lnTo>
                      <a:lnTo>
                        <a:pt x="105" y="10"/>
                      </a:lnTo>
                      <a:lnTo>
                        <a:pt x="109" y="9"/>
                      </a:lnTo>
                      <a:lnTo>
                        <a:pt x="112" y="8"/>
                      </a:lnTo>
                      <a:lnTo>
                        <a:pt x="123" y="10"/>
                      </a:lnTo>
                      <a:lnTo>
                        <a:pt x="132" y="14"/>
                      </a:lnTo>
                      <a:lnTo>
                        <a:pt x="137" y="17"/>
                      </a:lnTo>
                      <a:lnTo>
                        <a:pt x="141" y="20"/>
                      </a:lnTo>
                      <a:lnTo>
                        <a:pt x="146" y="23"/>
                      </a:lnTo>
                      <a:lnTo>
                        <a:pt x="148" y="23"/>
                      </a:lnTo>
                      <a:lnTo>
                        <a:pt x="149" y="22"/>
                      </a:lnTo>
                      <a:lnTo>
                        <a:pt x="151" y="22"/>
                      </a:lnTo>
                      <a:lnTo>
                        <a:pt x="152" y="22"/>
                      </a:lnTo>
                      <a:lnTo>
                        <a:pt x="157" y="24"/>
                      </a:lnTo>
                      <a:lnTo>
                        <a:pt x="162" y="27"/>
                      </a:lnTo>
                      <a:lnTo>
                        <a:pt x="167" y="29"/>
                      </a:lnTo>
                      <a:lnTo>
                        <a:pt x="170" y="29"/>
                      </a:lnTo>
                      <a:lnTo>
                        <a:pt x="173" y="29"/>
                      </a:lnTo>
                      <a:lnTo>
                        <a:pt x="176" y="28"/>
                      </a:lnTo>
                      <a:lnTo>
                        <a:pt x="178" y="27"/>
                      </a:lnTo>
                      <a:lnTo>
                        <a:pt x="181" y="27"/>
                      </a:lnTo>
                      <a:lnTo>
                        <a:pt x="183" y="27"/>
                      </a:lnTo>
                      <a:lnTo>
                        <a:pt x="185" y="29"/>
                      </a:lnTo>
                      <a:lnTo>
                        <a:pt x="185" y="32"/>
                      </a:lnTo>
                      <a:lnTo>
                        <a:pt x="185" y="38"/>
                      </a:lnTo>
                      <a:lnTo>
                        <a:pt x="184" y="40"/>
                      </a:lnTo>
                      <a:lnTo>
                        <a:pt x="180" y="42"/>
                      </a:lnTo>
                      <a:lnTo>
                        <a:pt x="175" y="43"/>
                      </a:lnTo>
                      <a:lnTo>
                        <a:pt x="166" y="44"/>
                      </a:lnTo>
                      <a:lnTo>
                        <a:pt x="161" y="44"/>
                      </a:lnTo>
                      <a:lnTo>
                        <a:pt x="141" y="52"/>
                      </a:lnTo>
                      <a:lnTo>
                        <a:pt x="134" y="53"/>
                      </a:lnTo>
                      <a:lnTo>
                        <a:pt x="133" y="53"/>
                      </a:lnTo>
                      <a:lnTo>
                        <a:pt x="133" y="52"/>
                      </a:lnTo>
                      <a:lnTo>
                        <a:pt x="140" y="45"/>
                      </a:lnTo>
                      <a:lnTo>
                        <a:pt x="142" y="42"/>
                      </a:lnTo>
                      <a:lnTo>
                        <a:pt x="144" y="40"/>
                      </a:lnTo>
                      <a:lnTo>
                        <a:pt x="144" y="38"/>
                      </a:lnTo>
                      <a:lnTo>
                        <a:pt x="142" y="37"/>
                      </a:lnTo>
                      <a:lnTo>
                        <a:pt x="135" y="36"/>
                      </a:lnTo>
                      <a:lnTo>
                        <a:pt x="130" y="35"/>
                      </a:lnTo>
                      <a:lnTo>
                        <a:pt x="124" y="35"/>
                      </a:lnTo>
                      <a:lnTo>
                        <a:pt x="118" y="33"/>
                      </a:lnTo>
                      <a:lnTo>
                        <a:pt x="116" y="31"/>
                      </a:lnTo>
                      <a:lnTo>
                        <a:pt x="115" y="29"/>
                      </a:lnTo>
                      <a:lnTo>
                        <a:pt x="114" y="25"/>
                      </a:lnTo>
                      <a:lnTo>
                        <a:pt x="113" y="23"/>
                      </a:lnTo>
                      <a:lnTo>
                        <a:pt x="112" y="23"/>
                      </a:lnTo>
                      <a:lnTo>
                        <a:pt x="111" y="24"/>
                      </a:lnTo>
                      <a:lnTo>
                        <a:pt x="110" y="24"/>
                      </a:lnTo>
                      <a:lnTo>
                        <a:pt x="96" y="21"/>
                      </a:lnTo>
                      <a:lnTo>
                        <a:pt x="81" y="18"/>
                      </a:lnTo>
                      <a:lnTo>
                        <a:pt x="74" y="17"/>
                      </a:lnTo>
                      <a:lnTo>
                        <a:pt x="67" y="18"/>
                      </a:lnTo>
                      <a:lnTo>
                        <a:pt x="59" y="19"/>
                      </a:lnTo>
                      <a:lnTo>
                        <a:pt x="51" y="20"/>
                      </a:lnTo>
                      <a:lnTo>
                        <a:pt x="43" y="22"/>
                      </a:lnTo>
                      <a:lnTo>
                        <a:pt x="36" y="23"/>
                      </a:lnTo>
                      <a:lnTo>
                        <a:pt x="31" y="25"/>
                      </a:lnTo>
                      <a:lnTo>
                        <a:pt x="28" y="25"/>
                      </a:lnTo>
                      <a:lnTo>
                        <a:pt x="23" y="26"/>
                      </a:lnTo>
                      <a:lnTo>
                        <a:pt x="18" y="27"/>
                      </a:lnTo>
                      <a:lnTo>
                        <a:pt x="12" y="33"/>
                      </a:lnTo>
                      <a:lnTo>
                        <a:pt x="9" y="36"/>
                      </a:lnTo>
                      <a:lnTo>
                        <a:pt x="6" y="36"/>
                      </a:lnTo>
                      <a:lnTo>
                        <a:pt x="3" y="35"/>
                      </a:lnTo>
                      <a:lnTo>
                        <a:pt x="1" y="35"/>
                      </a:lnTo>
                      <a:lnTo>
                        <a:pt x="0" y="34"/>
                      </a:lnTo>
                      <a:lnTo>
                        <a:pt x="6" y="27"/>
                      </a:lnTo>
                      <a:lnTo>
                        <a:pt x="12" y="19"/>
                      </a:lnTo>
                      <a:lnTo>
                        <a:pt x="18" y="15"/>
                      </a:lnTo>
                      <a:lnTo>
                        <a:pt x="26" y="11"/>
                      </a:lnTo>
                      <a:lnTo>
                        <a:pt x="35" y="8"/>
                      </a:lnTo>
                      <a:lnTo>
                        <a:pt x="45" y="4"/>
                      </a:lnTo>
                      <a:lnTo>
                        <a:pt x="54" y="2"/>
                      </a:lnTo>
                      <a:lnTo>
                        <a:pt x="62" y="1"/>
                      </a:lnTo>
                      <a:lnTo>
                        <a:pt x="6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4" name="Freeform 154">
                  <a:extLst>
                    <a:ext uri="{FF2B5EF4-FFF2-40B4-BE49-F238E27FC236}">
                      <a16:creationId xmlns:a16="http://schemas.microsoft.com/office/drawing/2014/main" id="{3B135000-BF57-2A4D-B9AC-8CACF7A4DF50}"/>
                    </a:ext>
                  </a:extLst>
                </p:cNvPr>
                <p:cNvSpPr>
                  <a:spLocks/>
                </p:cNvSpPr>
                <p:nvPr/>
              </p:nvSpPr>
              <p:spPr bwMode="auto">
                <a:xfrm>
                  <a:off x="2888157" y="2610988"/>
                  <a:ext cx="5792" cy="2896"/>
                </a:xfrm>
                <a:custGeom>
                  <a:avLst/>
                  <a:gdLst/>
                  <a:ahLst/>
                  <a:cxnLst>
                    <a:cxn ang="0">
                      <a:pos x="0" y="0"/>
                    </a:cxn>
                    <a:cxn ang="0">
                      <a:pos x="2" y="1"/>
                    </a:cxn>
                    <a:cxn ang="0">
                      <a:pos x="4" y="2"/>
                    </a:cxn>
                    <a:cxn ang="0">
                      <a:pos x="1" y="1"/>
                    </a:cxn>
                    <a:cxn ang="0">
                      <a:pos x="1" y="0"/>
                    </a:cxn>
                    <a:cxn ang="0">
                      <a:pos x="0" y="0"/>
                    </a:cxn>
                    <a:cxn ang="0">
                      <a:pos x="0" y="0"/>
                    </a:cxn>
                  </a:cxnLst>
                  <a:rect l="0" t="0" r="r" b="b"/>
                  <a:pathLst>
                    <a:path w="4" h="2">
                      <a:moveTo>
                        <a:pt x="0" y="0"/>
                      </a:moveTo>
                      <a:lnTo>
                        <a:pt x="2" y="1"/>
                      </a:lnTo>
                      <a:lnTo>
                        <a:pt x="4" y="2"/>
                      </a:lnTo>
                      <a:lnTo>
                        <a:pt x="1" y="1"/>
                      </a:lnTo>
                      <a:lnTo>
                        <a:pt x="1" y="0"/>
                      </a:lnTo>
                      <a:lnTo>
                        <a:pt x="0"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5" name="Freeform 155">
                  <a:extLst>
                    <a:ext uri="{FF2B5EF4-FFF2-40B4-BE49-F238E27FC236}">
                      <a16:creationId xmlns:a16="http://schemas.microsoft.com/office/drawing/2014/main" id="{658BFFF8-998E-CA4E-947D-43463A606FD0}"/>
                    </a:ext>
                  </a:extLst>
                </p:cNvPr>
                <p:cNvSpPr>
                  <a:spLocks noEditPoints="1"/>
                </p:cNvSpPr>
                <p:nvPr/>
              </p:nvSpPr>
              <p:spPr bwMode="auto">
                <a:xfrm>
                  <a:off x="2893950" y="2613884"/>
                  <a:ext cx="28962" cy="17377"/>
                </a:xfrm>
                <a:custGeom>
                  <a:avLst/>
                  <a:gdLst/>
                  <a:ahLst/>
                  <a:cxnLst>
                    <a:cxn ang="0">
                      <a:pos x="2" y="1"/>
                    </a:cxn>
                    <a:cxn ang="0">
                      <a:pos x="20" y="12"/>
                    </a:cxn>
                    <a:cxn ang="0">
                      <a:pos x="2" y="1"/>
                    </a:cxn>
                    <a:cxn ang="0">
                      <a:pos x="0" y="0"/>
                    </a:cxn>
                    <a:cxn ang="0">
                      <a:pos x="1" y="1"/>
                    </a:cxn>
                    <a:cxn ang="0">
                      <a:pos x="2" y="1"/>
                    </a:cxn>
                    <a:cxn ang="0">
                      <a:pos x="0" y="0"/>
                    </a:cxn>
                  </a:cxnLst>
                  <a:rect l="0" t="0" r="r" b="b"/>
                  <a:pathLst>
                    <a:path w="20" h="12">
                      <a:moveTo>
                        <a:pt x="2" y="1"/>
                      </a:moveTo>
                      <a:lnTo>
                        <a:pt x="20" y="12"/>
                      </a:lnTo>
                      <a:lnTo>
                        <a:pt x="2" y="1"/>
                      </a:lnTo>
                      <a:close/>
                      <a:moveTo>
                        <a:pt x="0" y="0"/>
                      </a:moveTo>
                      <a:lnTo>
                        <a:pt x="1" y="1"/>
                      </a:lnTo>
                      <a:lnTo>
                        <a:pt x="2"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6" name="Freeform 156">
                  <a:extLst>
                    <a:ext uri="{FF2B5EF4-FFF2-40B4-BE49-F238E27FC236}">
                      <a16:creationId xmlns:a16="http://schemas.microsoft.com/office/drawing/2014/main" id="{9EFAE154-54AF-F343-868F-4C518E306B7B}"/>
                    </a:ext>
                  </a:extLst>
                </p:cNvPr>
                <p:cNvSpPr>
                  <a:spLocks/>
                </p:cNvSpPr>
                <p:nvPr/>
              </p:nvSpPr>
              <p:spPr bwMode="auto">
                <a:xfrm>
                  <a:off x="2831680" y="2580577"/>
                  <a:ext cx="7241" cy="2896"/>
                </a:xfrm>
                <a:custGeom>
                  <a:avLst/>
                  <a:gdLst/>
                  <a:ahLst/>
                  <a:cxnLst>
                    <a:cxn ang="0">
                      <a:pos x="0" y="0"/>
                    </a:cxn>
                    <a:cxn ang="0">
                      <a:pos x="5" y="2"/>
                    </a:cxn>
                    <a:cxn ang="0">
                      <a:pos x="3" y="2"/>
                    </a:cxn>
                    <a:cxn ang="0">
                      <a:pos x="0" y="0"/>
                    </a:cxn>
                  </a:cxnLst>
                  <a:rect l="0" t="0" r="r" b="b"/>
                  <a:pathLst>
                    <a:path w="5" h="2">
                      <a:moveTo>
                        <a:pt x="0" y="0"/>
                      </a:moveTo>
                      <a:lnTo>
                        <a:pt x="5" y="2"/>
                      </a:lnTo>
                      <a:lnTo>
                        <a:pt x="3"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7" name="Freeform 157">
                  <a:extLst>
                    <a:ext uri="{FF2B5EF4-FFF2-40B4-BE49-F238E27FC236}">
                      <a16:creationId xmlns:a16="http://schemas.microsoft.com/office/drawing/2014/main" id="{D54D671D-2501-4D43-BE6E-A709BFF70309}"/>
                    </a:ext>
                  </a:extLst>
                </p:cNvPr>
                <p:cNvSpPr>
                  <a:spLocks/>
                </p:cNvSpPr>
                <p:nvPr/>
              </p:nvSpPr>
              <p:spPr bwMode="auto">
                <a:xfrm>
                  <a:off x="2838921" y="2583473"/>
                  <a:ext cx="26066" cy="13034"/>
                </a:xfrm>
                <a:custGeom>
                  <a:avLst/>
                  <a:gdLst/>
                  <a:ahLst/>
                  <a:cxnLst>
                    <a:cxn ang="0">
                      <a:pos x="0" y="0"/>
                    </a:cxn>
                    <a:cxn ang="0">
                      <a:pos x="18" y="9"/>
                    </a:cxn>
                    <a:cxn ang="0">
                      <a:pos x="9" y="5"/>
                    </a:cxn>
                    <a:cxn ang="0">
                      <a:pos x="0" y="0"/>
                    </a:cxn>
                  </a:cxnLst>
                  <a:rect l="0" t="0" r="r" b="b"/>
                  <a:pathLst>
                    <a:path w="18" h="9">
                      <a:moveTo>
                        <a:pt x="0" y="0"/>
                      </a:moveTo>
                      <a:lnTo>
                        <a:pt x="18" y="9"/>
                      </a:lnTo>
                      <a:lnTo>
                        <a:pt x="9" y="5"/>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8" name="Freeform 158">
                  <a:extLst>
                    <a:ext uri="{FF2B5EF4-FFF2-40B4-BE49-F238E27FC236}">
                      <a16:creationId xmlns:a16="http://schemas.microsoft.com/office/drawing/2014/main" id="{92B09E93-D958-D44E-A312-33986DF77CDD}"/>
                    </a:ext>
                  </a:extLst>
                </p:cNvPr>
                <p:cNvSpPr>
                  <a:spLocks/>
                </p:cNvSpPr>
                <p:nvPr/>
              </p:nvSpPr>
              <p:spPr bwMode="auto">
                <a:xfrm>
                  <a:off x="2668042" y="2509619"/>
                  <a:ext cx="14481" cy="4345"/>
                </a:xfrm>
                <a:custGeom>
                  <a:avLst/>
                  <a:gdLst/>
                  <a:ahLst/>
                  <a:cxnLst>
                    <a:cxn ang="0">
                      <a:pos x="0" y="0"/>
                    </a:cxn>
                    <a:cxn ang="0">
                      <a:pos x="10" y="3"/>
                    </a:cxn>
                    <a:cxn ang="0">
                      <a:pos x="0" y="0"/>
                    </a:cxn>
                    <a:cxn ang="0">
                      <a:pos x="0" y="0"/>
                    </a:cxn>
                    <a:cxn ang="0">
                      <a:pos x="0" y="0"/>
                    </a:cxn>
                  </a:cxnLst>
                  <a:rect l="0" t="0" r="r" b="b"/>
                  <a:pathLst>
                    <a:path w="10" h="3">
                      <a:moveTo>
                        <a:pt x="0" y="0"/>
                      </a:moveTo>
                      <a:lnTo>
                        <a:pt x="10" y="3"/>
                      </a:lnTo>
                      <a:lnTo>
                        <a:pt x="0" y="0"/>
                      </a:lnTo>
                      <a:lnTo>
                        <a:pt x="0" y="0"/>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49" name="Freeform 159">
                  <a:extLst>
                    <a:ext uri="{FF2B5EF4-FFF2-40B4-BE49-F238E27FC236}">
                      <a16:creationId xmlns:a16="http://schemas.microsoft.com/office/drawing/2014/main" id="{7D70F2FD-1540-4E46-9530-7A8CFBAA8BA5}"/>
                    </a:ext>
                  </a:extLst>
                </p:cNvPr>
                <p:cNvSpPr>
                  <a:spLocks/>
                </p:cNvSpPr>
                <p:nvPr/>
              </p:nvSpPr>
              <p:spPr bwMode="auto">
                <a:xfrm>
                  <a:off x="2778100" y="4104002"/>
                  <a:ext cx="149157" cy="66614"/>
                </a:xfrm>
                <a:custGeom>
                  <a:avLst/>
                  <a:gdLst/>
                  <a:ahLst/>
                  <a:cxnLst>
                    <a:cxn ang="0">
                      <a:pos x="72" y="0"/>
                    </a:cxn>
                    <a:cxn ang="0">
                      <a:pos x="78" y="3"/>
                    </a:cxn>
                    <a:cxn ang="0">
                      <a:pos x="84" y="1"/>
                    </a:cxn>
                    <a:cxn ang="0">
                      <a:pos x="91" y="1"/>
                    </a:cxn>
                    <a:cxn ang="0">
                      <a:pos x="99" y="4"/>
                    </a:cxn>
                    <a:cxn ang="0">
                      <a:pos x="103" y="10"/>
                    </a:cxn>
                    <a:cxn ang="0">
                      <a:pos x="97" y="17"/>
                    </a:cxn>
                    <a:cxn ang="0">
                      <a:pos x="94" y="16"/>
                    </a:cxn>
                    <a:cxn ang="0">
                      <a:pos x="84" y="16"/>
                    </a:cxn>
                    <a:cxn ang="0">
                      <a:pos x="74" y="21"/>
                    </a:cxn>
                    <a:cxn ang="0">
                      <a:pos x="67" y="27"/>
                    </a:cxn>
                    <a:cxn ang="0">
                      <a:pos x="65" y="25"/>
                    </a:cxn>
                    <a:cxn ang="0">
                      <a:pos x="60" y="25"/>
                    </a:cxn>
                    <a:cxn ang="0">
                      <a:pos x="51" y="34"/>
                    </a:cxn>
                    <a:cxn ang="0">
                      <a:pos x="45" y="36"/>
                    </a:cxn>
                    <a:cxn ang="0">
                      <a:pos x="42" y="34"/>
                    </a:cxn>
                    <a:cxn ang="0">
                      <a:pos x="37" y="35"/>
                    </a:cxn>
                    <a:cxn ang="0">
                      <a:pos x="29" y="39"/>
                    </a:cxn>
                    <a:cxn ang="0">
                      <a:pos x="22" y="39"/>
                    </a:cxn>
                    <a:cxn ang="0">
                      <a:pos x="17" y="41"/>
                    </a:cxn>
                    <a:cxn ang="0">
                      <a:pos x="11" y="46"/>
                    </a:cxn>
                    <a:cxn ang="0">
                      <a:pos x="3" y="44"/>
                    </a:cxn>
                    <a:cxn ang="0">
                      <a:pos x="0" y="40"/>
                    </a:cxn>
                    <a:cxn ang="0">
                      <a:pos x="3" y="36"/>
                    </a:cxn>
                    <a:cxn ang="0">
                      <a:pos x="9" y="35"/>
                    </a:cxn>
                    <a:cxn ang="0">
                      <a:pos x="19" y="35"/>
                    </a:cxn>
                    <a:cxn ang="0">
                      <a:pos x="25" y="35"/>
                    </a:cxn>
                    <a:cxn ang="0">
                      <a:pos x="30" y="31"/>
                    </a:cxn>
                    <a:cxn ang="0">
                      <a:pos x="29" y="24"/>
                    </a:cxn>
                    <a:cxn ang="0">
                      <a:pos x="17" y="15"/>
                    </a:cxn>
                    <a:cxn ang="0">
                      <a:pos x="17" y="9"/>
                    </a:cxn>
                    <a:cxn ang="0">
                      <a:pos x="21" y="6"/>
                    </a:cxn>
                    <a:cxn ang="0">
                      <a:pos x="28" y="6"/>
                    </a:cxn>
                    <a:cxn ang="0">
                      <a:pos x="34" y="7"/>
                    </a:cxn>
                    <a:cxn ang="0">
                      <a:pos x="45" y="6"/>
                    </a:cxn>
                    <a:cxn ang="0">
                      <a:pos x="61" y="1"/>
                    </a:cxn>
                  </a:cxnLst>
                  <a:rect l="0" t="0" r="r" b="b"/>
                  <a:pathLst>
                    <a:path w="103" h="46">
                      <a:moveTo>
                        <a:pt x="69" y="0"/>
                      </a:moveTo>
                      <a:lnTo>
                        <a:pt x="72" y="0"/>
                      </a:lnTo>
                      <a:lnTo>
                        <a:pt x="75" y="2"/>
                      </a:lnTo>
                      <a:lnTo>
                        <a:pt x="78" y="3"/>
                      </a:lnTo>
                      <a:lnTo>
                        <a:pt x="81" y="2"/>
                      </a:lnTo>
                      <a:lnTo>
                        <a:pt x="84" y="1"/>
                      </a:lnTo>
                      <a:lnTo>
                        <a:pt x="88" y="0"/>
                      </a:lnTo>
                      <a:lnTo>
                        <a:pt x="91" y="1"/>
                      </a:lnTo>
                      <a:lnTo>
                        <a:pt x="95" y="2"/>
                      </a:lnTo>
                      <a:lnTo>
                        <a:pt x="99" y="4"/>
                      </a:lnTo>
                      <a:lnTo>
                        <a:pt x="102" y="7"/>
                      </a:lnTo>
                      <a:lnTo>
                        <a:pt x="103" y="10"/>
                      </a:lnTo>
                      <a:lnTo>
                        <a:pt x="102" y="14"/>
                      </a:lnTo>
                      <a:lnTo>
                        <a:pt x="97" y="17"/>
                      </a:lnTo>
                      <a:lnTo>
                        <a:pt x="96" y="17"/>
                      </a:lnTo>
                      <a:lnTo>
                        <a:pt x="94" y="16"/>
                      </a:lnTo>
                      <a:lnTo>
                        <a:pt x="92" y="15"/>
                      </a:lnTo>
                      <a:lnTo>
                        <a:pt x="84" y="16"/>
                      </a:lnTo>
                      <a:lnTo>
                        <a:pt x="77" y="19"/>
                      </a:lnTo>
                      <a:lnTo>
                        <a:pt x="74" y="21"/>
                      </a:lnTo>
                      <a:lnTo>
                        <a:pt x="71" y="25"/>
                      </a:lnTo>
                      <a:lnTo>
                        <a:pt x="67" y="27"/>
                      </a:lnTo>
                      <a:lnTo>
                        <a:pt x="66" y="26"/>
                      </a:lnTo>
                      <a:lnTo>
                        <a:pt x="65" y="25"/>
                      </a:lnTo>
                      <a:lnTo>
                        <a:pt x="64" y="24"/>
                      </a:lnTo>
                      <a:lnTo>
                        <a:pt x="60" y="25"/>
                      </a:lnTo>
                      <a:lnTo>
                        <a:pt x="57" y="28"/>
                      </a:lnTo>
                      <a:lnTo>
                        <a:pt x="51" y="34"/>
                      </a:lnTo>
                      <a:lnTo>
                        <a:pt x="47" y="36"/>
                      </a:lnTo>
                      <a:lnTo>
                        <a:pt x="45" y="36"/>
                      </a:lnTo>
                      <a:lnTo>
                        <a:pt x="43" y="34"/>
                      </a:lnTo>
                      <a:lnTo>
                        <a:pt x="42" y="34"/>
                      </a:lnTo>
                      <a:lnTo>
                        <a:pt x="41" y="34"/>
                      </a:lnTo>
                      <a:lnTo>
                        <a:pt x="37" y="35"/>
                      </a:lnTo>
                      <a:lnTo>
                        <a:pt x="33" y="38"/>
                      </a:lnTo>
                      <a:lnTo>
                        <a:pt x="29" y="39"/>
                      </a:lnTo>
                      <a:lnTo>
                        <a:pt x="26" y="40"/>
                      </a:lnTo>
                      <a:lnTo>
                        <a:pt x="22" y="39"/>
                      </a:lnTo>
                      <a:lnTo>
                        <a:pt x="19" y="40"/>
                      </a:lnTo>
                      <a:lnTo>
                        <a:pt x="17" y="41"/>
                      </a:lnTo>
                      <a:lnTo>
                        <a:pt x="13" y="45"/>
                      </a:lnTo>
                      <a:lnTo>
                        <a:pt x="11" y="46"/>
                      </a:lnTo>
                      <a:lnTo>
                        <a:pt x="7" y="45"/>
                      </a:lnTo>
                      <a:lnTo>
                        <a:pt x="3" y="44"/>
                      </a:lnTo>
                      <a:lnTo>
                        <a:pt x="0" y="41"/>
                      </a:lnTo>
                      <a:lnTo>
                        <a:pt x="0" y="40"/>
                      </a:lnTo>
                      <a:lnTo>
                        <a:pt x="0" y="39"/>
                      </a:lnTo>
                      <a:lnTo>
                        <a:pt x="3" y="36"/>
                      </a:lnTo>
                      <a:lnTo>
                        <a:pt x="4" y="36"/>
                      </a:lnTo>
                      <a:lnTo>
                        <a:pt x="9" y="35"/>
                      </a:lnTo>
                      <a:lnTo>
                        <a:pt x="15" y="34"/>
                      </a:lnTo>
                      <a:lnTo>
                        <a:pt x="19" y="35"/>
                      </a:lnTo>
                      <a:lnTo>
                        <a:pt x="22" y="35"/>
                      </a:lnTo>
                      <a:lnTo>
                        <a:pt x="25" y="35"/>
                      </a:lnTo>
                      <a:lnTo>
                        <a:pt x="27" y="34"/>
                      </a:lnTo>
                      <a:lnTo>
                        <a:pt x="30" y="31"/>
                      </a:lnTo>
                      <a:lnTo>
                        <a:pt x="31" y="27"/>
                      </a:lnTo>
                      <a:lnTo>
                        <a:pt x="29" y="24"/>
                      </a:lnTo>
                      <a:lnTo>
                        <a:pt x="20" y="16"/>
                      </a:lnTo>
                      <a:lnTo>
                        <a:pt x="17" y="15"/>
                      </a:lnTo>
                      <a:lnTo>
                        <a:pt x="16" y="13"/>
                      </a:lnTo>
                      <a:lnTo>
                        <a:pt x="17" y="9"/>
                      </a:lnTo>
                      <a:lnTo>
                        <a:pt x="18" y="6"/>
                      </a:lnTo>
                      <a:lnTo>
                        <a:pt x="21" y="6"/>
                      </a:lnTo>
                      <a:lnTo>
                        <a:pt x="24" y="6"/>
                      </a:lnTo>
                      <a:lnTo>
                        <a:pt x="28" y="6"/>
                      </a:lnTo>
                      <a:lnTo>
                        <a:pt x="31" y="7"/>
                      </a:lnTo>
                      <a:lnTo>
                        <a:pt x="34" y="7"/>
                      </a:lnTo>
                      <a:lnTo>
                        <a:pt x="35" y="8"/>
                      </a:lnTo>
                      <a:lnTo>
                        <a:pt x="45" y="6"/>
                      </a:lnTo>
                      <a:lnTo>
                        <a:pt x="53" y="3"/>
                      </a:lnTo>
                      <a:lnTo>
                        <a:pt x="61" y="1"/>
                      </a:lnTo>
                      <a:lnTo>
                        <a:pt x="6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0" name="Freeform 160">
                  <a:extLst>
                    <a:ext uri="{FF2B5EF4-FFF2-40B4-BE49-F238E27FC236}">
                      <a16:creationId xmlns:a16="http://schemas.microsoft.com/office/drawing/2014/main" id="{1ACC6FC5-101D-E14C-8355-C327A9267E39}"/>
                    </a:ext>
                  </a:extLst>
                </p:cNvPr>
                <p:cNvSpPr>
                  <a:spLocks/>
                </p:cNvSpPr>
                <p:nvPr/>
              </p:nvSpPr>
              <p:spPr bwMode="auto">
                <a:xfrm>
                  <a:off x="2950426" y="4102554"/>
                  <a:ext cx="28962" cy="21722"/>
                </a:xfrm>
                <a:custGeom>
                  <a:avLst/>
                  <a:gdLst/>
                  <a:ahLst/>
                  <a:cxnLst>
                    <a:cxn ang="0">
                      <a:pos x="15" y="0"/>
                    </a:cxn>
                    <a:cxn ang="0">
                      <a:pos x="17" y="0"/>
                    </a:cxn>
                    <a:cxn ang="0">
                      <a:pos x="20" y="3"/>
                    </a:cxn>
                    <a:cxn ang="0">
                      <a:pos x="20" y="6"/>
                    </a:cxn>
                    <a:cxn ang="0">
                      <a:pos x="18" y="9"/>
                    </a:cxn>
                    <a:cxn ang="0">
                      <a:pos x="14" y="12"/>
                    </a:cxn>
                    <a:cxn ang="0">
                      <a:pos x="10" y="14"/>
                    </a:cxn>
                    <a:cxn ang="0">
                      <a:pos x="6" y="15"/>
                    </a:cxn>
                    <a:cxn ang="0">
                      <a:pos x="2" y="15"/>
                    </a:cxn>
                    <a:cxn ang="0">
                      <a:pos x="1" y="14"/>
                    </a:cxn>
                    <a:cxn ang="0">
                      <a:pos x="1" y="13"/>
                    </a:cxn>
                    <a:cxn ang="0">
                      <a:pos x="1" y="12"/>
                    </a:cxn>
                    <a:cxn ang="0">
                      <a:pos x="0" y="11"/>
                    </a:cxn>
                    <a:cxn ang="0">
                      <a:pos x="0" y="7"/>
                    </a:cxn>
                    <a:cxn ang="0">
                      <a:pos x="2" y="6"/>
                    </a:cxn>
                    <a:cxn ang="0">
                      <a:pos x="4" y="4"/>
                    </a:cxn>
                    <a:cxn ang="0">
                      <a:pos x="8" y="2"/>
                    </a:cxn>
                    <a:cxn ang="0">
                      <a:pos x="12" y="1"/>
                    </a:cxn>
                    <a:cxn ang="0">
                      <a:pos x="15" y="0"/>
                    </a:cxn>
                  </a:cxnLst>
                  <a:rect l="0" t="0" r="r" b="b"/>
                  <a:pathLst>
                    <a:path w="20" h="15">
                      <a:moveTo>
                        <a:pt x="15" y="0"/>
                      </a:moveTo>
                      <a:lnTo>
                        <a:pt x="17" y="0"/>
                      </a:lnTo>
                      <a:lnTo>
                        <a:pt x="20" y="3"/>
                      </a:lnTo>
                      <a:lnTo>
                        <a:pt x="20" y="6"/>
                      </a:lnTo>
                      <a:lnTo>
                        <a:pt x="18" y="9"/>
                      </a:lnTo>
                      <a:lnTo>
                        <a:pt x="14" y="12"/>
                      </a:lnTo>
                      <a:lnTo>
                        <a:pt x="10" y="14"/>
                      </a:lnTo>
                      <a:lnTo>
                        <a:pt x="6" y="15"/>
                      </a:lnTo>
                      <a:lnTo>
                        <a:pt x="2" y="15"/>
                      </a:lnTo>
                      <a:lnTo>
                        <a:pt x="1" y="14"/>
                      </a:lnTo>
                      <a:lnTo>
                        <a:pt x="1" y="13"/>
                      </a:lnTo>
                      <a:lnTo>
                        <a:pt x="1" y="12"/>
                      </a:lnTo>
                      <a:lnTo>
                        <a:pt x="0" y="11"/>
                      </a:lnTo>
                      <a:lnTo>
                        <a:pt x="0" y="7"/>
                      </a:lnTo>
                      <a:lnTo>
                        <a:pt x="2" y="6"/>
                      </a:lnTo>
                      <a:lnTo>
                        <a:pt x="4" y="4"/>
                      </a:lnTo>
                      <a:lnTo>
                        <a:pt x="8" y="2"/>
                      </a:lnTo>
                      <a:lnTo>
                        <a:pt x="12" y="1"/>
                      </a:lnTo>
                      <a:lnTo>
                        <a:pt x="1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1" name="Freeform 161">
                  <a:extLst>
                    <a:ext uri="{FF2B5EF4-FFF2-40B4-BE49-F238E27FC236}">
                      <a16:creationId xmlns:a16="http://schemas.microsoft.com/office/drawing/2014/main" id="{D34888C5-3C1C-0A44-8523-A8CFD7918194}"/>
                    </a:ext>
                  </a:extLst>
                </p:cNvPr>
                <p:cNvSpPr>
                  <a:spLocks/>
                </p:cNvSpPr>
                <p:nvPr/>
              </p:nvSpPr>
              <p:spPr bwMode="auto">
                <a:xfrm>
                  <a:off x="2319044" y="4652841"/>
                  <a:ext cx="20274" cy="21722"/>
                </a:xfrm>
                <a:custGeom>
                  <a:avLst/>
                  <a:gdLst/>
                  <a:ahLst/>
                  <a:cxnLst>
                    <a:cxn ang="0">
                      <a:pos x="0" y="0"/>
                    </a:cxn>
                    <a:cxn ang="0">
                      <a:pos x="3" y="2"/>
                    </a:cxn>
                    <a:cxn ang="0">
                      <a:pos x="7" y="4"/>
                    </a:cxn>
                    <a:cxn ang="0">
                      <a:pos x="10" y="5"/>
                    </a:cxn>
                    <a:cxn ang="0">
                      <a:pos x="13" y="7"/>
                    </a:cxn>
                    <a:cxn ang="0">
                      <a:pos x="14" y="10"/>
                    </a:cxn>
                    <a:cxn ang="0">
                      <a:pos x="13" y="13"/>
                    </a:cxn>
                    <a:cxn ang="0">
                      <a:pos x="10" y="15"/>
                    </a:cxn>
                    <a:cxn ang="0">
                      <a:pos x="6" y="15"/>
                    </a:cxn>
                    <a:cxn ang="0">
                      <a:pos x="2" y="14"/>
                    </a:cxn>
                    <a:cxn ang="0">
                      <a:pos x="1" y="12"/>
                    </a:cxn>
                    <a:cxn ang="0">
                      <a:pos x="0" y="8"/>
                    </a:cxn>
                    <a:cxn ang="0">
                      <a:pos x="0" y="4"/>
                    </a:cxn>
                    <a:cxn ang="0">
                      <a:pos x="0" y="1"/>
                    </a:cxn>
                    <a:cxn ang="0">
                      <a:pos x="0" y="0"/>
                    </a:cxn>
                  </a:cxnLst>
                  <a:rect l="0" t="0" r="r" b="b"/>
                  <a:pathLst>
                    <a:path w="14" h="15">
                      <a:moveTo>
                        <a:pt x="0" y="0"/>
                      </a:moveTo>
                      <a:lnTo>
                        <a:pt x="3" y="2"/>
                      </a:lnTo>
                      <a:lnTo>
                        <a:pt x="7" y="4"/>
                      </a:lnTo>
                      <a:lnTo>
                        <a:pt x="10" y="5"/>
                      </a:lnTo>
                      <a:lnTo>
                        <a:pt x="13" y="7"/>
                      </a:lnTo>
                      <a:lnTo>
                        <a:pt x="14" y="10"/>
                      </a:lnTo>
                      <a:lnTo>
                        <a:pt x="13" y="13"/>
                      </a:lnTo>
                      <a:lnTo>
                        <a:pt x="10" y="15"/>
                      </a:lnTo>
                      <a:lnTo>
                        <a:pt x="6" y="15"/>
                      </a:lnTo>
                      <a:lnTo>
                        <a:pt x="2" y="14"/>
                      </a:lnTo>
                      <a:lnTo>
                        <a:pt x="1" y="12"/>
                      </a:lnTo>
                      <a:lnTo>
                        <a:pt x="0" y="8"/>
                      </a:lnTo>
                      <a:lnTo>
                        <a:pt x="0" y="4"/>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2" name="Freeform 162">
                  <a:extLst>
                    <a:ext uri="{FF2B5EF4-FFF2-40B4-BE49-F238E27FC236}">
                      <a16:creationId xmlns:a16="http://schemas.microsoft.com/office/drawing/2014/main" id="{24091EA5-5225-F24E-BB3E-544A1698EAEC}"/>
                    </a:ext>
                  </a:extLst>
                </p:cNvPr>
                <p:cNvSpPr>
                  <a:spLocks noEditPoints="1"/>
                </p:cNvSpPr>
                <p:nvPr/>
              </p:nvSpPr>
              <p:spPr bwMode="auto">
                <a:xfrm>
                  <a:off x="1437138" y="2674705"/>
                  <a:ext cx="1973792" cy="2243143"/>
                </a:xfrm>
                <a:custGeom>
                  <a:avLst/>
                  <a:gdLst/>
                  <a:ahLst/>
                  <a:cxnLst>
                    <a:cxn ang="0">
                      <a:pos x="782" y="897"/>
                    </a:cxn>
                    <a:cxn ang="0">
                      <a:pos x="586" y="158"/>
                    </a:cxn>
                    <a:cxn ang="0">
                      <a:pos x="232" y="0"/>
                    </a:cxn>
                    <a:cxn ang="0">
                      <a:pos x="289" y="51"/>
                    </a:cxn>
                    <a:cxn ang="0">
                      <a:pos x="376" y="78"/>
                    </a:cxn>
                    <a:cxn ang="0">
                      <a:pos x="458" y="132"/>
                    </a:cxn>
                    <a:cxn ang="0">
                      <a:pos x="545" y="128"/>
                    </a:cxn>
                    <a:cxn ang="0">
                      <a:pos x="553" y="51"/>
                    </a:cxn>
                    <a:cxn ang="0">
                      <a:pos x="615" y="130"/>
                    </a:cxn>
                    <a:cxn ang="0">
                      <a:pos x="631" y="133"/>
                    </a:cxn>
                    <a:cxn ang="0">
                      <a:pos x="604" y="179"/>
                    </a:cxn>
                    <a:cxn ang="0">
                      <a:pos x="573" y="211"/>
                    </a:cxn>
                    <a:cxn ang="0">
                      <a:pos x="574" y="302"/>
                    </a:cxn>
                    <a:cxn ang="0">
                      <a:pos x="712" y="381"/>
                    </a:cxn>
                    <a:cxn ang="0">
                      <a:pos x="745" y="364"/>
                    </a:cxn>
                    <a:cxn ang="0">
                      <a:pos x="713" y="225"/>
                    </a:cxn>
                    <a:cxn ang="0">
                      <a:pos x="792" y="209"/>
                    </a:cxn>
                    <a:cxn ang="0">
                      <a:pos x="835" y="246"/>
                    </a:cxn>
                    <a:cxn ang="0">
                      <a:pos x="869" y="234"/>
                    </a:cxn>
                    <a:cxn ang="0">
                      <a:pos x="934" y="306"/>
                    </a:cxn>
                    <a:cxn ang="0">
                      <a:pos x="897" y="394"/>
                    </a:cxn>
                    <a:cxn ang="0">
                      <a:pos x="914" y="427"/>
                    </a:cxn>
                    <a:cxn ang="0">
                      <a:pos x="919" y="498"/>
                    </a:cxn>
                    <a:cxn ang="0">
                      <a:pos x="861" y="637"/>
                    </a:cxn>
                    <a:cxn ang="0">
                      <a:pos x="860" y="686"/>
                    </a:cxn>
                    <a:cxn ang="0">
                      <a:pos x="812" y="760"/>
                    </a:cxn>
                    <a:cxn ang="0">
                      <a:pos x="800" y="920"/>
                    </a:cxn>
                    <a:cxn ang="0">
                      <a:pos x="716" y="841"/>
                    </a:cxn>
                    <a:cxn ang="0">
                      <a:pos x="630" y="860"/>
                    </a:cxn>
                    <a:cxn ang="0">
                      <a:pos x="547" y="851"/>
                    </a:cxn>
                    <a:cxn ang="0">
                      <a:pos x="495" y="946"/>
                    </a:cxn>
                    <a:cxn ang="0">
                      <a:pos x="625" y="1046"/>
                    </a:cxn>
                    <a:cxn ang="0">
                      <a:pos x="675" y="1075"/>
                    </a:cxn>
                    <a:cxn ang="0">
                      <a:pos x="761" y="1164"/>
                    </a:cxn>
                    <a:cxn ang="0">
                      <a:pos x="927" y="1156"/>
                    </a:cxn>
                    <a:cxn ang="0">
                      <a:pos x="1036" y="1130"/>
                    </a:cxn>
                    <a:cxn ang="0">
                      <a:pos x="1117" y="1100"/>
                    </a:cxn>
                    <a:cxn ang="0">
                      <a:pos x="1220" y="1115"/>
                    </a:cxn>
                    <a:cxn ang="0">
                      <a:pos x="1253" y="1165"/>
                    </a:cxn>
                    <a:cxn ang="0">
                      <a:pos x="1307" y="1135"/>
                    </a:cxn>
                    <a:cxn ang="0">
                      <a:pos x="853" y="1549"/>
                    </a:cxn>
                    <a:cxn ang="0">
                      <a:pos x="835" y="1436"/>
                    </a:cxn>
                    <a:cxn ang="0">
                      <a:pos x="818" y="1351"/>
                    </a:cxn>
                    <a:cxn ang="0">
                      <a:pos x="870" y="1232"/>
                    </a:cxn>
                    <a:cxn ang="0">
                      <a:pos x="787" y="1231"/>
                    </a:cxn>
                    <a:cxn ang="0">
                      <a:pos x="685" y="1167"/>
                    </a:cxn>
                    <a:cxn ang="0">
                      <a:pos x="541" y="1110"/>
                    </a:cxn>
                    <a:cxn ang="0">
                      <a:pos x="374" y="1056"/>
                    </a:cxn>
                    <a:cxn ang="0">
                      <a:pos x="310" y="935"/>
                    </a:cxn>
                    <a:cxn ang="0">
                      <a:pos x="231" y="793"/>
                    </a:cxn>
                    <a:cxn ang="0">
                      <a:pos x="231" y="856"/>
                    </a:cxn>
                    <a:cxn ang="0">
                      <a:pos x="232" y="886"/>
                    </a:cxn>
                    <a:cxn ang="0">
                      <a:pos x="177" y="746"/>
                    </a:cxn>
                    <a:cxn ang="0">
                      <a:pos x="121" y="586"/>
                    </a:cxn>
                    <a:cxn ang="0">
                      <a:pos x="188" y="427"/>
                    </a:cxn>
                    <a:cxn ang="0">
                      <a:pos x="171" y="358"/>
                    </a:cxn>
                    <a:cxn ang="0">
                      <a:pos x="185" y="277"/>
                    </a:cxn>
                    <a:cxn ang="0">
                      <a:pos x="190" y="212"/>
                    </a:cxn>
                    <a:cxn ang="0">
                      <a:pos x="169" y="172"/>
                    </a:cxn>
                    <a:cxn ang="0">
                      <a:pos x="113" y="133"/>
                    </a:cxn>
                    <a:cxn ang="0">
                      <a:pos x="28" y="149"/>
                    </a:cxn>
                    <a:cxn ang="0">
                      <a:pos x="75" y="84"/>
                    </a:cxn>
                    <a:cxn ang="0">
                      <a:pos x="162" y="20"/>
                    </a:cxn>
                  </a:cxnLst>
                  <a:rect l="0" t="0" r="r" b="b"/>
                  <a:pathLst>
                    <a:path w="1363" h="1549">
                      <a:moveTo>
                        <a:pt x="1254" y="1171"/>
                      </a:moveTo>
                      <a:lnTo>
                        <a:pt x="1253" y="1173"/>
                      </a:lnTo>
                      <a:lnTo>
                        <a:pt x="1253" y="1175"/>
                      </a:lnTo>
                      <a:lnTo>
                        <a:pt x="1254" y="1176"/>
                      </a:lnTo>
                      <a:lnTo>
                        <a:pt x="1256" y="1176"/>
                      </a:lnTo>
                      <a:lnTo>
                        <a:pt x="1257" y="1175"/>
                      </a:lnTo>
                      <a:lnTo>
                        <a:pt x="1260" y="1173"/>
                      </a:lnTo>
                      <a:lnTo>
                        <a:pt x="1258" y="1174"/>
                      </a:lnTo>
                      <a:lnTo>
                        <a:pt x="1257" y="1174"/>
                      </a:lnTo>
                      <a:lnTo>
                        <a:pt x="1256" y="1174"/>
                      </a:lnTo>
                      <a:lnTo>
                        <a:pt x="1255" y="1173"/>
                      </a:lnTo>
                      <a:lnTo>
                        <a:pt x="1254" y="1172"/>
                      </a:lnTo>
                      <a:lnTo>
                        <a:pt x="1254" y="1172"/>
                      </a:lnTo>
                      <a:lnTo>
                        <a:pt x="1254" y="1171"/>
                      </a:lnTo>
                      <a:close/>
                      <a:moveTo>
                        <a:pt x="765" y="1160"/>
                      </a:moveTo>
                      <a:lnTo>
                        <a:pt x="765" y="1161"/>
                      </a:lnTo>
                      <a:lnTo>
                        <a:pt x="765" y="1160"/>
                      </a:lnTo>
                      <a:close/>
                      <a:moveTo>
                        <a:pt x="981" y="1148"/>
                      </a:moveTo>
                      <a:lnTo>
                        <a:pt x="981" y="1150"/>
                      </a:lnTo>
                      <a:lnTo>
                        <a:pt x="979" y="1152"/>
                      </a:lnTo>
                      <a:lnTo>
                        <a:pt x="977" y="1154"/>
                      </a:lnTo>
                      <a:lnTo>
                        <a:pt x="973" y="1161"/>
                      </a:lnTo>
                      <a:lnTo>
                        <a:pt x="972" y="1165"/>
                      </a:lnTo>
                      <a:lnTo>
                        <a:pt x="972" y="1169"/>
                      </a:lnTo>
                      <a:lnTo>
                        <a:pt x="973" y="1171"/>
                      </a:lnTo>
                      <a:lnTo>
                        <a:pt x="976" y="1173"/>
                      </a:lnTo>
                      <a:lnTo>
                        <a:pt x="980" y="1175"/>
                      </a:lnTo>
                      <a:lnTo>
                        <a:pt x="983" y="1174"/>
                      </a:lnTo>
                      <a:lnTo>
                        <a:pt x="987" y="1172"/>
                      </a:lnTo>
                      <a:lnTo>
                        <a:pt x="990" y="1169"/>
                      </a:lnTo>
                      <a:lnTo>
                        <a:pt x="991" y="1165"/>
                      </a:lnTo>
                      <a:lnTo>
                        <a:pt x="991" y="1161"/>
                      </a:lnTo>
                      <a:lnTo>
                        <a:pt x="989" y="1158"/>
                      </a:lnTo>
                      <a:lnTo>
                        <a:pt x="986" y="1155"/>
                      </a:lnTo>
                      <a:lnTo>
                        <a:pt x="983" y="1152"/>
                      </a:lnTo>
                      <a:lnTo>
                        <a:pt x="981" y="1148"/>
                      </a:lnTo>
                      <a:close/>
                      <a:moveTo>
                        <a:pt x="1102" y="1104"/>
                      </a:moveTo>
                      <a:lnTo>
                        <a:pt x="1101" y="1105"/>
                      </a:lnTo>
                      <a:lnTo>
                        <a:pt x="1100" y="1105"/>
                      </a:lnTo>
                      <a:lnTo>
                        <a:pt x="1102" y="1104"/>
                      </a:lnTo>
                      <a:close/>
                      <a:moveTo>
                        <a:pt x="1103" y="1104"/>
                      </a:moveTo>
                      <a:lnTo>
                        <a:pt x="1103" y="1104"/>
                      </a:lnTo>
                      <a:lnTo>
                        <a:pt x="1102" y="1104"/>
                      </a:lnTo>
                      <a:lnTo>
                        <a:pt x="1103" y="1104"/>
                      </a:lnTo>
                      <a:close/>
                      <a:moveTo>
                        <a:pt x="784" y="894"/>
                      </a:moveTo>
                      <a:lnTo>
                        <a:pt x="783" y="895"/>
                      </a:lnTo>
                      <a:lnTo>
                        <a:pt x="783" y="895"/>
                      </a:lnTo>
                      <a:lnTo>
                        <a:pt x="782" y="897"/>
                      </a:lnTo>
                      <a:lnTo>
                        <a:pt x="782" y="897"/>
                      </a:lnTo>
                      <a:lnTo>
                        <a:pt x="783" y="896"/>
                      </a:lnTo>
                      <a:lnTo>
                        <a:pt x="784" y="895"/>
                      </a:lnTo>
                      <a:lnTo>
                        <a:pt x="784" y="895"/>
                      </a:lnTo>
                      <a:lnTo>
                        <a:pt x="784" y="894"/>
                      </a:lnTo>
                      <a:lnTo>
                        <a:pt x="784" y="894"/>
                      </a:lnTo>
                      <a:close/>
                      <a:moveTo>
                        <a:pt x="797" y="850"/>
                      </a:moveTo>
                      <a:lnTo>
                        <a:pt x="797" y="851"/>
                      </a:lnTo>
                      <a:lnTo>
                        <a:pt x="797" y="852"/>
                      </a:lnTo>
                      <a:lnTo>
                        <a:pt x="797" y="853"/>
                      </a:lnTo>
                      <a:lnTo>
                        <a:pt x="798" y="854"/>
                      </a:lnTo>
                      <a:lnTo>
                        <a:pt x="798" y="855"/>
                      </a:lnTo>
                      <a:lnTo>
                        <a:pt x="800" y="857"/>
                      </a:lnTo>
                      <a:lnTo>
                        <a:pt x="801" y="860"/>
                      </a:lnTo>
                      <a:lnTo>
                        <a:pt x="802" y="862"/>
                      </a:lnTo>
                      <a:lnTo>
                        <a:pt x="800" y="856"/>
                      </a:lnTo>
                      <a:lnTo>
                        <a:pt x="797" y="850"/>
                      </a:lnTo>
                      <a:close/>
                      <a:moveTo>
                        <a:pt x="852" y="610"/>
                      </a:moveTo>
                      <a:lnTo>
                        <a:pt x="850" y="614"/>
                      </a:lnTo>
                      <a:lnTo>
                        <a:pt x="849" y="619"/>
                      </a:lnTo>
                      <a:lnTo>
                        <a:pt x="851" y="614"/>
                      </a:lnTo>
                      <a:lnTo>
                        <a:pt x="852" y="610"/>
                      </a:lnTo>
                      <a:close/>
                      <a:moveTo>
                        <a:pt x="731" y="397"/>
                      </a:moveTo>
                      <a:lnTo>
                        <a:pt x="730" y="398"/>
                      </a:lnTo>
                      <a:lnTo>
                        <a:pt x="729" y="399"/>
                      </a:lnTo>
                      <a:lnTo>
                        <a:pt x="727" y="399"/>
                      </a:lnTo>
                      <a:lnTo>
                        <a:pt x="727" y="400"/>
                      </a:lnTo>
                      <a:lnTo>
                        <a:pt x="726" y="401"/>
                      </a:lnTo>
                      <a:lnTo>
                        <a:pt x="727" y="402"/>
                      </a:lnTo>
                      <a:lnTo>
                        <a:pt x="727" y="402"/>
                      </a:lnTo>
                      <a:lnTo>
                        <a:pt x="730" y="400"/>
                      </a:lnTo>
                      <a:lnTo>
                        <a:pt x="730" y="399"/>
                      </a:lnTo>
                      <a:lnTo>
                        <a:pt x="731" y="398"/>
                      </a:lnTo>
                      <a:lnTo>
                        <a:pt x="731" y="397"/>
                      </a:lnTo>
                      <a:close/>
                      <a:moveTo>
                        <a:pt x="563" y="179"/>
                      </a:moveTo>
                      <a:lnTo>
                        <a:pt x="563" y="181"/>
                      </a:lnTo>
                      <a:lnTo>
                        <a:pt x="564" y="184"/>
                      </a:lnTo>
                      <a:lnTo>
                        <a:pt x="564" y="184"/>
                      </a:lnTo>
                      <a:lnTo>
                        <a:pt x="569" y="185"/>
                      </a:lnTo>
                      <a:lnTo>
                        <a:pt x="574" y="186"/>
                      </a:lnTo>
                      <a:lnTo>
                        <a:pt x="570" y="181"/>
                      </a:lnTo>
                      <a:lnTo>
                        <a:pt x="567" y="180"/>
                      </a:lnTo>
                      <a:lnTo>
                        <a:pt x="563" y="179"/>
                      </a:lnTo>
                      <a:lnTo>
                        <a:pt x="563" y="179"/>
                      </a:lnTo>
                      <a:close/>
                      <a:moveTo>
                        <a:pt x="583" y="150"/>
                      </a:moveTo>
                      <a:lnTo>
                        <a:pt x="581" y="150"/>
                      </a:lnTo>
                      <a:lnTo>
                        <a:pt x="581" y="152"/>
                      </a:lnTo>
                      <a:lnTo>
                        <a:pt x="586" y="158"/>
                      </a:lnTo>
                      <a:lnTo>
                        <a:pt x="589" y="161"/>
                      </a:lnTo>
                      <a:lnTo>
                        <a:pt x="592" y="163"/>
                      </a:lnTo>
                      <a:lnTo>
                        <a:pt x="595" y="163"/>
                      </a:lnTo>
                      <a:lnTo>
                        <a:pt x="597" y="162"/>
                      </a:lnTo>
                      <a:lnTo>
                        <a:pt x="599" y="161"/>
                      </a:lnTo>
                      <a:lnTo>
                        <a:pt x="602" y="161"/>
                      </a:lnTo>
                      <a:lnTo>
                        <a:pt x="609" y="161"/>
                      </a:lnTo>
                      <a:lnTo>
                        <a:pt x="611" y="161"/>
                      </a:lnTo>
                      <a:lnTo>
                        <a:pt x="612" y="161"/>
                      </a:lnTo>
                      <a:lnTo>
                        <a:pt x="609" y="160"/>
                      </a:lnTo>
                      <a:lnTo>
                        <a:pt x="606" y="157"/>
                      </a:lnTo>
                      <a:lnTo>
                        <a:pt x="601" y="153"/>
                      </a:lnTo>
                      <a:lnTo>
                        <a:pt x="596" y="151"/>
                      </a:lnTo>
                      <a:lnTo>
                        <a:pt x="593" y="151"/>
                      </a:lnTo>
                      <a:lnTo>
                        <a:pt x="586" y="150"/>
                      </a:lnTo>
                      <a:lnTo>
                        <a:pt x="583" y="150"/>
                      </a:lnTo>
                      <a:close/>
                      <a:moveTo>
                        <a:pt x="88" y="92"/>
                      </a:moveTo>
                      <a:lnTo>
                        <a:pt x="86" y="93"/>
                      </a:lnTo>
                      <a:lnTo>
                        <a:pt x="87" y="93"/>
                      </a:lnTo>
                      <a:lnTo>
                        <a:pt x="88" y="92"/>
                      </a:lnTo>
                      <a:close/>
                      <a:moveTo>
                        <a:pt x="340" y="66"/>
                      </a:moveTo>
                      <a:lnTo>
                        <a:pt x="334" y="67"/>
                      </a:lnTo>
                      <a:lnTo>
                        <a:pt x="320" y="70"/>
                      </a:lnTo>
                      <a:lnTo>
                        <a:pt x="314" y="71"/>
                      </a:lnTo>
                      <a:lnTo>
                        <a:pt x="311" y="72"/>
                      </a:lnTo>
                      <a:lnTo>
                        <a:pt x="311" y="73"/>
                      </a:lnTo>
                      <a:lnTo>
                        <a:pt x="311" y="75"/>
                      </a:lnTo>
                      <a:lnTo>
                        <a:pt x="311" y="75"/>
                      </a:lnTo>
                      <a:lnTo>
                        <a:pt x="316" y="75"/>
                      </a:lnTo>
                      <a:lnTo>
                        <a:pt x="321" y="73"/>
                      </a:lnTo>
                      <a:lnTo>
                        <a:pt x="327" y="71"/>
                      </a:lnTo>
                      <a:lnTo>
                        <a:pt x="335" y="68"/>
                      </a:lnTo>
                      <a:lnTo>
                        <a:pt x="340" y="66"/>
                      </a:lnTo>
                      <a:close/>
                      <a:moveTo>
                        <a:pt x="182" y="28"/>
                      </a:moveTo>
                      <a:lnTo>
                        <a:pt x="181" y="30"/>
                      </a:lnTo>
                      <a:lnTo>
                        <a:pt x="180" y="32"/>
                      </a:lnTo>
                      <a:lnTo>
                        <a:pt x="178" y="35"/>
                      </a:lnTo>
                      <a:lnTo>
                        <a:pt x="177" y="37"/>
                      </a:lnTo>
                      <a:lnTo>
                        <a:pt x="177" y="39"/>
                      </a:lnTo>
                      <a:lnTo>
                        <a:pt x="179" y="39"/>
                      </a:lnTo>
                      <a:lnTo>
                        <a:pt x="181" y="37"/>
                      </a:lnTo>
                      <a:lnTo>
                        <a:pt x="182" y="33"/>
                      </a:lnTo>
                      <a:lnTo>
                        <a:pt x="183" y="30"/>
                      </a:lnTo>
                      <a:lnTo>
                        <a:pt x="183" y="29"/>
                      </a:lnTo>
                      <a:lnTo>
                        <a:pt x="183" y="29"/>
                      </a:lnTo>
                      <a:lnTo>
                        <a:pt x="182" y="29"/>
                      </a:lnTo>
                      <a:lnTo>
                        <a:pt x="182" y="28"/>
                      </a:lnTo>
                      <a:close/>
                      <a:moveTo>
                        <a:pt x="232" y="0"/>
                      </a:moveTo>
                      <a:lnTo>
                        <a:pt x="233" y="0"/>
                      </a:lnTo>
                      <a:lnTo>
                        <a:pt x="234" y="0"/>
                      </a:lnTo>
                      <a:lnTo>
                        <a:pt x="234" y="2"/>
                      </a:lnTo>
                      <a:lnTo>
                        <a:pt x="235" y="2"/>
                      </a:lnTo>
                      <a:lnTo>
                        <a:pt x="235" y="4"/>
                      </a:lnTo>
                      <a:lnTo>
                        <a:pt x="235" y="4"/>
                      </a:lnTo>
                      <a:lnTo>
                        <a:pt x="236" y="5"/>
                      </a:lnTo>
                      <a:lnTo>
                        <a:pt x="238" y="5"/>
                      </a:lnTo>
                      <a:lnTo>
                        <a:pt x="241" y="5"/>
                      </a:lnTo>
                      <a:lnTo>
                        <a:pt x="242" y="4"/>
                      </a:lnTo>
                      <a:lnTo>
                        <a:pt x="244" y="4"/>
                      </a:lnTo>
                      <a:lnTo>
                        <a:pt x="245" y="3"/>
                      </a:lnTo>
                      <a:lnTo>
                        <a:pt x="245" y="2"/>
                      </a:lnTo>
                      <a:lnTo>
                        <a:pt x="244" y="1"/>
                      </a:lnTo>
                      <a:lnTo>
                        <a:pt x="244" y="1"/>
                      </a:lnTo>
                      <a:lnTo>
                        <a:pt x="250" y="2"/>
                      </a:lnTo>
                      <a:lnTo>
                        <a:pt x="256" y="4"/>
                      </a:lnTo>
                      <a:lnTo>
                        <a:pt x="262" y="6"/>
                      </a:lnTo>
                      <a:lnTo>
                        <a:pt x="262" y="7"/>
                      </a:lnTo>
                      <a:lnTo>
                        <a:pt x="261" y="7"/>
                      </a:lnTo>
                      <a:lnTo>
                        <a:pt x="260" y="7"/>
                      </a:lnTo>
                      <a:lnTo>
                        <a:pt x="256" y="7"/>
                      </a:lnTo>
                      <a:lnTo>
                        <a:pt x="255" y="8"/>
                      </a:lnTo>
                      <a:lnTo>
                        <a:pt x="255" y="8"/>
                      </a:lnTo>
                      <a:lnTo>
                        <a:pt x="255" y="9"/>
                      </a:lnTo>
                      <a:lnTo>
                        <a:pt x="257" y="11"/>
                      </a:lnTo>
                      <a:lnTo>
                        <a:pt x="260" y="12"/>
                      </a:lnTo>
                      <a:lnTo>
                        <a:pt x="263" y="13"/>
                      </a:lnTo>
                      <a:lnTo>
                        <a:pt x="266" y="15"/>
                      </a:lnTo>
                      <a:lnTo>
                        <a:pt x="266" y="16"/>
                      </a:lnTo>
                      <a:lnTo>
                        <a:pt x="264" y="16"/>
                      </a:lnTo>
                      <a:lnTo>
                        <a:pt x="263" y="17"/>
                      </a:lnTo>
                      <a:lnTo>
                        <a:pt x="260" y="17"/>
                      </a:lnTo>
                      <a:lnTo>
                        <a:pt x="259" y="18"/>
                      </a:lnTo>
                      <a:lnTo>
                        <a:pt x="259" y="20"/>
                      </a:lnTo>
                      <a:lnTo>
                        <a:pt x="260" y="20"/>
                      </a:lnTo>
                      <a:lnTo>
                        <a:pt x="262" y="22"/>
                      </a:lnTo>
                      <a:lnTo>
                        <a:pt x="263" y="22"/>
                      </a:lnTo>
                      <a:lnTo>
                        <a:pt x="264" y="22"/>
                      </a:lnTo>
                      <a:lnTo>
                        <a:pt x="265" y="23"/>
                      </a:lnTo>
                      <a:lnTo>
                        <a:pt x="267" y="23"/>
                      </a:lnTo>
                      <a:lnTo>
                        <a:pt x="269" y="24"/>
                      </a:lnTo>
                      <a:lnTo>
                        <a:pt x="271" y="28"/>
                      </a:lnTo>
                      <a:lnTo>
                        <a:pt x="274" y="34"/>
                      </a:lnTo>
                      <a:lnTo>
                        <a:pt x="276" y="38"/>
                      </a:lnTo>
                      <a:lnTo>
                        <a:pt x="281" y="44"/>
                      </a:lnTo>
                      <a:lnTo>
                        <a:pt x="287" y="49"/>
                      </a:lnTo>
                      <a:lnTo>
                        <a:pt x="289" y="51"/>
                      </a:lnTo>
                      <a:lnTo>
                        <a:pt x="292" y="53"/>
                      </a:lnTo>
                      <a:lnTo>
                        <a:pt x="293" y="54"/>
                      </a:lnTo>
                      <a:lnTo>
                        <a:pt x="293" y="56"/>
                      </a:lnTo>
                      <a:lnTo>
                        <a:pt x="292" y="57"/>
                      </a:lnTo>
                      <a:lnTo>
                        <a:pt x="292" y="57"/>
                      </a:lnTo>
                      <a:lnTo>
                        <a:pt x="292" y="59"/>
                      </a:lnTo>
                      <a:lnTo>
                        <a:pt x="295" y="65"/>
                      </a:lnTo>
                      <a:lnTo>
                        <a:pt x="301" y="71"/>
                      </a:lnTo>
                      <a:lnTo>
                        <a:pt x="301" y="68"/>
                      </a:lnTo>
                      <a:lnTo>
                        <a:pt x="301" y="68"/>
                      </a:lnTo>
                      <a:lnTo>
                        <a:pt x="321" y="66"/>
                      </a:lnTo>
                      <a:lnTo>
                        <a:pt x="334" y="63"/>
                      </a:lnTo>
                      <a:lnTo>
                        <a:pt x="347" y="62"/>
                      </a:lnTo>
                      <a:lnTo>
                        <a:pt x="347" y="62"/>
                      </a:lnTo>
                      <a:lnTo>
                        <a:pt x="347" y="62"/>
                      </a:lnTo>
                      <a:lnTo>
                        <a:pt x="346" y="63"/>
                      </a:lnTo>
                      <a:lnTo>
                        <a:pt x="345" y="65"/>
                      </a:lnTo>
                      <a:lnTo>
                        <a:pt x="348" y="64"/>
                      </a:lnTo>
                      <a:lnTo>
                        <a:pt x="353" y="62"/>
                      </a:lnTo>
                      <a:lnTo>
                        <a:pt x="356" y="61"/>
                      </a:lnTo>
                      <a:lnTo>
                        <a:pt x="358" y="60"/>
                      </a:lnTo>
                      <a:lnTo>
                        <a:pt x="360" y="62"/>
                      </a:lnTo>
                      <a:lnTo>
                        <a:pt x="360" y="64"/>
                      </a:lnTo>
                      <a:lnTo>
                        <a:pt x="357" y="73"/>
                      </a:lnTo>
                      <a:lnTo>
                        <a:pt x="356" y="76"/>
                      </a:lnTo>
                      <a:lnTo>
                        <a:pt x="356" y="77"/>
                      </a:lnTo>
                      <a:lnTo>
                        <a:pt x="358" y="79"/>
                      </a:lnTo>
                      <a:lnTo>
                        <a:pt x="358" y="79"/>
                      </a:lnTo>
                      <a:lnTo>
                        <a:pt x="359" y="79"/>
                      </a:lnTo>
                      <a:lnTo>
                        <a:pt x="362" y="78"/>
                      </a:lnTo>
                      <a:lnTo>
                        <a:pt x="364" y="75"/>
                      </a:lnTo>
                      <a:lnTo>
                        <a:pt x="366" y="73"/>
                      </a:lnTo>
                      <a:lnTo>
                        <a:pt x="369" y="71"/>
                      </a:lnTo>
                      <a:lnTo>
                        <a:pt x="372" y="70"/>
                      </a:lnTo>
                      <a:lnTo>
                        <a:pt x="373" y="71"/>
                      </a:lnTo>
                      <a:lnTo>
                        <a:pt x="372" y="73"/>
                      </a:lnTo>
                      <a:lnTo>
                        <a:pt x="370" y="74"/>
                      </a:lnTo>
                      <a:lnTo>
                        <a:pt x="366" y="78"/>
                      </a:lnTo>
                      <a:lnTo>
                        <a:pt x="365" y="80"/>
                      </a:lnTo>
                      <a:lnTo>
                        <a:pt x="365" y="81"/>
                      </a:lnTo>
                      <a:lnTo>
                        <a:pt x="366" y="81"/>
                      </a:lnTo>
                      <a:lnTo>
                        <a:pt x="367" y="82"/>
                      </a:lnTo>
                      <a:lnTo>
                        <a:pt x="368" y="82"/>
                      </a:lnTo>
                      <a:lnTo>
                        <a:pt x="369" y="81"/>
                      </a:lnTo>
                      <a:lnTo>
                        <a:pt x="370" y="81"/>
                      </a:lnTo>
                      <a:lnTo>
                        <a:pt x="373" y="80"/>
                      </a:lnTo>
                      <a:lnTo>
                        <a:pt x="375" y="78"/>
                      </a:lnTo>
                      <a:lnTo>
                        <a:pt x="376" y="78"/>
                      </a:lnTo>
                      <a:lnTo>
                        <a:pt x="377" y="77"/>
                      </a:lnTo>
                      <a:lnTo>
                        <a:pt x="378" y="76"/>
                      </a:lnTo>
                      <a:lnTo>
                        <a:pt x="380" y="76"/>
                      </a:lnTo>
                      <a:lnTo>
                        <a:pt x="382" y="77"/>
                      </a:lnTo>
                      <a:lnTo>
                        <a:pt x="384" y="78"/>
                      </a:lnTo>
                      <a:lnTo>
                        <a:pt x="385" y="79"/>
                      </a:lnTo>
                      <a:lnTo>
                        <a:pt x="389" y="82"/>
                      </a:lnTo>
                      <a:lnTo>
                        <a:pt x="390" y="84"/>
                      </a:lnTo>
                      <a:lnTo>
                        <a:pt x="391" y="85"/>
                      </a:lnTo>
                      <a:lnTo>
                        <a:pt x="390" y="86"/>
                      </a:lnTo>
                      <a:lnTo>
                        <a:pt x="389" y="86"/>
                      </a:lnTo>
                      <a:lnTo>
                        <a:pt x="388" y="87"/>
                      </a:lnTo>
                      <a:lnTo>
                        <a:pt x="388" y="88"/>
                      </a:lnTo>
                      <a:lnTo>
                        <a:pt x="389" y="89"/>
                      </a:lnTo>
                      <a:lnTo>
                        <a:pt x="392" y="90"/>
                      </a:lnTo>
                      <a:lnTo>
                        <a:pt x="397" y="93"/>
                      </a:lnTo>
                      <a:lnTo>
                        <a:pt x="404" y="96"/>
                      </a:lnTo>
                      <a:lnTo>
                        <a:pt x="407" y="96"/>
                      </a:lnTo>
                      <a:lnTo>
                        <a:pt x="410" y="96"/>
                      </a:lnTo>
                      <a:lnTo>
                        <a:pt x="413" y="96"/>
                      </a:lnTo>
                      <a:lnTo>
                        <a:pt x="416" y="96"/>
                      </a:lnTo>
                      <a:lnTo>
                        <a:pt x="418" y="98"/>
                      </a:lnTo>
                      <a:lnTo>
                        <a:pt x="418" y="101"/>
                      </a:lnTo>
                      <a:lnTo>
                        <a:pt x="416" y="104"/>
                      </a:lnTo>
                      <a:lnTo>
                        <a:pt x="412" y="107"/>
                      </a:lnTo>
                      <a:lnTo>
                        <a:pt x="410" y="109"/>
                      </a:lnTo>
                      <a:lnTo>
                        <a:pt x="410" y="112"/>
                      </a:lnTo>
                      <a:lnTo>
                        <a:pt x="411" y="115"/>
                      </a:lnTo>
                      <a:lnTo>
                        <a:pt x="413" y="116"/>
                      </a:lnTo>
                      <a:lnTo>
                        <a:pt x="417" y="116"/>
                      </a:lnTo>
                      <a:lnTo>
                        <a:pt x="420" y="116"/>
                      </a:lnTo>
                      <a:lnTo>
                        <a:pt x="423" y="117"/>
                      </a:lnTo>
                      <a:lnTo>
                        <a:pt x="437" y="121"/>
                      </a:lnTo>
                      <a:lnTo>
                        <a:pt x="451" y="125"/>
                      </a:lnTo>
                      <a:lnTo>
                        <a:pt x="451" y="125"/>
                      </a:lnTo>
                      <a:lnTo>
                        <a:pt x="452" y="124"/>
                      </a:lnTo>
                      <a:lnTo>
                        <a:pt x="453" y="122"/>
                      </a:lnTo>
                      <a:lnTo>
                        <a:pt x="453" y="121"/>
                      </a:lnTo>
                      <a:lnTo>
                        <a:pt x="453" y="121"/>
                      </a:lnTo>
                      <a:lnTo>
                        <a:pt x="453" y="121"/>
                      </a:lnTo>
                      <a:lnTo>
                        <a:pt x="455" y="126"/>
                      </a:lnTo>
                      <a:lnTo>
                        <a:pt x="456" y="136"/>
                      </a:lnTo>
                      <a:lnTo>
                        <a:pt x="458" y="141"/>
                      </a:lnTo>
                      <a:lnTo>
                        <a:pt x="459" y="142"/>
                      </a:lnTo>
                      <a:lnTo>
                        <a:pt x="459" y="140"/>
                      </a:lnTo>
                      <a:lnTo>
                        <a:pt x="458" y="138"/>
                      </a:lnTo>
                      <a:lnTo>
                        <a:pt x="458" y="135"/>
                      </a:lnTo>
                      <a:lnTo>
                        <a:pt x="458" y="132"/>
                      </a:lnTo>
                      <a:lnTo>
                        <a:pt x="458" y="130"/>
                      </a:lnTo>
                      <a:lnTo>
                        <a:pt x="462" y="124"/>
                      </a:lnTo>
                      <a:lnTo>
                        <a:pt x="467" y="120"/>
                      </a:lnTo>
                      <a:lnTo>
                        <a:pt x="472" y="116"/>
                      </a:lnTo>
                      <a:lnTo>
                        <a:pt x="473" y="115"/>
                      </a:lnTo>
                      <a:lnTo>
                        <a:pt x="474" y="113"/>
                      </a:lnTo>
                      <a:lnTo>
                        <a:pt x="476" y="113"/>
                      </a:lnTo>
                      <a:lnTo>
                        <a:pt x="477" y="112"/>
                      </a:lnTo>
                      <a:lnTo>
                        <a:pt x="478" y="111"/>
                      </a:lnTo>
                      <a:lnTo>
                        <a:pt x="479" y="110"/>
                      </a:lnTo>
                      <a:lnTo>
                        <a:pt x="479" y="109"/>
                      </a:lnTo>
                      <a:lnTo>
                        <a:pt x="479" y="108"/>
                      </a:lnTo>
                      <a:lnTo>
                        <a:pt x="478" y="108"/>
                      </a:lnTo>
                      <a:lnTo>
                        <a:pt x="478" y="109"/>
                      </a:lnTo>
                      <a:lnTo>
                        <a:pt x="477" y="109"/>
                      </a:lnTo>
                      <a:lnTo>
                        <a:pt x="474" y="112"/>
                      </a:lnTo>
                      <a:lnTo>
                        <a:pt x="472" y="113"/>
                      </a:lnTo>
                      <a:lnTo>
                        <a:pt x="467" y="115"/>
                      </a:lnTo>
                      <a:lnTo>
                        <a:pt x="462" y="115"/>
                      </a:lnTo>
                      <a:lnTo>
                        <a:pt x="458" y="113"/>
                      </a:lnTo>
                      <a:lnTo>
                        <a:pt x="457" y="113"/>
                      </a:lnTo>
                      <a:lnTo>
                        <a:pt x="457" y="112"/>
                      </a:lnTo>
                      <a:lnTo>
                        <a:pt x="458" y="111"/>
                      </a:lnTo>
                      <a:lnTo>
                        <a:pt x="458" y="110"/>
                      </a:lnTo>
                      <a:lnTo>
                        <a:pt x="459" y="109"/>
                      </a:lnTo>
                      <a:lnTo>
                        <a:pt x="460" y="108"/>
                      </a:lnTo>
                      <a:lnTo>
                        <a:pt x="464" y="106"/>
                      </a:lnTo>
                      <a:lnTo>
                        <a:pt x="468" y="104"/>
                      </a:lnTo>
                      <a:lnTo>
                        <a:pt x="473" y="104"/>
                      </a:lnTo>
                      <a:lnTo>
                        <a:pt x="476" y="105"/>
                      </a:lnTo>
                      <a:lnTo>
                        <a:pt x="479" y="107"/>
                      </a:lnTo>
                      <a:lnTo>
                        <a:pt x="480" y="109"/>
                      </a:lnTo>
                      <a:lnTo>
                        <a:pt x="481" y="112"/>
                      </a:lnTo>
                      <a:lnTo>
                        <a:pt x="483" y="116"/>
                      </a:lnTo>
                      <a:lnTo>
                        <a:pt x="485" y="118"/>
                      </a:lnTo>
                      <a:lnTo>
                        <a:pt x="490" y="121"/>
                      </a:lnTo>
                      <a:lnTo>
                        <a:pt x="500" y="124"/>
                      </a:lnTo>
                      <a:lnTo>
                        <a:pt x="506" y="125"/>
                      </a:lnTo>
                      <a:lnTo>
                        <a:pt x="511" y="123"/>
                      </a:lnTo>
                      <a:lnTo>
                        <a:pt x="517" y="120"/>
                      </a:lnTo>
                      <a:lnTo>
                        <a:pt x="522" y="117"/>
                      </a:lnTo>
                      <a:lnTo>
                        <a:pt x="528" y="115"/>
                      </a:lnTo>
                      <a:lnTo>
                        <a:pt x="534" y="113"/>
                      </a:lnTo>
                      <a:lnTo>
                        <a:pt x="537" y="115"/>
                      </a:lnTo>
                      <a:lnTo>
                        <a:pt x="540" y="118"/>
                      </a:lnTo>
                      <a:lnTo>
                        <a:pt x="543" y="121"/>
                      </a:lnTo>
                      <a:lnTo>
                        <a:pt x="545" y="125"/>
                      </a:lnTo>
                      <a:lnTo>
                        <a:pt x="545" y="128"/>
                      </a:lnTo>
                      <a:lnTo>
                        <a:pt x="544" y="131"/>
                      </a:lnTo>
                      <a:lnTo>
                        <a:pt x="544" y="132"/>
                      </a:lnTo>
                      <a:lnTo>
                        <a:pt x="544" y="132"/>
                      </a:lnTo>
                      <a:lnTo>
                        <a:pt x="547" y="133"/>
                      </a:lnTo>
                      <a:lnTo>
                        <a:pt x="549" y="132"/>
                      </a:lnTo>
                      <a:lnTo>
                        <a:pt x="550" y="130"/>
                      </a:lnTo>
                      <a:lnTo>
                        <a:pt x="550" y="122"/>
                      </a:lnTo>
                      <a:lnTo>
                        <a:pt x="551" y="121"/>
                      </a:lnTo>
                      <a:lnTo>
                        <a:pt x="554" y="118"/>
                      </a:lnTo>
                      <a:lnTo>
                        <a:pt x="563" y="115"/>
                      </a:lnTo>
                      <a:lnTo>
                        <a:pt x="566" y="112"/>
                      </a:lnTo>
                      <a:lnTo>
                        <a:pt x="567" y="110"/>
                      </a:lnTo>
                      <a:lnTo>
                        <a:pt x="567" y="108"/>
                      </a:lnTo>
                      <a:lnTo>
                        <a:pt x="565" y="107"/>
                      </a:lnTo>
                      <a:lnTo>
                        <a:pt x="563" y="106"/>
                      </a:lnTo>
                      <a:lnTo>
                        <a:pt x="561" y="106"/>
                      </a:lnTo>
                      <a:lnTo>
                        <a:pt x="559" y="104"/>
                      </a:lnTo>
                      <a:lnTo>
                        <a:pt x="559" y="103"/>
                      </a:lnTo>
                      <a:lnTo>
                        <a:pt x="560" y="102"/>
                      </a:lnTo>
                      <a:lnTo>
                        <a:pt x="561" y="102"/>
                      </a:lnTo>
                      <a:lnTo>
                        <a:pt x="563" y="102"/>
                      </a:lnTo>
                      <a:lnTo>
                        <a:pt x="564" y="101"/>
                      </a:lnTo>
                      <a:lnTo>
                        <a:pt x="565" y="101"/>
                      </a:lnTo>
                      <a:lnTo>
                        <a:pt x="565" y="101"/>
                      </a:lnTo>
                      <a:lnTo>
                        <a:pt x="560" y="98"/>
                      </a:lnTo>
                      <a:lnTo>
                        <a:pt x="555" y="96"/>
                      </a:lnTo>
                      <a:lnTo>
                        <a:pt x="549" y="94"/>
                      </a:lnTo>
                      <a:lnTo>
                        <a:pt x="545" y="91"/>
                      </a:lnTo>
                      <a:lnTo>
                        <a:pt x="544" y="91"/>
                      </a:lnTo>
                      <a:lnTo>
                        <a:pt x="545" y="90"/>
                      </a:lnTo>
                      <a:lnTo>
                        <a:pt x="546" y="89"/>
                      </a:lnTo>
                      <a:lnTo>
                        <a:pt x="548" y="89"/>
                      </a:lnTo>
                      <a:lnTo>
                        <a:pt x="549" y="87"/>
                      </a:lnTo>
                      <a:lnTo>
                        <a:pt x="550" y="86"/>
                      </a:lnTo>
                      <a:lnTo>
                        <a:pt x="550" y="85"/>
                      </a:lnTo>
                      <a:lnTo>
                        <a:pt x="549" y="85"/>
                      </a:lnTo>
                      <a:lnTo>
                        <a:pt x="548" y="84"/>
                      </a:lnTo>
                      <a:lnTo>
                        <a:pt x="545" y="83"/>
                      </a:lnTo>
                      <a:lnTo>
                        <a:pt x="545" y="82"/>
                      </a:lnTo>
                      <a:lnTo>
                        <a:pt x="545" y="78"/>
                      </a:lnTo>
                      <a:lnTo>
                        <a:pt x="548" y="74"/>
                      </a:lnTo>
                      <a:lnTo>
                        <a:pt x="551" y="70"/>
                      </a:lnTo>
                      <a:lnTo>
                        <a:pt x="555" y="68"/>
                      </a:lnTo>
                      <a:lnTo>
                        <a:pt x="554" y="67"/>
                      </a:lnTo>
                      <a:lnTo>
                        <a:pt x="554" y="67"/>
                      </a:lnTo>
                      <a:lnTo>
                        <a:pt x="552" y="62"/>
                      </a:lnTo>
                      <a:lnTo>
                        <a:pt x="552" y="56"/>
                      </a:lnTo>
                      <a:lnTo>
                        <a:pt x="553" y="51"/>
                      </a:lnTo>
                      <a:lnTo>
                        <a:pt x="554" y="46"/>
                      </a:lnTo>
                      <a:lnTo>
                        <a:pt x="555" y="41"/>
                      </a:lnTo>
                      <a:lnTo>
                        <a:pt x="559" y="44"/>
                      </a:lnTo>
                      <a:lnTo>
                        <a:pt x="567" y="50"/>
                      </a:lnTo>
                      <a:lnTo>
                        <a:pt x="570" y="53"/>
                      </a:lnTo>
                      <a:lnTo>
                        <a:pt x="572" y="57"/>
                      </a:lnTo>
                      <a:lnTo>
                        <a:pt x="572" y="59"/>
                      </a:lnTo>
                      <a:lnTo>
                        <a:pt x="568" y="62"/>
                      </a:lnTo>
                      <a:lnTo>
                        <a:pt x="565" y="64"/>
                      </a:lnTo>
                      <a:lnTo>
                        <a:pt x="561" y="67"/>
                      </a:lnTo>
                      <a:lnTo>
                        <a:pt x="563" y="69"/>
                      </a:lnTo>
                      <a:lnTo>
                        <a:pt x="565" y="75"/>
                      </a:lnTo>
                      <a:lnTo>
                        <a:pt x="566" y="80"/>
                      </a:lnTo>
                      <a:lnTo>
                        <a:pt x="567" y="87"/>
                      </a:lnTo>
                      <a:lnTo>
                        <a:pt x="568" y="92"/>
                      </a:lnTo>
                      <a:lnTo>
                        <a:pt x="568" y="96"/>
                      </a:lnTo>
                      <a:lnTo>
                        <a:pt x="568" y="98"/>
                      </a:lnTo>
                      <a:lnTo>
                        <a:pt x="569" y="99"/>
                      </a:lnTo>
                      <a:lnTo>
                        <a:pt x="570" y="99"/>
                      </a:lnTo>
                      <a:lnTo>
                        <a:pt x="573" y="99"/>
                      </a:lnTo>
                      <a:lnTo>
                        <a:pt x="574" y="100"/>
                      </a:lnTo>
                      <a:lnTo>
                        <a:pt x="575" y="100"/>
                      </a:lnTo>
                      <a:lnTo>
                        <a:pt x="576" y="101"/>
                      </a:lnTo>
                      <a:lnTo>
                        <a:pt x="582" y="104"/>
                      </a:lnTo>
                      <a:lnTo>
                        <a:pt x="587" y="109"/>
                      </a:lnTo>
                      <a:lnTo>
                        <a:pt x="587" y="111"/>
                      </a:lnTo>
                      <a:lnTo>
                        <a:pt x="587" y="116"/>
                      </a:lnTo>
                      <a:lnTo>
                        <a:pt x="588" y="118"/>
                      </a:lnTo>
                      <a:lnTo>
                        <a:pt x="589" y="118"/>
                      </a:lnTo>
                      <a:lnTo>
                        <a:pt x="590" y="116"/>
                      </a:lnTo>
                      <a:lnTo>
                        <a:pt x="591" y="113"/>
                      </a:lnTo>
                      <a:lnTo>
                        <a:pt x="592" y="110"/>
                      </a:lnTo>
                      <a:lnTo>
                        <a:pt x="593" y="107"/>
                      </a:lnTo>
                      <a:lnTo>
                        <a:pt x="594" y="104"/>
                      </a:lnTo>
                      <a:lnTo>
                        <a:pt x="596" y="103"/>
                      </a:lnTo>
                      <a:lnTo>
                        <a:pt x="599" y="104"/>
                      </a:lnTo>
                      <a:lnTo>
                        <a:pt x="602" y="107"/>
                      </a:lnTo>
                      <a:lnTo>
                        <a:pt x="604" y="111"/>
                      </a:lnTo>
                      <a:lnTo>
                        <a:pt x="606" y="115"/>
                      </a:lnTo>
                      <a:lnTo>
                        <a:pt x="606" y="116"/>
                      </a:lnTo>
                      <a:lnTo>
                        <a:pt x="603" y="116"/>
                      </a:lnTo>
                      <a:lnTo>
                        <a:pt x="602" y="116"/>
                      </a:lnTo>
                      <a:lnTo>
                        <a:pt x="602" y="116"/>
                      </a:lnTo>
                      <a:lnTo>
                        <a:pt x="602" y="117"/>
                      </a:lnTo>
                      <a:lnTo>
                        <a:pt x="607" y="124"/>
                      </a:lnTo>
                      <a:lnTo>
                        <a:pt x="614" y="131"/>
                      </a:lnTo>
                      <a:lnTo>
                        <a:pt x="615" y="131"/>
                      </a:lnTo>
                      <a:lnTo>
                        <a:pt x="615" y="130"/>
                      </a:lnTo>
                      <a:lnTo>
                        <a:pt x="616" y="129"/>
                      </a:lnTo>
                      <a:lnTo>
                        <a:pt x="616" y="129"/>
                      </a:lnTo>
                      <a:lnTo>
                        <a:pt x="617" y="129"/>
                      </a:lnTo>
                      <a:lnTo>
                        <a:pt x="617" y="129"/>
                      </a:lnTo>
                      <a:lnTo>
                        <a:pt x="618" y="130"/>
                      </a:lnTo>
                      <a:lnTo>
                        <a:pt x="618" y="129"/>
                      </a:lnTo>
                      <a:lnTo>
                        <a:pt x="617" y="128"/>
                      </a:lnTo>
                      <a:lnTo>
                        <a:pt x="617" y="126"/>
                      </a:lnTo>
                      <a:lnTo>
                        <a:pt x="617" y="125"/>
                      </a:lnTo>
                      <a:lnTo>
                        <a:pt x="617" y="124"/>
                      </a:lnTo>
                      <a:lnTo>
                        <a:pt x="619" y="118"/>
                      </a:lnTo>
                      <a:lnTo>
                        <a:pt x="621" y="111"/>
                      </a:lnTo>
                      <a:lnTo>
                        <a:pt x="623" y="105"/>
                      </a:lnTo>
                      <a:lnTo>
                        <a:pt x="626" y="99"/>
                      </a:lnTo>
                      <a:lnTo>
                        <a:pt x="630" y="95"/>
                      </a:lnTo>
                      <a:lnTo>
                        <a:pt x="634" y="94"/>
                      </a:lnTo>
                      <a:lnTo>
                        <a:pt x="637" y="94"/>
                      </a:lnTo>
                      <a:lnTo>
                        <a:pt x="641" y="96"/>
                      </a:lnTo>
                      <a:lnTo>
                        <a:pt x="645" y="98"/>
                      </a:lnTo>
                      <a:lnTo>
                        <a:pt x="648" y="101"/>
                      </a:lnTo>
                      <a:lnTo>
                        <a:pt x="649" y="101"/>
                      </a:lnTo>
                      <a:lnTo>
                        <a:pt x="648" y="102"/>
                      </a:lnTo>
                      <a:lnTo>
                        <a:pt x="646" y="103"/>
                      </a:lnTo>
                      <a:lnTo>
                        <a:pt x="645" y="105"/>
                      </a:lnTo>
                      <a:lnTo>
                        <a:pt x="645" y="106"/>
                      </a:lnTo>
                      <a:lnTo>
                        <a:pt x="645" y="106"/>
                      </a:lnTo>
                      <a:lnTo>
                        <a:pt x="646" y="107"/>
                      </a:lnTo>
                      <a:lnTo>
                        <a:pt x="647" y="107"/>
                      </a:lnTo>
                      <a:lnTo>
                        <a:pt x="648" y="107"/>
                      </a:lnTo>
                      <a:lnTo>
                        <a:pt x="649" y="107"/>
                      </a:lnTo>
                      <a:lnTo>
                        <a:pt x="650" y="108"/>
                      </a:lnTo>
                      <a:lnTo>
                        <a:pt x="651" y="108"/>
                      </a:lnTo>
                      <a:lnTo>
                        <a:pt x="653" y="112"/>
                      </a:lnTo>
                      <a:lnTo>
                        <a:pt x="655" y="117"/>
                      </a:lnTo>
                      <a:lnTo>
                        <a:pt x="656" y="122"/>
                      </a:lnTo>
                      <a:lnTo>
                        <a:pt x="656" y="128"/>
                      </a:lnTo>
                      <a:lnTo>
                        <a:pt x="656" y="133"/>
                      </a:lnTo>
                      <a:lnTo>
                        <a:pt x="654" y="137"/>
                      </a:lnTo>
                      <a:lnTo>
                        <a:pt x="650" y="140"/>
                      </a:lnTo>
                      <a:lnTo>
                        <a:pt x="645" y="143"/>
                      </a:lnTo>
                      <a:lnTo>
                        <a:pt x="644" y="143"/>
                      </a:lnTo>
                      <a:lnTo>
                        <a:pt x="643" y="142"/>
                      </a:lnTo>
                      <a:lnTo>
                        <a:pt x="641" y="139"/>
                      </a:lnTo>
                      <a:lnTo>
                        <a:pt x="641" y="138"/>
                      </a:lnTo>
                      <a:lnTo>
                        <a:pt x="640" y="136"/>
                      </a:lnTo>
                      <a:lnTo>
                        <a:pt x="639" y="135"/>
                      </a:lnTo>
                      <a:lnTo>
                        <a:pt x="634" y="134"/>
                      </a:lnTo>
                      <a:lnTo>
                        <a:pt x="631" y="133"/>
                      </a:lnTo>
                      <a:lnTo>
                        <a:pt x="629" y="134"/>
                      </a:lnTo>
                      <a:lnTo>
                        <a:pt x="629" y="135"/>
                      </a:lnTo>
                      <a:lnTo>
                        <a:pt x="631" y="138"/>
                      </a:lnTo>
                      <a:lnTo>
                        <a:pt x="635" y="140"/>
                      </a:lnTo>
                      <a:lnTo>
                        <a:pt x="639" y="143"/>
                      </a:lnTo>
                      <a:lnTo>
                        <a:pt x="643" y="145"/>
                      </a:lnTo>
                      <a:lnTo>
                        <a:pt x="642" y="145"/>
                      </a:lnTo>
                      <a:lnTo>
                        <a:pt x="641" y="145"/>
                      </a:lnTo>
                      <a:lnTo>
                        <a:pt x="640" y="144"/>
                      </a:lnTo>
                      <a:lnTo>
                        <a:pt x="639" y="143"/>
                      </a:lnTo>
                      <a:lnTo>
                        <a:pt x="638" y="143"/>
                      </a:lnTo>
                      <a:lnTo>
                        <a:pt x="637" y="143"/>
                      </a:lnTo>
                      <a:lnTo>
                        <a:pt x="635" y="143"/>
                      </a:lnTo>
                      <a:lnTo>
                        <a:pt x="636" y="143"/>
                      </a:lnTo>
                      <a:lnTo>
                        <a:pt x="636" y="144"/>
                      </a:lnTo>
                      <a:lnTo>
                        <a:pt x="637" y="144"/>
                      </a:lnTo>
                      <a:lnTo>
                        <a:pt x="638" y="145"/>
                      </a:lnTo>
                      <a:lnTo>
                        <a:pt x="638" y="146"/>
                      </a:lnTo>
                      <a:lnTo>
                        <a:pt x="636" y="147"/>
                      </a:lnTo>
                      <a:lnTo>
                        <a:pt x="634" y="146"/>
                      </a:lnTo>
                      <a:lnTo>
                        <a:pt x="632" y="146"/>
                      </a:lnTo>
                      <a:lnTo>
                        <a:pt x="631" y="145"/>
                      </a:lnTo>
                      <a:lnTo>
                        <a:pt x="630" y="144"/>
                      </a:lnTo>
                      <a:lnTo>
                        <a:pt x="629" y="142"/>
                      </a:lnTo>
                      <a:lnTo>
                        <a:pt x="629" y="142"/>
                      </a:lnTo>
                      <a:lnTo>
                        <a:pt x="629" y="140"/>
                      </a:lnTo>
                      <a:lnTo>
                        <a:pt x="628" y="140"/>
                      </a:lnTo>
                      <a:lnTo>
                        <a:pt x="627" y="140"/>
                      </a:lnTo>
                      <a:lnTo>
                        <a:pt x="624" y="145"/>
                      </a:lnTo>
                      <a:lnTo>
                        <a:pt x="621" y="150"/>
                      </a:lnTo>
                      <a:lnTo>
                        <a:pt x="619" y="156"/>
                      </a:lnTo>
                      <a:lnTo>
                        <a:pt x="616" y="160"/>
                      </a:lnTo>
                      <a:lnTo>
                        <a:pt x="615" y="161"/>
                      </a:lnTo>
                      <a:lnTo>
                        <a:pt x="614" y="161"/>
                      </a:lnTo>
                      <a:lnTo>
                        <a:pt x="616" y="161"/>
                      </a:lnTo>
                      <a:lnTo>
                        <a:pt x="617" y="162"/>
                      </a:lnTo>
                      <a:lnTo>
                        <a:pt x="618" y="162"/>
                      </a:lnTo>
                      <a:lnTo>
                        <a:pt x="619" y="163"/>
                      </a:lnTo>
                      <a:lnTo>
                        <a:pt x="620" y="164"/>
                      </a:lnTo>
                      <a:lnTo>
                        <a:pt x="620" y="167"/>
                      </a:lnTo>
                      <a:lnTo>
                        <a:pt x="619" y="170"/>
                      </a:lnTo>
                      <a:lnTo>
                        <a:pt x="617" y="174"/>
                      </a:lnTo>
                      <a:lnTo>
                        <a:pt x="613" y="178"/>
                      </a:lnTo>
                      <a:lnTo>
                        <a:pt x="610" y="180"/>
                      </a:lnTo>
                      <a:lnTo>
                        <a:pt x="607" y="181"/>
                      </a:lnTo>
                      <a:lnTo>
                        <a:pt x="606" y="181"/>
                      </a:lnTo>
                      <a:lnTo>
                        <a:pt x="605" y="180"/>
                      </a:lnTo>
                      <a:lnTo>
                        <a:pt x="604" y="179"/>
                      </a:lnTo>
                      <a:lnTo>
                        <a:pt x="603" y="179"/>
                      </a:lnTo>
                      <a:lnTo>
                        <a:pt x="602" y="179"/>
                      </a:lnTo>
                      <a:lnTo>
                        <a:pt x="602" y="179"/>
                      </a:lnTo>
                      <a:lnTo>
                        <a:pt x="603" y="180"/>
                      </a:lnTo>
                      <a:lnTo>
                        <a:pt x="604" y="181"/>
                      </a:lnTo>
                      <a:lnTo>
                        <a:pt x="605" y="181"/>
                      </a:lnTo>
                      <a:lnTo>
                        <a:pt x="605" y="182"/>
                      </a:lnTo>
                      <a:lnTo>
                        <a:pt x="603" y="181"/>
                      </a:lnTo>
                      <a:lnTo>
                        <a:pt x="600" y="180"/>
                      </a:lnTo>
                      <a:lnTo>
                        <a:pt x="598" y="179"/>
                      </a:lnTo>
                      <a:lnTo>
                        <a:pt x="596" y="179"/>
                      </a:lnTo>
                      <a:lnTo>
                        <a:pt x="595" y="180"/>
                      </a:lnTo>
                      <a:lnTo>
                        <a:pt x="595" y="181"/>
                      </a:lnTo>
                      <a:lnTo>
                        <a:pt x="595" y="182"/>
                      </a:lnTo>
                      <a:lnTo>
                        <a:pt x="595" y="183"/>
                      </a:lnTo>
                      <a:lnTo>
                        <a:pt x="595" y="184"/>
                      </a:lnTo>
                      <a:lnTo>
                        <a:pt x="596" y="185"/>
                      </a:lnTo>
                      <a:lnTo>
                        <a:pt x="596" y="186"/>
                      </a:lnTo>
                      <a:lnTo>
                        <a:pt x="595" y="188"/>
                      </a:lnTo>
                      <a:lnTo>
                        <a:pt x="594" y="188"/>
                      </a:lnTo>
                      <a:lnTo>
                        <a:pt x="593" y="189"/>
                      </a:lnTo>
                      <a:lnTo>
                        <a:pt x="580" y="189"/>
                      </a:lnTo>
                      <a:lnTo>
                        <a:pt x="577" y="188"/>
                      </a:lnTo>
                      <a:lnTo>
                        <a:pt x="577" y="188"/>
                      </a:lnTo>
                      <a:lnTo>
                        <a:pt x="576" y="189"/>
                      </a:lnTo>
                      <a:lnTo>
                        <a:pt x="575" y="189"/>
                      </a:lnTo>
                      <a:lnTo>
                        <a:pt x="575" y="189"/>
                      </a:lnTo>
                      <a:lnTo>
                        <a:pt x="575" y="190"/>
                      </a:lnTo>
                      <a:lnTo>
                        <a:pt x="579" y="192"/>
                      </a:lnTo>
                      <a:lnTo>
                        <a:pt x="583" y="193"/>
                      </a:lnTo>
                      <a:lnTo>
                        <a:pt x="588" y="194"/>
                      </a:lnTo>
                      <a:lnTo>
                        <a:pt x="592" y="197"/>
                      </a:lnTo>
                      <a:lnTo>
                        <a:pt x="592" y="198"/>
                      </a:lnTo>
                      <a:lnTo>
                        <a:pt x="591" y="199"/>
                      </a:lnTo>
                      <a:lnTo>
                        <a:pt x="589" y="200"/>
                      </a:lnTo>
                      <a:lnTo>
                        <a:pt x="588" y="200"/>
                      </a:lnTo>
                      <a:lnTo>
                        <a:pt x="587" y="201"/>
                      </a:lnTo>
                      <a:lnTo>
                        <a:pt x="586" y="201"/>
                      </a:lnTo>
                      <a:lnTo>
                        <a:pt x="581" y="203"/>
                      </a:lnTo>
                      <a:lnTo>
                        <a:pt x="577" y="204"/>
                      </a:lnTo>
                      <a:lnTo>
                        <a:pt x="572" y="206"/>
                      </a:lnTo>
                      <a:lnTo>
                        <a:pt x="568" y="208"/>
                      </a:lnTo>
                      <a:lnTo>
                        <a:pt x="568" y="209"/>
                      </a:lnTo>
                      <a:lnTo>
                        <a:pt x="569" y="209"/>
                      </a:lnTo>
                      <a:lnTo>
                        <a:pt x="570" y="209"/>
                      </a:lnTo>
                      <a:lnTo>
                        <a:pt x="572" y="210"/>
                      </a:lnTo>
                      <a:lnTo>
                        <a:pt x="572" y="210"/>
                      </a:lnTo>
                      <a:lnTo>
                        <a:pt x="573" y="211"/>
                      </a:lnTo>
                      <a:lnTo>
                        <a:pt x="573" y="211"/>
                      </a:lnTo>
                      <a:lnTo>
                        <a:pt x="572" y="212"/>
                      </a:lnTo>
                      <a:lnTo>
                        <a:pt x="571" y="213"/>
                      </a:lnTo>
                      <a:lnTo>
                        <a:pt x="569" y="213"/>
                      </a:lnTo>
                      <a:lnTo>
                        <a:pt x="568" y="213"/>
                      </a:lnTo>
                      <a:lnTo>
                        <a:pt x="567" y="214"/>
                      </a:lnTo>
                      <a:lnTo>
                        <a:pt x="566" y="214"/>
                      </a:lnTo>
                      <a:lnTo>
                        <a:pt x="565" y="215"/>
                      </a:lnTo>
                      <a:lnTo>
                        <a:pt x="565" y="216"/>
                      </a:lnTo>
                      <a:lnTo>
                        <a:pt x="565" y="216"/>
                      </a:lnTo>
                      <a:lnTo>
                        <a:pt x="566" y="217"/>
                      </a:lnTo>
                      <a:lnTo>
                        <a:pt x="567" y="217"/>
                      </a:lnTo>
                      <a:lnTo>
                        <a:pt x="568" y="217"/>
                      </a:lnTo>
                      <a:lnTo>
                        <a:pt x="568" y="218"/>
                      </a:lnTo>
                      <a:lnTo>
                        <a:pt x="568" y="218"/>
                      </a:lnTo>
                      <a:lnTo>
                        <a:pt x="567" y="220"/>
                      </a:lnTo>
                      <a:lnTo>
                        <a:pt x="565" y="222"/>
                      </a:lnTo>
                      <a:lnTo>
                        <a:pt x="562" y="224"/>
                      </a:lnTo>
                      <a:lnTo>
                        <a:pt x="560" y="227"/>
                      </a:lnTo>
                      <a:lnTo>
                        <a:pt x="556" y="232"/>
                      </a:lnTo>
                      <a:lnTo>
                        <a:pt x="553" y="239"/>
                      </a:lnTo>
                      <a:lnTo>
                        <a:pt x="553" y="240"/>
                      </a:lnTo>
                      <a:lnTo>
                        <a:pt x="554" y="241"/>
                      </a:lnTo>
                      <a:lnTo>
                        <a:pt x="555" y="241"/>
                      </a:lnTo>
                      <a:lnTo>
                        <a:pt x="555" y="241"/>
                      </a:lnTo>
                      <a:lnTo>
                        <a:pt x="556" y="257"/>
                      </a:lnTo>
                      <a:lnTo>
                        <a:pt x="558" y="274"/>
                      </a:lnTo>
                      <a:lnTo>
                        <a:pt x="559" y="273"/>
                      </a:lnTo>
                      <a:lnTo>
                        <a:pt x="559" y="270"/>
                      </a:lnTo>
                      <a:lnTo>
                        <a:pt x="560" y="269"/>
                      </a:lnTo>
                      <a:lnTo>
                        <a:pt x="563" y="268"/>
                      </a:lnTo>
                      <a:lnTo>
                        <a:pt x="566" y="268"/>
                      </a:lnTo>
                      <a:lnTo>
                        <a:pt x="569" y="269"/>
                      </a:lnTo>
                      <a:lnTo>
                        <a:pt x="570" y="270"/>
                      </a:lnTo>
                      <a:lnTo>
                        <a:pt x="570" y="271"/>
                      </a:lnTo>
                      <a:lnTo>
                        <a:pt x="571" y="272"/>
                      </a:lnTo>
                      <a:lnTo>
                        <a:pt x="571" y="274"/>
                      </a:lnTo>
                      <a:lnTo>
                        <a:pt x="572" y="275"/>
                      </a:lnTo>
                      <a:lnTo>
                        <a:pt x="574" y="281"/>
                      </a:lnTo>
                      <a:lnTo>
                        <a:pt x="577" y="288"/>
                      </a:lnTo>
                      <a:lnTo>
                        <a:pt x="579" y="294"/>
                      </a:lnTo>
                      <a:lnTo>
                        <a:pt x="578" y="295"/>
                      </a:lnTo>
                      <a:lnTo>
                        <a:pt x="578" y="297"/>
                      </a:lnTo>
                      <a:lnTo>
                        <a:pt x="576" y="298"/>
                      </a:lnTo>
                      <a:lnTo>
                        <a:pt x="574" y="300"/>
                      </a:lnTo>
                      <a:lnTo>
                        <a:pt x="574" y="301"/>
                      </a:lnTo>
                      <a:lnTo>
                        <a:pt x="574" y="302"/>
                      </a:lnTo>
                      <a:lnTo>
                        <a:pt x="574" y="302"/>
                      </a:lnTo>
                      <a:lnTo>
                        <a:pt x="576" y="302"/>
                      </a:lnTo>
                      <a:lnTo>
                        <a:pt x="577" y="302"/>
                      </a:lnTo>
                      <a:lnTo>
                        <a:pt x="579" y="299"/>
                      </a:lnTo>
                      <a:lnTo>
                        <a:pt x="580" y="299"/>
                      </a:lnTo>
                      <a:lnTo>
                        <a:pt x="587" y="297"/>
                      </a:lnTo>
                      <a:lnTo>
                        <a:pt x="594" y="295"/>
                      </a:lnTo>
                      <a:lnTo>
                        <a:pt x="597" y="295"/>
                      </a:lnTo>
                      <a:lnTo>
                        <a:pt x="599" y="296"/>
                      </a:lnTo>
                      <a:lnTo>
                        <a:pt x="601" y="297"/>
                      </a:lnTo>
                      <a:lnTo>
                        <a:pt x="603" y="298"/>
                      </a:lnTo>
                      <a:lnTo>
                        <a:pt x="606" y="299"/>
                      </a:lnTo>
                      <a:lnTo>
                        <a:pt x="610" y="300"/>
                      </a:lnTo>
                      <a:lnTo>
                        <a:pt x="615" y="301"/>
                      </a:lnTo>
                      <a:lnTo>
                        <a:pt x="619" y="302"/>
                      </a:lnTo>
                      <a:lnTo>
                        <a:pt x="624" y="304"/>
                      </a:lnTo>
                      <a:lnTo>
                        <a:pt x="626" y="306"/>
                      </a:lnTo>
                      <a:lnTo>
                        <a:pt x="628" y="308"/>
                      </a:lnTo>
                      <a:lnTo>
                        <a:pt x="630" y="310"/>
                      </a:lnTo>
                      <a:lnTo>
                        <a:pt x="631" y="313"/>
                      </a:lnTo>
                      <a:lnTo>
                        <a:pt x="634" y="316"/>
                      </a:lnTo>
                      <a:lnTo>
                        <a:pt x="634" y="316"/>
                      </a:lnTo>
                      <a:lnTo>
                        <a:pt x="634" y="315"/>
                      </a:lnTo>
                      <a:lnTo>
                        <a:pt x="642" y="317"/>
                      </a:lnTo>
                      <a:lnTo>
                        <a:pt x="656" y="323"/>
                      </a:lnTo>
                      <a:lnTo>
                        <a:pt x="663" y="326"/>
                      </a:lnTo>
                      <a:lnTo>
                        <a:pt x="664" y="327"/>
                      </a:lnTo>
                      <a:lnTo>
                        <a:pt x="664" y="328"/>
                      </a:lnTo>
                      <a:lnTo>
                        <a:pt x="663" y="328"/>
                      </a:lnTo>
                      <a:lnTo>
                        <a:pt x="662" y="330"/>
                      </a:lnTo>
                      <a:lnTo>
                        <a:pt x="661" y="332"/>
                      </a:lnTo>
                      <a:lnTo>
                        <a:pt x="661" y="333"/>
                      </a:lnTo>
                      <a:lnTo>
                        <a:pt x="661" y="333"/>
                      </a:lnTo>
                      <a:lnTo>
                        <a:pt x="669" y="333"/>
                      </a:lnTo>
                      <a:lnTo>
                        <a:pt x="676" y="332"/>
                      </a:lnTo>
                      <a:lnTo>
                        <a:pt x="684" y="331"/>
                      </a:lnTo>
                      <a:lnTo>
                        <a:pt x="691" y="331"/>
                      </a:lnTo>
                      <a:lnTo>
                        <a:pt x="698" y="332"/>
                      </a:lnTo>
                      <a:lnTo>
                        <a:pt x="701" y="335"/>
                      </a:lnTo>
                      <a:lnTo>
                        <a:pt x="702" y="340"/>
                      </a:lnTo>
                      <a:lnTo>
                        <a:pt x="703" y="346"/>
                      </a:lnTo>
                      <a:lnTo>
                        <a:pt x="703" y="352"/>
                      </a:lnTo>
                      <a:lnTo>
                        <a:pt x="703" y="359"/>
                      </a:lnTo>
                      <a:lnTo>
                        <a:pt x="704" y="364"/>
                      </a:lnTo>
                      <a:lnTo>
                        <a:pt x="704" y="367"/>
                      </a:lnTo>
                      <a:lnTo>
                        <a:pt x="706" y="374"/>
                      </a:lnTo>
                      <a:lnTo>
                        <a:pt x="708" y="378"/>
                      </a:lnTo>
                      <a:lnTo>
                        <a:pt x="710" y="380"/>
                      </a:lnTo>
                      <a:lnTo>
                        <a:pt x="712" y="381"/>
                      </a:lnTo>
                      <a:lnTo>
                        <a:pt x="715" y="381"/>
                      </a:lnTo>
                      <a:lnTo>
                        <a:pt x="717" y="382"/>
                      </a:lnTo>
                      <a:lnTo>
                        <a:pt x="720" y="383"/>
                      </a:lnTo>
                      <a:lnTo>
                        <a:pt x="724" y="385"/>
                      </a:lnTo>
                      <a:lnTo>
                        <a:pt x="730" y="388"/>
                      </a:lnTo>
                      <a:lnTo>
                        <a:pt x="732" y="391"/>
                      </a:lnTo>
                      <a:lnTo>
                        <a:pt x="733" y="394"/>
                      </a:lnTo>
                      <a:lnTo>
                        <a:pt x="733" y="396"/>
                      </a:lnTo>
                      <a:lnTo>
                        <a:pt x="733" y="395"/>
                      </a:lnTo>
                      <a:lnTo>
                        <a:pt x="737" y="396"/>
                      </a:lnTo>
                      <a:lnTo>
                        <a:pt x="741" y="398"/>
                      </a:lnTo>
                      <a:lnTo>
                        <a:pt x="744" y="400"/>
                      </a:lnTo>
                      <a:lnTo>
                        <a:pt x="746" y="402"/>
                      </a:lnTo>
                      <a:lnTo>
                        <a:pt x="747" y="402"/>
                      </a:lnTo>
                      <a:lnTo>
                        <a:pt x="747" y="404"/>
                      </a:lnTo>
                      <a:lnTo>
                        <a:pt x="748" y="405"/>
                      </a:lnTo>
                      <a:lnTo>
                        <a:pt x="749" y="406"/>
                      </a:lnTo>
                      <a:lnTo>
                        <a:pt x="749" y="406"/>
                      </a:lnTo>
                      <a:lnTo>
                        <a:pt x="749" y="406"/>
                      </a:lnTo>
                      <a:lnTo>
                        <a:pt x="747" y="401"/>
                      </a:lnTo>
                      <a:lnTo>
                        <a:pt x="744" y="397"/>
                      </a:lnTo>
                      <a:lnTo>
                        <a:pt x="741" y="393"/>
                      </a:lnTo>
                      <a:lnTo>
                        <a:pt x="741" y="391"/>
                      </a:lnTo>
                      <a:lnTo>
                        <a:pt x="742" y="389"/>
                      </a:lnTo>
                      <a:lnTo>
                        <a:pt x="744" y="387"/>
                      </a:lnTo>
                      <a:lnTo>
                        <a:pt x="745" y="387"/>
                      </a:lnTo>
                      <a:lnTo>
                        <a:pt x="747" y="389"/>
                      </a:lnTo>
                      <a:lnTo>
                        <a:pt x="750" y="394"/>
                      </a:lnTo>
                      <a:lnTo>
                        <a:pt x="752" y="396"/>
                      </a:lnTo>
                      <a:lnTo>
                        <a:pt x="753" y="396"/>
                      </a:lnTo>
                      <a:lnTo>
                        <a:pt x="753" y="395"/>
                      </a:lnTo>
                      <a:lnTo>
                        <a:pt x="754" y="394"/>
                      </a:lnTo>
                      <a:lnTo>
                        <a:pt x="754" y="391"/>
                      </a:lnTo>
                      <a:lnTo>
                        <a:pt x="753" y="389"/>
                      </a:lnTo>
                      <a:lnTo>
                        <a:pt x="752" y="388"/>
                      </a:lnTo>
                      <a:lnTo>
                        <a:pt x="751" y="388"/>
                      </a:lnTo>
                      <a:lnTo>
                        <a:pt x="750" y="387"/>
                      </a:lnTo>
                      <a:lnTo>
                        <a:pt x="749" y="386"/>
                      </a:lnTo>
                      <a:lnTo>
                        <a:pt x="749" y="386"/>
                      </a:lnTo>
                      <a:lnTo>
                        <a:pt x="748" y="385"/>
                      </a:lnTo>
                      <a:lnTo>
                        <a:pt x="749" y="382"/>
                      </a:lnTo>
                      <a:lnTo>
                        <a:pt x="751" y="380"/>
                      </a:lnTo>
                      <a:lnTo>
                        <a:pt x="752" y="378"/>
                      </a:lnTo>
                      <a:lnTo>
                        <a:pt x="753" y="375"/>
                      </a:lnTo>
                      <a:lnTo>
                        <a:pt x="752" y="373"/>
                      </a:lnTo>
                      <a:lnTo>
                        <a:pt x="750" y="370"/>
                      </a:lnTo>
                      <a:lnTo>
                        <a:pt x="747" y="367"/>
                      </a:lnTo>
                      <a:lnTo>
                        <a:pt x="745" y="364"/>
                      </a:lnTo>
                      <a:lnTo>
                        <a:pt x="743" y="362"/>
                      </a:lnTo>
                      <a:lnTo>
                        <a:pt x="742" y="358"/>
                      </a:lnTo>
                      <a:lnTo>
                        <a:pt x="741" y="353"/>
                      </a:lnTo>
                      <a:lnTo>
                        <a:pt x="740" y="349"/>
                      </a:lnTo>
                      <a:lnTo>
                        <a:pt x="739" y="344"/>
                      </a:lnTo>
                      <a:lnTo>
                        <a:pt x="737" y="341"/>
                      </a:lnTo>
                      <a:lnTo>
                        <a:pt x="732" y="337"/>
                      </a:lnTo>
                      <a:lnTo>
                        <a:pt x="726" y="333"/>
                      </a:lnTo>
                      <a:lnTo>
                        <a:pt x="726" y="332"/>
                      </a:lnTo>
                      <a:lnTo>
                        <a:pt x="727" y="332"/>
                      </a:lnTo>
                      <a:lnTo>
                        <a:pt x="728" y="332"/>
                      </a:lnTo>
                      <a:lnTo>
                        <a:pt x="735" y="328"/>
                      </a:lnTo>
                      <a:lnTo>
                        <a:pt x="741" y="324"/>
                      </a:lnTo>
                      <a:lnTo>
                        <a:pt x="746" y="319"/>
                      </a:lnTo>
                      <a:lnTo>
                        <a:pt x="750" y="313"/>
                      </a:lnTo>
                      <a:lnTo>
                        <a:pt x="753" y="306"/>
                      </a:lnTo>
                      <a:lnTo>
                        <a:pt x="753" y="299"/>
                      </a:lnTo>
                      <a:lnTo>
                        <a:pt x="752" y="290"/>
                      </a:lnTo>
                      <a:lnTo>
                        <a:pt x="748" y="283"/>
                      </a:lnTo>
                      <a:lnTo>
                        <a:pt x="745" y="276"/>
                      </a:lnTo>
                      <a:lnTo>
                        <a:pt x="741" y="272"/>
                      </a:lnTo>
                      <a:lnTo>
                        <a:pt x="738" y="270"/>
                      </a:lnTo>
                      <a:lnTo>
                        <a:pt x="736" y="269"/>
                      </a:lnTo>
                      <a:lnTo>
                        <a:pt x="733" y="269"/>
                      </a:lnTo>
                      <a:lnTo>
                        <a:pt x="730" y="268"/>
                      </a:lnTo>
                      <a:lnTo>
                        <a:pt x="725" y="266"/>
                      </a:lnTo>
                      <a:lnTo>
                        <a:pt x="720" y="262"/>
                      </a:lnTo>
                      <a:lnTo>
                        <a:pt x="719" y="259"/>
                      </a:lnTo>
                      <a:lnTo>
                        <a:pt x="719" y="255"/>
                      </a:lnTo>
                      <a:lnTo>
                        <a:pt x="720" y="250"/>
                      </a:lnTo>
                      <a:lnTo>
                        <a:pt x="723" y="245"/>
                      </a:lnTo>
                      <a:lnTo>
                        <a:pt x="725" y="241"/>
                      </a:lnTo>
                      <a:lnTo>
                        <a:pt x="726" y="236"/>
                      </a:lnTo>
                      <a:lnTo>
                        <a:pt x="726" y="235"/>
                      </a:lnTo>
                      <a:lnTo>
                        <a:pt x="725" y="235"/>
                      </a:lnTo>
                      <a:lnTo>
                        <a:pt x="725" y="236"/>
                      </a:lnTo>
                      <a:lnTo>
                        <a:pt x="724" y="236"/>
                      </a:lnTo>
                      <a:lnTo>
                        <a:pt x="723" y="236"/>
                      </a:lnTo>
                      <a:lnTo>
                        <a:pt x="722" y="236"/>
                      </a:lnTo>
                      <a:lnTo>
                        <a:pt x="722" y="235"/>
                      </a:lnTo>
                      <a:lnTo>
                        <a:pt x="722" y="233"/>
                      </a:lnTo>
                      <a:lnTo>
                        <a:pt x="722" y="232"/>
                      </a:lnTo>
                      <a:lnTo>
                        <a:pt x="722" y="229"/>
                      </a:lnTo>
                      <a:lnTo>
                        <a:pt x="722" y="228"/>
                      </a:lnTo>
                      <a:lnTo>
                        <a:pt x="720" y="227"/>
                      </a:lnTo>
                      <a:lnTo>
                        <a:pt x="717" y="227"/>
                      </a:lnTo>
                      <a:lnTo>
                        <a:pt x="715" y="226"/>
                      </a:lnTo>
                      <a:lnTo>
                        <a:pt x="713" y="225"/>
                      </a:lnTo>
                      <a:lnTo>
                        <a:pt x="713" y="222"/>
                      </a:lnTo>
                      <a:lnTo>
                        <a:pt x="715" y="218"/>
                      </a:lnTo>
                      <a:lnTo>
                        <a:pt x="716" y="215"/>
                      </a:lnTo>
                      <a:lnTo>
                        <a:pt x="716" y="212"/>
                      </a:lnTo>
                      <a:lnTo>
                        <a:pt x="715" y="208"/>
                      </a:lnTo>
                      <a:lnTo>
                        <a:pt x="710" y="203"/>
                      </a:lnTo>
                      <a:lnTo>
                        <a:pt x="708" y="202"/>
                      </a:lnTo>
                      <a:lnTo>
                        <a:pt x="706" y="201"/>
                      </a:lnTo>
                      <a:lnTo>
                        <a:pt x="706" y="200"/>
                      </a:lnTo>
                      <a:lnTo>
                        <a:pt x="707" y="198"/>
                      </a:lnTo>
                      <a:lnTo>
                        <a:pt x="710" y="195"/>
                      </a:lnTo>
                      <a:lnTo>
                        <a:pt x="711" y="195"/>
                      </a:lnTo>
                      <a:lnTo>
                        <a:pt x="711" y="195"/>
                      </a:lnTo>
                      <a:lnTo>
                        <a:pt x="711" y="195"/>
                      </a:lnTo>
                      <a:lnTo>
                        <a:pt x="728" y="198"/>
                      </a:lnTo>
                      <a:lnTo>
                        <a:pt x="728" y="198"/>
                      </a:lnTo>
                      <a:lnTo>
                        <a:pt x="727" y="199"/>
                      </a:lnTo>
                      <a:lnTo>
                        <a:pt x="727" y="199"/>
                      </a:lnTo>
                      <a:lnTo>
                        <a:pt x="726" y="200"/>
                      </a:lnTo>
                      <a:lnTo>
                        <a:pt x="732" y="198"/>
                      </a:lnTo>
                      <a:lnTo>
                        <a:pt x="737" y="194"/>
                      </a:lnTo>
                      <a:lnTo>
                        <a:pt x="743" y="192"/>
                      </a:lnTo>
                      <a:lnTo>
                        <a:pt x="744" y="192"/>
                      </a:lnTo>
                      <a:lnTo>
                        <a:pt x="746" y="192"/>
                      </a:lnTo>
                      <a:lnTo>
                        <a:pt x="748" y="194"/>
                      </a:lnTo>
                      <a:lnTo>
                        <a:pt x="749" y="195"/>
                      </a:lnTo>
                      <a:lnTo>
                        <a:pt x="755" y="198"/>
                      </a:lnTo>
                      <a:lnTo>
                        <a:pt x="762" y="201"/>
                      </a:lnTo>
                      <a:lnTo>
                        <a:pt x="762" y="203"/>
                      </a:lnTo>
                      <a:lnTo>
                        <a:pt x="761" y="204"/>
                      </a:lnTo>
                      <a:lnTo>
                        <a:pt x="761" y="204"/>
                      </a:lnTo>
                      <a:lnTo>
                        <a:pt x="762" y="204"/>
                      </a:lnTo>
                      <a:lnTo>
                        <a:pt x="764" y="204"/>
                      </a:lnTo>
                      <a:lnTo>
                        <a:pt x="765" y="203"/>
                      </a:lnTo>
                      <a:lnTo>
                        <a:pt x="767" y="203"/>
                      </a:lnTo>
                      <a:lnTo>
                        <a:pt x="768" y="205"/>
                      </a:lnTo>
                      <a:lnTo>
                        <a:pt x="768" y="206"/>
                      </a:lnTo>
                      <a:lnTo>
                        <a:pt x="769" y="207"/>
                      </a:lnTo>
                      <a:lnTo>
                        <a:pt x="769" y="208"/>
                      </a:lnTo>
                      <a:lnTo>
                        <a:pt x="769" y="209"/>
                      </a:lnTo>
                      <a:lnTo>
                        <a:pt x="770" y="210"/>
                      </a:lnTo>
                      <a:lnTo>
                        <a:pt x="773" y="211"/>
                      </a:lnTo>
                      <a:lnTo>
                        <a:pt x="777" y="210"/>
                      </a:lnTo>
                      <a:lnTo>
                        <a:pt x="780" y="209"/>
                      </a:lnTo>
                      <a:lnTo>
                        <a:pt x="783" y="208"/>
                      </a:lnTo>
                      <a:lnTo>
                        <a:pt x="786" y="208"/>
                      </a:lnTo>
                      <a:lnTo>
                        <a:pt x="789" y="208"/>
                      </a:lnTo>
                      <a:lnTo>
                        <a:pt x="792" y="209"/>
                      </a:lnTo>
                      <a:lnTo>
                        <a:pt x="794" y="212"/>
                      </a:lnTo>
                      <a:lnTo>
                        <a:pt x="795" y="217"/>
                      </a:lnTo>
                      <a:lnTo>
                        <a:pt x="795" y="223"/>
                      </a:lnTo>
                      <a:lnTo>
                        <a:pt x="795" y="225"/>
                      </a:lnTo>
                      <a:lnTo>
                        <a:pt x="793" y="226"/>
                      </a:lnTo>
                      <a:lnTo>
                        <a:pt x="790" y="226"/>
                      </a:lnTo>
                      <a:lnTo>
                        <a:pt x="787" y="225"/>
                      </a:lnTo>
                      <a:lnTo>
                        <a:pt x="783" y="225"/>
                      </a:lnTo>
                      <a:lnTo>
                        <a:pt x="783" y="226"/>
                      </a:lnTo>
                      <a:lnTo>
                        <a:pt x="786" y="232"/>
                      </a:lnTo>
                      <a:lnTo>
                        <a:pt x="789" y="235"/>
                      </a:lnTo>
                      <a:lnTo>
                        <a:pt x="793" y="236"/>
                      </a:lnTo>
                      <a:lnTo>
                        <a:pt x="796" y="236"/>
                      </a:lnTo>
                      <a:lnTo>
                        <a:pt x="805" y="235"/>
                      </a:lnTo>
                      <a:lnTo>
                        <a:pt x="809" y="235"/>
                      </a:lnTo>
                      <a:lnTo>
                        <a:pt x="813" y="237"/>
                      </a:lnTo>
                      <a:lnTo>
                        <a:pt x="817" y="240"/>
                      </a:lnTo>
                      <a:lnTo>
                        <a:pt x="820" y="245"/>
                      </a:lnTo>
                      <a:lnTo>
                        <a:pt x="820" y="249"/>
                      </a:lnTo>
                      <a:lnTo>
                        <a:pt x="818" y="253"/>
                      </a:lnTo>
                      <a:lnTo>
                        <a:pt x="816" y="257"/>
                      </a:lnTo>
                      <a:lnTo>
                        <a:pt x="815" y="261"/>
                      </a:lnTo>
                      <a:lnTo>
                        <a:pt x="816" y="261"/>
                      </a:lnTo>
                      <a:lnTo>
                        <a:pt x="817" y="261"/>
                      </a:lnTo>
                      <a:lnTo>
                        <a:pt x="818" y="260"/>
                      </a:lnTo>
                      <a:lnTo>
                        <a:pt x="819" y="259"/>
                      </a:lnTo>
                      <a:lnTo>
                        <a:pt x="820" y="258"/>
                      </a:lnTo>
                      <a:lnTo>
                        <a:pt x="821" y="257"/>
                      </a:lnTo>
                      <a:lnTo>
                        <a:pt x="822" y="255"/>
                      </a:lnTo>
                      <a:lnTo>
                        <a:pt x="822" y="253"/>
                      </a:lnTo>
                      <a:lnTo>
                        <a:pt x="821" y="250"/>
                      </a:lnTo>
                      <a:lnTo>
                        <a:pt x="821" y="248"/>
                      </a:lnTo>
                      <a:lnTo>
                        <a:pt x="820" y="246"/>
                      </a:lnTo>
                      <a:lnTo>
                        <a:pt x="821" y="245"/>
                      </a:lnTo>
                      <a:lnTo>
                        <a:pt x="822" y="245"/>
                      </a:lnTo>
                      <a:lnTo>
                        <a:pt x="823" y="247"/>
                      </a:lnTo>
                      <a:lnTo>
                        <a:pt x="823" y="249"/>
                      </a:lnTo>
                      <a:lnTo>
                        <a:pt x="823" y="252"/>
                      </a:lnTo>
                      <a:lnTo>
                        <a:pt x="824" y="254"/>
                      </a:lnTo>
                      <a:lnTo>
                        <a:pt x="825" y="254"/>
                      </a:lnTo>
                      <a:lnTo>
                        <a:pt x="825" y="252"/>
                      </a:lnTo>
                      <a:lnTo>
                        <a:pt x="824" y="251"/>
                      </a:lnTo>
                      <a:lnTo>
                        <a:pt x="824" y="250"/>
                      </a:lnTo>
                      <a:lnTo>
                        <a:pt x="824" y="248"/>
                      </a:lnTo>
                      <a:lnTo>
                        <a:pt x="824" y="246"/>
                      </a:lnTo>
                      <a:lnTo>
                        <a:pt x="824" y="246"/>
                      </a:lnTo>
                      <a:lnTo>
                        <a:pt x="827" y="245"/>
                      </a:lnTo>
                      <a:lnTo>
                        <a:pt x="835" y="246"/>
                      </a:lnTo>
                      <a:lnTo>
                        <a:pt x="838" y="246"/>
                      </a:lnTo>
                      <a:lnTo>
                        <a:pt x="840" y="245"/>
                      </a:lnTo>
                      <a:lnTo>
                        <a:pt x="841" y="243"/>
                      </a:lnTo>
                      <a:lnTo>
                        <a:pt x="840" y="241"/>
                      </a:lnTo>
                      <a:lnTo>
                        <a:pt x="839" y="238"/>
                      </a:lnTo>
                      <a:lnTo>
                        <a:pt x="837" y="236"/>
                      </a:lnTo>
                      <a:lnTo>
                        <a:pt x="836" y="233"/>
                      </a:lnTo>
                      <a:lnTo>
                        <a:pt x="836" y="233"/>
                      </a:lnTo>
                      <a:lnTo>
                        <a:pt x="837" y="232"/>
                      </a:lnTo>
                      <a:lnTo>
                        <a:pt x="840" y="232"/>
                      </a:lnTo>
                      <a:lnTo>
                        <a:pt x="841" y="232"/>
                      </a:lnTo>
                      <a:lnTo>
                        <a:pt x="841" y="227"/>
                      </a:lnTo>
                      <a:lnTo>
                        <a:pt x="841" y="223"/>
                      </a:lnTo>
                      <a:lnTo>
                        <a:pt x="841" y="218"/>
                      </a:lnTo>
                      <a:lnTo>
                        <a:pt x="843" y="214"/>
                      </a:lnTo>
                      <a:lnTo>
                        <a:pt x="843" y="214"/>
                      </a:lnTo>
                      <a:lnTo>
                        <a:pt x="844" y="214"/>
                      </a:lnTo>
                      <a:lnTo>
                        <a:pt x="844" y="215"/>
                      </a:lnTo>
                      <a:lnTo>
                        <a:pt x="844" y="216"/>
                      </a:lnTo>
                      <a:lnTo>
                        <a:pt x="845" y="217"/>
                      </a:lnTo>
                      <a:lnTo>
                        <a:pt x="845" y="219"/>
                      </a:lnTo>
                      <a:lnTo>
                        <a:pt x="846" y="220"/>
                      </a:lnTo>
                      <a:lnTo>
                        <a:pt x="847" y="221"/>
                      </a:lnTo>
                      <a:lnTo>
                        <a:pt x="847" y="221"/>
                      </a:lnTo>
                      <a:lnTo>
                        <a:pt x="848" y="221"/>
                      </a:lnTo>
                      <a:lnTo>
                        <a:pt x="849" y="221"/>
                      </a:lnTo>
                      <a:lnTo>
                        <a:pt x="849" y="220"/>
                      </a:lnTo>
                      <a:lnTo>
                        <a:pt x="850" y="220"/>
                      </a:lnTo>
                      <a:lnTo>
                        <a:pt x="850" y="221"/>
                      </a:lnTo>
                      <a:lnTo>
                        <a:pt x="848" y="223"/>
                      </a:lnTo>
                      <a:lnTo>
                        <a:pt x="848" y="223"/>
                      </a:lnTo>
                      <a:lnTo>
                        <a:pt x="851" y="225"/>
                      </a:lnTo>
                      <a:lnTo>
                        <a:pt x="853" y="225"/>
                      </a:lnTo>
                      <a:lnTo>
                        <a:pt x="855" y="223"/>
                      </a:lnTo>
                      <a:lnTo>
                        <a:pt x="857" y="222"/>
                      </a:lnTo>
                      <a:lnTo>
                        <a:pt x="858" y="222"/>
                      </a:lnTo>
                      <a:lnTo>
                        <a:pt x="859" y="223"/>
                      </a:lnTo>
                      <a:lnTo>
                        <a:pt x="861" y="226"/>
                      </a:lnTo>
                      <a:lnTo>
                        <a:pt x="863" y="230"/>
                      </a:lnTo>
                      <a:lnTo>
                        <a:pt x="863" y="232"/>
                      </a:lnTo>
                      <a:lnTo>
                        <a:pt x="862" y="235"/>
                      </a:lnTo>
                      <a:lnTo>
                        <a:pt x="862" y="237"/>
                      </a:lnTo>
                      <a:lnTo>
                        <a:pt x="862" y="240"/>
                      </a:lnTo>
                      <a:lnTo>
                        <a:pt x="864" y="240"/>
                      </a:lnTo>
                      <a:lnTo>
                        <a:pt x="866" y="237"/>
                      </a:lnTo>
                      <a:lnTo>
                        <a:pt x="866" y="236"/>
                      </a:lnTo>
                      <a:lnTo>
                        <a:pt x="868" y="234"/>
                      </a:lnTo>
                      <a:lnTo>
                        <a:pt x="869" y="234"/>
                      </a:lnTo>
                      <a:lnTo>
                        <a:pt x="870" y="234"/>
                      </a:lnTo>
                      <a:lnTo>
                        <a:pt x="870" y="234"/>
                      </a:lnTo>
                      <a:lnTo>
                        <a:pt x="869" y="235"/>
                      </a:lnTo>
                      <a:lnTo>
                        <a:pt x="869" y="236"/>
                      </a:lnTo>
                      <a:lnTo>
                        <a:pt x="868" y="238"/>
                      </a:lnTo>
                      <a:lnTo>
                        <a:pt x="868" y="239"/>
                      </a:lnTo>
                      <a:lnTo>
                        <a:pt x="869" y="239"/>
                      </a:lnTo>
                      <a:lnTo>
                        <a:pt x="872" y="240"/>
                      </a:lnTo>
                      <a:lnTo>
                        <a:pt x="878" y="241"/>
                      </a:lnTo>
                      <a:lnTo>
                        <a:pt x="879" y="242"/>
                      </a:lnTo>
                      <a:lnTo>
                        <a:pt x="882" y="245"/>
                      </a:lnTo>
                      <a:lnTo>
                        <a:pt x="883" y="246"/>
                      </a:lnTo>
                      <a:lnTo>
                        <a:pt x="887" y="250"/>
                      </a:lnTo>
                      <a:lnTo>
                        <a:pt x="890" y="254"/>
                      </a:lnTo>
                      <a:lnTo>
                        <a:pt x="894" y="259"/>
                      </a:lnTo>
                      <a:lnTo>
                        <a:pt x="895" y="263"/>
                      </a:lnTo>
                      <a:lnTo>
                        <a:pt x="895" y="263"/>
                      </a:lnTo>
                      <a:lnTo>
                        <a:pt x="894" y="264"/>
                      </a:lnTo>
                      <a:lnTo>
                        <a:pt x="894" y="264"/>
                      </a:lnTo>
                      <a:lnTo>
                        <a:pt x="893" y="264"/>
                      </a:lnTo>
                      <a:lnTo>
                        <a:pt x="892" y="265"/>
                      </a:lnTo>
                      <a:lnTo>
                        <a:pt x="892" y="265"/>
                      </a:lnTo>
                      <a:lnTo>
                        <a:pt x="892" y="266"/>
                      </a:lnTo>
                      <a:lnTo>
                        <a:pt x="895" y="269"/>
                      </a:lnTo>
                      <a:lnTo>
                        <a:pt x="897" y="271"/>
                      </a:lnTo>
                      <a:lnTo>
                        <a:pt x="903" y="271"/>
                      </a:lnTo>
                      <a:lnTo>
                        <a:pt x="906" y="272"/>
                      </a:lnTo>
                      <a:lnTo>
                        <a:pt x="909" y="274"/>
                      </a:lnTo>
                      <a:lnTo>
                        <a:pt x="911" y="277"/>
                      </a:lnTo>
                      <a:lnTo>
                        <a:pt x="913" y="280"/>
                      </a:lnTo>
                      <a:lnTo>
                        <a:pt x="915" y="283"/>
                      </a:lnTo>
                      <a:lnTo>
                        <a:pt x="918" y="285"/>
                      </a:lnTo>
                      <a:lnTo>
                        <a:pt x="919" y="285"/>
                      </a:lnTo>
                      <a:lnTo>
                        <a:pt x="919" y="285"/>
                      </a:lnTo>
                      <a:lnTo>
                        <a:pt x="919" y="280"/>
                      </a:lnTo>
                      <a:lnTo>
                        <a:pt x="920" y="279"/>
                      </a:lnTo>
                      <a:lnTo>
                        <a:pt x="925" y="277"/>
                      </a:lnTo>
                      <a:lnTo>
                        <a:pt x="930" y="277"/>
                      </a:lnTo>
                      <a:lnTo>
                        <a:pt x="935" y="280"/>
                      </a:lnTo>
                      <a:lnTo>
                        <a:pt x="939" y="283"/>
                      </a:lnTo>
                      <a:lnTo>
                        <a:pt x="943" y="287"/>
                      </a:lnTo>
                      <a:lnTo>
                        <a:pt x="946" y="291"/>
                      </a:lnTo>
                      <a:lnTo>
                        <a:pt x="947" y="293"/>
                      </a:lnTo>
                      <a:lnTo>
                        <a:pt x="946" y="295"/>
                      </a:lnTo>
                      <a:lnTo>
                        <a:pt x="943" y="296"/>
                      </a:lnTo>
                      <a:lnTo>
                        <a:pt x="937" y="300"/>
                      </a:lnTo>
                      <a:lnTo>
                        <a:pt x="934" y="304"/>
                      </a:lnTo>
                      <a:lnTo>
                        <a:pt x="934" y="306"/>
                      </a:lnTo>
                      <a:lnTo>
                        <a:pt x="934" y="310"/>
                      </a:lnTo>
                      <a:lnTo>
                        <a:pt x="935" y="312"/>
                      </a:lnTo>
                      <a:lnTo>
                        <a:pt x="937" y="313"/>
                      </a:lnTo>
                      <a:lnTo>
                        <a:pt x="939" y="312"/>
                      </a:lnTo>
                      <a:lnTo>
                        <a:pt x="941" y="309"/>
                      </a:lnTo>
                      <a:lnTo>
                        <a:pt x="943" y="305"/>
                      </a:lnTo>
                      <a:lnTo>
                        <a:pt x="945" y="302"/>
                      </a:lnTo>
                      <a:lnTo>
                        <a:pt x="949" y="298"/>
                      </a:lnTo>
                      <a:lnTo>
                        <a:pt x="952" y="293"/>
                      </a:lnTo>
                      <a:lnTo>
                        <a:pt x="955" y="297"/>
                      </a:lnTo>
                      <a:lnTo>
                        <a:pt x="959" y="299"/>
                      </a:lnTo>
                      <a:lnTo>
                        <a:pt x="962" y="301"/>
                      </a:lnTo>
                      <a:lnTo>
                        <a:pt x="966" y="301"/>
                      </a:lnTo>
                      <a:lnTo>
                        <a:pt x="971" y="301"/>
                      </a:lnTo>
                      <a:lnTo>
                        <a:pt x="974" y="300"/>
                      </a:lnTo>
                      <a:lnTo>
                        <a:pt x="978" y="300"/>
                      </a:lnTo>
                      <a:lnTo>
                        <a:pt x="979" y="300"/>
                      </a:lnTo>
                      <a:lnTo>
                        <a:pt x="980" y="302"/>
                      </a:lnTo>
                      <a:lnTo>
                        <a:pt x="980" y="303"/>
                      </a:lnTo>
                      <a:lnTo>
                        <a:pt x="981" y="305"/>
                      </a:lnTo>
                      <a:lnTo>
                        <a:pt x="986" y="310"/>
                      </a:lnTo>
                      <a:lnTo>
                        <a:pt x="989" y="315"/>
                      </a:lnTo>
                      <a:lnTo>
                        <a:pt x="988" y="315"/>
                      </a:lnTo>
                      <a:lnTo>
                        <a:pt x="988" y="316"/>
                      </a:lnTo>
                      <a:lnTo>
                        <a:pt x="982" y="324"/>
                      </a:lnTo>
                      <a:lnTo>
                        <a:pt x="976" y="333"/>
                      </a:lnTo>
                      <a:lnTo>
                        <a:pt x="972" y="342"/>
                      </a:lnTo>
                      <a:lnTo>
                        <a:pt x="972" y="344"/>
                      </a:lnTo>
                      <a:lnTo>
                        <a:pt x="974" y="350"/>
                      </a:lnTo>
                      <a:lnTo>
                        <a:pt x="973" y="352"/>
                      </a:lnTo>
                      <a:lnTo>
                        <a:pt x="967" y="359"/>
                      </a:lnTo>
                      <a:lnTo>
                        <a:pt x="960" y="366"/>
                      </a:lnTo>
                      <a:lnTo>
                        <a:pt x="953" y="372"/>
                      </a:lnTo>
                      <a:lnTo>
                        <a:pt x="953" y="372"/>
                      </a:lnTo>
                      <a:lnTo>
                        <a:pt x="953" y="371"/>
                      </a:lnTo>
                      <a:lnTo>
                        <a:pt x="953" y="370"/>
                      </a:lnTo>
                      <a:lnTo>
                        <a:pt x="947" y="370"/>
                      </a:lnTo>
                      <a:lnTo>
                        <a:pt x="940" y="372"/>
                      </a:lnTo>
                      <a:lnTo>
                        <a:pt x="939" y="372"/>
                      </a:lnTo>
                      <a:lnTo>
                        <a:pt x="937" y="374"/>
                      </a:lnTo>
                      <a:lnTo>
                        <a:pt x="935" y="375"/>
                      </a:lnTo>
                      <a:lnTo>
                        <a:pt x="934" y="376"/>
                      </a:lnTo>
                      <a:lnTo>
                        <a:pt x="907" y="382"/>
                      </a:lnTo>
                      <a:lnTo>
                        <a:pt x="906" y="383"/>
                      </a:lnTo>
                      <a:lnTo>
                        <a:pt x="905" y="383"/>
                      </a:lnTo>
                      <a:lnTo>
                        <a:pt x="902" y="384"/>
                      </a:lnTo>
                      <a:lnTo>
                        <a:pt x="899" y="389"/>
                      </a:lnTo>
                      <a:lnTo>
                        <a:pt x="897" y="394"/>
                      </a:lnTo>
                      <a:lnTo>
                        <a:pt x="897" y="397"/>
                      </a:lnTo>
                      <a:lnTo>
                        <a:pt x="898" y="399"/>
                      </a:lnTo>
                      <a:lnTo>
                        <a:pt x="899" y="401"/>
                      </a:lnTo>
                      <a:lnTo>
                        <a:pt x="898" y="404"/>
                      </a:lnTo>
                      <a:lnTo>
                        <a:pt x="896" y="406"/>
                      </a:lnTo>
                      <a:lnTo>
                        <a:pt x="893" y="407"/>
                      </a:lnTo>
                      <a:lnTo>
                        <a:pt x="890" y="408"/>
                      </a:lnTo>
                      <a:lnTo>
                        <a:pt x="888" y="410"/>
                      </a:lnTo>
                      <a:lnTo>
                        <a:pt x="886" y="413"/>
                      </a:lnTo>
                      <a:lnTo>
                        <a:pt x="883" y="419"/>
                      </a:lnTo>
                      <a:lnTo>
                        <a:pt x="880" y="433"/>
                      </a:lnTo>
                      <a:lnTo>
                        <a:pt x="879" y="433"/>
                      </a:lnTo>
                      <a:lnTo>
                        <a:pt x="875" y="443"/>
                      </a:lnTo>
                      <a:lnTo>
                        <a:pt x="872" y="453"/>
                      </a:lnTo>
                      <a:lnTo>
                        <a:pt x="869" y="463"/>
                      </a:lnTo>
                      <a:lnTo>
                        <a:pt x="870" y="464"/>
                      </a:lnTo>
                      <a:lnTo>
                        <a:pt x="872" y="463"/>
                      </a:lnTo>
                      <a:lnTo>
                        <a:pt x="874" y="461"/>
                      </a:lnTo>
                      <a:lnTo>
                        <a:pt x="876" y="458"/>
                      </a:lnTo>
                      <a:lnTo>
                        <a:pt x="878" y="456"/>
                      </a:lnTo>
                      <a:lnTo>
                        <a:pt x="880" y="451"/>
                      </a:lnTo>
                      <a:lnTo>
                        <a:pt x="882" y="446"/>
                      </a:lnTo>
                      <a:lnTo>
                        <a:pt x="883" y="440"/>
                      </a:lnTo>
                      <a:lnTo>
                        <a:pt x="884" y="435"/>
                      </a:lnTo>
                      <a:lnTo>
                        <a:pt x="887" y="429"/>
                      </a:lnTo>
                      <a:lnTo>
                        <a:pt x="891" y="423"/>
                      </a:lnTo>
                      <a:lnTo>
                        <a:pt x="896" y="416"/>
                      </a:lnTo>
                      <a:lnTo>
                        <a:pt x="902" y="411"/>
                      </a:lnTo>
                      <a:lnTo>
                        <a:pt x="908" y="406"/>
                      </a:lnTo>
                      <a:lnTo>
                        <a:pt x="915" y="402"/>
                      </a:lnTo>
                      <a:lnTo>
                        <a:pt x="922" y="399"/>
                      </a:lnTo>
                      <a:lnTo>
                        <a:pt x="929" y="399"/>
                      </a:lnTo>
                      <a:lnTo>
                        <a:pt x="935" y="401"/>
                      </a:lnTo>
                      <a:lnTo>
                        <a:pt x="938" y="404"/>
                      </a:lnTo>
                      <a:lnTo>
                        <a:pt x="939" y="407"/>
                      </a:lnTo>
                      <a:lnTo>
                        <a:pt x="939" y="410"/>
                      </a:lnTo>
                      <a:lnTo>
                        <a:pt x="938" y="414"/>
                      </a:lnTo>
                      <a:lnTo>
                        <a:pt x="936" y="417"/>
                      </a:lnTo>
                      <a:lnTo>
                        <a:pt x="934" y="420"/>
                      </a:lnTo>
                      <a:lnTo>
                        <a:pt x="932" y="422"/>
                      </a:lnTo>
                      <a:lnTo>
                        <a:pt x="930" y="422"/>
                      </a:lnTo>
                      <a:lnTo>
                        <a:pt x="928" y="421"/>
                      </a:lnTo>
                      <a:lnTo>
                        <a:pt x="925" y="420"/>
                      </a:lnTo>
                      <a:lnTo>
                        <a:pt x="923" y="420"/>
                      </a:lnTo>
                      <a:lnTo>
                        <a:pt x="920" y="421"/>
                      </a:lnTo>
                      <a:lnTo>
                        <a:pt x="917" y="422"/>
                      </a:lnTo>
                      <a:lnTo>
                        <a:pt x="915" y="424"/>
                      </a:lnTo>
                      <a:lnTo>
                        <a:pt x="914" y="427"/>
                      </a:lnTo>
                      <a:lnTo>
                        <a:pt x="916" y="428"/>
                      </a:lnTo>
                      <a:lnTo>
                        <a:pt x="918" y="427"/>
                      </a:lnTo>
                      <a:lnTo>
                        <a:pt x="921" y="426"/>
                      </a:lnTo>
                      <a:lnTo>
                        <a:pt x="924" y="425"/>
                      </a:lnTo>
                      <a:lnTo>
                        <a:pt x="926" y="425"/>
                      </a:lnTo>
                      <a:lnTo>
                        <a:pt x="930" y="428"/>
                      </a:lnTo>
                      <a:lnTo>
                        <a:pt x="932" y="432"/>
                      </a:lnTo>
                      <a:lnTo>
                        <a:pt x="935" y="436"/>
                      </a:lnTo>
                      <a:lnTo>
                        <a:pt x="938" y="439"/>
                      </a:lnTo>
                      <a:lnTo>
                        <a:pt x="941" y="438"/>
                      </a:lnTo>
                      <a:lnTo>
                        <a:pt x="943" y="437"/>
                      </a:lnTo>
                      <a:lnTo>
                        <a:pt x="944" y="437"/>
                      </a:lnTo>
                      <a:lnTo>
                        <a:pt x="949" y="441"/>
                      </a:lnTo>
                      <a:lnTo>
                        <a:pt x="951" y="445"/>
                      </a:lnTo>
                      <a:lnTo>
                        <a:pt x="951" y="448"/>
                      </a:lnTo>
                      <a:lnTo>
                        <a:pt x="951" y="449"/>
                      </a:lnTo>
                      <a:lnTo>
                        <a:pt x="951" y="451"/>
                      </a:lnTo>
                      <a:lnTo>
                        <a:pt x="951" y="452"/>
                      </a:lnTo>
                      <a:lnTo>
                        <a:pt x="951" y="452"/>
                      </a:lnTo>
                      <a:lnTo>
                        <a:pt x="953" y="453"/>
                      </a:lnTo>
                      <a:lnTo>
                        <a:pt x="957" y="454"/>
                      </a:lnTo>
                      <a:lnTo>
                        <a:pt x="955" y="454"/>
                      </a:lnTo>
                      <a:lnTo>
                        <a:pt x="953" y="455"/>
                      </a:lnTo>
                      <a:lnTo>
                        <a:pt x="952" y="455"/>
                      </a:lnTo>
                      <a:lnTo>
                        <a:pt x="950" y="457"/>
                      </a:lnTo>
                      <a:lnTo>
                        <a:pt x="949" y="460"/>
                      </a:lnTo>
                      <a:lnTo>
                        <a:pt x="948" y="463"/>
                      </a:lnTo>
                      <a:lnTo>
                        <a:pt x="948" y="467"/>
                      </a:lnTo>
                      <a:lnTo>
                        <a:pt x="948" y="471"/>
                      </a:lnTo>
                      <a:lnTo>
                        <a:pt x="947" y="474"/>
                      </a:lnTo>
                      <a:lnTo>
                        <a:pt x="946" y="475"/>
                      </a:lnTo>
                      <a:lnTo>
                        <a:pt x="941" y="475"/>
                      </a:lnTo>
                      <a:lnTo>
                        <a:pt x="938" y="476"/>
                      </a:lnTo>
                      <a:lnTo>
                        <a:pt x="935" y="477"/>
                      </a:lnTo>
                      <a:lnTo>
                        <a:pt x="932" y="478"/>
                      </a:lnTo>
                      <a:lnTo>
                        <a:pt x="930" y="481"/>
                      </a:lnTo>
                      <a:lnTo>
                        <a:pt x="930" y="483"/>
                      </a:lnTo>
                      <a:lnTo>
                        <a:pt x="931" y="485"/>
                      </a:lnTo>
                      <a:lnTo>
                        <a:pt x="933" y="488"/>
                      </a:lnTo>
                      <a:lnTo>
                        <a:pt x="933" y="490"/>
                      </a:lnTo>
                      <a:lnTo>
                        <a:pt x="932" y="494"/>
                      </a:lnTo>
                      <a:lnTo>
                        <a:pt x="929" y="497"/>
                      </a:lnTo>
                      <a:lnTo>
                        <a:pt x="925" y="499"/>
                      </a:lnTo>
                      <a:lnTo>
                        <a:pt x="923" y="499"/>
                      </a:lnTo>
                      <a:lnTo>
                        <a:pt x="922" y="498"/>
                      </a:lnTo>
                      <a:lnTo>
                        <a:pt x="920" y="497"/>
                      </a:lnTo>
                      <a:lnTo>
                        <a:pt x="919" y="497"/>
                      </a:lnTo>
                      <a:lnTo>
                        <a:pt x="919" y="498"/>
                      </a:lnTo>
                      <a:lnTo>
                        <a:pt x="917" y="501"/>
                      </a:lnTo>
                      <a:lnTo>
                        <a:pt x="915" y="507"/>
                      </a:lnTo>
                      <a:lnTo>
                        <a:pt x="914" y="509"/>
                      </a:lnTo>
                      <a:lnTo>
                        <a:pt x="912" y="510"/>
                      </a:lnTo>
                      <a:lnTo>
                        <a:pt x="910" y="510"/>
                      </a:lnTo>
                      <a:lnTo>
                        <a:pt x="909" y="510"/>
                      </a:lnTo>
                      <a:lnTo>
                        <a:pt x="908" y="510"/>
                      </a:lnTo>
                      <a:lnTo>
                        <a:pt x="907" y="511"/>
                      </a:lnTo>
                      <a:lnTo>
                        <a:pt x="906" y="511"/>
                      </a:lnTo>
                      <a:lnTo>
                        <a:pt x="906" y="512"/>
                      </a:lnTo>
                      <a:lnTo>
                        <a:pt x="907" y="513"/>
                      </a:lnTo>
                      <a:lnTo>
                        <a:pt x="907" y="516"/>
                      </a:lnTo>
                      <a:lnTo>
                        <a:pt x="905" y="521"/>
                      </a:lnTo>
                      <a:lnTo>
                        <a:pt x="900" y="531"/>
                      </a:lnTo>
                      <a:lnTo>
                        <a:pt x="898" y="535"/>
                      </a:lnTo>
                      <a:lnTo>
                        <a:pt x="898" y="540"/>
                      </a:lnTo>
                      <a:lnTo>
                        <a:pt x="900" y="546"/>
                      </a:lnTo>
                      <a:lnTo>
                        <a:pt x="900" y="547"/>
                      </a:lnTo>
                      <a:lnTo>
                        <a:pt x="901" y="547"/>
                      </a:lnTo>
                      <a:lnTo>
                        <a:pt x="902" y="547"/>
                      </a:lnTo>
                      <a:lnTo>
                        <a:pt x="903" y="548"/>
                      </a:lnTo>
                      <a:lnTo>
                        <a:pt x="904" y="549"/>
                      </a:lnTo>
                      <a:lnTo>
                        <a:pt x="904" y="549"/>
                      </a:lnTo>
                      <a:lnTo>
                        <a:pt x="901" y="559"/>
                      </a:lnTo>
                      <a:lnTo>
                        <a:pt x="898" y="565"/>
                      </a:lnTo>
                      <a:lnTo>
                        <a:pt x="895" y="568"/>
                      </a:lnTo>
                      <a:lnTo>
                        <a:pt x="892" y="571"/>
                      </a:lnTo>
                      <a:lnTo>
                        <a:pt x="890" y="571"/>
                      </a:lnTo>
                      <a:lnTo>
                        <a:pt x="886" y="572"/>
                      </a:lnTo>
                      <a:lnTo>
                        <a:pt x="882" y="573"/>
                      </a:lnTo>
                      <a:lnTo>
                        <a:pt x="879" y="574"/>
                      </a:lnTo>
                      <a:lnTo>
                        <a:pt x="875" y="577"/>
                      </a:lnTo>
                      <a:lnTo>
                        <a:pt x="870" y="582"/>
                      </a:lnTo>
                      <a:lnTo>
                        <a:pt x="866" y="588"/>
                      </a:lnTo>
                      <a:lnTo>
                        <a:pt x="863" y="594"/>
                      </a:lnTo>
                      <a:lnTo>
                        <a:pt x="863" y="594"/>
                      </a:lnTo>
                      <a:lnTo>
                        <a:pt x="868" y="594"/>
                      </a:lnTo>
                      <a:lnTo>
                        <a:pt x="868" y="595"/>
                      </a:lnTo>
                      <a:lnTo>
                        <a:pt x="869" y="600"/>
                      </a:lnTo>
                      <a:lnTo>
                        <a:pt x="869" y="606"/>
                      </a:lnTo>
                      <a:lnTo>
                        <a:pt x="868" y="613"/>
                      </a:lnTo>
                      <a:lnTo>
                        <a:pt x="867" y="619"/>
                      </a:lnTo>
                      <a:lnTo>
                        <a:pt x="865" y="624"/>
                      </a:lnTo>
                      <a:lnTo>
                        <a:pt x="862" y="627"/>
                      </a:lnTo>
                      <a:lnTo>
                        <a:pt x="855" y="629"/>
                      </a:lnTo>
                      <a:lnTo>
                        <a:pt x="858" y="631"/>
                      </a:lnTo>
                      <a:lnTo>
                        <a:pt x="860" y="634"/>
                      </a:lnTo>
                      <a:lnTo>
                        <a:pt x="861" y="637"/>
                      </a:lnTo>
                      <a:lnTo>
                        <a:pt x="861" y="641"/>
                      </a:lnTo>
                      <a:lnTo>
                        <a:pt x="860" y="644"/>
                      </a:lnTo>
                      <a:lnTo>
                        <a:pt x="858" y="647"/>
                      </a:lnTo>
                      <a:lnTo>
                        <a:pt x="857" y="654"/>
                      </a:lnTo>
                      <a:lnTo>
                        <a:pt x="854" y="663"/>
                      </a:lnTo>
                      <a:lnTo>
                        <a:pt x="853" y="666"/>
                      </a:lnTo>
                      <a:lnTo>
                        <a:pt x="853" y="667"/>
                      </a:lnTo>
                      <a:lnTo>
                        <a:pt x="849" y="661"/>
                      </a:lnTo>
                      <a:lnTo>
                        <a:pt x="846" y="654"/>
                      </a:lnTo>
                      <a:lnTo>
                        <a:pt x="844" y="647"/>
                      </a:lnTo>
                      <a:lnTo>
                        <a:pt x="843" y="640"/>
                      </a:lnTo>
                      <a:lnTo>
                        <a:pt x="843" y="640"/>
                      </a:lnTo>
                      <a:lnTo>
                        <a:pt x="844" y="639"/>
                      </a:lnTo>
                      <a:lnTo>
                        <a:pt x="845" y="639"/>
                      </a:lnTo>
                      <a:lnTo>
                        <a:pt x="846" y="639"/>
                      </a:lnTo>
                      <a:lnTo>
                        <a:pt x="847" y="637"/>
                      </a:lnTo>
                      <a:lnTo>
                        <a:pt x="847" y="637"/>
                      </a:lnTo>
                      <a:lnTo>
                        <a:pt x="844" y="634"/>
                      </a:lnTo>
                      <a:lnTo>
                        <a:pt x="837" y="628"/>
                      </a:lnTo>
                      <a:lnTo>
                        <a:pt x="837" y="629"/>
                      </a:lnTo>
                      <a:lnTo>
                        <a:pt x="838" y="630"/>
                      </a:lnTo>
                      <a:lnTo>
                        <a:pt x="840" y="636"/>
                      </a:lnTo>
                      <a:lnTo>
                        <a:pt x="841" y="643"/>
                      </a:lnTo>
                      <a:lnTo>
                        <a:pt x="842" y="644"/>
                      </a:lnTo>
                      <a:lnTo>
                        <a:pt x="843" y="645"/>
                      </a:lnTo>
                      <a:lnTo>
                        <a:pt x="844" y="648"/>
                      </a:lnTo>
                      <a:lnTo>
                        <a:pt x="844" y="649"/>
                      </a:lnTo>
                      <a:lnTo>
                        <a:pt x="844" y="649"/>
                      </a:lnTo>
                      <a:lnTo>
                        <a:pt x="840" y="649"/>
                      </a:lnTo>
                      <a:lnTo>
                        <a:pt x="837" y="649"/>
                      </a:lnTo>
                      <a:lnTo>
                        <a:pt x="839" y="654"/>
                      </a:lnTo>
                      <a:lnTo>
                        <a:pt x="842" y="658"/>
                      </a:lnTo>
                      <a:lnTo>
                        <a:pt x="843" y="659"/>
                      </a:lnTo>
                      <a:lnTo>
                        <a:pt x="846" y="659"/>
                      </a:lnTo>
                      <a:lnTo>
                        <a:pt x="843" y="660"/>
                      </a:lnTo>
                      <a:lnTo>
                        <a:pt x="840" y="661"/>
                      </a:lnTo>
                      <a:lnTo>
                        <a:pt x="836" y="662"/>
                      </a:lnTo>
                      <a:lnTo>
                        <a:pt x="833" y="663"/>
                      </a:lnTo>
                      <a:lnTo>
                        <a:pt x="832" y="665"/>
                      </a:lnTo>
                      <a:lnTo>
                        <a:pt x="832" y="667"/>
                      </a:lnTo>
                      <a:lnTo>
                        <a:pt x="835" y="671"/>
                      </a:lnTo>
                      <a:lnTo>
                        <a:pt x="840" y="672"/>
                      </a:lnTo>
                      <a:lnTo>
                        <a:pt x="845" y="674"/>
                      </a:lnTo>
                      <a:lnTo>
                        <a:pt x="851" y="675"/>
                      </a:lnTo>
                      <a:lnTo>
                        <a:pt x="855" y="677"/>
                      </a:lnTo>
                      <a:lnTo>
                        <a:pt x="857" y="680"/>
                      </a:lnTo>
                      <a:lnTo>
                        <a:pt x="859" y="683"/>
                      </a:lnTo>
                      <a:lnTo>
                        <a:pt x="860" y="686"/>
                      </a:lnTo>
                      <a:lnTo>
                        <a:pt x="859" y="688"/>
                      </a:lnTo>
                      <a:lnTo>
                        <a:pt x="857" y="690"/>
                      </a:lnTo>
                      <a:lnTo>
                        <a:pt x="848" y="691"/>
                      </a:lnTo>
                      <a:lnTo>
                        <a:pt x="845" y="693"/>
                      </a:lnTo>
                      <a:lnTo>
                        <a:pt x="845" y="694"/>
                      </a:lnTo>
                      <a:lnTo>
                        <a:pt x="846" y="694"/>
                      </a:lnTo>
                      <a:lnTo>
                        <a:pt x="848" y="693"/>
                      </a:lnTo>
                      <a:lnTo>
                        <a:pt x="851" y="692"/>
                      </a:lnTo>
                      <a:lnTo>
                        <a:pt x="854" y="691"/>
                      </a:lnTo>
                      <a:lnTo>
                        <a:pt x="856" y="691"/>
                      </a:lnTo>
                      <a:lnTo>
                        <a:pt x="858" y="692"/>
                      </a:lnTo>
                      <a:lnTo>
                        <a:pt x="860" y="694"/>
                      </a:lnTo>
                      <a:lnTo>
                        <a:pt x="861" y="695"/>
                      </a:lnTo>
                      <a:lnTo>
                        <a:pt x="861" y="697"/>
                      </a:lnTo>
                      <a:lnTo>
                        <a:pt x="860" y="700"/>
                      </a:lnTo>
                      <a:lnTo>
                        <a:pt x="858" y="703"/>
                      </a:lnTo>
                      <a:lnTo>
                        <a:pt x="856" y="704"/>
                      </a:lnTo>
                      <a:lnTo>
                        <a:pt x="855" y="704"/>
                      </a:lnTo>
                      <a:lnTo>
                        <a:pt x="854" y="704"/>
                      </a:lnTo>
                      <a:lnTo>
                        <a:pt x="853" y="705"/>
                      </a:lnTo>
                      <a:lnTo>
                        <a:pt x="852" y="705"/>
                      </a:lnTo>
                      <a:lnTo>
                        <a:pt x="851" y="706"/>
                      </a:lnTo>
                      <a:lnTo>
                        <a:pt x="852" y="707"/>
                      </a:lnTo>
                      <a:lnTo>
                        <a:pt x="852" y="709"/>
                      </a:lnTo>
                      <a:lnTo>
                        <a:pt x="854" y="711"/>
                      </a:lnTo>
                      <a:lnTo>
                        <a:pt x="855" y="713"/>
                      </a:lnTo>
                      <a:lnTo>
                        <a:pt x="855" y="714"/>
                      </a:lnTo>
                      <a:lnTo>
                        <a:pt x="851" y="718"/>
                      </a:lnTo>
                      <a:lnTo>
                        <a:pt x="846" y="721"/>
                      </a:lnTo>
                      <a:lnTo>
                        <a:pt x="840" y="723"/>
                      </a:lnTo>
                      <a:lnTo>
                        <a:pt x="840" y="723"/>
                      </a:lnTo>
                      <a:lnTo>
                        <a:pt x="839" y="723"/>
                      </a:lnTo>
                      <a:lnTo>
                        <a:pt x="839" y="722"/>
                      </a:lnTo>
                      <a:lnTo>
                        <a:pt x="839" y="720"/>
                      </a:lnTo>
                      <a:lnTo>
                        <a:pt x="838" y="720"/>
                      </a:lnTo>
                      <a:lnTo>
                        <a:pt x="838" y="719"/>
                      </a:lnTo>
                      <a:lnTo>
                        <a:pt x="838" y="719"/>
                      </a:lnTo>
                      <a:lnTo>
                        <a:pt x="833" y="726"/>
                      </a:lnTo>
                      <a:lnTo>
                        <a:pt x="828" y="733"/>
                      </a:lnTo>
                      <a:lnTo>
                        <a:pt x="823" y="741"/>
                      </a:lnTo>
                      <a:lnTo>
                        <a:pt x="821" y="742"/>
                      </a:lnTo>
                      <a:lnTo>
                        <a:pt x="820" y="744"/>
                      </a:lnTo>
                      <a:lnTo>
                        <a:pt x="819" y="745"/>
                      </a:lnTo>
                      <a:lnTo>
                        <a:pt x="818" y="746"/>
                      </a:lnTo>
                      <a:lnTo>
                        <a:pt x="815" y="753"/>
                      </a:lnTo>
                      <a:lnTo>
                        <a:pt x="815" y="756"/>
                      </a:lnTo>
                      <a:lnTo>
                        <a:pt x="814" y="757"/>
                      </a:lnTo>
                      <a:lnTo>
                        <a:pt x="812" y="760"/>
                      </a:lnTo>
                      <a:lnTo>
                        <a:pt x="807" y="766"/>
                      </a:lnTo>
                      <a:lnTo>
                        <a:pt x="803" y="770"/>
                      </a:lnTo>
                      <a:lnTo>
                        <a:pt x="800" y="771"/>
                      </a:lnTo>
                      <a:lnTo>
                        <a:pt x="797" y="772"/>
                      </a:lnTo>
                      <a:lnTo>
                        <a:pt x="794" y="772"/>
                      </a:lnTo>
                      <a:lnTo>
                        <a:pt x="792" y="773"/>
                      </a:lnTo>
                      <a:lnTo>
                        <a:pt x="791" y="776"/>
                      </a:lnTo>
                      <a:lnTo>
                        <a:pt x="790" y="779"/>
                      </a:lnTo>
                      <a:lnTo>
                        <a:pt x="790" y="782"/>
                      </a:lnTo>
                      <a:lnTo>
                        <a:pt x="789" y="784"/>
                      </a:lnTo>
                      <a:lnTo>
                        <a:pt x="787" y="788"/>
                      </a:lnTo>
                      <a:lnTo>
                        <a:pt x="785" y="789"/>
                      </a:lnTo>
                      <a:lnTo>
                        <a:pt x="784" y="791"/>
                      </a:lnTo>
                      <a:lnTo>
                        <a:pt x="783" y="791"/>
                      </a:lnTo>
                      <a:lnTo>
                        <a:pt x="782" y="792"/>
                      </a:lnTo>
                      <a:lnTo>
                        <a:pt x="781" y="794"/>
                      </a:lnTo>
                      <a:lnTo>
                        <a:pt x="781" y="799"/>
                      </a:lnTo>
                      <a:lnTo>
                        <a:pt x="781" y="809"/>
                      </a:lnTo>
                      <a:lnTo>
                        <a:pt x="783" y="818"/>
                      </a:lnTo>
                      <a:lnTo>
                        <a:pt x="787" y="827"/>
                      </a:lnTo>
                      <a:lnTo>
                        <a:pt x="791" y="836"/>
                      </a:lnTo>
                      <a:lnTo>
                        <a:pt x="795" y="844"/>
                      </a:lnTo>
                      <a:lnTo>
                        <a:pt x="800" y="850"/>
                      </a:lnTo>
                      <a:lnTo>
                        <a:pt x="803" y="855"/>
                      </a:lnTo>
                      <a:lnTo>
                        <a:pt x="804" y="858"/>
                      </a:lnTo>
                      <a:lnTo>
                        <a:pt x="806" y="864"/>
                      </a:lnTo>
                      <a:lnTo>
                        <a:pt x="807" y="866"/>
                      </a:lnTo>
                      <a:lnTo>
                        <a:pt x="807" y="868"/>
                      </a:lnTo>
                      <a:lnTo>
                        <a:pt x="806" y="867"/>
                      </a:lnTo>
                      <a:lnTo>
                        <a:pt x="804" y="866"/>
                      </a:lnTo>
                      <a:lnTo>
                        <a:pt x="806" y="869"/>
                      </a:lnTo>
                      <a:lnTo>
                        <a:pt x="807" y="871"/>
                      </a:lnTo>
                      <a:lnTo>
                        <a:pt x="811" y="878"/>
                      </a:lnTo>
                      <a:lnTo>
                        <a:pt x="814" y="885"/>
                      </a:lnTo>
                      <a:lnTo>
                        <a:pt x="816" y="892"/>
                      </a:lnTo>
                      <a:lnTo>
                        <a:pt x="816" y="899"/>
                      </a:lnTo>
                      <a:lnTo>
                        <a:pt x="816" y="907"/>
                      </a:lnTo>
                      <a:lnTo>
                        <a:pt x="815" y="915"/>
                      </a:lnTo>
                      <a:lnTo>
                        <a:pt x="814" y="918"/>
                      </a:lnTo>
                      <a:lnTo>
                        <a:pt x="811" y="921"/>
                      </a:lnTo>
                      <a:lnTo>
                        <a:pt x="808" y="923"/>
                      </a:lnTo>
                      <a:lnTo>
                        <a:pt x="804" y="924"/>
                      </a:lnTo>
                      <a:lnTo>
                        <a:pt x="800" y="924"/>
                      </a:lnTo>
                      <a:lnTo>
                        <a:pt x="798" y="923"/>
                      </a:lnTo>
                      <a:lnTo>
                        <a:pt x="798" y="923"/>
                      </a:lnTo>
                      <a:lnTo>
                        <a:pt x="798" y="921"/>
                      </a:lnTo>
                      <a:lnTo>
                        <a:pt x="798" y="920"/>
                      </a:lnTo>
                      <a:lnTo>
                        <a:pt x="800" y="920"/>
                      </a:lnTo>
                      <a:lnTo>
                        <a:pt x="801" y="920"/>
                      </a:lnTo>
                      <a:lnTo>
                        <a:pt x="802" y="921"/>
                      </a:lnTo>
                      <a:lnTo>
                        <a:pt x="802" y="921"/>
                      </a:lnTo>
                      <a:lnTo>
                        <a:pt x="798" y="918"/>
                      </a:lnTo>
                      <a:lnTo>
                        <a:pt x="793" y="915"/>
                      </a:lnTo>
                      <a:lnTo>
                        <a:pt x="789" y="912"/>
                      </a:lnTo>
                      <a:lnTo>
                        <a:pt x="786" y="909"/>
                      </a:lnTo>
                      <a:lnTo>
                        <a:pt x="782" y="905"/>
                      </a:lnTo>
                      <a:lnTo>
                        <a:pt x="781" y="899"/>
                      </a:lnTo>
                      <a:lnTo>
                        <a:pt x="781" y="898"/>
                      </a:lnTo>
                      <a:lnTo>
                        <a:pt x="780" y="898"/>
                      </a:lnTo>
                      <a:lnTo>
                        <a:pt x="780" y="896"/>
                      </a:lnTo>
                      <a:lnTo>
                        <a:pt x="779" y="896"/>
                      </a:lnTo>
                      <a:lnTo>
                        <a:pt x="779" y="895"/>
                      </a:lnTo>
                      <a:lnTo>
                        <a:pt x="768" y="884"/>
                      </a:lnTo>
                      <a:lnTo>
                        <a:pt x="766" y="880"/>
                      </a:lnTo>
                      <a:lnTo>
                        <a:pt x="766" y="879"/>
                      </a:lnTo>
                      <a:lnTo>
                        <a:pt x="767" y="878"/>
                      </a:lnTo>
                      <a:lnTo>
                        <a:pt x="768" y="878"/>
                      </a:lnTo>
                      <a:lnTo>
                        <a:pt x="769" y="877"/>
                      </a:lnTo>
                      <a:lnTo>
                        <a:pt x="770" y="876"/>
                      </a:lnTo>
                      <a:lnTo>
                        <a:pt x="772" y="875"/>
                      </a:lnTo>
                      <a:lnTo>
                        <a:pt x="772" y="874"/>
                      </a:lnTo>
                      <a:lnTo>
                        <a:pt x="770" y="873"/>
                      </a:lnTo>
                      <a:lnTo>
                        <a:pt x="768" y="873"/>
                      </a:lnTo>
                      <a:lnTo>
                        <a:pt x="766" y="874"/>
                      </a:lnTo>
                      <a:lnTo>
                        <a:pt x="764" y="874"/>
                      </a:lnTo>
                      <a:lnTo>
                        <a:pt x="763" y="873"/>
                      </a:lnTo>
                      <a:lnTo>
                        <a:pt x="763" y="872"/>
                      </a:lnTo>
                      <a:lnTo>
                        <a:pt x="764" y="871"/>
                      </a:lnTo>
                      <a:lnTo>
                        <a:pt x="765" y="870"/>
                      </a:lnTo>
                      <a:lnTo>
                        <a:pt x="765" y="869"/>
                      </a:lnTo>
                      <a:lnTo>
                        <a:pt x="766" y="861"/>
                      </a:lnTo>
                      <a:lnTo>
                        <a:pt x="766" y="852"/>
                      </a:lnTo>
                      <a:lnTo>
                        <a:pt x="765" y="849"/>
                      </a:lnTo>
                      <a:lnTo>
                        <a:pt x="764" y="848"/>
                      </a:lnTo>
                      <a:lnTo>
                        <a:pt x="762" y="847"/>
                      </a:lnTo>
                      <a:lnTo>
                        <a:pt x="760" y="847"/>
                      </a:lnTo>
                      <a:lnTo>
                        <a:pt x="758" y="847"/>
                      </a:lnTo>
                      <a:lnTo>
                        <a:pt x="756" y="845"/>
                      </a:lnTo>
                      <a:lnTo>
                        <a:pt x="746" y="834"/>
                      </a:lnTo>
                      <a:lnTo>
                        <a:pt x="741" y="830"/>
                      </a:lnTo>
                      <a:lnTo>
                        <a:pt x="739" y="830"/>
                      </a:lnTo>
                      <a:lnTo>
                        <a:pt x="734" y="833"/>
                      </a:lnTo>
                      <a:lnTo>
                        <a:pt x="728" y="836"/>
                      </a:lnTo>
                      <a:lnTo>
                        <a:pt x="722" y="839"/>
                      </a:lnTo>
                      <a:lnTo>
                        <a:pt x="717" y="841"/>
                      </a:lnTo>
                      <a:lnTo>
                        <a:pt x="716" y="841"/>
                      </a:lnTo>
                      <a:lnTo>
                        <a:pt x="716" y="837"/>
                      </a:lnTo>
                      <a:lnTo>
                        <a:pt x="715" y="836"/>
                      </a:lnTo>
                      <a:lnTo>
                        <a:pt x="713" y="835"/>
                      </a:lnTo>
                      <a:lnTo>
                        <a:pt x="712" y="834"/>
                      </a:lnTo>
                      <a:lnTo>
                        <a:pt x="711" y="834"/>
                      </a:lnTo>
                      <a:lnTo>
                        <a:pt x="710" y="833"/>
                      </a:lnTo>
                      <a:lnTo>
                        <a:pt x="709" y="832"/>
                      </a:lnTo>
                      <a:lnTo>
                        <a:pt x="709" y="831"/>
                      </a:lnTo>
                      <a:lnTo>
                        <a:pt x="710" y="830"/>
                      </a:lnTo>
                      <a:lnTo>
                        <a:pt x="711" y="829"/>
                      </a:lnTo>
                      <a:lnTo>
                        <a:pt x="712" y="829"/>
                      </a:lnTo>
                      <a:lnTo>
                        <a:pt x="712" y="829"/>
                      </a:lnTo>
                      <a:lnTo>
                        <a:pt x="706" y="828"/>
                      </a:lnTo>
                      <a:lnTo>
                        <a:pt x="701" y="829"/>
                      </a:lnTo>
                      <a:lnTo>
                        <a:pt x="695" y="828"/>
                      </a:lnTo>
                      <a:lnTo>
                        <a:pt x="694" y="828"/>
                      </a:lnTo>
                      <a:lnTo>
                        <a:pt x="695" y="827"/>
                      </a:lnTo>
                      <a:lnTo>
                        <a:pt x="696" y="827"/>
                      </a:lnTo>
                      <a:lnTo>
                        <a:pt x="697" y="827"/>
                      </a:lnTo>
                      <a:lnTo>
                        <a:pt x="699" y="826"/>
                      </a:lnTo>
                      <a:lnTo>
                        <a:pt x="700" y="826"/>
                      </a:lnTo>
                      <a:lnTo>
                        <a:pt x="701" y="826"/>
                      </a:lnTo>
                      <a:lnTo>
                        <a:pt x="692" y="828"/>
                      </a:lnTo>
                      <a:lnTo>
                        <a:pt x="683" y="830"/>
                      </a:lnTo>
                      <a:lnTo>
                        <a:pt x="681" y="831"/>
                      </a:lnTo>
                      <a:lnTo>
                        <a:pt x="680" y="832"/>
                      </a:lnTo>
                      <a:lnTo>
                        <a:pt x="678" y="833"/>
                      </a:lnTo>
                      <a:lnTo>
                        <a:pt x="669" y="834"/>
                      </a:lnTo>
                      <a:lnTo>
                        <a:pt x="661" y="835"/>
                      </a:lnTo>
                      <a:lnTo>
                        <a:pt x="652" y="837"/>
                      </a:lnTo>
                      <a:lnTo>
                        <a:pt x="645" y="839"/>
                      </a:lnTo>
                      <a:lnTo>
                        <a:pt x="644" y="841"/>
                      </a:lnTo>
                      <a:lnTo>
                        <a:pt x="644" y="846"/>
                      </a:lnTo>
                      <a:lnTo>
                        <a:pt x="643" y="848"/>
                      </a:lnTo>
                      <a:lnTo>
                        <a:pt x="642" y="849"/>
                      </a:lnTo>
                      <a:lnTo>
                        <a:pt x="640" y="850"/>
                      </a:lnTo>
                      <a:lnTo>
                        <a:pt x="639" y="851"/>
                      </a:lnTo>
                      <a:lnTo>
                        <a:pt x="637" y="851"/>
                      </a:lnTo>
                      <a:lnTo>
                        <a:pt x="636" y="851"/>
                      </a:lnTo>
                      <a:lnTo>
                        <a:pt x="632" y="849"/>
                      </a:lnTo>
                      <a:lnTo>
                        <a:pt x="631" y="849"/>
                      </a:lnTo>
                      <a:lnTo>
                        <a:pt x="630" y="850"/>
                      </a:lnTo>
                      <a:lnTo>
                        <a:pt x="630" y="851"/>
                      </a:lnTo>
                      <a:lnTo>
                        <a:pt x="633" y="854"/>
                      </a:lnTo>
                      <a:lnTo>
                        <a:pt x="633" y="856"/>
                      </a:lnTo>
                      <a:lnTo>
                        <a:pt x="633" y="857"/>
                      </a:lnTo>
                      <a:lnTo>
                        <a:pt x="631" y="860"/>
                      </a:lnTo>
                      <a:lnTo>
                        <a:pt x="630" y="860"/>
                      </a:lnTo>
                      <a:lnTo>
                        <a:pt x="629" y="858"/>
                      </a:lnTo>
                      <a:lnTo>
                        <a:pt x="627" y="855"/>
                      </a:lnTo>
                      <a:lnTo>
                        <a:pt x="626" y="854"/>
                      </a:lnTo>
                      <a:lnTo>
                        <a:pt x="625" y="855"/>
                      </a:lnTo>
                      <a:lnTo>
                        <a:pt x="624" y="855"/>
                      </a:lnTo>
                      <a:lnTo>
                        <a:pt x="623" y="858"/>
                      </a:lnTo>
                      <a:lnTo>
                        <a:pt x="622" y="859"/>
                      </a:lnTo>
                      <a:lnTo>
                        <a:pt x="621" y="860"/>
                      </a:lnTo>
                      <a:lnTo>
                        <a:pt x="618" y="860"/>
                      </a:lnTo>
                      <a:lnTo>
                        <a:pt x="614" y="859"/>
                      </a:lnTo>
                      <a:lnTo>
                        <a:pt x="611" y="857"/>
                      </a:lnTo>
                      <a:lnTo>
                        <a:pt x="610" y="856"/>
                      </a:lnTo>
                      <a:lnTo>
                        <a:pt x="611" y="855"/>
                      </a:lnTo>
                      <a:lnTo>
                        <a:pt x="611" y="854"/>
                      </a:lnTo>
                      <a:lnTo>
                        <a:pt x="612" y="852"/>
                      </a:lnTo>
                      <a:lnTo>
                        <a:pt x="612" y="851"/>
                      </a:lnTo>
                      <a:lnTo>
                        <a:pt x="611" y="850"/>
                      </a:lnTo>
                      <a:lnTo>
                        <a:pt x="607" y="846"/>
                      </a:lnTo>
                      <a:lnTo>
                        <a:pt x="605" y="843"/>
                      </a:lnTo>
                      <a:lnTo>
                        <a:pt x="603" y="843"/>
                      </a:lnTo>
                      <a:lnTo>
                        <a:pt x="601" y="843"/>
                      </a:lnTo>
                      <a:lnTo>
                        <a:pt x="600" y="845"/>
                      </a:lnTo>
                      <a:lnTo>
                        <a:pt x="599" y="847"/>
                      </a:lnTo>
                      <a:lnTo>
                        <a:pt x="598" y="849"/>
                      </a:lnTo>
                      <a:lnTo>
                        <a:pt x="597" y="851"/>
                      </a:lnTo>
                      <a:lnTo>
                        <a:pt x="595" y="852"/>
                      </a:lnTo>
                      <a:lnTo>
                        <a:pt x="592" y="852"/>
                      </a:lnTo>
                      <a:lnTo>
                        <a:pt x="587" y="850"/>
                      </a:lnTo>
                      <a:lnTo>
                        <a:pt x="581" y="848"/>
                      </a:lnTo>
                      <a:lnTo>
                        <a:pt x="575" y="847"/>
                      </a:lnTo>
                      <a:lnTo>
                        <a:pt x="572" y="847"/>
                      </a:lnTo>
                      <a:lnTo>
                        <a:pt x="568" y="849"/>
                      </a:lnTo>
                      <a:lnTo>
                        <a:pt x="564" y="849"/>
                      </a:lnTo>
                      <a:lnTo>
                        <a:pt x="564" y="848"/>
                      </a:lnTo>
                      <a:lnTo>
                        <a:pt x="564" y="848"/>
                      </a:lnTo>
                      <a:lnTo>
                        <a:pt x="565" y="846"/>
                      </a:lnTo>
                      <a:lnTo>
                        <a:pt x="565" y="844"/>
                      </a:lnTo>
                      <a:lnTo>
                        <a:pt x="565" y="843"/>
                      </a:lnTo>
                      <a:lnTo>
                        <a:pt x="566" y="843"/>
                      </a:lnTo>
                      <a:lnTo>
                        <a:pt x="566" y="842"/>
                      </a:lnTo>
                      <a:lnTo>
                        <a:pt x="565" y="842"/>
                      </a:lnTo>
                      <a:lnTo>
                        <a:pt x="559" y="847"/>
                      </a:lnTo>
                      <a:lnTo>
                        <a:pt x="552" y="851"/>
                      </a:lnTo>
                      <a:lnTo>
                        <a:pt x="552" y="851"/>
                      </a:lnTo>
                      <a:lnTo>
                        <a:pt x="551" y="850"/>
                      </a:lnTo>
                      <a:lnTo>
                        <a:pt x="548" y="850"/>
                      </a:lnTo>
                      <a:lnTo>
                        <a:pt x="548" y="851"/>
                      </a:lnTo>
                      <a:lnTo>
                        <a:pt x="547" y="851"/>
                      </a:lnTo>
                      <a:lnTo>
                        <a:pt x="546" y="852"/>
                      </a:lnTo>
                      <a:lnTo>
                        <a:pt x="546" y="853"/>
                      </a:lnTo>
                      <a:lnTo>
                        <a:pt x="547" y="854"/>
                      </a:lnTo>
                      <a:lnTo>
                        <a:pt x="547" y="855"/>
                      </a:lnTo>
                      <a:lnTo>
                        <a:pt x="541" y="861"/>
                      </a:lnTo>
                      <a:lnTo>
                        <a:pt x="535" y="866"/>
                      </a:lnTo>
                      <a:lnTo>
                        <a:pt x="528" y="870"/>
                      </a:lnTo>
                      <a:lnTo>
                        <a:pt x="521" y="873"/>
                      </a:lnTo>
                      <a:lnTo>
                        <a:pt x="522" y="873"/>
                      </a:lnTo>
                      <a:lnTo>
                        <a:pt x="522" y="872"/>
                      </a:lnTo>
                      <a:lnTo>
                        <a:pt x="524" y="871"/>
                      </a:lnTo>
                      <a:lnTo>
                        <a:pt x="525" y="870"/>
                      </a:lnTo>
                      <a:lnTo>
                        <a:pt x="525" y="869"/>
                      </a:lnTo>
                      <a:lnTo>
                        <a:pt x="522" y="869"/>
                      </a:lnTo>
                      <a:lnTo>
                        <a:pt x="519" y="869"/>
                      </a:lnTo>
                      <a:lnTo>
                        <a:pt x="516" y="871"/>
                      </a:lnTo>
                      <a:lnTo>
                        <a:pt x="516" y="872"/>
                      </a:lnTo>
                      <a:lnTo>
                        <a:pt x="518" y="874"/>
                      </a:lnTo>
                      <a:lnTo>
                        <a:pt x="518" y="874"/>
                      </a:lnTo>
                      <a:lnTo>
                        <a:pt x="515" y="875"/>
                      </a:lnTo>
                      <a:lnTo>
                        <a:pt x="512" y="875"/>
                      </a:lnTo>
                      <a:lnTo>
                        <a:pt x="510" y="875"/>
                      </a:lnTo>
                      <a:lnTo>
                        <a:pt x="509" y="874"/>
                      </a:lnTo>
                      <a:lnTo>
                        <a:pt x="507" y="873"/>
                      </a:lnTo>
                      <a:lnTo>
                        <a:pt x="506" y="872"/>
                      </a:lnTo>
                      <a:lnTo>
                        <a:pt x="505" y="873"/>
                      </a:lnTo>
                      <a:lnTo>
                        <a:pt x="503" y="875"/>
                      </a:lnTo>
                      <a:lnTo>
                        <a:pt x="501" y="879"/>
                      </a:lnTo>
                      <a:lnTo>
                        <a:pt x="497" y="885"/>
                      </a:lnTo>
                      <a:lnTo>
                        <a:pt x="497" y="885"/>
                      </a:lnTo>
                      <a:lnTo>
                        <a:pt x="498" y="887"/>
                      </a:lnTo>
                      <a:lnTo>
                        <a:pt x="499" y="887"/>
                      </a:lnTo>
                      <a:lnTo>
                        <a:pt x="501" y="888"/>
                      </a:lnTo>
                      <a:lnTo>
                        <a:pt x="502" y="888"/>
                      </a:lnTo>
                      <a:lnTo>
                        <a:pt x="502" y="890"/>
                      </a:lnTo>
                      <a:lnTo>
                        <a:pt x="501" y="892"/>
                      </a:lnTo>
                      <a:lnTo>
                        <a:pt x="500" y="894"/>
                      </a:lnTo>
                      <a:lnTo>
                        <a:pt x="498" y="896"/>
                      </a:lnTo>
                      <a:lnTo>
                        <a:pt x="494" y="896"/>
                      </a:lnTo>
                      <a:lnTo>
                        <a:pt x="493" y="895"/>
                      </a:lnTo>
                      <a:lnTo>
                        <a:pt x="493" y="895"/>
                      </a:lnTo>
                      <a:lnTo>
                        <a:pt x="492" y="896"/>
                      </a:lnTo>
                      <a:lnTo>
                        <a:pt x="492" y="896"/>
                      </a:lnTo>
                      <a:lnTo>
                        <a:pt x="494" y="906"/>
                      </a:lnTo>
                      <a:lnTo>
                        <a:pt x="501" y="923"/>
                      </a:lnTo>
                      <a:lnTo>
                        <a:pt x="503" y="923"/>
                      </a:lnTo>
                      <a:lnTo>
                        <a:pt x="499" y="935"/>
                      </a:lnTo>
                      <a:lnTo>
                        <a:pt x="495" y="946"/>
                      </a:lnTo>
                      <a:lnTo>
                        <a:pt x="491" y="962"/>
                      </a:lnTo>
                      <a:lnTo>
                        <a:pt x="490" y="978"/>
                      </a:lnTo>
                      <a:lnTo>
                        <a:pt x="490" y="993"/>
                      </a:lnTo>
                      <a:lnTo>
                        <a:pt x="491" y="1008"/>
                      </a:lnTo>
                      <a:lnTo>
                        <a:pt x="492" y="1011"/>
                      </a:lnTo>
                      <a:lnTo>
                        <a:pt x="493" y="1012"/>
                      </a:lnTo>
                      <a:lnTo>
                        <a:pt x="496" y="1020"/>
                      </a:lnTo>
                      <a:lnTo>
                        <a:pt x="501" y="1028"/>
                      </a:lnTo>
                      <a:lnTo>
                        <a:pt x="504" y="1032"/>
                      </a:lnTo>
                      <a:lnTo>
                        <a:pt x="507" y="1036"/>
                      </a:lnTo>
                      <a:lnTo>
                        <a:pt x="511" y="1040"/>
                      </a:lnTo>
                      <a:lnTo>
                        <a:pt x="514" y="1044"/>
                      </a:lnTo>
                      <a:lnTo>
                        <a:pt x="516" y="1049"/>
                      </a:lnTo>
                      <a:lnTo>
                        <a:pt x="518" y="1058"/>
                      </a:lnTo>
                      <a:lnTo>
                        <a:pt x="520" y="1062"/>
                      </a:lnTo>
                      <a:lnTo>
                        <a:pt x="525" y="1066"/>
                      </a:lnTo>
                      <a:lnTo>
                        <a:pt x="528" y="1067"/>
                      </a:lnTo>
                      <a:lnTo>
                        <a:pt x="532" y="1067"/>
                      </a:lnTo>
                      <a:lnTo>
                        <a:pt x="535" y="1066"/>
                      </a:lnTo>
                      <a:lnTo>
                        <a:pt x="538" y="1067"/>
                      </a:lnTo>
                      <a:lnTo>
                        <a:pt x="542" y="1069"/>
                      </a:lnTo>
                      <a:lnTo>
                        <a:pt x="545" y="1072"/>
                      </a:lnTo>
                      <a:lnTo>
                        <a:pt x="549" y="1075"/>
                      </a:lnTo>
                      <a:lnTo>
                        <a:pt x="552" y="1077"/>
                      </a:lnTo>
                      <a:lnTo>
                        <a:pt x="559" y="1078"/>
                      </a:lnTo>
                      <a:lnTo>
                        <a:pt x="562" y="1079"/>
                      </a:lnTo>
                      <a:lnTo>
                        <a:pt x="564" y="1079"/>
                      </a:lnTo>
                      <a:lnTo>
                        <a:pt x="565" y="1078"/>
                      </a:lnTo>
                      <a:lnTo>
                        <a:pt x="565" y="1074"/>
                      </a:lnTo>
                      <a:lnTo>
                        <a:pt x="567" y="1073"/>
                      </a:lnTo>
                      <a:lnTo>
                        <a:pt x="569" y="1072"/>
                      </a:lnTo>
                      <a:lnTo>
                        <a:pt x="581" y="1072"/>
                      </a:lnTo>
                      <a:lnTo>
                        <a:pt x="587" y="1071"/>
                      </a:lnTo>
                      <a:lnTo>
                        <a:pt x="589" y="1070"/>
                      </a:lnTo>
                      <a:lnTo>
                        <a:pt x="590" y="1069"/>
                      </a:lnTo>
                      <a:lnTo>
                        <a:pt x="591" y="1068"/>
                      </a:lnTo>
                      <a:lnTo>
                        <a:pt x="591" y="1067"/>
                      </a:lnTo>
                      <a:lnTo>
                        <a:pt x="592" y="1067"/>
                      </a:lnTo>
                      <a:lnTo>
                        <a:pt x="599" y="1065"/>
                      </a:lnTo>
                      <a:lnTo>
                        <a:pt x="605" y="1064"/>
                      </a:lnTo>
                      <a:lnTo>
                        <a:pt x="612" y="1063"/>
                      </a:lnTo>
                      <a:lnTo>
                        <a:pt x="613" y="1062"/>
                      </a:lnTo>
                      <a:lnTo>
                        <a:pt x="615" y="1061"/>
                      </a:lnTo>
                      <a:lnTo>
                        <a:pt x="618" y="1058"/>
                      </a:lnTo>
                      <a:lnTo>
                        <a:pt x="622" y="1056"/>
                      </a:lnTo>
                      <a:lnTo>
                        <a:pt x="624" y="1053"/>
                      </a:lnTo>
                      <a:lnTo>
                        <a:pt x="625" y="1052"/>
                      </a:lnTo>
                      <a:lnTo>
                        <a:pt x="625" y="1046"/>
                      </a:lnTo>
                      <a:lnTo>
                        <a:pt x="625" y="1045"/>
                      </a:lnTo>
                      <a:lnTo>
                        <a:pt x="629" y="1037"/>
                      </a:lnTo>
                      <a:lnTo>
                        <a:pt x="632" y="1030"/>
                      </a:lnTo>
                      <a:lnTo>
                        <a:pt x="636" y="1022"/>
                      </a:lnTo>
                      <a:lnTo>
                        <a:pt x="641" y="1016"/>
                      </a:lnTo>
                      <a:lnTo>
                        <a:pt x="645" y="1014"/>
                      </a:lnTo>
                      <a:lnTo>
                        <a:pt x="648" y="1013"/>
                      </a:lnTo>
                      <a:lnTo>
                        <a:pt x="656" y="1013"/>
                      </a:lnTo>
                      <a:lnTo>
                        <a:pt x="660" y="1012"/>
                      </a:lnTo>
                      <a:lnTo>
                        <a:pt x="661" y="1011"/>
                      </a:lnTo>
                      <a:lnTo>
                        <a:pt x="662" y="1011"/>
                      </a:lnTo>
                      <a:lnTo>
                        <a:pt x="663" y="1009"/>
                      </a:lnTo>
                      <a:lnTo>
                        <a:pt x="665" y="1009"/>
                      </a:lnTo>
                      <a:lnTo>
                        <a:pt x="666" y="1008"/>
                      </a:lnTo>
                      <a:lnTo>
                        <a:pt x="667" y="1008"/>
                      </a:lnTo>
                      <a:lnTo>
                        <a:pt x="683" y="1011"/>
                      </a:lnTo>
                      <a:lnTo>
                        <a:pt x="700" y="1014"/>
                      </a:lnTo>
                      <a:lnTo>
                        <a:pt x="701" y="1014"/>
                      </a:lnTo>
                      <a:lnTo>
                        <a:pt x="700" y="1015"/>
                      </a:lnTo>
                      <a:lnTo>
                        <a:pt x="700" y="1015"/>
                      </a:lnTo>
                      <a:lnTo>
                        <a:pt x="699" y="1016"/>
                      </a:lnTo>
                      <a:lnTo>
                        <a:pt x="693" y="1025"/>
                      </a:lnTo>
                      <a:lnTo>
                        <a:pt x="687" y="1033"/>
                      </a:lnTo>
                      <a:lnTo>
                        <a:pt x="687" y="1034"/>
                      </a:lnTo>
                      <a:lnTo>
                        <a:pt x="687" y="1035"/>
                      </a:lnTo>
                      <a:lnTo>
                        <a:pt x="687" y="1038"/>
                      </a:lnTo>
                      <a:lnTo>
                        <a:pt x="686" y="1039"/>
                      </a:lnTo>
                      <a:lnTo>
                        <a:pt x="684" y="1040"/>
                      </a:lnTo>
                      <a:lnTo>
                        <a:pt x="682" y="1042"/>
                      </a:lnTo>
                      <a:lnTo>
                        <a:pt x="682" y="1043"/>
                      </a:lnTo>
                      <a:lnTo>
                        <a:pt x="682" y="1044"/>
                      </a:lnTo>
                      <a:lnTo>
                        <a:pt x="682" y="1044"/>
                      </a:lnTo>
                      <a:lnTo>
                        <a:pt x="688" y="1044"/>
                      </a:lnTo>
                      <a:lnTo>
                        <a:pt x="688" y="1045"/>
                      </a:lnTo>
                      <a:lnTo>
                        <a:pt x="688" y="1046"/>
                      </a:lnTo>
                      <a:lnTo>
                        <a:pt x="687" y="1047"/>
                      </a:lnTo>
                      <a:lnTo>
                        <a:pt x="686" y="1048"/>
                      </a:lnTo>
                      <a:lnTo>
                        <a:pt x="684" y="1049"/>
                      </a:lnTo>
                      <a:lnTo>
                        <a:pt x="683" y="1049"/>
                      </a:lnTo>
                      <a:lnTo>
                        <a:pt x="683" y="1050"/>
                      </a:lnTo>
                      <a:lnTo>
                        <a:pt x="682" y="1055"/>
                      </a:lnTo>
                      <a:lnTo>
                        <a:pt x="682" y="1059"/>
                      </a:lnTo>
                      <a:lnTo>
                        <a:pt x="682" y="1068"/>
                      </a:lnTo>
                      <a:lnTo>
                        <a:pt x="681" y="1071"/>
                      </a:lnTo>
                      <a:lnTo>
                        <a:pt x="680" y="1072"/>
                      </a:lnTo>
                      <a:lnTo>
                        <a:pt x="678" y="1072"/>
                      </a:lnTo>
                      <a:lnTo>
                        <a:pt x="676" y="1072"/>
                      </a:lnTo>
                      <a:lnTo>
                        <a:pt x="675" y="1075"/>
                      </a:lnTo>
                      <a:lnTo>
                        <a:pt x="673" y="1079"/>
                      </a:lnTo>
                      <a:lnTo>
                        <a:pt x="672" y="1083"/>
                      </a:lnTo>
                      <a:lnTo>
                        <a:pt x="673" y="1089"/>
                      </a:lnTo>
                      <a:lnTo>
                        <a:pt x="674" y="1095"/>
                      </a:lnTo>
                      <a:lnTo>
                        <a:pt x="674" y="1100"/>
                      </a:lnTo>
                      <a:lnTo>
                        <a:pt x="672" y="1104"/>
                      </a:lnTo>
                      <a:lnTo>
                        <a:pt x="669" y="1106"/>
                      </a:lnTo>
                      <a:lnTo>
                        <a:pt x="666" y="1108"/>
                      </a:lnTo>
                      <a:lnTo>
                        <a:pt x="663" y="1110"/>
                      </a:lnTo>
                      <a:lnTo>
                        <a:pt x="661" y="1113"/>
                      </a:lnTo>
                      <a:lnTo>
                        <a:pt x="661" y="1115"/>
                      </a:lnTo>
                      <a:lnTo>
                        <a:pt x="661" y="1116"/>
                      </a:lnTo>
                      <a:lnTo>
                        <a:pt x="661" y="1117"/>
                      </a:lnTo>
                      <a:lnTo>
                        <a:pt x="662" y="1118"/>
                      </a:lnTo>
                      <a:lnTo>
                        <a:pt x="665" y="1119"/>
                      </a:lnTo>
                      <a:lnTo>
                        <a:pt x="669" y="1119"/>
                      </a:lnTo>
                      <a:lnTo>
                        <a:pt x="673" y="1118"/>
                      </a:lnTo>
                      <a:lnTo>
                        <a:pt x="678" y="1116"/>
                      </a:lnTo>
                      <a:lnTo>
                        <a:pt x="682" y="1115"/>
                      </a:lnTo>
                      <a:lnTo>
                        <a:pt x="684" y="1113"/>
                      </a:lnTo>
                      <a:lnTo>
                        <a:pt x="686" y="1113"/>
                      </a:lnTo>
                      <a:lnTo>
                        <a:pt x="689" y="1115"/>
                      </a:lnTo>
                      <a:lnTo>
                        <a:pt x="689" y="1115"/>
                      </a:lnTo>
                      <a:lnTo>
                        <a:pt x="691" y="1114"/>
                      </a:lnTo>
                      <a:lnTo>
                        <a:pt x="704" y="1111"/>
                      </a:lnTo>
                      <a:lnTo>
                        <a:pt x="717" y="1109"/>
                      </a:lnTo>
                      <a:lnTo>
                        <a:pt x="722" y="1109"/>
                      </a:lnTo>
                      <a:lnTo>
                        <a:pt x="726" y="1110"/>
                      </a:lnTo>
                      <a:lnTo>
                        <a:pt x="744" y="1112"/>
                      </a:lnTo>
                      <a:lnTo>
                        <a:pt x="761" y="1115"/>
                      </a:lnTo>
                      <a:lnTo>
                        <a:pt x="765" y="1116"/>
                      </a:lnTo>
                      <a:lnTo>
                        <a:pt x="769" y="1117"/>
                      </a:lnTo>
                      <a:lnTo>
                        <a:pt x="772" y="1120"/>
                      </a:lnTo>
                      <a:lnTo>
                        <a:pt x="772" y="1121"/>
                      </a:lnTo>
                      <a:lnTo>
                        <a:pt x="771" y="1122"/>
                      </a:lnTo>
                      <a:lnTo>
                        <a:pt x="770" y="1123"/>
                      </a:lnTo>
                      <a:lnTo>
                        <a:pt x="768" y="1123"/>
                      </a:lnTo>
                      <a:lnTo>
                        <a:pt x="767" y="1124"/>
                      </a:lnTo>
                      <a:lnTo>
                        <a:pt x="766" y="1125"/>
                      </a:lnTo>
                      <a:lnTo>
                        <a:pt x="765" y="1133"/>
                      </a:lnTo>
                      <a:lnTo>
                        <a:pt x="764" y="1140"/>
                      </a:lnTo>
                      <a:lnTo>
                        <a:pt x="764" y="1147"/>
                      </a:lnTo>
                      <a:lnTo>
                        <a:pt x="765" y="1160"/>
                      </a:lnTo>
                      <a:lnTo>
                        <a:pt x="765" y="1160"/>
                      </a:lnTo>
                      <a:lnTo>
                        <a:pt x="764" y="1160"/>
                      </a:lnTo>
                      <a:lnTo>
                        <a:pt x="762" y="1160"/>
                      </a:lnTo>
                      <a:lnTo>
                        <a:pt x="761" y="1163"/>
                      </a:lnTo>
                      <a:lnTo>
                        <a:pt x="761" y="1164"/>
                      </a:lnTo>
                      <a:lnTo>
                        <a:pt x="761" y="1165"/>
                      </a:lnTo>
                      <a:lnTo>
                        <a:pt x="763" y="1179"/>
                      </a:lnTo>
                      <a:lnTo>
                        <a:pt x="766" y="1192"/>
                      </a:lnTo>
                      <a:lnTo>
                        <a:pt x="772" y="1204"/>
                      </a:lnTo>
                      <a:lnTo>
                        <a:pt x="774" y="1207"/>
                      </a:lnTo>
                      <a:lnTo>
                        <a:pt x="777" y="1208"/>
                      </a:lnTo>
                      <a:lnTo>
                        <a:pt x="780" y="1209"/>
                      </a:lnTo>
                      <a:lnTo>
                        <a:pt x="783" y="1211"/>
                      </a:lnTo>
                      <a:lnTo>
                        <a:pt x="786" y="1214"/>
                      </a:lnTo>
                      <a:lnTo>
                        <a:pt x="787" y="1217"/>
                      </a:lnTo>
                      <a:lnTo>
                        <a:pt x="790" y="1220"/>
                      </a:lnTo>
                      <a:lnTo>
                        <a:pt x="792" y="1220"/>
                      </a:lnTo>
                      <a:lnTo>
                        <a:pt x="798" y="1218"/>
                      </a:lnTo>
                      <a:lnTo>
                        <a:pt x="814" y="1215"/>
                      </a:lnTo>
                      <a:lnTo>
                        <a:pt x="821" y="1213"/>
                      </a:lnTo>
                      <a:lnTo>
                        <a:pt x="829" y="1210"/>
                      </a:lnTo>
                      <a:lnTo>
                        <a:pt x="835" y="1206"/>
                      </a:lnTo>
                      <a:lnTo>
                        <a:pt x="839" y="1201"/>
                      </a:lnTo>
                      <a:lnTo>
                        <a:pt x="840" y="1201"/>
                      </a:lnTo>
                      <a:lnTo>
                        <a:pt x="846" y="1200"/>
                      </a:lnTo>
                      <a:lnTo>
                        <a:pt x="852" y="1200"/>
                      </a:lnTo>
                      <a:lnTo>
                        <a:pt x="859" y="1201"/>
                      </a:lnTo>
                      <a:lnTo>
                        <a:pt x="865" y="1202"/>
                      </a:lnTo>
                      <a:lnTo>
                        <a:pt x="871" y="1205"/>
                      </a:lnTo>
                      <a:lnTo>
                        <a:pt x="876" y="1206"/>
                      </a:lnTo>
                      <a:lnTo>
                        <a:pt x="879" y="1207"/>
                      </a:lnTo>
                      <a:lnTo>
                        <a:pt x="880" y="1208"/>
                      </a:lnTo>
                      <a:lnTo>
                        <a:pt x="888" y="1208"/>
                      </a:lnTo>
                      <a:lnTo>
                        <a:pt x="890" y="1206"/>
                      </a:lnTo>
                      <a:lnTo>
                        <a:pt x="893" y="1204"/>
                      </a:lnTo>
                      <a:lnTo>
                        <a:pt x="898" y="1200"/>
                      </a:lnTo>
                      <a:lnTo>
                        <a:pt x="906" y="1193"/>
                      </a:lnTo>
                      <a:lnTo>
                        <a:pt x="911" y="1188"/>
                      </a:lnTo>
                      <a:lnTo>
                        <a:pt x="914" y="1183"/>
                      </a:lnTo>
                      <a:lnTo>
                        <a:pt x="915" y="1180"/>
                      </a:lnTo>
                      <a:lnTo>
                        <a:pt x="915" y="1178"/>
                      </a:lnTo>
                      <a:lnTo>
                        <a:pt x="914" y="1177"/>
                      </a:lnTo>
                      <a:lnTo>
                        <a:pt x="913" y="1175"/>
                      </a:lnTo>
                      <a:lnTo>
                        <a:pt x="912" y="1175"/>
                      </a:lnTo>
                      <a:lnTo>
                        <a:pt x="910" y="1174"/>
                      </a:lnTo>
                      <a:lnTo>
                        <a:pt x="909" y="1174"/>
                      </a:lnTo>
                      <a:lnTo>
                        <a:pt x="909" y="1173"/>
                      </a:lnTo>
                      <a:lnTo>
                        <a:pt x="910" y="1172"/>
                      </a:lnTo>
                      <a:lnTo>
                        <a:pt x="911" y="1170"/>
                      </a:lnTo>
                      <a:lnTo>
                        <a:pt x="914" y="1167"/>
                      </a:lnTo>
                      <a:lnTo>
                        <a:pt x="919" y="1163"/>
                      </a:lnTo>
                      <a:lnTo>
                        <a:pt x="925" y="1157"/>
                      </a:lnTo>
                      <a:lnTo>
                        <a:pt x="927" y="1156"/>
                      </a:lnTo>
                      <a:lnTo>
                        <a:pt x="930" y="1157"/>
                      </a:lnTo>
                      <a:lnTo>
                        <a:pt x="933" y="1157"/>
                      </a:lnTo>
                      <a:lnTo>
                        <a:pt x="935" y="1157"/>
                      </a:lnTo>
                      <a:lnTo>
                        <a:pt x="936" y="1155"/>
                      </a:lnTo>
                      <a:lnTo>
                        <a:pt x="936" y="1154"/>
                      </a:lnTo>
                      <a:lnTo>
                        <a:pt x="936" y="1153"/>
                      </a:lnTo>
                      <a:lnTo>
                        <a:pt x="936" y="1152"/>
                      </a:lnTo>
                      <a:lnTo>
                        <a:pt x="937" y="1151"/>
                      </a:lnTo>
                      <a:lnTo>
                        <a:pt x="937" y="1150"/>
                      </a:lnTo>
                      <a:lnTo>
                        <a:pt x="942" y="1149"/>
                      </a:lnTo>
                      <a:lnTo>
                        <a:pt x="947" y="1148"/>
                      </a:lnTo>
                      <a:lnTo>
                        <a:pt x="952" y="1147"/>
                      </a:lnTo>
                      <a:lnTo>
                        <a:pt x="953" y="1146"/>
                      </a:lnTo>
                      <a:lnTo>
                        <a:pt x="957" y="1143"/>
                      </a:lnTo>
                      <a:lnTo>
                        <a:pt x="960" y="1140"/>
                      </a:lnTo>
                      <a:lnTo>
                        <a:pt x="964" y="1137"/>
                      </a:lnTo>
                      <a:lnTo>
                        <a:pt x="969" y="1133"/>
                      </a:lnTo>
                      <a:lnTo>
                        <a:pt x="974" y="1130"/>
                      </a:lnTo>
                      <a:lnTo>
                        <a:pt x="978" y="1127"/>
                      </a:lnTo>
                      <a:lnTo>
                        <a:pt x="982" y="1127"/>
                      </a:lnTo>
                      <a:lnTo>
                        <a:pt x="986" y="1128"/>
                      </a:lnTo>
                      <a:lnTo>
                        <a:pt x="986" y="1129"/>
                      </a:lnTo>
                      <a:lnTo>
                        <a:pt x="985" y="1130"/>
                      </a:lnTo>
                      <a:lnTo>
                        <a:pt x="982" y="1131"/>
                      </a:lnTo>
                      <a:lnTo>
                        <a:pt x="979" y="1133"/>
                      </a:lnTo>
                      <a:lnTo>
                        <a:pt x="976" y="1134"/>
                      </a:lnTo>
                      <a:lnTo>
                        <a:pt x="975" y="1136"/>
                      </a:lnTo>
                      <a:lnTo>
                        <a:pt x="975" y="1139"/>
                      </a:lnTo>
                      <a:lnTo>
                        <a:pt x="980" y="1144"/>
                      </a:lnTo>
                      <a:lnTo>
                        <a:pt x="981" y="1147"/>
                      </a:lnTo>
                      <a:lnTo>
                        <a:pt x="981" y="1146"/>
                      </a:lnTo>
                      <a:lnTo>
                        <a:pt x="982" y="1145"/>
                      </a:lnTo>
                      <a:lnTo>
                        <a:pt x="985" y="1143"/>
                      </a:lnTo>
                      <a:lnTo>
                        <a:pt x="989" y="1141"/>
                      </a:lnTo>
                      <a:lnTo>
                        <a:pt x="994" y="1137"/>
                      </a:lnTo>
                      <a:lnTo>
                        <a:pt x="998" y="1134"/>
                      </a:lnTo>
                      <a:lnTo>
                        <a:pt x="1003" y="1131"/>
                      </a:lnTo>
                      <a:lnTo>
                        <a:pt x="1007" y="1128"/>
                      </a:lnTo>
                      <a:lnTo>
                        <a:pt x="1010" y="1126"/>
                      </a:lnTo>
                      <a:lnTo>
                        <a:pt x="1014" y="1125"/>
                      </a:lnTo>
                      <a:lnTo>
                        <a:pt x="1018" y="1123"/>
                      </a:lnTo>
                      <a:lnTo>
                        <a:pt x="1023" y="1122"/>
                      </a:lnTo>
                      <a:lnTo>
                        <a:pt x="1028" y="1121"/>
                      </a:lnTo>
                      <a:lnTo>
                        <a:pt x="1031" y="1121"/>
                      </a:lnTo>
                      <a:lnTo>
                        <a:pt x="1034" y="1123"/>
                      </a:lnTo>
                      <a:lnTo>
                        <a:pt x="1036" y="1126"/>
                      </a:lnTo>
                      <a:lnTo>
                        <a:pt x="1036" y="1129"/>
                      </a:lnTo>
                      <a:lnTo>
                        <a:pt x="1036" y="1130"/>
                      </a:lnTo>
                      <a:lnTo>
                        <a:pt x="1036" y="1131"/>
                      </a:lnTo>
                      <a:lnTo>
                        <a:pt x="1038" y="1131"/>
                      </a:lnTo>
                      <a:lnTo>
                        <a:pt x="1043" y="1131"/>
                      </a:lnTo>
                      <a:lnTo>
                        <a:pt x="1044" y="1131"/>
                      </a:lnTo>
                      <a:lnTo>
                        <a:pt x="1047" y="1129"/>
                      </a:lnTo>
                      <a:lnTo>
                        <a:pt x="1051" y="1127"/>
                      </a:lnTo>
                      <a:lnTo>
                        <a:pt x="1055" y="1125"/>
                      </a:lnTo>
                      <a:lnTo>
                        <a:pt x="1060" y="1123"/>
                      </a:lnTo>
                      <a:lnTo>
                        <a:pt x="1064" y="1120"/>
                      </a:lnTo>
                      <a:lnTo>
                        <a:pt x="1067" y="1119"/>
                      </a:lnTo>
                      <a:lnTo>
                        <a:pt x="1068" y="1118"/>
                      </a:lnTo>
                      <a:lnTo>
                        <a:pt x="1069" y="1118"/>
                      </a:lnTo>
                      <a:lnTo>
                        <a:pt x="1070" y="1119"/>
                      </a:lnTo>
                      <a:lnTo>
                        <a:pt x="1071" y="1120"/>
                      </a:lnTo>
                      <a:lnTo>
                        <a:pt x="1072" y="1122"/>
                      </a:lnTo>
                      <a:lnTo>
                        <a:pt x="1073" y="1122"/>
                      </a:lnTo>
                      <a:lnTo>
                        <a:pt x="1079" y="1123"/>
                      </a:lnTo>
                      <a:lnTo>
                        <a:pt x="1086" y="1121"/>
                      </a:lnTo>
                      <a:lnTo>
                        <a:pt x="1088" y="1120"/>
                      </a:lnTo>
                      <a:lnTo>
                        <a:pt x="1089" y="1119"/>
                      </a:lnTo>
                      <a:lnTo>
                        <a:pt x="1090" y="1118"/>
                      </a:lnTo>
                      <a:lnTo>
                        <a:pt x="1091" y="1117"/>
                      </a:lnTo>
                      <a:lnTo>
                        <a:pt x="1095" y="1114"/>
                      </a:lnTo>
                      <a:lnTo>
                        <a:pt x="1100" y="1112"/>
                      </a:lnTo>
                      <a:lnTo>
                        <a:pt x="1104" y="1108"/>
                      </a:lnTo>
                      <a:lnTo>
                        <a:pt x="1107" y="1104"/>
                      </a:lnTo>
                      <a:lnTo>
                        <a:pt x="1107" y="1103"/>
                      </a:lnTo>
                      <a:lnTo>
                        <a:pt x="1105" y="1103"/>
                      </a:lnTo>
                      <a:lnTo>
                        <a:pt x="1104" y="1104"/>
                      </a:lnTo>
                      <a:lnTo>
                        <a:pt x="1103" y="1104"/>
                      </a:lnTo>
                      <a:lnTo>
                        <a:pt x="1106" y="1102"/>
                      </a:lnTo>
                      <a:lnTo>
                        <a:pt x="1109" y="1101"/>
                      </a:lnTo>
                      <a:lnTo>
                        <a:pt x="1114" y="1099"/>
                      </a:lnTo>
                      <a:lnTo>
                        <a:pt x="1119" y="1095"/>
                      </a:lnTo>
                      <a:lnTo>
                        <a:pt x="1124" y="1092"/>
                      </a:lnTo>
                      <a:lnTo>
                        <a:pt x="1129" y="1089"/>
                      </a:lnTo>
                      <a:lnTo>
                        <a:pt x="1133" y="1088"/>
                      </a:lnTo>
                      <a:lnTo>
                        <a:pt x="1134" y="1088"/>
                      </a:lnTo>
                      <a:lnTo>
                        <a:pt x="1134" y="1088"/>
                      </a:lnTo>
                      <a:lnTo>
                        <a:pt x="1132" y="1090"/>
                      </a:lnTo>
                      <a:lnTo>
                        <a:pt x="1131" y="1091"/>
                      </a:lnTo>
                      <a:lnTo>
                        <a:pt x="1130" y="1092"/>
                      </a:lnTo>
                      <a:lnTo>
                        <a:pt x="1128" y="1094"/>
                      </a:lnTo>
                      <a:lnTo>
                        <a:pt x="1126" y="1095"/>
                      </a:lnTo>
                      <a:lnTo>
                        <a:pt x="1124" y="1096"/>
                      </a:lnTo>
                      <a:lnTo>
                        <a:pt x="1121" y="1097"/>
                      </a:lnTo>
                      <a:lnTo>
                        <a:pt x="1118" y="1098"/>
                      </a:lnTo>
                      <a:lnTo>
                        <a:pt x="1117" y="1100"/>
                      </a:lnTo>
                      <a:lnTo>
                        <a:pt x="1116" y="1101"/>
                      </a:lnTo>
                      <a:lnTo>
                        <a:pt x="1117" y="1103"/>
                      </a:lnTo>
                      <a:lnTo>
                        <a:pt x="1120" y="1106"/>
                      </a:lnTo>
                      <a:lnTo>
                        <a:pt x="1124" y="1108"/>
                      </a:lnTo>
                      <a:lnTo>
                        <a:pt x="1128" y="1108"/>
                      </a:lnTo>
                      <a:lnTo>
                        <a:pt x="1129" y="1108"/>
                      </a:lnTo>
                      <a:lnTo>
                        <a:pt x="1131" y="1106"/>
                      </a:lnTo>
                      <a:lnTo>
                        <a:pt x="1132" y="1106"/>
                      </a:lnTo>
                      <a:lnTo>
                        <a:pt x="1133" y="1105"/>
                      </a:lnTo>
                      <a:lnTo>
                        <a:pt x="1135" y="1105"/>
                      </a:lnTo>
                      <a:lnTo>
                        <a:pt x="1138" y="1108"/>
                      </a:lnTo>
                      <a:lnTo>
                        <a:pt x="1141" y="1112"/>
                      </a:lnTo>
                      <a:lnTo>
                        <a:pt x="1142" y="1117"/>
                      </a:lnTo>
                      <a:lnTo>
                        <a:pt x="1147" y="1114"/>
                      </a:lnTo>
                      <a:lnTo>
                        <a:pt x="1152" y="1112"/>
                      </a:lnTo>
                      <a:lnTo>
                        <a:pt x="1158" y="1110"/>
                      </a:lnTo>
                      <a:lnTo>
                        <a:pt x="1164" y="1108"/>
                      </a:lnTo>
                      <a:lnTo>
                        <a:pt x="1170" y="1109"/>
                      </a:lnTo>
                      <a:lnTo>
                        <a:pt x="1175" y="1111"/>
                      </a:lnTo>
                      <a:lnTo>
                        <a:pt x="1179" y="1115"/>
                      </a:lnTo>
                      <a:lnTo>
                        <a:pt x="1179" y="1118"/>
                      </a:lnTo>
                      <a:lnTo>
                        <a:pt x="1175" y="1127"/>
                      </a:lnTo>
                      <a:lnTo>
                        <a:pt x="1174" y="1130"/>
                      </a:lnTo>
                      <a:lnTo>
                        <a:pt x="1175" y="1131"/>
                      </a:lnTo>
                      <a:lnTo>
                        <a:pt x="1179" y="1132"/>
                      </a:lnTo>
                      <a:lnTo>
                        <a:pt x="1182" y="1130"/>
                      </a:lnTo>
                      <a:lnTo>
                        <a:pt x="1187" y="1127"/>
                      </a:lnTo>
                      <a:lnTo>
                        <a:pt x="1190" y="1124"/>
                      </a:lnTo>
                      <a:lnTo>
                        <a:pt x="1194" y="1123"/>
                      </a:lnTo>
                      <a:lnTo>
                        <a:pt x="1195" y="1124"/>
                      </a:lnTo>
                      <a:lnTo>
                        <a:pt x="1195" y="1126"/>
                      </a:lnTo>
                      <a:lnTo>
                        <a:pt x="1194" y="1129"/>
                      </a:lnTo>
                      <a:lnTo>
                        <a:pt x="1193" y="1131"/>
                      </a:lnTo>
                      <a:lnTo>
                        <a:pt x="1192" y="1133"/>
                      </a:lnTo>
                      <a:lnTo>
                        <a:pt x="1193" y="1133"/>
                      </a:lnTo>
                      <a:lnTo>
                        <a:pt x="1198" y="1131"/>
                      </a:lnTo>
                      <a:lnTo>
                        <a:pt x="1203" y="1128"/>
                      </a:lnTo>
                      <a:lnTo>
                        <a:pt x="1206" y="1124"/>
                      </a:lnTo>
                      <a:lnTo>
                        <a:pt x="1211" y="1119"/>
                      </a:lnTo>
                      <a:lnTo>
                        <a:pt x="1211" y="1116"/>
                      </a:lnTo>
                      <a:lnTo>
                        <a:pt x="1211" y="1115"/>
                      </a:lnTo>
                      <a:lnTo>
                        <a:pt x="1216" y="1112"/>
                      </a:lnTo>
                      <a:lnTo>
                        <a:pt x="1218" y="1110"/>
                      </a:lnTo>
                      <a:lnTo>
                        <a:pt x="1220" y="1109"/>
                      </a:lnTo>
                      <a:lnTo>
                        <a:pt x="1220" y="1110"/>
                      </a:lnTo>
                      <a:lnTo>
                        <a:pt x="1220" y="1111"/>
                      </a:lnTo>
                      <a:lnTo>
                        <a:pt x="1220" y="1112"/>
                      </a:lnTo>
                      <a:lnTo>
                        <a:pt x="1220" y="1115"/>
                      </a:lnTo>
                      <a:lnTo>
                        <a:pt x="1220" y="1115"/>
                      </a:lnTo>
                      <a:lnTo>
                        <a:pt x="1222" y="1115"/>
                      </a:lnTo>
                      <a:lnTo>
                        <a:pt x="1225" y="1114"/>
                      </a:lnTo>
                      <a:lnTo>
                        <a:pt x="1231" y="1111"/>
                      </a:lnTo>
                      <a:lnTo>
                        <a:pt x="1232" y="1109"/>
                      </a:lnTo>
                      <a:lnTo>
                        <a:pt x="1233" y="1106"/>
                      </a:lnTo>
                      <a:lnTo>
                        <a:pt x="1233" y="1104"/>
                      </a:lnTo>
                      <a:lnTo>
                        <a:pt x="1235" y="1102"/>
                      </a:lnTo>
                      <a:lnTo>
                        <a:pt x="1239" y="1099"/>
                      </a:lnTo>
                      <a:lnTo>
                        <a:pt x="1243" y="1098"/>
                      </a:lnTo>
                      <a:lnTo>
                        <a:pt x="1245" y="1099"/>
                      </a:lnTo>
                      <a:lnTo>
                        <a:pt x="1248" y="1101"/>
                      </a:lnTo>
                      <a:lnTo>
                        <a:pt x="1250" y="1103"/>
                      </a:lnTo>
                      <a:lnTo>
                        <a:pt x="1253" y="1106"/>
                      </a:lnTo>
                      <a:lnTo>
                        <a:pt x="1257" y="1108"/>
                      </a:lnTo>
                      <a:lnTo>
                        <a:pt x="1258" y="1108"/>
                      </a:lnTo>
                      <a:lnTo>
                        <a:pt x="1258" y="1108"/>
                      </a:lnTo>
                      <a:lnTo>
                        <a:pt x="1258" y="1105"/>
                      </a:lnTo>
                      <a:lnTo>
                        <a:pt x="1259" y="1104"/>
                      </a:lnTo>
                      <a:lnTo>
                        <a:pt x="1263" y="1113"/>
                      </a:lnTo>
                      <a:lnTo>
                        <a:pt x="1271" y="1131"/>
                      </a:lnTo>
                      <a:lnTo>
                        <a:pt x="1271" y="1135"/>
                      </a:lnTo>
                      <a:lnTo>
                        <a:pt x="1269" y="1139"/>
                      </a:lnTo>
                      <a:lnTo>
                        <a:pt x="1266" y="1143"/>
                      </a:lnTo>
                      <a:lnTo>
                        <a:pt x="1262" y="1147"/>
                      </a:lnTo>
                      <a:lnTo>
                        <a:pt x="1256" y="1156"/>
                      </a:lnTo>
                      <a:lnTo>
                        <a:pt x="1252" y="1160"/>
                      </a:lnTo>
                      <a:lnTo>
                        <a:pt x="1249" y="1167"/>
                      </a:lnTo>
                      <a:lnTo>
                        <a:pt x="1246" y="1174"/>
                      </a:lnTo>
                      <a:lnTo>
                        <a:pt x="1243" y="1181"/>
                      </a:lnTo>
                      <a:lnTo>
                        <a:pt x="1239" y="1184"/>
                      </a:lnTo>
                      <a:lnTo>
                        <a:pt x="1236" y="1187"/>
                      </a:lnTo>
                      <a:lnTo>
                        <a:pt x="1233" y="1191"/>
                      </a:lnTo>
                      <a:lnTo>
                        <a:pt x="1232" y="1193"/>
                      </a:lnTo>
                      <a:lnTo>
                        <a:pt x="1234" y="1192"/>
                      </a:lnTo>
                      <a:lnTo>
                        <a:pt x="1235" y="1191"/>
                      </a:lnTo>
                      <a:lnTo>
                        <a:pt x="1237" y="1189"/>
                      </a:lnTo>
                      <a:lnTo>
                        <a:pt x="1240" y="1185"/>
                      </a:lnTo>
                      <a:lnTo>
                        <a:pt x="1244" y="1182"/>
                      </a:lnTo>
                      <a:lnTo>
                        <a:pt x="1244" y="1181"/>
                      </a:lnTo>
                      <a:lnTo>
                        <a:pt x="1244" y="1180"/>
                      </a:lnTo>
                      <a:lnTo>
                        <a:pt x="1245" y="1179"/>
                      </a:lnTo>
                      <a:lnTo>
                        <a:pt x="1245" y="1177"/>
                      </a:lnTo>
                      <a:lnTo>
                        <a:pt x="1246" y="1174"/>
                      </a:lnTo>
                      <a:lnTo>
                        <a:pt x="1248" y="1172"/>
                      </a:lnTo>
                      <a:lnTo>
                        <a:pt x="1249" y="1169"/>
                      </a:lnTo>
                      <a:lnTo>
                        <a:pt x="1250" y="1166"/>
                      </a:lnTo>
                      <a:lnTo>
                        <a:pt x="1253" y="1165"/>
                      </a:lnTo>
                      <a:lnTo>
                        <a:pt x="1249" y="1173"/>
                      </a:lnTo>
                      <a:lnTo>
                        <a:pt x="1251" y="1170"/>
                      </a:lnTo>
                      <a:lnTo>
                        <a:pt x="1253" y="1167"/>
                      </a:lnTo>
                      <a:lnTo>
                        <a:pt x="1255" y="1166"/>
                      </a:lnTo>
                      <a:lnTo>
                        <a:pt x="1256" y="1166"/>
                      </a:lnTo>
                      <a:lnTo>
                        <a:pt x="1257" y="1163"/>
                      </a:lnTo>
                      <a:lnTo>
                        <a:pt x="1258" y="1158"/>
                      </a:lnTo>
                      <a:lnTo>
                        <a:pt x="1260" y="1155"/>
                      </a:lnTo>
                      <a:lnTo>
                        <a:pt x="1263" y="1152"/>
                      </a:lnTo>
                      <a:lnTo>
                        <a:pt x="1266" y="1149"/>
                      </a:lnTo>
                      <a:lnTo>
                        <a:pt x="1275" y="1142"/>
                      </a:lnTo>
                      <a:lnTo>
                        <a:pt x="1278" y="1139"/>
                      </a:lnTo>
                      <a:lnTo>
                        <a:pt x="1281" y="1137"/>
                      </a:lnTo>
                      <a:lnTo>
                        <a:pt x="1282" y="1137"/>
                      </a:lnTo>
                      <a:lnTo>
                        <a:pt x="1281" y="1138"/>
                      </a:lnTo>
                      <a:lnTo>
                        <a:pt x="1279" y="1141"/>
                      </a:lnTo>
                      <a:lnTo>
                        <a:pt x="1277" y="1146"/>
                      </a:lnTo>
                      <a:lnTo>
                        <a:pt x="1271" y="1157"/>
                      </a:lnTo>
                      <a:lnTo>
                        <a:pt x="1267" y="1163"/>
                      </a:lnTo>
                      <a:lnTo>
                        <a:pt x="1267" y="1165"/>
                      </a:lnTo>
                      <a:lnTo>
                        <a:pt x="1266" y="1169"/>
                      </a:lnTo>
                      <a:lnTo>
                        <a:pt x="1264" y="1173"/>
                      </a:lnTo>
                      <a:lnTo>
                        <a:pt x="1262" y="1178"/>
                      </a:lnTo>
                      <a:lnTo>
                        <a:pt x="1262" y="1178"/>
                      </a:lnTo>
                      <a:lnTo>
                        <a:pt x="1263" y="1177"/>
                      </a:lnTo>
                      <a:lnTo>
                        <a:pt x="1263" y="1176"/>
                      </a:lnTo>
                      <a:lnTo>
                        <a:pt x="1264" y="1175"/>
                      </a:lnTo>
                      <a:lnTo>
                        <a:pt x="1264" y="1174"/>
                      </a:lnTo>
                      <a:lnTo>
                        <a:pt x="1265" y="1173"/>
                      </a:lnTo>
                      <a:lnTo>
                        <a:pt x="1272" y="1160"/>
                      </a:lnTo>
                      <a:lnTo>
                        <a:pt x="1274" y="1158"/>
                      </a:lnTo>
                      <a:lnTo>
                        <a:pt x="1275" y="1157"/>
                      </a:lnTo>
                      <a:lnTo>
                        <a:pt x="1276" y="1156"/>
                      </a:lnTo>
                      <a:lnTo>
                        <a:pt x="1278" y="1154"/>
                      </a:lnTo>
                      <a:lnTo>
                        <a:pt x="1278" y="1150"/>
                      </a:lnTo>
                      <a:lnTo>
                        <a:pt x="1280" y="1145"/>
                      </a:lnTo>
                      <a:lnTo>
                        <a:pt x="1284" y="1139"/>
                      </a:lnTo>
                      <a:lnTo>
                        <a:pt x="1285" y="1138"/>
                      </a:lnTo>
                      <a:lnTo>
                        <a:pt x="1290" y="1135"/>
                      </a:lnTo>
                      <a:lnTo>
                        <a:pt x="1296" y="1128"/>
                      </a:lnTo>
                      <a:lnTo>
                        <a:pt x="1299" y="1126"/>
                      </a:lnTo>
                      <a:lnTo>
                        <a:pt x="1302" y="1124"/>
                      </a:lnTo>
                      <a:lnTo>
                        <a:pt x="1306" y="1123"/>
                      </a:lnTo>
                      <a:lnTo>
                        <a:pt x="1312" y="1120"/>
                      </a:lnTo>
                      <a:lnTo>
                        <a:pt x="1312" y="1123"/>
                      </a:lnTo>
                      <a:lnTo>
                        <a:pt x="1311" y="1123"/>
                      </a:lnTo>
                      <a:lnTo>
                        <a:pt x="1309" y="1129"/>
                      </a:lnTo>
                      <a:lnTo>
                        <a:pt x="1307" y="1135"/>
                      </a:lnTo>
                      <a:lnTo>
                        <a:pt x="1305" y="1141"/>
                      </a:lnTo>
                      <a:lnTo>
                        <a:pt x="1305" y="1142"/>
                      </a:lnTo>
                      <a:lnTo>
                        <a:pt x="1308" y="1137"/>
                      </a:lnTo>
                      <a:lnTo>
                        <a:pt x="1309" y="1134"/>
                      </a:lnTo>
                      <a:lnTo>
                        <a:pt x="1311" y="1129"/>
                      </a:lnTo>
                      <a:lnTo>
                        <a:pt x="1312" y="1127"/>
                      </a:lnTo>
                      <a:lnTo>
                        <a:pt x="1313" y="1124"/>
                      </a:lnTo>
                      <a:lnTo>
                        <a:pt x="1321" y="1115"/>
                      </a:lnTo>
                      <a:lnTo>
                        <a:pt x="1323" y="1114"/>
                      </a:lnTo>
                      <a:lnTo>
                        <a:pt x="1324" y="1114"/>
                      </a:lnTo>
                      <a:lnTo>
                        <a:pt x="1325" y="1113"/>
                      </a:lnTo>
                      <a:lnTo>
                        <a:pt x="1327" y="1112"/>
                      </a:lnTo>
                      <a:lnTo>
                        <a:pt x="1333" y="1105"/>
                      </a:lnTo>
                      <a:lnTo>
                        <a:pt x="1338" y="1098"/>
                      </a:lnTo>
                      <a:lnTo>
                        <a:pt x="1343" y="1091"/>
                      </a:lnTo>
                      <a:lnTo>
                        <a:pt x="1345" y="1089"/>
                      </a:lnTo>
                      <a:lnTo>
                        <a:pt x="1349" y="1087"/>
                      </a:lnTo>
                      <a:lnTo>
                        <a:pt x="1350" y="1086"/>
                      </a:lnTo>
                      <a:lnTo>
                        <a:pt x="1352" y="1084"/>
                      </a:lnTo>
                      <a:lnTo>
                        <a:pt x="1354" y="1080"/>
                      </a:lnTo>
                      <a:lnTo>
                        <a:pt x="1357" y="1077"/>
                      </a:lnTo>
                      <a:lnTo>
                        <a:pt x="1359" y="1075"/>
                      </a:lnTo>
                      <a:lnTo>
                        <a:pt x="1362" y="1074"/>
                      </a:lnTo>
                      <a:lnTo>
                        <a:pt x="1363" y="1076"/>
                      </a:lnTo>
                      <a:lnTo>
                        <a:pt x="1363" y="1078"/>
                      </a:lnTo>
                      <a:lnTo>
                        <a:pt x="1362" y="1081"/>
                      </a:lnTo>
                      <a:lnTo>
                        <a:pt x="1360" y="1084"/>
                      </a:lnTo>
                      <a:lnTo>
                        <a:pt x="1358" y="1086"/>
                      </a:lnTo>
                      <a:lnTo>
                        <a:pt x="1357" y="1089"/>
                      </a:lnTo>
                      <a:lnTo>
                        <a:pt x="1354" y="1097"/>
                      </a:lnTo>
                      <a:lnTo>
                        <a:pt x="1350" y="1105"/>
                      </a:lnTo>
                      <a:lnTo>
                        <a:pt x="1337" y="1132"/>
                      </a:lnTo>
                      <a:lnTo>
                        <a:pt x="1322" y="1158"/>
                      </a:lnTo>
                      <a:lnTo>
                        <a:pt x="1306" y="1184"/>
                      </a:lnTo>
                      <a:lnTo>
                        <a:pt x="1290" y="1209"/>
                      </a:lnTo>
                      <a:lnTo>
                        <a:pt x="1293" y="1208"/>
                      </a:lnTo>
                      <a:lnTo>
                        <a:pt x="1266" y="1247"/>
                      </a:lnTo>
                      <a:lnTo>
                        <a:pt x="1237" y="1283"/>
                      </a:lnTo>
                      <a:lnTo>
                        <a:pt x="1206" y="1319"/>
                      </a:lnTo>
                      <a:lnTo>
                        <a:pt x="1173" y="1352"/>
                      </a:lnTo>
                      <a:lnTo>
                        <a:pt x="1138" y="1384"/>
                      </a:lnTo>
                      <a:lnTo>
                        <a:pt x="1102" y="1414"/>
                      </a:lnTo>
                      <a:lnTo>
                        <a:pt x="1064" y="1442"/>
                      </a:lnTo>
                      <a:lnTo>
                        <a:pt x="1024" y="1468"/>
                      </a:lnTo>
                      <a:lnTo>
                        <a:pt x="983" y="1491"/>
                      </a:lnTo>
                      <a:lnTo>
                        <a:pt x="941" y="1513"/>
                      </a:lnTo>
                      <a:lnTo>
                        <a:pt x="898" y="1532"/>
                      </a:lnTo>
                      <a:lnTo>
                        <a:pt x="853" y="1549"/>
                      </a:lnTo>
                      <a:lnTo>
                        <a:pt x="853" y="1547"/>
                      </a:lnTo>
                      <a:lnTo>
                        <a:pt x="862" y="1544"/>
                      </a:lnTo>
                      <a:lnTo>
                        <a:pt x="872" y="1540"/>
                      </a:lnTo>
                      <a:lnTo>
                        <a:pt x="882" y="1535"/>
                      </a:lnTo>
                      <a:lnTo>
                        <a:pt x="892" y="1528"/>
                      </a:lnTo>
                      <a:lnTo>
                        <a:pt x="902" y="1522"/>
                      </a:lnTo>
                      <a:lnTo>
                        <a:pt x="910" y="1515"/>
                      </a:lnTo>
                      <a:lnTo>
                        <a:pt x="916" y="1509"/>
                      </a:lnTo>
                      <a:lnTo>
                        <a:pt x="916" y="1509"/>
                      </a:lnTo>
                      <a:lnTo>
                        <a:pt x="916" y="1509"/>
                      </a:lnTo>
                      <a:lnTo>
                        <a:pt x="915" y="1509"/>
                      </a:lnTo>
                      <a:lnTo>
                        <a:pt x="914" y="1510"/>
                      </a:lnTo>
                      <a:lnTo>
                        <a:pt x="914" y="1510"/>
                      </a:lnTo>
                      <a:lnTo>
                        <a:pt x="916" y="1508"/>
                      </a:lnTo>
                      <a:lnTo>
                        <a:pt x="919" y="1505"/>
                      </a:lnTo>
                      <a:lnTo>
                        <a:pt x="923" y="1501"/>
                      </a:lnTo>
                      <a:lnTo>
                        <a:pt x="929" y="1497"/>
                      </a:lnTo>
                      <a:lnTo>
                        <a:pt x="933" y="1492"/>
                      </a:lnTo>
                      <a:lnTo>
                        <a:pt x="936" y="1487"/>
                      </a:lnTo>
                      <a:lnTo>
                        <a:pt x="938" y="1483"/>
                      </a:lnTo>
                      <a:lnTo>
                        <a:pt x="938" y="1478"/>
                      </a:lnTo>
                      <a:lnTo>
                        <a:pt x="937" y="1477"/>
                      </a:lnTo>
                      <a:lnTo>
                        <a:pt x="935" y="1477"/>
                      </a:lnTo>
                      <a:lnTo>
                        <a:pt x="930" y="1479"/>
                      </a:lnTo>
                      <a:lnTo>
                        <a:pt x="927" y="1480"/>
                      </a:lnTo>
                      <a:lnTo>
                        <a:pt x="902" y="1481"/>
                      </a:lnTo>
                      <a:lnTo>
                        <a:pt x="877" y="1481"/>
                      </a:lnTo>
                      <a:lnTo>
                        <a:pt x="868" y="1481"/>
                      </a:lnTo>
                      <a:lnTo>
                        <a:pt x="862" y="1480"/>
                      </a:lnTo>
                      <a:lnTo>
                        <a:pt x="859" y="1480"/>
                      </a:lnTo>
                      <a:lnTo>
                        <a:pt x="858" y="1479"/>
                      </a:lnTo>
                      <a:lnTo>
                        <a:pt x="859" y="1478"/>
                      </a:lnTo>
                      <a:lnTo>
                        <a:pt x="860" y="1478"/>
                      </a:lnTo>
                      <a:lnTo>
                        <a:pt x="862" y="1477"/>
                      </a:lnTo>
                      <a:lnTo>
                        <a:pt x="865" y="1476"/>
                      </a:lnTo>
                      <a:lnTo>
                        <a:pt x="866" y="1474"/>
                      </a:lnTo>
                      <a:lnTo>
                        <a:pt x="867" y="1472"/>
                      </a:lnTo>
                      <a:lnTo>
                        <a:pt x="866" y="1470"/>
                      </a:lnTo>
                      <a:lnTo>
                        <a:pt x="863" y="1467"/>
                      </a:lnTo>
                      <a:lnTo>
                        <a:pt x="860" y="1465"/>
                      </a:lnTo>
                      <a:lnTo>
                        <a:pt x="855" y="1463"/>
                      </a:lnTo>
                      <a:lnTo>
                        <a:pt x="851" y="1461"/>
                      </a:lnTo>
                      <a:lnTo>
                        <a:pt x="848" y="1458"/>
                      </a:lnTo>
                      <a:lnTo>
                        <a:pt x="848" y="1457"/>
                      </a:lnTo>
                      <a:lnTo>
                        <a:pt x="849" y="1456"/>
                      </a:lnTo>
                      <a:lnTo>
                        <a:pt x="849" y="1455"/>
                      </a:lnTo>
                      <a:lnTo>
                        <a:pt x="843" y="1445"/>
                      </a:lnTo>
                      <a:lnTo>
                        <a:pt x="835" y="1436"/>
                      </a:lnTo>
                      <a:lnTo>
                        <a:pt x="830" y="1433"/>
                      </a:lnTo>
                      <a:lnTo>
                        <a:pt x="825" y="1431"/>
                      </a:lnTo>
                      <a:lnTo>
                        <a:pt x="821" y="1427"/>
                      </a:lnTo>
                      <a:lnTo>
                        <a:pt x="817" y="1422"/>
                      </a:lnTo>
                      <a:lnTo>
                        <a:pt x="815" y="1421"/>
                      </a:lnTo>
                      <a:lnTo>
                        <a:pt x="807" y="1421"/>
                      </a:lnTo>
                      <a:lnTo>
                        <a:pt x="804" y="1420"/>
                      </a:lnTo>
                      <a:lnTo>
                        <a:pt x="804" y="1420"/>
                      </a:lnTo>
                      <a:lnTo>
                        <a:pt x="803" y="1419"/>
                      </a:lnTo>
                      <a:lnTo>
                        <a:pt x="804" y="1418"/>
                      </a:lnTo>
                      <a:lnTo>
                        <a:pt x="804" y="1414"/>
                      </a:lnTo>
                      <a:lnTo>
                        <a:pt x="802" y="1412"/>
                      </a:lnTo>
                      <a:lnTo>
                        <a:pt x="800" y="1411"/>
                      </a:lnTo>
                      <a:lnTo>
                        <a:pt x="797" y="1409"/>
                      </a:lnTo>
                      <a:lnTo>
                        <a:pt x="796" y="1407"/>
                      </a:lnTo>
                      <a:lnTo>
                        <a:pt x="796" y="1404"/>
                      </a:lnTo>
                      <a:lnTo>
                        <a:pt x="798" y="1400"/>
                      </a:lnTo>
                      <a:lnTo>
                        <a:pt x="803" y="1395"/>
                      </a:lnTo>
                      <a:lnTo>
                        <a:pt x="808" y="1391"/>
                      </a:lnTo>
                      <a:lnTo>
                        <a:pt x="812" y="1388"/>
                      </a:lnTo>
                      <a:lnTo>
                        <a:pt x="816" y="1386"/>
                      </a:lnTo>
                      <a:lnTo>
                        <a:pt x="822" y="1384"/>
                      </a:lnTo>
                      <a:lnTo>
                        <a:pt x="823" y="1382"/>
                      </a:lnTo>
                      <a:lnTo>
                        <a:pt x="825" y="1378"/>
                      </a:lnTo>
                      <a:lnTo>
                        <a:pt x="827" y="1373"/>
                      </a:lnTo>
                      <a:lnTo>
                        <a:pt x="828" y="1367"/>
                      </a:lnTo>
                      <a:lnTo>
                        <a:pt x="827" y="1368"/>
                      </a:lnTo>
                      <a:lnTo>
                        <a:pt x="827" y="1369"/>
                      </a:lnTo>
                      <a:lnTo>
                        <a:pt x="826" y="1371"/>
                      </a:lnTo>
                      <a:lnTo>
                        <a:pt x="825" y="1372"/>
                      </a:lnTo>
                      <a:lnTo>
                        <a:pt x="823" y="1372"/>
                      </a:lnTo>
                      <a:lnTo>
                        <a:pt x="820" y="1373"/>
                      </a:lnTo>
                      <a:lnTo>
                        <a:pt x="816" y="1375"/>
                      </a:lnTo>
                      <a:lnTo>
                        <a:pt x="813" y="1376"/>
                      </a:lnTo>
                      <a:lnTo>
                        <a:pt x="810" y="1376"/>
                      </a:lnTo>
                      <a:lnTo>
                        <a:pt x="807" y="1375"/>
                      </a:lnTo>
                      <a:lnTo>
                        <a:pt x="805" y="1372"/>
                      </a:lnTo>
                      <a:lnTo>
                        <a:pt x="805" y="1367"/>
                      </a:lnTo>
                      <a:lnTo>
                        <a:pt x="806" y="1363"/>
                      </a:lnTo>
                      <a:lnTo>
                        <a:pt x="808" y="1359"/>
                      </a:lnTo>
                      <a:lnTo>
                        <a:pt x="811" y="1357"/>
                      </a:lnTo>
                      <a:lnTo>
                        <a:pt x="815" y="1356"/>
                      </a:lnTo>
                      <a:lnTo>
                        <a:pt x="818" y="1354"/>
                      </a:lnTo>
                      <a:lnTo>
                        <a:pt x="821" y="1352"/>
                      </a:lnTo>
                      <a:lnTo>
                        <a:pt x="821" y="1351"/>
                      </a:lnTo>
                      <a:lnTo>
                        <a:pt x="820" y="1351"/>
                      </a:lnTo>
                      <a:lnTo>
                        <a:pt x="819" y="1351"/>
                      </a:lnTo>
                      <a:lnTo>
                        <a:pt x="818" y="1351"/>
                      </a:lnTo>
                      <a:lnTo>
                        <a:pt x="817" y="1350"/>
                      </a:lnTo>
                      <a:lnTo>
                        <a:pt x="817" y="1350"/>
                      </a:lnTo>
                      <a:lnTo>
                        <a:pt x="817" y="1349"/>
                      </a:lnTo>
                      <a:lnTo>
                        <a:pt x="818" y="1347"/>
                      </a:lnTo>
                      <a:lnTo>
                        <a:pt x="821" y="1346"/>
                      </a:lnTo>
                      <a:lnTo>
                        <a:pt x="823" y="1345"/>
                      </a:lnTo>
                      <a:lnTo>
                        <a:pt x="825" y="1343"/>
                      </a:lnTo>
                      <a:lnTo>
                        <a:pt x="826" y="1339"/>
                      </a:lnTo>
                      <a:lnTo>
                        <a:pt x="825" y="1336"/>
                      </a:lnTo>
                      <a:lnTo>
                        <a:pt x="826" y="1332"/>
                      </a:lnTo>
                      <a:lnTo>
                        <a:pt x="829" y="1331"/>
                      </a:lnTo>
                      <a:lnTo>
                        <a:pt x="833" y="1329"/>
                      </a:lnTo>
                      <a:lnTo>
                        <a:pt x="838" y="1327"/>
                      </a:lnTo>
                      <a:lnTo>
                        <a:pt x="846" y="1324"/>
                      </a:lnTo>
                      <a:lnTo>
                        <a:pt x="848" y="1322"/>
                      </a:lnTo>
                      <a:lnTo>
                        <a:pt x="849" y="1321"/>
                      </a:lnTo>
                      <a:lnTo>
                        <a:pt x="849" y="1320"/>
                      </a:lnTo>
                      <a:lnTo>
                        <a:pt x="848" y="1319"/>
                      </a:lnTo>
                      <a:lnTo>
                        <a:pt x="847" y="1319"/>
                      </a:lnTo>
                      <a:lnTo>
                        <a:pt x="846" y="1318"/>
                      </a:lnTo>
                      <a:lnTo>
                        <a:pt x="845" y="1318"/>
                      </a:lnTo>
                      <a:lnTo>
                        <a:pt x="845" y="1318"/>
                      </a:lnTo>
                      <a:lnTo>
                        <a:pt x="853" y="1311"/>
                      </a:lnTo>
                      <a:lnTo>
                        <a:pt x="862" y="1306"/>
                      </a:lnTo>
                      <a:lnTo>
                        <a:pt x="869" y="1299"/>
                      </a:lnTo>
                      <a:lnTo>
                        <a:pt x="870" y="1298"/>
                      </a:lnTo>
                      <a:lnTo>
                        <a:pt x="871" y="1297"/>
                      </a:lnTo>
                      <a:lnTo>
                        <a:pt x="871" y="1294"/>
                      </a:lnTo>
                      <a:lnTo>
                        <a:pt x="871" y="1293"/>
                      </a:lnTo>
                      <a:lnTo>
                        <a:pt x="873" y="1291"/>
                      </a:lnTo>
                      <a:lnTo>
                        <a:pt x="874" y="1290"/>
                      </a:lnTo>
                      <a:lnTo>
                        <a:pt x="878" y="1285"/>
                      </a:lnTo>
                      <a:lnTo>
                        <a:pt x="880" y="1283"/>
                      </a:lnTo>
                      <a:lnTo>
                        <a:pt x="882" y="1281"/>
                      </a:lnTo>
                      <a:lnTo>
                        <a:pt x="883" y="1278"/>
                      </a:lnTo>
                      <a:lnTo>
                        <a:pt x="883" y="1277"/>
                      </a:lnTo>
                      <a:lnTo>
                        <a:pt x="882" y="1277"/>
                      </a:lnTo>
                      <a:lnTo>
                        <a:pt x="880" y="1278"/>
                      </a:lnTo>
                      <a:lnTo>
                        <a:pt x="879" y="1278"/>
                      </a:lnTo>
                      <a:lnTo>
                        <a:pt x="878" y="1279"/>
                      </a:lnTo>
                      <a:lnTo>
                        <a:pt x="877" y="1279"/>
                      </a:lnTo>
                      <a:lnTo>
                        <a:pt x="877" y="1278"/>
                      </a:lnTo>
                      <a:lnTo>
                        <a:pt x="875" y="1271"/>
                      </a:lnTo>
                      <a:lnTo>
                        <a:pt x="876" y="1264"/>
                      </a:lnTo>
                      <a:lnTo>
                        <a:pt x="875" y="1257"/>
                      </a:lnTo>
                      <a:lnTo>
                        <a:pt x="874" y="1249"/>
                      </a:lnTo>
                      <a:lnTo>
                        <a:pt x="873" y="1240"/>
                      </a:lnTo>
                      <a:lnTo>
                        <a:pt x="870" y="1232"/>
                      </a:lnTo>
                      <a:lnTo>
                        <a:pt x="868" y="1229"/>
                      </a:lnTo>
                      <a:lnTo>
                        <a:pt x="865" y="1227"/>
                      </a:lnTo>
                      <a:lnTo>
                        <a:pt x="862" y="1225"/>
                      </a:lnTo>
                      <a:lnTo>
                        <a:pt x="860" y="1221"/>
                      </a:lnTo>
                      <a:lnTo>
                        <a:pt x="860" y="1220"/>
                      </a:lnTo>
                      <a:lnTo>
                        <a:pt x="858" y="1220"/>
                      </a:lnTo>
                      <a:lnTo>
                        <a:pt x="858" y="1220"/>
                      </a:lnTo>
                      <a:lnTo>
                        <a:pt x="859" y="1219"/>
                      </a:lnTo>
                      <a:lnTo>
                        <a:pt x="859" y="1218"/>
                      </a:lnTo>
                      <a:lnTo>
                        <a:pt x="859" y="1217"/>
                      </a:lnTo>
                      <a:lnTo>
                        <a:pt x="859" y="1216"/>
                      </a:lnTo>
                      <a:lnTo>
                        <a:pt x="858" y="1215"/>
                      </a:lnTo>
                      <a:lnTo>
                        <a:pt x="858" y="1215"/>
                      </a:lnTo>
                      <a:lnTo>
                        <a:pt x="858" y="1215"/>
                      </a:lnTo>
                      <a:lnTo>
                        <a:pt x="858" y="1214"/>
                      </a:lnTo>
                      <a:lnTo>
                        <a:pt x="858" y="1214"/>
                      </a:lnTo>
                      <a:lnTo>
                        <a:pt x="859" y="1213"/>
                      </a:lnTo>
                      <a:lnTo>
                        <a:pt x="859" y="1213"/>
                      </a:lnTo>
                      <a:lnTo>
                        <a:pt x="855" y="1211"/>
                      </a:lnTo>
                      <a:lnTo>
                        <a:pt x="852" y="1210"/>
                      </a:lnTo>
                      <a:lnTo>
                        <a:pt x="849" y="1209"/>
                      </a:lnTo>
                      <a:lnTo>
                        <a:pt x="844" y="1210"/>
                      </a:lnTo>
                      <a:lnTo>
                        <a:pt x="839" y="1212"/>
                      </a:lnTo>
                      <a:lnTo>
                        <a:pt x="834" y="1216"/>
                      </a:lnTo>
                      <a:lnTo>
                        <a:pt x="829" y="1220"/>
                      </a:lnTo>
                      <a:lnTo>
                        <a:pt x="825" y="1224"/>
                      </a:lnTo>
                      <a:lnTo>
                        <a:pt x="823" y="1226"/>
                      </a:lnTo>
                      <a:lnTo>
                        <a:pt x="822" y="1230"/>
                      </a:lnTo>
                      <a:lnTo>
                        <a:pt x="823" y="1234"/>
                      </a:lnTo>
                      <a:lnTo>
                        <a:pt x="824" y="1238"/>
                      </a:lnTo>
                      <a:lnTo>
                        <a:pt x="823" y="1241"/>
                      </a:lnTo>
                      <a:lnTo>
                        <a:pt x="821" y="1243"/>
                      </a:lnTo>
                      <a:lnTo>
                        <a:pt x="817" y="1244"/>
                      </a:lnTo>
                      <a:lnTo>
                        <a:pt x="814" y="1243"/>
                      </a:lnTo>
                      <a:lnTo>
                        <a:pt x="813" y="1241"/>
                      </a:lnTo>
                      <a:lnTo>
                        <a:pt x="813" y="1239"/>
                      </a:lnTo>
                      <a:lnTo>
                        <a:pt x="814" y="1237"/>
                      </a:lnTo>
                      <a:lnTo>
                        <a:pt x="813" y="1235"/>
                      </a:lnTo>
                      <a:lnTo>
                        <a:pt x="812" y="1233"/>
                      </a:lnTo>
                      <a:lnTo>
                        <a:pt x="810" y="1233"/>
                      </a:lnTo>
                      <a:lnTo>
                        <a:pt x="807" y="1235"/>
                      </a:lnTo>
                      <a:lnTo>
                        <a:pt x="805" y="1237"/>
                      </a:lnTo>
                      <a:lnTo>
                        <a:pt x="803" y="1238"/>
                      </a:lnTo>
                      <a:lnTo>
                        <a:pt x="800" y="1236"/>
                      </a:lnTo>
                      <a:lnTo>
                        <a:pt x="797" y="1234"/>
                      </a:lnTo>
                      <a:lnTo>
                        <a:pt x="794" y="1231"/>
                      </a:lnTo>
                      <a:lnTo>
                        <a:pt x="791" y="1230"/>
                      </a:lnTo>
                      <a:lnTo>
                        <a:pt x="787" y="1231"/>
                      </a:lnTo>
                      <a:lnTo>
                        <a:pt x="784" y="1234"/>
                      </a:lnTo>
                      <a:lnTo>
                        <a:pt x="780" y="1236"/>
                      </a:lnTo>
                      <a:lnTo>
                        <a:pt x="777" y="1237"/>
                      </a:lnTo>
                      <a:lnTo>
                        <a:pt x="775" y="1235"/>
                      </a:lnTo>
                      <a:lnTo>
                        <a:pt x="774" y="1233"/>
                      </a:lnTo>
                      <a:lnTo>
                        <a:pt x="774" y="1230"/>
                      </a:lnTo>
                      <a:lnTo>
                        <a:pt x="772" y="1228"/>
                      </a:lnTo>
                      <a:lnTo>
                        <a:pt x="769" y="1227"/>
                      </a:lnTo>
                      <a:lnTo>
                        <a:pt x="767" y="1228"/>
                      </a:lnTo>
                      <a:lnTo>
                        <a:pt x="764" y="1229"/>
                      </a:lnTo>
                      <a:lnTo>
                        <a:pt x="762" y="1229"/>
                      </a:lnTo>
                      <a:lnTo>
                        <a:pt x="761" y="1230"/>
                      </a:lnTo>
                      <a:lnTo>
                        <a:pt x="761" y="1228"/>
                      </a:lnTo>
                      <a:lnTo>
                        <a:pt x="762" y="1227"/>
                      </a:lnTo>
                      <a:lnTo>
                        <a:pt x="764" y="1224"/>
                      </a:lnTo>
                      <a:lnTo>
                        <a:pt x="763" y="1223"/>
                      </a:lnTo>
                      <a:lnTo>
                        <a:pt x="760" y="1219"/>
                      </a:lnTo>
                      <a:lnTo>
                        <a:pt x="758" y="1216"/>
                      </a:lnTo>
                      <a:lnTo>
                        <a:pt x="756" y="1215"/>
                      </a:lnTo>
                      <a:lnTo>
                        <a:pt x="754" y="1216"/>
                      </a:lnTo>
                      <a:lnTo>
                        <a:pt x="753" y="1217"/>
                      </a:lnTo>
                      <a:lnTo>
                        <a:pt x="750" y="1219"/>
                      </a:lnTo>
                      <a:lnTo>
                        <a:pt x="748" y="1218"/>
                      </a:lnTo>
                      <a:lnTo>
                        <a:pt x="745" y="1216"/>
                      </a:lnTo>
                      <a:lnTo>
                        <a:pt x="744" y="1216"/>
                      </a:lnTo>
                      <a:lnTo>
                        <a:pt x="744" y="1215"/>
                      </a:lnTo>
                      <a:lnTo>
                        <a:pt x="744" y="1213"/>
                      </a:lnTo>
                      <a:lnTo>
                        <a:pt x="743" y="1212"/>
                      </a:lnTo>
                      <a:lnTo>
                        <a:pt x="743" y="1211"/>
                      </a:lnTo>
                      <a:lnTo>
                        <a:pt x="743" y="1210"/>
                      </a:lnTo>
                      <a:lnTo>
                        <a:pt x="739" y="1209"/>
                      </a:lnTo>
                      <a:lnTo>
                        <a:pt x="735" y="1208"/>
                      </a:lnTo>
                      <a:lnTo>
                        <a:pt x="732" y="1206"/>
                      </a:lnTo>
                      <a:lnTo>
                        <a:pt x="729" y="1202"/>
                      </a:lnTo>
                      <a:lnTo>
                        <a:pt x="726" y="1198"/>
                      </a:lnTo>
                      <a:lnTo>
                        <a:pt x="724" y="1194"/>
                      </a:lnTo>
                      <a:lnTo>
                        <a:pt x="720" y="1191"/>
                      </a:lnTo>
                      <a:lnTo>
                        <a:pt x="717" y="1188"/>
                      </a:lnTo>
                      <a:lnTo>
                        <a:pt x="712" y="1186"/>
                      </a:lnTo>
                      <a:lnTo>
                        <a:pt x="708" y="1184"/>
                      </a:lnTo>
                      <a:lnTo>
                        <a:pt x="707" y="1183"/>
                      </a:lnTo>
                      <a:lnTo>
                        <a:pt x="705" y="1180"/>
                      </a:lnTo>
                      <a:lnTo>
                        <a:pt x="704" y="1179"/>
                      </a:lnTo>
                      <a:lnTo>
                        <a:pt x="703" y="1177"/>
                      </a:lnTo>
                      <a:lnTo>
                        <a:pt x="695" y="1173"/>
                      </a:lnTo>
                      <a:lnTo>
                        <a:pt x="691" y="1172"/>
                      </a:lnTo>
                      <a:lnTo>
                        <a:pt x="687" y="1169"/>
                      </a:lnTo>
                      <a:lnTo>
                        <a:pt x="685" y="1167"/>
                      </a:lnTo>
                      <a:lnTo>
                        <a:pt x="685" y="1166"/>
                      </a:lnTo>
                      <a:lnTo>
                        <a:pt x="686" y="1166"/>
                      </a:lnTo>
                      <a:lnTo>
                        <a:pt x="692" y="1166"/>
                      </a:lnTo>
                      <a:lnTo>
                        <a:pt x="692" y="1165"/>
                      </a:lnTo>
                      <a:lnTo>
                        <a:pt x="690" y="1161"/>
                      </a:lnTo>
                      <a:lnTo>
                        <a:pt x="686" y="1159"/>
                      </a:lnTo>
                      <a:lnTo>
                        <a:pt x="682" y="1158"/>
                      </a:lnTo>
                      <a:lnTo>
                        <a:pt x="681" y="1158"/>
                      </a:lnTo>
                      <a:lnTo>
                        <a:pt x="681" y="1163"/>
                      </a:lnTo>
                      <a:lnTo>
                        <a:pt x="681" y="1163"/>
                      </a:lnTo>
                      <a:lnTo>
                        <a:pt x="675" y="1162"/>
                      </a:lnTo>
                      <a:lnTo>
                        <a:pt x="666" y="1160"/>
                      </a:lnTo>
                      <a:lnTo>
                        <a:pt x="656" y="1158"/>
                      </a:lnTo>
                      <a:lnTo>
                        <a:pt x="645" y="1156"/>
                      </a:lnTo>
                      <a:lnTo>
                        <a:pt x="633" y="1154"/>
                      </a:lnTo>
                      <a:lnTo>
                        <a:pt x="622" y="1151"/>
                      </a:lnTo>
                      <a:lnTo>
                        <a:pt x="611" y="1148"/>
                      </a:lnTo>
                      <a:lnTo>
                        <a:pt x="603" y="1145"/>
                      </a:lnTo>
                      <a:lnTo>
                        <a:pt x="596" y="1142"/>
                      </a:lnTo>
                      <a:lnTo>
                        <a:pt x="592" y="1139"/>
                      </a:lnTo>
                      <a:lnTo>
                        <a:pt x="589" y="1136"/>
                      </a:lnTo>
                      <a:lnTo>
                        <a:pt x="586" y="1131"/>
                      </a:lnTo>
                      <a:lnTo>
                        <a:pt x="583" y="1130"/>
                      </a:lnTo>
                      <a:lnTo>
                        <a:pt x="582" y="1130"/>
                      </a:lnTo>
                      <a:lnTo>
                        <a:pt x="581" y="1130"/>
                      </a:lnTo>
                      <a:lnTo>
                        <a:pt x="578" y="1128"/>
                      </a:lnTo>
                      <a:lnTo>
                        <a:pt x="577" y="1126"/>
                      </a:lnTo>
                      <a:lnTo>
                        <a:pt x="578" y="1126"/>
                      </a:lnTo>
                      <a:lnTo>
                        <a:pt x="578" y="1126"/>
                      </a:lnTo>
                      <a:lnTo>
                        <a:pt x="577" y="1125"/>
                      </a:lnTo>
                      <a:lnTo>
                        <a:pt x="574" y="1123"/>
                      </a:lnTo>
                      <a:lnTo>
                        <a:pt x="570" y="1120"/>
                      </a:lnTo>
                      <a:lnTo>
                        <a:pt x="566" y="1118"/>
                      </a:lnTo>
                      <a:lnTo>
                        <a:pt x="564" y="1117"/>
                      </a:lnTo>
                      <a:lnTo>
                        <a:pt x="563" y="1116"/>
                      </a:lnTo>
                      <a:lnTo>
                        <a:pt x="562" y="1117"/>
                      </a:lnTo>
                      <a:lnTo>
                        <a:pt x="562" y="1117"/>
                      </a:lnTo>
                      <a:lnTo>
                        <a:pt x="560" y="1117"/>
                      </a:lnTo>
                      <a:lnTo>
                        <a:pt x="558" y="1117"/>
                      </a:lnTo>
                      <a:lnTo>
                        <a:pt x="553" y="1115"/>
                      </a:lnTo>
                      <a:lnTo>
                        <a:pt x="547" y="1113"/>
                      </a:lnTo>
                      <a:lnTo>
                        <a:pt x="546" y="1112"/>
                      </a:lnTo>
                      <a:lnTo>
                        <a:pt x="546" y="1111"/>
                      </a:lnTo>
                      <a:lnTo>
                        <a:pt x="546" y="1110"/>
                      </a:lnTo>
                      <a:lnTo>
                        <a:pt x="546" y="1109"/>
                      </a:lnTo>
                      <a:lnTo>
                        <a:pt x="545" y="1109"/>
                      </a:lnTo>
                      <a:lnTo>
                        <a:pt x="545" y="1109"/>
                      </a:lnTo>
                      <a:lnTo>
                        <a:pt x="541" y="1110"/>
                      </a:lnTo>
                      <a:lnTo>
                        <a:pt x="539" y="1112"/>
                      </a:lnTo>
                      <a:lnTo>
                        <a:pt x="536" y="1115"/>
                      </a:lnTo>
                      <a:lnTo>
                        <a:pt x="534" y="1116"/>
                      </a:lnTo>
                      <a:lnTo>
                        <a:pt x="533" y="1117"/>
                      </a:lnTo>
                      <a:lnTo>
                        <a:pt x="530" y="1118"/>
                      </a:lnTo>
                      <a:lnTo>
                        <a:pt x="517" y="1121"/>
                      </a:lnTo>
                      <a:lnTo>
                        <a:pt x="514" y="1122"/>
                      </a:lnTo>
                      <a:lnTo>
                        <a:pt x="513" y="1122"/>
                      </a:lnTo>
                      <a:lnTo>
                        <a:pt x="508" y="1120"/>
                      </a:lnTo>
                      <a:lnTo>
                        <a:pt x="504" y="1118"/>
                      </a:lnTo>
                      <a:lnTo>
                        <a:pt x="499" y="1117"/>
                      </a:lnTo>
                      <a:lnTo>
                        <a:pt x="493" y="1116"/>
                      </a:lnTo>
                      <a:lnTo>
                        <a:pt x="488" y="1115"/>
                      </a:lnTo>
                      <a:lnTo>
                        <a:pt x="486" y="1115"/>
                      </a:lnTo>
                      <a:lnTo>
                        <a:pt x="484" y="1113"/>
                      </a:lnTo>
                      <a:lnTo>
                        <a:pt x="482" y="1112"/>
                      </a:lnTo>
                      <a:lnTo>
                        <a:pt x="481" y="1111"/>
                      </a:lnTo>
                      <a:lnTo>
                        <a:pt x="478" y="1110"/>
                      </a:lnTo>
                      <a:lnTo>
                        <a:pt x="476" y="1109"/>
                      </a:lnTo>
                      <a:lnTo>
                        <a:pt x="473" y="1109"/>
                      </a:lnTo>
                      <a:lnTo>
                        <a:pt x="472" y="1108"/>
                      </a:lnTo>
                      <a:lnTo>
                        <a:pt x="470" y="1105"/>
                      </a:lnTo>
                      <a:lnTo>
                        <a:pt x="469" y="1104"/>
                      </a:lnTo>
                      <a:lnTo>
                        <a:pt x="468" y="1104"/>
                      </a:lnTo>
                      <a:lnTo>
                        <a:pt x="462" y="1102"/>
                      </a:lnTo>
                      <a:lnTo>
                        <a:pt x="456" y="1101"/>
                      </a:lnTo>
                      <a:lnTo>
                        <a:pt x="450" y="1100"/>
                      </a:lnTo>
                      <a:lnTo>
                        <a:pt x="449" y="1099"/>
                      </a:lnTo>
                      <a:lnTo>
                        <a:pt x="449" y="1098"/>
                      </a:lnTo>
                      <a:lnTo>
                        <a:pt x="447" y="1097"/>
                      </a:lnTo>
                      <a:lnTo>
                        <a:pt x="439" y="1094"/>
                      </a:lnTo>
                      <a:lnTo>
                        <a:pt x="432" y="1090"/>
                      </a:lnTo>
                      <a:lnTo>
                        <a:pt x="424" y="1087"/>
                      </a:lnTo>
                      <a:lnTo>
                        <a:pt x="424" y="1087"/>
                      </a:lnTo>
                      <a:lnTo>
                        <a:pt x="424" y="1086"/>
                      </a:lnTo>
                      <a:lnTo>
                        <a:pt x="413" y="1076"/>
                      </a:lnTo>
                      <a:lnTo>
                        <a:pt x="408" y="1073"/>
                      </a:lnTo>
                      <a:lnTo>
                        <a:pt x="403" y="1071"/>
                      </a:lnTo>
                      <a:lnTo>
                        <a:pt x="398" y="1071"/>
                      </a:lnTo>
                      <a:lnTo>
                        <a:pt x="393" y="1070"/>
                      </a:lnTo>
                      <a:lnTo>
                        <a:pt x="387" y="1068"/>
                      </a:lnTo>
                      <a:lnTo>
                        <a:pt x="383" y="1066"/>
                      </a:lnTo>
                      <a:lnTo>
                        <a:pt x="380" y="1064"/>
                      </a:lnTo>
                      <a:lnTo>
                        <a:pt x="379" y="1063"/>
                      </a:lnTo>
                      <a:lnTo>
                        <a:pt x="379" y="1062"/>
                      </a:lnTo>
                      <a:lnTo>
                        <a:pt x="378" y="1061"/>
                      </a:lnTo>
                      <a:lnTo>
                        <a:pt x="377" y="1059"/>
                      </a:lnTo>
                      <a:lnTo>
                        <a:pt x="374" y="1056"/>
                      </a:lnTo>
                      <a:lnTo>
                        <a:pt x="370" y="1051"/>
                      </a:lnTo>
                      <a:lnTo>
                        <a:pt x="368" y="1050"/>
                      </a:lnTo>
                      <a:lnTo>
                        <a:pt x="364" y="1049"/>
                      </a:lnTo>
                      <a:lnTo>
                        <a:pt x="357" y="1045"/>
                      </a:lnTo>
                      <a:lnTo>
                        <a:pt x="351" y="1041"/>
                      </a:lnTo>
                      <a:lnTo>
                        <a:pt x="350" y="1040"/>
                      </a:lnTo>
                      <a:lnTo>
                        <a:pt x="348" y="1036"/>
                      </a:lnTo>
                      <a:lnTo>
                        <a:pt x="346" y="1033"/>
                      </a:lnTo>
                      <a:lnTo>
                        <a:pt x="343" y="1029"/>
                      </a:lnTo>
                      <a:lnTo>
                        <a:pt x="341" y="1025"/>
                      </a:lnTo>
                      <a:lnTo>
                        <a:pt x="339" y="1021"/>
                      </a:lnTo>
                      <a:lnTo>
                        <a:pt x="339" y="1019"/>
                      </a:lnTo>
                      <a:lnTo>
                        <a:pt x="341" y="1018"/>
                      </a:lnTo>
                      <a:lnTo>
                        <a:pt x="346" y="1018"/>
                      </a:lnTo>
                      <a:lnTo>
                        <a:pt x="348" y="1017"/>
                      </a:lnTo>
                      <a:lnTo>
                        <a:pt x="348" y="1016"/>
                      </a:lnTo>
                      <a:lnTo>
                        <a:pt x="345" y="1014"/>
                      </a:lnTo>
                      <a:lnTo>
                        <a:pt x="343" y="1014"/>
                      </a:lnTo>
                      <a:lnTo>
                        <a:pt x="342" y="1013"/>
                      </a:lnTo>
                      <a:lnTo>
                        <a:pt x="342" y="1012"/>
                      </a:lnTo>
                      <a:lnTo>
                        <a:pt x="344" y="1009"/>
                      </a:lnTo>
                      <a:lnTo>
                        <a:pt x="346" y="1006"/>
                      </a:lnTo>
                      <a:lnTo>
                        <a:pt x="349" y="1003"/>
                      </a:lnTo>
                      <a:lnTo>
                        <a:pt x="350" y="1000"/>
                      </a:lnTo>
                      <a:lnTo>
                        <a:pt x="349" y="997"/>
                      </a:lnTo>
                      <a:lnTo>
                        <a:pt x="344" y="992"/>
                      </a:lnTo>
                      <a:lnTo>
                        <a:pt x="341" y="989"/>
                      </a:lnTo>
                      <a:lnTo>
                        <a:pt x="341" y="984"/>
                      </a:lnTo>
                      <a:lnTo>
                        <a:pt x="341" y="978"/>
                      </a:lnTo>
                      <a:lnTo>
                        <a:pt x="339" y="974"/>
                      </a:lnTo>
                      <a:lnTo>
                        <a:pt x="336" y="970"/>
                      </a:lnTo>
                      <a:lnTo>
                        <a:pt x="332" y="967"/>
                      </a:lnTo>
                      <a:lnTo>
                        <a:pt x="329" y="963"/>
                      </a:lnTo>
                      <a:lnTo>
                        <a:pt x="328" y="962"/>
                      </a:lnTo>
                      <a:lnTo>
                        <a:pt x="328" y="961"/>
                      </a:lnTo>
                      <a:lnTo>
                        <a:pt x="328" y="960"/>
                      </a:lnTo>
                      <a:lnTo>
                        <a:pt x="327" y="959"/>
                      </a:lnTo>
                      <a:lnTo>
                        <a:pt x="324" y="954"/>
                      </a:lnTo>
                      <a:lnTo>
                        <a:pt x="321" y="949"/>
                      </a:lnTo>
                      <a:lnTo>
                        <a:pt x="318" y="945"/>
                      </a:lnTo>
                      <a:lnTo>
                        <a:pt x="313" y="942"/>
                      </a:lnTo>
                      <a:lnTo>
                        <a:pt x="309" y="938"/>
                      </a:lnTo>
                      <a:lnTo>
                        <a:pt x="306" y="934"/>
                      </a:lnTo>
                      <a:lnTo>
                        <a:pt x="306" y="934"/>
                      </a:lnTo>
                      <a:lnTo>
                        <a:pt x="308" y="934"/>
                      </a:lnTo>
                      <a:lnTo>
                        <a:pt x="308" y="934"/>
                      </a:lnTo>
                      <a:lnTo>
                        <a:pt x="309" y="934"/>
                      </a:lnTo>
                      <a:lnTo>
                        <a:pt x="310" y="935"/>
                      </a:lnTo>
                      <a:lnTo>
                        <a:pt x="311" y="935"/>
                      </a:lnTo>
                      <a:lnTo>
                        <a:pt x="311" y="934"/>
                      </a:lnTo>
                      <a:lnTo>
                        <a:pt x="307" y="930"/>
                      </a:lnTo>
                      <a:lnTo>
                        <a:pt x="302" y="925"/>
                      </a:lnTo>
                      <a:lnTo>
                        <a:pt x="298" y="920"/>
                      </a:lnTo>
                      <a:lnTo>
                        <a:pt x="299" y="920"/>
                      </a:lnTo>
                      <a:lnTo>
                        <a:pt x="302" y="922"/>
                      </a:lnTo>
                      <a:lnTo>
                        <a:pt x="303" y="922"/>
                      </a:lnTo>
                      <a:lnTo>
                        <a:pt x="285" y="909"/>
                      </a:lnTo>
                      <a:lnTo>
                        <a:pt x="281" y="907"/>
                      </a:lnTo>
                      <a:lnTo>
                        <a:pt x="280" y="907"/>
                      </a:lnTo>
                      <a:lnTo>
                        <a:pt x="278" y="902"/>
                      </a:lnTo>
                      <a:lnTo>
                        <a:pt x="278" y="899"/>
                      </a:lnTo>
                      <a:lnTo>
                        <a:pt x="278" y="897"/>
                      </a:lnTo>
                      <a:lnTo>
                        <a:pt x="278" y="897"/>
                      </a:lnTo>
                      <a:lnTo>
                        <a:pt x="280" y="898"/>
                      </a:lnTo>
                      <a:lnTo>
                        <a:pt x="283" y="900"/>
                      </a:lnTo>
                      <a:lnTo>
                        <a:pt x="284" y="901"/>
                      </a:lnTo>
                      <a:lnTo>
                        <a:pt x="285" y="900"/>
                      </a:lnTo>
                      <a:lnTo>
                        <a:pt x="287" y="898"/>
                      </a:lnTo>
                      <a:lnTo>
                        <a:pt x="287" y="895"/>
                      </a:lnTo>
                      <a:lnTo>
                        <a:pt x="287" y="893"/>
                      </a:lnTo>
                      <a:lnTo>
                        <a:pt x="284" y="891"/>
                      </a:lnTo>
                      <a:lnTo>
                        <a:pt x="277" y="880"/>
                      </a:lnTo>
                      <a:lnTo>
                        <a:pt x="275" y="877"/>
                      </a:lnTo>
                      <a:lnTo>
                        <a:pt x="274" y="876"/>
                      </a:lnTo>
                      <a:lnTo>
                        <a:pt x="271" y="874"/>
                      </a:lnTo>
                      <a:lnTo>
                        <a:pt x="266" y="872"/>
                      </a:lnTo>
                      <a:lnTo>
                        <a:pt x="264" y="870"/>
                      </a:lnTo>
                      <a:lnTo>
                        <a:pt x="264" y="867"/>
                      </a:lnTo>
                      <a:lnTo>
                        <a:pt x="266" y="861"/>
                      </a:lnTo>
                      <a:lnTo>
                        <a:pt x="266" y="858"/>
                      </a:lnTo>
                      <a:lnTo>
                        <a:pt x="264" y="857"/>
                      </a:lnTo>
                      <a:lnTo>
                        <a:pt x="259" y="856"/>
                      </a:lnTo>
                      <a:lnTo>
                        <a:pt x="256" y="855"/>
                      </a:lnTo>
                      <a:lnTo>
                        <a:pt x="254" y="852"/>
                      </a:lnTo>
                      <a:lnTo>
                        <a:pt x="253" y="849"/>
                      </a:lnTo>
                      <a:lnTo>
                        <a:pt x="252" y="846"/>
                      </a:lnTo>
                      <a:lnTo>
                        <a:pt x="251" y="845"/>
                      </a:lnTo>
                      <a:lnTo>
                        <a:pt x="250" y="844"/>
                      </a:lnTo>
                      <a:lnTo>
                        <a:pt x="249" y="844"/>
                      </a:lnTo>
                      <a:lnTo>
                        <a:pt x="248" y="843"/>
                      </a:lnTo>
                      <a:lnTo>
                        <a:pt x="247" y="843"/>
                      </a:lnTo>
                      <a:lnTo>
                        <a:pt x="242" y="835"/>
                      </a:lnTo>
                      <a:lnTo>
                        <a:pt x="238" y="824"/>
                      </a:lnTo>
                      <a:lnTo>
                        <a:pt x="235" y="813"/>
                      </a:lnTo>
                      <a:lnTo>
                        <a:pt x="232" y="803"/>
                      </a:lnTo>
                      <a:lnTo>
                        <a:pt x="231" y="793"/>
                      </a:lnTo>
                      <a:lnTo>
                        <a:pt x="232" y="789"/>
                      </a:lnTo>
                      <a:lnTo>
                        <a:pt x="233" y="786"/>
                      </a:lnTo>
                      <a:lnTo>
                        <a:pt x="233" y="783"/>
                      </a:lnTo>
                      <a:lnTo>
                        <a:pt x="232" y="782"/>
                      </a:lnTo>
                      <a:lnTo>
                        <a:pt x="231" y="781"/>
                      </a:lnTo>
                      <a:lnTo>
                        <a:pt x="230" y="781"/>
                      </a:lnTo>
                      <a:lnTo>
                        <a:pt x="227" y="780"/>
                      </a:lnTo>
                      <a:lnTo>
                        <a:pt x="225" y="779"/>
                      </a:lnTo>
                      <a:lnTo>
                        <a:pt x="224" y="778"/>
                      </a:lnTo>
                      <a:lnTo>
                        <a:pt x="223" y="776"/>
                      </a:lnTo>
                      <a:lnTo>
                        <a:pt x="222" y="775"/>
                      </a:lnTo>
                      <a:lnTo>
                        <a:pt x="221" y="772"/>
                      </a:lnTo>
                      <a:lnTo>
                        <a:pt x="220" y="771"/>
                      </a:lnTo>
                      <a:lnTo>
                        <a:pt x="220" y="771"/>
                      </a:lnTo>
                      <a:lnTo>
                        <a:pt x="220" y="772"/>
                      </a:lnTo>
                      <a:lnTo>
                        <a:pt x="219" y="773"/>
                      </a:lnTo>
                      <a:lnTo>
                        <a:pt x="219" y="774"/>
                      </a:lnTo>
                      <a:lnTo>
                        <a:pt x="219" y="774"/>
                      </a:lnTo>
                      <a:lnTo>
                        <a:pt x="215" y="771"/>
                      </a:lnTo>
                      <a:lnTo>
                        <a:pt x="208" y="764"/>
                      </a:lnTo>
                      <a:lnTo>
                        <a:pt x="205" y="761"/>
                      </a:lnTo>
                      <a:lnTo>
                        <a:pt x="204" y="761"/>
                      </a:lnTo>
                      <a:lnTo>
                        <a:pt x="204" y="762"/>
                      </a:lnTo>
                      <a:lnTo>
                        <a:pt x="205" y="763"/>
                      </a:lnTo>
                      <a:lnTo>
                        <a:pt x="205" y="764"/>
                      </a:lnTo>
                      <a:lnTo>
                        <a:pt x="206" y="764"/>
                      </a:lnTo>
                      <a:lnTo>
                        <a:pt x="207" y="767"/>
                      </a:lnTo>
                      <a:lnTo>
                        <a:pt x="207" y="768"/>
                      </a:lnTo>
                      <a:lnTo>
                        <a:pt x="204" y="778"/>
                      </a:lnTo>
                      <a:lnTo>
                        <a:pt x="204" y="779"/>
                      </a:lnTo>
                      <a:lnTo>
                        <a:pt x="205" y="780"/>
                      </a:lnTo>
                      <a:lnTo>
                        <a:pt x="205" y="781"/>
                      </a:lnTo>
                      <a:lnTo>
                        <a:pt x="206" y="783"/>
                      </a:lnTo>
                      <a:lnTo>
                        <a:pt x="207" y="791"/>
                      </a:lnTo>
                      <a:lnTo>
                        <a:pt x="207" y="799"/>
                      </a:lnTo>
                      <a:lnTo>
                        <a:pt x="208" y="807"/>
                      </a:lnTo>
                      <a:lnTo>
                        <a:pt x="210" y="811"/>
                      </a:lnTo>
                      <a:lnTo>
                        <a:pt x="217" y="818"/>
                      </a:lnTo>
                      <a:lnTo>
                        <a:pt x="218" y="823"/>
                      </a:lnTo>
                      <a:lnTo>
                        <a:pt x="219" y="828"/>
                      </a:lnTo>
                      <a:lnTo>
                        <a:pt x="222" y="833"/>
                      </a:lnTo>
                      <a:lnTo>
                        <a:pt x="225" y="838"/>
                      </a:lnTo>
                      <a:lnTo>
                        <a:pt x="227" y="842"/>
                      </a:lnTo>
                      <a:lnTo>
                        <a:pt x="228" y="847"/>
                      </a:lnTo>
                      <a:lnTo>
                        <a:pt x="228" y="850"/>
                      </a:lnTo>
                      <a:lnTo>
                        <a:pt x="230" y="854"/>
                      </a:lnTo>
                      <a:lnTo>
                        <a:pt x="230" y="855"/>
                      </a:lnTo>
                      <a:lnTo>
                        <a:pt x="231" y="856"/>
                      </a:lnTo>
                      <a:lnTo>
                        <a:pt x="232" y="857"/>
                      </a:lnTo>
                      <a:lnTo>
                        <a:pt x="234" y="859"/>
                      </a:lnTo>
                      <a:lnTo>
                        <a:pt x="235" y="861"/>
                      </a:lnTo>
                      <a:lnTo>
                        <a:pt x="235" y="863"/>
                      </a:lnTo>
                      <a:lnTo>
                        <a:pt x="235" y="864"/>
                      </a:lnTo>
                      <a:lnTo>
                        <a:pt x="236" y="866"/>
                      </a:lnTo>
                      <a:lnTo>
                        <a:pt x="238" y="870"/>
                      </a:lnTo>
                      <a:lnTo>
                        <a:pt x="245" y="878"/>
                      </a:lnTo>
                      <a:lnTo>
                        <a:pt x="247" y="882"/>
                      </a:lnTo>
                      <a:lnTo>
                        <a:pt x="248" y="889"/>
                      </a:lnTo>
                      <a:lnTo>
                        <a:pt x="249" y="895"/>
                      </a:lnTo>
                      <a:lnTo>
                        <a:pt x="250" y="902"/>
                      </a:lnTo>
                      <a:lnTo>
                        <a:pt x="251" y="907"/>
                      </a:lnTo>
                      <a:lnTo>
                        <a:pt x="254" y="911"/>
                      </a:lnTo>
                      <a:lnTo>
                        <a:pt x="256" y="917"/>
                      </a:lnTo>
                      <a:lnTo>
                        <a:pt x="257" y="921"/>
                      </a:lnTo>
                      <a:lnTo>
                        <a:pt x="257" y="925"/>
                      </a:lnTo>
                      <a:lnTo>
                        <a:pt x="259" y="930"/>
                      </a:lnTo>
                      <a:lnTo>
                        <a:pt x="261" y="933"/>
                      </a:lnTo>
                      <a:lnTo>
                        <a:pt x="262" y="934"/>
                      </a:lnTo>
                      <a:lnTo>
                        <a:pt x="267" y="935"/>
                      </a:lnTo>
                      <a:lnTo>
                        <a:pt x="270" y="936"/>
                      </a:lnTo>
                      <a:lnTo>
                        <a:pt x="272" y="939"/>
                      </a:lnTo>
                      <a:lnTo>
                        <a:pt x="274" y="943"/>
                      </a:lnTo>
                      <a:lnTo>
                        <a:pt x="275" y="947"/>
                      </a:lnTo>
                      <a:lnTo>
                        <a:pt x="275" y="951"/>
                      </a:lnTo>
                      <a:lnTo>
                        <a:pt x="275" y="954"/>
                      </a:lnTo>
                      <a:lnTo>
                        <a:pt x="273" y="957"/>
                      </a:lnTo>
                      <a:lnTo>
                        <a:pt x="269" y="959"/>
                      </a:lnTo>
                      <a:lnTo>
                        <a:pt x="265" y="959"/>
                      </a:lnTo>
                      <a:lnTo>
                        <a:pt x="264" y="958"/>
                      </a:lnTo>
                      <a:lnTo>
                        <a:pt x="264" y="957"/>
                      </a:lnTo>
                      <a:lnTo>
                        <a:pt x="264" y="954"/>
                      </a:lnTo>
                      <a:lnTo>
                        <a:pt x="263" y="953"/>
                      </a:lnTo>
                      <a:lnTo>
                        <a:pt x="259" y="945"/>
                      </a:lnTo>
                      <a:lnTo>
                        <a:pt x="253" y="937"/>
                      </a:lnTo>
                      <a:lnTo>
                        <a:pt x="252" y="935"/>
                      </a:lnTo>
                      <a:lnTo>
                        <a:pt x="249" y="933"/>
                      </a:lnTo>
                      <a:lnTo>
                        <a:pt x="246" y="930"/>
                      </a:lnTo>
                      <a:lnTo>
                        <a:pt x="242" y="926"/>
                      </a:lnTo>
                      <a:lnTo>
                        <a:pt x="233" y="917"/>
                      </a:lnTo>
                      <a:lnTo>
                        <a:pt x="232" y="915"/>
                      </a:lnTo>
                      <a:lnTo>
                        <a:pt x="231" y="910"/>
                      </a:lnTo>
                      <a:lnTo>
                        <a:pt x="233" y="906"/>
                      </a:lnTo>
                      <a:lnTo>
                        <a:pt x="234" y="901"/>
                      </a:lnTo>
                      <a:lnTo>
                        <a:pt x="235" y="896"/>
                      </a:lnTo>
                      <a:lnTo>
                        <a:pt x="234" y="890"/>
                      </a:lnTo>
                      <a:lnTo>
                        <a:pt x="232" y="886"/>
                      </a:lnTo>
                      <a:lnTo>
                        <a:pt x="230" y="883"/>
                      </a:lnTo>
                      <a:lnTo>
                        <a:pt x="227" y="882"/>
                      </a:lnTo>
                      <a:lnTo>
                        <a:pt x="224" y="880"/>
                      </a:lnTo>
                      <a:lnTo>
                        <a:pt x="221" y="877"/>
                      </a:lnTo>
                      <a:lnTo>
                        <a:pt x="217" y="872"/>
                      </a:lnTo>
                      <a:lnTo>
                        <a:pt x="217" y="871"/>
                      </a:lnTo>
                      <a:lnTo>
                        <a:pt x="218" y="870"/>
                      </a:lnTo>
                      <a:lnTo>
                        <a:pt x="220" y="868"/>
                      </a:lnTo>
                      <a:lnTo>
                        <a:pt x="220" y="867"/>
                      </a:lnTo>
                      <a:lnTo>
                        <a:pt x="214" y="863"/>
                      </a:lnTo>
                      <a:lnTo>
                        <a:pt x="203" y="857"/>
                      </a:lnTo>
                      <a:lnTo>
                        <a:pt x="198" y="853"/>
                      </a:lnTo>
                      <a:lnTo>
                        <a:pt x="193" y="849"/>
                      </a:lnTo>
                      <a:lnTo>
                        <a:pt x="191" y="847"/>
                      </a:lnTo>
                      <a:lnTo>
                        <a:pt x="191" y="845"/>
                      </a:lnTo>
                      <a:lnTo>
                        <a:pt x="193" y="843"/>
                      </a:lnTo>
                      <a:lnTo>
                        <a:pt x="196" y="843"/>
                      </a:lnTo>
                      <a:lnTo>
                        <a:pt x="199" y="843"/>
                      </a:lnTo>
                      <a:lnTo>
                        <a:pt x="202" y="844"/>
                      </a:lnTo>
                      <a:lnTo>
                        <a:pt x="203" y="845"/>
                      </a:lnTo>
                      <a:lnTo>
                        <a:pt x="204" y="846"/>
                      </a:lnTo>
                      <a:lnTo>
                        <a:pt x="205" y="847"/>
                      </a:lnTo>
                      <a:lnTo>
                        <a:pt x="206" y="848"/>
                      </a:lnTo>
                      <a:lnTo>
                        <a:pt x="206" y="849"/>
                      </a:lnTo>
                      <a:lnTo>
                        <a:pt x="207" y="850"/>
                      </a:lnTo>
                      <a:lnTo>
                        <a:pt x="207" y="850"/>
                      </a:lnTo>
                      <a:lnTo>
                        <a:pt x="208" y="849"/>
                      </a:lnTo>
                      <a:lnTo>
                        <a:pt x="209" y="844"/>
                      </a:lnTo>
                      <a:lnTo>
                        <a:pt x="209" y="839"/>
                      </a:lnTo>
                      <a:lnTo>
                        <a:pt x="208" y="833"/>
                      </a:lnTo>
                      <a:lnTo>
                        <a:pt x="206" y="827"/>
                      </a:lnTo>
                      <a:lnTo>
                        <a:pt x="203" y="822"/>
                      </a:lnTo>
                      <a:lnTo>
                        <a:pt x="199" y="817"/>
                      </a:lnTo>
                      <a:lnTo>
                        <a:pt x="197" y="813"/>
                      </a:lnTo>
                      <a:lnTo>
                        <a:pt x="192" y="808"/>
                      </a:lnTo>
                      <a:lnTo>
                        <a:pt x="189" y="805"/>
                      </a:lnTo>
                      <a:lnTo>
                        <a:pt x="186" y="802"/>
                      </a:lnTo>
                      <a:lnTo>
                        <a:pt x="186" y="798"/>
                      </a:lnTo>
                      <a:lnTo>
                        <a:pt x="186" y="794"/>
                      </a:lnTo>
                      <a:lnTo>
                        <a:pt x="186" y="791"/>
                      </a:lnTo>
                      <a:lnTo>
                        <a:pt x="185" y="785"/>
                      </a:lnTo>
                      <a:lnTo>
                        <a:pt x="182" y="781"/>
                      </a:lnTo>
                      <a:lnTo>
                        <a:pt x="181" y="776"/>
                      </a:lnTo>
                      <a:lnTo>
                        <a:pt x="181" y="774"/>
                      </a:lnTo>
                      <a:lnTo>
                        <a:pt x="181" y="773"/>
                      </a:lnTo>
                      <a:lnTo>
                        <a:pt x="182" y="772"/>
                      </a:lnTo>
                      <a:lnTo>
                        <a:pt x="182" y="771"/>
                      </a:lnTo>
                      <a:lnTo>
                        <a:pt x="177" y="746"/>
                      </a:lnTo>
                      <a:lnTo>
                        <a:pt x="171" y="721"/>
                      </a:lnTo>
                      <a:lnTo>
                        <a:pt x="168" y="716"/>
                      </a:lnTo>
                      <a:lnTo>
                        <a:pt x="166" y="715"/>
                      </a:lnTo>
                      <a:lnTo>
                        <a:pt x="165" y="713"/>
                      </a:lnTo>
                      <a:lnTo>
                        <a:pt x="163" y="709"/>
                      </a:lnTo>
                      <a:lnTo>
                        <a:pt x="162" y="708"/>
                      </a:lnTo>
                      <a:lnTo>
                        <a:pt x="161" y="706"/>
                      </a:lnTo>
                      <a:lnTo>
                        <a:pt x="158" y="704"/>
                      </a:lnTo>
                      <a:lnTo>
                        <a:pt x="155" y="703"/>
                      </a:lnTo>
                      <a:lnTo>
                        <a:pt x="152" y="702"/>
                      </a:lnTo>
                      <a:lnTo>
                        <a:pt x="151" y="701"/>
                      </a:lnTo>
                      <a:lnTo>
                        <a:pt x="151" y="700"/>
                      </a:lnTo>
                      <a:lnTo>
                        <a:pt x="150" y="697"/>
                      </a:lnTo>
                      <a:lnTo>
                        <a:pt x="148" y="695"/>
                      </a:lnTo>
                      <a:lnTo>
                        <a:pt x="144" y="692"/>
                      </a:lnTo>
                      <a:lnTo>
                        <a:pt x="140" y="691"/>
                      </a:lnTo>
                      <a:lnTo>
                        <a:pt x="136" y="689"/>
                      </a:lnTo>
                      <a:lnTo>
                        <a:pt x="133" y="687"/>
                      </a:lnTo>
                      <a:lnTo>
                        <a:pt x="133" y="684"/>
                      </a:lnTo>
                      <a:lnTo>
                        <a:pt x="134" y="682"/>
                      </a:lnTo>
                      <a:lnTo>
                        <a:pt x="135" y="678"/>
                      </a:lnTo>
                      <a:lnTo>
                        <a:pt x="136" y="676"/>
                      </a:lnTo>
                      <a:lnTo>
                        <a:pt x="135" y="672"/>
                      </a:lnTo>
                      <a:lnTo>
                        <a:pt x="131" y="663"/>
                      </a:lnTo>
                      <a:lnTo>
                        <a:pt x="131" y="663"/>
                      </a:lnTo>
                      <a:lnTo>
                        <a:pt x="130" y="663"/>
                      </a:lnTo>
                      <a:lnTo>
                        <a:pt x="129" y="662"/>
                      </a:lnTo>
                      <a:lnTo>
                        <a:pt x="126" y="646"/>
                      </a:lnTo>
                      <a:lnTo>
                        <a:pt x="124" y="630"/>
                      </a:lnTo>
                      <a:lnTo>
                        <a:pt x="123" y="626"/>
                      </a:lnTo>
                      <a:lnTo>
                        <a:pt x="123" y="622"/>
                      </a:lnTo>
                      <a:lnTo>
                        <a:pt x="124" y="618"/>
                      </a:lnTo>
                      <a:lnTo>
                        <a:pt x="126" y="616"/>
                      </a:lnTo>
                      <a:lnTo>
                        <a:pt x="128" y="615"/>
                      </a:lnTo>
                      <a:lnTo>
                        <a:pt x="131" y="615"/>
                      </a:lnTo>
                      <a:lnTo>
                        <a:pt x="134" y="616"/>
                      </a:lnTo>
                      <a:lnTo>
                        <a:pt x="137" y="617"/>
                      </a:lnTo>
                      <a:lnTo>
                        <a:pt x="139" y="618"/>
                      </a:lnTo>
                      <a:lnTo>
                        <a:pt x="140" y="617"/>
                      </a:lnTo>
                      <a:lnTo>
                        <a:pt x="140" y="616"/>
                      </a:lnTo>
                      <a:lnTo>
                        <a:pt x="138" y="614"/>
                      </a:lnTo>
                      <a:lnTo>
                        <a:pt x="135" y="613"/>
                      </a:lnTo>
                      <a:lnTo>
                        <a:pt x="131" y="612"/>
                      </a:lnTo>
                      <a:lnTo>
                        <a:pt x="127" y="612"/>
                      </a:lnTo>
                      <a:lnTo>
                        <a:pt x="124" y="611"/>
                      </a:lnTo>
                      <a:lnTo>
                        <a:pt x="122" y="608"/>
                      </a:lnTo>
                      <a:lnTo>
                        <a:pt x="121" y="597"/>
                      </a:lnTo>
                      <a:lnTo>
                        <a:pt x="121" y="586"/>
                      </a:lnTo>
                      <a:lnTo>
                        <a:pt x="122" y="574"/>
                      </a:lnTo>
                      <a:lnTo>
                        <a:pt x="124" y="562"/>
                      </a:lnTo>
                      <a:lnTo>
                        <a:pt x="124" y="551"/>
                      </a:lnTo>
                      <a:lnTo>
                        <a:pt x="124" y="550"/>
                      </a:lnTo>
                      <a:lnTo>
                        <a:pt x="124" y="551"/>
                      </a:lnTo>
                      <a:lnTo>
                        <a:pt x="123" y="551"/>
                      </a:lnTo>
                      <a:lnTo>
                        <a:pt x="123" y="551"/>
                      </a:lnTo>
                      <a:lnTo>
                        <a:pt x="122" y="551"/>
                      </a:lnTo>
                      <a:lnTo>
                        <a:pt x="128" y="540"/>
                      </a:lnTo>
                      <a:lnTo>
                        <a:pt x="131" y="529"/>
                      </a:lnTo>
                      <a:lnTo>
                        <a:pt x="135" y="511"/>
                      </a:lnTo>
                      <a:lnTo>
                        <a:pt x="138" y="502"/>
                      </a:lnTo>
                      <a:lnTo>
                        <a:pt x="138" y="501"/>
                      </a:lnTo>
                      <a:lnTo>
                        <a:pt x="139" y="500"/>
                      </a:lnTo>
                      <a:lnTo>
                        <a:pt x="141" y="499"/>
                      </a:lnTo>
                      <a:lnTo>
                        <a:pt x="142" y="498"/>
                      </a:lnTo>
                      <a:lnTo>
                        <a:pt x="144" y="496"/>
                      </a:lnTo>
                      <a:lnTo>
                        <a:pt x="145" y="495"/>
                      </a:lnTo>
                      <a:lnTo>
                        <a:pt x="145" y="494"/>
                      </a:lnTo>
                      <a:lnTo>
                        <a:pt x="145" y="492"/>
                      </a:lnTo>
                      <a:lnTo>
                        <a:pt x="146" y="491"/>
                      </a:lnTo>
                      <a:lnTo>
                        <a:pt x="152" y="476"/>
                      </a:lnTo>
                      <a:lnTo>
                        <a:pt x="156" y="469"/>
                      </a:lnTo>
                      <a:lnTo>
                        <a:pt x="160" y="464"/>
                      </a:lnTo>
                      <a:lnTo>
                        <a:pt x="161" y="459"/>
                      </a:lnTo>
                      <a:lnTo>
                        <a:pt x="163" y="450"/>
                      </a:lnTo>
                      <a:lnTo>
                        <a:pt x="164" y="449"/>
                      </a:lnTo>
                      <a:lnTo>
                        <a:pt x="165" y="447"/>
                      </a:lnTo>
                      <a:lnTo>
                        <a:pt x="166" y="446"/>
                      </a:lnTo>
                      <a:lnTo>
                        <a:pt x="168" y="445"/>
                      </a:lnTo>
                      <a:lnTo>
                        <a:pt x="169" y="443"/>
                      </a:lnTo>
                      <a:lnTo>
                        <a:pt x="169" y="442"/>
                      </a:lnTo>
                      <a:lnTo>
                        <a:pt x="169" y="441"/>
                      </a:lnTo>
                      <a:lnTo>
                        <a:pt x="167" y="439"/>
                      </a:lnTo>
                      <a:lnTo>
                        <a:pt x="167" y="438"/>
                      </a:lnTo>
                      <a:lnTo>
                        <a:pt x="167" y="437"/>
                      </a:lnTo>
                      <a:lnTo>
                        <a:pt x="169" y="430"/>
                      </a:lnTo>
                      <a:lnTo>
                        <a:pt x="171" y="425"/>
                      </a:lnTo>
                      <a:lnTo>
                        <a:pt x="175" y="419"/>
                      </a:lnTo>
                      <a:lnTo>
                        <a:pt x="179" y="414"/>
                      </a:lnTo>
                      <a:lnTo>
                        <a:pt x="180" y="414"/>
                      </a:lnTo>
                      <a:lnTo>
                        <a:pt x="183" y="415"/>
                      </a:lnTo>
                      <a:lnTo>
                        <a:pt x="186" y="415"/>
                      </a:lnTo>
                      <a:lnTo>
                        <a:pt x="189" y="416"/>
                      </a:lnTo>
                      <a:lnTo>
                        <a:pt x="192" y="419"/>
                      </a:lnTo>
                      <a:lnTo>
                        <a:pt x="193" y="421"/>
                      </a:lnTo>
                      <a:lnTo>
                        <a:pt x="191" y="424"/>
                      </a:lnTo>
                      <a:lnTo>
                        <a:pt x="188" y="427"/>
                      </a:lnTo>
                      <a:lnTo>
                        <a:pt x="184" y="429"/>
                      </a:lnTo>
                      <a:lnTo>
                        <a:pt x="181" y="433"/>
                      </a:lnTo>
                      <a:lnTo>
                        <a:pt x="180" y="434"/>
                      </a:lnTo>
                      <a:lnTo>
                        <a:pt x="180" y="434"/>
                      </a:lnTo>
                      <a:lnTo>
                        <a:pt x="180" y="435"/>
                      </a:lnTo>
                      <a:lnTo>
                        <a:pt x="180" y="437"/>
                      </a:lnTo>
                      <a:lnTo>
                        <a:pt x="180" y="437"/>
                      </a:lnTo>
                      <a:lnTo>
                        <a:pt x="186" y="433"/>
                      </a:lnTo>
                      <a:lnTo>
                        <a:pt x="192" y="428"/>
                      </a:lnTo>
                      <a:lnTo>
                        <a:pt x="197" y="423"/>
                      </a:lnTo>
                      <a:lnTo>
                        <a:pt x="198" y="420"/>
                      </a:lnTo>
                      <a:lnTo>
                        <a:pt x="198" y="415"/>
                      </a:lnTo>
                      <a:lnTo>
                        <a:pt x="198" y="412"/>
                      </a:lnTo>
                      <a:lnTo>
                        <a:pt x="199" y="406"/>
                      </a:lnTo>
                      <a:lnTo>
                        <a:pt x="200" y="401"/>
                      </a:lnTo>
                      <a:lnTo>
                        <a:pt x="200" y="395"/>
                      </a:lnTo>
                      <a:lnTo>
                        <a:pt x="200" y="395"/>
                      </a:lnTo>
                      <a:lnTo>
                        <a:pt x="197" y="395"/>
                      </a:lnTo>
                      <a:lnTo>
                        <a:pt x="195" y="393"/>
                      </a:lnTo>
                      <a:lnTo>
                        <a:pt x="194" y="392"/>
                      </a:lnTo>
                      <a:lnTo>
                        <a:pt x="194" y="391"/>
                      </a:lnTo>
                      <a:lnTo>
                        <a:pt x="195" y="390"/>
                      </a:lnTo>
                      <a:lnTo>
                        <a:pt x="195" y="389"/>
                      </a:lnTo>
                      <a:lnTo>
                        <a:pt x="195" y="388"/>
                      </a:lnTo>
                      <a:lnTo>
                        <a:pt x="194" y="387"/>
                      </a:lnTo>
                      <a:lnTo>
                        <a:pt x="192" y="386"/>
                      </a:lnTo>
                      <a:lnTo>
                        <a:pt x="189" y="385"/>
                      </a:lnTo>
                      <a:lnTo>
                        <a:pt x="186" y="384"/>
                      </a:lnTo>
                      <a:lnTo>
                        <a:pt x="184" y="382"/>
                      </a:lnTo>
                      <a:lnTo>
                        <a:pt x="184" y="379"/>
                      </a:lnTo>
                      <a:lnTo>
                        <a:pt x="186" y="377"/>
                      </a:lnTo>
                      <a:lnTo>
                        <a:pt x="189" y="375"/>
                      </a:lnTo>
                      <a:lnTo>
                        <a:pt x="191" y="373"/>
                      </a:lnTo>
                      <a:lnTo>
                        <a:pt x="193" y="371"/>
                      </a:lnTo>
                      <a:lnTo>
                        <a:pt x="194" y="369"/>
                      </a:lnTo>
                      <a:lnTo>
                        <a:pt x="194" y="366"/>
                      </a:lnTo>
                      <a:lnTo>
                        <a:pt x="193" y="364"/>
                      </a:lnTo>
                      <a:lnTo>
                        <a:pt x="192" y="363"/>
                      </a:lnTo>
                      <a:lnTo>
                        <a:pt x="191" y="363"/>
                      </a:lnTo>
                      <a:lnTo>
                        <a:pt x="190" y="363"/>
                      </a:lnTo>
                      <a:lnTo>
                        <a:pt x="189" y="365"/>
                      </a:lnTo>
                      <a:lnTo>
                        <a:pt x="188" y="366"/>
                      </a:lnTo>
                      <a:lnTo>
                        <a:pt x="187" y="367"/>
                      </a:lnTo>
                      <a:lnTo>
                        <a:pt x="184" y="370"/>
                      </a:lnTo>
                      <a:lnTo>
                        <a:pt x="182" y="370"/>
                      </a:lnTo>
                      <a:lnTo>
                        <a:pt x="178" y="365"/>
                      </a:lnTo>
                      <a:lnTo>
                        <a:pt x="176" y="363"/>
                      </a:lnTo>
                      <a:lnTo>
                        <a:pt x="171" y="358"/>
                      </a:lnTo>
                      <a:lnTo>
                        <a:pt x="168" y="354"/>
                      </a:lnTo>
                      <a:lnTo>
                        <a:pt x="165" y="349"/>
                      </a:lnTo>
                      <a:lnTo>
                        <a:pt x="165" y="344"/>
                      </a:lnTo>
                      <a:lnTo>
                        <a:pt x="167" y="341"/>
                      </a:lnTo>
                      <a:lnTo>
                        <a:pt x="171" y="337"/>
                      </a:lnTo>
                      <a:lnTo>
                        <a:pt x="175" y="334"/>
                      </a:lnTo>
                      <a:lnTo>
                        <a:pt x="179" y="332"/>
                      </a:lnTo>
                      <a:lnTo>
                        <a:pt x="181" y="331"/>
                      </a:lnTo>
                      <a:lnTo>
                        <a:pt x="184" y="331"/>
                      </a:lnTo>
                      <a:lnTo>
                        <a:pt x="185" y="331"/>
                      </a:lnTo>
                      <a:lnTo>
                        <a:pt x="185" y="331"/>
                      </a:lnTo>
                      <a:lnTo>
                        <a:pt x="182" y="330"/>
                      </a:lnTo>
                      <a:lnTo>
                        <a:pt x="179" y="330"/>
                      </a:lnTo>
                      <a:lnTo>
                        <a:pt x="176" y="329"/>
                      </a:lnTo>
                      <a:lnTo>
                        <a:pt x="173" y="328"/>
                      </a:lnTo>
                      <a:lnTo>
                        <a:pt x="170" y="326"/>
                      </a:lnTo>
                      <a:lnTo>
                        <a:pt x="170" y="325"/>
                      </a:lnTo>
                      <a:lnTo>
                        <a:pt x="173" y="323"/>
                      </a:lnTo>
                      <a:lnTo>
                        <a:pt x="175" y="322"/>
                      </a:lnTo>
                      <a:lnTo>
                        <a:pt x="177" y="320"/>
                      </a:lnTo>
                      <a:lnTo>
                        <a:pt x="179" y="318"/>
                      </a:lnTo>
                      <a:lnTo>
                        <a:pt x="180" y="313"/>
                      </a:lnTo>
                      <a:lnTo>
                        <a:pt x="179" y="309"/>
                      </a:lnTo>
                      <a:lnTo>
                        <a:pt x="178" y="307"/>
                      </a:lnTo>
                      <a:lnTo>
                        <a:pt x="177" y="305"/>
                      </a:lnTo>
                      <a:lnTo>
                        <a:pt x="175" y="304"/>
                      </a:lnTo>
                      <a:lnTo>
                        <a:pt x="173" y="302"/>
                      </a:lnTo>
                      <a:lnTo>
                        <a:pt x="171" y="299"/>
                      </a:lnTo>
                      <a:lnTo>
                        <a:pt x="170" y="296"/>
                      </a:lnTo>
                      <a:lnTo>
                        <a:pt x="170" y="295"/>
                      </a:lnTo>
                      <a:lnTo>
                        <a:pt x="171" y="293"/>
                      </a:lnTo>
                      <a:lnTo>
                        <a:pt x="173" y="291"/>
                      </a:lnTo>
                      <a:lnTo>
                        <a:pt x="172" y="290"/>
                      </a:lnTo>
                      <a:lnTo>
                        <a:pt x="171" y="288"/>
                      </a:lnTo>
                      <a:lnTo>
                        <a:pt x="171" y="287"/>
                      </a:lnTo>
                      <a:lnTo>
                        <a:pt x="171" y="286"/>
                      </a:lnTo>
                      <a:lnTo>
                        <a:pt x="171" y="285"/>
                      </a:lnTo>
                      <a:lnTo>
                        <a:pt x="171" y="284"/>
                      </a:lnTo>
                      <a:lnTo>
                        <a:pt x="172" y="283"/>
                      </a:lnTo>
                      <a:lnTo>
                        <a:pt x="173" y="283"/>
                      </a:lnTo>
                      <a:lnTo>
                        <a:pt x="174" y="282"/>
                      </a:lnTo>
                      <a:lnTo>
                        <a:pt x="174" y="282"/>
                      </a:lnTo>
                      <a:lnTo>
                        <a:pt x="175" y="283"/>
                      </a:lnTo>
                      <a:lnTo>
                        <a:pt x="175" y="288"/>
                      </a:lnTo>
                      <a:lnTo>
                        <a:pt x="175" y="288"/>
                      </a:lnTo>
                      <a:lnTo>
                        <a:pt x="179" y="286"/>
                      </a:lnTo>
                      <a:lnTo>
                        <a:pt x="182" y="282"/>
                      </a:lnTo>
                      <a:lnTo>
                        <a:pt x="185" y="277"/>
                      </a:lnTo>
                      <a:lnTo>
                        <a:pt x="188" y="271"/>
                      </a:lnTo>
                      <a:lnTo>
                        <a:pt x="190" y="267"/>
                      </a:lnTo>
                      <a:lnTo>
                        <a:pt x="191" y="262"/>
                      </a:lnTo>
                      <a:lnTo>
                        <a:pt x="190" y="262"/>
                      </a:lnTo>
                      <a:lnTo>
                        <a:pt x="190" y="263"/>
                      </a:lnTo>
                      <a:lnTo>
                        <a:pt x="188" y="265"/>
                      </a:lnTo>
                      <a:lnTo>
                        <a:pt x="187" y="268"/>
                      </a:lnTo>
                      <a:lnTo>
                        <a:pt x="186" y="271"/>
                      </a:lnTo>
                      <a:lnTo>
                        <a:pt x="184" y="273"/>
                      </a:lnTo>
                      <a:lnTo>
                        <a:pt x="182" y="275"/>
                      </a:lnTo>
                      <a:lnTo>
                        <a:pt x="179" y="278"/>
                      </a:lnTo>
                      <a:lnTo>
                        <a:pt x="176" y="280"/>
                      </a:lnTo>
                      <a:lnTo>
                        <a:pt x="173" y="279"/>
                      </a:lnTo>
                      <a:lnTo>
                        <a:pt x="173" y="277"/>
                      </a:lnTo>
                      <a:lnTo>
                        <a:pt x="174" y="276"/>
                      </a:lnTo>
                      <a:lnTo>
                        <a:pt x="179" y="273"/>
                      </a:lnTo>
                      <a:lnTo>
                        <a:pt x="181" y="271"/>
                      </a:lnTo>
                      <a:lnTo>
                        <a:pt x="182" y="267"/>
                      </a:lnTo>
                      <a:lnTo>
                        <a:pt x="184" y="263"/>
                      </a:lnTo>
                      <a:lnTo>
                        <a:pt x="185" y="260"/>
                      </a:lnTo>
                      <a:lnTo>
                        <a:pt x="184" y="257"/>
                      </a:lnTo>
                      <a:lnTo>
                        <a:pt x="182" y="256"/>
                      </a:lnTo>
                      <a:lnTo>
                        <a:pt x="179" y="257"/>
                      </a:lnTo>
                      <a:lnTo>
                        <a:pt x="176" y="258"/>
                      </a:lnTo>
                      <a:lnTo>
                        <a:pt x="173" y="259"/>
                      </a:lnTo>
                      <a:lnTo>
                        <a:pt x="170" y="258"/>
                      </a:lnTo>
                      <a:lnTo>
                        <a:pt x="170" y="257"/>
                      </a:lnTo>
                      <a:lnTo>
                        <a:pt x="172" y="257"/>
                      </a:lnTo>
                      <a:lnTo>
                        <a:pt x="177" y="256"/>
                      </a:lnTo>
                      <a:lnTo>
                        <a:pt x="180" y="255"/>
                      </a:lnTo>
                      <a:lnTo>
                        <a:pt x="182" y="254"/>
                      </a:lnTo>
                      <a:lnTo>
                        <a:pt x="182" y="251"/>
                      </a:lnTo>
                      <a:lnTo>
                        <a:pt x="180" y="249"/>
                      </a:lnTo>
                      <a:lnTo>
                        <a:pt x="179" y="246"/>
                      </a:lnTo>
                      <a:lnTo>
                        <a:pt x="178" y="244"/>
                      </a:lnTo>
                      <a:lnTo>
                        <a:pt x="179" y="239"/>
                      </a:lnTo>
                      <a:lnTo>
                        <a:pt x="182" y="234"/>
                      </a:lnTo>
                      <a:lnTo>
                        <a:pt x="184" y="229"/>
                      </a:lnTo>
                      <a:lnTo>
                        <a:pt x="183" y="225"/>
                      </a:lnTo>
                      <a:lnTo>
                        <a:pt x="182" y="221"/>
                      </a:lnTo>
                      <a:lnTo>
                        <a:pt x="182" y="217"/>
                      </a:lnTo>
                      <a:lnTo>
                        <a:pt x="183" y="216"/>
                      </a:lnTo>
                      <a:lnTo>
                        <a:pt x="184" y="216"/>
                      </a:lnTo>
                      <a:lnTo>
                        <a:pt x="185" y="215"/>
                      </a:lnTo>
                      <a:lnTo>
                        <a:pt x="186" y="214"/>
                      </a:lnTo>
                      <a:lnTo>
                        <a:pt x="188" y="214"/>
                      </a:lnTo>
                      <a:lnTo>
                        <a:pt x="190" y="213"/>
                      </a:lnTo>
                      <a:lnTo>
                        <a:pt x="190" y="212"/>
                      </a:lnTo>
                      <a:lnTo>
                        <a:pt x="189" y="211"/>
                      </a:lnTo>
                      <a:lnTo>
                        <a:pt x="186" y="211"/>
                      </a:lnTo>
                      <a:lnTo>
                        <a:pt x="182" y="212"/>
                      </a:lnTo>
                      <a:lnTo>
                        <a:pt x="181" y="211"/>
                      </a:lnTo>
                      <a:lnTo>
                        <a:pt x="184" y="204"/>
                      </a:lnTo>
                      <a:lnTo>
                        <a:pt x="186" y="201"/>
                      </a:lnTo>
                      <a:lnTo>
                        <a:pt x="188" y="198"/>
                      </a:lnTo>
                      <a:lnTo>
                        <a:pt x="189" y="195"/>
                      </a:lnTo>
                      <a:lnTo>
                        <a:pt x="190" y="193"/>
                      </a:lnTo>
                      <a:lnTo>
                        <a:pt x="185" y="199"/>
                      </a:lnTo>
                      <a:lnTo>
                        <a:pt x="181" y="206"/>
                      </a:lnTo>
                      <a:lnTo>
                        <a:pt x="176" y="212"/>
                      </a:lnTo>
                      <a:lnTo>
                        <a:pt x="176" y="212"/>
                      </a:lnTo>
                      <a:lnTo>
                        <a:pt x="176" y="212"/>
                      </a:lnTo>
                      <a:lnTo>
                        <a:pt x="176" y="211"/>
                      </a:lnTo>
                      <a:lnTo>
                        <a:pt x="176" y="210"/>
                      </a:lnTo>
                      <a:lnTo>
                        <a:pt x="177" y="209"/>
                      </a:lnTo>
                      <a:lnTo>
                        <a:pt x="177" y="208"/>
                      </a:lnTo>
                      <a:lnTo>
                        <a:pt x="177" y="207"/>
                      </a:lnTo>
                      <a:lnTo>
                        <a:pt x="178" y="205"/>
                      </a:lnTo>
                      <a:lnTo>
                        <a:pt x="179" y="203"/>
                      </a:lnTo>
                      <a:lnTo>
                        <a:pt x="179" y="200"/>
                      </a:lnTo>
                      <a:lnTo>
                        <a:pt x="179" y="198"/>
                      </a:lnTo>
                      <a:lnTo>
                        <a:pt x="179" y="195"/>
                      </a:lnTo>
                      <a:lnTo>
                        <a:pt x="177" y="194"/>
                      </a:lnTo>
                      <a:lnTo>
                        <a:pt x="174" y="194"/>
                      </a:lnTo>
                      <a:lnTo>
                        <a:pt x="173" y="194"/>
                      </a:lnTo>
                      <a:lnTo>
                        <a:pt x="171" y="195"/>
                      </a:lnTo>
                      <a:lnTo>
                        <a:pt x="170" y="197"/>
                      </a:lnTo>
                      <a:lnTo>
                        <a:pt x="170" y="198"/>
                      </a:lnTo>
                      <a:lnTo>
                        <a:pt x="170" y="198"/>
                      </a:lnTo>
                      <a:lnTo>
                        <a:pt x="173" y="198"/>
                      </a:lnTo>
                      <a:lnTo>
                        <a:pt x="174" y="199"/>
                      </a:lnTo>
                      <a:lnTo>
                        <a:pt x="174" y="202"/>
                      </a:lnTo>
                      <a:lnTo>
                        <a:pt x="174" y="204"/>
                      </a:lnTo>
                      <a:lnTo>
                        <a:pt x="173" y="206"/>
                      </a:lnTo>
                      <a:lnTo>
                        <a:pt x="171" y="207"/>
                      </a:lnTo>
                      <a:lnTo>
                        <a:pt x="167" y="206"/>
                      </a:lnTo>
                      <a:lnTo>
                        <a:pt x="165" y="204"/>
                      </a:lnTo>
                      <a:lnTo>
                        <a:pt x="164" y="200"/>
                      </a:lnTo>
                      <a:lnTo>
                        <a:pt x="164" y="196"/>
                      </a:lnTo>
                      <a:lnTo>
                        <a:pt x="165" y="191"/>
                      </a:lnTo>
                      <a:lnTo>
                        <a:pt x="166" y="186"/>
                      </a:lnTo>
                      <a:lnTo>
                        <a:pt x="168" y="181"/>
                      </a:lnTo>
                      <a:lnTo>
                        <a:pt x="169" y="178"/>
                      </a:lnTo>
                      <a:lnTo>
                        <a:pt x="170" y="175"/>
                      </a:lnTo>
                      <a:lnTo>
                        <a:pt x="170" y="173"/>
                      </a:lnTo>
                      <a:lnTo>
                        <a:pt x="169" y="172"/>
                      </a:lnTo>
                      <a:lnTo>
                        <a:pt x="167" y="172"/>
                      </a:lnTo>
                      <a:lnTo>
                        <a:pt x="165" y="174"/>
                      </a:lnTo>
                      <a:lnTo>
                        <a:pt x="163" y="175"/>
                      </a:lnTo>
                      <a:lnTo>
                        <a:pt x="161" y="175"/>
                      </a:lnTo>
                      <a:lnTo>
                        <a:pt x="160" y="174"/>
                      </a:lnTo>
                      <a:lnTo>
                        <a:pt x="159" y="173"/>
                      </a:lnTo>
                      <a:lnTo>
                        <a:pt x="157" y="172"/>
                      </a:lnTo>
                      <a:lnTo>
                        <a:pt x="157" y="171"/>
                      </a:lnTo>
                      <a:lnTo>
                        <a:pt x="156" y="169"/>
                      </a:lnTo>
                      <a:lnTo>
                        <a:pt x="157" y="168"/>
                      </a:lnTo>
                      <a:lnTo>
                        <a:pt x="160" y="167"/>
                      </a:lnTo>
                      <a:lnTo>
                        <a:pt x="160" y="167"/>
                      </a:lnTo>
                      <a:lnTo>
                        <a:pt x="161" y="166"/>
                      </a:lnTo>
                      <a:lnTo>
                        <a:pt x="160" y="166"/>
                      </a:lnTo>
                      <a:lnTo>
                        <a:pt x="156" y="163"/>
                      </a:lnTo>
                      <a:lnTo>
                        <a:pt x="152" y="162"/>
                      </a:lnTo>
                      <a:lnTo>
                        <a:pt x="148" y="161"/>
                      </a:lnTo>
                      <a:lnTo>
                        <a:pt x="143" y="159"/>
                      </a:lnTo>
                      <a:lnTo>
                        <a:pt x="142" y="157"/>
                      </a:lnTo>
                      <a:lnTo>
                        <a:pt x="142" y="155"/>
                      </a:lnTo>
                      <a:lnTo>
                        <a:pt x="143" y="153"/>
                      </a:lnTo>
                      <a:lnTo>
                        <a:pt x="145" y="152"/>
                      </a:lnTo>
                      <a:lnTo>
                        <a:pt x="147" y="151"/>
                      </a:lnTo>
                      <a:lnTo>
                        <a:pt x="148" y="150"/>
                      </a:lnTo>
                      <a:lnTo>
                        <a:pt x="149" y="150"/>
                      </a:lnTo>
                      <a:lnTo>
                        <a:pt x="150" y="150"/>
                      </a:lnTo>
                      <a:lnTo>
                        <a:pt x="151" y="149"/>
                      </a:lnTo>
                      <a:lnTo>
                        <a:pt x="151" y="148"/>
                      </a:lnTo>
                      <a:lnTo>
                        <a:pt x="147" y="144"/>
                      </a:lnTo>
                      <a:lnTo>
                        <a:pt x="142" y="140"/>
                      </a:lnTo>
                      <a:lnTo>
                        <a:pt x="137" y="137"/>
                      </a:lnTo>
                      <a:lnTo>
                        <a:pt x="132" y="135"/>
                      </a:lnTo>
                      <a:lnTo>
                        <a:pt x="132" y="135"/>
                      </a:lnTo>
                      <a:lnTo>
                        <a:pt x="132" y="135"/>
                      </a:lnTo>
                      <a:lnTo>
                        <a:pt x="132" y="136"/>
                      </a:lnTo>
                      <a:lnTo>
                        <a:pt x="132" y="136"/>
                      </a:lnTo>
                      <a:lnTo>
                        <a:pt x="133" y="137"/>
                      </a:lnTo>
                      <a:lnTo>
                        <a:pt x="133" y="138"/>
                      </a:lnTo>
                      <a:lnTo>
                        <a:pt x="132" y="138"/>
                      </a:lnTo>
                      <a:lnTo>
                        <a:pt x="131" y="139"/>
                      </a:lnTo>
                      <a:lnTo>
                        <a:pt x="122" y="139"/>
                      </a:lnTo>
                      <a:lnTo>
                        <a:pt x="116" y="139"/>
                      </a:lnTo>
                      <a:lnTo>
                        <a:pt x="110" y="139"/>
                      </a:lnTo>
                      <a:lnTo>
                        <a:pt x="105" y="137"/>
                      </a:lnTo>
                      <a:lnTo>
                        <a:pt x="104" y="136"/>
                      </a:lnTo>
                      <a:lnTo>
                        <a:pt x="106" y="135"/>
                      </a:lnTo>
                      <a:lnTo>
                        <a:pt x="110" y="134"/>
                      </a:lnTo>
                      <a:lnTo>
                        <a:pt x="113" y="133"/>
                      </a:lnTo>
                      <a:lnTo>
                        <a:pt x="116" y="131"/>
                      </a:lnTo>
                      <a:lnTo>
                        <a:pt x="118" y="130"/>
                      </a:lnTo>
                      <a:lnTo>
                        <a:pt x="118" y="129"/>
                      </a:lnTo>
                      <a:lnTo>
                        <a:pt x="111" y="130"/>
                      </a:lnTo>
                      <a:lnTo>
                        <a:pt x="105" y="131"/>
                      </a:lnTo>
                      <a:lnTo>
                        <a:pt x="98" y="134"/>
                      </a:lnTo>
                      <a:lnTo>
                        <a:pt x="93" y="138"/>
                      </a:lnTo>
                      <a:lnTo>
                        <a:pt x="89" y="140"/>
                      </a:lnTo>
                      <a:lnTo>
                        <a:pt x="86" y="143"/>
                      </a:lnTo>
                      <a:lnTo>
                        <a:pt x="84" y="145"/>
                      </a:lnTo>
                      <a:lnTo>
                        <a:pt x="81" y="146"/>
                      </a:lnTo>
                      <a:lnTo>
                        <a:pt x="78" y="148"/>
                      </a:lnTo>
                      <a:lnTo>
                        <a:pt x="72" y="149"/>
                      </a:lnTo>
                      <a:lnTo>
                        <a:pt x="72" y="149"/>
                      </a:lnTo>
                      <a:lnTo>
                        <a:pt x="72" y="148"/>
                      </a:lnTo>
                      <a:lnTo>
                        <a:pt x="73" y="148"/>
                      </a:lnTo>
                      <a:lnTo>
                        <a:pt x="73" y="147"/>
                      </a:lnTo>
                      <a:lnTo>
                        <a:pt x="61" y="151"/>
                      </a:lnTo>
                      <a:lnTo>
                        <a:pt x="49" y="155"/>
                      </a:lnTo>
                      <a:lnTo>
                        <a:pt x="47" y="154"/>
                      </a:lnTo>
                      <a:lnTo>
                        <a:pt x="47" y="153"/>
                      </a:lnTo>
                      <a:lnTo>
                        <a:pt x="46" y="153"/>
                      </a:lnTo>
                      <a:lnTo>
                        <a:pt x="45" y="153"/>
                      </a:lnTo>
                      <a:lnTo>
                        <a:pt x="40" y="155"/>
                      </a:lnTo>
                      <a:lnTo>
                        <a:pt x="35" y="158"/>
                      </a:lnTo>
                      <a:lnTo>
                        <a:pt x="30" y="160"/>
                      </a:lnTo>
                      <a:lnTo>
                        <a:pt x="31" y="159"/>
                      </a:lnTo>
                      <a:lnTo>
                        <a:pt x="32" y="158"/>
                      </a:lnTo>
                      <a:lnTo>
                        <a:pt x="33" y="158"/>
                      </a:lnTo>
                      <a:lnTo>
                        <a:pt x="33" y="157"/>
                      </a:lnTo>
                      <a:lnTo>
                        <a:pt x="22" y="156"/>
                      </a:lnTo>
                      <a:lnTo>
                        <a:pt x="11" y="156"/>
                      </a:lnTo>
                      <a:lnTo>
                        <a:pt x="1" y="154"/>
                      </a:lnTo>
                      <a:lnTo>
                        <a:pt x="0" y="154"/>
                      </a:lnTo>
                      <a:lnTo>
                        <a:pt x="0" y="153"/>
                      </a:lnTo>
                      <a:lnTo>
                        <a:pt x="1" y="153"/>
                      </a:lnTo>
                      <a:lnTo>
                        <a:pt x="2" y="152"/>
                      </a:lnTo>
                      <a:lnTo>
                        <a:pt x="5" y="150"/>
                      </a:lnTo>
                      <a:lnTo>
                        <a:pt x="5" y="150"/>
                      </a:lnTo>
                      <a:lnTo>
                        <a:pt x="11" y="152"/>
                      </a:lnTo>
                      <a:lnTo>
                        <a:pt x="16" y="154"/>
                      </a:lnTo>
                      <a:lnTo>
                        <a:pt x="22" y="155"/>
                      </a:lnTo>
                      <a:lnTo>
                        <a:pt x="24" y="154"/>
                      </a:lnTo>
                      <a:lnTo>
                        <a:pt x="25" y="153"/>
                      </a:lnTo>
                      <a:lnTo>
                        <a:pt x="25" y="152"/>
                      </a:lnTo>
                      <a:lnTo>
                        <a:pt x="26" y="150"/>
                      </a:lnTo>
                      <a:lnTo>
                        <a:pt x="27" y="149"/>
                      </a:lnTo>
                      <a:lnTo>
                        <a:pt x="28" y="149"/>
                      </a:lnTo>
                      <a:lnTo>
                        <a:pt x="31" y="148"/>
                      </a:lnTo>
                      <a:lnTo>
                        <a:pt x="35" y="148"/>
                      </a:lnTo>
                      <a:lnTo>
                        <a:pt x="41" y="147"/>
                      </a:lnTo>
                      <a:lnTo>
                        <a:pt x="47" y="146"/>
                      </a:lnTo>
                      <a:lnTo>
                        <a:pt x="52" y="146"/>
                      </a:lnTo>
                      <a:lnTo>
                        <a:pt x="54" y="145"/>
                      </a:lnTo>
                      <a:lnTo>
                        <a:pt x="55" y="144"/>
                      </a:lnTo>
                      <a:lnTo>
                        <a:pt x="56" y="143"/>
                      </a:lnTo>
                      <a:lnTo>
                        <a:pt x="60" y="138"/>
                      </a:lnTo>
                      <a:lnTo>
                        <a:pt x="61" y="137"/>
                      </a:lnTo>
                      <a:lnTo>
                        <a:pt x="62" y="137"/>
                      </a:lnTo>
                      <a:lnTo>
                        <a:pt x="63" y="138"/>
                      </a:lnTo>
                      <a:lnTo>
                        <a:pt x="65" y="137"/>
                      </a:lnTo>
                      <a:lnTo>
                        <a:pt x="65" y="135"/>
                      </a:lnTo>
                      <a:lnTo>
                        <a:pt x="65" y="134"/>
                      </a:lnTo>
                      <a:lnTo>
                        <a:pt x="66" y="134"/>
                      </a:lnTo>
                      <a:lnTo>
                        <a:pt x="68" y="133"/>
                      </a:lnTo>
                      <a:lnTo>
                        <a:pt x="72" y="132"/>
                      </a:lnTo>
                      <a:lnTo>
                        <a:pt x="75" y="131"/>
                      </a:lnTo>
                      <a:lnTo>
                        <a:pt x="78" y="130"/>
                      </a:lnTo>
                      <a:lnTo>
                        <a:pt x="79" y="128"/>
                      </a:lnTo>
                      <a:lnTo>
                        <a:pt x="78" y="125"/>
                      </a:lnTo>
                      <a:lnTo>
                        <a:pt x="75" y="123"/>
                      </a:lnTo>
                      <a:lnTo>
                        <a:pt x="72" y="122"/>
                      </a:lnTo>
                      <a:lnTo>
                        <a:pt x="68" y="120"/>
                      </a:lnTo>
                      <a:lnTo>
                        <a:pt x="65" y="119"/>
                      </a:lnTo>
                      <a:lnTo>
                        <a:pt x="63" y="118"/>
                      </a:lnTo>
                      <a:lnTo>
                        <a:pt x="60" y="117"/>
                      </a:lnTo>
                      <a:lnTo>
                        <a:pt x="58" y="116"/>
                      </a:lnTo>
                      <a:lnTo>
                        <a:pt x="57" y="114"/>
                      </a:lnTo>
                      <a:lnTo>
                        <a:pt x="57" y="113"/>
                      </a:lnTo>
                      <a:lnTo>
                        <a:pt x="58" y="112"/>
                      </a:lnTo>
                      <a:lnTo>
                        <a:pt x="59" y="112"/>
                      </a:lnTo>
                      <a:lnTo>
                        <a:pt x="60" y="112"/>
                      </a:lnTo>
                      <a:lnTo>
                        <a:pt x="61" y="112"/>
                      </a:lnTo>
                      <a:lnTo>
                        <a:pt x="63" y="111"/>
                      </a:lnTo>
                      <a:lnTo>
                        <a:pt x="64" y="111"/>
                      </a:lnTo>
                      <a:lnTo>
                        <a:pt x="65" y="111"/>
                      </a:lnTo>
                      <a:lnTo>
                        <a:pt x="65" y="109"/>
                      </a:lnTo>
                      <a:lnTo>
                        <a:pt x="71" y="102"/>
                      </a:lnTo>
                      <a:lnTo>
                        <a:pt x="79" y="96"/>
                      </a:lnTo>
                      <a:lnTo>
                        <a:pt x="76" y="97"/>
                      </a:lnTo>
                      <a:lnTo>
                        <a:pt x="73" y="97"/>
                      </a:lnTo>
                      <a:lnTo>
                        <a:pt x="70" y="96"/>
                      </a:lnTo>
                      <a:lnTo>
                        <a:pt x="69" y="93"/>
                      </a:lnTo>
                      <a:lnTo>
                        <a:pt x="70" y="91"/>
                      </a:lnTo>
                      <a:lnTo>
                        <a:pt x="72" y="88"/>
                      </a:lnTo>
                      <a:lnTo>
                        <a:pt x="75" y="84"/>
                      </a:lnTo>
                      <a:lnTo>
                        <a:pt x="78" y="82"/>
                      </a:lnTo>
                      <a:lnTo>
                        <a:pt x="80" y="82"/>
                      </a:lnTo>
                      <a:lnTo>
                        <a:pt x="82" y="83"/>
                      </a:lnTo>
                      <a:lnTo>
                        <a:pt x="84" y="84"/>
                      </a:lnTo>
                      <a:lnTo>
                        <a:pt x="87" y="84"/>
                      </a:lnTo>
                      <a:lnTo>
                        <a:pt x="90" y="82"/>
                      </a:lnTo>
                      <a:lnTo>
                        <a:pt x="91" y="78"/>
                      </a:lnTo>
                      <a:lnTo>
                        <a:pt x="92" y="74"/>
                      </a:lnTo>
                      <a:lnTo>
                        <a:pt x="92" y="73"/>
                      </a:lnTo>
                      <a:lnTo>
                        <a:pt x="92" y="71"/>
                      </a:lnTo>
                      <a:lnTo>
                        <a:pt x="92" y="69"/>
                      </a:lnTo>
                      <a:lnTo>
                        <a:pt x="92" y="69"/>
                      </a:lnTo>
                      <a:lnTo>
                        <a:pt x="97" y="66"/>
                      </a:lnTo>
                      <a:lnTo>
                        <a:pt x="103" y="64"/>
                      </a:lnTo>
                      <a:lnTo>
                        <a:pt x="108" y="63"/>
                      </a:lnTo>
                      <a:lnTo>
                        <a:pt x="112" y="61"/>
                      </a:lnTo>
                      <a:lnTo>
                        <a:pt x="116" y="59"/>
                      </a:lnTo>
                      <a:lnTo>
                        <a:pt x="120" y="58"/>
                      </a:lnTo>
                      <a:lnTo>
                        <a:pt x="124" y="59"/>
                      </a:lnTo>
                      <a:lnTo>
                        <a:pt x="127" y="61"/>
                      </a:lnTo>
                      <a:lnTo>
                        <a:pt x="128" y="63"/>
                      </a:lnTo>
                      <a:lnTo>
                        <a:pt x="130" y="64"/>
                      </a:lnTo>
                      <a:lnTo>
                        <a:pt x="132" y="65"/>
                      </a:lnTo>
                      <a:lnTo>
                        <a:pt x="134" y="65"/>
                      </a:lnTo>
                      <a:lnTo>
                        <a:pt x="137" y="63"/>
                      </a:lnTo>
                      <a:lnTo>
                        <a:pt x="139" y="61"/>
                      </a:lnTo>
                      <a:lnTo>
                        <a:pt x="142" y="56"/>
                      </a:lnTo>
                      <a:lnTo>
                        <a:pt x="143" y="55"/>
                      </a:lnTo>
                      <a:lnTo>
                        <a:pt x="146" y="54"/>
                      </a:lnTo>
                      <a:lnTo>
                        <a:pt x="149" y="53"/>
                      </a:lnTo>
                      <a:lnTo>
                        <a:pt x="151" y="53"/>
                      </a:lnTo>
                      <a:lnTo>
                        <a:pt x="153" y="52"/>
                      </a:lnTo>
                      <a:lnTo>
                        <a:pt x="153" y="51"/>
                      </a:lnTo>
                      <a:lnTo>
                        <a:pt x="151" y="50"/>
                      </a:lnTo>
                      <a:lnTo>
                        <a:pt x="148" y="51"/>
                      </a:lnTo>
                      <a:lnTo>
                        <a:pt x="145" y="52"/>
                      </a:lnTo>
                      <a:lnTo>
                        <a:pt x="142" y="52"/>
                      </a:lnTo>
                      <a:lnTo>
                        <a:pt x="140" y="52"/>
                      </a:lnTo>
                      <a:lnTo>
                        <a:pt x="137" y="49"/>
                      </a:lnTo>
                      <a:lnTo>
                        <a:pt x="137" y="44"/>
                      </a:lnTo>
                      <a:lnTo>
                        <a:pt x="138" y="40"/>
                      </a:lnTo>
                      <a:lnTo>
                        <a:pt x="141" y="36"/>
                      </a:lnTo>
                      <a:lnTo>
                        <a:pt x="144" y="32"/>
                      </a:lnTo>
                      <a:lnTo>
                        <a:pt x="147" y="28"/>
                      </a:lnTo>
                      <a:lnTo>
                        <a:pt x="150" y="26"/>
                      </a:lnTo>
                      <a:lnTo>
                        <a:pt x="152" y="24"/>
                      </a:lnTo>
                      <a:lnTo>
                        <a:pt x="158" y="22"/>
                      </a:lnTo>
                      <a:lnTo>
                        <a:pt x="162" y="20"/>
                      </a:lnTo>
                      <a:lnTo>
                        <a:pt x="165" y="20"/>
                      </a:lnTo>
                      <a:lnTo>
                        <a:pt x="166" y="21"/>
                      </a:lnTo>
                      <a:lnTo>
                        <a:pt x="166" y="22"/>
                      </a:lnTo>
                      <a:lnTo>
                        <a:pt x="166" y="24"/>
                      </a:lnTo>
                      <a:lnTo>
                        <a:pt x="165" y="26"/>
                      </a:lnTo>
                      <a:lnTo>
                        <a:pt x="163" y="32"/>
                      </a:lnTo>
                      <a:lnTo>
                        <a:pt x="163" y="36"/>
                      </a:lnTo>
                      <a:lnTo>
                        <a:pt x="165" y="38"/>
                      </a:lnTo>
                      <a:lnTo>
                        <a:pt x="167" y="39"/>
                      </a:lnTo>
                      <a:lnTo>
                        <a:pt x="170" y="38"/>
                      </a:lnTo>
                      <a:lnTo>
                        <a:pt x="173" y="35"/>
                      </a:lnTo>
                      <a:lnTo>
                        <a:pt x="175" y="32"/>
                      </a:lnTo>
                      <a:lnTo>
                        <a:pt x="178" y="29"/>
                      </a:lnTo>
                      <a:lnTo>
                        <a:pt x="181" y="28"/>
                      </a:lnTo>
                      <a:lnTo>
                        <a:pt x="182" y="28"/>
                      </a:lnTo>
                      <a:lnTo>
                        <a:pt x="182" y="27"/>
                      </a:lnTo>
                      <a:lnTo>
                        <a:pt x="182" y="27"/>
                      </a:lnTo>
                      <a:lnTo>
                        <a:pt x="184" y="27"/>
                      </a:lnTo>
                      <a:lnTo>
                        <a:pt x="184" y="26"/>
                      </a:lnTo>
                      <a:lnTo>
                        <a:pt x="185" y="26"/>
                      </a:lnTo>
                      <a:lnTo>
                        <a:pt x="188" y="22"/>
                      </a:lnTo>
                      <a:lnTo>
                        <a:pt x="189" y="19"/>
                      </a:lnTo>
                      <a:lnTo>
                        <a:pt x="191" y="12"/>
                      </a:lnTo>
                      <a:lnTo>
                        <a:pt x="193" y="9"/>
                      </a:lnTo>
                      <a:lnTo>
                        <a:pt x="196" y="5"/>
                      </a:lnTo>
                      <a:lnTo>
                        <a:pt x="200" y="2"/>
                      </a:lnTo>
                      <a:lnTo>
                        <a:pt x="203" y="1"/>
                      </a:lnTo>
                      <a:lnTo>
                        <a:pt x="205" y="1"/>
                      </a:lnTo>
                      <a:lnTo>
                        <a:pt x="206" y="2"/>
                      </a:lnTo>
                      <a:lnTo>
                        <a:pt x="210" y="5"/>
                      </a:lnTo>
                      <a:lnTo>
                        <a:pt x="213" y="6"/>
                      </a:lnTo>
                      <a:lnTo>
                        <a:pt x="217" y="6"/>
                      </a:lnTo>
                      <a:lnTo>
                        <a:pt x="222" y="5"/>
                      </a:lnTo>
                      <a:lnTo>
                        <a:pt x="226" y="2"/>
                      </a:lnTo>
                      <a:lnTo>
                        <a:pt x="23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3" name="Freeform 163">
                  <a:extLst>
                    <a:ext uri="{FF2B5EF4-FFF2-40B4-BE49-F238E27FC236}">
                      <a16:creationId xmlns:a16="http://schemas.microsoft.com/office/drawing/2014/main" id="{AA0D4625-DA95-6140-AC72-A745BD17DA36}"/>
                    </a:ext>
                  </a:extLst>
                </p:cNvPr>
                <p:cNvSpPr>
                  <a:spLocks/>
                </p:cNvSpPr>
                <p:nvPr/>
              </p:nvSpPr>
              <p:spPr bwMode="auto">
                <a:xfrm>
                  <a:off x="3028625" y="4274881"/>
                  <a:ext cx="1449" cy="1449"/>
                </a:xfrm>
                <a:custGeom>
                  <a:avLst/>
                  <a:gdLst/>
                  <a:ahLst/>
                  <a:cxnLst>
                    <a:cxn ang="0">
                      <a:pos x="1" y="0"/>
                    </a:cxn>
                    <a:cxn ang="0">
                      <a:pos x="1" y="0"/>
                    </a:cxn>
                    <a:cxn ang="0">
                      <a:pos x="1" y="0"/>
                    </a:cxn>
                    <a:cxn ang="0">
                      <a:pos x="0" y="0"/>
                    </a:cxn>
                    <a:cxn ang="0">
                      <a:pos x="1" y="0"/>
                    </a:cxn>
                  </a:cxnLst>
                  <a:rect l="0" t="0" r="r" b="b"/>
                  <a:pathLst>
                    <a:path w="1">
                      <a:moveTo>
                        <a:pt x="1" y="0"/>
                      </a:moveTo>
                      <a:lnTo>
                        <a:pt x="1" y="0"/>
                      </a:lnTo>
                      <a:lnTo>
                        <a:pt x="1" y="0"/>
                      </a:lnTo>
                      <a:lnTo>
                        <a:pt x="0" y="0"/>
                      </a:lnTo>
                      <a:lnTo>
                        <a:pt x="1"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4" name="Freeform 164">
                  <a:extLst>
                    <a:ext uri="{FF2B5EF4-FFF2-40B4-BE49-F238E27FC236}">
                      <a16:creationId xmlns:a16="http://schemas.microsoft.com/office/drawing/2014/main" id="{663A884E-7747-2243-83BE-8EFD9A36D2DD}"/>
                    </a:ext>
                  </a:extLst>
                </p:cNvPr>
                <p:cNvSpPr>
                  <a:spLocks/>
                </p:cNvSpPr>
                <p:nvPr/>
              </p:nvSpPr>
              <p:spPr bwMode="auto">
                <a:xfrm>
                  <a:off x="2808510" y="3290157"/>
                  <a:ext cx="86887" cy="120195"/>
                </a:xfrm>
                <a:custGeom>
                  <a:avLst/>
                  <a:gdLst/>
                  <a:ahLst/>
                  <a:cxnLst>
                    <a:cxn ang="0">
                      <a:pos x="52" y="5"/>
                    </a:cxn>
                    <a:cxn ang="0">
                      <a:pos x="60" y="14"/>
                    </a:cxn>
                    <a:cxn ang="0">
                      <a:pos x="59" y="19"/>
                    </a:cxn>
                    <a:cxn ang="0">
                      <a:pos x="53" y="25"/>
                    </a:cxn>
                    <a:cxn ang="0">
                      <a:pos x="48" y="28"/>
                    </a:cxn>
                    <a:cxn ang="0">
                      <a:pos x="49" y="28"/>
                    </a:cxn>
                    <a:cxn ang="0">
                      <a:pos x="53" y="30"/>
                    </a:cxn>
                    <a:cxn ang="0">
                      <a:pos x="54" y="31"/>
                    </a:cxn>
                    <a:cxn ang="0">
                      <a:pos x="51" y="34"/>
                    </a:cxn>
                    <a:cxn ang="0">
                      <a:pos x="46" y="36"/>
                    </a:cxn>
                    <a:cxn ang="0">
                      <a:pos x="40" y="44"/>
                    </a:cxn>
                    <a:cxn ang="0">
                      <a:pos x="35" y="50"/>
                    </a:cxn>
                    <a:cxn ang="0">
                      <a:pos x="28" y="52"/>
                    </a:cxn>
                    <a:cxn ang="0">
                      <a:pos x="28" y="54"/>
                    </a:cxn>
                    <a:cxn ang="0">
                      <a:pos x="30" y="55"/>
                    </a:cxn>
                    <a:cxn ang="0">
                      <a:pos x="30" y="56"/>
                    </a:cxn>
                    <a:cxn ang="0">
                      <a:pos x="28" y="57"/>
                    </a:cxn>
                    <a:cxn ang="0">
                      <a:pos x="26" y="54"/>
                    </a:cxn>
                    <a:cxn ang="0">
                      <a:pos x="24" y="52"/>
                    </a:cxn>
                    <a:cxn ang="0">
                      <a:pos x="21" y="57"/>
                    </a:cxn>
                    <a:cxn ang="0">
                      <a:pos x="19" y="73"/>
                    </a:cxn>
                    <a:cxn ang="0">
                      <a:pos x="15" y="82"/>
                    </a:cxn>
                    <a:cxn ang="0">
                      <a:pos x="10" y="82"/>
                    </a:cxn>
                    <a:cxn ang="0">
                      <a:pos x="2" y="74"/>
                    </a:cxn>
                    <a:cxn ang="0">
                      <a:pos x="0" y="67"/>
                    </a:cxn>
                    <a:cxn ang="0">
                      <a:pos x="4" y="60"/>
                    </a:cxn>
                    <a:cxn ang="0">
                      <a:pos x="11" y="48"/>
                    </a:cxn>
                    <a:cxn ang="0">
                      <a:pos x="16" y="42"/>
                    </a:cxn>
                    <a:cxn ang="0">
                      <a:pos x="25" y="41"/>
                    </a:cxn>
                    <a:cxn ang="0">
                      <a:pos x="26" y="39"/>
                    </a:cxn>
                    <a:cxn ang="0">
                      <a:pos x="16" y="31"/>
                    </a:cxn>
                    <a:cxn ang="0">
                      <a:pos x="18" y="31"/>
                    </a:cxn>
                    <a:cxn ang="0">
                      <a:pos x="26" y="33"/>
                    </a:cxn>
                    <a:cxn ang="0">
                      <a:pos x="32" y="34"/>
                    </a:cxn>
                    <a:cxn ang="0">
                      <a:pos x="33" y="33"/>
                    </a:cxn>
                    <a:cxn ang="0">
                      <a:pos x="30" y="31"/>
                    </a:cxn>
                    <a:cxn ang="0">
                      <a:pos x="29" y="28"/>
                    </a:cxn>
                    <a:cxn ang="0">
                      <a:pos x="33" y="25"/>
                    </a:cxn>
                    <a:cxn ang="0">
                      <a:pos x="42" y="24"/>
                    </a:cxn>
                    <a:cxn ang="0">
                      <a:pos x="44" y="23"/>
                    </a:cxn>
                    <a:cxn ang="0">
                      <a:pos x="41" y="20"/>
                    </a:cxn>
                    <a:cxn ang="0">
                      <a:pos x="42" y="15"/>
                    </a:cxn>
                    <a:cxn ang="0">
                      <a:pos x="47" y="0"/>
                    </a:cxn>
                  </a:cxnLst>
                  <a:rect l="0" t="0" r="r" b="b"/>
                  <a:pathLst>
                    <a:path w="60" h="83">
                      <a:moveTo>
                        <a:pt x="47" y="0"/>
                      </a:moveTo>
                      <a:lnTo>
                        <a:pt x="52" y="5"/>
                      </a:lnTo>
                      <a:lnTo>
                        <a:pt x="57" y="9"/>
                      </a:lnTo>
                      <a:lnTo>
                        <a:pt x="60" y="14"/>
                      </a:lnTo>
                      <a:lnTo>
                        <a:pt x="60" y="16"/>
                      </a:lnTo>
                      <a:lnTo>
                        <a:pt x="59" y="19"/>
                      </a:lnTo>
                      <a:lnTo>
                        <a:pt x="56" y="22"/>
                      </a:lnTo>
                      <a:lnTo>
                        <a:pt x="53" y="25"/>
                      </a:lnTo>
                      <a:lnTo>
                        <a:pt x="50" y="27"/>
                      </a:lnTo>
                      <a:lnTo>
                        <a:pt x="48" y="28"/>
                      </a:lnTo>
                      <a:lnTo>
                        <a:pt x="48" y="28"/>
                      </a:lnTo>
                      <a:lnTo>
                        <a:pt x="49" y="28"/>
                      </a:lnTo>
                      <a:lnTo>
                        <a:pt x="51" y="29"/>
                      </a:lnTo>
                      <a:lnTo>
                        <a:pt x="53" y="30"/>
                      </a:lnTo>
                      <a:lnTo>
                        <a:pt x="54" y="30"/>
                      </a:lnTo>
                      <a:lnTo>
                        <a:pt x="54" y="31"/>
                      </a:lnTo>
                      <a:lnTo>
                        <a:pt x="53" y="32"/>
                      </a:lnTo>
                      <a:lnTo>
                        <a:pt x="51" y="34"/>
                      </a:lnTo>
                      <a:lnTo>
                        <a:pt x="48" y="35"/>
                      </a:lnTo>
                      <a:lnTo>
                        <a:pt x="46" y="36"/>
                      </a:lnTo>
                      <a:lnTo>
                        <a:pt x="43" y="40"/>
                      </a:lnTo>
                      <a:lnTo>
                        <a:pt x="40" y="44"/>
                      </a:lnTo>
                      <a:lnTo>
                        <a:pt x="37" y="49"/>
                      </a:lnTo>
                      <a:lnTo>
                        <a:pt x="35" y="50"/>
                      </a:lnTo>
                      <a:lnTo>
                        <a:pt x="30" y="51"/>
                      </a:lnTo>
                      <a:lnTo>
                        <a:pt x="28" y="52"/>
                      </a:lnTo>
                      <a:lnTo>
                        <a:pt x="28" y="53"/>
                      </a:lnTo>
                      <a:lnTo>
                        <a:pt x="28" y="54"/>
                      </a:lnTo>
                      <a:lnTo>
                        <a:pt x="29" y="54"/>
                      </a:lnTo>
                      <a:lnTo>
                        <a:pt x="30" y="55"/>
                      </a:lnTo>
                      <a:lnTo>
                        <a:pt x="30" y="56"/>
                      </a:lnTo>
                      <a:lnTo>
                        <a:pt x="30" y="56"/>
                      </a:lnTo>
                      <a:lnTo>
                        <a:pt x="30" y="57"/>
                      </a:lnTo>
                      <a:lnTo>
                        <a:pt x="28" y="57"/>
                      </a:lnTo>
                      <a:lnTo>
                        <a:pt x="27" y="56"/>
                      </a:lnTo>
                      <a:lnTo>
                        <a:pt x="26" y="54"/>
                      </a:lnTo>
                      <a:lnTo>
                        <a:pt x="25" y="53"/>
                      </a:lnTo>
                      <a:lnTo>
                        <a:pt x="24" y="52"/>
                      </a:lnTo>
                      <a:lnTo>
                        <a:pt x="23" y="53"/>
                      </a:lnTo>
                      <a:lnTo>
                        <a:pt x="21" y="57"/>
                      </a:lnTo>
                      <a:lnTo>
                        <a:pt x="19" y="67"/>
                      </a:lnTo>
                      <a:lnTo>
                        <a:pt x="19" y="73"/>
                      </a:lnTo>
                      <a:lnTo>
                        <a:pt x="18" y="78"/>
                      </a:lnTo>
                      <a:lnTo>
                        <a:pt x="15" y="82"/>
                      </a:lnTo>
                      <a:lnTo>
                        <a:pt x="13" y="83"/>
                      </a:lnTo>
                      <a:lnTo>
                        <a:pt x="10" y="82"/>
                      </a:lnTo>
                      <a:lnTo>
                        <a:pt x="7" y="80"/>
                      </a:lnTo>
                      <a:lnTo>
                        <a:pt x="2" y="74"/>
                      </a:lnTo>
                      <a:lnTo>
                        <a:pt x="1" y="70"/>
                      </a:lnTo>
                      <a:lnTo>
                        <a:pt x="0" y="67"/>
                      </a:lnTo>
                      <a:lnTo>
                        <a:pt x="2" y="63"/>
                      </a:lnTo>
                      <a:lnTo>
                        <a:pt x="4" y="60"/>
                      </a:lnTo>
                      <a:lnTo>
                        <a:pt x="6" y="57"/>
                      </a:lnTo>
                      <a:lnTo>
                        <a:pt x="11" y="48"/>
                      </a:lnTo>
                      <a:lnTo>
                        <a:pt x="14" y="43"/>
                      </a:lnTo>
                      <a:lnTo>
                        <a:pt x="16" y="42"/>
                      </a:lnTo>
                      <a:lnTo>
                        <a:pt x="22" y="41"/>
                      </a:lnTo>
                      <a:lnTo>
                        <a:pt x="25" y="41"/>
                      </a:lnTo>
                      <a:lnTo>
                        <a:pt x="26" y="40"/>
                      </a:lnTo>
                      <a:lnTo>
                        <a:pt x="26" y="39"/>
                      </a:lnTo>
                      <a:lnTo>
                        <a:pt x="22" y="34"/>
                      </a:lnTo>
                      <a:lnTo>
                        <a:pt x="16" y="31"/>
                      </a:lnTo>
                      <a:lnTo>
                        <a:pt x="17" y="31"/>
                      </a:lnTo>
                      <a:lnTo>
                        <a:pt x="18" y="31"/>
                      </a:lnTo>
                      <a:lnTo>
                        <a:pt x="18" y="31"/>
                      </a:lnTo>
                      <a:lnTo>
                        <a:pt x="26" y="33"/>
                      </a:lnTo>
                      <a:lnTo>
                        <a:pt x="30" y="34"/>
                      </a:lnTo>
                      <a:lnTo>
                        <a:pt x="32" y="34"/>
                      </a:lnTo>
                      <a:lnTo>
                        <a:pt x="33" y="34"/>
                      </a:lnTo>
                      <a:lnTo>
                        <a:pt x="33" y="33"/>
                      </a:lnTo>
                      <a:lnTo>
                        <a:pt x="32" y="32"/>
                      </a:lnTo>
                      <a:lnTo>
                        <a:pt x="30" y="31"/>
                      </a:lnTo>
                      <a:lnTo>
                        <a:pt x="29" y="29"/>
                      </a:lnTo>
                      <a:lnTo>
                        <a:pt x="29" y="28"/>
                      </a:lnTo>
                      <a:lnTo>
                        <a:pt x="30" y="27"/>
                      </a:lnTo>
                      <a:lnTo>
                        <a:pt x="33" y="25"/>
                      </a:lnTo>
                      <a:lnTo>
                        <a:pt x="38" y="24"/>
                      </a:lnTo>
                      <a:lnTo>
                        <a:pt x="42" y="24"/>
                      </a:lnTo>
                      <a:lnTo>
                        <a:pt x="45" y="26"/>
                      </a:lnTo>
                      <a:lnTo>
                        <a:pt x="44" y="23"/>
                      </a:lnTo>
                      <a:lnTo>
                        <a:pt x="42" y="21"/>
                      </a:lnTo>
                      <a:lnTo>
                        <a:pt x="41" y="20"/>
                      </a:lnTo>
                      <a:lnTo>
                        <a:pt x="41" y="19"/>
                      </a:lnTo>
                      <a:lnTo>
                        <a:pt x="42" y="15"/>
                      </a:lnTo>
                      <a:lnTo>
                        <a:pt x="44" y="10"/>
                      </a:lnTo>
                      <a:lnTo>
                        <a:pt x="4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5" name="Freeform 165">
                  <a:extLst>
                    <a:ext uri="{FF2B5EF4-FFF2-40B4-BE49-F238E27FC236}">
                      <a16:creationId xmlns:a16="http://schemas.microsoft.com/office/drawing/2014/main" id="{A8C037F2-70EE-134D-B80B-3B3219D697E9}"/>
                    </a:ext>
                  </a:extLst>
                </p:cNvPr>
                <p:cNvSpPr>
                  <a:spLocks/>
                </p:cNvSpPr>
                <p:nvPr/>
              </p:nvSpPr>
              <p:spPr bwMode="auto">
                <a:xfrm>
                  <a:off x="1712281" y="3233681"/>
                  <a:ext cx="5792" cy="7241"/>
                </a:xfrm>
                <a:custGeom>
                  <a:avLst/>
                  <a:gdLst/>
                  <a:ahLst/>
                  <a:cxnLst>
                    <a:cxn ang="0">
                      <a:pos x="0" y="0"/>
                    </a:cxn>
                    <a:cxn ang="0">
                      <a:pos x="1" y="0"/>
                    </a:cxn>
                    <a:cxn ang="0">
                      <a:pos x="2" y="1"/>
                    </a:cxn>
                    <a:cxn ang="0">
                      <a:pos x="2" y="2"/>
                    </a:cxn>
                    <a:cxn ang="0">
                      <a:pos x="3" y="3"/>
                    </a:cxn>
                    <a:cxn ang="0">
                      <a:pos x="4" y="5"/>
                    </a:cxn>
                    <a:cxn ang="0">
                      <a:pos x="3" y="5"/>
                    </a:cxn>
                    <a:cxn ang="0">
                      <a:pos x="1" y="5"/>
                    </a:cxn>
                    <a:cxn ang="0">
                      <a:pos x="0" y="5"/>
                    </a:cxn>
                    <a:cxn ang="0">
                      <a:pos x="0" y="3"/>
                    </a:cxn>
                    <a:cxn ang="0">
                      <a:pos x="0" y="2"/>
                    </a:cxn>
                    <a:cxn ang="0">
                      <a:pos x="0" y="1"/>
                    </a:cxn>
                    <a:cxn ang="0">
                      <a:pos x="0" y="0"/>
                    </a:cxn>
                  </a:cxnLst>
                  <a:rect l="0" t="0" r="r" b="b"/>
                  <a:pathLst>
                    <a:path w="4" h="5">
                      <a:moveTo>
                        <a:pt x="0" y="0"/>
                      </a:moveTo>
                      <a:lnTo>
                        <a:pt x="1" y="0"/>
                      </a:lnTo>
                      <a:lnTo>
                        <a:pt x="2" y="1"/>
                      </a:lnTo>
                      <a:lnTo>
                        <a:pt x="2" y="2"/>
                      </a:lnTo>
                      <a:lnTo>
                        <a:pt x="3" y="3"/>
                      </a:lnTo>
                      <a:lnTo>
                        <a:pt x="4" y="5"/>
                      </a:lnTo>
                      <a:lnTo>
                        <a:pt x="3" y="5"/>
                      </a:lnTo>
                      <a:lnTo>
                        <a:pt x="1" y="5"/>
                      </a:lnTo>
                      <a:lnTo>
                        <a:pt x="0" y="5"/>
                      </a:lnTo>
                      <a:lnTo>
                        <a:pt x="0" y="3"/>
                      </a:lnTo>
                      <a:lnTo>
                        <a:pt x="0" y="2"/>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6" name="Freeform 166">
                  <a:extLst>
                    <a:ext uri="{FF2B5EF4-FFF2-40B4-BE49-F238E27FC236}">
                      <a16:creationId xmlns:a16="http://schemas.microsoft.com/office/drawing/2014/main" id="{FE949F39-A501-9B41-A6E5-8A2FAC7B4CF1}"/>
                    </a:ext>
                  </a:extLst>
                </p:cNvPr>
                <p:cNvSpPr>
                  <a:spLocks/>
                </p:cNvSpPr>
                <p:nvPr/>
              </p:nvSpPr>
              <p:spPr bwMode="auto">
                <a:xfrm>
                  <a:off x="2822991" y="3332153"/>
                  <a:ext cx="8689" cy="2896"/>
                </a:xfrm>
                <a:custGeom>
                  <a:avLst/>
                  <a:gdLst/>
                  <a:ahLst/>
                  <a:cxnLst>
                    <a:cxn ang="0">
                      <a:pos x="0" y="0"/>
                    </a:cxn>
                    <a:cxn ang="0">
                      <a:pos x="3" y="1"/>
                    </a:cxn>
                    <a:cxn ang="0">
                      <a:pos x="6" y="2"/>
                    </a:cxn>
                    <a:cxn ang="0">
                      <a:pos x="0" y="0"/>
                    </a:cxn>
                  </a:cxnLst>
                  <a:rect l="0" t="0" r="r" b="b"/>
                  <a:pathLst>
                    <a:path w="6" h="2">
                      <a:moveTo>
                        <a:pt x="0" y="0"/>
                      </a:moveTo>
                      <a:lnTo>
                        <a:pt x="3" y="1"/>
                      </a:lnTo>
                      <a:lnTo>
                        <a:pt x="6"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7" name="Freeform 167">
                  <a:extLst>
                    <a:ext uri="{FF2B5EF4-FFF2-40B4-BE49-F238E27FC236}">
                      <a16:creationId xmlns:a16="http://schemas.microsoft.com/office/drawing/2014/main" id="{F5E7D7DA-62DD-0E44-9D7E-0226B4E70FBA}"/>
                    </a:ext>
                  </a:extLst>
                </p:cNvPr>
                <p:cNvSpPr>
                  <a:spLocks noEditPoints="1"/>
                </p:cNvSpPr>
                <p:nvPr/>
              </p:nvSpPr>
              <p:spPr bwMode="auto">
                <a:xfrm>
                  <a:off x="2544952" y="4355975"/>
                  <a:ext cx="1449" cy="8689"/>
                </a:xfrm>
                <a:custGeom>
                  <a:avLst/>
                  <a:gdLst/>
                  <a:ahLst/>
                  <a:cxnLst>
                    <a:cxn ang="0">
                      <a:pos x="1" y="2"/>
                    </a:cxn>
                    <a:cxn ang="0">
                      <a:pos x="1" y="4"/>
                    </a:cxn>
                    <a:cxn ang="0">
                      <a:pos x="1" y="6"/>
                    </a:cxn>
                    <a:cxn ang="0">
                      <a:pos x="1" y="6"/>
                    </a:cxn>
                    <a:cxn ang="0">
                      <a:pos x="1" y="2"/>
                    </a:cxn>
                    <a:cxn ang="0">
                      <a:pos x="0" y="0"/>
                    </a:cxn>
                    <a:cxn ang="0">
                      <a:pos x="1" y="1"/>
                    </a:cxn>
                    <a:cxn ang="0">
                      <a:pos x="1" y="2"/>
                    </a:cxn>
                    <a:cxn ang="0">
                      <a:pos x="0" y="0"/>
                    </a:cxn>
                  </a:cxnLst>
                  <a:rect l="0" t="0" r="r" b="b"/>
                  <a:pathLst>
                    <a:path w="1" h="6">
                      <a:moveTo>
                        <a:pt x="1" y="2"/>
                      </a:moveTo>
                      <a:lnTo>
                        <a:pt x="1" y="4"/>
                      </a:lnTo>
                      <a:lnTo>
                        <a:pt x="1" y="6"/>
                      </a:lnTo>
                      <a:lnTo>
                        <a:pt x="1" y="6"/>
                      </a:lnTo>
                      <a:lnTo>
                        <a:pt x="1" y="2"/>
                      </a:lnTo>
                      <a:close/>
                      <a:moveTo>
                        <a:pt x="0" y="0"/>
                      </a:moveTo>
                      <a:lnTo>
                        <a:pt x="1" y="1"/>
                      </a:lnTo>
                      <a:lnTo>
                        <a:pt x="1" y="2"/>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8" name="Freeform 168">
                  <a:extLst>
                    <a:ext uri="{FF2B5EF4-FFF2-40B4-BE49-F238E27FC236}">
                      <a16:creationId xmlns:a16="http://schemas.microsoft.com/office/drawing/2014/main" id="{E4259CFE-4CDA-914C-BD87-E0EF3AD426C7}"/>
                    </a:ext>
                  </a:extLst>
                </p:cNvPr>
                <p:cNvSpPr>
                  <a:spLocks/>
                </p:cNvSpPr>
                <p:nvPr/>
              </p:nvSpPr>
              <p:spPr bwMode="auto">
                <a:xfrm>
                  <a:off x="2811406" y="3093212"/>
                  <a:ext cx="4345" cy="5792"/>
                </a:xfrm>
                <a:custGeom>
                  <a:avLst/>
                  <a:gdLst/>
                  <a:ahLst/>
                  <a:cxnLst>
                    <a:cxn ang="0">
                      <a:pos x="0" y="0"/>
                    </a:cxn>
                    <a:cxn ang="0">
                      <a:pos x="1" y="1"/>
                    </a:cxn>
                    <a:cxn ang="0">
                      <a:pos x="1" y="1"/>
                    </a:cxn>
                    <a:cxn ang="0">
                      <a:pos x="2" y="1"/>
                    </a:cxn>
                    <a:cxn ang="0">
                      <a:pos x="3" y="2"/>
                    </a:cxn>
                    <a:cxn ang="0">
                      <a:pos x="3" y="3"/>
                    </a:cxn>
                    <a:cxn ang="0">
                      <a:pos x="3" y="4"/>
                    </a:cxn>
                    <a:cxn ang="0">
                      <a:pos x="0" y="1"/>
                    </a:cxn>
                    <a:cxn ang="0">
                      <a:pos x="0" y="0"/>
                    </a:cxn>
                  </a:cxnLst>
                  <a:rect l="0" t="0" r="r" b="b"/>
                  <a:pathLst>
                    <a:path w="3" h="4">
                      <a:moveTo>
                        <a:pt x="0" y="0"/>
                      </a:moveTo>
                      <a:lnTo>
                        <a:pt x="1" y="1"/>
                      </a:lnTo>
                      <a:lnTo>
                        <a:pt x="1" y="1"/>
                      </a:lnTo>
                      <a:lnTo>
                        <a:pt x="2" y="1"/>
                      </a:lnTo>
                      <a:lnTo>
                        <a:pt x="3" y="2"/>
                      </a:lnTo>
                      <a:lnTo>
                        <a:pt x="3" y="3"/>
                      </a:lnTo>
                      <a:lnTo>
                        <a:pt x="3" y="4"/>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59" name="Freeform 169">
                  <a:extLst>
                    <a:ext uri="{FF2B5EF4-FFF2-40B4-BE49-F238E27FC236}">
                      <a16:creationId xmlns:a16="http://schemas.microsoft.com/office/drawing/2014/main" id="{D73DAA10-667E-DF49-8174-F9A7ECC91A09}"/>
                    </a:ext>
                  </a:extLst>
                </p:cNvPr>
                <p:cNvSpPr>
                  <a:spLocks/>
                </p:cNvSpPr>
                <p:nvPr/>
              </p:nvSpPr>
              <p:spPr bwMode="auto">
                <a:xfrm>
                  <a:off x="2229261" y="3907057"/>
                  <a:ext cx="7241" cy="5792"/>
                </a:xfrm>
                <a:custGeom>
                  <a:avLst/>
                  <a:gdLst/>
                  <a:ahLst/>
                  <a:cxnLst>
                    <a:cxn ang="0">
                      <a:pos x="5" y="0"/>
                    </a:cxn>
                    <a:cxn ang="0">
                      <a:pos x="5" y="1"/>
                    </a:cxn>
                    <a:cxn ang="0">
                      <a:pos x="3" y="3"/>
                    </a:cxn>
                    <a:cxn ang="0">
                      <a:pos x="1" y="4"/>
                    </a:cxn>
                    <a:cxn ang="0">
                      <a:pos x="0" y="4"/>
                    </a:cxn>
                    <a:cxn ang="0">
                      <a:pos x="2" y="3"/>
                    </a:cxn>
                    <a:cxn ang="0">
                      <a:pos x="4" y="2"/>
                    </a:cxn>
                    <a:cxn ang="0">
                      <a:pos x="5" y="0"/>
                    </a:cxn>
                  </a:cxnLst>
                  <a:rect l="0" t="0" r="r" b="b"/>
                  <a:pathLst>
                    <a:path w="5" h="4">
                      <a:moveTo>
                        <a:pt x="5" y="0"/>
                      </a:moveTo>
                      <a:lnTo>
                        <a:pt x="5" y="1"/>
                      </a:lnTo>
                      <a:lnTo>
                        <a:pt x="3" y="3"/>
                      </a:lnTo>
                      <a:lnTo>
                        <a:pt x="1" y="4"/>
                      </a:lnTo>
                      <a:lnTo>
                        <a:pt x="0" y="4"/>
                      </a:lnTo>
                      <a:lnTo>
                        <a:pt x="2" y="3"/>
                      </a:lnTo>
                      <a:lnTo>
                        <a:pt x="4" y="2"/>
                      </a:lnTo>
                      <a:lnTo>
                        <a:pt x="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0" name="Freeform 170">
                  <a:extLst>
                    <a:ext uri="{FF2B5EF4-FFF2-40B4-BE49-F238E27FC236}">
                      <a16:creationId xmlns:a16="http://schemas.microsoft.com/office/drawing/2014/main" id="{4E87A45D-2F80-4644-A81D-B5A2CEEC1EBA}"/>
                    </a:ext>
                  </a:extLst>
                </p:cNvPr>
                <p:cNvSpPr>
                  <a:spLocks/>
                </p:cNvSpPr>
                <p:nvPr/>
              </p:nvSpPr>
              <p:spPr bwMode="auto">
                <a:xfrm>
                  <a:off x="2679627" y="3657980"/>
                  <a:ext cx="8689" cy="18826"/>
                </a:xfrm>
                <a:custGeom>
                  <a:avLst/>
                  <a:gdLst/>
                  <a:ahLst/>
                  <a:cxnLst>
                    <a:cxn ang="0">
                      <a:pos x="0" y="0"/>
                    </a:cxn>
                    <a:cxn ang="0">
                      <a:pos x="3" y="4"/>
                    </a:cxn>
                    <a:cxn ang="0">
                      <a:pos x="4" y="9"/>
                    </a:cxn>
                    <a:cxn ang="0">
                      <a:pos x="6" y="13"/>
                    </a:cxn>
                    <a:cxn ang="0">
                      <a:pos x="6" y="13"/>
                    </a:cxn>
                    <a:cxn ang="0">
                      <a:pos x="6" y="13"/>
                    </a:cxn>
                    <a:cxn ang="0">
                      <a:pos x="5" y="13"/>
                    </a:cxn>
                    <a:cxn ang="0">
                      <a:pos x="5" y="12"/>
                    </a:cxn>
                    <a:cxn ang="0">
                      <a:pos x="3" y="8"/>
                    </a:cxn>
                    <a:cxn ang="0">
                      <a:pos x="2" y="4"/>
                    </a:cxn>
                    <a:cxn ang="0">
                      <a:pos x="0" y="0"/>
                    </a:cxn>
                  </a:cxnLst>
                  <a:rect l="0" t="0" r="r" b="b"/>
                  <a:pathLst>
                    <a:path w="6" h="13">
                      <a:moveTo>
                        <a:pt x="0" y="0"/>
                      </a:moveTo>
                      <a:lnTo>
                        <a:pt x="3" y="4"/>
                      </a:lnTo>
                      <a:lnTo>
                        <a:pt x="4" y="9"/>
                      </a:lnTo>
                      <a:lnTo>
                        <a:pt x="6" y="13"/>
                      </a:lnTo>
                      <a:lnTo>
                        <a:pt x="6" y="13"/>
                      </a:lnTo>
                      <a:lnTo>
                        <a:pt x="6" y="13"/>
                      </a:lnTo>
                      <a:lnTo>
                        <a:pt x="5" y="13"/>
                      </a:lnTo>
                      <a:lnTo>
                        <a:pt x="5" y="12"/>
                      </a:lnTo>
                      <a:lnTo>
                        <a:pt x="3" y="8"/>
                      </a:lnTo>
                      <a:lnTo>
                        <a:pt x="2" y="4"/>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1" name="Freeform 171">
                  <a:extLst>
                    <a:ext uri="{FF2B5EF4-FFF2-40B4-BE49-F238E27FC236}">
                      <a16:creationId xmlns:a16="http://schemas.microsoft.com/office/drawing/2014/main" id="{6AF9D3B5-BBCC-2F44-837E-EB0513E6EEE8}"/>
                    </a:ext>
                  </a:extLst>
                </p:cNvPr>
                <p:cNvSpPr>
                  <a:spLocks/>
                </p:cNvSpPr>
                <p:nvPr/>
              </p:nvSpPr>
              <p:spPr bwMode="auto">
                <a:xfrm>
                  <a:off x="2673835" y="3652188"/>
                  <a:ext cx="5792" cy="5792"/>
                </a:xfrm>
                <a:custGeom>
                  <a:avLst/>
                  <a:gdLst/>
                  <a:ahLst/>
                  <a:cxnLst>
                    <a:cxn ang="0">
                      <a:pos x="0" y="0"/>
                    </a:cxn>
                    <a:cxn ang="0">
                      <a:pos x="2" y="2"/>
                    </a:cxn>
                    <a:cxn ang="0">
                      <a:pos x="4" y="4"/>
                    </a:cxn>
                    <a:cxn ang="0">
                      <a:pos x="3" y="3"/>
                    </a:cxn>
                    <a:cxn ang="0">
                      <a:pos x="3" y="3"/>
                    </a:cxn>
                    <a:cxn ang="0">
                      <a:pos x="3" y="3"/>
                    </a:cxn>
                    <a:cxn ang="0">
                      <a:pos x="2" y="3"/>
                    </a:cxn>
                    <a:cxn ang="0">
                      <a:pos x="1" y="2"/>
                    </a:cxn>
                    <a:cxn ang="0">
                      <a:pos x="1" y="1"/>
                    </a:cxn>
                    <a:cxn ang="0">
                      <a:pos x="0" y="1"/>
                    </a:cxn>
                    <a:cxn ang="0">
                      <a:pos x="0" y="0"/>
                    </a:cxn>
                  </a:cxnLst>
                  <a:rect l="0" t="0" r="r" b="b"/>
                  <a:pathLst>
                    <a:path w="4" h="4">
                      <a:moveTo>
                        <a:pt x="0" y="0"/>
                      </a:moveTo>
                      <a:lnTo>
                        <a:pt x="2" y="2"/>
                      </a:lnTo>
                      <a:lnTo>
                        <a:pt x="4" y="4"/>
                      </a:lnTo>
                      <a:lnTo>
                        <a:pt x="3" y="3"/>
                      </a:lnTo>
                      <a:lnTo>
                        <a:pt x="3" y="3"/>
                      </a:lnTo>
                      <a:lnTo>
                        <a:pt x="3" y="3"/>
                      </a:lnTo>
                      <a:lnTo>
                        <a:pt x="2" y="3"/>
                      </a:lnTo>
                      <a:lnTo>
                        <a:pt x="1" y="2"/>
                      </a:lnTo>
                      <a:lnTo>
                        <a:pt x="1" y="1"/>
                      </a:lnTo>
                      <a:lnTo>
                        <a:pt x="0" y="1"/>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2" name="Freeform 172">
                  <a:extLst>
                    <a:ext uri="{FF2B5EF4-FFF2-40B4-BE49-F238E27FC236}">
                      <a16:creationId xmlns:a16="http://schemas.microsoft.com/office/drawing/2014/main" id="{5C976F24-5940-A641-B0EE-F21C02AB40B6}"/>
                    </a:ext>
                  </a:extLst>
                </p:cNvPr>
                <p:cNvSpPr>
                  <a:spLocks noEditPoints="1"/>
                </p:cNvSpPr>
                <p:nvPr/>
              </p:nvSpPr>
              <p:spPr bwMode="auto">
                <a:xfrm>
                  <a:off x="1463204" y="2438661"/>
                  <a:ext cx="806605" cy="273696"/>
                </a:xfrm>
                <a:custGeom>
                  <a:avLst/>
                  <a:gdLst/>
                  <a:ahLst/>
                  <a:cxnLst>
                    <a:cxn ang="0">
                      <a:pos x="88" y="168"/>
                    </a:cxn>
                    <a:cxn ang="0">
                      <a:pos x="97" y="168"/>
                    </a:cxn>
                    <a:cxn ang="0">
                      <a:pos x="555" y="0"/>
                    </a:cxn>
                    <a:cxn ang="0">
                      <a:pos x="471" y="10"/>
                    </a:cxn>
                    <a:cxn ang="0">
                      <a:pos x="443" y="7"/>
                    </a:cxn>
                    <a:cxn ang="0">
                      <a:pos x="345" y="25"/>
                    </a:cxn>
                    <a:cxn ang="0">
                      <a:pos x="353" y="24"/>
                    </a:cxn>
                    <a:cxn ang="0">
                      <a:pos x="332" y="29"/>
                    </a:cxn>
                    <a:cxn ang="0">
                      <a:pos x="303" y="38"/>
                    </a:cxn>
                    <a:cxn ang="0">
                      <a:pos x="300" y="44"/>
                    </a:cxn>
                    <a:cxn ang="0">
                      <a:pos x="313" y="40"/>
                    </a:cxn>
                    <a:cxn ang="0">
                      <a:pos x="310" y="41"/>
                    </a:cxn>
                    <a:cxn ang="0">
                      <a:pos x="272" y="57"/>
                    </a:cxn>
                    <a:cxn ang="0">
                      <a:pos x="249" y="67"/>
                    </a:cxn>
                    <a:cxn ang="0">
                      <a:pos x="236" y="77"/>
                    </a:cxn>
                    <a:cxn ang="0">
                      <a:pos x="209" y="87"/>
                    </a:cxn>
                    <a:cxn ang="0">
                      <a:pos x="198" y="92"/>
                    </a:cxn>
                    <a:cxn ang="0">
                      <a:pos x="205" y="99"/>
                    </a:cxn>
                    <a:cxn ang="0">
                      <a:pos x="196" y="103"/>
                    </a:cxn>
                    <a:cxn ang="0">
                      <a:pos x="189" y="107"/>
                    </a:cxn>
                    <a:cxn ang="0">
                      <a:pos x="189" y="110"/>
                    </a:cxn>
                    <a:cxn ang="0">
                      <a:pos x="201" y="105"/>
                    </a:cxn>
                    <a:cxn ang="0">
                      <a:pos x="189" y="126"/>
                    </a:cxn>
                    <a:cxn ang="0">
                      <a:pos x="170" y="141"/>
                    </a:cxn>
                    <a:cxn ang="0">
                      <a:pos x="174" y="138"/>
                    </a:cxn>
                    <a:cxn ang="0">
                      <a:pos x="159" y="153"/>
                    </a:cxn>
                    <a:cxn ang="0">
                      <a:pos x="144" y="161"/>
                    </a:cxn>
                    <a:cxn ang="0">
                      <a:pos x="139" y="164"/>
                    </a:cxn>
                    <a:cxn ang="0">
                      <a:pos x="140" y="179"/>
                    </a:cxn>
                    <a:cxn ang="0">
                      <a:pos x="131" y="174"/>
                    </a:cxn>
                    <a:cxn ang="0">
                      <a:pos x="123" y="180"/>
                    </a:cxn>
                    <a:cxn ang="0">
                      <a:pos x="107" y="185"/>
                    </a:cxn>
                    <a:cxn ang="0">
                      <a:pos x="111" y="183"/>
                    </a:cxn>
                    <a:cxn ang="0">
                      <a:pos x="114" y="178"/>
                    </a:cxn>
                    <a:cxn ang="0">
                      <a:pos x="119" y="171"/>
                    </a:cxn>
                    <a:cxn ang="0">
                      <a:pos x="127" y="164"/>
                    </a:cxn>
                    <a:cxn ang="0">
                      <a:pos x="131" y="156"/>
                    </a:cxn>
                    <a:cxn ang="0">
                      <a:pos x="141" y="150"/>
                    </a:cxn>
                    <a:cxn ang="0">
                      <a:pos x="134" y="153"/>
                    </a:cxn>
                    <a:cxn ang="0">
                      <a:pos x="117" y="159"/>
                    </a:cxn>
                    <a:cxn ang="0">
                      <a:pos x="119" y="149"/>
                    </a:cxn>
                    <a:cxn ang="0">
                      <a:pos x="115" y="149"/>
                    </a:cxn>
                    <a:cxn ang="0">
                      <a:pos x="108" y="161"/>
                    </a:cxn>
                    <a:cxn ang="0">
                      <a:pos x="99" y="165"/>
                    </a:cxn>
                    <a:cxn ang="0">
                      <a:pos x="96" y="168"/>
                    </a:cxn>
                    <a:cxn ang="0">
                      <a:pos x="80" y="178"/>
                    </a:cxn>
                    <a:cxn ang="0">
                      <a:pos x="87" y="169"/>
                    </a:cxn>
                    <a:cxn ang="0">
                      <a:pos x="79" y="167"/>
                    </a:cxn>
                    <a:cxn ang="0">
                      <a:pos x="70" y="165"/>
                    </a:cxn>
                    <a:cxn ang="0">
                      <a:pos x="57" y="168"/>
                    </a:cxn>
                    <a:cxn ang="0">
                      <a:pos x="63" y="163"/>
                    </a:cxn>
                    <a:cxn ang="0">
                      <a:pos x="74" y="153"/>
                    </a:cxn>
                    <a:cxn ang="0">
                      <a:pos x="71" y="146"/>
                    </a:cxn>
                    <a:cxn ang="0">
                      <a:pos x="58" y="155"/>
                    </a:cxn>
                    <a:cxn ang="0">
                      <a:pos x="19" y="177"/>
                    </a:cxn>
                    <a:cxn ang="0">
                      <a:pos x="1" y="188"/>
                    </a:cxn>
                    <a:cxn ang="0">
                      <a:pos x="163" y="87"/>
                    </a:cxn>
                    <a:cxn ang="0">
                      <a:pos x="346" y="23"/>
                    </a:cxn>
                    <a:cxn ang="0">
                      <a:pos x="545" y="0"/>
                    </a:cxn>
                  </a:cxnLst>
                  <a:rect l="0" t="0" r="r" b="b"/>
                  <a:pathLst>
                    <a:path w="557" h="189">
                      <a:moveTo>
                        <a:pt x="88" y="168"/>
                      </a:moveTo>
                      <a:lnTo>
                        <a:pt x="87" y="168"/>
                      </a:lnTo>
                      <a:lnTo>
                        <a:pt x="87" y="169"/>
                      </a:lnTo>
                      <a:lnTo>
                        <a:pt x="88" y="168"/>
                      </a:lnTo>
                      <a:close/>
                      <a:moveTo>
                        <a:pt x="98" y="167"/>
                      </a:moveTo>
                      <a:lnTo>
                        <a:pt x="98" y="167"/>
                      </a:lnTo>
                      <a:lnTo>
                        <a:pt x="98" y="167"/>
                      </a:lnTo>
                      <a:lnTo>
                        <a:pt x="97" y="168"/>
                      </a:lnTo>
                      <a:lnTo>
                        <a:pt x="96" y="168"/>
                      </a:lnTo>
                      <a:lnTo>
                        <a:pt x="98" y="167"/>
                      </a:lnTo>
                      <a:close/>
                      <a:moveTo>
                        <a:pt x="545" y="0"/>
                      </a:moveTo>
                      <a:lnTo>
                        <a:pt x="555" y="0"/>
                      </a:lnTo>
                      <a:lnTo>
                        <a:pt x="557" y="0"/>
                      </a:lnTo>
                      <a:lnTo>
                        <a:pt x="480" y="10"/>
                      </a:lnTo>
                      <a:lnTo>
                        <a:pt x="475" y="10"/>
                      </a:lnTo>
                      <a:lnTo>
                        <a:pt x="471" y="10"/>
                      </a:lnTo>
                      <a:lnTo>
                        <a:pt x="462" y="8"/>
                      </a:lnTo>
                      <a:lnTo>
                        <a:pt x="453" y="6"/>
                      </a:lnTo>
                      <a:lnTo>
                        <a:pt x="448" y="6"/>
                      </a:lnTo>
                      <a:lnTo>
                        <a:pt x="443" y="7"/>
                      </a:lnTo>
                      <a:lnTo>
                        <a:pt x="437" y="8"/>
                      </a:lnTo>
                      <a:lnTo>
                        <a:pt x="432" y="10"/>
                      </a:lnTo>
                      <a:lnTo>
                        <a:pt x="388" y="18"/>
                      </a:lnTo>
                      <a:lnTo>
                        <a:pt x="345" y="25"/>
                      </a:lnTo>
                      <a:lnTo>
                        <a:pt x="343" y="26"/>
                      </a:lnTo>
                      <a:lnTo>
                        <a:pt x="344" y="26"/>
                      </a:lnTo>
                      <a:lnTo>
                        <a:pt x="347" y="25"/>
                      </a:lnTo>
                      <a:lnTo>
                        <a:pt x="353" y="24"/>
                      </a:lnTo>
                      <a:lnTo>
                        <a:pt x="356" y="24"/>
                      </a:lnTo>
                      <a:lnTo>
                        <a:pt x="356" y="24"/>
                      </a:lnTo>
                      <a:lnTo>
                        <a:pt x="348" y="26"/>
                      </a:lnTo>
                      <a:lnTo>
                        <a:pt x="332" y="29"/>
                      </a:lnTo>
                      <a:lnTo>
                        <a:pt x="324" y="31"/>
                      </a:lnTo>
                      <a:lnTo>
                        <a:pt x="315" y="35"/>
                      </a:lnTo>
                      <a:lnTo>
                        <a:pt x="311" y="36"/>
                      </a:lnTo>
                      <a:lnTo>
                        <a:pt x="303" y="38"/>
                      </a:lnTo>
                      <a:lnTo>
                        <a:pt x="300" y="39"/>
                      </a:lnTo>
                      <a:lnTo>
                        <a:pt x="298" y="43"/>
                      </a:lnTo>
                      <a:lnTo>
                        <a:pt x="298" y="44"/>
                      </a:lnTo>
                      <a:lnTo>
                        <a:pt x="300" y="44"/>
                      </a:lnTo>
                      <a:lnTo>
                        <a:pt x="303" y="44"/>
                      </a:lnTo>
                      <a:lnTo>
                        <a:pt x="306" y="42"/>
                      </a:lnTo>
                      <a:lnTo>
                        <a:pt x="310" y="41"/>
                      </a:lnTo>
                      <a:lnTo>
                        <a:pt x="313" y="40"/>
                      </a:lnTo>
                      <a:lnTo>
                        <a:pt x="313" y="41"/>
                      </a:lnTo>
                      <a:lnTo>
                        <a:pt x="312" y="41"/>
                      </a:lnTo>
                      <a:lnTo>
                        <a:pt x="310" y="41"/>
                      </a:lnTo>
                      <a:lnTo>
                        <a:pt x="310" y="41"/>
                      </a:lnTo>
                      <a:lnTo>
                        <a:pt x="294" y="48"/>
                      </a:lnTo>
                      <a:lnTo>
                        <a:pt x="287" y="51"/>
                      </a:lnTo>
                      <a:lnTo>
                        <a:pt x="279" y="54"/>
                      </a:lnTo>
                      <a:lnTo>
                        <a:pt x="272" y="57"/>
                      </a:lnTo>
                      <a:lnTo>
                        <a:pt x="265" y="59"/>
                      </a:lnTo>
                      <a:lnTo>
                        <a:pt x="258" y="62"/>
                      </a:lnTo>
                      <a:lnTo>
                        <a:pt x="251" y="65"/>
                      </a:lnTo>
                      <a:lnTo>
                        <a:pt x="249" y="67"/>
                      </a:lnTo>
                      <a:lnTo>
                        <a:pt x="248" y="69"/>
                      </a:lnTo>
                      <a:lnTo>
                        <a:pt x="247" y="70"/>
                      </a:lnTo>
                      <a:lnTo>
                        <a:pt x="241" y="74"/>
                      </a:lnTo>
                      <a:lnTo>
                        <a:pt x="236" y="77"/>
                      </a:lnTo>
                      <a:lnTo>
                        <a:pt x="232" y="79"/>
                      </a:lnTo>
                      <a:lnTo>
                        <a:pt x="225" y="81"/>
                      </a:lnTo>
                      <a:lnTo>
                        <a:pt x="214" y="86"/>
                      </a:lnTo>
                      <a:lnTo>
                        <a:pt x="209" y="87"/>
                      </a:lnTo>
                      <a:lnTo>
                        <a:pt x="205" y="87"/>
                      </a:lnTo>
                      <a:lnTo>
                        <a:pt x="201" y="88"/>
                      </a:lnTo>
                      <a:lnTo>
                        <a:pt x="198" y="90"/>
                      </a:lnTo>
                      <a:lnTo>
                        <a:pt x="198" y="92"/>
                      </a:lnTo>
                      <a:lnTo>
                        <a:pt x="198" y="94"/>
                      </a:lnTo>
                      <a:lnTo>
                        <a:pt x="201" y="99"/>
                      </a:lnTo>
                      <a:lnTo>
                        <a:pt x="202" y="99"/>
                      </a:lnTo>
                      <a:lnTo>
                        <a:pt x="205" y="99"/>
                      </a:lnTo>
                      <a:lnTo>
                        <a:pt x="201" y="102"/>
                      </a:lnTo>
                      <a:lnTo>
                        <a:pt x="199" y="103"/>
                      </a:lnTo>
                      <a:lnTo>
                        <a:pt x="197" y="103"/>
                      </a:lnTo>
                      <a:lnTo>
                        <a:pt x="196" y="103"/>
                      </a:lnTo>
                      <a:lnTo>
                        <a:pt x="195" y="103"/>
                      </a:lnTo>
                      <a:lnTo>
                        <a:pt x="193" y="103"/>
                      </a:lnTo>
                      <a:lnTo>
                        <a:pt x="191" y="104"/>
                      </a:lnTo>
                      <a:lnTo>
                        <a:pt x="189" y="107"/>
                      </a:lnTo>
                      <a:lnTo>
                        <a:pt x="185" y="111"/>
                      </a:lnTo>
                      <a:lnTo>
                        <a:pt x="187" y="111"/>
                      </a:lnTo>
                      <a:lnTo>
                        <a:pt x="188" y="110"/>
                      </a:lnTo>
                      <a:lnTo>
                        <a:pt x="189" y="110"/>
                      </a:lnTo>
                      <a:lnTo>
                        <a:pt x="192" y="108"/>
                      </a:lnTo>
                      <a:lnTo>
                        <a:pt x="195" y="106"/>
                      </a:lnTo>
                      <a:lnTo>
                        <a:pt x="198" y="104"/>
                      </a:lnTo>
                      <a:lnTo>
                        <a:pt x="201" y="105"/>
                      </a:lnTo>
                      <a:lnTo>
                        <a:pt x="202" y="107"/>
                      </a:lnTo>
                      <a:lnTo>
                        <a:pt x="202" y="110"/>
                      </a:lnTo>
                      <a:lnTo>
                        <a:pt x="200" y="114"/>
                      </a:lnTo>
                      <a:lnTo>
                        <a:pt x="189" y="126"/>
                      </a:lnTo>
                      <a:lnTo>
                        <a:pt x="185" y="129"/>
                      </a:lnTo>
                      <a:lnTo>
                        <a:pt x="182" y="132"/>
                      </a:lnTo>
                      <a:lnTo>
                        <a:pt x="181" y="133"/>
                      </a:lnTo>
                      <a:lnTo>
                        <a:pt x="170" y="141"/>
                      </a:lnTo>
                      <a:lnTo>
                        <a:pt x="171" y="141"/>
                      </a:lnTo>
                      <a:lnTo>
                        <a:pt x="172" y="139"/>
                      </a:lnTo>
                      <a:lnTo>
                        <a:pt x="173" y="138"/>
                      </a:lnTo>
                      <a:lnTo>
                        <a:pt x="174" y="138"/>
                      </a:lnTo>
                      <a:lnTo>
                        <a:pt x="175" y="138"/>
                      </a:lnTo>
                      <a:lnTo>
                        <a:pt x="169" y="144"/>
                      </a:lnTo>
                      <a:lnTo>
                        <a:pt x="164" y="149"/>
                      </a:lnTo>
                      <a:lnTo>
                        <a:pt x="159" y="153"/>
                      </a:lnTo>
                      <a:lnTo>
                        <a:pt x="153" y="156"/>
                      </a:lnTo>
                      <a:lnTo>
                        <a:pt x="146" y="160"/>
                      </a:lnTo>
                      <a:lnTo>
                        <a:pt x="145" y="161"/>
                      </a:lnTo>
                      <a:lnTo>
                        <a:pt x="144" y="161"/>
                      </a:lnTo>
                      <a:lnTo>
                        <a:pt x="142" y="162"/>
                      </a:lnTo>
                      <a:lnTo>
                        <a:pt x="141" y="162"/>
                      </a:lnTo>
                      <a:lnTo>
                        <a:pt x="140" y="163"/>
                      </a:lnTo>
                      <a:lnTo>
                        <a:pt x="139" y="164"/>
                      </a:lnTo>
                      <a:lnTo>
                        <a:pt x="139" y="168"/>
                      </a:lnTo>
                      <a:lnTo>
                        <a:pt x="141" y="172"/>
                      </a:lnTo>
                      <a:lnTo>
                        <a:pt x="141" y="176"/>
                      </a:lnTo>
                      <a:lnTo>
                        <a:pt x="140" y="179"/>
                      </a:lnTo>
                      <a:lnTo>
                        <a:pt x="138" y="179"/>
                      </a:lnTo>
                      <a:lnTo>
                        <a:pt x="136" y="177"/>
                      </a:lnTo>
                      <a:lnTo>
                        <a:pt x="133" y="175"/>
                      </a:lnTo>
                      <a:lnTo>
                        <a:pt x="131" y="174"/>
                      </a:lnTo>
                      <a:lnTo>
                        <a:pt x="130" y="175"/>
                      </a:lnTo>
                      <a:lnTo>
                        <a:pt x="129" y="177"/>
                      </a:lnTo>
                      <a:lnTo>
                        <a:pt x="128" y="177"/>
                      </a:lnTo>
                      <a:lnTo>
                        <a:pt x="123" y="180"/>
                      </a:lnTo>
                      <a:lnTo>
                        <a:pt x="118" y="183"/>
                      </a:lnTo>
                      <a:lnTo>
                        <a:pt x="112" y="184"/>
                      </a:lnTo>
                      <a:lnTo>
                        <a:pt x="108" y="185"/>
                      </a:lnTo>
                      <a:lnTo>
                        <a:pt x="107" y="185"/>
                      </a:lnTo>
                      <a:lnTo>
                        <a:pt x="108" y="185"/>
                      </a:lnTo>
                      <a:lnTo>
                        <a:pt x="108" y="185"/>
                      </a:lnTo>
                      <a:lnTo>
                        <a:pt x="109" y="184"/>
                      </a:lnTo>
                      <a:lnTo>
                        <a:pt x="111" y="183"/>
                      </a:lnTo>
                      <a:lnTo>
                        <a:pt x="113" y="182"/>
                      </a:lnTo>
                      <a:lnTo>
                        <a:pt x="114" y="181"/>
                      </a:lnTo>
                      <a:lnTo>
                        <a:pt x="114" y="179"/>
                      </a:lnTo>
                      <a:lnTo>
                        <a:pt x="114" y="178"/>
                      </a:lnTo>
                      <a:lnTo>
                        <a:pt x="115" y="177"/>
                      </a:lnTo>
                      <a:lnTo>
                        <a:pt x="115" y="175"/>
                      </a:lnTo>
                      <a:lnTo>
                        <a:pt x="115" y="174"/>
                      </a:lnTo>
                      <a:lnTo>
                        <a:pt x="119" y="171"/>
                      </a:lnTo>
                      <a:lnTo>
                        <a:pt x="123" y="169"/>
                      </a:lnTo>
                      <a:lnTo>
                        <a:pt x="126" y="167"/>
                      </a:lnTo>
                      <a:lnTo>
                        <a:pt x="127" y="165"/>
                      </a:lnTo>
                      <a:lnTo>
                        <a:pt x="127" y="164"/>
                      </a:lnTo>
                      <a:lnTo>
                        <a:pt x="126" y="163"/>
                      </a:lnTo>
                      <a:lnTo>
                        <a:pt x="126" y="160"/>
                      </a:lnTo>
                      <a:lnTo>
                        <a:pt x="127" y="159"/>
                      </a:lnTo>
                      <a:lnTo>
                        <a:pt x="131" y="156"/>
                      </a:lnTo>
                      <a:lnTo>
                        <a:pt x="136" y="154"/>
                      </a:lnTo>
                      <a:lnTo>
                        <a:pt x="141" y="151"/>
                      </a:lnTo>
                      <a:lnTo>
                        <a:pt x="141" y="150"/>
                      </a:lnTo>
                      <a:lnTo>
                        <a:pt x="141" y="150"/>
                      </a:lnTo>
                      <a:lnTo>
                        <a:pt x="139" y="151"/>
                      </a:lnTo>
                      <a:lnTo>
                        <a:pt x="138" y="151"/>
                      </a:lnTo>
                      <a:lnTo>
                        <a:pt x="135" y="153"/>
                      </a:lnTo>
                      <a:lnTo>
                        <a:pt x="134" y="153"/>
                      </a:lnTo>
                      <a:lnTo>
                        <a:pt x="130" y="155"/>
                      </a:lnTo>
                      <a:lnTo>
                        <a:pt x="125" y="158"/>
                      </a:lnTo>
                      <a:lnTo>
                        <a:pt x="121" y="160"/>
                      </a:lnTo>
                      <a:lnTo>
                        <a:pt x="117" y="159"/>
                      </a:lnTo>
                      <a:lnTo>
                        <a:pt x="116" y="158"/>
                      </a:lnTo>
                      <a:lnTo>
                        <a:pt x="116" y="155"/>
                      </a:lnTo>
                      <a:lnTo>
                        <a:pt x="118" y="152"/>
                      </a:lnTo>
                      <a:lnTo>
                        <a:pt x="119" y="149"/>
                      </a:lnTo>
                      <a:lnTo>
                        <a:pt x="120" y="147"/>
                      </a:lnTo>
                      <a:lnTo>
                        <a:pt x="119" y="146"/>
                      </a:lnTo>
                      <a:lnTo>
                        <a:pt x="117" y="147"/>
                      </a:lnTo>
                      <a:lnTo>
                        <a:pt x="115" y="149"/>
                      </a:lnTo>
                      <a:lnTo>
                        <a:pt x="114" y="153"/>
                      </a:lnTo>
                      <a:lnTo>
                        <a:pt x="113" y="156"/>
                      </a:lnTo>
                      <a:lnTo>
                        <a:pt x="111" y="158"/>
                      </a:lnTo>
                      <a:lnTo>
                        <a:pt x="108" y="161"/>
                      </a:lnTo>
                      <a:lnTo>
                        <a:pt x="103" y="164"/>
                      </a:lnTo>
                      <a:lnTo>
                        <a:pt x="99" y="166"/>
                      </a:lnTo>
                      <a:lnTo>
                        <a:pt x="99" y="166"/>
                      </a:lnTo>
                      <a:lnTo>
                        <a:pt x="99" y="165"/>
                      </a:lnTo>
                      <a:lnTo>
                        <a:pt x="96" y="167"/>
                      </a:lnTo>
                      <a:lnTo>
                        <a:pt x="96" y="167"/>
                      </a:lnTo>
                      <a:lnTo>
                        <a:pt x="95" y="168"/>
                      </a:lnTo>
                      <a:lnTo>
                        <a:pt x="96" y="168"/>
                      </a:lnTo>
                      <a:lnTo>
                        <a:pt x="92" y="171"/>
                      </a:lnTo>
                      <a:lnTo>
                        <a:pt x="85" y="176"/>
                      </a:lnTo>
                      <a:lnTo>
                        <a:pt x="85" y="176"/>
                      </a:lnTo>
                      <a:lnTo>
                        <a:pt x="80" y="178"/>
                      </a:lnTo>
                      <a:lnTo>
                        <a:pt x="79" y="178"/>
                      </a:lnTo>
                      <a:lnTo>
                        <a:pt x="79" y="178"/>
                      </a:lnTo>
                      <a:lnTo>
                        <a:pt x="81" y="175"/>
                      </a:lnTo>
                      <a:lnTo>
                        <a:pt x="87" y="169"/>
                      </a:lnTo>
                      <a:lnTo>
                        <a:pt x="85" y="170"/>
                      </a:lnTo>
                      <a:lnTo>
                        <a:pt x="84" y="170"/>
                      </a:lnTo>
                      <a:lnTo>
                        <a:pt x="80" y="169"/>
                      </a:lnTo>
                      <a:lnTo>
                        <a:pt x="79" y="167"/>
                      </a:lnTo>
                      <a:lnTo>
                        <a:pt x="78" y="165"/>
                      </a:lnTo>
                      <a:lnTo>
                        <a:pt x="76" y="164"/>
                      </a:lnTo>
                      <a:lnTo>
                        <a:pt x="74" y="164"/>
                      </a:lnTo>
                      <a:lnTo>
                        <a:pt x="70" y="165"/>
                      </a:lnTo>
                      <a:lnTo>
                        <a:pt x="66" y="168"/>
                      </a:lnTo>
                      <a:lnTo>
                        <a:pt x="63" y="169"/>
                      </a:lnTo>
                      <a:lnTo>
                        <a:pt x="60" y="170"/>
                      </a:lnTo>
                      <a:lnTo>
                        <a:pt x="57" y="168"/>
                      </a:lnTo>
                      <a:lnTo>
                        <a:pt x="57" y="167"/>
                      </a:lnTo>
                      <a:lnTo>
                        <a:pt x="58" y="165"/>
                      </a:lnTo>
                      <a:lnTo>
                        <a:pt x="60" y="164"/>
                      </a:lnTo>
                      <a:lnTo>
                        <a:pt x="63" y="163"/>
                      </a:lnTo>
                      <a:lnTo>
                        <a:pt x="66" y="161"/>
                      </a:lnTo>
                      <a:lnTo>
                        <a:pt x="68" y="160"/>
                      </a:lnTo>
                      <a:lnTo>
                        <a:pt x="71" y="157"/>
                      </a:lnTo>
                      <a:lnTo>
                        <a:pt x="74" y="153"/>
                      </a:lnTo>
                      <a:lnTo>
                        <a:pt x="75" y="149"/>
                      </a:lnTo>
                      <a:lnTo>
                        <a:pt x="75" y="146"/>
                      </a:lnTo>
                      <a:lnTo>
                        <a:pt x="73" y="145"/>
                      </a:lnTo>
                      <a:lnTo>
                        <a:pt x="71" y="146"/>
                      </a:lnTo>
                      <a:lnTo>
                        <a:pt x="68" y="148"/>
                      </a:lnTo>
                      <a:lnTo>
                        <a:pt x="66" y="150"/>
                      </a:lnTo>
                      <a:lnTo>
                        <a:pt x="63" y="152"/>
                      </a:lnTo>
                      <a:lnTo>
                        <a:pt x="58" y="155"/>
                      </a:lnTo>
                      <a:lnTo>
                        <a:pt x="51" y="158"/>
                      </a:lnTo>
                      <a:lnTo>
                        <a:pt x="44" y="162"/>
                      </a:lnTo>
                      <a:lnTo>
                        <a:pt x="28" y="173"/>
                      </a:lnTo>
                      <a:lnTo>
                        <a:pt x="19" y="177"/>
                      </a:lnTo>
                      <a:lnTo>
                        <a:pt x="11" y="182"/>
                      </a:lnTo>
                      <a:lnTo>
                        <a:pt x="5" y="186"/>
                      </a:lnTo>
                      <a:lnTo>
                        <a:pt x="0" y="189"/>
                      </a:lnTo>
                      <a:lnTo>
                        <a:pt x="1" y="188"/>
                      </a:lnTo>
                      <a:lnTo>
                        <a:pt x="39" y="160"/>
                      </a:lnTo>
                      <a:lnTo>
                        <a:pt x="79" y="133"/>
                      </a:lnTo>
                      <a:lnTo>
                        <a:pt x="120" y="109"/>
                      </a:lnTo>
                      <a:lnTo>
                        <a:pt x="163" y="87"/>
                      </a:lnTo>
                      <a:lnTo>
                        <a:pt x="207" y="67"/>
                      </a:lnTo>
                      <a:lnTo>
                        <a:pt x="252" y="50"/>
                      </a:lnTo>
                      <a:lnTo>
                        <a:pt x="298" y="35"/>
                      </a:lnTo>
                      <a:lnTo>
                        <a:pt x="346" y="23"/>
                      </a:lnTo>
                      <a:lnTo>
                        <a:pt x="394" y="13"/>
                      </a:lnTo>
                      <a:lnTo>
                        <a:pt x="444" y="6"/>
                      </a:lnTo>
                      <a:lnTo>
                        <a:pt x="494" y="2"/>
                      </a:lnTo>
                      <a:lnTo>
                        <a:pt x="54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3" name="Freeform 173">
                  <a:extLst>
                    <a:ext uri="{FF2B5EF4-FFF2-40B4-BE49-F238E27FC236}">
                      <a16:creationId xmlns:a16="http://schemas.microsoft.com/office/drawing/2014/main" id="{8B1019C8-C051-6841-9050-DEB404EE20E8}"/>
                    </a:ext>
                  </a:extLst>
                </p:cNvPr>
                <p:cNvSpPr>
                  <a:spLocks noEditPoints="1"/>
                </p:cNvSpPr>
                <p:nvPr/>
              </p:nvSpPr>
              <p:spPr bwMode="auto">
                <a:xfrm>
                  <a:off x="2614461" y="2490793"/>
                  <a:ext cx="370719" cy="188256"/>
                </a:xfrm>
                <a:custGeom>
                  <a:avLst/>
                  <a:gdLst/>
                  <a:ahLst/>
                  <a:cxnLst>
                    <a:cxn ang="0">
                      <a:pos x="231" y="109"/>
                    </a:cxn>
                    <a:cxn ang="0">
                      <a:pos x="227" y="107"/>
                    </a:cxn>
                    <a:cxn ang="0">
                      <a:pos x="206" y="95"/>
                    </a:cxn>
                    <a:cxn ang="0">
                      <a:pos x="159" y="78"/>
                    </a:cxn>
                    <a:cxn ang="0">
                      <a:pos x="139" y="56"/>
                    </a:cxn>
                    <a:cxn ang="0">
                      <a:pos x="139" y="56"/>
                    </a:cxn>
                    <a:cxn ang="0">
                      <a:pos x="58" y="32"/>
                    </a:cxn>
                    <a:cxn ang="0">
                      <a:pos x="61" y="32"/>
                    </a:cxn>
                    <a:cxn ang="0">
                      <a:pos x="58" y="31"/>
                    </a:cxn>
                    <a:cxn ang="0">
                      <a:pos x="54" y="30"/>
                    </a:cxn>
                    <a:cxn ang="0">
                      <a:pos x="3" y="0"/>
                    </a:cxn>
                    <a:cxn ang="0">
                      <a:pos x="16" y="6"/>
                    </a:cxn>
                    <a:cxn ang="0">
                      <a:pos x="55" y="20"/>
                    </a:cxn>
                    <a:cxn ang="0">
                      <a:pos x="128" y="50"/>
                    </a:cxn>
                    <a:cxn ang="0">
                      <a:pos x="139" y="56"/>
                    </a:cxn>
                    <a:cxn ang="0">
                      <a:pos x="163" y="69"/>
                    </a:cxn>
                    <a:cxn ang="0">
                      <a:pos x="151" y="64"/>
                    </a:cxn>
                    <a:cxn ang="0">
                      <a:pos x="101" y="41"/>
                    </a:cxn>
                    <a:cxn ang="0">
                      <a:pos x="90" y="37"/>
                    </a:cxn>
                    <a:cxn ang="0">
                      <a:pos x="93" y="40"/>
                    </a:cxn>
                    <a:cxn ang="0">
                      <a:pos x="100" y="43"/>
                    </a:cxn>
                    <a:cxn ang="0">
                      <a:pos x="162" y="72"/>
                    </a:cxn>
                    <a:cxn ang="0">
                      <a:pos x="191" y="85"/>
                    </a:cxn>
                    <a:cxn ang="0">
                      <a:pos x="192" y="85"/>
                    </a:cxn>
                    <a:cxn ang="0">
                      <a:pos x="195" y="87"/>
                    </a:cxn>
                    <a:cxn ang="0">
                      <a:pos x="207" y="96"/>
                    </a:cxn>
                    <a:cxn ang="0">
                      <a:pos x="225" y="106"/>
                    </a:cxn>
                    <a:cxn ang="0">
                      <a:pos x="230" y="109"/>
                    </a:cxn>
                    <a:cxn ang="0">
                      <a:pos x="232" y="111"/>
                    </a:cxn>
                    <a:cxn ang="0">
                      <a:pos x="252" y="124"/>
                    </a:cxn>
                    <a:cxn ang="0">
                      <a:pos x="255" y="127"/>
                    </a:cxn>
                    <a:cxn ang="0">
                      <a:pos x="250" y="124"/>
                    </a:cxn>
                    <a:cxn ang="0">
                      <a:pos x="227" y="110"/>
                    </a:cxn>
                    <a:cxn ang="0">
                      <a:pos x="211" y="105"/>
                    </a:cxn>
                    <a:cxn ang="0">
                      <a:pos x="214" y="106"/>
                    </a:cxn>
                    <a:cxn ang="0">
                      <a:pos x="217" y="107"/>
                    </a:cxn>
                    <a:cxn ang="0">
                      <a:pos x="224" y="111"/>
                    </a:cxn>
                    <a:cxn ang="0">
                      <a:pos x="242" y="125"/>
                    </a:cxn>
                    <a:cxn ang="0">
                      <a:pos x="246" y="128"/>
                    </a:cxn>
                    <a:cxn ang="0">
                      <a:pos x="247" y="130"/>
                    </a:cxn>
                    <a:cxn ang="0">
                      <a:pos x="218" y="113"/>
                    </a:cxn>
                    <a:cxn ang="0">
                      <a:pos x="215" y="112"/>
                    </a:cxn>
                    <a:cxn ang="0">
                      <a:pos x="217" y="115"/>
                    </a:cxn>
                    <a:cxn ang="0">
                      <a:pos x="208" y="108"/>
                    </a:cxn>
                    <a:cxn ang="0">
                      <a:pos x="203" y="105"/>
                    </a:cxn>
                    <a:cxn ang="0">
                      <a:pos x="209" y="111"/>
                    </a:cxn>
                    <a:cxn ang="0">
                      <a:pos x="205" y="109"/>
                    </a:cxn>
                    <a:cxn ang="0">
                      <a:pos x="196" y="104"/>
                    </a:cxn>
                    <a:cxn ang="0">
                      <a:pos x="196" y="106"/>
                    </a:cxn>
                    <a:cxn ang="0">
                      <a:pos x="168" y="84"/>
                    </a:cxn>
                    <a:cxn ang="0">
                      <a:pos x="162" y="80"/>
                    </a:cxn>
                    <a:cxn ang="0">
                      <a:pos x="164" y="82"/>
                    </a:cxn>
                    <a:cxn ang="0">
                      <a:pos x="160" y="81"/>
                    </a:cxn>
                    <a:cxn ang="0">
                      <a:pos x="145" y="72"/>
                    </a:cxn>
                    <a:cxn ang="0">
                      <a:pos x="119" y="59"/>
                    </a:cxn>
                    <a:cxn ang="0">
                      <a:pos x="61" y="35"/>
                    </a:cxn>
                    <a:cxn ang="0">
                      <a:pos x="50" y="30"/>
                    </a:cxn>
                    <a:cxn ang="0">
                      <a:pos x="49" y="29"/>
                    </a:cxn>
                    <a:cxn ang="0">
                      <a:pos x="24" y="19"/>
                    </a:cxn>
                    <a:cxn ang="0">
                      <a:pos x="5" y="10"/>
                    </a:cxn>
                    <a:cxn ang="0">
                      <a:pos x="1" y="1"/>
                    </a:cxn>
                  </a:cxnLst>
                  <a:rect l="0" t="0" r="r" b="b"/>
                  <a:pathLst>
                    <a:path w="256" h="130">
                      <a:moveTo>
                        <a:pt x="231" y="109"/>
                      </a:moveTo>
                      <a:lnTo>
                        <a:pt x="231" y="110"/>
                      </a:lnTo>
                      <a:lnTo>
                        <a:pt x="231" y="109"/>
                      </a:lnTo>
                      <a:close/>
                      <a:moveTo>
                        <a:pt x="227" y="107"/>
                      </a:moveTo>
                      <a:lnTo>
                        <a:pt x="230" y="108"/>
                      </a:lnTo>
                      <a:lnTo>
                        <a:pt x="227" y="107"/>
                      </a:lnTo>
                      <a:close/>
                      <a:moveTo>
                        <a:pt x="206" y="95"/>
                      </a:moveTo>
                      <a:lnTo>
                        <a:pt x="207" y="95"/>
                      </a:lnTo>
                      <a:lnTo>
                        <a:pt x="206" y="95"/>
                      </a:lnTo>
                      <a:lnTo>
                        <a:pt x="206" y="95"/>
                      </a:lnTo>
                      <a:close/>
                      <a:moveTo>
                        <a:pt x="159" y="78"/>
                      </a:moveTo>
                      <a:lnTo>
                        <a:pt x="159" y="78"/>
                      </a:lnTo>
                      <a:lnTo>
                        <a:pt x="160" y="79"/>
                      </a:lnTo>
                      <a:lnTo>
                        <a:pt x="159" y="78"/>
                      </a:lnTo>
                      <a:close/>
                      <a:moveTo>
                        <a:pt x="139" y="56"/>
                      </a:moveTo>
                      <a:lnTo>
                        <a:pt x="140" y="56"/>
                      </a:lnTo>
                      <a:lnTo>
                        <a:pt x="140" y="57"/>
                      </a:lnTo>
                      <a:lnTo>
                        <a:pt x="139" y="56"/>
                      </a:lnTo>
                      <a:close/>
                      <a:moveTo>
                        <a:pt x="51" y="30"/>
                      </a:moveTo>
                      <a:lnTo>
                        <a:pt x="54" y="31"/>
                      </a:lnTo>
                      <a:lnTo>
                        <a:pt x="58" y="32"/>
                      </a:lnTo>
                      <a:lnTo>
                        <a:pt x="60" y="33"/>
                      </a:lnTo>
                      <a:lnTo>
                        <a:pt x="61" y="33"/>
                      </a:lnTo>
                      <a:lnTo>
                        <a:pt x="61" y="32"/>
                      </a:lnTo>
                      <a:lnTo>
                        <a:pt x="60" y="32"/>
                      </a:lnTo>
                      <a:lnTo>
                        <a:pt x="59" y="32"/>
                      </a:lnTo>
                      <a:lnTo>
                        <a:pt x="58" y="31"/>
                      </a:lnTo>
                      <a:lnTo>
                        <a:pt x="56" y="31"/>
                      </a:lnTo>
                      <a:lnTo>
                        <a:pt x="55" y="31"/>
                      </a:lnTo>
                      <a:lnTo>
                        <a:pt x="54" y="30"/>
                      </a:lnTo>
                      <a:lnTo>
                        <a:pt x="53" y="30"/>
                      </a:lnTo>
                      <a:lnTo>
                        <a:pt x="51" y="30"/>
                      </a:lnTo>
                      <a:close/>
                      <a:moveTo>
                        <a:pt x="3" y="0"/>
                      </a:moveTo>
                      <a:lnTo>
                        <a:pt x="6" y="1"/>
                      </a:lnTo>
                      <a:lnTo>
                        <a:pt x="9" y="3"/>
                      </a:lnTo>
                      <a:lnTo>
                        <a:pt x="16" y="6"/>
                      </a:lnTo>
                      <a:lnTo>
                        <a:pt x="29" y="11"/>
                      </a:lnTo>
                      <a:lnTo>
                        <a:pt x="42" y="16"/>
                      </a:lnTo>
                      <a:lnTo>
                        <a:pt x="55" y="20"/>
                      </a:lnTo>
                      <a:lnTo>
                        <a:pt x="54" y="18"/>
                      </a:lnTo>
                      <a:lnTo>
                        <a:pt x="92" y="33"/>
                      </a:lnTo>
                      <a:lnTo>
                        <a:pt x="128" y="50"/>
                      </a:lnTo>
                      <a:lnTo>
                        <a:pt x="130" y="51"/>
                      </a:lnTo>
                      <a:lnTo>
                        <a:pt x="139" y="56"/>
                      </a:lnTo>
                      <a:lnTo>
                        <a:pt x="139" y="56"/>
                      </a:lnTo>
                      <a:lnTo>
                        <a:pt x="165" y="70"/>
                      </a:lnTo>
                      <a:lnTo>
                        <a:pt x="164" y="70"/>
                      </a:lnTo>
                      <a:lnTo>
                        <a:pt x="163" y="69"/>
                      </a:lnTo>
                      <a:lnTo>
                        <a:pt x="163" y="69"/>
                      </a:lnTo>
                      <a:lnTo>
                        <a:pt x="157" y="66"/>
                      </a:lnTo>
                      <a:lnTo>
                        <a:pt x="151" y="64"/>
                      </a:lnTo>
                      <a:lnTo>
                        <a:pt x="113" y="46"/>
                      </a:lnTo>
                      <a:lnTo>
                        <a:pt x="107" y="43"/>
                      </a:lnTo>
                      <a:lnTo>
                        <a:pt x="101" y="41"/>
                      </a:lnTo>
                      <a:lnTo>
                        <a:pt x="94" y="38"/>
                      </a:lnTo>
                      <a:lnTo>
                        <a:pt x="92" y="37"/>
                      </a:lnTo>
                      <a:lnTo>
                        <a:pt x="90" y="37"/>
                      </a:lnTo>
                      <a:lnTo>
                        <a:pt x="90" y="38"/>
                      </a:lnTo>
                      <a:lnTo>
                        <a:pt x="91" y="38"/>
                      </a:lnTo>
                      <a:lnTo>
                        <a:pt x="93" y="40"/>
                      </a:lnTo>
                      <a:lnTo>
                        <a:pt x="96" y="41"/>
                      </a:lnTo>
                      <a:lnTo>
                        <a:pt x="98" y="42"/>
                      </a:lnTo>
                      <a:lnTo>
                        <a:pt x="100" y="43"/>
                      </a:lnTo>
                      <a:lnTo>
                        <a:pt x="124" y="54"/>
                      </a:lnTo>
                      <a:lnTo>
                        <a:pt x="149" y="65"/>
                      </a:lnTo>
                      <a:lnTo>
                        <a:pt x="162" y="72"/>
                      </a:lnTo>
                      <a:lnTo>
                        <a:pt x="175" y="78"/>
                      </a:lnTo>
                      <a:lnTo>
                        <a:pt x="188" y="84"/>
                      </a:lnTo>
                      <a:lnTo>
                        <a:pt x="191" y="85"/>
                      </a:lnTo>
                      <a:lnTo>
                        <a:pt x="193" y="87"/>
                      </a:lnTo>
                      <a:lnTo>
                        <a:pt x="192" y="86"/>
                      </a:lnTo>
                      <a:lnTo>
                        <a:pt x="192" y="85"/>
                      </a:lnTo>
                      <a:lnTo>
                        <a:pt x="193" y="85"/>
                      </a:lnTo>
                      <a:lnTo>
                        <a:pt x="194" y="86"/>
                      </a:lnTo>
                      <a:lnTo>
                        <a:pt x="195" y="87"/>
                      </a:lnTo>
                      <a:lnTo>
                        <a:pt x="196" y="88"/>
                      </a:lnTo>
                      <a:lnTo>
                        <a:pt x="197" y="89"/>
                      </a:lnTo>
                      <a:lnTo>
                        <a:pt x="207" y="96"/>
                      </a:lnTo>
                      <a:lnTo>
                        <a:pt x="207" y="95"/>
                      </a:lnTo>
                      <a:lnTo>
                        <a:pt x="216" y="100"/>
                      </a:lnTo>
                      <a:lnTo>
                        <a:pt x="225" y="106"/>
                      </a:lnTo>
                      <a:lnTo>
                        <a:pt x="227" y="107"/>
                      </a:lnTo>
                      <a:lnTo>
                        <a:pt x="227" y="107"/>
                      </a:lnTo>
                      <a:lnTo>
                        <a:pt x="230" y="109"/>
                      </a:lnTo>
                      <a:lnTo>
                        <a:pt x="230" y="108"/>
                      </a:lnTo>
                      <a:lnTo>
                        <a:pt x="233" y="111"/>
                      </a:lnTo>
                      <a:lnTo>
                        <a:pt x="232" y="111"/>
                      </a:lnTo>
                      <a:lnTo>
                        <a:pt x="234" y="112"/>
                      </a:lnTo>
                      <a:lnTo>
                        <a:pt x="241" y="117"/>
                      </a:lnTo>
                      <a:lnTo>
                        <a:pt x="252" y="124"/>
                      </a:lnTo>
                      <a:lnTo>
                        <a:pt x="253" y="125"/>
                      </a:lnTo>
                      <a:lnTo>
                        <a:pt x="255" y="126"/>
                      </a:lnTo>
                      <a:lnTo>
                        <a:pt x="255" y="127"/>
                      </a:lnTo>
                      <a:lnTo>
                        <a:pt x="256" y="127"/>
                      </a:lnTo>
                      <a:lnTo>
                        <a:pt x="256" y="128"/>
                      </a:lnTo>
                      <a:lnTo>
                        <a:pt x="250" y="124"/>
                      </a:lnTo>
                      <a:lnTo>
                        <a:pt x="242" y="120"/>
                      </a:lnTo>
                      <a:lnTo>
                        <a:pt x="235" y="114"/>
                      </a:lnTo>
                      <a:lnTo>
                        <a:pt x="227" y="110"/>
                      </a:lnTo>
                      <a:lnTo>
                        <a:pt x="219" y="107"/>
                      </a:lnTo>
                      <a:lnTo>
                        <a:pt x="212" y="105"/>
                      </a:lnTo>
                      <a:lnTo>
                        <a:pt x="211" y="105"/>
                      </a:lnTo>
                      <a:lnTo>
                        <a:pt x="212" y="105"/>
                      </a:lnTo>
                      <a:lnTo>
                        <a:pt x="213" y="106"/>
                      </a:lnTo>
                      <a:lnTo>
                        <a:pt x="214" y="106"/>
                      </a:lnTo>
                      <a:lnTo>
                        <a:pt x="216" y="107"/>
                      </a:lnTo>
                      <a:lnTo>
                        <a:pt x="217" y="107"/>
                      </a:lnTo>
                      <a:lnTo>
                        <a:pt x="217" y="107"/>
                      </a:lnTo>
                      <a:lnTo>
                        <a:pt x="219" y="109"/>
                      </a:lnTo>
                      <a:lnTo>
                        <a:pt x="221" y="110"/>
                      </a:lnTo>
                      <a:lnTo>
                        <a:pt x="224" y="111"/>
                      </a:lnTo>
                      <a:lnTo>
                        <a:pt x="233" y="118"/>
                      </a:lnTo>
                      <a:lnTo>
                        <a:pt x="241" y="124"/>
                      </a:lnTo>
                      <a:lnTo>
                        <a:pt x="242" y="125"/>
                      </a:lnTo>
                      <a:lnTo>
                        <a:pt x="243" y="125"/>
                      </a:lnTo>
                      <a:lnTo>
                        <a:pt x="245" y="127"/>
                      </a:lnTo>
                      <a:lnTo>
                        <a:pt x="246" y="128"/>
                      </a:lnTo>
                      <a:lnTo>
                        <a:pt x="247" y="129"/>
                      </a:lnTo>
                      <a:lnTo>
                        <a:pt x="248" y="130"/>
                      </a:lnTo>
                      <a:lnTo>
                        <a:pt x="247" y="130"/>
                      </a:lnTo>
                      <a:lnTo>
                        <a:pt x="236" y="124"/>
                      </a:lnTo>
                      <a:lnTo>
                        <a:pt x="225" y="118"/>
                      </a:lnTo>
                      <a:lnTo>
                        <a:pt x="218" y="113"/>
                      </a:lnTo>
                      <a:lnTo>
                        <a:pt x="214" y="111"/>
                      </a:lnTo>
                      <a:lnTo>
                        <a:pt x="214" y="111"/>
                      </a:lnTo>
                      <a:lnTo>
                        <a:pt x="215" y="112"/>
                      </a:lnTo>
                      <a:lnTo>
                        <a:pt x="215" y="113"/>
                      </a:lnTo>
                      <a:lnTo>
                        <a:pt x="216" y="113"/>
                      </a:lnTo>
                      <a:lnTo>
                        <a:pt x="217" y="115"/>
                      </a:lnTo>
                      <a:lnTo>
                        <a:pt x="217" y="116"/>
                      </a:lnTo>
                      <a:lnTo>
                        <a:pt x="212" y="112"/>
                      </a:lnTo>
                      <a:lnTo>
                        <a:pt x="208" y="108"/>
                      </a:lnTo>
                      <a:lnTo>
                        <a:pt x="203" y="104"/>
                      </a:lnTo>
                      <a:lnTo>
                        <a:pt x="202" y="104"/>
                      </a:lnTo>
                      <a:lnTo>
                        <a:pt x="203" y="105"/>
                      </a:lnTo>
                      <a:lnTo>
                        <a:pt x="205" y="107"/>
                      </a:lnTo>
                      <a:lnTo>
                        <a:pt x="207" y="109"/>
                      </a:lnTo>
                      <a:lnTo>
                        <a:pt x="209" y="111"/>
                      </a:lnTo>
                      <a:lnTo>
                        <a:pt x="211" y="112"/>
                      </a:lnTo>
                      <a:lnTo>
                        <a:pt x="209" y="112"/>
                      </a:lnTo>
                      <a:lnTo>
                        <a:pt x="205" y="109"/>
                      </a:lnTo>
                      <a:lnTo>
                        <a:pt x="201" y="106"/>
                      </a:lnTo>
                      <a:lnTo>
                        <a:pt x="196" y="102"/>
                      </a:lnTo>
                      <a:lnTo>
                        <a:pt x="196" y="104"/>
                      </a:lnTo>
                      <a:lnTo>
                        <a:pt x="197" y="105"/>
                      </a:lnTo>
                      <a:lnTo>
                        <a:pt x="197" y="106"/>
                      </a:lnTo>
                      <a:lnTo>
                        <a:pt x="196" y="106"/>
                      </a:lnTo>
                      <a:lnTo>
                        <a:pt x="187" y="99"/>
                      </a:lnTo>
                      <a:lnTo>
                        <a:pt x="177" y="92"/>
                      </a:lnTo>
                      <a:lnTo>
                        <a:pt x="168" y="84"/>
                      </a:lnTo>
                      <a:lnTo>
                        <a:pt x="160" y="79"/>
                      </a:lnTo>
                      <a:lnTo>
                        <a:pt x="161" y="80"/>
                      </a:lnTo>
                      <a:lnTo>
                        <a:pt x="162" y="80"/>
                      </a:lnTo>
                      <a:lnTo>
                        <a:pt x="163" y="81"/>
                      </a:lnTo>
                      <a:lnTo>
                        <a:pt x="164" y="82"/>
                      </a:lnTo>
                      <a:lnTo>
                        <a:pt x="164" y="82"/>
                      </a:lnTo>
                      <a:lnTo>
                        <a:pt x="164" y="83"/>
                      </a:lnTo>
                      <a:lnTo>
                        <a:pt x="164" y="83"/>
                      </a:lnTo>
                      <a:lnTo>
                        <a:pt x="160" y="81"/>
                      </a:lnTo>
                      <a:lnTo>
                        <a:pt x="155" y="79"/>
                      </a:lnTo>
                      <a:lnTo>
                        <a:pt x="150" y="75"/>
                      </a:lnTo>
                      <a:lnTo>
                        <a:pt x="145" y="72"/>
                      </a:lnTo>
                      <a:lnTo>
                        <a:pt x="141" y="69"/>
                      </a:lnTo>
                      <a:lnTo>
                        <a:pt x="142" y="71"/>
                      </a:lnTo>
                      <a:lnTo>
                        <a:pt x="119" y="59"/>
                      </a:lnTo>
                      <a:lnTo>
                        <a:pt x="92" y="48"/>
                      </a:lnTo>
                      <a:lnTo>
                        <a:pt x="65" y="36"/>
                      </a:lnTo>
                      <a:lnTo>
                        <a:pt x="61" y="35"/>
                      </a:lnTo>
                      <a:lnTo>
                        <a:pt x="53" y="32"/>
                      </a:lnTo>
                      <a:lnTo>
                        <a:pt x="51" y="30"/>
                      </a:lnTo>
                      <a:lnTo>
                        <a:pt x="50" y="30"/>
                      </a:lnTo>
                      <a:lnTo>
                        <a:pt x="50" y="29"/>
                      </a:lnTo>
                      <a:lnTo>
                        <a:pt x="49" y="29"/>
                      </a:lnTo>
                      <a:lnTo>
                        <a:pt x="49" y="29"/>
                      </a:lnTo>
                      <a:lnTo>
                        <a:pt x="37" y="24"/>
                      </a:lnTo>
                      <a:lnTo>
                        <a:pt x="36" y="24"/>
                      </a:lnTo>
                      <a:lnTo>
                        <a:pt x="24" y="19"/>
                      </a:lnTo>
                      <a:lnTo>
                        <a:pt x="12" y="14"/>
                      </a:lnTo>
                      <a:lnTo>
                        <a:pt x="9" y="12"/>
                      </a:lnTo>
                      <a:lnTo>
                        <a:pt x="5" y="10"/>
                      </a:lnTo>
                      <a:lnTo>
                        <a:pt x="2" y="7"/>
                      </a:lnTo>
                      <a:lnTo>
                        <a:pt x="0" y="4"/>
                      </a:lnTo>
                      <a:lnTo>
                        <a:pt x="1" y="1"/>
                      </a:lnTo>
                      <a:lnTo>
                        <a:pt x="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4" name="Freeform 174">
                  <a:extLst>
                    <a:ext uri="{FF2B5EF4-FFF2-40B4-BE49-F238E27FC236}">
                      <a16:creationId xmlns:a16="http://schemas.microsoft.com/office/drawing/2014/main" id="{EEF9C108-0794-4242-95C4-21F3C72B67F4}"/>
                    </a:ext>
                  </a:extLst>
                </p:cNvPr>
                <p:cNvSpPr>
                  <a:spLocks/>
                </p:cNvSpPr>
                <p:nvPr/>
              </p:nvSpPr>
              <p:spPr bwMode="auto">
                <a:xfrm>
                  <a:off x="2956218" y="2655879"/>
                  <a:ext cx="395338" cy="422852"/>
                </a:xfrm>
                <a:custGeom>
                  <a:avLst/>
                  <a:gdLst/>
                  <a:ahLst/>
                  <a:cxnLst>
                    <a:cxn ang="0">
                      <a:pos x="5" y="0"/>
                    </a:cxn>
                    <a:cxn ang="0">
                      <a:pos x="77" y="55"/>
                    </a:cxn>
                    <a:cxn ang="0">
                      <a:pos x="144" y="117"/>
                    </a:cxn>
                    <a:cxn ang="0">
                      <a:pos x="174" y="151"/>
                    </a:cxn>
                    <a:cxn ang="0">
                      <a:pos x="221" y="210"/>
                    </a:cxn>
                    <a:cxn ang="0">
                      <a:pos x="254" y="259"/>
                    </a:cxn>
                    <a:cxn ang="0">
                      <a:pos x="266" y="281"/>
                    </a:cxn>
                    <a:cxn ang="0">
                      <a:pos x="270" y="286"/>
                    </a:cxn>
                    <a:cxn ang="0">
                      <a:pos x="273" y="291"/>
                    </a:cxn>
                    <a:cxn ang="0">
                      <a:pos x="272" y="291"/>
                    </a:cxn>
                    <a:cxn ang="0">
                      <a:pos x="260" y="285"/>
                    </a:cxn>
                    <a:cxn ang="0">
                      <a:pos x="260" y="285"/>
                    </a:cxn>
                    <a:cxn ang="0">
                      <a:pos x="252" y="276"/>
                    </a:cxn>
                    <a:cxn ang="0">
                      <a:pos x="234" y="247"/>
                    </a:cxn>
                    <a:cxn ang="0">
                      <a:pos x="224" y="238"/>
                    </a:cxn>
                    <a:cxn ang="0">
                      <a:pos x="217" y="229"/>
                    </a:cxn>
                    <a:cxn ang="0">
                      <a:pos x="210" y="216"/>
                    </a:cxn>
                    <a:cxn ang="0">
                      <a:pos x="209" y="210"/>
                    </a:cxn>
                    <a:cxn ang="0">
                      <a:pos x="204" y="199"/>
                    </a:cxn>
                    <a:cxn ang="0">
                      <a:pos x="198" y="185"/>
                    </a:cxn>
                    <a:cxn ang="0">
                      <a:pos x="190" y="176"/>
                    </a:cxn>
                    <a:cxn ang="0">
                      <a:pos x="181" y="165"/>
                    </a:cxn>
                    <a:cxn ang="0">
                      <a:pos x="172" y="156"/>
                    </a:cxn>
                    <a:cxn ang="0">
                      <a:pos x="165" y="152"/>
                    </a:cxn>
                    <a:cxn ang="0">
                      <a:pos x="157" y="150"/>
                    </a:cxn>
                    <a:cxn ang="0">
                      <a:pos x="148" y="144"/>
                    </a:cxn>
                    <a:cxn ang="0">
                      <a:pos x="143" y="139"/>
                    </a:cxn>
                    <a:cxn ang="0">
                      <a:pos x="143" y="137"/>
                    </a:cxn>
                    <a:cxn ang="0">
                      <a:pos x="147" y="136"/>
                    </a:cxn>
                    <a:cxn ang="0">
                      <a:pos x="147" y="133"/>
                    </a:cxn>
                    <a:cxn ang="0">
                      <a:pos x="138" y="125"/>
                    </a:cxn>
                    <a:cxn ang="0">
                      <a:pos x="133" y="122"/>
                    </a:cxn>
                    <a:cxn ang="0">
                      <a:pos x="133" y="116"/>
                    </a:cxn>
                    <a:cxn ang="0">
                      <a:pos x="130" y="114"/>
                    </a:cxn>
                    <a:cxn ang="0">
                      <a:pos x="131" y="116"/>
                    </a:cxn>
                    <a:cxn ang="0">
                      <a:pos x="119" y="102"/>
                    </a:cxn>
                    <a:cxn ang="0">
                      <a:pos x="114" y="97"/>
                    </a:cxn>
                    <a:cxn ang="0">
                      <a:pos x="103" y="86"/>
                    </a:cxn>
                    <a:cxn ang="0">
                      <a:pos x="99" y="82"/>
                    </a:cxn>
                    <a:cxn ang="0">
                      <a:pos x="79" y="64"/>
                    </a:cxn>
                    <a:cxn ang="0">
                      <a:pos x="67" y="52"/>
                    </a:cxn>
                    <a:cxn ang="0">
                      <a:pos x="54" y="40"/>
                    </a:cxn>
                    <a:cxn ang="0">
                      <a:pos x="34" y="28"/>
                    </a:cxn>
                    <a:cxn ang="0">
                      <a:pos x="23" y="21"/>
                    </a:cxn>
                    <a:cxn ang="0">
                      <a:pos x="22" y="20"/>
                    </a:cxn>
                    <a:cxn ang="0">
                      <a:pos x="20" y="20"/>
                    </a:cxn>
                    <a:cxn ang="0">
                      <a:pos x="19" y="18"/>
                    </a:cxn>
                    <a:cxn ang="0">
                      <a:pos x="15" y="15"/>
                    </a:cxn>
                    <a:cxn ang="0">
                      <a:pos x="14" y="13"/>
                    </a:cxn>
                    <a:cxn ang="0">
                      <a:pos x="0" y="4"/>
                    </a:cxn>
                    <a:cxn ang="0">
                      <a:pos x="1" y="4"/>
                    </a:cxn>
                    <a:cxn ang="0">
                      <a:pos x="6" y="7"/>
                    </a:cxn>
                    <a:cxn ang="0">
                      <a:pos x="11" y="11"/>
                    </a:cxn>
                    <a:cxn ang="0">
                      <a:pos x="13" y="12"/>
                    </a:cxn>
                    <a:cxn ang="0">
                      <a:pos x="41" y="31"/>
                    </a:cxn>
                    <a:cxn ang="0">
                      <a:pos x="43" y="33"/>
                    </a:cxn>
                    <a:cxn ang="0">
                      <a:pos x="45" y="33"/>
                    </a:cxn>
                    <a:cxn ang="0">
                      <a:pos x="45" y="33"/>
                    </a:cxn>
                    <a:cxn ang="0">
                      <a:pos x="26" y="15"/>
                    </a:cxn>
                    <a:cxn ang="0">
                      <a:pos x="3" y="0"/>
                    </a:cxn>
                  </a:cxnLst>
                  <a:rect l="0" t="0" r="r" b="b"/>
                  <a:pathLst>
                    <a:path w="273" h="292">
                      <a:moveTo>
                        <a:pt x="3" y="0"/>
                      </a:moveTo>
                      <a:lnTo>
                        <a:pt x="5" y="0"/>
                      </a:lnTo>
                      <a:lnTo>
                        <a:pt x="42" y="26"/>
                      </a:lnTo>
                      <a:lnTo>
                        <a:pt x="77" y="55"/>
                      </a:lnTo>
                      <a:lnTo>
                        <a:pt x="111" y="84"/>
                      </a:lnTo>
                      <a:lnTo>
                        <a:pt x="144" y="117"/>
                      </a:lnTo>
                      <a:lnTo>
                        <a:pt x="174" y="150"/>
                      </a:lnTo>
                      <a:lnTo>
                        <a:pt x="174" y="151"/>
                      </a:lnTo>
                      <a:lnTo>
                        <a:pt x="198" y="180"/>
                      </a:lnTo>
                      <a:lnTo>
                        <a:pt x="221" y="210"/>
                      </a:lnTo>
                      <a:lnTo>
                        <a:pt x="242" y="240"/>
                      </a:lnTo>
                      <a:lnTo>
                        <a:pt x="254" y="259"/>
                      </a:lnTo>
                      <a:lnTo>
                        <a:pt x="265" y="279"/>
                      </a:lnTo>
                      <a:lnTo>
                        <a:pt x="266" y="281"/>
                      </a:lnTo>
                      <a:lnTo>
                        <a:pt x="268" y="284"/>
                      </a:lnTo>
                      <a:lnTo>
                        <a:pt x="270" y="286"/>
                      </a:lnTo>
                      <a:lnTo>
                        <a:pt x="271" y="289"/>
                      </a:lnTo>
                      <a:lnTo>
                        <a:pt x="273" y="291"/>
                      </a:lnTo>
                      <a:lnTo>
                        <a:pt x="273" y="292"/>
                      </a:lnTo>
                      <a:lnTo>
                        <a:pt x="272" y="291"/>
                      </a:lnTo>
                      <a:lnTo>
                        <a:pt x="266" y="288"/>
                      </a:lnTo>
                      <a:lnTo>
                        <a:pt x="260" y="285"/>
                      </a:lnTo>
                      <a:lnTo>
                        <a:pt x="260" y="285"/>
                      </a:lnTo>
                      <a:lnTo>
                        <a:pt x="260" y="285"/>
                      </a:lnTo>
                      <a:lnTo>
                        <a:pt x="259" y="285"/>
                      </a:lnTo>
                      <a:lnTo>
                        <a:pt x="252" y="276"/>
                      </a:lnTo>
                      <a:lnTo>
                        <a:pt x="240" y="255"/>
                      </a:lnTo>
                      <a:lnTo>
                        <a:pt x="234" y="247"/>
                      </a:lnTo>
                      <a:lnTo>
                        <a:pt x="229" y="242"/>
                      </a:lnTo>
                      <a:lnTo>
                        <a:pt x="224" y="238"/>
                      </a:lnTo>
                      <a:lnTo>
                        <a:pt x="221" y="233"/>
                      </a:lnTo>
                      <a:lnTo>
                        <a:pt x="217" y="229"/>
                      </a:lnTo>
                      <a:lnTo>
                        <a:pt x="213" y="223"/>
                      </a:lnTo>
                      <a:lnTo>
                        <a:pt x="210" y="216"/>
                      </a:lnTo>
                      <a:lnTo>
                        <a:pt x="211" y="215"/>
                      </a:lnTo>
                      <a:lnTo>
                        <a:pt x="209" y="210"/>
                      </a:lnTo>
                      <a:lnTo>
                        <a:pt x="207" y="206"/>
                      </a:lnTo>
                      <a:lnTo>
                        <a:pt x="204" y="199"/>
                      </a:lnTo>
                      <a:lnTo>
                        <a:pt x="202" y="192"/>
                      </a:lnTo>
                      <a:lnTo>
                        <a:pt x="198" y="185"/>
                      </a:lnTo>
                      <a:lnTo>
                        <a:pt x="195" y="181"/>
                      </a:lnTo>
                      <a:lnTo>
                        <a:pt x="190" y="176"/>
                      </a:lnTo>
                      <a:lnTo>
                        <a:pt x="186" y="171"/>
                      </a:lnTo>
                      <a:lnTo>
                        <a:pt x="181" y="165"/>
                      </a:lnTo>
                      <a:lnTo>
                        <a:pt x="176" y="160"/>
                      </a:lnTo>
                      <a:lnTo>
                        <a:pt x="172" y="156"/>
                      </a:lnTo>
                      <a:lnTo>
                        <a:pt x="169" y="153"/>
                      </a:lnTo>
                      <a:lnTo>
                        <a:pt x="165" y="152"/>
                      </a:lnTo>
                      <a:lnTo>
                        <a:pt x="161" y="151"/>
                      </a:lnTo>
                      <a:lnTo>
                        <a:pt x="157" y="150"/>
                      </a:lnTo>
                      <a:lnTo>
                        <a:pt x="154" y="148"/>
                      </a:lnTo>
                      <a:lnTo>
                        <a:pt x="148" y="144"/>
                      </a:lnTo>
                      <a:lnTo>
                        <a:pt x="145" y="141"/>
                      </a:lnTo>
                      <a:lnTo>
                        <a:pt x="143" y="139"/>
                      </a:lnTo>
                      <a:lnTo>
                        <a:pt x="142" y="138"/>
                      </a:lnTo>
                      <a:lnTo>
                        <a:pt x="143" y="137"/>
                      </a:lnTo>
                      <a:lnTo>
                        <a:pt x="145" y="137"/>
                      </a:lnTo>
                      <a:lnTo>
                        <a:pt x="147" y="136"/>
                      </a:lnTo>
                      <a:lnTo>
                        <a:pt x="147" y="135"/>
                      </a:lnTo>
                      <a:lnTo>
                        <a:pt x="147" y="133"/>
                      </a:lnTo>
                      <a:lnTo>
                        <a:pt x="145" y="131"/>
                      </a:lnTo>
                      <a:lnTo>
                        <a:pt x="138" y="125"/>
                      </a:lnTo>
                      <a:lnTo>
                        <a:pt x="134" y="122"/>
                      </a:lnTo>
                      <a:lnTo>
                        <a:pt x="133" y="122"/>
                      </a:lnTo>
                      <a:lnTo>
                        <a:pt x="133" y="118"/>
                      </a:lnTo>
                      <a:lnTo>
                        <a:pt x="133" y="116"/>
                      </a:lnTo>
                      <a:lnTo>
                        <a:pt x="132" y="115"/>
                      </a:lnTo>
                      <a:lnTo>
                        <a:pt x="130" y="114"/>
                      </a:lnTo>
                      <a:lnTo>
                        <a:pt x="131" y="115"/>
                      </a:lnTo>
                      <a:lnTo>
                        <a:pt x="131" y="116"/>
                      </a:lnTo>
                      <a:lnTo>
                        <a:pt x="126" y="109"/>
                      </a:lnTo>
                      <a:lnTo>
                        <a:pt x="119" y="102"/>
                      </a:lnTo>
                      <a:lnTo>
                        <a:pt x="118" y="101"/>
                      </a:lnTo>
                      <a:lnTo>
                        <a:pt x="114" y="97"/>
                      </a:lnTo>
                      <a:lnTo>
                        <a:pt x="108" y="91"/>
                      </a:lnTo>
                      <a:lnTo>
                        <a:pt x="103" y="86"/>
                      </a:lnTo>
                      <a:lnTo>
                        <a:pt x="99" y="81"/>
                      </a:lnTo>
                      <a:lnTo>
                        <a:pt x="99" y="82"/>
                      </a:lnTo>
                      <a:lnTo>
                        <a:pt x="89" y="74"/>
                      </a:lnTo>
                      <a:lnTo>
                        <a:pt x="79" y="64"/>
                      </a:lnTo>
                      <a:lnTo>
                        <a:pt x="73" y="59"/>
                      </a:lnTo>
                      <a:lnTo>
                        <a:pt x="67" y="52"/>
                      </a:lnTo>
                      <a:lnTo>
                        <a:pt x="60" y="46"/>
                      </a:lnTo>
                      <a:lnTo>
                        <a:pt x="54" y="40"/>
                      </a:lnTo>
                      <a:lnTo>
                        <a:pt x="45" y="34"/>
                      </a:lnTo>
                      <a:lnTo>
                        <a:pt x="34" y="28"/>
                      </a:lnTo>
                      <a:lnTo>
                        <a:pt x="25" y="22"/>
                      </a:lnTo>
                      <a:lnTo>
                        <a:pt x="23" y="21"/>
                      </a:lnTo>
                      <a:lnTo>
                        <a:pt x="21" y="19"/>
                      </a:lnTo>
                      <a:lnTo>
                        <a:pt x="22" y="20"/>
                      </a:lnTo>
                      <a:lnTo>
                        <a:pt x="22" y="21"/>
                      </a:lnTo>
                      <a:lnTo>
                        <a:pt x="20" y="20"/>
                      </a:lnTo>
                      <a:lnTo>
                        <a:pt x="19" y="19"/>
                      </a:lnTo>
                      <a:lnTo>
                        <a:pt x="19" y="18"/>
                      </a:lnTo>
                      <a:lnTo>
                        <a:pt x="17" y="17"/>
                      </a:lnTo>
                      <a:lnTo>
                        <a:pt x="15" y="15"/>
                      </a:lnTo>
                      <a:lnTo>
                        <a:pt x="15" y="14"/>
                      </a:lnTo>
                      <a:lnTo>
                        <a:pt x="14" y="13"/>
                      </a:lnTo>
                      <a:lnTo>
                        <a:pt x="8" y="10"/>
                      </a:lnTo>
                      <a:lnTo>
                        <a:pt x="0" y="4"/>
                      </a:lnTo>
                      <a:lnTo>
                        <a:pt x="0" y="3"/>
                      </a:lnTo>
                      <a:lnTo>
                        <a:pt x="1" y="4"/>
                      </a:lnTo>
                      <a:lnTo>
                        <a:pt x="3" y="5"/>
                      </a:lnTo>
                      <a:lnTo>
                        <a:pt x="6" y="7"/>
                      </a:lnTo>
                      <a:lnTo>
                        <a:pt x="9" y="9"/>
                      </a:lnTo>
                      <a:lnTo>
                        <a:pt x="11" y="11"/>
                      </a:lnTo>
                      <a:lnTo>
                        <a:pt x="13" y="12"/>
                      </a:lnTo>
                      <a:lnTo>
                        <a:pt x="13" y="12"/>
                      </a:lnTo>
                      <a:lnTo>
                        <a:pt x="29" y="22"/>
                      </a:lnTo>
                      <a:lnTo>
                        <a:pt x="41" y="31"/>
                      </a:lnTo>
                      <a:lnTo>
                        <a:pt x="42" y="32"/>
                      </a:lnTo>
                      <a:lnTo>
                        <a:pt x="43" y="33"/>
                      </a:lnTo>
                      <a:lnTo>
                        <a:pt x="44" y="33"/>
                      </a:lnTo>
                      <a:lnTo>
                        <a:pt x="45" y="33"/>
                      </a:lnTo>
                      <a:lnTo>
                        <a:pt x="45" y="33"/>
                      </a:lnTo>
                      <a:lnTo>
                        <a:pt x="45" y="33"/>
                      </a:lnTo>
                      <a:lnTo>
                        <a:pt x="36" y="23"/>
                      </a:lnTo>
                      <a:lnTo>
                        <a:pt x="26" y="15"/>
                      </a:lnTo>
                      <a:lnTo>
                        <a:pt x="14" y="8"/>
                      </a:lnTo>
                      <a:lnTo>
                        <a:pt x="3"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sp>
              <p:nvSpPr>
                <p:cNvPr id="165" name="Freeform 175">
                  <a:extLst>
                    <a:ext uri="{FF2B5EF4-FFF2-40B4-BE49-F238E27FC236}">
                      <a16:creationId xmlns:a16="http://schemas.microsoft.com/office/drawing/2014/main" id="{4269CABC-A975-F945-B17D-DEC94A6D4F1C}"/>
                    </a:ext>
                  </a:extLst>
                </p:cNvPr>
                <p:cNvSpPr>
                  <a:spLocks/>
                </p:cNvSpPr>
                <p:nvPr/>
              </p:nvSpPr>
              <p:spPr bwMode="auto">
                <a:xfrm>
                  <a:off x="3324042" y="3029495"/>
                  <a:ext cx="198393" cy="589386"/>
                </a:xfrm>
                <a:custGeom>
                  <a:avLst/>
                  <a:gdLst/>
                  <a:ahLst/>
                  <a:cxnLst>
                    <a:cxn ang="0">
                      <a:pos x="2" y="0"/>
                    </a:cxn>
                    <a:cxn ang="0">
                      <a:pos x="26" y="40"/>
                    </a:cxn>
                    <a:cxn ang="0">
                      <a:pos x="48" y="82"/>
                    </a:cxn>
                    <a:cxn ang="0">
                      <a:pos x="68" y="125"/>
                    </a:cxn>
                    <a:cxn ang="0">
                      <a:pos x="86" y="169"/>
                    </a:cxn>
                    <a:cxn ang="0">
                      <a:pos x="101" y="215"/>
                    </a:cxn>
                    <a:cxn ang="0">
                      <a:pos x="114" y="261"/>
                    </a:cxn>
                    <a:cxn ang="0">
                      <a:pos x="124" y="309"/>
                    </a:cxn>
                    <a:cxn ang="0">
                      <a:pos x="132" y="357"/>
                    </a:cxn>
                    <a:cxn ang="0">
                      <a:pos x="137" y="406"/>
                    </a:cxn>
                    <a:cxn ang="0">
                      <a:pos x="135" y="407"/>
                    </a:cxn>
                    <a:cxn ang="0">
                      <a:pos x="128" y="351"/>
                    </a:cxn>
                    <a:cxn ang="0">
                      <a:pos x="127" y="342"/>
                    </a:cxn>
                    <a:cxn ang="0">
                      <a:pos x="124" y="334"/>
                    </a:cxn>
                    <a:cxn ang="0">
                      <a:pos x="122" y="327"/>
                    </a:cxn>
                    <a:cxn ang="0">
                      <a:pos x="120" y="317"/>
                    </a:cxn>
                    <a:cxn ang="0">
                      <a:pos x="111" y="276"/>
                    </a:cxn>
                    <a:cxn ang="0">
                      <a:pos x="100" y="235"/>
                    </a:cxn>
                    <a:cxn ang="0">
                      <a:pos x="88" y="194"/>
                    </a:cxn>
                    <a:cxn ang="0">
                      <a:pos x="81" y="173"/>
                    </a:cxn>
                    <a:cxn ang="0">
                      <a:pos x="74" y="151"/>
                    </a:cxn>
                    <a:cxn ang="0">
                      <a:pos x="64" y="127"/>
                    </a:cxn>
                    <a:cxn ang="0">
                      <a:pos x="53" y="104"/>
                    </a:cxn>
                    <a:cxn ang="0">
                      <a:pos x="38" y="72"/>
                    </a:cxn>
                    <a:cxn ang="0">
                      <a:pos x="22" y="41"/>
                    </a:cxn>
                    <a:cxn ang="0">
                      <a:pos x="20" y="38"/>
                    </a:cxn>
                    <a:cxn ang="0">
                      <a:pos x="19" y="37"/>
                    </a:cxn>
                    <a:cxn ang="0">
                      <a:pos x="19" y="36"/>
                    </a:cxn>
                    <a:cxn ang="0">
                      <a:pos x="20" y="37"/>
                    </a:cxn>
                    <a:cxn ang="0">
                      <a:pos x="21" y="39"/>
                    </a:cxn>
                    <a:cxn ang="0">
                      <a:pos x="21" y="39"/>
                    </a:cxn>
                    <a:cxn ang="0">
                      <a:pos x="22" y="39"/>
                    </a:cxn>
                    <a:cxn ang="0">
                      <a:pos x="22" y="39"/>
                    </a:cxn>
                    <a:cxn ang="0">
                      <a:pos x="21" y="37"/>
                    </a:cxn>
                    <a:cxn ang="0">
                      <a:pos x="19" y="32"/>
                    </a:cxn>
                    <a:cxn ang="0">
                      <a:pos x="16" y="27"/>
                    </a:cxn>
                    <a:cxn ang="0">
                      <a:pos x="8" y="13"/>
                    </a:cxn>
                    <a:cxn ang="0">
                      <a:pos x="0" y="0"/>
                    </a:cxn>
                    <a:cxn ang="0">
                      <a:pos x="2" y="0"/>
                    </a:cxn>
                  </a:cxnLst>
                  <a:rect l="0" t="0" r="r" b="b"/>
                  <a:pathLst>
                    <a:path w="137" h="407">
                      <a:moveTo>
                        <a:pt x="2" y="0"/>
                      </a:moveTo>
                      <a:lnTo>
                        <a:pt x="26" y="40"/>
                      </a:lnTo>
                      <a:lnTo>
                        <a:pt x="48" y="82"/>
                      </a:lnTo>
                      <a:lnTo>
                        <a:pt x="68" y="125"/>
                      </a:lnTo>
                      <a:lnTo>
                        <a:pt x="86" y="169"/>
                      </a:lnTo>
                      <a:lnTo>
                        <a:pt x="101" y="215"/>
                      </a:lnTo>
                      <a:lnTo>
                        <a:pt x="114" y="261"/>
                      </a:lnTo>
                      <a:lnTo>
                        <a:pt x="124" y="309"/>
                      </a:lnTo>
                      <a:lnTo>
                        <a:pt x="132" y="357"/>
                      </a:lnTo>
                      <a:lnTo>
                        <a:pt x="137" y="406"/>
                      </a:lnTo>
                      <a:lnTo>
                        <a:pt x="135" y="407"/>
                      </a:lnTo>
                      <a:lnTo>
                        <a:pt x="128" y="351"/>
                      </a:lnTo>
                      <a:lnTo>
                        <a:pt x="127" y="342"/>
                      </a:lnTo>
                      <a:lnTo>
                        <a:pt x="124" y="334"/>
                      </a:lnTo>
                      <a:lnTo>
                        <a:pt x="122" y="327"/>
                      </a:lnTo>
                      <a:lnTo>
                        <a:pt x="120" y="317"/>
                      </a:lnTo>
                      <a:lnTo>
                        <a:pt x="111" y="276"/>
                      </a:lnTo>
                      <a:lnTo>
                        <a:pt x="100" y="235"/>
                      </a:lnTo>
                      <a:lnTo>
                        <a:pt x="88" y="194"/>
                      </a:lnTo>
                      <a:lnTo>
                        <a:pt x="81" y="173"/>
                      </a:lnTo>
                      <a:lnTo>
                        <a:pt x="74" y="151"/>
                      </a:lnTo>
                      <a:lnTo>
                        <a:pt x="64" y="127"/>
                      </a:lnTo>
                      <a:lnTo>
                        <a:pt x="53" y="104"/>
                      </a:lnTo>
                      <a:lnTo>
                        <a:pt x="38" y="72"/>
                      </a:lnTo>
                      <a:lnTo>
                        <a:pt x="22" y="41"/>
                      </a:lnTo>
                      <a:lnTo>
                        <a:pt x="20" y="38"/>
                      </a:lnTo>
                      <a:lnTo>
                        <a:pt x="19" y="37"/>
                      </a:lnTo>
                      <a:lnTo>
                        <a:pt x="19" y="36"/>
                      </a:lnTo>
                      <a:lnTo>
                        <a:pt x="20" y="37"/>
                      </a:lnTo>
                      <a:lnTo>
                        <a:pt x="21" y="39"/>
                      </a:lnTo>
                      <a:lnTo>
                        <a:pt x="21" y="39"/>
                      </a:lnTo>
                      <a:lnTo>
                        <a:pt x="22" y="39"/>
                      </a:lnTo>
                      <a:lnTo>
                        <a:pt x="22" y="39"/>
                      </a:lnTo>
                      <a:lnTo>
                        <a:pt x="21" y="37"/>
                      </a:lnTo>
                      <a:lnTo>
                        <a:pt x="19" y="32"/>
                      </a:lnTo>
                      <a:lnTo>
                        <a:pt x="16" y="27"/>
                      </a:lnTo>
                      <a:lnTo>
                        <a:pt x="8" y="13"/>
                      </a:lnTo>
                      <a:lnTo>
                        <a:pt x="0" y="0"/>
                      </a:lnTo>
                      <a:lnTo>
                        <a:pt x="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endParaRPr lang="en-US" sz="2399"/>
                </a:p>
              </p:txBody>
            </p:sp>
          </p:grpSp>
          <p:sp>
            <p:nvSpPr>
              <p:cNvPr id="91" name="Donut 2">
                <a:extLst>
                  <a:ext uri="{FF2B5EF4-FFF2-40B4-BE49-F238E27FC236}">
                    <a16:creationId xmlns:a16="http://schemas.microsoft.com/office/drawing/2014/main" id="{D7485311-1F6D-FB4E-87E8-8C585B63DCAA}"/>
                  </a:ext>
                </a:extLst>
              </p:cNvPr>
              <p:cNvSpPr/>
              <p:nvPr/>
            </p:nvSpPr>
            <p:spPr>
              <a:xfrm>
                <a:off x="7068052" y="3015882"/>
                <a:ext cx="2345527" cy="2096014"/>
              </a:xfrm>
              <a:prstGeom prst="donut">
                <a:avLst>
                  <a:gd name="adj" fmla="val 10687"/>
                </a:avLst>
              </a:prstGeom>
              <a:gradFill>
                <a:gsLst>
                  <a:gs pos="16000">
                    <a:schemeClr val="bg1">
                      <a:lumMod val="9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solidFill>
                </a:endParaRPr>
              </a:p>
            </p:txBody>
          </p:sp>
          <p:sp>
            <p:nvSpPr>
              <p:cNvPr id="92" name="Donut 101">
                <a:extLst>
                  <a:ext uri="{FF2B5EF4-FFF2-40B4-BE49-F238E27FC236}">
                    <a16:creationId xmlns:a16="http://schemas.microsoft.com/office/drawing/2014/main" id="{E698F519-B7AB-B841-8C97-7C1E38F9BAC9}"/>
                  </a:ext>
                </a:extLst>
              </p:cNvPr>
              <p:cNvSpPr/>
              <p:nvPr/>
            </p:nvSpPr>
            <p:spPr>
              <a:xfrm>
                <a:off x="6940353" y="2911607"/>
                <a:ext cx="2580080" cy="2305616"/>
              </a:xfrm>
              <a:prstGeom prst="donut">
                <a:avLst>
                  <a:gd name="adj" fmla="val 1514"/>
                </a:avLst>
              </a:prstGeom>
              <a:gradFill>
                <a:gsLst>
                  <a:gs pos="16000">
                    <a:schemeClr val="bg1">
                      <a:lumMod val="85000"/>
                    </a:schemeClr>
                  </a:gs>
                  <a:gs pos="87000">
                    <a:schemeClr val="bg1">
                      <a:lumMod val="65000"/>
                      <a:alpha val="52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solidFill>
                </a:endParaRPr>
              </a:p>
            </p:txBody>
          </p:sp>
          <p:pic>
            <p:nvPicPr>
              <p:cNvPr id="93" name="Imagem 92">
                <a:extLst>
                  <a:ext uri="{FF2B5EF4-FFF2-40B4-BE49-F238E27FC236}">
                    <a16:creationId xmlns:a16="http://schemas.microsoft.com/office/drawing/2014/main" id="{BB6F215C-AC28-144B-BB35-6B03C6C0EA72}"/>
                  </a:ext>
                </a:extLst>
              </p:cNvPr>
              <p:cNvPicPr>
                <a:picLocks noChangeAspect="1"/>
              </p:cNvPicPr>
              <p:nvPr/>
            </p:nvPicPr>
            <p:blipFill>
              <a:blip r:embed="rId2"/>
              <a:stretch>
                <a:fillRect/>
              </a:stretch>
            </p:blipFill>
            <p:spPr>
              <a:xfrm>
                <a:off x="8008963" y="3429000"/>
                <a:ext cx="310792" cy="468883"/>
              </a:xfrm>
              <a:prstGeom prst="rect">
                <a:avLst/>
              </a:prstGeom>
            </p:spPr>
          </p:pic>
          <p:pic>
            <p:nvPicPr>
              <p:cNvPr id="94" name="Imagem 93">
                <a:extLst>
                  <a:ext uri="{FF2B5EF4-FFF2-40B4-BE49-F238E27FC236}">
                    <a16:creationId xmlns:a16="http://schemas.microsoft.com/office/drawing/2014/main" id="{31F116BA-2D51-4146-96D1-5EB9382DBDD4}"/>
                  </a:ext>
                </a:extLst>
              </p:cNvPr>
              <p:cNvPicPr>
                <a:picLocks noChangeAspect="1"/>
              </p:cNvPicPr>
              <p:nvPr/>
            </p:nvPicPr>
            <p:blipFill>
              <a:blip r:embed="rId2"/>
              <a:stretch>
                <a:fillRect/>
              </a:stretch>
            </p:blipFill>
            <p:spPr>
              <a:xfrm>
                <a:off x="8589035" y="4080488"/>
                <a:ext cx="310792" cy="468883"/>
              </a:xfrm>
              <a:prstGeom prst="rect">
                <a:avLst/>
              </a:prstGeom>
            </p:spPr>
          </p:pic>
        </p:grpSp>
      </p:grpSp>
      <p:pic>
        <p:nvPicPr>
          <p:cNvPr id="166" name="Imagem 165">
            <a:extLst>
              <a:ext uri="{FF2B5EF4-FFF2-40B4-BE49-F238E27FC236}">
                <a16:creationId xmlns:a16="http://schemas.microsoft.com/office/drawing/2014/main" id="{1B3BA595-E82E-7A45-A4BD-1F363258FA59}"/>
              </a:ext>
            </a:extLst>
          </p:cNvPr>
          <p:cNvPicPr>
            <a:picLocks noChangeAspect="1"/>
          </p:cNvPicPr>
          <p:nvPr/>
        </p:nvPicPr>
        <p:blipFill>
          <a:blip r:embed="rId3"/>
          <a:stretch>
            <a:fillRect/>
          </a:stretch>
        </p:blipFill>
        <p:spPr>
          <a:xfrm>
            <a:off x="385728" y="180959"/>
            <a:ext cx="2300456" cy="1552041"/>
          </a:xfrm>
          <a:prstGeom prst="rect">
            <a:avLst/>
          </a:prstGeom>
        </p:spPr>
      </p:pic>
      <p:pic>
        <p:nvPicPr>
          <p:cNvPr id="167" name="Imagem 166">
            <a:extLst>
              <a:ext uri="{FF2B5EF4-FFF2-40B4-BE49-F238E27FC236}">
                <a16:creationId xmlns:a16="http://schemas.microsoft.com/office/drawing/2014/main" id="{7CDCB734-69AF-B149-A656-7FF2E32C5562}"/>
              </a:ext>
            </a:extLst>
          </p:cNvPr>
          <p:cNvPicPr>
            <a:picLocks noChangeAspect="1"/>
          </p:cNvPicPr>
          <p:nvPr/>
        </p:nvPicPr>
        <p:blipFill rotWithShape="1">
          <a:blip r:embed="rId4"/>
          <a:srcRect l="19533" t="5551" r="18056" b="5501"/>
          <a:stretch/>
        </p:blipFill>
        <p:spPr>
          <a:xfrm>
            <a:off x="259755" y="1795815"/>
            <a:ext cx="1264132" cy="1679568"/>
          </a:xfrm>
          <a:prstGeom prst="rect">
            <a:avLst/>
          </a:prstGeom>
        </p:spPr>
      </p:pic>
      <p:pic>
        <p:nvPicPr>
          <p:cNvPr id="168" name="Imagem 167">
            <a:extLst>
              <a:ext uri="{FF2B5EF4-FFF2-40B4-BE49-F238E27FC236}">
                <a16:creationId xmlns:a16="http://schemas.microsoft.com/office/drawing/2014/main" id="{A7B39F6B-5EC9-554D-B44A-448F8ACD292C}"/>
              </a:ext>
            </a:extLst>
          </p:cNvPr>
          <p:cNvPicPr>
            <a:picLocks noChangeAspect="1"/>
          </p:cNvPicPr>
          <p:nvPr/>
        </p:nvPicPr>
        <p:blipFill>
          <a:blip r:embed="rId5"/>
          <a:stretch>
            <a:fillRect/>
          </a:stretch>
        </p:blipFill>
        <p:spPr>
          <a:xfrm>
            <a:off x="1460381" y="1795815"/>
            <a:ext cx="1399826" cy="1802806"/>
          </a:xfrm>
          <a:prstGeom prst="rect">
            <a:avLst/>
          </a:prstGeom>
        </p:spPr>
      </p:pic>
      <p:pic>
        <p:nvPicPr>
          <p:cNvPr id="169" name="Imagem 168">
            <a:extLst>
              <a:ext uri="{FF2B5EF4-FFF2-40B4-BE49-F238E27FC236}">
                <a16:creationId xmlns:a16="http://schemas.microsoft.com/office/drawing/2014/main" id="{51EC08B8-B9CC-9E43-B0E9-21009EFDD689}"/>
              </a:ext>
            </a:extLst>
          </p:cNvPr>
          <p:cNvPicPr/>
          <p:nvPr/>
        </p:nvPicPr>
        <p:blipFill>
          <a:blip r:embed="rId6"/>
          <a:stretch>
            <a:fillRect/>
          </a:stretch>
        </p:blipFill>
        <p:spPr>
          <a:xfrm>
            <a:off x="8128199" y="3644228"/>
            <a:ext cx="1790797" cy="1595818"/>
          </a:xfrm>
          <a:prstGeom prst="rect">
            <a:avLst/>
          </a:prstGeom>
        </p:spPr>
      </p:pic>
      <p:sp>
        <p:nvSpPr>
          <p:cNvPr id="170" name="Rectangle 2">
            <a:extLst>
              <a:ext uri="{FF2B5EF4-FFF2-40B4-BE49-F238E27FC236}">
                <a16:creationId xmlns:a16="http://schemas.microsoft.com/office/drawing/2014/main" id="{FC692607-A1AF-684D-9F39-5487F38D3F7B}"/>
              </a:ext>
            </a:extLst>
          </p:cNvPr>
          <p:cNvSpPr>
            <a:spLocks noChangeArrowheads="1"/>
          </p:cNvSpPr>
          <p:nvPr/>
        </p:nvSpPr>
        <p:spPr bwMode="auto">
          <a:xfrm>
            <a:off x="10370779" y="39689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4097" name="Imagem 73">
            <a:extLst>
              <a:ext uri="{FF2B5EF4-FFF2-40B4-BE49-F238E27FC236}">
                <a16:creationId xmlns:a16="http://schemas.microsoft.com/office/drawing/2014/main" id="{38638DBA-FECC-4946-B075-6FD3E1687B7C}"/>
              </a:ext>
            </a:extLst>
          </p:cNvPr>
          <p:cNvPicPr>
            <a:picLocks noChangeAspect="1" noChangeArrowheads="1"/>
          </p:cNvPicPr>
          <p:nvPr/>
        </p:nvPicPr>
        <p:blipFill>
          <a:blip r:embed="rId7" r:link="rId8">
            <a:extLst>
              <a:ext uri="{28A0092B-C50C-407E-A947-70E740481C1C}">
                <a14:useLocalDpi xmlns:a14="http://schemas.microsoft.com/office/drawing/2010/main" val="0"/>
              </a:ext>
            </a:extLst>
          </a:blip>
          <a:srcRect l="7365" t="4820" r="4292" b="7803"/>
          <a:stretch>
            <a:fillRect/>
          </a:stretch>
        </p:blipFill>
        <p:spPr bwMode="auto">
          <a:xfrm>
            <a:off x="8458985" y="5324046"/>
            <a:ext cx="1397000" cy="1409700"/>
          </a:xfrm>
          <a:prstGeom prst="rect">
            <a:avLst/>
          </a:prstGeom>
          <a:noFill/>
          <a:extLst>
            <a:ext uri="{909E8E84-426E-40DD-AFC4-6F175D3DCCD1}">
              <a14:hiddenFill xmlns:a14="http://schemas.microsoft.com/office/drawing/2010/main">
                <a:solidFill>
                  <a:srgbClr val="FFFFFF"/>
                </a:solidFill>
              </a14:hiddenFill>
            </a:ext>
          </a:extLst>
        </p:spPr>
      </p:pic>
      <p:pic>
        <p:nvPicPr>
          <p:cNvPr id="172" name="Imagem 171">
            <a:extLst>
              <a:ext uri="{FF2B5EF4-FFF2-40B4-BE49-F238E27FC236}">
                <a16:creationId xmlns:a16="http://schemas.microsoft.com/office/drawing/2014/main" id="{DF13FD45-3434-E441-B2EE-D85AEB8EE515}"/>
              </a:ext>
            </a:extLst>
          </p:cNvPr>
          <p:cNvPicPr>
            <a:picLocks noChangeAspect="1"/>
          </p:cNvPicPr>
          <p:nvPr/>
        </p:nvPicPr>
        <p:blipFill>
          <a:blip r:embed="rId9"/>
          <a:stretch>
            <a:fillRect/>
          </a:stretch>
        </p:blipFill>
        <p:spPr>
          <a:xfrm>
            <a:off x="9918996" y="4601829"/>
            <a:ext cx="2127768" cy="1386046"/>
          </a:xfrm>
          <a:prstGeom prst="rect">
            <a:avLst/>
          </a:prstGeom>
        </p:spPr>
      </p:pic>
    </p:spTree>
    <p:extLst>
      <p:ext uri="{BB962C8B-B14F-4D97-AF65-F5344CB8AC3E}">
        <p14:creationId xmlns:p14="http://schemas.microsoft.com/office/powerpoint/2010/main" val="20470636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9" name="Espaço Reservado para Conteúdo 18" descr="Uma imagem contendo desenho, relógio, placar&#10;&#10;Descrição gerada automaticamente">
            <a:extLst>
              <a:ext uri="{FF2B5EF4-FFF2-40B4-BE49-F238E27FC236}">
                <a16:creationId xmlns:a16="http://schemas.microsoft.com/office/drawing/2014/main" id="{9A10F1D1-FB7E-384F-A884-56D761AED994}"/>
              </a:ext>
            </a:extLst>
          </p:cNvPr>
          <p:cNvPicPr>
            <a:picLocks noGrp="1" noChangeAspect="1"/>
          </p:cNvPicPr>
          <p:nvPr>
            <p:ph idx="1"/>
          </p:nvPr>
        </p:nvPicPr>
        <p:blipFill rotWithShape="1">
          <a:blip r:embed="rId2"/>
          <a:srcRect l="3987" r="1" b="1"/>
          <a:stretch/>
        </p:blipFill>
        <p:spPr>
          <a:xfrm>
            <a:off x="196850" y="173518"/>
            <a:ext cx="11798300" cy="6512763"/>
          </a:xfrm>
          <a:prstGeom prst="rect">
            <a:avLst/>
          </a:prstGeom>
        </p:spPr>
      </p:pic>
      <p:sp>
        <p:nvSpPr>
          <p:cNvPr id="26" name="Espaço Reservado para Conteúdo 2">
            <a:extLst>
              <a:ext uri="{FF2B5EF4-FFF2-40B4-BE49-F238E27FC236}">
                <a16:creationId xmlns:a16="http://schemas.microsoft.com/office/drawing/2014/main" id="{F230DBA3-A432-1943-AB76-FB9675378113}"/>
              </a:ext>
            </a:extLst>
          </p:cNvPr>
          <p:cNvSpPr txBox="1">
            <a:spLocks/>
          </p:cNvSpPr>
          <p:nvPr/>
        </p:nvSpPr>
        <p:spPr>
          <a:xfrm>
            <a:off x="635000" y="3044031"/>
            <a:ext cx="5664200" cy="350916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a:solidFill>
                  <a:schemeClr val="bg1"/>
                </a:solidFill>
              </a:rPr>
              <a:t>São informações secretas cujo valor é primordialmente ditado pela privacidade, sendo elemento que promove a diferença da oferta;</a:t>
            </a:r>
          </a:p>
          <a:p>
            <a:r>
              <a:rPr lang="pt-BR" dirty="0">
                <a:solidFill>
                  <a:schemeClr val="bg1"/>
                </a:solidFill>
              </a:rPr>
              <a:t>Preservação da natureza confidencial de uma informação;</a:t>
            </a:r>
          </a:p>
          <a:p>
            <a:r>
              <a:rPr lang="pt-BR" dirty="0">
                <a:solidFill>
                  <a:schemeClr val="bg1"/>
                </a:solidFill>
              </a:rPr>
              <a:t>Não é registrado;</a:t>
            </a:r>
          </a:p>
          <a:p>
            <a:r>
              <a:rPr lang="pt-BR" dirty="0">
                <a:solidFill>
                  <a:schemeClr val="bg1"/>
                </a:solidFill>
              </a:rPr>
              <a:t>Contrato de Confidencialidade.</a:t>
            </a:r>
          </a:p>
        </p:txBody>
      </p:sp>
      <p:sp>
        <p:nvSpPr>
          <p:cNvPr id="31" name="Retângulo 30">
            <a:extLst>
              <a:ext uri="{FF2B5EF4-FFF2-40B4-BE49-F238E27FC236}">
                <a16:creationId xmlns:a16="http://schemas.microsoft.com/office/drawing/2014/main" id="{3E034DCE-24F0-8042-9A4C-3BDD48334A67}"/>
              </a:ext>
            </a:extLst>
          </p:cNvPr>
          <p:cNvSpPr/>
          <p:nvPr/>
        </p:nvSpPr>
        <p:spPr>
          <a:xfrm>
            <a:off x="7931096" y="6637882"/>
            <a:ext cx="4161717" cy="276999"/>
          </a:xfrm>
          <a:prstGeom prst="rect">
            <a:avLst/>
          </a:prstGeom>
        </p:spPr>
        <p:txBody>
          <a:bodyPr wrap="none">
            <a:spAutoFit/>
          </a:bodyPr>
          <a:lstStyle/>
          <a:p>
            <a:r>
              <a:rPr lang="pt-BR" sz="1200" dirty="0"/>
              <a:t>Fonte: </a:t>
            </a:r>
            <a:r>
              <a:rPr lang="pt-BR" sz="1200" dirty="0" err="1"/>
              <a:t>https</a:t>
            </a:r>
            <a:r>
              <a:rPr lang="pt-BR" sz="1200" dirty="0"/>
              <a:t>://</a:t>
            </a:r>
            <a:r>
              <a:rPr lang="pt-BR" sz="1200" dirty="0" err="1"/>
              <a:t>pris.com.br</a:t>
            </a:r>
            <a:r>
              <a:rPr lang="pt-BR" sz="1200" dirty="0"/>
              <a:t>/blog/series-de-</a:t>
            </a:r>
            <a:r>
              <a:rPr lang="pt-BR" sz="1200" dirty="0" err="1"/>
              <a:t>pi</a:t>
            </a:r>
            <a:r>
              <a:rPr lang="pt-BR" sz="1200" dirty="0"/>
              <a:t>-segredo-industrial/</a:t>
            </a:r>
          </a:p>
        </p:txBody>
      </p:sp>
    </p:spTree>
    <p:extLst>
      <p:ext uri="{BB962C8B-B14F-4D97-AF65-F5344CB8AC3E}">
        <p14:creationId xmlns:p14="http://schemas.microsoft.com/office/powerpoint/2010/main" val="30570795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2" name="Imagem 1" descr="Uma imagem contendo mulher, homem, segurando, laranja&#10;&#10;Descrição gerada automaticamente">
            <a:extLst>
              <a:ext uri="{FF2B5EF4-FFF2-40B4-BE49-F238E27FC236}">
                <a16:creationId xmlns:a16="http://schemas.microsoft.com/office/drawing/2014/main" id="{46EB6CB1-CEEE-1343-8CB5-402EB7D2C3E0}"/>
              </a:ext>
            </a:extLst>
          </p:cNvPr>
          <p:cNvPicPr>
            <a:picLocks noChangeAspect="1"/>
          </p:cNvPicPr>
          <p:nvPr/>
        </p:nvPicPr>
        <p:blipFill rotWithShape="1">
          <a:blip r:embed="rId2"/>
          <a:srcRect r="-1" b="4333"/>
          <a:stretch/>
        </p:blipFill>
        <p:spPr>
          <a:xfrm>
            <a:off x="321733" y="321733"/>
            <a:ext cx="11548534" cy="6214534"/>
          </a:xfrm>
          <a:prstGeom prst="rect">
            <a:avLst/>
          </a:prstGeom>
        </p:spPr>
      </p:pic>
      <p:sp>
        <p:nvSpPr>
          <p:cNvPr id="25" name="Espaço Reservado para Conteúdo 5">
            <a:extLst>
              <a:ext uri="{FF2B5EF4-FFF2-40B4-BE49-F238E27FC236}">
                <a16:creationId xmlns:a16="http://schemas.microsoft.com/office/drawing/2014/main" id="{670542B1-5FDE-BA42-BAE5-768438356E01}"/>
              </a:ext>
            </a:extLst>
          </p:cNvPr>
          <p:cNvSpPr txBox="1">
            <a:spLocks/>
          </p:cNvSpPr>
          <p:nvPr/>
        </p:nvSpPr>
        <p:spPr>
          <a:xfrm>
            <a:off x="321733" y="3757612"/>
            <a:ext cx="5685367" cy="2880255"/>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1800" dirty="0"/>
              <a:t>Prática de atos ilícitos que causam conflito, denigrem a imagem, provocam falsas impressões com o intuito de obter clientela em prejuízo de um concorrente. </a:t>
            </a:r>
          </a:p>
          <a:p>
            <a:pPr marL="800100" lvl="1" indent="-342900">
              <a:buFont typeface="+mj-lt"/>
              <a:buAutoNum type="arabicPeriod"/>
            </a:pPr>
            <a:r>
              <a:rPr lang="pt-BR" sz="1600" dirty="0"/>
              <a:t>Informações falsas, através de truques técnicos e de redação;</a:t>
            </a:r>
          </a:p>
          <a:p>
            <a:pPr marL="800100" lvl="1" indent="-342900">
              <a:buFont typeface="+mj-lt"/>
              <a:buAutoNum type="arabicPeriod"/>
            </a:pPr>
            <a:r>
              <a:rPr lang="pt-BR" sz="1600" dirty="0"/>
              <a:t>Alterações no design de um produto, de forma a confundir o consumidor, igualando a criação falsa à criação original;</a:t>
            </a:r>
          </a:p>
          <a:p>
            <a:pPr marL="800100" lvl="1" indent="-342900">
              <a:buFont typeface="+mj-lt"/>
              <a:buAutoNum type="arabicPeriod"/>
            </a:pPr>
            <a:r>
              <a:rPr lang="pt-BR" sz="1600" dirty="0"/>
              <a:t>Lançamento de informações caluniosas sobre a concorrência, de forma a destruir sua reputação;</a:t>
            </a:r>
          </a:p>
          <a:p>
            <a:pPr marL="800100" lvl="1" indent="-342900">
              <a:buFont typeface="+mj-lt"/>
              <a:buAutoNum type="arabicPeriod"/>
            </a:pPr>
            <a:r>
              <a:rPr lang="pt-BR" sz="1600" dirty="0"/>
              <a:t>Roubo ou furto do produto ou informação do concorrente.</a:t>
            </a:r>
          </a:p>
        </p:txBody>
      </p:sp>
      <p:sp>
        <p:nvSpPr>
          <p:cNvPr id="3" name="Retângulo 2">
            <a:extLst>
              <a:ext uri="{FF2B5EF4-FFF2-40B4-BE49-F238E27FC236}">
                <a16:creationId xmlns:a16="http://schemas.microsoft.com/office/drawing/2014/main" id="{21254D7E-F61D-5340-A0FF-56C2FA93870A}"/>
              </a:ext>
            </a:extLst>
          </p:cNvPr>
          <p:cNvSpPr/>
          <p:nvPr/>
        </p:nvSpPr>
        <p:spPr>
          <a:xfrm>
            <a:off x="5890684" y="6563668"/>
            <a:ext cx="6096000" cy="230832"/>
          </a:xfrm>
          <a:prstGeom prst="rect">
            <a:avLst/>
          </a:prstGeom>
        </p:spPr>
        <p:txBody>
          <a:bodyPr>
            <a:spAutoFit/>
          </a:bodyPr>
          <a:lstStyle/>
          <a:p>
            <a:r>
              <a:rPr lang="pt-BR" sz="900" dirty="0"/>
              <a:t>Fonte: </a:t>
            </a:r>
            <a:r>
              <a:rPr lang="pt-BR" sz="900" dirty="0" err="1"/>
              <a:t>https</a:t>
            </a:r>
            <a:r>
              <a:rPr lang="pt-BR" sz="900" dirty="0"/>
              <a:t>://</a:t>
            </a:r>
            <a:r>
              <a:rPr lang="pt-BR" sz="900" dirty="0" err="1"/>
              <a:t>opticanet.com.br</a:t>
            </a:r>
            <a:r>
              <a:rPr lang="pt-BR" sz="900" dirty="0"/>
              <a:t>/</a:t>
            </a:r>
            <a:r>
              <a:rPr lang="pt-BR" sz="900" dirty="0" err="1"/>
              <a:t>secaodesktop</a:t>
            </a:r>
            <a:r>
              <a:rPr lang="pt-BR" sz="900" dirty="0"/>
              <a:t>/</a:t>
            </a:r>
            <a:r>
              <a:rPr lang="pt-BR" sz="900" dirty="0" err="1"/>
              <a:t>colunaseartigos</a:t>
            </a:r>
            <a:r>
              <a:rPr lang="pt-BR" sz="900" dirty="0"/>
              <a:t>/12419/</a:t>
            </a:r>
            <a:r>
              <a:rPr lang="pt-BR" sz="900" dirty="0" err="1"/>
              <a:t>concorrencia-desleal-como-sua-otica-pode-identifica-la</a:t>
            </a:r>
            <a:endParaRPr lang="pt-BR" sz="900" dirty="0"/>
          </a:p>
        </p:txBody>
      </p:sp>
    </p:spTree>
    <p:extLst>
      <p:ext uri="{BB962C8B-B14F-4D97-AF65-F5344CB8AC3E}">
        <p14:creationId xmlns:p14="http://schemas.microsoft.com/office/powerpoint/2010/main" val="2439336284"/>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Interface gráfica do usuário, Texto&#10;&#10;Descrição gerada automaticamente">
            <a:extLst>
              <a:ext uri="{FF2B5EF4-FFF2-40B4-BE49-F238E27FC236}">
                <a16:creationId xmlns:a16="http://schemas.microsoft.com/office/drawing/2014/main" id="{264FA539-D169-2140-936E-AE997C9C5025}"/>
              </a:ext>
            </a:extLst>
          </p:cNvPr>
          <p:cNvPicPr>
            <a:picLocks noChangeAspect="1"/>
          </p:cNvPicPr>
          <p:nvPr/>
        </p:nvPicPr>
        <p:blipFill>
          <a:blip r:embed="rId2"/>
          <a:stretch>
            <a:fillRect/>
          </a:stretch>
        </p:blipFill>
        <p:spPr>
          <a:xfrm>
            <a:off x="215742" y="509954"/>
            <a:ext cx="5891981" cy="5838091"/>
          </a:xfrm>
          <a:prstGeom prst="rect">
            <a:avLst/>
          </a:prstGeom>
        </p:spPr>
      </p:pic>
      <p:cxnSp>
        <p:nvCxnSpPr>
          <p:cNvPr id="4" name="Conector Reto 3">
            <a:extLst>
              <a:ext uri="{FF2B5EF4-FFF2-40B4-BE49-F238E27FC236}">
                <a16:creationId xmlns:a16="http://schemas.microsoft.com/office/drawing/2014/main" id="{0778BD20-24B0-544E-8F33-52B0CD62B101}"/>
              </a:ext>
            </a:extLst>
          </p:cNvPr>
          <p:cNvCxnSpPr/>
          <p:nvPr/>
        </p:nvCxnSpPr>
        <p:spPr>
          <a:xfrm>
            <a:off x="6539409" y="1273334"/>
            <a:ext cx="0" cy="4484077"/>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sp>
        <p:nvSpPr>
          <p:cNvPr id="20" name="Retângulo 19">
            <a:extLst>
              <a:ext uri="{FF2B5EF4-FFF2-40B4-BE49-F238E27FC236}">
                <a16:creationId xmlns:a16="http://schemas.microsoft.com/office/drawing/2014/main" id="{6A4BA2D7-13B6-744D-A835-F2516460DF52}"/>
              </a:ext>
            </a:extLst>
          </p:cNvPr>
          <p:cNvSpPr/>
          <p:nvPr/>
        </p:nvSpPr>
        <p:spPr>
          <a:xfrm>
            <a:off x="6400801" y="6478697"/>
            <a:ext cx="5791199" cy="276999"/>
          </a:xfrm>
          <a:prstGeom prst="rect">
            <a:avLst/>
          </a:prstGeom>
        </p:spPr>
        <p:txBody>
          <a:bodyPr wrap="square">
            <a:spAutoFit/>
          </a:bodyPr>
          <a:lstStyle/>
          <a:p>
            <a:pPr>
              <a:spcAft>
                <a:spcPts val="600"/>
              </a:spcAft>
            </a:pPr>
            <a:r>
              <a:rPr lang="pt-BR" sz="1200" dirty="0"/>
              <a:t>Fonte: </a:t>
            </a:r>
            <a:r>
              <a:rPr lang="pt-BR" sz="1200" dirty="0" err="1"/>
              <a:t>https</a:t>
            </a:r>
            <a:r>
              <a:rPr lang="pt-BR" sz="1200" dirty="0"/>
              <a:t>://</a:t>
            </a:r>
            <a:r>
              <a:rPr lang="pt-BR" sz="1200" dirty="0" err="1"/>
              <a:t>www.conjur.com.br</a:t>
            </a:r>
            <a:r>
              <a:rPr lang="pt-BR" sz="1200" dirty="0"/>
              <a:t>/2020-jul-22/</a:t>
            </a:r>
            <a:r>
              <a:rPr lang="pt-BR" sz="1200" dirty="0" err="1"/>
              <a:t>tj</a:t>
            </a:r>
            <a:r>
              <a:rPr lang="pt-BR" sz="1200" dirty="0"/>
              <a:t>-</a:t>
            </a:r>
            <a:r>
              <a:rPr lang="pt-BR" sz="1200" dirty="0" err="1"/>
              <a:t>sp</a:t>
            </a:r>
            <a:r>
              <a:rPr lang="pt-BR" sz="1200" dirty="0"/>
              <a:t>-rejeita-</a:t>
            </a:r>
            <a:r>
              <a:rPr lang="pt-BR" sz="1200" dirty="0" err="1"/>
              <a:t>acao</a:t>
            </a:r>
            <a:r>
              <a:rPr lang="pt-BR" sz="1200" dirty="0"/>
              <a:t>-</a:t>
            </a:r>
            <a:r>
              <a:rPr lang="pt-BR" sz="1200" dirty="0" err="1"/>
              <a:t>ibis</a:t>
            </a:r>
            <a:r>
              <a:rPr lang="pt-BR" sz="1200" dirty="0"/>
              <a:t>-</a:t>
            </a:r>
            <a:r>
              <a:rPr lang="pt-BR" sz="1200" dirty="0" err="1"/>
              <a:t>bigs</a:t>
            </a:r>
            <a:r>
              <a:rPr lang="pt-BR" sz="1200" dirty="0"/>
              <a:t>-</a:t>
            </a:r>
            <a:r>
              <a:rPr lang="pt-BR" sz="1200" dirty="0" err="1"/>
              <a:t>confusao</a:t>
            </a:r>
            <a:r>
              <a:rPr lang="pt-BR" sz="1200" dirty="0"/>
              <a:t>-marca</a:t>
            </a:r>
          </a:p>
        </p:txBody>
      </p:sp>
      <p:sp>
        <p:nvSpPr>
          <p:cNvPr id="22" name="Retângulo 21">
            <a:extLst>
              <a:ext uri="{FF2B5EF4-FFF2-40B4-BE49-F238E27FC236}">
                <a16:creationId xmlns:a16="http://schemas.microsoft.com/office/drawing/2014/main" id="{DC185D1A-25CD-D940-A3E5-529F086CA80B}"/>
              </a:ext>
            </a:extLst>
          </p:cNvPr>
          <p:cNvSpPr/>
          <p:nvPr/>
        </p:nvSpPr>
        <p:spPr>
          <a:xfrm>
            <a:off x="6762752" y="682093"/>
            <a:ext cx="5213506" cy="5493812"/>
          </a:xfrm>
          <a:prstGeom prst="rect">
            <a:avLst/>
          </a:prstGeom>
        </p:spPr>
        <p:txBody>
          <a:bodyPr wrap="square">
            <a:spAutoFit/>
          </a:bodyPr>
          <a:lstStyle/>
          <a:p>
            <a:pPr algn="just">
              <a:spcAft>
                <a:spcPts val="600"/>
              </a:spcAft>
            </a:pPr>
            <a:r>
              <a:rPr lang="pt-BR" sz="1400" b="0" i="0" dirty="0">
                <a:solidFill>
                  <a:srgbClr val="1A1A1A"/>
                </a:solidFill>
                <a:effectLst/>
              </a:rPr>
              <a:t>"Os nomes </a:t>
            </a:r>
            <a:r>
              <a:rPr lang="pt-BR" sz="1400" b="0" i="0" dirty="0" err="1">
                <a:solidFill>
                  <a:srgbClr val="1A1A1A"/>
                </a:solidFill>
                <a:effectLst/>
              </a:rPr>
              <a:t>Ibis</a:t>
            </a:r>
            <a:r>
              <a:rPr lang="pt-BR" sz="1400" b="0" i="0" dirty="0">
                <a:solidFill>
                  <a:srgbClr val="1A1A1A"/>
                </a:solidFill>
                <a:effectLst/>
              </a:rPr>
              <a:t> e </a:t>
            </a:r>
            <a:r>
              <a:rPr lang="pt-BR" sz="1400" b="0" i="0" dirty="0" err="1">
                <a:solidFill>
                  <a:srgbClr val="1A1A1A"/>
                </a:solidFill>
                <a:effectLst/>
              </a:rPr>
              <a:t>Big's</a:t>
            </a:r>
            <a:r>
              <a:rPr lang="pt-BR" sz="1400" b="0" i="0" dirty="0">
                <a:solidFill>
                  <a:srgbClr val="1A1A1A"/>
                </a:solidFill>
                <a:effectLst/>
              </a:rPr>
              <a:t>, não obstante a existência de coincidência de três letras, são perfeitamente distintos, em função da disposição dessas ao longo da grafia, além do relevante elemento diferencial consubstanciado na letra </a:t>
            </a:r>
            <a:r>
              <a:rPr lang="pt-BR" sz="1400" b="0" i="0" dirty="0" err="1">
                <a:solidFill>
                  <a:srgbClr val="1A1A1A"/>
                </a:solidFill>
                <a:effectLst/>
              </a:rPr>
              <a:t>G</a:t>
            </a:r>
            <a:r>
              <a:rPr lang="pt-BR" sz="1400" b="0" i="0" dirty="0">
                <a:solidFill>
                  <a:srgbClr val="1A1A1A"/>
                </a:solidFill>
                <a:effectLst/>
              </a:rPr>
              <a:t> presente na marca da ré, com forte sonoridade”.</a:t>
            </a:r>
          </a:p>
          <a:p>
            <a:pPr algn="just">
              <a:spcAft>
                <a:spcPts val="600"/>
              </a:spcAft>
            </a:pPr>
            <a:r>
              <a:rPr lang="pt-BR" sz="1400" dirty="0"/>
              <a:t>Já no que diz respeito à marca mista, o relator vislumbrou elementos semelhantes, como caracteres tipográficos parecidos na descrição dos nomes, mas não o suficiente para causar confusão no consumidor ou propiciar desvio de clientela, "muito menos o aproveitamento da força atrativa proporcionada pelos signos distintivos da atividade da autora".</a:t>
            </a:r>
          </a:p>
          <a:p>
            <a:pPr algn="just">
              <a:spcAft>
                <a:spcPts val="600"/>
              </a:spcAft>
            </a:pPr>
            <a:r>
              <a:rPr lang="pt-BR" sz="1400" dirty="0"/>
              <a:t>"Que haja alguma semelhança, repita-se, não há como negar, seja no que diz respeito à composição geral, seja nos detalhes particulares da distribuição das figuras e das estrelas na parte superior. Ainda assim, os conjuntos mostram-se perfeitamente distinguíveis, sendo o vermelho do símbolo das autoras muito mais vivo, além de ser a base da figura de cor verde e de formato diferente do símbolo da ré, em cor azul", completou Tabosa.</a:t>
            </a:r>
          </a:p>
          <a:p>
            <a:pPr algn="just">
              <a:spcAft>
                <a:spcPts val="600"/>
              </a:spcAft>
            </a:pPr>
            <a:r>
              <a:rPr lang="pt-BR" sz="1400" dirty="0"/>
              <a:t>Diante desses elementos, o relator concluiu, "com segurança que, a par da perfeita possibilidade de distinção entre os símbolos, o âmbito de abrangência da atividade das empresas é totalmente diferente, como também os públicos-alvo", rejeitando o recurso da Accor </a:t>
            </a:r>
            <a:r>
              <a:rPr lang="pt-BR" sz="1400" dirty="0" err="1"/>
              <a:t>Hoteis</a:t>
            </a:r>
            <a:r>
              <a:rPr lang="pt-BR" sz="1400" dirty="0"/>
              <a:t> e mantendo a sentença de primeira instância. A decisão foi unânime.</a:t>
            </a:r>
          </a:p>
        </p:txBody>
      </p:sp>
    </p:spTree>
    <p:extLst>
      <p:ext uri="{BB962C8B-B14F-4D97-AF65-F5344CB8AC3E}">
        <p14:creationId xmlns:p14="http://schemas.microsoft.com/office/powerpoint/2010/main" val="4126920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Agrupar 44">
            <a:extLst>
              <a:ext uri="{FF2B5EF4-FFF2-40B4-BE49-F238E27FC236}">
                <a16:creationId xmlns:a16="http://schemas.microsoft.com/office/drawing/2014/main" id="{C86DEF2F-C199-634F-B23F-CFAA4DC5973C}"/>
              </a:ext>
            </a:extLst>
          </p:cNvPr>
          <p:cNvGrpSpPr/>
          <p:nvPr/>
        </p:nvGrpSpPr>
        <p:grpSpPr>
          <a:xfrm>
            <a:off x="779930" y="416861"/>
            <a:ext cx="8243046" cy="6212720"/>
            <a:chOff x="779930" y="1198406"/>
            <a:chExt cx="7547001" cy="5412111"/>
          </a:xfrm>
        </p:grpSpPr>
        <p:sp>
          <p:nvSpPr>
            <p:cNvPr id="16" name="Oval 15">
              <a:extLst>
                <a:ext uri="{FF2B5EF4-FFF2-40B4-BE49-F238E27FC236}">
                  <a16:creationId xmlns:a16="http://schemas.microsoft.com/office/drawing/2014/main" id="{22379A2C-E3A1-1B4A-9785-DED44C8A8247}"/>
                </a:ext>
              </a:extLst>
            </p:cNvPr>
            <p:cNvSpPr/>
            <p:nvPr/>
          </p:nvSpPr>
          <p:spPr>
            <a:xfrm>
              <a:off x="3498923" y="4912002"/>
              <a:ext cx="4725143" cy="762000"/>
            </a:xfrm>
            <a:prstGeom prst="ellipse">
              <a:avLst/>
            </a:prstGeom>
            <a:gradFill flip="none" rotWithShape="1">
              <a:gsLst>
                <a:gs pos="5000">
                  <a:schemeClr val="tx1">
                    <a:alpha val="43000"/>
                  </a:schemeClr>
                </a:gs>
                <a:gs pos="100000">
                  <a:schemeClr val="bg1">
                    <a:alpha val="0"/>
                    <a:lumMod val="0"/>
                    <a:lumOff val="100000"/>
                  </a:schemeClr>
                </a:gs>
              </a:gsLst>
              <a:path path="shape">
                <a:fillToRect l="50000" t="50000" r="50000" b="50000"/>
              </a:path>
              <a:tileRect/>
            </a:gradFill>
            <a:ln w="25400" cap="flat" cmpd="sng" algn="ctr">
              <a:noFill/>
              <a:prstDash val="solid"/>
            </a:ln>
            <a:effectLst/>
          </p:spPr>
          <p:txBody>
            <a:bodyPr rtlCol="0" anchor="ct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a:ln>
                  <a:noFill/>
                </a:ln>
                <a:solidFill>
                  <a:sysClr val="window" lastClr="FFFFFF"/>
                </a:solidFill>
                <a:effectLst/>
                <a:uLnTx/>
                <a:uFillTx/>
                <a:latin typeface="Calibri"/>
                <a:ea typeface="+mn-ea"/>
                <a:cs typeface="+mn-cs"/>
              </a:endParaRPr>
            </a:p>
          </p:txBody>
        </p:sp>
        <p:grpSp>
          <p:nvGrpSpPr>
            <p:cNvPr id="17" name="Group 10">
              <a:extLst>
                <a:ext uri="{FF2B5EF4-FFF2-40B4-BE49-F238E27FC236}">
                  <a16:creationId xmlns:a16="http://schemas.microsoft.com/office/drawing/2014/main" id="{FA139411-A751-5445-A5D5-1BB6CF839E94}"/>
                </a:ext>
              </a:extLst>
            </p:cNvPr>
            <p:cNvGrpSpPr/>
            <p:nvPr/>
          </p:nvGrpSpPr>
          <p:grpSpPr>
            <a:xfrm>
              <a:off x="4177477" y="2439238"/>
              <a:ext cx="4149454" cy="2729135"/>
              <a:chOff x="2996805" y="1309688"/>
              <a:chExt cx="5929708" cy="4238625"/>
            </a:xfrm>
            <a:effectLst/>
            <a:scene3d>
              <a:camera prst="orthographicFront">
                <a:rot lat="0" lon="0" rev="0"/>
              </a:camera>
              <a:lightRig rig="balanced" dir="t">
                <a:rot lat="0" lon="0" rev="8700000"/>
              </a:lightRig>
            </a:scene3d>
          </p:grpSpPr>
          <p:sp>
            <p:nvSpPr>
              <p:cNvPr id="18" name="Freeform 6">
                <a:extLst>
                  <a:ext uri="{FF2B5EF4-FFF2-40B4-BE49-F238E27FC236}">
                    <a16:creationId xmlns:a16="http://schemas.microsoft.com/office/drawing/2014/main" id="{D1BC2FBF-EBB3-B04B-892D-62A1B4C56F68}"/>
                  </a:ext>
                </a:extLst>
              </p:cNvPr>
              <p:cNvSpPr>
                <a:spLocks/>
              </p:cNvSpPr>
              <p:nvPr/>
            </p:nvSpPr>
            <p:spPr bwMode="auto">
              <a:xfrm>
                <a:off x="6348413" y="1309688"/>
                <a:ext cx="2578100" cy="4238625"/>
              </a:xfrm>
              <a:custGeom>
                <a:avLst/>
                <a:gdLst>
                  <a:gd name="T0" fmla="*/ 10 w 1624"/>
                  <a:gd name="T1" fmla="*/ 0 h 2670"/>
                  <a:gd name="T2" fmla="*/ 302 w 1624"/>
                  <a:gd name="T3" fmla="*/ 9 h 2670"/>
                  <a:gd name="T4" fmla="*/ 1624 w 1624"/>
                  <a:gd name="T5" fmla="*/ 1331 h 2670"/>
                  <a:gd name="T6" fmla="*/ 299 w 1624"/>
                  <a:gd name="T7" fmla="*/ 2657 h 2670"/>
                  <a:gd name="T8" fmla="*/ 0 w 1624"/>
                  <a:gd name="T9" fmla="*/ 2670 h 2670"/>
                  <a:gd name="T10" fmla="*/ 15 w 1624"/>
                  <a:gd name="T11" fmla="*/ 2374 h 2670"/>
                  <a:gd name="T12" fmla="*/ 1059 w 1624"/>
                  <a:gd name="T13" fmla="*/ 1331 h 2670"/>
                  <a:gd name="T14" fmla="*/ 20 w 1624"/>
                  <a:gd name="T15" fmla="*/ 291 h 2670"/>
                  <a:gd name="T16" fmla="*/ 10 w 1624"/>
                  <a:gd name="T17" fmla="*/ 0 h 2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4" h="2670">
                    <a:moveTo>
                      <a:pt x="10" y="0"/>
                    </a:moveTo>
                    <a:lnTo>
                      <a:pt x="302" y="9"/>
                    </a:lnTo>
                    <a:lnTo>
                      <a:pt x="1624" y="1331"/>
                    </a:lnTo>
                    <a:lnTo>
                      <a:pt x="299" y="2657"/>
                    </a:lnTo>
                    <a:lnTo>
                      <a:pt x="0" y="2670"/>
                    </a:lnTo>
                    <a:lnTo>
                      <a:pt x="15" y="2374"/>
                    </a:lnTo>
                    <a:lnTo>
                      <a:pt x="1059" y="1331"/>
                    </a:lnTo>
                    <a:lnTo>
                      <a:pt x="20" y="291"/>
                    </a:lnTo>
                    <a:lnTo>
                      <a:pt x="10" y="0"/>
                    </a:lnTo>
                    <a:close/>
                  </a:path>
                </a:pathLst>
              </a:custGeom>
              <a:gradFill flip="none" rotWithShape="1">
                <a:gsLst>
                  <a:gs pos="0">
                    <a:schemeClr val="accent4">
                      <a:lumMod val="88000"/>
                      <a:lumOff val="12000"/>
                    </a:schemeClr>
                  </a:gs>
                  <a:gs pos="100000">
                    <a:schemeClr val="accent4">
                      <a:lumMod val="75000"/>
                    </a:schemeClr>
                  </a:gs>
                </a:gsLst>
                <a:path path="circle">
                  <a:fillToRect l="100000" b="100000"/>
                </a:path>
                <a:tileRect t="-100000" r="-100000"/>
              </a:gradFill>
              <a:ln w="0">
                <a:noFill/>
                <a:prstDash val="solid"/>
                <a:round/>
                <a:headEnd/>
                <a:tailEnd/>
              </a:ln>
              <a:effectLst>
                <a:outerShdw blurRad="44450" dist="27940" dir="5400000" algn="ctr">
                  <a:srgbClr val="000000">
                    <a:alpha val="32000"/>
                  </a:srgbClr>
                </a:outerShdw>
              </a:effectLst>
              <a:sp3d>
                <a:bevelT w="190500" h="38100"/>
              </a:sp3d>
            </p:spPr>
            <p:txBody>
              <a:bodyPr vert="horz" wrap="square" lIns="91440" tIns="45720" rIns="91440" bIns="45720" numCol="1" anchor="t" anchorCtr="0" compatLnSpc="1">
                <a:prstTxWarp prst="textNoShape">
                  <a:avLst/>
                </a:prstTxWarp>
              </a:bodyPr>
              <a:lstStyle/>
              <a:p>
                <a:endParaRPr lang="pt-BR"/>
              </a:p>
            </p:txBody>
          </p:sp>
          <p:sp>
            <p:nvSpPr>
              <p:cNvPr id="19" name="Freeform 7">
                <a:extLst>
                  <a:ext uri="{FF2B5EF4-FFF2-40B4-BE49-F238E27FC236}">
                    <a16:creationId xmlns:a16="http://schemas.microsoft.com/office/drawing/2014/main" id="{EE0C5F87-FB8B-0A41-8914-78DEA3CE1781}"/>
                  </a:ext>
                </a:extLst>
              </p:cNvPr>
              <p:cNvSpPr>
                <a:spLocks/>
              </p:cNvSpPr>
              <p:nvPr/>
            </p:nvSpPr>
            <p:spPr bwMode="auto">
              <a:xfrm>
                <a:off x="5231741" y="1309688"/>
                <a:ext cx="2578099" cy="4238625"/>
              </a:xfrm>
              <a:custGeom>
                <a:avLst/>
                <a:gdLst>
                  <a:gd name="T0" fmla="*/ 10 w 1624"/>
                  <a:gd name="T1" fmla="*/ 0 h 2670"/>
                  <a:gd name="T2" fmla="*/ 302 w 1624"/>
                  <a:gd name="T3" fmla="*/ 9 h 2670"/>
                  <a:gd name="T4" fmla="*/ 1624 w 1624"/>
                  <a:gd name="T5" fmla="*/ 1331 h 2670"/>
                  <a:gd name="T6" fmla="*/ 298 w 1624"/>
                  <a:gd name="T7" fmla="*/ 2657 h 2670"/>
                  <a:gd name="T8" fmla="*/ 0 w 1624"/>
                  <a:gd name="T9" fmla="*/ 2670 h 2670"/>
                  <a:gd name="T10" fmla="*/ 15 w 1624"/>
                  <a:gd name="T11" fmla="*/ 2374 h 2670"/>
                  <a:gd name="T12" fmla="*/ 1058 w 1624"/>
                  <a:gd name="T13" fmla="*/ 1331 h 2670"/>
                  <a:gd name="T14" fmla="*/ 19 w 1624"/>
                  <a:gd name="T15" fmla="*/ 291 h 2670"/>
                  <a:gd name="T16" fmla="*/ 10 w 1624"/>
                  <a:gd name="T17" fmla="*/ 0 h 2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4" h="2670">
                    <a:moveTo>
                      <a:pt x="10" y="0"/>
                    </a:moveTo>
                    <a:lnTo>
                      <a:pt x="302" y="9"/>
                    </a:lnTo>
                    <a:lnTo>
                      <a:pt x="1624" y="1331"/>
                    </a:lnTo>
                    <a:lnTo>
                      <a:pt x="298" y="2657"/>
                    </a:lnTo>
                    <a:lnTo>
                      <a:pt x="0" y="2670"/>
                    </a:lnTo>
                    <a:lnTo>
                      <a:pt x="15" y="2374"/>
                    </a:lnTo>
                    <a:lnTo>
                      <a:pt x="1058" y="1331"/>
                    </a:lnTo>
                    <a:lnTo>
                      <a:pt x="19" y="291"/>
                    </a:lnTo>
                    <a:lnTo>
                      <a:pt x="10" y="0"/>
                    </a:lnTo>
                    <a:close/>
                  </a:path>
                </a:pathLst>
              </a:custGeom>
              <a:gradFill>
                <a:gsLst>
                  <a:gs pos="0">
                    <a:schemeClr val="accent3"/>
                  </a:gs>
                  <a:gs pos="100000">
                    <a:schemeClr val="accent3"/>
                  </a:gs>
                  <a:gs pos="43000">
                    <a:schemeClr val="accent3">
                      <a:lumMod val="85000"/>
                      <a:lumOff val="15000"/>
                    </a:schemeClr>
                  </a:gs>
                </a:gsLst>
                <a:lin ang="5400000" scaled="0"/>
              </a:gradFill>
              <a:ln w="0">
                <a:noFill/>
                <a:prstDash val="solid"/>
                <a:round/>
                <a:headEnd/>
                <a:tailEnd/>
              </a:ln>
              <a:effectLst>
                <a:outerShdw blurRad="44450" dist="27940" dir="5400000" algn="ctr">
                  <a:srgbClr val="000000">
                    <a:alpha val="32000"/>
                  </a:srgbClr>
                </a:outerShdw>
              </a:effectLst>
              <a:sp3d>
                <a:bevelT w="190500" h="38100"/>
              </a:sp3d>
            </p:spPr>
            <p:txBody>
              <a:bodyPr vert="horz" wrap="square" lIns="91440" tIns="45720" rIns="91440" bIns="45720" numCol="1" anchor="t" anchorCtr="0" compatLnSpc="1">
                <a:prstTxWarp prst="textNoShape">
                  <a:avLst/>
                </a:prstTxWarp>
              </a:bodyPr>
              <a:lstStyle/>
              <a:p>
                <a:endParaRPr lang="pt-BR"/>
              </a:p>
            </p:txBody>
          </p:sp>
          <p:sp>
            <p:nvSpPr>
              <p:cNvPr id="20" name="Freeform 8">
                <a:extLst>
                  <a:ext uri="{FF2B5EF4-FFF2-40B4-BE49-F238E27FC236}">
                    <a16:creationId xmlns:a16="http://schemas.microsoft.com/office/drawing/2014/main" id="{5DE08306-B7D4-2842-9FF8-8D9FFD14DF75}"/>
                  </a:ext>
                </a:extLst>
              </p:cNvPr>
              <p:cNvSpPr>
                <a:spLocks/>
              </p:cNvSpPr>
              <p:nvPr/>
            </p:nvSpPr>
            <p:spPr bwMode="auto">
              <a:xfrm>
                <a:off x="4113479" y="1309688"/>
                <a:ext cx="2579688" cy="4238625"/>
              </a:xfrm>
              <a:custGeom>
                <a:avLst/>
                <a:gdLst>
                  <a:gd name="T0" fmla="*/ 10 w 1625"/>
                  <a:gd name="T1" fmla="*/ 0 h 2670"/>
                  <a:gd name="T2" fmla="*/ 302 w 1625"/>
                  <a:gd name="T3" fmla="*/ 9 h 2670"/>
                  <a:gd name="T4" fmla="*/ 1625 w 1625"/>
                  <a:gd name="T5" fmla="*/ 1331 h 2670"/>
                  <a:gd name="T6" fmla="*/ 299 w 1625"/>
                  <a:gd name="T7" fmla="*/ 2657 h 2670"/>
                  <a:gd name="T8" fmla="*/ 0 w 1625"/>
                  <a:gd name="T9" fmla="*/ 2670 h 2670"/>
                  <a:gd name="T10" fmla="*/ 16 w 1625"/>
                  <a:gd name="T11" fmla="*/ 2374 h 2670"/>
                  <a:gd name="T12" fmla="*/ 1059 w 1625"/>
                  <a:gd name="T13" fmla="*/ 1331 h 2670"/>
                  <a:gd name="T14" fmla="*/ 19 w 1625"/>
                  <a:gd name="T15" fmla="*/ 291 h 2670"/>
                  <a:gd name="T16" fmla="*/ 10 w 1625"/>
                  <a:gd name="T17" fmla="*/ 0 h 2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5" h="2670">
                    <a:moveTo>
                      <a:pt x="10" y="0"/>
                    </a:moveTo>
                    <a:lnTo>
                      <a:pt x="302" y="9"/>
                    </a:lnTo>
                    <a:lnTo>
                      <a:pt x="1625" y="1331"/>
                    </a:lnTo>
                    <a:lnTo>
                      <a:pt x="299" y="2657"/>
                    </a:lnTo>
                    <a:lnTo>
                      <a:pt x="0" y="2670"/>
                    </a:lnTo>
                    <a:lnTo>
                      <a:pt x="16" y="2374"/>
                    </a:lnTo>
                    <a:lnTo>
                      <a:pt x="1059" y="1331"/>
                    </a:lnTo>
                    <a:lnTo>
                      <a:pt x="19" y="291"/>
                    </a:lnTo>
                    <a:lnTo>
                      <a:pt x="10" y="0"/>
                    </a:lnTo>
                    <a:close/>
                  </a:path>
                </a:pathLst>
              </a:custGeom>
              <a:gradFill>
                <a:gsLst>
                  <a:gs pos="0">
                    <a:schemeClr val="accent2"/>
                  </a:gs>
                  <a:gs pos="100000">
                    <a:schemeClr val="accent2">
                      <a:lumMod val="75000"/>
                    </a:schemeClr>
                  </a:gs>
                </a:gsLst>
                <a:lin ang="5400000" scaled="0"/>
              </a:gradFill>
              <a:ln w="0">
                <a:noFill/>
                <a:prstDash val="solid"/>
                <a:round/>
                <a:headEnd/>
                <a:tailEnd/>
              </a:ln>
              <a:effectLst>
                <a:outerShdw blurRad="44450" dist="27940" dir="5400000" algn="ctr">
                  <a:srgbClr val="000000">
                    <a:alpha val="32000"/>
                  </a:srgbClr>
                </a:outerShdw>
              </a:effectLst>
              <a:sp3d>
                <a:bevelT w="190500" h="38100"/>
              </a:sp3d>
            </p:spPr>
            <p:txBody>
              <a:bodyPr vert="horz" wrap="square" lIns="91440" tIns="45720" rIns="91440" bIns="45720" numCol="1" anchor="t" anchorCtr="0" compatLnSpc="1">
                <a:prstTxWarp prst="textNoShape">
                  <a:avLst/>
                </a:prstTxWarp>
              </a:bodyPr>
              <a:lstStyle/>
              <a:p>
                <a:endParaRPr lang="pt-BR"/>
              </a:p>
            </p:txBody>
          </p:sp>
          <p:sp>
            <p:nvSpPr>
              <p:cNvPr id="21" name="Freeform 9">
                <a:extLst>
                  <a:ext uri="{FF2B5EF4-FFF2-40B4-BE49-F238E27FC236}">
                    <a16:creationId xmlns:a16="http://schemas.microsoft.com/office/drawing/2014/main" id="{D8CD4E5D-902E-D643-B6EA-53C9FFFE6472}"/>
                  </a:ext>
                </a:extLst>
              </p:cNvPr>
              <p:cNvSpPr>
                <a:spLocks/>
              </p:cNvSpPr>
              <p:nvPr/>
            </p:nvSpPr>
            <p:spPr bwMode="auto">
              <a:xfrm>
                <a:off x="2996805" y="1309688"/>
                <a:ext cx="2578101" cy="4238625"/>
              </a:xfrm>
              <a:custGeom>
                <a:avLst/>
                <a:gdLst>
                  <a:gd name="T0" fmla="*/ 10 w 1624"/>
                  <a:gd name="T1" fmla="*/ 0 h 2670"/>
                  <a:gd name="T2" fmla="*/ 302 w 1624"/>
                  <a:gd name="T3" fmla="*/ 9 h 2670"/>
                  <a:gd name="T4" fmla="*/ 1624 w 1624"/>
                  <a:gd name="T5" fmla="*/ 1331 h 2670"/>
                  <a:gd name="T6" fmla="*/ 299 w 1624"/>
                  <a:gd name="T7" fmla="*/ 2657 h 2670"/>
                  <a:gd name="T8" fmla="*/ 0 w 1624"/>
                  <a:gd name="T9" fmla="*/ 2670 h 2670"/>
                  <a:gd name="T10" fmla="*/ 15 w 1624"/>
                  <a:gd name="T11" fmla="*/ 2374 h 2670"/>
                  <a:gd name="T12" fmla="*/ 1059 w 1624"/>
                  <a:gd name="T13" fmla="*/ 1331 h 2670"/>
                  <a:gd name="T14" fmla="*/ 18 w 1624"/>
                  <a:gd name="T15" fmla="*/ 291 h 2670"/>
                  <a:gd name="T16" fmla="*/ 10 w 1624"/>
                  <a:gd name="T17" fmla="*/ 0 h 2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4" h="2670">
                    <a:moveTo>
                      <a:pt x="10" y="0"/>
                    </a:moveTo>
                    <a:lnTo>
                      <a:pt x="302" y="9"/>
                    </a:lnTo>
                    <a:lnTo>
                      <a:pt x="1624" y="1331"/>
                    </a:lnTo>
                    <a:lnTo>
                      <a:pt x="299" y="2657"/>
                    </a:lnTo>
                    <a:lnTo>
                      <a:pt x="0" y="2670"/>
                    </a:lnTo>
                    <a:lnTo>
                      <a:pt x="15" y="2374"/>
                    </a:lnTo>
                    <a:lnTo>
                      <a:pt x="1059" y="1331"/>
                    </a:lnTo>
                    <a:lnTo>
                      <a:pt x="18" y="291"/>
                    </a:lnTo>
                    <a:lnTo>
                      <a:pt x="10" y="0"/>
                    </a:lnTo>
                    <a:close/>
                  </a:path>
                </a:pathLst>
              </a:custGeom>
              <a:gradFill>
                <a:gsLst>
                  <a:gs pos="0">
                    <a:schemeClr val="accent1">
                      <a:lumMod val="85000"/>
                      <a:lumOff val="15000"/>
                    </a:schemeClr>
                  </a:gs>
                  <a:gs pos="100000">
                    <a:schemeClr val="accent1"/>
                  </a:gs>
                </a:gsLst>
                <a:lin ang="5400000" scaled="0"/>
              </a:gradFill>
              <a:ln w="0">
                <a:noFill/>
                <a:prstDash val="solid"/>
                <a:round/>
                <a:headEnd/>
                <a:tailEnd/>
              </a:ln>
              <a:effectLst>
                <a:outerShdw blurRad="44450" dist="27940" dir="5400000" algn="ctr">
                  <a:srgbClr val="000000">
                    <a:alpha val="32000"/>
                  </a:srgbClr>
                </a:outerShdw>
              </a:effectLst>
              <a:sp3d>
                <a:bevelT w="190500" h="38100"/>
              </a:sp3d>
            </p:spPr>
            <p:txBody>
              <a:bodyPr vert="horz" wrap="square" lIns="91440" tIns="45720" rIns="91440" bIns="45720" numCol="1" anchor="t" anchorCtr="0" compatLnSpc="1">
                <a:prstTxWarp prst="textNoShape">
                  <a:avLst/>
                </a:prstTxWarp>
              </a:bodyPr>
              <a:lstStyle/>
              <a:p>
                <a:endParaRPr lang="pt-BR"/>
              </a:p>
            </p:txBody>
          </p:sp>
        </p:grpSp>
        <p:cxnSp>
          <p:nvCxnSpPr>
            <p:cNvPr id="22" name="Elbow Connector 14">
              <a:extLst>
                <a:ext uri="{FF2B5EF4-FFF2-40B4-BE49-F238E27FC236}">
                  <a16:creationId xmlns:a16="http://schemas.microsoft.com/office/drawing/2014/main" id="{997FA97D-73A6-C94D-A8BF-BA911858DD8E}"/>
                </a:ext>
              </a:extLst>
            </p:cNvPr>
            <p:cNvCxnSpPr/>
            <p:nvPr/>
          </p:nvCxnSpPr>
          <p:spPr>
            <a:xfrm rot="10800000" flipH="1" flipV="1">
              <a:off x="4199828" y="1668192"/>
              <a:ext cx="939453" cy="539852"/>
            </a:xfrm>
            <a:prstGeom prst="bentConnector3">
              <a:avLst>
                <a:gd name="adj1" fmla="val 99849"/>
              </a:avLst>
            </a:prstGeom>
            <a:ln w="1905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23" name="Elbow Connector 16">
              <a:extLst>
                <a:ext uri="{FF2B5EF4-FFF2-40B4-BE49-F238E27FC236}">
                  <a16:creationId xmlns:a16="http://schemas.microsoft.com/office/drawing/2014/main" id="{35EBA059-6682-434A-8C19-D87B5E96BE47}"/>
                </a:ext>
              </a:extLst>
            </p:cNvPr>
            <p:cNvCxnSpPr>
              <a:cxnSpLocks/>
            </p:cNvCxnSpPr>
            <p:nvPr/>
          </p:nvCxnSpPr>
          <p:spPr>
            <a:xfrm flipV="1">
              <a:off x="4177477" y="5143197"/>
              <a:ext cx="1283042" cy="729136"/>
            </a:xfrm>
            <a:prstGeom prst="bentConnector3">
              <a:avLst>
                <a:gd name="adj1" fmla="val 100857"/>
              </a:avLst>
            </a:prstGeom>
            <a:ln w="19050">
              <a:solidFill>
                <a:schemeClr val="accent2"/>
              </a:solidFill>
              <a:headEnd type="oval" w="lg" len="lg"/>
            </a:ln>
          </p:spPr>
          <p:style>
            <a:lnRef idx="1">
              <a:schemeClr val="accent1"/>
            </a:lnRef>
            <a:fillRef idx="0">
              <a:schemeClr val="accent1"/>
            </a:fillRef>
            <a:effectRef idx="0">
              <a:schemeClr val="accent1"/>
            </a:effectRef>
            <a:fontRef idx="minor">
              <a:schemeClr val="tx1"/>
            </a:fontRef>
          </p:style>
        </p:cxnSp>
        <p:sp>
          <p:nvSpPr>
            <p:cNvPr id="26" name="TextBox 26">
              <a:extLst>
                <a:ext uri="{FF2B5EF4-FFF2-40B4-BE49-F238E27FC236}">
                  <a16:creationId xmlns:a16="http://schemas.microsoft.com/office/drawing/2014/main" id="{F76BBB79-B6EA-C047-9870-085F3B7EC945}"/>
                </a:ext>
              </a:extLst>
            </p:cNvPr>
            <p:cNvSpPr txBox="1"/>
            <p:nvPr/>
          </p:nvSpPr>
          <p:spPr>
            <a:xfrm>
              <a:off x="779930" y="1660071"/>
              <a:ext cx="3110600" cy="1643527"/>
            </a:xfrm>
            <a:prstGeom prst="rect">
              <a:avLst/>
            </a:prstGeom>
            <a:noFill/>
          </p:spPr>
          <p:txBody>
            <a:bodyPr wrap="square" rtlCol="0">
              <a:spAutoFit/>
            </a:bodyPr>
            <a:lstStyle/>
            <a:p>
              <a:pPr algn="r">
                <a:lnSpc>
                  <a:spcPct val="90000"/>
                </a:lnSpc>
              </a:pPr>
              <a:r>
                <a:rPr lang="pt-BR" sz="1600"/>
                <a:t>O que é próprio, se distingue de outra do mesmo gênero. Domínio exclusivo sobre uma coisa com direito de usá-la ou consumi-la e reavê-la de quem injustamente dela se aproprie.</a:t>
              </a:r>
              <a:r>
                <a:rPr lang="pt-BR" sz="1600" kern="0">
                  <a:solidFill>
                    <a:schemeClr val="tx1">
                      <a:lumMod val="65000"/>
                      <a:lumOff val="35000"/>
                    </a:schemeClr>
                  </a:solidFill>
                  <a:latin typeface="Arial" pitchFamily="34" charset="0"/>
                  <a:cs typeface="Arial" pitchFamily="34" charset="0"/>
                </a:rPr>
                <a:t> </a:t>
              </a:r>
              <a:endParaRPr lang="pt-BR" sz="1600">
                <a:solidFill>
                  <a:schemeClr val="tx1">
                    <a:lumMod val="65000"/>
                    <a:lumOff val="35000"/>
                  </a:schemeClr>
                </a:solidFill>
                <a:latin typeface="Arial" pitchFamily="34" charset="0"/>
                <a:cs typeface="Arial" pitchFamily="34" charset="0"/>
              </a:endParaRPr>
            </a:p>
          </p:txBody>
        </p:sp>
        <p:sp>
          <p:nvSpPr>
            <p:cNvPr id="27" name="TextBox 27">
              <a:extLst>
                <a:ext uri="{FF2B5EF4-FFF2-40B4-BE49-F238E27FC236}">
                  <a16:creationId xmlns:a16="http://schemas.microsoft.com/office/drawing/2014/main" id="{0DE7A450-FA48-1D47-B6D6-B5216184A5F5}"/>
                </a:ext>
              </a:extLst>
            </p:cNvPr>
            <p:cNvSpPr txBox="1"/>
            <p:nvPr/>
          </p:nvSpPr>
          <p:spPr>
            <a:xfrm>
              <a:off x="1679294" y="1198406"/>
              <a:ext cx="2211235" cy="430887"/>
            </a:xfrm>
            <a:prstGeom prst="rect">
              <a:avLst/>
            </a:prstGeom>
            <a:noFill/>
          </p:spPr>
          <p:txBody>
            <a:bodyPr wrap="square" rtlCol="0">
              <a:spAutoFit/>
            </a:bodyPr>
            <a:lstStyle/>
            <a:p>
              <a:pPr algn="r"/>
              <a:r>
                <a:rPr lang="pt-BR" sz="2200" b="1" dirty="0">
                  <a:solidFill>
                    <a:schemeClr val="accent1"/>
                  </a:solidFill>
                  <a:latin typeface="Arial" panose="020B0604020202020204" pitchFamily="34" charset="0"/>
                  <a:cs typeface="Arial" panose="020B0604020202020204" pitchFamily="34" charset="0"/>
                </a:rPr>
                <a:t>Propriedade</a:t>
              </a:r>
            </a:p>
          </p:txBody>
        </p:sp>
        <p:sp>
          <p:nvSpPr>
            <p:cNvPr id="28" name="TextBox 29">
              <a:extLst>
                <a:ext uri="{FF2B5EF4-FFF2-40B4-BE49-F238E27FC236}">
                  <a16:creationId xmlns:a16="http://schemas.microsoft.com/office/drawing/2014/main" id="{82B45CA9-B686-864A-AE80-3EEE1FCDB5E9}"/>
                </a:ext>
              </a:extLst>
            </p:cNvPr>
            <p:cNvSpPr txBox="1"/>
            <p:nvPr/>
          </p:nvSpPr>
          <p:spPr>
            <a:xfrm>
              <a:off x="993494" y="5287078"/>
              <a:ext cx="2897035" cy="1323439"/>
            </a:xfrm>
            <a:prstGeom prst="rect">
              <a:avLst/>
            </a:prstGeom>
            <a:noFill/>
          </p:spPr>
          <p:txBody>
            <a:bodyPr wrap="square" rtlCol="0">
              <a:spAutoFit/>
            </a:bodyPr>
            <a:lstStyle/>
            <a:p>
              <a:pPr lvl="0" algn="r">
                <a:buNone/>
              </a:pPr>
              <a:r>
                <a:rPr lang="pt-BR" sz="1600" dirty="0"/>
                <a:t>Relativo ao intelecto mental. Aquele que se dedica às atividades que requerem grande desempenho de inteligência</a:t>
              </a:r>
            </a:p>
          </p:txBody>
        </p:sp>
        <p:sp>
          <p:nvSpPr>
            <p:cNvPr id="29" name="TextBox 30">
              <a:extLst>
                <a:ext uri="{FF2B5EF4-FFF2-40B4-BE49-F238E27FC236}">
                  <a16:creationId xmlns:a16="http://schemas.microsoft.com/office/drawing/2014/main" id="{E2BD083D-8AEB-5040-8708-0DA9AE09EC69}"/>
                </a:ext>
              </a:extLst>
            </p:cNvPr>
            <p:cNvSpPr txBox="1"/>
            <p:nvPr/>
          </p:nvSpPr>
          <p:spPr>
            <a:xfrm>
              <a:off x="1679294" y="4825413"/>
              <a:ext cx="2211235" cy="430887"/>
            </a:xfrm>
            <a:prstGeom prst="rect">
              <a:avLst/>
            </a:prstGeom>
            <a:noFill/>
          </p:spPr>
          <p:txBody>
            <a:bodyPr wrap="square" rtlCol="0">
              <a:spAutoFit/>
            </a:bodyPr>
            <a:lstStyle/>
            <a:p>
              <a:pPr algn="r"/>
              <a:r>
                <a:rPr lang="pt-BR" sz="2200" b="1" dirty="0">
                  <a:solidFill>
                    <a:schemeClr val="accent3"/>
                  </a:solidFill>
                  <a:latin typeface="Arial" panose="020B0604020202020204" pitchFamily="34" charset="0"/>
                  <a:cs typeface="Arial" panose="020B0604020202020204" pitchFamily="34" charset="0"/>
                </a:rPr>
                <a:t>Intelectual</a:t>
              </a:r>
            </a:p>
          </p:txBody>
        </p:sp>
      </p:grpSp>
      <p:sp>
        <p:nvSpPr>
          <p:cNvPr id="33" name="TextBox 36">
            <a:extLst>
              <a:ext uri="{FF2B5EF4-FFF2-40B4-BE49-F238E27FC236}">
                <a16:creationId xmlns:a16="http://schemas.microsoft.com/office/drawing/2014/main" id="{0A975277-8C9F-FE48-AA8B-44384114D563}"/>
              </a:ext>
            </a:extLst>
          </p:cNvPr>
          <p:cNvSpPr txBox="1"/>
          <p:nvPr/>
        </p:nvSpPr>
        <p:spPr>
          <a:xfrm>
            <a:off x="9276290" y="3022955"/>
            <a:ext cx="2525000" cy="769441"/>
          </a:xfrm>
          <a:prstGeom prst="rect">
            <a:avLst/>
          </a:prstGeom>
          <a:noFill/>
        </p:spPr>
        <p:txBody>
          <a:bodyPr wrap="square" rtlCol="0">
            <a:spAutoFit/>
          </a:bodyPr>
          <a:lstStyle/>
          <a:p>
            <a:pPr algn="ctr"/>
            <a:r>
              <a:rPr lang="pt-BR" sz="2200" b="1" dirty="0">
                <a:solidFill>
                  <a:schemeClr val="accent4"/>
                </a:solidFill>
                <a:latin typeface="Arial" panose="020B0604020202020204" pitchFamily="34" charset="0"/>
                <a:cs typeface="Arial" panose="020B0604020202020204" pitchFamily="34" charset="0"/>
              </a:rPr>
              <a:t>PROPRIEDADE</a:t>
            </a:r>
          </a:p>
          <a:p>
            <a:pPr algn="ctr"/>
            <a:r>
              <a:rPr lang="pt-BR" sz="2200" b="1" dirty="0">
                <a:solidFill>
                  <a:schemeClr val="accent4"/>
                </a:solidFill>
                <a:latin typeface="Arial" panose="020B0604020202020204" pitchFamily="34" charset="0"/>
                <a:cs typeface="Arial" panose="020B0604020202020204" pitchFamily="34" charset="0"/>
              </a:rPr>
              <a:t>INTELECTUAL</a:t>
            </a:r>
          </a:p>
        </p:txBody>
      </p:sp>
    </p:spTree>
    <p:extLst>
      <p:ext uri="{BB962C8B-B14F-4D97-AF65-F5344CB8AC3E}">
        <p14:creationId xmlns:p14="http://schemas.microsoft.com/office/powerpoint/2010/main" val="16686185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3" descr="Uma imagem contendo objeto, voando, pipa, segurando&#10;&#10;Descrição gerada automaticamente">
            <a:extLst>
              <a:ext uri="{FF2B5EF4-FFF2-40B4-BE49-F238E27FC236}">
                <a16:creationId xmlns:a16="http://schemas.microsoft.com/office/drawing/2014/main" id="{B2B3AB3D-A8ED-8348-A2B3-A968FCF0B5EF}"/>
              </a:ext>
            </a:extLst>
          </p:cNvPr>
          <p:cNvPicPr>
            <a:picLocks noChangeAspect="1"/>
          </p:cNvPicPr>
          <p:nvPr/>
        </p:nvPicPr>
        <p:blipFill rotWithShape="1">
          <a:blip r:embed="rId2"/>
          <a:srcRect l="13818" t="3427" b="5664"/>
          <a:stretch/>
        </p:blipFill>
        <p:spPr>
          <a:xfrm>
            <a:off x="20" y="10"/>
            <a:ext cx="8668492" cy="6857990"/>
          </a:xfrm>
          <a:prstGeom prst="rect">
            <a:avLst/>
          </a:prstGeom>
        </p:spPr>
      </p:pic>
      <p:sp>
        <p:nvSpPr>
          <p:cNvPr id="21" name="Rectangle 20">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tângulo 2">
            <a:extLst>
              <a:ext uri="{FF2B5EF4-FFF2-40B4-BE49-F238E27FC236}">
                <a16:creationId xmlns:a16="http://schemas.microsoft.com/office/drawing/2014/main" id="{EE7EA458-178D-CE4B-964D-F064CEFA6D34}"/>
              </a:ext>
            </a:extLst>
          </p:cNvPr>
          <p:cNvSpPr/>
          <p:nvPr/>
        </p:nvSpPr>
        <p:spPr>
          <a:xfrm>
            <a:off x="7848600" y="1122363"/>
            <a:ext cx="4023360" cy="3204134"/>
          </a:xfrm>
          <a:prstGeom prst="rect">
            <a:avLst/>
          </a:prstGeom>
        </p:spPr>
        <p:txBody>
          <a:bodyPr vert="horz" lIns="91440" tIns="45720" rIns="91440" bIns="45720" rtlCol="0" anchor="b">
            <a:normAutofit/>
          </a:bodyPr>
          <a:lstStyle/>
          <a:p>
            <a:pPr>
              <a:lnSpc>
                <a:spcPct val="90000"/>
              </a:lnSpc>
              <a:spcBef>
                <a:spcPct val="0"/>
              </a:spcBef>
              <a:spcAft>
                <a:spcPts val="600"/>
              </a:spcAft>
            </a:pPr>
            <a:r>
              <a:rPr lang="pt-BR" sz="4800" b="1">
                <a:latin typeface="+mj-lt"/>
                <a:ea typeface="+mj-ea"/>
                <a:cs typeface="+mj-cs"/>
              </a:rPr>
              <a:t>Topografia de Circuitos Integrados</a:t>
            </a:r>
            <a:endParaRPr lang="pt-BR" sz="4800">
              <a:latin typeface="+mj-lt"/>
              <a:ea typeface="+mj-ea"/>
              <a:cs typeface="+mj-cs"/>
            </a:endParaRPr>
          </a:p>
        </p:txBody>
      </p:sp>
      <p:sp>
        <p:nvSpPr>
          <p:cNvPr id="4" name="Retângulo 3">
            <a:extLst>
              <a:ext uri="{FF2B5EF4-FFF2-40B4-BE49-F238E27FC236}">
                <a16:creationId xmlns:a16="http://schemas.microsoft.com/office/drawing/2014/main" id="{75A53E8D-D29A-0C41-92EF-531DB9849B92}"/>
              </a:ext>
            </a:extLst>
          </p:cNvPr>
          <p:cNvSpPr/>
          <p:nvPr/>
        </p:nvSpPr>
        <p:spPr>
          <a:xfrm>
            <a:off x="7848600" y="4785631"/>
            <a:ext cx="4023360" cy="1795051"/>
          </a:xfrm>
          <a:prstGeom prst="rect">
            <a:avLst/>
          </a:prstGeom>
        </p:spPr>
        <p:txBody>
          <a:bodyPr vert="horz" lIns="91440" tIns="45720" rIns="91440" bIns="45720" rtlCol="0">
            <a:normAutofit/>
          </a:bodyPr>
          <a:lstStyle/>
          <a:p>
            <a:pPr algn="ctr">
              <a:lnSpc>
                <a:spcPct val="90000"/>
              </a:lnSpc>
              <a:spcBef>
                <a:spcPts val="1000"/>
              </a:spcBef>
            </a:pPr>
            <a:r>
              <a:rPr lang="pt-BR" sz="1600" i="1" dirty="0"/>
              <a:t>Circuito integrado </a:t>
            </a:r>
            <a:r>
              <a:rPr lang="pt-BR" sz="1600" b="1" i="1" dirty="0"/>
              <a:t>significa um produto</a:t>
            </a:r>
            <a:r>
              <a:rPr lang="pt-BR" sz="1600" i="1" dirty="0"/>
              <a:t>, em forma final ou intermediária, com elementos dos quais pelo menos um seja ativo e com algumas ou todas as interconexões integralmente formadas sobre uma peça de material ou em seu interior e cuja finalidade seja desempenhar uma função eletrônica.</a:t>
            </a:r>
            <a:endParaRPr lang="pt-BR" sz="1600" dirty="0"/>
          </a:p>
        </p:txBody>
      </p:sp>
      <p:sp>
        <p:nvSpPr>
          <p:cNvPr id="23" name="Rectangle 2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5" name="Rectangle 2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tângulo 4">
            <a:extLst>
              <a:ext uri="{FF2B5EF4-FFF2-40B4-BE49-F238E27FC236}">
                <a16:creationId xmlns:a16="http://schemas.microsoft.com/office/drawing/2014/main" id="{5D7408F7-BF4F-D94D-A961-D7EE5FCA1F84}"/>
              </a:ext>
            </a:extLst>
          </p:cNvPr>
          <p:cNvSpPr/>
          <p:nvPr/>
        </p:nvSpPr>
        <p:spPr>
          <a:xfrm>
            <a:off x="10412907" y="6431773"/>
            <a:ext cx="1459054" cy="369332"/>
          </a:xfrm>
          <a:prstGeom prst="rect">
            <a:avLst/>
          </a:prstGeom>
        </p:spPr>
        <p:txBody>
          <a:bodyPr wrap="none">
            <a:spAutoFit/>
          </a:bodyPr>
          <a:lstStyle/>
          <a:p>
            <a:r>
              <a:rPr lang="pt-BR" b="1" dirty="0"/>
              <a:t>Lei Nº 11.484</a:t>
            </a:r>
            <a:endParaRPr lang="pt-BR" dirty="0"/>
          </a:p>
        </p:txBody>
      </p:sp>
    </p:spTree>
    <p:extLst>
      <p:ext uri="{BB962C8B-B14F-4D97-AF65-F5344CB8AC3E}">
        <p14:creationId xmlns:p14="http://schemas.microsoft.com/office/powerpoint/2010/main" val="22314193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0">
            <a:extLst>
              <a:ext uri="{FF2B5EF4-FFF2-40B4-BE49-F238E27FC236}">
                <a16:creationId xmlns:a16="http://schemas.microsoft.com/office/drawing/2014/main" id="{57F72BCA-EE24-40BE-9ECA-E10C9BA55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m 1">
            <a:extLst>
              <a:ext uri="{FF2B5EF4-FFF2-40B4-BE49-F238E27FC236}">
                <a16:creationId xmlns:a16="http://schemas.microsoft.com/office/drawing/2014/main" id="{E1269123-AF0A-F844-9C0E-7385E705105B}"/>
              </a:ext>
            </a:extLst>
          </p:cNvPr>
          <p:cNvPicPr>
            <a:picLocks noChangeAspect="1"/>
          </p:cNvPicPr>
          <p:nvPr/>
        </p:nvPicPr>
        <p:blipFill rotWithShape="1">
          <a:blip r:embed="rId2"/>
          <a:srcRect l="838" r="1584" b="-1"/>
          <a:stretch/>
        </p:blipFill>
        <p:spPr>
          <a:xfrm>
            <a:off x="838199" y="566928"/>
            <a:ext cx="5157216" cy="5285232"/>
          </a:xfrm>
          <a:prstGeom prst="rect">
            <a:avLst/>
          </a:prstGeom>
        </p:spPr>
      </p:pic>
      <p:sp>
        <p:nvSpPr>
          <p:cNvPr id="6" name="Espaço Reservado para Conteúdo 5">
            <a:extLst>
              <a:ext uri="{FF2B5EF4-FFF2-40B4-BE49-F238E27FC236}">
                <a16:creationId xmlns:a16="http://schemas.microsoft.com/office/drawing/2014/main" id="{7F167975-2517-ED4E-81D4-E5F65A27B8DE}"/>
              </a:ext>
            </a:extLst>
          </p:cNvPr>
          <p:cNvSpPr>
            <a:spLocks noGrp="1"/>
          </p:cNvSpPr>
          <p:nvPr>
            <p:ph idx="1"/>
          </p:nvPr>
        </p:nvSpPr>
        <p:spPr>
          <a:xfrm>
            <a:off x="6775704" y="2057400"/>
            <a:ext cx="4572000" cy="3776472"/>
          </a:xfrm>
        </p:spPr>
        <p:txBody>
          <a:bodyPr>
            <a:normAutofit fontScale="92500"/>
          </a:bodyPr>
          <a:lstStyle/>
          <a:p>
            <a:pPr marL="0" indent="0" algn="ctr">
              <a:buNone/>
            </a:pPr>
            <a:r>
              <a:rPr lang="pt-BR" sz="2400" dirty="0">
                <a:latin typeface="Noto Sans" panose="020B0502040504020204" pitchFamily="34" charset="0"/>
              </a:rPr>
              <a:t>Imagens relacionadas, construídas ou codificadas sob qualquer meio ou forma, que represente a configuração tridimensional das camadas que compõem um circuito integrado, e na qual cada imagem represente, no todo ou em parte, a disposição geométrica ou arranjos da superfície de circuito integrado em qualquer estágio de sua concepção ou manufatura. Resumindo, é o desenho de um chip.</a:t>
            </a:r>
            <a:endParaRPr lang="pt-BR" sz="2400" dirty="0"/>
          </a:p>
        </p:txBody>
      </p:sp>
      <p:sp>
        <p:nvSpPr>
          <p:cNvPr id="13" name="Rectangle 12">
            <a:extLst>
              <a:ext uri="{FF2B5EF4-FFF2-40B4-BE49-F238E27FC236}">
                <a16:creationId xmlns:a16="http://schemas.microsoft.com/office/drawing/2014/main" id="{6B3C4597-DD46-4BFC-B999-C52879B95B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632B59AC-0160-4F1D-934F-B7D8B6AE44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034272" y="3817404"/>
            <a:ext cx="54864" cy="45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tângulo 23">
            <a:extLst>
              <a:ext uri="{FF2B5EF4-FFF2-40B4-BE49-F238E27FC236}">
                <a16:creationId xmlns:a16="http://schemas.microsoft.com/office/drawing/2014/main" id="{3899D548-7442-4444-8621-B9FD6B49CF40}"/>
              </a:ext>
            </a:extLst>
          </p:cNvPr>
          <p:cNvSpPr/>
          <p:nvPr/>
        </p:nvSpPr>
        <p:spPr>
          <a:xfrm>
            <a:off x="732159" y="5912898"/>
            <a:ext cx="4230645" cy="261610"/>
          </a:xfrm>
          <a:prstGeom prst="rect">
            <a:avLst/>
          </a:prstGeom>
        </p:spPr>
        <p:txBody>
          <a:bodyPr wrap="none">
            <a:spAutoFit/>
          </a:bodyPr>
          <a:lstStyle/>
          <a:p>
            <a:r>
              <a:rPr lang="pt-BR" sz="1100" dirty="0"/>
              <a:t>Fonte: </a:t>
            </a:r>
            <a:r>
              <a:rPr lang="pt-BR" sz="1100" dirty="0" err="1"/>
              <a:t>https</a:t>
            </a:r>
            <a:r>
              <a:rPr lang="pt-BR" sz="1100" dirty="0"/>
              <a:t>://</a:t>
            </a:r>
            <a:r>
              <a:rPr lang="pt-BR" sz="1100" dirty="0" err="1"/>
              <a:t>xaviermarcas.com.br</a:t>
            </a:r>
            <a:r>
              <a:rPr lang="pt-BR" sz="1100" dirty="0"/>
              <a:t>/topografia-de-circuitos-integrados</a:t>
            </a:r>
          </a:p>
        </p:txBody>
      </p:sp>
    </p:spTree>
    <p:extLst>
      <p:ext uri="{BB962C8B-B14F-4D97-AF65-F5344CB8AC3E}">
        <p14:creationId xmlns:p14="http://schemas.microsoft.com/office/powerpoint/2010/main" val="10657037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Resultado de imagem para cultiva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163"/>
          <a:stretch/>
        </p:blipFill>
        <p:spPr bwMode="auto">
          <a:xfrm>
            <a:off x="20" y="10"/>
            <a:ext cx="12191980" cy="6857990"/>
          </a:xfrm>
          <a:prstGeom prst="rect">
            <a:avLst/>
          </a:prstGeom>
          <a:extLst>
            <a:ext uri="{909E8E84-426E-40dd-AFC4-6F175D3DCCD1}">
              <a14:hiddenFill xmlns:a14="http://schemas.microsoft.com/office/drawing/2010/main" xmlns="">
                <a:solidFill>
                  <a:srgbClr val="FFFFFF"/>
                </a:solidFill>
              </a14:hiddenFill>
            </a:ext>
          </a:extLst>
        </p:spPr>
      </p:pic>
      <p:sp>
        <p:nvSpPr>
          <p:cNvPr id="209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p:cNvSpPr>
            <a:spLocks noGrp="1"/>
          </p:cNvSpPr>
          <p:nvPr>
            <p:ph type="title"/>
          </p:nvPr>
        </p:nvSpPr>
        <p:spPr>
          <a:xfrm>
            <a:off x="8022020" y="3289737"/>
            <a:ext cx="3852041" cy="1834056"/>
          </a:xfrm>
        </p:spPr>
        <p:txBody>
          <a:bodyPr vert="horz" lIns="91440" tIns="45720" rIns="91440" bIns="45720" rtlCol="0" anchor="b">
            <a:normAutofit/>
          </a:bodyPr>
          <a:lstStyle/>
          <a:p>
            <a:pPr algn="ctr"/>
            <a:r>
              <a:rPr lang="en-US" dirty="0"/>
              <a:t>PROTEÇÃO DOS CULTIVARES</a:t>
            </a:r>
          </a:p>
        </p:txBody>
      </p:sp>
      <p:cxnSp>
        <p:nvCxnSpPr>
          <p:cNvPr id="2091" name="Straight Connector 136">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62278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3">
            <a:extLst>
              <a:ext uri="{FF2B5EF4-FFF2-40B4-BE49-F238E27FC236}">
                <a16:creationId xmlns:a16="http://schemas.microsoft.com/office/drawing/2014/main" id="{9232759E-4C5F-E546-8273-6D953D9E8E39}"/>
              </a:ext>
            </a:extLst>
          </p:cNvPr>
          <p:cNvPicPr>
            <a:picLocks noChangeAspect="1"/>
          </p:cNvPicPr>
          <p:nvPr/>
        </p:nvPicPr>
        <p:blipFill rotWithShape="1">
          <a:blip r:embed="rId2"/>
          <a:srcRect t="4562" r="23298" b="4530"/>
          <a:stretch/>
        </p:blipFill>
        <p:spPr>
          <a:xfrm>
            <a:off x="3523488" y="10"/>
            <a:ext cx="8668512" cy="6857990"/>
          </a:xfrm>
          <a:prstGeom prst="rect">
            <a:avLst/>
          </a:prstGeom>
        </p:spPr>
      </p:pic>
      <p:sp>
        <p:nvSpPr>
          <p:cNvPr id="27" name="Rectangle 1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ítulo 3">
            <a:extLst>
              <a:ext uri="{FF2B5EF4-FFF2-40B4-BE49-F238E27FC236}">
                <a16:creationId xmlns:a16="http://schemas.microsoft.com/office/drawing/2014/main" id="{D3E3FDE1-DAAD-A84D-8681-ADCFF19F62D0}"/>
              </a:ext>
            </a:extLst>
          </p:cNvPr>
          <p:cNvSpPr>
            <a:spLocks noGrp="1"/>
          </p:cNvSpPr>
          <p:nvPr>
            <p:ph type="title"/>
          </p:nvPr>
        </p:nvSpPr>
        <p:spPr>
          <a:xfrm>
            <a:off x="371094" y="1161288"/>
            <a:ext cx="3438144" cy="1124712"/>
          </a:xfrm>
        </p:spPr>
        <p:txBody>
          <a:bodyPr anchor="b">
            <a:normAutofit/>
          </a:bodyPr>
          <a:lstStyle/>
          <a:p>
            <a:r>
              <a:rPr lang="pt-BR" sz="2800" b="1">
                <a:latin typeface="Arial" panose="020B0604020202020204" pitchFamily="34" charset="0"/>
                <a:ea typeface="Times New Roman" panose="02020603050405020304" pitchFamily="18" charset="0"/>
              </a:rPr>
              <a:t>Cultivar</a:t>
            </a:r>
            <a:endParaRPr lang="pt-BR" sz="2800"/>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Espaço Reservado para Conteúdo 4">
            <a:extLst>
              <a:ext uri="{FF2B5EF4-FFF2-40B4-BE49-F238E27FC236}">
                <a16:creationId xmlns:a16="http://schemas.microsoft.com/office/drawing/2014/main" id="{A436663D-0D0B-8B40-96FD-10EC8139D7A9}"/>
              </a:ext>
            </a:extLst>
          </p:cNvPr>
          <p:cNvSpPr>
            <a:spLocks noGrp="1"/>
          </p:cNvSpPr>
          <p:nvPr>
            <p:ph idx="1"/>
          </p:nvPr>
        </p:nvSpPr>
        <p:spPr>
          <a:xfrm>
            <a:off x="371093" y="2718054"/>
            <a:ext cx="3736211" cy="3721120"/>
          </a:xfrm>
        </p:spPr>
        <p:txBody>
          <a:bodyPr anchor="t">
            <a:normAutofit fontScale="92500" lnSpcReduction="10000"/>
          </a:bodyPr>
          <a:lstStyle/>
          <a:p>
            <a:pPr marL="0" indent="0" algn="ctr">
              <a:buNone/>
            </a:pPr>
            <a:r>
              <a:rPr lang="pt-BR" sz="2000" dirty="0">
                <a:latin typeface="Arial" panose="020B0604020202020204" pitchFamily="34" charset="0"/>
                <a:ea typeface="Times New Roman" panose="02020603050405020304" pitchFamily="18" charset="0"/>
              </a:rPr>
              <a:t>É uma nova variedade de planta aperfeiçoada por meio da pesquisa científica, que recebeu um nome único registrado com base nas suas características produtivas, decorativas ou outras que a tornem interessante para cultivo como coloração, porte, resistência a doenças, dentre outros aspectos. </a:t>
            </a:r>
          </a:p>
          <a:p>
            <a:pPr marL="0" indent="0" algn="ctr">
              <a:buNone/>
            </a:pPr>
            <a:r>
              <a:rPr lang="pt-BR" sz="2000" dirty="0">
                <a:latin typeface="Arial" panose="020B0604020202020204" pitchFamily="34" charset="0"/>
                <a:ea typeface="Times New Roman" panose="02020603050405020304" pitchFamily="18" charset="0"/>
              </a:rPr>
              <a:t>A intervenção humana em sua composição genética gera uma variedade que não é encontrada no meio ambiente, motivo pelo qual é denominada de cultivar.</a:t>
            </a:r>
            <a:endParaRPr lang="pt-BR" sz="2000" dirty="0"/>
          </a:p>
        </p:txBody>
      </p:sp>
    </p:spTree>
    <p:extLst>
      <p:ext uri="{BB962C8B-B14F-4D97-AF65-F5344CB8AC3E}">
        <p14:creationId xmlns:p14="http://schemas.microsoft.com/office/powerpoint/2010/main" val="13150725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99314561-7B97-504C-AE32-E0DEEFAFDF35}"/>
              </a:ext>
            </a:extLst>
          </p:cNvPr>
          <p:cNvPicPr>
            <a:picLocks noChangeAspect="1"/>
          </p:cNvPicPr>
          <p:nvPr/>
        </p:nvPicPr>
        <p:blipFill>
          <a:blip r:embed="rId2"/>
          <a:stretch>
            <a:fillRect/>
          </a:stretch>
        </p:blipFill>
        <p:spPr>
          <a:xfrm>
            <a:off x="-1" y="4291060"/>
            <a:ext cx="12192001" cy="2566940"/>
          </a:xfrm>
          <a:prstGeom prst="rect">
            <a:avLst/>
          </a:prstGeom>
        </p:spPr>
      </p:pic>
      <p:sp>
        <p:nvSpPr>
          <p:cNvPr id="7" name="Retângulo 6">
            <a:extLst>
              <a:ext uri="{FF2B5EF4-FFF2-40B4-BE49-F238E27FC236}">
                <a16:creationId xmlns:a16="http://schemas.microsoft.com/office/drawing/2014/main" id="{F2DDC45F-41F2-E94C-8E75-B46B7370DCE6}"/>
              </a:ext>
            </a:extLst>
          </p:cNvPr>
          <p:cNvSpPr/>
          <p:nvPr/>
        </p:nvSpPr>
        <p:spPr>
          <a:xfrm>
            <a:off x="327288" y="608351"/>
            <a:ext cx="3927422" cy="1200329"/>
          </a:xfrm>
          <a:prstGeom prst="rect">
            <a:avLst/>
          </a:prstGeom>
        </p:spPr>
        <p:txBody>
          <a:bodyPr wrap="square">
            <a:spAutoFit/>
          </a:bodyPr>
          <a:lstStyle/>
          <a:p>
            <a:r>
              <a:rPr lang="pt-BR" b="0" i="0" u="none" strike="noStrike" dirty="0">
                <a:solidFill>
                  <a:srgbClr val="777777"/>
                </a:solidFill>
                <a:effectLst/>
                <a:latin typeface="Open Sans" panose="020B0606030504020204" pitchFamily="34" charset="0"/>
              </a:rPr>
              <a:t>O jambu é uma erva típica da região norte brasileira, da Indonésia, da Índia sendo cultivada e vendida por empresas de produtos orgânicos no Reino Unido.</a:t>
            </a:r>
            <a:endParaRPr lang="pt-BR" dirty="0"/>
          </a:p>
        </p:txBody>
      </p:sp>
      <p:sp>
        <p:nvSpPr>
          <p:cNvPr id="8" name="Retângulo 7">
            <a:extLst>
              <a:ext uri="{FF2B5EF4-FFF2-40B4-BE49-F238E27FC236}">
                <a16:creationId xmlns:a16="http://schemas.microsoft.com/office/drawing/2014/main" id="{D7AB29CB-0E3E-4E42-ABF2-C39A7E640B32}"/>
              </a:ext>
            </a:extLst>
          </p:cNvPr>
          <p:cNvSpPr/>
          <p:nvPr/>
        </p:nvSpPr>
        <p:spPr>
          <a:xfrm>
            <a:off x="5548857" y="783800"/>
            <a:ext cx="4507045" cy="2862322"/>
          </a:xfrm>
          <a:prstGeom prst="rect">
            <a:avLst/>
          </a:prstGeom>
        </p:spPr>
        <p:txBody>
          <a:bodyPr wrap="square">
            <a:spAutoFit/>
          </a:bodyPr>
          <a:lstStyle/>
          <a:p>
            <a:r>
              <a:rPr lang="pt-BR" dirty="0">
                <a:solidFill>
                  <a:srgbClr val="777777"/>
                </a:solidFill>
                <a:latin typeface="Open Sans" panose="020B0606030504020204" pitchFamily="34" charset="0"/>
              </a:rPr>
              <a:t>E</a:t>
            </a:r>
            <a:r>
              <a:rPr lang="pt-BR" b="0" i="0" u="none" strike="noStrike" dirty="0">
                <a:solidFill>
                  <a:srgbClr val="777777"/>
                </a:solidFill>
                <a:effectLst/>
                <a:latin typeface="Open Sans" panose="020B0606030504020204" pitchFamily="34" charset="0"/>
              </a:rPr>
              <a:t>xtrato de plantas ou moléculas isoladas de plantas não são patenteáveis, sendo somente possível se patentear estes extratos ou moléculas quando moléculas isoladas ou frações de um extrato de planta passam a constituir uma composição farmacêutica com a presença de outros componentes como adjuvantes e excipientes, de modo que, a matéria passa a ser considerada como invenção, e, portanto, patenteável. </a:t>
            </a:r>
            <a:endParaRPr lang="pt-BR" dirty="0"/>
          </a:p>
        </p:txBody>
      </p:sp>
      <p:sp>
        <p:nvSpPr>
          <p:cNvPr id="9" name="Retângulo 8">
            <a:extLst>
              <a:ext uri="{FF2B5EF4-FFF2-40B4-BE49-F238E27FC236}">
                <a16:creationId xmlns:a16="http://schemas.microsoft.com/office/drawing/2014/main" id="{E568E3D4-EA1D-A04E-96FB-06117540183E}"/>
              </a:ext>
            </a:extLst>
          </p:cNvPr>
          <p:cNvSpPr/>
          <p:nvPr/>
        </p:nvSpPr>
        <p:spPr>
          <a:xfrm>
            <a:off x="1320386" y="1974131"/>
            <a:ext cx="3927422" cy="1754326"/>
          </a:xfrm>
          <a:prstGeom prst="rect">
            <a:avLst/>
          </a:prstGeom>
        </p:spPr>
        <p:txBody>
          <a:bodyPr wrap="square">
            <a:spAutoFit/>
          </a:bodyPr>
          <a:lstStyle/>
          <a:p>
            <a:r>
              <a:rPr lang="pt-BR" b="0" i="0" u="none" strike="noStrike" dirty="0">
                <a:solidFill>
                  <a:srgbClr val="777777"/>
                </a:solidFill>
                <a:effectLst/>
                <a:latin typeface="Open Sans" panose="020B0606030504020204" pitchFamily="34" charset="0"/>
              </a:rPr>
              <a:t>A legislação norte-americana que trata das patentes, prevê que é possível patentear uma substância encontrada na natureza, como o </a:t>
            </a:r>
            <a:r>
              <a:rPr lang="pt-BR" b="0" i="0" u="none" strike="noStrike" dirty="0" err="1">
                <a:solidFill>
                  <a:srgbClr val="777777"/>
                </a:solidFill>
                <a:effectLst/>
                <a:latin typeface="Open Sans" panose="020B0606030504020204" pitchFamily="34" charset="0"/>
              </a:rPr>
              <a:t>espilantrol</a:t>
            </a:r>
            <a:r>
              <a:rPr lang="pt-BR" b="0" i="0" u="none" strike="noStrike" dirty="0">
                <a:solidFill>
                  <a:srgbClr val="777777"/>
                </a:solidFill>
                <a:effectLst/>
                <a:latin typeface="Open Sans" panose="020B0606030504020204" pitchFamily="34" charset="0"/>
              </a:rPr>
              <a:t>, um dos principais ativos do jambu, o que não é permitido aqui no Brasil.</a:t>
            </a:r>
            <a:endParaRPr lang="pt-BR" dirty="0"/>
          </a:p>
        </p:txBody>
      </p:sp>
      <p:sp>
        <p:nvSpPr>
          <p:cNvPr id="10" name="Retângulo 9">
            <a:extLst>
              <a:ext uri="{FF2B5EF4-FFF2-40B4-BE49-F238E27FC236}">
                <a16:creationId xmlns:a16="http://schemas.microsoft.com/office/drawing/2014/main" id="{F960D7FD-AA55-1B46-8634-1D812FD05C18}"/>
              </a:ext>
            </a:extLst>
          </p:cNvPr>
          <p:cNvSpPr/>
          <p:nvPr/>
        </p:nvSpPr>
        <p:spPr>
          <a:xfrm>
            <a:off x="9989" y="4029449"/>
            <a:ext cx="6096000" cy="261610"/>
          </a:xfrm>
          <a:prstGeom prst="rect">
            <a:avLst/>
          </a:prstGeom>
        </p:spPr>
        <p:txBody>
          <a:bodyPr>
            <a:spAutoFit/>
          </a:bodyPr>
          <a:lstStyle/>
          <a:p>
            <a:r>
              <a:rPr lang="pt-BR" sz="1100" dirty="0"/>
              <a:t>Fonte: </a:t>
            </a:r>
            <a:r>
              <a:rPr lang="pt-BR" sz="1100" dirty="0" err="1"/>
              <a:t>https</a:t>
            </a:r>
            <a:r>
              <a:rPr lang="pt-BR" sz="1100" dirty="0"/>
              <a:t>://</a:t>
            </a:r>
            <a:r>
              <a:rPr lang="pt-BR" sz="1100" dirty="0" err="1"/>
              <a:t>peduti.com.br</a:t>
            </a:r>
            <a:r>
              <a:rPr lang="pt-BR" sz="1100" dirty="0"/>
              <a:t>/blog/a-patente-sobre-a-erva-jambu-e-ou-</a:t>
            </a:r>
            <a:r>
              <a:rPr lang="pt-BR" sz="1100" dirty="0" err="1"/>
              <a:t>nao</a:t>
            </a:r>
            <a:r>
              <a:rPr lang="pt-BR" sz="1100" dirty="0"/>
              <a:t>-e-</a:t>
            </a:r>
            <a:r>
              <a:rPr lang="pt-BR" sz="1100" dirty="0" err="1"/>
              <a:t>possivel</a:t>
            </a:r>
            <a:r>
              <a:rPr lang="pt-BR" sz="1100" dirty="0"/>
              <a:t>/</a:t>
            </a:r>
          </a:p>
        </p:txBody>
      </p:sp>
      <p:pic>
        <p:nvPicPr>
          <p:cNvPr id="4" name="Imagem 3" descr="Garrafa com rótulo colorido&#10;&#10;Descrição gerada automaticamente">
            <a:extLst>
              <a:ext uri="{FF2B5EF4-FFF2-40B4-BE49-F238E27FC236}">
                <a16:creationId xmlns:a16="http://schemas.microsoft.com/office/drawing/2014/main" id="{F157010C-1D1C-5E46-9D46-7F2CFFBDC828}"/>
              </a:ext>
            </a:extLst>
          </p:cNvPr>
          <p:cNvPicPr>
            <a:picLocks noChangeAspect="1"/>
          </p:cNvPicPr>
          <p:nvPr/>
        </p:nvPicPr>
        <p:blipFill>
          <a:blip r:embed="rId3"/>
          <a:stretch>
            <a:fillRect/>
          </a:stretch>
        </p:blipFill>
        <p:spPr>
          <a:xfrm>
            <a:off x="9923929" y="56113"/>
            <a:ext cx="2151273" cy="6765009"/>
          </a:xfrm>
          <a:prstGeom prst="rect">
            <a:avLst/>
          </a:prstGeom>
        </p:spPr>
      </p:pic>
    </p:spTree>
    <p:extLst>
      <p:ext uri="{BB962C8B-B14F-4D97-AF65-F5344CB8AC3E}">
        <p14:creationId xmlns:p14="http://schemas.microsoft.com/office/powerpoint/2010/main" val="17309678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86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95600" y="5768204"/>
            <a:ext cx="6400800" cy="0"/>
          </a:xfrm>
          <a:prstGeom prst="line">
            <a:avLst/>
          </a:prstGeom>
          <a:ln>
            <a:solidFill>
              <a:srgbClr val="586C89"/>
            </a:solidFill>
          </a:ln>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3AD77D42-4A5F-554C-8948-2E42D89C681B}"/>
              </a:ext>
            </a:extLst>
          </p:cNvPr>
          <p:cNvSpPr>
            <a:spLocks noGrp="1"/>
          </p:cNvSpPr>
          <p:nvPr>
            <p:ph type="title"/>
          </p:nvPr>
        </p:nvSpPr>
        <p:spPr>
          <a:xfrm>
            <a:off x="1109980" y="4277356"/>
            <a:ext cx="9966960" cy="1560320"/>
          </a:xfrm>
        </p:spPr>
        <p:txBody>
          <a:bodyPr vert="horz" lIns="91440" tIns="45720" rIns="91440" bIns="45720" rtlCol="0" anchor="b">
            <a:normAutofit/>
          </a:bodyPr>
          <a:lstStyle/>
          <a:p>
            <a:pPr algn="ctr"/>
            <a:r>
              <a:rPr lang="en-US" sz="5800">
                <a:solidFill>
                  <a:srgbClr val="586C89"/>
                </a:solidFill>
              </a:rPr>
              <a:t>Conhecimento Tradicional</a:t>
            </a:r>
          </a:p>
        </p:txBody>
      </p:sp>
      <p:pic>
        <p:nvPicPr>
          <p:cNvPr id="4" name="Imagem 3" descr="Uma imagem contendo texto&#10;&#10;Descrição gerada automaticamente">
            <a:extLst>
              <a:ext uri="{FF2B5EF4-FFF2-40B4-BE49-F238E27FC236}">
                <a16:creationId xmlns:a16="http://schemas.microsoft.com/office/drawing/2014/main" id="{33C5799E-9A83-CA40-A16F-0CF57339D11A}"/>
              </a:ext>
            </a:extLst>
          </p:cNvPr>
          <p:cNvPicPr/>
          <p:nvPr/>
        </p:nvPicPr>
        <p:blipFill rotWithShape="1">
          <a:blip r:embed="rId2"/>
          <a:stretch/>
        </p:blipFill>
        <p:spPr>
          <a:xfrm>
            <a:off x="319540" y="1165856"/>
            <a:ext cx="11607800" cy="3111500"/>
          </a:xfrm>
          <a:prstGeom prst="rect">
            <a:avLst/>
          </a:prstGeom>
        </p:spPr>
      </p:pic>
    </p:spTree>
    <p:extLst>
      <p:ext uri="{BB962C8B-B14F-4D97-AF65-F5344CB8AC3E}">
        <p14:creationId xmlns:p14="http://schemas.microsoft.com/office/powerpoint/2010/main" val="31159828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Imagem 1" descr="Uma imagem contendo texto&#10;&#10;Descrição gerada automaticamente">
            <a:extLst>
              <a:ext uri="{FF2B5EF4-FFF2-40B4-BE49-F238E27FC236}">
                <a16:creationId xmlns:a16="http://schemas.microsoft.com/office/drawing/2014/main" id="{9BC08474-5136-3545-BDE5-8C32FA2A7109}"/>
              </a:ext>
            </a:extLst>
          </p:cNvPr>
          <p:cNvPicPr/>
          <p:nvPr/>
        </p:nvPicPr>
        <p:blipFill rotWithShape="1">
          <a:blip r:embed="rId2"/>
          <a:srcRect b="19"/>
          <a:stretch/>
        </p:blipFill>
        <p:spPr>
          <a:xfrm>
            <a:off x="53808" y="1282"/>
            <a:ext cx="12191980" cy="6856718"/>
          </a:xfrm>
          <a:prstGeom prst="rect">
            <a:avLst/>
          </a:prstGeom>
        </p:spPr>
      </p:pic>
      <p:sp>
        <p:nvSpPr>
          <p:cNvPr id="3" name="Retângulo 2">
            <a:extLst>
              <a:ext uri="{FF2B5EF4-FFF2-40B4-BE49-F238E27FC236}">
                <a16:creationId xmlns:a16="http://schemas.microsoft.com/office/drawing/2014/main" id="{B6877B23-2D20-A44C-BEA9-3A6DA6E6CA0E}"/>
              </a:ext>
            </a:extLst>
          </p:cNvPr>
          <p:cNvSpPr/>
          <p:nvPr/>
        </p:nvSpPr>
        <p:spPr>
          <a:xfrm>
            <a:off x="0" y="6518164"/>
            <a:ext cx="6096000" cy="338554"/>
          </a:xfrm>
          <a:prstGeom prst="rect">
            <a:avLst/>
          </a:prstGeom>
        </p:spPr>
        <p:txBody>
          <a:bodyPr>
            <a:spAutoFit/>
          </a:bodyPr>
          <a:lstStyle/>
          <a:p>
            <a:r>
              <a:rPr lang="pt-BR" sz="1600" dirty="0">
                <a:latin typeface="Arial" panose="020B0604020202020204" pitchFamily="34" charset="0"/>
                <a:ea typeface="Times New Roman" panose="02020603050405020304" pitchFamily="18" charset="0"/>
              </a:rPr>
              <a:t>Fonte: Traduzido e adaptado de </a:t>
            </a:r>
            <a:r>
              <a:rPr lang="pt-BR" sz="1600" dirty="0" err="1">
                <a:latin typeface="Arial" panose="020B0604020202020204" pitchFamily="34" charset="0"/>
                <a:ea typeface="Times New Roman" panose="02020603050405020304" pitchFamily="18" charset="0"/>
              </a:rPr>
              <a:t>Pi</a:t>
            </a:r>
            <a:r>
              <a:rPr lang="pt-BR" sz="1600" dirty="0">
                <a:latin typeface="Arial" panose="020B0604020202020204" pitchFamily="34" charset="0"/>
                <a:ea typeface="Times New Roman" panose="02020603050405020304" pitchFamily="18" charset="0"/>
              </a:rPr>
              <a:t> </a:t>
            </a:r>
            <a:r>
              <a:rPr lang="pt-BR" sz="1600" dirty="0" err="1">
                <a:latin typeface="Arial" panose="020B0604020202020204" pitchFamily="34" charset="0"/>
                <a:ea typeface="Times New Roman" panose="02020603050405020304" pitchFamily="18" charset="0"/>
              </a:rPr>
              <a:t>Propriedad</a:t>
            </a:r>
            <a:r>
              <a:rPr lang="pt-BR" sz="1600" dirty="0">
                <a:latin typeface="Arial" panose="020B0604020202020204" pitchFamily="34" charset="0"/>
                <a:ea typeface="Times New Roman" panose="02020603050405020304" pitchFamily="18" charset="0"/>
              </a:rPr>
              <a:t> Intelectual (2014).</a:t>
            </a:r>
            <a:endParaRPr lang="pt-BR"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467811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20DF3A6-10B5-154F-9A75-BD919B9556BB}"/>
              </a:ext>
            </a:extLst>
          </p:cNvPr>
          <p:cNvSpPr>
            <a:spLocks noGrp="1"/>
          </p:cNvSpPr>
          <p:nvPr>
            <p:ph type="title"/>
          </p:nvPr>
        </p:nvSpPr>
        <p:spPr>
          <a:xfrm>
            <a:off x="1043631" y="809898"/>
            <a:ext cx="9942716" cy="1554480"/>
          </a:xfrm>
        </p:spPr>
        <p:txBody>
          <a:bodyPr anchor="ctr">
            <a:normAutofit/>
          </a:bodyPr>
          <a:lstStyle/>
          <a:p>
            <a:r>
              <a:rPr lang="pt-BR" sz="4800"/>
              <a:t>REFERÊNCIAS</a:t>
            </a:r>
          </a:p>
        </p:txBody>
      </p:sp>
      <p:sp>
        <p:nvSpPr>
          <p:cNvPr id="3" name="Espaço Reservado para Conteúdo 2">
            <a:extLst>
              <a:ext uri="{FF2B5EF4-FFF2-40B4-BE49-F238E27FC236}">
                <a16:creationId xmlns:a16="http://schemas.microsoft.com/office/drawing/2014/main" id="{4FBC5856-404F-9E45-8CBB-3E13ADE124CE}"/>
              </a:ext>
            </a:extLst>
          </p:cNvPr>
          <p:cNvSpPr>
            <a:spLocks noGrp="1"/>
          </p:cNvSpPr>
          <p:nvPr>
            <p:ph idx="1"/>
          </p:nvPr>
        </p:nvSpPr>
        <p:spPr>
          <a:xfrm>
            <a:off x="1045028" y="3017522"/>
            <a:ext cx="9941319" cy="3124658"/>
          </a:xfrm>
        </p:spPr>
        <p:txBody>
          <a:bodyPr anchor="ctr">
            <a:normAutofit/>
          </a:bodyPr>
          <a:lstStyle/>
          <a:p>
            <a:r>
              <a:rPr lang="pt-BR" sz="1100"/>
              <a:t>CARLOMAGNO, Maximiliano Selistre. </a:t>
            </a:r>
            <a:r>
              <a:rPr lang="pt-BR" sz="1100" b="1"/>
              <a:t>Fundamentos da inovação</a:t>
            </a:r>
            <a:r>
              <a:rPr lang="pt-BR" sz="1100"/>
              <a:t>. Porto Alegre, 2012. 29 slides, color. Disponível em: https://pt.slideshare.net/innoscience_/fundamentos-da-inovao. Acesso em: 18 jul. 2019.</a:t>
            </a:r>
          </a:p>
          <a:p>
            <a:r>
              <a:rPr lang="pt-BR" sz="1100"/>
              <a:t>CONFEDERAÇÃO NACIONAL DA INDÚSTRIA (Brasil) (Org.). </a:t>
            </a:r>
            <a:r>
              <a:rPr lang="pt-BR" sz="1100" b="1"/>
              <a:t>Propriedade intelectual</a:t>
            </a:r>
            <a:r>
              <a:rPr lang="pt-BR" sz="1100"/>
              <a:t>: legislação. [20--]. Disponível em: &lt;http://www.portaldaindustria.com.br/cni/canais/propriedade-intelectual-cni/propriedade-intelectual/legislacao/&gt;. Acesso em: 13 jan. 2019.</a:t>
            </a:r>
          </a:p>
          <a:p>
            <a:r>
              <a:rPr lang="pt-BR" sz="1100"/>
              <a:t>LIMA, Humberto Alves de Vasconcelos. Propriedade intelectual no século XIX: em busca de um novo conceito e substrato teórico. </a:t>
            </a:r>
            <a:r>
              <a:rPr lang="pt-BR" sz="1100" b="1"/>
              <a:t>Revista da Faculdade de Direito UFPR</a:t>
            </a:r>
            <a:r>
              <a:rPr lang="pt-BR" sz="1100"/>
              <a:t>, Curitiba, PR, Brasil, v. 56, dez. 2012. ISSN 2236-7284. Disponível em: &lt;https://revistas.ufpr.br/direito/article/view/33495/21037&gt;. Acesso em: 22 fev. 2019. doi:http://dx.doi.org/10.5380/rfdufpr.v56i0.33495.</a:t>
            </a:r>
          </a:p>
          <a:p>
            <a:r>
              <a:rPr lang="pt-BR" sz="1100"/>
              <a:t>PATROCÍNIO, Gabriel. </a:t>
            </a:r>
            <a:r>
              <a:rPr lang="pt-BR" sz="1100" b="1"/>
              <a:t>Políticas de design e a propriedade intelectual: </a:t>
            </a:r>
            <a:r>
              <a:rPr lang="pt-BR" sz="1100"/>
              <a:t>demandas para uma nova era. Brasília: Sebrae, 2018. 44 p. Disponível em: &lt;https://m.sebrae.com.br/Sebrae/Portal%20Sebrae/Anexos/Pol%C3%ADticas%20de%20Design%20&amp;%20Propriedade%20Intelectual%20-%20demandas%20para%20uma%20nova%20era.pdf&gt;. Acesso em: 19 jan. 2019.</a:t>
            </a:r>
          </a:p>
          <a:p>
            <a:r>
              <a:rPr lang="pt-BR" sz="1100" b="1"/>
              <a:t>PI PROPRIEDAD INTELECTUAL. </a:t>
            </a:r>
            <a:r>
              <a:rPr lang="pt-BR" sz="1100"/>
              <a:t>Ecuador: Instituto Ecuatoriano de La Propriedade Intelectual, v. 1, jun. 2014. Mensal. Número Especial: Tratado de Marrakech. Disponível em: &lt;https://issuu.com/anepi/docs/revista_pi_final_issuu&gt;. Acesso em: 15 dez. 2018.</a:t>
            </a:r>
          </a:p>
          <a:p>
            <a:r>
              <a:rPr lang="pt-BR" sz="1100"/>
              <a:t>ZUKERFELD, Mariano. El rol de la propiedad intelectual en la transición hacia el capitalismo cognitivo. </a:t>
            </a:r>
            <a:r>
              <a:rPr lang="pt-BR" sz="1100" b="1"/>
              <a:t>Argumentos</a:t>
            </a:r>
            <a:r>
              <a:rPr lang="pt-BR" sz="1100"/>
              <a:t>: Revista de Crítica Social, Buenos Aires, n. 9, p.1-24, jul. 2008. Anual. Disponível em: &lt;https://publicaciones.sociales.uba.ar/index.php/argumentos/article/view/862/748&gt;. Acesso em: 12 jan. 2019.</a:t>
            </a:r>
          </a:p>
          <a:p>
            <a:endParaRPr lang="pt-BR" sz="110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53056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DD51B9C-7E71-4A92-A4E7-53C993FB0AB3}"/>
              </a:ext>
            </a:extLst>
          </p:cNvPr>
          <p:cNvPicPr>
            <a:picLocks noChangeAspect="1"/>
          </p:cNvPicPr>
          <p:nvPr/>
        </p:nvPicPr>
        <p:blipFill rotWithShape="1">
          <a:blip r:embed="rId2"/>
          <a:srcRect t="23391" r="9091"/>
          <a:stretch/>
        </p:blipFill>
        <p:spPr>
          <a:xfrm>
            <a:off x="20" y="10"/>
            <a:ext cx="12191980" cy="6857990"/>
          </a:xfrm>
          <a:prstGeom prst="rect">
            <a:avLst/>
          </a:prstGeom>
        </p:spPr>
      </p:pic>
      <p:sp>
        <p:nvSpPr>
          <p:cNvPr id="18" name="Rectangle 17">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C2FD1F8B-9B63-6045-976E-44D3E320A9CD}"/>
              </a:ext>
            </a:extLst>
          </p:cNvPr>
          <p:cNvSpPr>
            <a:spLocks noGrp="1"/>
          </p:cNvSpPr>
          <p:nvPr>
            <p:ph type="ctrTitle"/>
          </p:nvPr>
        </p:nvSpPr>
        <p:spPr>
          <a:xfrm>
            <a:off x="404553" y="3091928"/>
            <a:ext cx="9078562" cy="2387600"/>
          </a:xfrm>
        </p:spPr>
        <p:txBody>
          <a:bodyPr>
            <a:normAutofit/>
          </a:bodyPr>
          <a:lstStyle/>
          <a:p>
            <a:pPr algn="l"/>
            <a:r>
              <a:rPr lang="en-US" sz="6600"/>
              <a:t>Muito obrigada.</a:t>
            </a:r>
            <a:endParaRPr lang="pt-BR" sz="6600"/>
          </a:p>
        </p:txBody>
      </p:sp>
      <p:sp>
        <p:nvSpPr>
          <p:cNvPr id="20" name="Rectangle: Rounded Corners 19">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a:extLst>
              <a:ext uri="{FF2B5EF4-FFF2-40B4-BE49-F238E27FC236}">
                <a16:creationId xmlns:a16="http://schemas.microsoft.com/office/drawing/2014/main" id="{B4E4A17D-B3CE-3B42-A204-1BA94BB495F2}"/>
              </a:ext>
            </a:extLst>
          </p:cNvPr>
          <p:cNvSpPr>
            <a:spLocks noGrp="1"/>
          </p:cNvSpPr>
          <p:nvPr>
            <p:ph type="subTitle" idx="1"/>
          </p:nvPr>
        </p:nvSpPr>
        <p:spPr>
          <a:xfrm>
            <a:off x="404553" y="5624945"/>
            <a:ext cx="9078562" cy="592975"/>
          </a:xfrm>
        </p:spPr>
        <p:txBody>
          <a:bodyPr anchor="ctr">
            <a:normAutofit/>
          </a:bodyPr>
          <a:lstStyle/>
          <a:p>
            <a:pPr algn="l"/>
            <a:r>
              <a:rPr lang="en-US" err="1"/>
              <a:t>celia.simonetti@gmail.</a:t>
            </a:r>
            <a:r>
              <a:rPr lang="en-US"/>
              <a:t>com</a:t>
            </a:r>
          </a:p>
        </p:txBody>
      </p:sp>
      <p:pic>
        <p:nvPicPr>
          <p:cNvPr id="48" name="Imagem 47" descr="Fundo preto com letras brancas&#10;&#10;Descrição gerada automaticamente">
            <a:extLst>
              <a:ext uri="{FF2B5EF4-FFF2-40B4-BE49-F238E27FC236}">
                <a16:creationId xmlns:a16="http://schemas.microsoft.com/office/drawing/2014/main" id="{485C4516-DCB2-9B40-982E-EE771032A5A1}"/>
              </a:ext>
            </a:extLst>
          </p:cNvPr>
          <p:cNvPicPr>
            <a:picLocks noChangeAspect="1"/>
          </p:cNvPicPr>
          <p:nvPr/>
        </p:nvPicPr>
        <p:blipFill>
          <a:blip r:embed="rId3"/>
          <a:stretch>
            <a:fillRect/>
          </a:stretch>
        </p:blipFill>
        <p:spPr>
          <a:xfrm>
            <a:off x="8457157" y="5504242"/>
            <a:ext cx="1276205" cy="902915"/>
          </a:xfrm>
          <a:custGeom>
            <a:avLst/>
            <a:gdLst/>
            <a:ahLst/>
            <a:cxnLst/>
            <a:rect l="l" t="t" r="r" b="b"/>
            <a:pathLst>
              <a:path w="4141760" h="4377846">
                <a:moveTo>
                  <a:pt x="0" y="0"/>
                </a:moveTo>
                <a:lnTo>
                  <a:pt x="4141760" y="0"/>
                </a:lnTo>
                <a:lnTo>
                  <a:pt x="4141760" y="4377846"/>
                </a:lnTo>
                <a:lnTo>
                  <a:pt x="0" y="4377846"/>
                </a:lnTo>
                <a:close/>
              </a:path>
            </a:pathLst>
          </a:custGeom>
        </p:spPr>
      </p:pic>
    </p:spTree>
    <p:extLst>
      <p:ext uri="{BB962C8B-B14F-4D97-AF65-F5344CB8AC3E}">
        <p14:creationId xmlns:p14="http://schemas.microsoft.com/office/powerpoint/2010/main" val="128729491"/>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0BFC5030-6ABC-0A43-84C3-B591F61832E9}"/>
              </a:ext>
            </a:extLst>
          </p:cNvPr>
          <p:cNvPicPr>
            <a:picLocks noChangeAspect="1"/>
          </p:cNvPicPr>
          <p:nvPr/>
        </p:nvPicPr>
        <p:blipFill rotWithShape="1">
          <a:blip r:embed="rId2"/>
          <a:srcRect b="951"/>
          <a:stretch/>
        </p:blipFill>
        <p:spPr>
          <a:xfrm>
            <a:off x="0" y="0"/>
            <a:ext cx="12192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Retângulo 5">
            <a:extLst>
              <a:ext uri="{FF2B5EF4-FFF2-40B4-BE49-F238E27FC236}">
                <a16:creationId xmlns:a16="http://schemas.microsoft.com/office/drawing/2014/main" id="{FD0BCA48-A739-7A4C-AF28-AC264BC34FB5}"/>
              </a:ext>
            </a:extLst>
          </p:cNvPr>
          <p:cNvSpPr/>
          <p:nvPr/>
        </p:nvSpPr>
        <p:spPr>
          <a:xfrm>
            <a:off x="2827606" y="3917134"/>
            <a:ext cx="5304969" cy="1815882"/>
          </a:xfrm>
          <a:prstGeom prst="rect">
            <a:avLst/>
          </a:prstGeom>
        </p:spPr>
        <p:txBody>
          <a:bodyPr wrap="square">
            <a:spAutoFit/>
          </a:bodyPr>
          <a:lstStyle/>
          <a:p>
            <a:pPr indent="12700" algn="just"/>
            <a:r>
              <a:rPr lang="pt-BR" sz="2800" b="1" dirty="0">
                <a:solidFill>
                  <a:schemeClr val="bg1"/>
                </a:solidFill>
                <a:latin typeface="Bradley Hand ITC" panose="03070402050302030203" pitchFamily="66" charset="77"/>
                <a:ea typeface="Times New Roman" panose="02020603050405020304" pitchFamily="18" charset="0"/>
              </a:rPr>
              <a:t>Incide sobre a manifestação física que expressa a ideia do autor ou do criador e isto não envolve somente objetos concretos. Lima (2012)</a:t>
            </a:r>
            <a:endParaRPr lang="pt-BR" sz="2800" b="1" dirty="0">
              <a:solidFill>
                <a:schemeClr val="bg1"/>
              </a:solidFill>
              <a:latin typeface="Bradley Hand ITC" panose="03070402050302030203" pitchFamily="66" charset="77"/>
            </a:endParaRPr>
          </a:p>
        </p:txBody>
      </p:sp>
      <p:sp>
        <p:nvSpPr>
          <p:cNvPr id="5" name="Retângulo 4">
            <a:extLst>
              <a:ext uri="{FF2B5EF4-FFF2-40B4-BE49-F238E27FC236}">
                <a16:creationId xmlns:a16="http://schemas.microsoft.com/office/drawing/2014/main" id="{D30AB84D-92FA-674A-B9B1-D6C7A4FEE94F}"/>
              </a:ext>
            </a:extLst>
          </p:cNvPr>
          <p:cNvSpPr/>
          <p:nvPr/>
        </p:nvSpPr>
        <p:spPr>
          <a:xfrm>
            <a:off x="23445" y="6737235"/>
            <a:ext cx="7629378" cy="246221"/>
          </a:xfrm>
          <a:prstGeom prst="rect">
            <a:avLst/>
          </a:prstGeom>
        </p:spPr>
        <p:txBody>
          <a:bodyPr wrap="square">
            <a:spAutoFit/>
          </a:bodyPr>
          <a:lstStyle/>
          <a:p>
            <a:r>
              <a:rPr lang="pt-BR" sz="1000" dirty="0"/>
              <a:t>Fonte: </a:t>
            </a:r>
            <a:r>
              <a:rPr lang="pt-BR" sz="1000" dirty="0" err="1"/>
              <a:t>https</a:t>
            </a:r>
            <a:r>
              <a:rPr lang="pt-BR" sz="1000" dirty="0"/>
              <a:t>://</a:t>
            </a:r>
            <a:r>
              <a:rPr lang="pt-BR" sz="1000" dirty="0" err="1"/>
              <a:t>www.mundodomarketing.com.br</a:t>
            </a:r>
            <a:r>
              <a:rPr lang="pt-BR" sz="1000" dirty="0"/>
              <a:t>/artigos/</a:t>
            </a:r>
            <a:r>
              <a:rPr lang="pt-BR" sz="1000" dirty="0" err="1"/>
              <a:t>claudia</a:t>
            </a:r>
            <a:r>
              <a:rPr lang="pt-BR" sz="1000" dirty="0"/>
              <a:t>-maria-</a:t>
            </a:r>
            <a:r>
              <a:rPr lang="pt-BR" sz="1000" dirty="0" err="1"/>
              <a:t>zeraik</a:t>
            </a:r>
            <a:r>
              <a:rPr lang="pt-BR" sz="1000" dirty="0"/>
              <a:t>/38411/marketing-e-propriedade-</a:t>
            </a:r>
            <a:r>
              <a:rPr lang="pt-BR" sz="1000" dirty="0" err="1"/>
              <a:t>intelectual.html</a:t>
            </a:r>
            <a:endParaRPr lang="pt-BR" sz="1000" dirty="0"/>
          </a:p>
        </p:txBody>
      </p:sp>
    </p:spTree>
    <p:extLst>
      <p:ext uri="{BB962C8B-B14F-4D97-AF65-F5344CB8AC3E}">
        <p14:creationId xmlns:p14="http://schemas.microsoft.com/office/powerpoint/2010/main" val="3688188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2" name="Imagem 1">
            <a:extLst>
              <a:ext uri="{FF2B5EF4-FFF2-40B4-BE49-F238E27FC236}">
                <a16:creationId xmlns:a16="http://schemas.microsoft.com/office/drawing/2014/main" id="{618F7FC9-8C24-2140-9F0E-88EE8AED7923}"/>
              </a:ext>
            </a:extLst>
          </p:cNvPr>
          <p:cNvPicPr>
            <a:picLocks noChangeAspect="1"/>
          </p:cNvPicPr>
          <p:nvPr/>
        </p:nvPicPr>
        <p:blipFill>
          <a:blip r:embed="rId3"/>
          <a:stretch>
            <a:fillRect/>
          </a:stretch>
        </p:blipFill>
        <p:spPr>
          <a:xfrm>
            <a:off x="0" y="1694"/>
            <a:ext cx="12192000" cy="6854613"/>
          </a:xfrm>
          <a:prstGeom prst="rect">
            <a:avLst/>
          </a:prstGeom>
        </p:spPr>
      </p:pic>
      <p:sp>
        <p:nvSpPr>
          <p:cNvPr id="138" name="Google Shape;138;p5"/>
          <p:cNvSpPr txBox="1"/>
          <p:nvPr/>
        </p:nvSpPr>
        <p:spPr>
          <a:xfrm>
            <a:off x="379477" y="482604"/>
            <a:ext cx="10193600" cy="729000"/>
          </a:xfrm>
          <a:prstGeom prst="rect">
            <a:avLst/>
          </a:prstGeom>
          <a:noFill/>
          <a:ln>
            <a:noFill/>
          </a:ln>
        </p:spPr>
        <p:txBody>
          <a:bodyPr spcFirstLastPara="1" wrap="square" lIns="0" tIns="0" rIns="0" bIns="0" anchor="t" anchorCtr="0">
            <a:noAutofit/>
          </a:bodyPr>
          <a:lstStyle/>
          <a:p>
            <a:pPr>
              <a:lnSpc>
                <a:spcPct val="120000"/>
              </a:lnSpc>
            </a:pPr>
            <a:r>
              <a:rPr lang="pt-BR" sz="3534" b="1" dirty="0">
                <a:solidFill>
                  <a:schemeClr val="bg1"/>
                </a:solidFill>
                <a:latin typeface="Prompt"/>
                <a:ea typeface="Prompt"/>
                <a:cs typeface="Prompt"/>
                <a:sym typeface="Prompt"/>
              </a:rPr>
              <a:t>Você identifica PI neste ambiente?</a:t>
            </a:r>
            <a:endParaRPr lang="pt-BR" sz="100" dirty="0">
              <a:solidFill>
                <a:schemeClr val="bg1"/>
              </a:solidFill>
            </a:endParaRPr>
          </a:p>
        </p:txBody>
      </p:sp>
      <p:pic>
        <p:nvPicPr>
          <p:cNvPr id="5" name="Imagem 4">
            <a:extLst>
              <a:ext uri="{FF2B5EF4-FFF2-40B4-BE49-F238E27FC236}">
                <a16:creationId xmlns:a16="http://schemas.microsoft.com/office/drawing/2014/main" id="{3DA17C4C-046E-494A-8667-347EC9DDE4DD}"/>
              </a:ext>
            </a:extLst>
          </p:cNvPr>
          <p:cNvPicPr>
            <a:picLocks noChangeAspect="1"/>
          </p:cNvPicPr>
          <p:nvPr/>
        </p:nvPicPr>
        <p:blipFill>
          <a:blip r:embed="rId3"/>
          <a:stretch>
            <a:fillRect/>
          </a:stretch>
        </p:blipFill>
        <p:spPr>
          <a:xfrm>
            <a:off x="0" y="3387"/>
            <a:ext cx="12192000" cy="6854613"/>
          </a:xfrm>
          <a:prstGeom prst="rect">
            <a:avLst/>
          </a:prstGeom>
        </p:spPr>
      </p:pic>
      <p:sp>
        <p:nvSpPr>
          <p:cNvPr id="6" name="Google Shape;138;p5">
            <a:extLst>
              <a:ext uri="{FF2B5EF4-FFF2-40B4-BE49-F238E27FC236}">
                <a16:creationId xmlns:a16="http://schemas.microsoft.com/office/drawing/2014/main" id="{69DEBD8F-FE62-6A45-8C21-D7D1C63EA905}"/>
              </a:ext>
            </a:extLst>
          </p:cNvPr>
          <p:cNvSpPr txBox="1"/>
          <p:nvPr/>
        </p:nvSpPr>
        <p:spPr>
          <a:xfrm>
            <a:off x="569215" y="723906"/>
            <a:ext cx="15290400" cy="10935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None/>
            </a:pPr>
            <a:r>
              <a:rPr lang="pt-BR" sz="5300" b="1" dirty="0">
                <a:solidFill>
                  <a:schemeClr val="bg1"/>
                </a:solidFill>
                <a:latin typeface="Prompt"/>
                <a:ea typeface="Prompt"/>
                <a:cs typeface="Prompt"/>
                <a:sym typeface="Prompt"/>
              </a:rPr>
              <a:t>Você identifica </a:t>
            </a:r>
            <a:r>
              <a:rPr lang="pt-BR" sz="5300" b="1" i="0" u="none" strike="noStrike" cap="none" dirty="0">
                <a:solidFill>
                  <a:schemeClr val="bg1"/>
                </a:solidFill>
                <a:latin typeface="Prompt"/>
                <a:ea typeface="Prompt"/>
                <a:cs typeface="Prompt"/>
                <a:sym typeface="Prompt"/>
              </a:rPr>
              <a:t>PI neste ambiente?</a:t>
            </a:r>
            <a:endParaRPr lang="pt-BR" sz="100" dirty="0">
              <a:solidFill>
                <a:schemeClr val="bg1"/>
              </a:solidFill>
            </a:endParaRPr>
          </a:p>
        </p:txBody>
      </p:sp>
      <p:sp>
        <p:nvSpPr>
          <p:cNvPr id="7" name="Retângulo 6">
            <a:extLst>
              <a:ext uri="{FF2B5EF4-FFF2-40B4-BE49-F238E27FC236}">
                <a16:creationId xmlns:a16="http://schemas.microsoft.com/office/drawing/2014/main" id="{BF0682E1-0F36-AF4A-B28F-FCC8F9C7E9D8}"/>
              </a:ext>
            </a:extLst>
          </p:cNvPr>
          <p:cNvSpPr/>
          <p:nvPr/>
        </p:nvSpPr>
        <p:spPr>
          <a:xfrm>
            <a:off x="0" y="9976683"/>
            <a:ext cx="8029762" cy="307777"/>
          </a:xfrm>
          <a:prstGeom prst="rect">
            <a:avLst/>
          </a:prstGeom>
        </p:spPr>
        <p:txBody>
          <a:bodyPr wrap="none">
            <a:spAutoFit/>
          </a:bodyPr>
          <a:lstStyle/>
          <a:p>
            <a:r>
              <a:rPr lang="pt-BR" dirty="0">
                <a:solidFill>
                  <a:schemeClr val="bg1"/>
                </a:solidFill>
              </a:rPr>
              <a:t>FONTE: </a:t>
            </a:r>
            <a:r>
              <a:rPr lang="pt-BR" dirty="0" err="1">
                <a:solidFill>
                  <a:schemeClr val="bg1"/>
                </a:solidFill>
              </a:rPr>
              <a:t>https</a:t>
            </a:r>
            <a:r>
              <a:rPr lang="pt-BR" dirty="0">
                <a:solidFill>
                  <a:schemeClr val="bg1"/>
                </a:solidFill>
              </a:rPr>
              <a:t>://</a:t>
            </a:r>
            <a:r>
              <a:rPr lang="pt-BR" dirty="0" err="1">
                <a:solidFill>
                  <a:schemeClr val="bg1"/>
                </a:solidFill>
              </a:rPr>
              <a:t>www.revistahabitare.com.br</a:t>
            </a:r>
            <a:r>
              <a:rPr lang="pt-BR" dirty="0">
                <a:solidFill>
                  <a:schemeClr val="bg1"/>
                </a:solidFill>
              </a:rPr>
              <a:t>/</a:t>
            </a:r>
            <a:r>
              <a:rPr lang="pt-BR" dirty="0" err="1">
                <a:solidFill>
                  <a:schemeClr val="bg1"/>
                </a:solidFill>
              </a:rPr>
              <a:t>decoracao</a:t>
            </a:r>
            <a:r>
              <a:rPr lang="pt-BR" dirty="0">
                <a:solidFill>
                  <a:schemeClr val="bg1"/>
                </a:solidFill>
              </a:rPr>
              <a:t>/dicas-para-decorar-uma-sala-de-</a:t>
            </a:r>
            <a:r>
              <a:rPr lang="pt-BR" dirty="0" err="1">
                <a:solidFill>
                  <a:schemeClr val="bg1"/>
                </a:solidFill>
              </a:rPr>
              <a:t>tv</a:t>
            </a:r>
            <a:r>
              <a:rPr lang="pt-BR" dirty="0">
                <a:solidFill>
                  <a:schemeClr val="bg1"/>
                </a:solidFill>
              </a:rPr>
              <a:t>-perfeita/</a:t>
            </a:r>
          </a:p>
        </p:txBody>
      </p:sp>
      <p:sp>
        <p:nvSpPr>
          <p:cNvPr id="8" name="Retângulo 7">
            <a:extLst>
              <a:ext uri="{FF2B5EF4-FFF2-40B4-BE49-F238E27FC236}">
                <a16:creationId xmlns:a16="http://schemas.microsoft.com/office/drawing/2014/main" id="{575E4D72-8763-974E-BFEA-4904DB55973D}"/>
              </a:ext>
            </a:extLst>
          </p:cNvPr>
          <p:cNvSpPr/>
          <p:nvPr/>
        </p:nvSpPr>
        <p:spPr>
          <a:xfrm>
            <a:off x="0" y="6577614"/>
            <a:ext cx="7231467" cy="276999"/>
          </a:xfrm>
          <a:prstGeom prst="rect">
            <a:avLst/>
          </a:prstGeom>
        </p:spPr>
        <p:txBody>
          <a:bodyPr wrap="none">
            <a:spAutoFit/>
          </a:bodyPr>
          <a:lstStyle/>
          <a:p>
            <a:r>
              <a:rPr lang="pt-BR" sz="1200" dirty="0">
                <a:solidFill>
                  <a:schemeClr val="bg1"/>
                </a:solidFill>
              </a:rPr>
              <a:t>Fonte: </a:t>
            </a:r>
            <a:r>
              <a:rPr lang="pt-BR" sz="1200" dirty="0" err="1">
                <a:solidFill>
                  <a:schemeClr val="bg1"/>
                </a:solidFill>
              </a:rPr>
              <a:t>https</a:t>
            </a:r>
            <a:r>
              <a:rPr lang="pt-BR" sz="1200" dirty="0">
                <a:solidFill>
                  <a:schemeClr val="bg1"/>
                </a:solidFill>
              </a:rPr>
              <a:t>://</a:t>
            </a:r>
            <a:r>
              <a:rPr lang="pt-BR" sz="1200" dirty="0" err="1">
                <a:solidFill>
                  <a:schemeClr val="bg1"/>
                </a:solidFill>
              </a:rPr>
              <a:t>www.revistahabitare.com.br</a:t>
            </a:r>
            <a:r>
              <a:rPr lang="pt-BR" sz="1200" dirty="0">
                <a:solidFill>
                  <a:schemeClr val="bg1"/>
                </a:solidFill>
              </a:rPr>
              <a:t>/</a:t>
            </a:r>
            <a:r>
              <a:rPr lang="pt-BR" sz="1200" dirty="0" err="1">
                <a:solidFill>
                  <a:schemeClr val="bg1"/>
                </a:solidFill>
              </a:rPr>
              <a:t>decoracao</a:t>
            </a:r>
            <a:r>
              <a:rPr lang="pt-BR" sz="1200" dirty="0">
                <a:solidFill>
                  <a:schemeClr val="bg1"/>
                </a:solidFill>
              </a:rPr>
              <a:t>/dicas-para-decorar-uma-sala-de-</a:t>
            </a:r>
            <a:r>
              <a:rPr lang="pt-BR" sz="1200" dirty="0" err="1">
                <a:solidFill>
                  <a:schemeClr val="bg1"/>
                </a:solidFill>
              </a:rPr>
              <a:t>tv</a:t>
            </a:r>
            <a:r>
              <a:rPr lang="pt-BR" sz="1200" dirty="0">
                <a:solidFill>
                  <a:schemeClr val="bg1"/>
                </a:solidFill>
              </a:rPr>
              <a:t>-perfeita/</a:t>
            </a:r>
          </a:p>
        </p:txBody>
      </p:sp>
    </p:spTree>
    <p:extLst>
      <p:ext uri="{BB962C8B-B14F-4D97-AF65-F5344CB8AC3E}">
        <p14:creationId xmlns:p14="http://schemas.microsoft.com/office/powerpoint/2010/main" val="1779144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ntendo fogos de artifício, pipa&#10;&#10;Descrição gerada automaticamente">
            <a:extLst>
              <a:ext uri="{FF2B5EF4-FFF2-40B4-BE49-F238E27FC236}">
                <a16:creationId xmlns:a16="http://schemas.microsoft.com/office/drawing/2014/main" id="{8DDFAD50-FC3C-D946-9766-A4D38577A9A8}"/>
              </a:ext>
            </a:extLst>
          </p:cNvPr>
          <p:cNvPicPr>
            <a:picLocks noChangeAspect="1"/>
          </p:cNvPicPr>
          <p:nvPr/>
        </p:nvPicPr>
        <p:blipFill rotWithShape="1">
          <a:blip r:embed="rId2"/>
          <a:srcRect l="3535" r="3576"/>
          <a:stretch/>
        </p:blipFill>
        <p:spPr>
          <a:xfrm flipH="1">
            <a:off x="0" y="7"/>
            <a:ext cx="12192000" cy="6857993"/>
          </a:xfrm>
          <a:prstGeom prst="rect">
            <a:avLst/>
          </a:prstGeom>
        </p:spPr>
      </p:pic>
      <p:pic>
        <p:nvPicPr>
          <p:cNvPr id="4" name="Imagem 3" descr="Uma imagem contendo esporte, pessoa, bola, jogador&#10;&#10;Descrição gerada automaticamente">
            <a:extLst>
              <a:ext uri="{FF2B5EF4-FFF2-40B4-BE49-F238E27FC236}">
                <a16:creationId xmlns:a16="http://schemas.microsoft.com/office/drawing/2014/main" id="{9B841FB3-9AE4-F54B-ACC7-EFD0B620DA5A}"/>
              </a:ext>
            </a:extLst>
          </p:cNvPr>
          <p:cNvPicPr>
            <a:picLocks noChangeAspect="1"/>
          </p:cNvPicPr>
          <p:nvPr/>
        </p:nvPicPr>
        <p:blipFill rotWithShape="1">
          <a:blip r:embed="rId3"/>
          <a:srcRect l="7130" r="12255"/>
          <a:stretch/>
        </p:blipFill>
        <p:spPr>
          <a:xfrm>
            <a:off x="5063089" y="1"/>
            <a:ext cx="7128913" cy="6853457"/>
          </a:xfrm>
          <a:custGeom>
            <a:avLst/>
            <a:gdLst/>
            <a:ahLst/>
            <a:cxnLst/>
            <a:rect l="l" t="t" r="r" b="b"/>
            <a:pathLst>
              <a:path w="7128913" h="6853457">
                <a:moveTo>
                  <a:pt x="2343548" y="0"/>
                </a:moveTo>
                <a:lnTo>
                  <a:pt x="5168877" y="0"/>
                </a:lnTo>
                <a:lnTo>
                  <a:pt x="5218299" y="19487"/>
                </a:lnTo>
                <a:cubicBezTo>
                  <a:pt x="5976640" y="340238"/>
                  <a:pt x="6607722" y="902948"/>
                  <a:pt x="7014769" y="1610837"/>
                </a:cubicBezTo>
                <a:lnTo>
                  <a:pt x="7128913" y="1827198"/>
                </a:lnTo>
                <a:lnTo>
                  <a:pt x="7128913" y="5131581"/>
                </a:lnTo>
                <a:lnTo>
                  <a:pt x="7091067" y="5210750"/>
                </a:lnTo>
                <a:cubicBezTo>
                  <a:pt x="6744936" y="5876527"/>
                  <a:pt x="6205281" y="6425584"/>
                  <a:pt x="5546646" y="6783375"/>
                </a:cubicBezTo>
                <a:lnTo>
                  <a:pt x="5409811" y="6853457"/>
                </a:lnTo>
                <a:lnTo>
                  <a:pt x="2102613" y="6853457"/>
                </a:lnTo>
                <a:lnTo>
                  <a:pt x="1965779" y="6783375"/>
                </a:lnTo>
                <a:cubicBezTo>
                  <a:pt x="794873" y="6147301"/>
                  <a:pt x="0" y="4906735"/>
                  <a:pt x="0" y="3480517"/>
                </a:cubicBezTo>
                <a:cubicBezTo>
                  <a:pt x="0" y="1924643"/>
                  <a:pt x="945964" y="589711"/>
                  <a:pt x="2294125" y="19487"/>
                </a:cubicBezTo>
                <a:close/>
              </a:path>
            </a:pathLst>
          </a:custGeom>
        </p:spPr>
      </p:pic>
      <p:sp>
        <p:nvSpPr>
          <p:cNvPr id="22" name="Retângulo 21">
            <a:extLst>
              <a:ext uri="{FF2B5EF4-FFF2-40B4-BE49-F238E27FC236}">
                <a16:creationId xmlns:a16="http://schemas.microsoft.com/office/drawing/2014/main" id="{ADB824A3-BC13-EC4C-9273-65F5555B4008}"/>
              </a:ext>
            </a:extLst>
          </p:cNvPr>
          <p:cNvSpPr/>
          <p:nvPr/>
        </p:nvSpPr>
        <p:spPr>
          <a:xfrm>
            <a:off x="-56271" y="6648274"/>
            <a:ext cx="5421677" cy="276999"/>
          </a:xfrm>
          <a:prstGeom prst="rect">
            <a:avLst/>
          </a:prstGeom>
        </p:spPr>
        <p:txBody>
          <a:bodyPr wrap="none">
            <a:spAutoFit/>
          </a:bodyPr>
          <a:lstStyle/>
          <a:p>
            <a:r>
              <a:rPr lang="pt-BR" sz="1200" dirty="0">
                <a:solidFill>
                  <a:schemeClr val="bg1"/>
                </a:solidFill>
              </a:rPr>
              <a:t>Fonte: </a:t>
            </a:r>
            <a:r>
              <a:rPr lang="pt-BR" sz="1200" dirty="0" err="1">
                <a:solidFill>
                  <a:schemeClr val="bg1"/>
                </a:solidFill>
              </a:rPr>
              <a:t>http</a:t>
            </a:r>
            <a:r>
              <a:rPr lang="pt-BR" sz="1200" dirty="0">
                <a:solidFill>
                  <a:schemeClr val="bg1"/>
                </a:solidFill>
              </a:rPr>
              <a:t>://</a:t>
            </a:r>
            <a:r>
              <a:rPr lang="pt-BR" sz="1200" dirty="0" err="1">
                <a:solidFill>
                  <a:schemeClr val="bg1"/>
                </a:solidFill>
              </a:rPr>
              <a:t>pesquisa.ufabc.edu.br</a:t>
            </a:r>
            <a:r>
              <a:rPr lang="pt-BR" sz="1200" dirty="0">
                <a:solidFill>
                  <a:schemeClr val="bg1"/>
                </a:solidFill>
              </a:rPr>
              <a:t>/</a:t>
            </a:r>
            <a:r>
              <a:rPr lang="pt-BR" sz="1200" dirty="0" err="1">
                <a:solidFill>
                  <a:schemeClr val="bg1"/>
                </a:solidFill>
              </a:rPr>
              <a:t>bmclab</a:t>
            </a:r>
            <a:r>
              <a:rPr lang="pt-BR" sz="1200" dirty="0">
                <a:solidFill>
                  <a:schemeClr val="bg1"/>
                </a:solidFill>
              </a:rPr>
              <a:t>/o-salto-de-</a:t>
            </a:r>
            <a:r>
              <a:rPr lang="pt-BR" sz="1200" dirty="0" err="1">
                <a:solidFill>
                  <a:schemeClr val="bg1"/>
                </a:solidFill>
              </a:rPr>
              <a:t>daiane</a:t>
            </a:r>
            <a:r>
              <a:rPr lang="pt-BR" sz="1200" dirty="0">
                <a:solidFill>
                  <a:schemeClr val="bg1"/>
                </a:solidFill>
              </a:rPr>
              <a:t>-do-santos/</a:t>
            </a:r>
          </a:p>
        </p:txBody>
      </p:sp>
      <p:sp>
        <p:nvSpPr>
          <p:cNvPr id="3" name="Retângulo 2">
            <a:extLst>
              <a:ext uri="{FF2B5EF4-FFF2-40B4-BE49-F238E27FC236}">
                <a16:creationId xmlns:a16="http://schemas.microsoft.com/office/drawing/2014/main" id="{BD9EAAED-2A45-5B4D-B95E-B2F173BED931}"/>
              </a:ext>
            </a:extLst>
          </p:cNvPr>
          <p:cNvSpPr/>
          <p:nvPr/>
        </p:nvSpPr>
        <p:spPr>
          <a:xfrm>
            <a:off x="258832" y="4173657"/>
            <a:ext cx="5064370" cy="1815882"/>
          </a:xfrm>
          <a:prstGeom prst="rect">
            <a:avLst/>
          </a:prstGeom>
        </p:spPr>
        <p:txBody>
          <a:bodyPr wrap="square">
            <a:spAutoFit/>
          </a:bodyPr>
          <a:lstStyle/>
          <a:p>
            <a:pPr algn="ctr"/>
            <a:r>
              <a:rPr lang="pt-BR" sz="1600" dirty="0">
                <a:solidFill>
                  <a:schemeClr val="bg1"/>
                </a:solidFill>
                <a:latin typeface="Abadi" panose="020F0502020204030204" pitchFamily="34" charset="0"/>
                <a:ea typeface="Times New Roman" panose="02020603050405020304" pitchFamily="18" charset="0"/>
              </a:rPr>
              <a:t>Salto duplo twist </a:t>
            </a:r>
            <a:r>
              <a:rPr lang="pt-BR" sz="1600" dirty="0" err="1">
                <a:solidFill>
                  <a:schemeClr val="bg1"/>
                </a:solidFill>
                <a:latin typeface="Abadi" panose="020F0502020204030204" pitchFamily="34" charset="0"/>
                <a:ea typeface="Times New Roman" panose="02020603050405020304" pitchFamily="18" charset="0"/>
              </a:rPr>
              <a:t>carpado</a:t>
            </a:r>
            <a:r>
              <a:rPr lang="pt-BR" sz="1600" dirty="0">
                <a:solidFill>
                  <a:schemeClr val="bg1"/>
                </a:solidFill>
                <a:latin typeface="Abadi" panose="020F0502020204030204" pitchFamily="34" charset="0"/>
                <a:ea typeface="Times New Roman" panose="02020603050405020304" pitchFamily="18" charset="0"/>
              </a:rPr>
              <a:t> idealizado pela ginasta brasileira Daiane dos Santos, foi exteriorizado nos treinos e no momento da apresentação, o que é a manifestação física de sua ideia, mas que não é um objeto concreto, algo material. O salto executado em 2003 durante o Campeonato Mundial de Anaheim (EUA), foi denominado “Dos Santos”.</a:t>
            </a:r>
            <a:endParaRPr lang="pt-BR" sz="1600" dirty="0">
              <a:solidFill>
                <a:schemeClr val="bg1"/>
              </a:solidFill>
              <a:latin typeface="Abadi" panose="020F0502020204030204" pitchFamily="34" charset="0"/>
            </a:endParaRPr>
          </a:p>
        </p:txBody>
      </p:sp>
    </p:spTree>
    <p:extLst>
      <p:ext uri="{BB962C8B-B14F-4D97-AF65-F5344CB8AC3E}">
        <p14:creationId xmlns:p14="http://schemas.microsoft.com/office/powerpoint/2010/main" val="1222702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m 1" descr="Uma imagem contendo flor&#10;&#10;Descrição gerada automaticamente">
            <a:extLst>
              <a:ext uri="{FF2B5EF4-FFF2-40B4-BE49-F238E27FC236}">
                <a16:creationId xmlns:a16="http://schemas.microsoft.com/office/drawing/2014/main" id="{CAA8A0B5-0503-D644-A37B-C1AB8713AE35}"/>
              </a:ext>
            </a:extLst>
          </p:cNvPr>
          <p:cNvPicPr>
            <a:picLocks noChangeAspect="1"/>
          </p:cNvPicPr>
          <p:nvPr/>
        </p:nvPicPr>
        <p:blipFill rotWithShape="1">
          <a:blip r:embed="rId2">
            <a:alphaModFix amt="40000"/>
          </a:blip>
          <a:srcRect t="15730"/>
          <a:stretch/>
        </p:blipFill>
        <p:spPr>
          <a:xfrm>
            <a:off x="-1" y="10"/>
            <a:ext cx="12191999" cy="6857990"/>
          </a:xfrm>
          <a:prstGeom prst="rect">
            <a:avLst/>
          </a:prstGeom>
        </p:spPr>
      </p:pic>
      <p:sp>
        <p:nvSpPr>
          <p:cNvPr id="45" name="Retângulo 44">
            <a:extLst>
              <a:ext uri="{FF2B5EF4-FFF2-40B4-BE49-F238E27FC236}">
                <a16:creationId xmlns:a16="http://schemas.microsoft.com/office/drawing/2014/main" id="{0D952FB9-70C1-484E-B4AD-4A39814523CB}"/>
              </a:ext>
            </a:extLst>
          </p:cNvPr>
          <p:cNvSpPr/>
          <p:nvPr/>
        </p:nvSpPr>
        <p:spPr>
          <a:xfrm>
            <a:off x="359897" y="942747"/>
            <a:ext cx="4423118" cy="1631216"/>
          </a:xfrm>
          <a:prstGeom prst="rect">
            <a:avLst/>
          </a:prstGeom>
        </p:spPr>
        <p:txBody>
          <a:bodyPr wrap="square">
            <a:spAutoFit/>
          </a:bodyPr>
          <a:lstStyle/>
          <a:p>
            <a:pPr algn="ctr"/>
            <a:r>
              <a:rPr lang="pt-BR" sz="2000" dirty="0">
                <a:solidFill>
                  <a:schemeClr val="accent4">
                    <a:lumMod val="50000"/>
                  </a:schemeClr>
                </a:solidFill>
                <a:latin typeface="Arial" panose="020B0604020202020204" pitchFamily="34" charset="0"/>
                <a:ea typeface="Times New Roman" panose="02020603050405020304" pitchFamily="18" charset="0"/>
              </a:rPr>
              <a:t>A propriedade intelectual incide sobre o conteúdo que está exposto em uma obra e não sobre a tinta e o papel. O livro materializa a exposição das ideias.</a:t>
            </a:r>
            <a:endParaRPr lang="pt-BR" sz="3200" dirty="0">
              <a:solidFill>
                <a:schemeClr val="accent4">
                  <a:lumMod val="50000"/>
                </a:schemeClr>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95886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ntendo pessoa, ao ar livre, edifício, homem&#10;&#10;Descrição gerada automaticamente">
            <a:extLst>
              <a:ext uri="{FF2B5EF4-FFF2-40B4-BE49-F238E27FC236}">
                <a16:creationId xmlns:a16="http://schemas.microsoft.com/office/drawing/2014/main" id="{1210025A-72FA-2841-AE7E-3F630CF2589B}"/>
              </a:ext>
            </a:extLst>
          </p:cNvPr>
          <p:cNvPicPr>
            <a:picLocks noChangeAspect="1"/>
          </p:cNvPicPr>
          <p:nvPr/>
        </p:nvPicPr>
        <p:blipFill rotWithShape="1">
          <a:blip r:embed="rId4"/>
          <a:srcRect t="5015" b="11651"/>
          <a:stretch/>
        </p:blipFill>
        <p:spPr>
          <a:xfrm>
            <a:off x="-1" y="10"/>
            <a:ext cx="12191999" cy="6857990"/>
          </a:xfrm>
          <a:prstGeom prst="rect">
            <a:avLst/>
          </a:prstGeom>
        </p:spPr>
      </p:pic>
      <p:sp>
        <p:nvSpPr>
          <p:cNvPr id="4" name="Espaço Reservado para Texto 3">
            <a:extLst>
              <a:ext uri="{FF2B5EF4-FFF2-40B4-BE49-F238E27FC236}">
                <a16:creationId xmlns:a16="http://schemas.microsoft.com/office/drawing/2014/main" id="{1E75F9FD-C7B9-3B40-B994-5B71833085D1}"/>
              </a:ext>
            </a:extLst>
          </p:cNvPr>
          <p:cNvSpPr>
            <a:spLocks noGrp="1"/>
          </p:cNvSpPr>
          <p:nvPr>
            <p:ph type="body" idx="1"/>
          </p:nvPr>
        </p:nvSpPr>
        <p:spPr>
          <a:xfrm>
            <a:off x="108778" y="3428989"/>
            <a:ext cx="5549071" cy="2982160"/>
          </a:xfrm>
        </p:spPr>
        <p:txBody>
          <a:bodyPr vert="horz" lIns="91440" tIns="45720" rIns="91440" bIns="45720" rtlCol="0" anchor="b">
            <a:normAutofit/>
          </a:bodyPr>
          <a:lstStyle/>
          <a:p>
            <a:r>
              <a:rPr lang="pt-BR" sz="1600" dirty="0">
                <a:solidFill>
                  <a:schemeClr val="bg1"/>
                </a:solidFill>
              </a:rPr>
              <a:t>Para conseguir a inclinação de 45º o cantor não contou apenas com sua força e suas célebres habilidades de dança e controle corporal. Parte do truque estava em um artefato que poderia fazer parte de um kit de mágica comum: um sapato adaptado que permitia uma fixação do calcanhar ao piso.</a:t>
            </a:r>
            <a:br>
              <a:rPr lang="pt-BR" sz="1600" dirty="0">
                <a:solidFill>
                  <a:schemeClr val="bg1"/>
                </a:solidFill>
              </a:rPr>
            </a:br>
            <a:r>
              <a:rPr lang="pt-BR" sz="1600" dirty="0">
                <a:solidFill>
                  <a:schemeClr val="bg1"/>
                </a:solidFill>
              </a:rPr>
              <a:t>Uma fenda em forma de "V" foi aberta em cada um dos saltos das solas. As aberturas se encaixavam numa espécie de engate no chão, permitindo ao dançarino girar e inclinar-se mais para frente, para o movimento que desafia a gravidade.</a:t>
            </a:r>
            <a:endParaRPr lang="en-US" sz="1600" kern="1200" dirty="0">
              <a:solidFill>
                <a:schemeClr val="bg1"/>
              </a:solidFill>
            </a:endParaRPr>
          </a:p>
        </p:txBody>
      </p:sp>
      <p:sp>
        <p:nvSpPr>
          <p:cNvPr id="39" name="Retângulo 38">
            <a:extLst>
              <a:ext uri="{FF2B5EF4-FFF2-40B4-BE49-F238E27FC236}">
                <a16:creationId xmlns:a16="http://schemas.microsoft.com/office/drawing/2014/main" id="{8570F075-3A62-654A-A69B-76FC0A7E440D}"/>
              </a:ext>
            </a:extLst>
          </p:cNvPr>
          <p:cNvSpPr/>
          <p:nvPr/>
        </p:nvSpPr>
        <p:spPr>
          <a:xfrm>
            <a:off x="108778" y="6411149"/>
            <a:ext cx="17618148" cy="430887"/>
          </a:xfrm>
          <a:prstGeom prst="rect">
            <a:avLst/>
          </a:prstGeom>
        </p:spPr>
        <p:txBody>
          <a:bodyPr wrap="square">
            <a:spAutoFit/>
          </a:bodyPr>
          <a:lstStyle/>
          <a:p>
            <a:r>
              <a:rPr lang="pt-BR" sz="1100" dirty="0">
                <a:solidFill>
                  <a:schemeClr val="bg1"/>
                </a:solidFill>
              </a:rPr>
              <a:t>Fonte: https://entretenimento.uol.com.br/noticias/bbc/2018/05/22/como-michael-jackson-desafiou-a-gravidade-em-danca-de-smooth-criminal.htm?cmpid=copiaecola</a:t>
            </a:r>
          </a:p>
          <a:p>
            <a:r>
              <a:rPr lang="pt-BR" sz="1100" dirty="0">
                <a:solidFill>
                  <a:schemeClr val="bg1"/>
                </a:solidFill>
              </a:rPr>
              <a:t>Fonte: https://pt.slideshare.net/arnielping/media-and-information-literacy-mil-legal-ethical-and-societal-issues-in-media-and-information-part-1</a:t>
            </a:r>
          </a:p>
        </p:txBody>
      </p:sp>
      <p:sp>
        <p:nvSpPr>
          <p:cNvPr id="5" name="Retângulo 4">
            <a:extLst>
              <a:ext uri="{FF2B5EF4-FFF2-40B4-BE49-F238E27FC236}">
                <a16:creationId xmlns:a16="http://schemas.microsoft.com/office/drawing/2014/main" id="{D014678F-9324-6842-AE97-CC40BBBD5871}"/>
              </a:ext>
            </a:extLst>
          </p:cNvPr>
          <p:cNvSpPr/>
          <p:nvPr/>
        </p:nvSpPr>
        <p:spPr>
          <a:xfrm>
            <a:off x="-1" y="0"/>
            <a:ext cx="3343702" cy="3957851"/>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43" name="Imagem 42">
            <a:extLst>
              <a:ext uri="{FF2B5EF4-FFF2-40B4-BE49-F238E27FC236}">
                <a16:creationId xmlns:a16="http://schemas.microsoft.com/office/drawing/2014/main" id="{4BF6DFCA-FD1D-764F-8DD4-339B6AE51B04}"/>
              </a:ext>
            </a:extLst>
          </p:cNvPr>
          <p:cNvPicPr>
            <a:picLocks noChangeAspect="1"/>
          </p:cNvPicPr>
          <p:nvPr/>
        </p:nvPicPr>
        <p:blipFill rotWithShape="1">
          <a:blip r:embed="rId5"/>
          <a:srcRect l="14570" t="32336" r="15082" b="8944"/>
          <a:stretch/>
        </p:blipFill>
        <p:spPr>
          <a:xfrm>
            <a:off x="138130" y="2334776"/>
            <a:ext cx="3047037" cy="1431152"/>
          </a:xfrm>
          <a:prstGeom prst="rect">
            <a:avLst/>
          </a:prstGeom>
          <a:effectLst>
            <a:outerShdw blurRad="50800" dist="38100" dir="2700000" algn="tl" rotWithShape="0">
              <a:prstClr val="black">
                <a:alpha val="40000"/>
              </a:prstClr>
            </a:outerShdw>
          </a:effectLst>
        </p:spPr>
      </p:pic>
      <p:pic>
        <p:nvPicPr>
          <p:cNvPr id="47" name="Imagem 46">
            <a:extLst>
              <a:ext uri="{FF2B5EF4-FFF2-40B4-BE49-F238E27FC236}">
                <a16:creationId xmlns:a16="http://schemas.microsoft.com/office/drawing/2014/main" id="{72C00523-2BA2-E644-8CC1-B4DAAEE06A33}"/>
              </a:ext>
            </a:extLst>
          </p:cNvPr>
          <p:cNvPicPr>
            <a:picLocks noChangeAspect="1"/>
          </p:cNvPicPr>
          <p:nvPr/>
        </p:nvPicPr>
        <p:blipFill rotWithShape="1">
          <a:blip r:embed="rId6"/>
          <a:srcRect l="20479" t="13220" r="12298" b="3610"/>
          <a:stretch/>
        </p:blipFill>
        <p:spPr>
          <a:xfrm>
            <a:off x="138131" y="134635"/>
            <a:ext cx="3047038" cy="2121264"/>
          </a:xfrm>
          <a:prstGeom prst="rect">
            <a:avLst/>
          </a:prstGeom>
          <a:effectLst>
            <a:outerShdw blurRad="50800" dist="38100" dir="2700000" algn="tl" rotWithShape="0">
              <a:prstClr val="black">
                <a:alpha val="40000"/>
              </a:prstClr>
            </a:outerShdw>
          </a:effectLst>
        </p:spPr>
      </p:pic>
      <p:pic>
        <p:nvPicPr>
          <p:cNvPr id="3" name="Smooth Criminal (Qoret.com).mp3" descr="Smooth Criminal (Qoret.com).mp3">
            <a:hlinkClick r:id="" action="ppaction://media"/>
            <a:extLst>
              <a:ext uri="{FF2B5EF4-FFF2-40B4-BE49-F238E27FC236}">
                <a16:creationId xmlns:a16="http://schemas.microsoft.com/office/drawing/2014/main" id="{8F6E5A41-5927-4C4D-8068-1B3D042547B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70422" y="5813792"/>
            <a:ext cx="812800" cy="812800"/>
          </a:xfrm>
          <a:prstGeom prst="rect">
            <a:avLst/>
          </a:prstGeom>
        </p:spPr>
      </p:pic>
    </p:spTree>
    <p:extLst>
      <p:ext uri="{BB962C8B-B14F-4D97-AF65-F5344CB8AC3E}">
        <p14:creationId xmlns:p14="http://schemas.microsoft.com/office/powerpoint/2010/main" val="224011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738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1212">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3007</Words>
  <Application>Microsoft Macintosh PowerPoint</Application>
  <PresentationFormat>Widescreen</PresentationFormat>
  <Paragraphs>192</Paragraphs>
  <Slides>48</Slides>
  <Notes>8</Notes>
  <HiddenSlides>0</HiddenSlides>
  <MMClips>2</MMClips>
  <ScaleCrop>false</ScaleCrop>
  <HeadingPairs>
    <vt:vector size="6" baseType="variant">
      <vt:variant>
        <vt:lpstr>Fontes usadas</vt:lpstr>
      </vt:variant>
      <vt:variant>
        <vt:i4>12</vt:i4>
      </vt:variant>
      <vt:variant>
        <vt:lpstr>Tema</vt:lpstr>
      </vt:variant>
      <vt:variant>
        <vt:i4>1</vt:i4>
      </vt:variant>
      <vt:variant>
        <vt:lpstr>Títulos de slides</vt:lpstr>
      </vt:variant>
      <vt:variant>
        <vt:i4>48</vt:i4>
      </vt:variant>
    </vt:vector>
  </HeadingPairs>
  <TitlesOfParts>
    <vt:vector size="61" baseType="lpstr">
      <vt:lpstr>Abadi</vt:lpstr>
      <vt:lpstr>Arial</vt:lpstr>
      <vt:lpstr>Bradley Hand ITC</vt:lpstr>
      <vt:lpstr>Calibri</vt:lpstr>
      <vt:lpstr>Calibri Light</vt:lpstr>
      <vt:lpstr>Chalkduster</vt:lpstr>
      <vt:lpstr>Forte</vt:lpstr>
      <vt:lpstr>Noto Sans</vt:lpstr>
      <vt:lpstr>Open Sans</vt:lpstr>
      <vt:lpstr>Prompt</vt:lpstr>
      <vt:lpstr>Prompt Light</vt:lpstr>
      <vt:lpstr>Times New Roman</vt:lpstr>
      <vt:lpstr>Tema do Office</vt:lpstr>
      <vt:lpstr>PROPRIEDADE INTELECTUAL, DIREITOS AUTORAIS E REPOSITÓRIOS DIGITAIS.</vt:lpstr>
      <vt:lpstr>I</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 propriedade intelectual está relacionada com as criações da mente: invenções, obras literárias e artísticas, bem como símbolos, nomes e imagens usadas no comércio.</vt:lpstr>
      <vt:lpstr>Apresentação do PowerPoint</vt:lpstr>
      <vt:lpstr>Apresentação do PowerPoint</vt:lpstr>
      <vt:lpstr>Apresentação do PowerPoint</vt:lpstr>
      <vt:lpstr>Apresentação do PowerPoint</vt:lpstr>
      <vt:lpstr>Apresentação do PowerPoint</vt:lpstr>
      <vt:lpstr>Direito Conexos</vt:lpstr>
      <vt:lpstr>Direitos Conexos</vt:lpstr>
      <vt:lpstr>Apresentação do PowerPoint</vt:lpstr>
      <vt:lpstr>Apresentação do PowerPoint</vt:lpstr>
      <vt:lpstr>“Os sinais distintivos são definidos como meios fonéticos ou visuais, particularmente as palavras ou imagens que são aplicados na vida econômica e social na designação das pessoas ou empresas, assim como os produtos ou serviços que elas fornecem, a fim de distingui-las e permitir ao público reconhecê-las.”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Desenho Industrial</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PROTEÇÃO DOS CULTIVARES</vt:lpstr>
      <vt:lpstr>Cultivar</vt:lpstr>
      <vt:lpstr>Apresentação do PowerPoint</vt:lpstr>
      <vt:lpstr>Conhecimento Tradicional</vt:lpstr>
      <vt:lpstr>Apresentação do PowerPoint</vt:lpstr>
      <vt:lpstr>REFERÊNCIAS</vt:lpstr>
      <vt:lpstr>Muito obrigada.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PROPRIEDADE INTELECTUAL, DIREITOS AUTORAIS E REPOSITÓRIOS DIGITAIS.</dc:title>
  <dc:creator>Celia Regina Simonetti Barbalho</dc:creator>
  <cp:lastModifiedBy>Celia Regina Simonetti Barbalho</cp:lastModifiedBy>
  <cp:revision>14</cp:revision>
  <dcterms:created xsi:type="dcterms:W3CDTF">2020-10-13T23:51:14Z</dcterms:created>
  <dcterms:modified xsi:type="dcterms:W3CDTF">2020-10-14T01:11:49Z</dcterms:modified>
</cp:coreProperties>
</file>