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4" roundtripDataSignature="AMtx7miz8HaFNCxUaYtjLbL3rXsMw7E3s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50"/>
    <p:restoredTop sz="94697"/>
  </p:normalViewPr>
  <p:slideViewPr>
    <p:cSldViewPr snapToGrid="0">
      <p:cViewPr varScale="1">
        <p:scale>
          <a:sx n="113" d="100"/>
          <a:sy n="113" d="100"/>
        </p:scale>
        <p:origin x="1352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4" Type="http://customschemas.google.com/relationships/presentationmetadata" Target="metadata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Please freely use chat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Disclaimer: not expert on any of the topics I’m about to talk about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b966098743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b966098743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afebca95cb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afebca95cb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b71d4edd4a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b71d4edd4a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Pause on this slide for a while.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Many descriptive elements not previously regarded as “controlled” are now available as linked data vocabularies in RDA and id.loc.gov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The linked data vocabularies are what we will use in native RDF (BIBFRAME) cataloguing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Linked data equivalencies often specified through mapping, e.g. to/from MARC fixed fields, but can also be asserted directly in MARC in many cases. </a:t>
            </a:r>
            <a:endParaRPr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1st two examples show newer use of variable fields with URIs</a:t>
            </a:r>
            <a:endParaRPr>
              <a:solidFill>
                <a:schemeClr val="dk1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2nd two cases show continued use of fixed field MARC data</a:t>
            </a:r>
            <a:endParaRPr>
              <a:solidFill>
                <a:schemeClr val="dk1"/>
              </a:solidFill>
            </a:endParaRPr>
          </a:p>
          <a:p>
            <a:pPr marL="1371600" lvl="2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</a:pPr>
            <a:r>
              <a:rPr lang="en">
                <a:solidFill>
                  <a:schemeClr val="dk1"/>
                </a:solidFill>
              </a:rPr>
              <a:t>Note that MARC Proposal 2021-03, approved this week, expanded the number of continuing resource types defined in MARC</a:t>
            </a:r>
            <a:endParaRPr>
              <a:solidFill>
                <a:schemeClr val="dk1"/>
              </a:solidFill>
            </a:endParaRPr>
          </a:p>
          <a:p>
            <a:pPr marL="1371600" lvl="2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</a:pPr>
            <a:r>
              <a:rPr lang="en">
                <a:solidFill>
                  <a:schemeClr val="dk1"/>
                </a:solidFill>
              </a:rPr>
              <a:t>Type of continuing resource </a:t>
            </a:r>
            <a:r>
              <a:rPr lang="en" i="1">
                <a:solidFill>
                  <a:schemeClr val="dk1"/>
                </a:solidFill>
              </a:rPr>
              <a:t>could</a:t>
            </a:r>
            <a:r>
              <a:rPr lang="en">
                <a:solidFill>
                  <a:schemeClr val="dk1"/>
                </a:solidFill>
              </a:rPr>
              <a:t> be coded in 655</a:t>
            </a:r>
            <a:endParaRPr>
              <a:solidFill>
                <a:schemeClr val="dk1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Some areas where MARC continues to be developed to accommodate external vocabularies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Question: what are reasons for preferring one strategy (direct provision of URIs vs mapping) over the other? </a:t>
            </a:r>
            <a:endParaRPr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Not so necessary for closed vocabularies in BIBFRAME/MARC ecosystem</a:t>
            </a:r>
            <a:endParaRPr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Stronger case for including URIs when:</a:t>
            </a:r>
            <a:endParaRPr/>
          </a:p>
          <a:p>
            <a:pPr marL="1371600" lvl="2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■"/>
            </a:pPr>
            <a:r>
              <a:rPr lang="en"/>
              <a:t>Taking advantage of data outside the BIBFRAME/MARC vocabularies</a:t>
            </a:r>
            <a:endParaRPr/>
          </a:p>
          <a:p>
            <a:pPr marL="1371600" lvl="2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■"/>
            </a:pPr>
            <a:r>
              <a:rPr lang="en"/>
              <a:t>Providing data for external consumption, e.g. Google Books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b71d4edd4a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b71d4edd4a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What’s the catch? AAT does not have a subclass for *audio* compact discs, only photo CDs. Similar situation with other vocabularies I looked at. Scope for useful work to be done here.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For form (format) data, this approach can be extended well beyond what MARC fixed fields and even RDA vocabularies can cover.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b8b5af96c0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b8b5af96c0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But highest value use of alternative vocabularies is arguably outside these technical kinds of cataloguing data. 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Alternative workflows where you use external source instead of NAR, or as an interim workflow step</a:t>
            </a:r>
            <a:endParaRPr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Analogous example to follow in Adam’s presentation 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b966098743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b966098743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Thanks to my colleague Honor Moody for these examples</a:t>
            </a:r>
            <a:endParaRPr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Historically there has always been more variety of data in the 6XX block -- initially with subjects, but increasingly with genre/form. If I had to guess, 6XX would probably have been one of the earliest places where $2 (source) appeared in the MARC format. </a:t>
            </a:r>
            <a:endParaRPr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Some are dedicated genre/form vocabularies, others include genre/form terms</a:t>
            </a:r>
            <a:endParaRPr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Important advantages of specialized form/genre vocabularies</a:t>
            </a:r>
            <a:endParaRPr>
              <a:solidFill>
                <a:schemeClr val="dk1"/>
              </a:solidFill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Domain specialization</a:t>
            </a:r>
            <a:endParaRPr>
              <a:solidFill>
                <a:schemeClr val="dk1"/>
              </a:solidFill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Community control of vocabularies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af9640c26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af9640c26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Languages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201F1E"/>
              </a:buClr>
              <a:buSzPts val="1100"/>
              <a:buFont typeface="Calibri"/>
              <a:buChar char="●"/>
            </a:pPr>
            <a:r>
              <a:rPr lang="en">
                <a:solidFill>
                  <a:srgbClr val="201F1E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Instead of “nai” for “North American Indian (Other)”, ISO 639-3 will have specific codes for the individual languages. In the MARC list there are about 45 UF references to “nai”.  (Isabel Quintana’s example from PCC Wikidata list)</a:t>
            </a:r>
            <a:endParaRPr>
              <a:solidFill>
                <a:srgbClr val="201F1E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201F1E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01F1E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Demographic terms address similar diversity issues</a:t>
            </a:r>
            <a:endParaRPr>
              <a:solidFill>
                <a:srgbClr val="201F1E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201F1E"/>
              </a:buClr>
              <a:buSzPts val="1100"/>
              <a:buFont typeface="Calibri"/>
              <a:buChar char="●"/>
            </a:pPr>
            <a:r>
              <a:rPr lang="en">
                <a:solidFill>
                  <a:srgbClr val="201F1E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Won’t try to talk about them here since I am not well qualified to speak in this area</a:t>
            </a:r>
            <a:endParaRPr>
              <a:solidFill>
                <a:srgbClr val="201F1E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201F1E"/>
              </a:buClr>
              <a:buSzPts val="1100"/>
              <a:buFont typeface="Calibri"/>
              <a:buChar char="●"/>
            </a:pPr>
            <a:r>
              <a:rPr lang="en">
                <a:solidFill>
                  <a:srgbClr val="201F1E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Good illustration of point about community expertise, mobilization, and governance</a:t>
            </a:r>
            <a:endParaRPr>
              <a:solidFill>
                <a:srgbClr val="201F1E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201F1E"/>
              </a:buClr>
              <a:buSzPts val="1100"/>
              <a:buFont typeface="Calibri"/>
              <a:buChar char="●"/>
            </a:pPr>
            <a:r>
              <a:rPr lang="en">
                <a:solidFill>
                  <a:srgbClr val="201F1E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Talk at recent OCLC session about coverage indigenous peoples</a:t>
            </a:r>
            <a:endParaRPr>
              <a:solidFill>
                <a:srgbClr val="201F1E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201F1E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b966098743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b966098743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b966098743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b966098743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Scope of what I mean by “alternative vocabularies”</a:t>
            </a:r>
            <a:endParaRPr>
              <a:solidFill>
                <a:schemeClr val="dk1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Loosely related topics</a:t>
            </a:r>
            <a:endParaRPr>
              <a:solidFill>
                <a:schemeClr val="dk1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Includes linked data counterparts of existing MARC data but also alternatives to commonly used vocabularies</a:t>
            </a:r>
            <a:endParaRPr>
              <a:solidFill>
                <a:schemeClr val="dk1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Use of alternative vocabularies is not necessarily dependent on linked data, but the philosophy and technologies generally go together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" name="Google Shape;6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Many of these changes were introduced in 2017-19 through the work of the original PCC URIs in MARC Task Group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Point is not to make MARC an ideal linked data carrier, but to facilitate a transition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b966098743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b966098743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 all this even worth doing? 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afebca95c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afebca95c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b768566eae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b768566eae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two strategies we’ve been pursuing in this pilot.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examples of direct use later in the presentation. 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b768566eae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b768566eae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reiterate: we are going through a transition period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Emergence and adoption of linked data vocabularies - within the library world, examples include vocabularies such as FAST and the LC faceted vocabularies (LCDGT, LCGFT, LCMPT)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Experimentation with alternative platforms - Wikidata being a prominent example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Use of alternative platforms often means mixed MARC/non-MARC workflows - other examples include European efforts to integrate ISNI with library authorities, or LC “NACO lite” plans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BIBFRAME transition - includes a major effort by LC to publish vocabularies for descriptive library data on id.loc.gov; raises MARC conversion issues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Behind all of this: Overcoming limitations of traditional standards: coverage, granularity, but also governance, technology/infrastructure, and diversity and inclusion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b768566ea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b768566ea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work in the library sphere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Show example from id.loc.gov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b71d4edd4a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b71d4edd4a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1st category of names is, broadly speaking, the agent and agent-like entities that library authority files focus on, although of course there are also other things in there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 pretty much all of the things we try and cover in library cataloguing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Will talk further about descriptive data, genre/form, language, demographic terms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16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2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9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1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2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2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2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2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d.loc.gov/vocabulary/millus/por" TargetMode="External"/><Relationship Id="rId4" Type="http://schemas.openxmlformats.org/officeDocument/2006/relationships/hyperlink" Target="NULL" TargetMode="External"/><Relationship Id="rId5" Type="http://schemas.openxmlformats.org/officeDocument/2006/relationships/hyperlink" Target="http://id.loc.gov/vocabulary/mbroadstd/ntsc" TargetMode="External"/><Relationship Id="rId6" Type="http://schemas.openxmlformats.org/officeDocument/2006/relationships/hyperlink" Target="http://id.loc.gov/vocabulary/menclvl/5" TargetMode="External"/><Relationship Id="rId7" Type="http://schemas.openxmlformats.org/officeDocument/2006/relationships/hyperlink" Target="http://id.loc.gov/vocabulary/mserialpubtype/periodica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id.loc.gov/authorities/genreForms/gf2014026039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://www.wikidata.org/entity/Q5925286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d.loc.gov/authorities/genreForms.html" TargetMode="External"/><Relationship Id="rId4" Type="http://schemas.openxmlformats.org/officeDocument/2006/relationships/hyperlink" Target="https://www.getty.edu/research/tools/vocabularies/aat/" TargetMode="External"/><Relationship Id="rId5" Type="http://schemas.openxmlformats.org/officeDocument/2006/relationships/hyperlink" Target="https://docs.google.com/presentation/d/1OnTIujRWF-_ih3Z8SXWrU0mAo5C6VRk2/edit#slide=id.p12" TargetMode="External"/><Relationship Id="rId6" Type="http://schemas.openxmlformats.org/officeDocument/2006/relationships/hyperlink" Target="https://id.loc.gov/vocabulary/rbmstr.html" TargetMode="External"/><Relationship Id="rId7" Type="http://schemas.openxmlformats.org/officeDocument/2006/relationships/hyperlink" Target="https://anchorarchive.org/subject-thesaurus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urldefense.proofpoint.com/v2/url?u=https-3A__www.loc.gov_aba_pcc_taskgroup_BABEL-2DFinal-2DReport.docx&amp;d=DwMFAg&amp;c=WO-RGvefibhHBZq3fL85hQ&amp;r=cYvH4KdFMqovZijO7eBBto5LWB23bGEMSfHU_p8CRKo&amp;m=VQfYS2NdoXs4umbzRTbsfmiyqW709b8XdeLCnoHO8SA&amp;s=ajhaZTeh29QHO3G2A8eeU7zLzslJuuBgIynT53-zMHs&amp;e=" TargetMode="External"/><Relationship Id="rId4" Type="http://schemas.openxmlformats.org/officeDocument/2006/relationships/hyperlink" Target="https://www.wikidata.org/wiki/Wikidata:WikiProject_Indigenous_peoples_of_North_America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isni.org/isni/0000000121491740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id.loc.gov/authorities/names/n79066542.html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4400"/>
              <a:t>Alternative Vocabularies in MARC Cataloguing: </a:t>
            </a:r>
            <a:endParaRPr sz="44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3600"/>
              <a:t>An overview</a:t>
            </a:r>
            <a:endParaRPr sz="3600"/>
          </a:p>
        </p:txBody>
      </p:sp>
      <p:sp>
        <p:nvSpPr>
          <p:cNvPr id="55" name="Google Shape;55;p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11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400"/>
              <a:t>Chew Chiat Naun</a:t>
            </a:r>
            <a:endParaRPr sz="24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400"/>
              <a:t>PCC URIs in MARC Pilot, January 29, 2021</a:t>
            </a:r>
            <a:endParaRPr sz="2400"/>
          </a:p>
        </p:txBody>
      </p:sp>
      <p:sp>
        <p:nvSpPr>
          <p:cNvPr id="56" name="Google Shape;56;p1"/>
          <p:cNvSpPr txBox="1"/>
          <p:nvPr/>
        </p:nvSpPr>
        <p:spPr>
          <a:xfrm>
            <a:off x="6505025" y="4363825"/>
            <a:ext cx="2327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naun_chew@harvard.edu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b966098743_0_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Quiz question no. 2</a:t>
            </a:r>
            <a:endParaRPr/>
          </a:p>
        </p:txBody>
      </p:sp>
      <p:sp>
        <p:nvSpPr>
          <p:cNvPr id="109" name="Google Shape;109;gb966098743_0_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</a:rPr>
              <a:t>Where have you considered using alternative sources?</a:t>
            </a:r>
            <a:endParaRPr sz="2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gafebca95cb_0_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24188" y="481013"/>
            <a:ext cx="3095625" cy="418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b71d4edd4a_0_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Descriptive and administrative metadata 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20" name="Google Shape;120;gb71d4edd4a_0_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000000"/>
                </a:solidFill>
              </a:rPr>
              <a:t>Illustrative content: </a:t>
            </a:r>
            <a:endParaRPr sz="14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000000"/>
                </a:solidFill>
              </a:rPr>
              <a:t>340 ## $p Portraits $0 </a:t>
            </a:r>
            <a:r>
              <a:rPr lang="en" sz="1400" dirty="0">
                <a:solidFill>
                  <a:srgbClr val="000000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http://id.loc.gov/vocabulary/millus/por</a:t>
            </a:r>
            <a:r>
              <a:rPr lang="en" sz="1400" dirty="0">
                <a:solidFill>
                  <a:srgbClr val="000000"/>
                </a:solidFill>
              </a:rPr>
              <a:t> [or </a:t>
            </a:r>
            <a:r>
              <a:rPr lang="en" sz="1400" u="sng" dirty="0">
                <a:solidFill>
                  <a:schemeClr val="hlink"/>
                </a:solidFill>
                <a:hlinkClick r:id="rId4" invalidUrl="https://www.loc.gov/marc/mac/2021/2021-08.html]"/>
              </a:rPr>
              <a:t>353</a:t>
            </a:r>
            <a:r>
              <a:rPr lang="en" sz="1400" dirty="0">
                <a:solidFill>
                  <a:srgbClr val="000000"/>
                </a:solidFill>
              </a:rPr>
              <a:t>]</a:t>
            </a:r>
            <a:endParaRPr sz="14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000000"/>
                </a:solidFill>
              </a:rPr>
              <a:t>Broadcast standard: </a:t>
            </a:r>
            <a:endParaRPr sz="14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000000"/>
                </a:solidFill>
              </a:rPr>
              <a:t>346 ## $b NTSC $0 </a:t>
            </a:r>
            <a:r>
              <a:rPr lang="en" sz="1400" dirty="0">
                <a:solidFill>
                  <a:srgbClr val="000000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http://id.loc.gov/vocabulary/mbroadstd/ntsc</a:t>
            </a:r>
            <a:endParaRPr sz="11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000000"/>
                </a:solidFill>
              </a:rPr>
              <a:t>Encoding level:</a:t>
            </a:r>
            <a:endParaRPr sz="14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000000"/>
                </a:solidFill>
              </a:rPr>
              <a:t>LDR 03518nkc a2200253</a:t>
            </a:r>
            <a:r>
              <a:rPr lang="en" sz="1400" dirty="0">
                <a:solidFill>
                  <a:srgbClr val="000000"/>
                </a:solidFill>
                <a:highlight>
                  <a:srgbClr val="FFFF00"/>
                </a:highlight>
              </a:rPr>
              <a:t>5</a:t>
            </a:r>
            <a:r>
              <a:rPr lang="en" sz="1400" dirty="0">
                <a:solidFill>
                  <a:srgbClr val="000000"/>
                </a:solidFill>
              </a:rPr>
              <a:t>i 4500</a:t>
            </a:r>
            <a:endParaRPr sz="14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000000"/>
                </a:solidFill>
              </a:rPr>
              <a:t>Type of continuing resource:</a:t>
            </a:r>
            <a:endParaRPr sz="140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000000"/>
                </a:solidFill>
                <a:highlight>
                  <a:srgbClr val="FFFFFF"/>
                </a:highlight>
              </a:rPr>
              <a:t>008 010123c19909999ko </a:t>
            </a:r>
            <a:r>
              <a:rPr lang="en" sz="1400" dirty="0" err="1">
                <a:solidFill>
                  <a:srgbClr val="000000"/>
                </a:solidFill>
                <a:highlight>
                  <a:srgbClr val="FFFFFF"/>
                </a:highlight>
              </a:rPr>
              <a:t>mr</a:t>
            </a:r>
            <a:r>
              <a:rPr lang="en" sz="14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" sz="1400" dirty="0">
                <a:solidFill>
                  <a:srgbClr val="000000"/>
                </a:solidFill>
                <a:highlight>
                  <a:srgbClr val="FFFF00"/>
                </a:highlight>
              </a:rPr>
              <a:t>p</a:t>
            </a:r>
            <a:r>
              <a:rPr lang="en" sz="1400" dirty="0">
                <a:solidFill>
                  <a:srgbClr val="000000"/>
                </a:solidFill>
                <a:highlight>
                  <a:srgbClr val="FFFFFF"/>
                </a:highlight>
              </a:rPr>
              <a:t> 0 | 0kor d</a:t>
            </a:r>
            <a:endParaRPr sz="14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rgbClr val="000000"/>
              </a:solidFill>
            </a:endParaRPr>
          </a:p>
        </p:txBody>
      </p:sp>
      <p:sp>
        <p:nvSpPr>
          <p:cNvPr id="121" name="Google Shape;121;gb71d4edd4a_0_23"/>
          <p:cNvSpPr txBox="1"/>
          <p:nvPr/>
        </p:nvSpPr>
        <p:spPr>
          <a:xfrm>
            <a:off x="3933275" y="2792850"/>
            <a:ext cx="2466900" cy="9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00618E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http://id.loc.gov/vocabulary/menclvl/5</a:t>
            </a:r>
            <a:endParaRPr sz="1050">
              <a:solidFill>
                <a:srgbClr val="00618E"/>
              </a:solidFill>
            </a:endParaRPr>
          </a:p>
          <a:p>
            <a:pPr marL="0" lvl="0" indent="0" algn="l" rtl="0">
              <a:spcBef>
                <a:spcPts val="25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gb71d4edd4a_0_23"/>
          <p:cNvSpPr/>
          <p:nvPr/>
        </p:nvSpPr>
        <p:spPr>
          <a:xfrm>
            <a:off x="3886900" y="2900813"/>
            <a:ext cx="2804700" cy="3375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23" name="Google Shape;123;gb71d4edd4a_0_23"/>
          <p:cNvCxnSpPr/>
          <p:nvPr/>
        </p:nvCxnSpPr>
        <p:spPr>
          <a:xfrm flipV="1">
            <a:off x="2467375" y="3069563"/>
            <a:ext cx="1419525" cy="243944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24" name="Google Shape;124;gb71d4edd4a_0_23"/>
          <p:cNvSpPr txBox="1"/>
          <p:nvPr/>
        </p:nvSpPr>
        <p:spPr>
          <a:xfrm>
            <a:off x="4003075" y="3756150"/>
            <a:ext cx="3316500" cy="9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sz="1050" dirty="0">
                <a:solidFill>
                  <a:srgbClr val="00618E"/>
                </a:solidFill>
                <a:uFill>
                  <a:noFill/>
                </a:uFill>
                <a:hlinkClick r:id="rId7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http://id.loc.gov/vocabulary/mserialpubtype/periodical</a:t>
            </a:r>
            <a:endParaRPr sz="1050" dirty="0">
              <a:solidFill>
                <a:srgbClr val="00618E"/>
              </a:solidFill>
            </a:endParaRPr>
          </a:p>
          <a:p>
            <a:pPr marL="0" lvl="0" indent="0" algn="l" rtl="0">
              <a:spcBef>
                <a:spcPts val="25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5" name="Google Shape;125;gb71d4edd4a_0_23"/>
          <p:cNvSpPr/>
          <p:nvPr/>
        </p:nvSpPr>
        <p:spPr>
          <a:xfrm>
            <a:off x="3886900" y="3698528"/>
            <a:ext cx="3572100" cy="5727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26" name="Google Shape;126;gb71d4edd4a_0_23"/>
          <p:cNvCxnSpPr/>
          <p:nvPr/>
        </p:nvCxnSpPr>
        <p:spPr>
          <a:xfrm flipV="1">
            <a:off x="2720622" y="3984878"/>
            <a:ext cx="1166278" cy="112989"/>
          </a:xfrm>
          <a:prstGeom prst="straightConnector1">
            <a:avLst/>
          </a:prstGeom>
          <a:noFill/>
          <a:ln w="38100" cap="flat" cmpd="tri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b71d4edd4a_0_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Simplifying MARC practice</a:t>
            </a:r>
            <a:endParaRPr/>
          </a:p>
        </p:txBody>
      </p:sp>
      <p:sp>
        <p:nvSpPr>
          <p:cNvPr id="132" name="Google Shape;132;gb71d4edd4a_0_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solidFill>
                  <a:srgbClr val="333333"/>
                </a:solidFill>
              </a:rPr>
              <a:t>LDR 01104n</a:t>
            </a:r>
            <a:r>
              <a:rPr lang="en" sz="1250">
                <a:solidFill>
                  <a:srgbClr val="333333"/>
                </a:solidFill>
                <a:highlight>
                  <a:srgbClr val="FFFF00"/>
                </a:highlight>
              </a:rPr>
              <a:t>tm</a:t>
            </a:r>
            <a:r>
              <a:rPr lang="en" sz="1250">
                <a:solidFill>
                  <a:srgbClr val="333333"/>
                </a:solidFill>
              </a:rPr>
              <a:t> a22002897a 4500</a:t>
            </a:r>
            <a:endParaRPr sz="1250">
              <a:solidFill>
                <a:srgbClr val="33333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solidFill>
                  <a:srgbClr val="333333"/>
                </a:solidFill>
              </a:rPr>
              <a:t>100 1# $a Suttles, Virgil</a:t>
            </a:r>
            <a:endParaRPr sz="1250">
              <a:solidFill>
                <a:srgbClr val="33333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solidFill>
                  <a:srgbClr val="333333"/>
                </a:solidFill>
              </a:rPr>
              <a:t>245 10 $a Developing cross-cultural fellowship within a multiethnic group of Christians in Cayenne, French Guiana / $c by Virgil Suttles. </a:t>
            </a:r>
            <a:endParaRPr sz="1250">
              <a:solidFill>
                <a:srgbClr val="33333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solidFill>
                  <a:srgbClr val="333333"/>
                </a:solidFill>
                <a:highlight>
                  <a:srgbClr val="FFFF00"/>
                </a:highlight>
              </a:rPr>
              <a:t>502 ## $a Thesis </a:t>
            </a:r>
            <a:r>
              <a:rPr lang="en" sz="1250">
                <a:solidFill>
                  <a:srgbClr val="333333"/>
                </a:solidFill>
              </a:rPr>
              <a:t>(D. Min.)--Southwestern Baptist Theological Seminary, 1994. </a:t>
            </a:r>
            <a:endParaRPr sz="1250">
              <a:solidFill>
                <a:srgbClr val="33333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50">
              <a:solidFill>
                <a:srgbClr val="33333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50">
              <a:solidFill>
                <a:srgbClr val="333333"/>
              </a:solidFill>
            </a:endParaRPr>
          </a:p>
          <a:p>
            <a:pPr marL="45720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655 #7 $a Academic theses $2 lcgft $0 </a:t>
            </a:r>
            <a:r>
              <a:rPr lang="en" sz="1400">
                <a:solidFill>
                  <a:srgbClr val="000000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http://id.loc.gov/authorities/genreForms/gf2014026039</a:t>
            </a:r>
            <a:endParaRPr sz="1400">
              <a:solidFill>
                <a:srgbClr val="000000"/>
              </a:solidFill>
            </a:endParaRPr>
          </a:p>
          <a:p>
            <a:pPr marL="45720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333333"/>
              </a:solidFill>
            </a:endParaRPr>
          </a:p>
          <a:p>
            <a:pPr marL="0" lvl="0" indent="0" algn="l" rtl="0">
              <a:spcBef>
                <a:spcPts val="36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Or even ...</a:t>
            </a:r>
            <a:endParaRPr/>
          </a:p>
        </p:txBody>
      </p:sp>
      <p:sp>
        <p:nvSpPr>
          <p:cNvPr id="138" name="Google Shape;138;p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400">
                <a:solidFill>
                  <a:srgbClr val="000000"/>
                </a:solidFill>
                <a:highlight>
                  <a:srgbClr val="FFFFFF"/>
                </a:highlight>
              </a:rPr>
              <a:t>007 ## sd fsngnnmmned</a:t>
            </a:r>
            <a:endParaRPr sz="14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000000"/>
                </a:solidFill>
              </a:rPr>
              <a:t>300 $a 1 audio disc : $b digital, CD audio ; $c 4 ¾ in.</a:t>
            </a:r>
            <a:endParaRPr sz="14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000000"/>
                </a:solidFill>
              </a:rPr>
              <a:t>338 ## $a audio disc $b s $2 rdacarrier</a:t>
            </a:r>
            <a:endParaRPr sz="14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000000"/>
                </a:solidFill>
              </a:rPr>
              <a:t>340 ## $b 4 ¾ in. </a:t>
            </a:r>
            <a:endParaRPr sz="14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000000"/>
                </a:solidFill>
              </a:rPr>
              <a:t>344 ## $a digital $2 rdatr</a:t>
            </a:r>
            <a:endParaRPr sz="14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000000"/>
                </a:solidFill>
              </a:rPr>
              <a:t>344 ## $b optical $2 rdarm</a:t>
            </a:r>
            <a:endParaRPr sz="14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000000"/>
                </a:solidFill>
              </a:rPr>
              <a:t>347 ## $a audio file $2 rdaft</a:t>
            </a:r>
            <a:endParaRPr sz="14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000000"/>
                </a:solidFill>
              </a:rPr>
              <a:t>347 ## $b CD audio</a:t>
            </a:r>
            <a:endParaRPr sz="14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100">
              <a:solidFill>
                <a:srgbClr val="D6D6D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">
                <a:solidFill>
                  <a:schemeClr val="dk1"/>
                </a:solidFill>
              </a:rPr>
              <a:t>655 #7 $a Audio compact discs </a:t>
            </a:r>
            <a:r>
              <a:rPr lang="en">
                <a:solidFill>
                  <a:schemeClr val="dk2"/>
                </a:solidFill>
              </a:rPr>
              <a:t>$0 ??? $2 ???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b8b5af96c0_0_2"/>
          <p:cNvSpPr txBox="1">
            <a:spLocks noGrp="1"/>
          </p:cNvSpPr>
          <p:nvPr>
            <p:ph type="title"/>
          </p:nvPr>
        </p:nvSpPr>
        <p:spPr>
          <a:xfrm>
            <a:off x="311700" y="4683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Names: alternative workflows</a:t>
            </a:r>
            <a:endParaRPr/>
          </a:p>
        </p:txBody>
      </p:sp>
      <p:sp>
        <p:nvSpPr>
          <p:cNvPr id="144" name="Google Shape;144;gb8b5af96c0_0_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Wikidata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100 1# $a Quintana, Jaime $1 </a:t>
            </a:r>
            <a:r>
              <a:rPr lang="en" sz="1400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http://www.</a:t>
            </a:r>
            <a:r>
              <a:rPr lang="en" sz="1400" u="sng">
                <a:solidFill>
                  <a:schemeClr val="hlink"/>
                </a:solidFill>
                <a:hlinkClick r:id="rId3"/>
              </a:rPr>
              <a:t>wikidata</a:t>
            </a:r>
            <a:r>
              <a:rPr lang="en" sz="1400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.org/entity/Q5925286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endParaRPr sz="14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024 in MARC authority</a:t>
            </a:r>
            <a:endParaRPr>
              <a:solidFill>
                <a:srgbClr val="000000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010 ## $a n ????????</a:t>
            </a:r>
            <a:endParaRPr sz="1400">
              <a:solidFill>
                <a:srgbClr val="000000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024 ## $1 </a:t>
            </a:r>
            <a:r>
              <a:rPr lang="en" sz="1400" u="sng">
                <a:solidFill>
                  <a:schemeClr val="accent5"/>
                </a:solidFill>
                <a:highlight>
                  <a:srgbClr val="FFFFFF"/>
                </a:highlight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http://www.</a:t>
            </a:r>
            <a:r>
              <a:rPr lang="en" sz="14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wikidata</a:t>
            </a:r>
            <a:r>
              <a:rPr lang="en" sz="1400" u="sng">
                <a:solidFill>
                  <a:schemeClr val="accent5"/>
                </a:solidFill>
                <a:highlight>
                  <a:srgbClr val="FFFFFF"/>
                </a:highlight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.org/entity/Q5925286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endParaRPr sz="1400">
              <a:solidFill>
                <a:srgbClr val="000000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100 1# $a Quintana, Jaime $d 1967-</a:t>
            </a:r>
            <a:endParaRPr sz="1400">
              <a:solidFill>
                <a:srgbClr val="000000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4D5156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b966098743_0_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Genre/Form</a:t>
            </a:r>
            <a:endParaRPr/>
          </a:p>
        </p:txBody>
      </p:sp>
      <p:sp>
        <p:nvSpPr>
          <p:cNvPr id="150" name="Google Shape;150;gb966098743_0_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Examples: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u="sng">
                <a:solidFill>
                  <a:schemeClr val="hlink"/>
                </a:solidFill>
                <a:hlinkClick r:id="rId3"/>
              </a:rPr>
              <a:t>LCGFT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u="sng">
                <a:solidFill>
                  <a:schemeClr val="hlink"/>
                </a:solidFill>
                <a:hlinkClick r:id="rId4"/>
              </a:rPr>
              <a:t>Art &amp; Architecture Thesaurus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u="sng">
                <a:solidFill>
                  <a:schemeClr val="hlink"/>
                </a:solidFill>
                <a:hlinkClick r:id="rId5"/>
              </a:rPr>
              <a:t>OLAC Video Game genres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u="sng">
                <a:solidFill>
                  <a:schemeClr val="hlink"/>
                </a:solidFill>
                <a:hlinkClick r:id="rId6"/>
              </a:rPr>
              <a:t>Rare Books and Manuscript vocabulary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u="sng">
                <a:solidFill>
                  <a:schemeClr val="hlink"/>
                </a:solidFill>
                <a:hlinkClick r:id="rId7"/>
              </a:rPr>
              <a:t>Zine Subject Thesaurus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Domain specialization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Community governance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af9640c264_0_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areas</a:t>
            </a:r>
            <a:endParaRPr/>
          </a:p>
        </p:txBody>
      </p:sp>
      <p:sp>
        <p:nvSpPr>
          <p:cNvPr id="156" name="Google Shape;156;gaf9640c264_0_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Language: </a:t>
            </a:r>
            <a:r>
              <a:rPr lang="en" u="sng">
                <a:solidFill>
                  <a:schemeClr val="hlink"/>
                </a:solidFill>
                <a:hlinkClick r:id="rId3"/>
              </a:rPr>
              <a:t>PCC BABEL report</a:t>
            </a:r>
            <a:endParaRPr>
              <a:solidFill>
                <a:srgbClr val="000000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 sz="1400">
                <a:solidFill>
                  <a:srgbClr val="000000"/>
                </a:solidFill>
              </a:rPr>
              <a:t>7,868 codes in ISO 639-3 vs 485 in MARC vocabulary</a:t>
            </a:r>
            <a:endParaRPr sz="1400">
              <a:solidFill>
                <a:srgbClr val="000000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Example: North American Indian (Other) </a:t>
            </a:r>
            <a:endParaRPr>
              <a:solidFill>
                <a:srgbClr val="000000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 sz="1400">
                <a:solidFill>
                  <a:srgbClr val="000000"/>
                </a:solidFill>
              </a:rPr>
              <a:t>Addresses BIBFRAME as well as MARC implementation</a:t>
            </a:r>
            <a:endParaRPr sz="1400">
              <a:solidFill>
                <a:srgbClr val="000000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 sz="1400">
                <a:solidFill>
                  <a:srgbClr val="000000"/>
                </a:solidFill>
              </a:rPr>
              <a:t>Scripts</a:t>
            </a:r>
            <a:endParaRPr sz="1400">
              <a:solidFill>
                <a:srgbClr val="000000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ISO 639-3 not currently available as linked data; role for id.loc.gov?</a:t>
            </a:r>
            <a:endParaRPr sz="14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Demographic data</a:t>
            </a:r>
            <a:endParaRPr>
              <a:solidFill>
                <a:srgbClr val="000000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Example: </a:t>
            </a:r>
            <a:r>
              <a:rPr lang="en" u="sng">
                <a:solidFill>
                  <a:schemeClr val="hlink"/>
                </a:solidFill>
                <a:hlinkClick r:id="rId4"/>
              </a:rPr>
              <a:t>Wikidata project for Indigenous peoples of North America</a:t>
            </a:r>
            <a:endParaRPr>
              <a:solidFill>
                <a:srgbClr val="000000"/>
              </a:solidFill>
            </a:endParaRPr>
          </a:p>
          <a:p>
            <a:pPr marL="91440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350" i="1">
                <a:solidFill>
                  <a:srgbClr val="202122"/>
                </a:solidFill>
              </a:rPr>
              <a:t>Goals include: The implementation and maintenance of ontologies, vocabularies, and multilingual thesauri relating to Indigenous peoples</a:t>
            </a:r>
            <a:endParaRPr sz="1350" i="1">
              <a:solidFill>
                <a:srgbClr val="202122"/>
              </a:solidFill>
            </a:endParaRPr>
          </a:p>
          <a:p>
            <a:pPr marL="1371600" lvl="0" indent="0" algn="l" rtl="0">
              <a:spcBef>
                <a:spcPts val="10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b966098743_0_2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Questions? Comments?</a:t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b966098743_0_2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45720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 i="1">
                <a:latin typeface="Calibri"/>
                <a:ea typeface="Calibri"/>
                <a:cs typeface="Calibri"/>
                <a:sym typeface="Calibri"/>
              </a:rPr>
              <a:t>Expand use of linked data value vocabularies to augment, and where feasible to replace, existing metadata practices</a:t>
            </a:r>
            <a:endParaRPr/>
          </a:p>
        </p:txBody>
      </p:sp>
      <p:sp>
        <p:nvSpPr>
          <p:cNvPr id="62" name="Google Shape;62;gb966098743_0_2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 From PCC Strategic Directions 2018-2021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Linked data in MARC</a:t>
            </a:r>
            <a:endParaRPr/>
          </a:p>
        </p:txBody>
      </p:sp>
      <p:sp>
        <p:nvSpPr>
          <p:cNvPr id="68" name="Google Shape;68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Authority 024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$0 and $1 throughout MARC format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$4 for relator URIs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$2 to indicate name vocabularies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758 for work IDs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More recent developments, e.g. $0 and $1 for 022 (ISSN)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b966098743_0_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Quiz question no. 1</a:t>
            </a:r>
            <a:endParaRPr/>
          </a:p>
        </p:txBody>
      </p:sp>
      <p:sp>
        <p:nvSpPr>
          <p:cNvPr id="74" name="Google Shape;74;gb966098743_0_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</a:rPr>
              <a:t>How long do you expect to use MARC?</a:t>
            </a:r>
            <a:endParaRPr sz="2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gafebca95cb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38475" y="504825"/>
            <a:ext cx="3067050" cy="4133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b768566eae_0_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Two strategies</a:t>
            </a:r>
            <a:endParaRPr/>
          </a:p>
        </p:txBody>
      </p:sp>
      <p:sp>
        <p:nvSpPr>
          <p:cNvPr id="85" name="Google Shape;85;gb768566eae_0_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024 in MARC authorities</a:t>
            </a:r>
            <a:endParaRPr>
              <a:solidFill>
                <a:srgbClr val="000000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010 ## $a n 79056533</a:t>
            </a:r>
            <a:endParaRPr sz="1400">
              <a:solidFill>
                <a:srgbClr val="000000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024 ## $1 </a:t>
            </a:r>
            <a:r>
              <a:rPr lang="en" sz="1400">
                <a:solidFill>
                  <a:srgbClr val="000000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https://isni.org/isni/0000000121491740</a:t>
            </a:r>
            <a:r>
              <a:rPr lang="en" sz="1400">
                <a:solidFill>
                  <a:srgbClr val="000000"/>
                </a:solidFill>
              </a:rPr>
              <a:t> </a:t>
            </a:r>
            <a:endParaRPr sz="1400">
              <a:solidFill>
                <a:srgbClr val="000000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100 1# $a Rendell, Ruth, $d 1930-2015</a:t>
            </a:r>
            <a:endParaRPr sz="1400">
              <a:solidFill>
                <a:srgbClr val="000000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Direct use of external sources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000000"/>
              </a:solidFill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100 1# $a Rendell, Ruth $2 isni $1 https://isni.org/isni/0000000121491740</a:t>
            </a:r>
            <a:endParaRPr sz="14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b768566eae_0_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driving these changes? </a:t>
            </a:r>
            <a:endParaRPr/>
          </a:p>
        </p:txBody>
      </p:sp>
      <p:sp>
        <p:nvSpPr>
          <p:cNvPr id="91" name="Google Shape;91;gb768566eae_0_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Emergence and adoption of linked data vocabularies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Experimentation with alternative platforms and mixed workflows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BIBFRAME transition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Overcoming limitations of traditional standards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b768566eae_0_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Recent and current work</a:t>
            </a:r>
            <a:endParaRPr/>
          </a:p>
        </p:txBody>
      </p:sp>
      <p:sp>
        <p:nvSpPr>
          <p:cNvPr id="97" name="Google Shape;97;gb768566eae_0_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PCC Wikidata pilot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Faceted vocabularies (e.g. SSFV report on LC vocabularies; FAST)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Language codes (PCC BABEL)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 u="sng">
                <a:solidFill>
                  <a:schemeClr val="hlink"/>
                </a:solidFill>
                <a:hlinkClick r:id="rId3"/>
              </a:rPr>
              <a:t>Id.loc.gov</a:t>
            </a:r>
            <a:r>
              <a:rPr lang="en" sz="1600">
                <a:solidFill>
                  <a:schemeClr val="dk1"/>
                </a:solidFill>
              </a:rPr>
              <a:t> - see example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RDA vocabularies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SHARE-VDE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b71d4edd4a_0_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Where are alternative vocabularies coming into use? </a:t>
            </a:r>
            <a:endParaRPr/>
          </a:p>
        </p:txBody>
      </p:sp>
      <p:sp>
        <p:nvSpPr>
          <p:cNvPr id="103" name="Google Shape;103;gb71d4edd4a_0_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Names (persons, organizations)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Descriptive elements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Language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Subjects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Genre/Form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Demographic terms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Other named entities (e.g. events, buildings, creative works, etc.)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1437</Words>
  <Application>Microsoft Macintosh PowerPoint</Application>
  <PresentationFormat>On-screen Show (16:9)</PresentationFormat>
  <Paragraphs>180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Calibri</vt:lpstr>
      <vt:lpstr>Arial</vt:lpstr>
      <vt:lpstr>Simple Light</vt:lpstr>
      <vt:lpstr>Alternative Vocabularies in MARC Cataloguing:  An overview</vt:lpstr>
      <vt:lpstr>Expand use of linked data value vocabularies to augment, and where feasible to replace, existing metadata practices</vt:lpstr>
      <vt:lpstr>Linked data in MARC</vt:lpstr>
      <vt:lpstr>Quiz question no. 1</vt:lpstr>
      <vt:lpstr>PowerPoint Presentation</vt:lpstr>
      <vt:lpstr>Two strategies</vt:lpstr>
      <vt:lpstr>What’s driving these changes? </vt:lpstr>
      <vt:lpstr>Recent and current work</vt:lpstr>
      <vt:lpstr>Where are alternative vocabularies coming into use? </vt:lpstr>
      <vt:lpstr>Quiz question no. 2</vt:lpstr>
      <vt:lpstr>PowerPoint Presentation</vt:lpstr>
      <vt:lpstr>Descriptive and administrative metadata </vt:lpstr>
      <vt:lpstr>Simplifying MARC practice</vt:lpstr>
      <vt:lpstr>Or even ...</vt:lpstr>
      <vt:lpstr>Names: alternative workflows</vt:lpstr>
      <vt:lpstr>Genre/Form</vt:lpstr>
      <vt:lpstr>Other areas</vt:lpstr>
      <vt:lpstr>Questions? Comments?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Alternative Vocabularies in MARC Cataloguing:  An overview</dc:title>
  <cp:lastModifiedBy>Chiat Naun Chew</cp:lastModifiedBy>
  <cp:revision>1</cp:revision>
  <dcterms:modified xsi:type="dcterms:W3CDTF">2021-01-29T21:07:00Z</dcterms:modified>
</cp:coreProperties>
</file>