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56" r:id="rId2"/>
    <p:sldId id="257" r:id="rId3"/>
    <p:sldId id="261" r:id="rId4"/>
    <p:sldId id="264" r:id="rId5"/>
    <p:sldId id="263" r:id="rId6"/>
    <p:sldId id="277" r:id="rId7"/>
    <p:sldId id="278" r:id="rId8"/>
    <p:sldId id="259" r:id="rId9"/>
    <p:sldId id="265" r:id="rId10"/>
    <p:sldId id="266" r:id="rId11"/>
    <p:sldId id="258" r:id="rId12"/>
    <p:sldId id="267" r:id="rId13"/>
    <p:sldId id="260" r:id="rId14"/>
    <p:sldId id="273" r:id="rId15"/>
    <p:sldId id="262" r:id="rId16"/>
    <p:sldId id="268" r:id="rId17"/>
    <p:sldId id="269" r:id="rId18"/>
    <p:sldId id="270" r:id="rId19"/>
    <p:sldId id="271" r:id="rId20"/>
    <p:sldId id="276" r:id="rId21"/>
    <p:sldId id="274" r:id="rId22"/>
    <p:sldId id="275" r:id="rId23"/>
    <p:sldId id="280" r:id="rId24"/>
    <p:sldId id="279"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7907" autoAdjust="0"/>
    <p:restoredTop sz="85401" autoAdjust="0"/>
  </p:normalViewPr>
  <p:slideViewPr>
    <p:cSldViewPr snapToGrid="0">
      <p:cViewPr varScale="1">
        <p:scale>
          <a:sx n="62" d="100"/>
          <a:sy n="62" d="100"/>
        </p:scale>
        <p:origin x="528"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D8F26B4-FEB1-4786-9153-886B61C2264F}" type="datetimeFigureOut">
              <a:rPr lang="en-US" smtClean="0"/>
              <a:t>12/14/2018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97E6329-9DC6-49E2-B9D8-9E120FD10325}" type="slidenum">
              <a:rPr lang="en-US" smtClean="0"/>
              <a:t>‹#›</a:t>
            </a:fld>
            <a:endParaRPr lang="en-US"/>
          </a:p>
        </p:txBody>
      </p:sp>
    </p:spTree>
    <p:extLst>
      <p:ext uri="{BB962C8B-B14F-4D97-AF65-F5344CB8AC3E}">
        <p14:creationId xmlns:p14="http://schemas.microsoft.com/office/powerpoint/2010/main" val="18012369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97E6329-9DC6-49E2-B9D8-9E120FD10325}" type="slidenum">
              <a:rPr lang="en-US" smtClean="0"/>
              <a:t>5</a:t>
            </a:fld>
            <a:endParaRPr lang="en-US"/>
          </a:p>
        </p:txBody>
      </p:sp>
    </p:spTree>
    <p:extLst>
      <p:ext uri="{BB962C8B-B14F-4D97-AF65-F5344CB8AC3E}">
        <p14:creationId xmlns:p14="http://schemas.microsoft.com/office/powerpoint/2010/main" val="30239594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8"/>
        <p:cNvGrpSpPr/>
        <p:nvPr/>
      </p:nvGrpSpPr>
      <p:grpSpPr>
        <a:xfrm>
          <a:off x="0" y="0"/>
          <a:ext cx="0" cy="0"/>
          <a:chOff x="0" y="0"/>
          <a:chExt cx="0" cy="0"/>
        </a:xfrm>
      </p:grpSpPr>
      <p:sp>
        <p:nvSpPr>
          <p:cNvPr id="429" name="Google Shape;429;g45580c9473_0_3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0" name="Google Shape;430;g45580c9473_0_3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Our “Retriever” extension was built in response to, and guided by, pilot participant feedback, as a way to fill in some of the “entity gaps” in the system. </a:t>
            </a:r>
            <a:endParaRPr/>
          </a:p>
          <a:p>
            <a:pPr marL="0" lvl="0" indent="0" algn="l" rtl="0">
              <a:spcBef>
                <a:spcPts val="0"/>
              </a:spcBef>
              <a:spcAft>
                <a:spcPts val="0"/>
              </a:spcAft>
              <a:buNone/>
            </a:pPr>
            <a:endParaRPr/>
          </a:p>
          <a:p>
            <a:pPr marL="0" lvl="0" indent="0" algn="l" rtl="0">
              <a:spcBef>
                <a:spcPts val="0"/>
              </a:spcBef>
              <a:spcAft>
                <a:spcPts val="0"/>
              </a:spcAft>
              <a:buNone/>
            </a:pPr>
            <a:r>
              <a:rPr lang="en"/>
              <a:t>A simple keyword search interfaces uses the Wikidata, VIAF, and FAST APIs to return possible matches.  Selecting one of the matches fills in data in a simple form for double-checking data quality and supplementing descriptions, with a one-click button to create a new entity description in the pilot system Wikibase.</a:t>
            </a: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p:txBody>
      </p:sp>
    </p:spTree>
    <p:extLst>
      <p:ext uri="{BB962C8B-B14F-4D97-AF65-F5344CB8AC3E}">
        <p14:creationId xmlns:p14="http://schemas.microsoft.com/office/powerpoint/2010/main" val="221046877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A9E763E-2879-E34B-B34F-3547018DCAFC}" type="slidenum">
              <a:rPr lang="en-US" smtClean="0"/>
              <a:t>23</a:t>
            </a:fld>
            <a:endParaRPr lang="en-US"/>
          </a:p>
        </p:txBody>
      </p:sp>
    </p:spTree>
    <p:extLst>
      <p:ext uri="{BB962C8B-B14F-4D97-AF65-F5344CB8AC3E}">
        <p14:creationId xmlns:p14="http://schemas.microsoft.com/office/powerpoint/2010/main" val="37583794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97E6329-9DC6-49E2-B9D8-9E120FD10325}" type="slidenum">
              <a:rPr lang="en-US" smtClean="0"/>
              <a:t>9</a:t>
            </a:fld>
            <a:endParaRPr lang="en-US"/>
          </a:p>
        </p:txBody>
      </p:sp>
    </p:spTree>
    <p:extLst>
      <p:ext uri="{BB962C8B-B14F-4D97-AF65-F5344CB8AC3E}">
        <p14:creationId xmlns:p14="http://schemas.microsoft.com/office/powerpoint/2010/main" val="8816019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Need to review meeting notes again</a:t>
            </a:r>
            <a:endParaRPr lang="en-US" dirty="0"/>
          </a:p>
        </p:txBody>
      </p:sp>
      <p:sp>
        <p:nvSpPr>
          <p:cNvPr id="4" name="Slide Number Placeholder 3"/>
          <p:cNvSpPr>
            <a:spLocks noGrp="1"/>
          </p:cNvSpPr>
          <p:nvPr>
            <p:ph type="sldNum" sz="quarter" idx="10"/>
          </p:nvPr>
        </p:nvSpPr>
        <p:spPr/>
        <p:txBody>
          <a:bodyPr/>
          <a:lstStyle/>
          <a:p>
            <a:fld id="{797E6329-9DC6-49E2-B9D8-9E120FD10325}" type="slidenum">
              <a:rPr lang="en-US" smtClean="0"/>
              <a:t>11</a:t>
            </a:fld>
            <a:endParaRPr lang="en-US"/>
          </a:p>
        </p:txBody>
      </p:sp>
    </p:spTree>
    <p:extLst>
      <p:ext uri="{BB962C8B-B14F-4D97-AF65-F5344CB8AC3E}">
        <p14:creationId xmlns:p14="http://schemas.microsoft.com/office/powerpoint/2010/main" val="612873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https://www.oclc.org/research/themes/data-science/linkeddata/linked-data-prototype.html</a:t>
            </a:r>
          </a:p>
          <a:p>
            <a:endParaRPr lang="en-US" dirty="0"/>
          </a:p>
        </p:txBody>
      </p:sp>
      <p:sp>
        <p:nvSpPr>
          <p:cNvPr id="4" name="Slide Number Placeholder 3"/>
          <p:cNvSpPr>
            <a:spLocks noGrp="1"/>
          </p:cNvSpPr>
          <p:nvPr>
            <p:ph type="sldNum" sz="quarter" idx="10"/>
          </p:nvPr>
        </p:nvSpPr>
        <p:spPr/>
        <p:txBody>
          <a:bodyPr/>
          <a:lstStyle/>
          <a:p>
            <a:fld id="{797E6329-9DC6-49E2-B9D8-9E120FD10325}" type="slidenum">
              <a:rPr lang="en-US" smtClean="0"/>
              <a:t>13</a:t>
            </a:fld>
            <a:endParaRPr lang="en-US"/>
          </a:p>
        </p:txBody>
      </p:sp>
    </p:spTree>
    <p:extLst>
      <p:ext uri="{BB962C8B-B14F-4D97-AF65-F5344CB8AC3E}">
        <p14:creationId xmlns:p14="http://schemas.microsoft.com/office/powerpoint/2010/main" val="16461678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97E6329-9DC6-49E2-B9D8-9E120FD10325}" type="slidenum">
              <a:rPr lang="en-US" smtClean="0"/>
              <a:t>15</a:t>
            </a:fld>
            <a:endParaRPr lang="en-US"/>
          </a:p>
        </p:txBody>
      </p:sp>
    </p:spTree>
    <p:extLst>
      <p:ext uri="{BB962C8B-B14F-4D97-AF65-F5344CB8AC3E}">
        <p14:creationId xmlns:p14="http://schemas.microsoft.com/office/powerpoint/2010/main" val="39885127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97E6329-9DC6-49E2-B9D8-9E120FD10325}" type="slidenum">
              <a:rPr lang="en-US" smtClean="0"/>
              <a:t>16</a:t>
            </a:fld>
            <a:endParaRPr lang="en-US"/>
          </a:p>
        </p:txBody>
      </p:sp>
    </p:spTree>
    <p:extLst>
      <p:ext uri="{BB962C8B-B14F-4D97-AF65-F5344CB8AC3E}">
        <p14:creationId xmlns:p14="http://schemas.microsoft.com/office/powerpoint/2010/main" val="6309258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Cornell</a:t>
            </a:r>
            <a:endParaRPr lang="en-US" dirty="0"/>
          </a:p>
        </p:txBody>
      </p:sp>
      <p:sp>
        <p:nvSpPr>
          <p:cNvPr id="4" name="Slide Number Placeholder 3"/>
          <p:cNvSpPr>
            <a:spLocks noGrp="1"/>
          </p:cNvSpPr>
          <p:nvPr>
            <p:ph type="sldNum" sz="quarter" idx="10"/>
          </p:nvPr>
        </p:nvSpPr>
        <p:spPr/>
        <p:txBody>
          <a:bodyPr/>
          <a:lstStyle/>
          <a:p>
            <a:fld id="{797E6329-9DC6-49E2-B9D8-9E120FD10325}" type="slidenum">
              <a:rPr lang="en-US" smtClean="0"/>
              <a:t>17</a:t>
            </a:fld>
            <a:endParaRPr lang="en-US"/>
          </a:p>
        </p:txBody>
      </p:sp>
    </p:spTree>
    <p:extLst>
      <p:ext uri="{BB962C8B-B14F-4D97-AF65-F5344CB8AC3E}">
        <p14:creationId xmlns:p14="http://schemas.microsoft.com/office/powerpoint/2010/main" val="42361581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0"/>
        <p:cNvGrpSpPr/>
        <p:nvPr/>
      </p:nvGrpSpPr>
      <p:grpSpPr>
        <a:xfrm>
          <a:off x="0" y="0"/>
          <a:ext cx="0" cy="0"/>
          <a:chOff x="0" y="0"/>
          <a:chExt cx="0" cy="0"/>
        </a:xfrm>
      </p:grpSpPr>
      <p:sp>
        <p:nvSpPr>
          <p:cNvPr id="391" name="Google Shape;391;g45580c9473_0_7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2" name="Google Shape;392;g45580c9473_0_7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The Wikibase UI can be extended by writing little “Gadgets” … basically small Javascript applications that can be invoked from Wikibase pages.  </a:t>
            </a:r>
            <a:endParaRPr/>
          </a:p>
          <a:p>
            <a:pPr marL="0" lvl="0" indent="0" algn="l" rtl="0">
              <a:spcBef>
                <a:spcPts val="0"/>
              </a:spcBef>
              <a:spcAft>
                <a:spcPts val="0"/>
              </a:spcAft>
              <a:buNone/>
            </a:pPr>
            <a:endParaRPr/>
          </a:p>
          <a:p>
            <a:pPr marL="0" lvl="0" indent="0" algn="l" rtl="0">
              <a:spcBef>
                <a:spcPts val="0"/>
              </a:spcBef>
              <a:spcAft>
                <a:spcPts val="0"/>
              </a:spcAft>
              <a:buNone/>
            </a:pPr>
            <a:r>
              <a:rPr lang="en"/>
              <a:t>For example, we created a gadget that would make gather thumbnail images and metadata for statements associated a MediaWiki Commons image with an entity.</a:t>
            </a:r>
            <a:endParaRPr/>
          </a:p>
          <a:p>
            <a:pPr marL="0" lvl="0" indent="0" algn="l" rtl="0">
              <a:spcBef>
                <a:spcPts val="0"/>
              </a:spcBef>
              <a:spcAft>
                <a:spcPts val="0"/>
              </a:spcAft>
              <a:buNone/>
            </a:pPr>
            <a:endParaRPr/>
          </a:p>
        </p:txBody>
      </p:sp>
    </p:spTree>
    <p:extLst>
      <p:ext uri="{BB962C8B-B14F-4D97-AF65-F5344CB8AC3E}">
        <p14:creationId xmlns:p14="http://schemas.microsoft.com/office/powerpoint/2010/main" val="31379362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0"/>
        <p:cNvGrpSpPr/>
        <p:nvPr/>
      </p:nvGrpSpPr>
      <p:grpSpPr>
        <a:xfrm>
          <a:off x="0" y="0"/>
          <a:ext cx="0" cy="0"/>
          <a:chOff x="0" y="0"/>
          <a:chExt cx="0" cy="0"/>
        </a:xfrm>
      </p:grpSpPr>
      <p:sp>
        <p:nvSpPr>
          <p:cNvPr id="421" name="Google Shape;421;g468184303e_10_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2" name="Google Shape;422;g468184303e_10_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We created our own fit-for-purpose extensions, including an “Explorer” for browsing through our entities which utilized the MediaWiki Search API as well as the SPARQL Query API to gather data, with other sources like DBpedia providing additional context.</a:t>
            </a: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p:txBody>
      </p:sp>
    </p:spTree>
    <p:extLst>
      <p:ext uri="{BB962C8B-B14F-4D97-AF65-F5344CB8AC3E}">
        <p14:creationId xmlns:p14="http://schemas.microsoft.com/office/powerpoint/2010/main" val="11551965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12563F8-22E1-4B2B-B79F-2639BBAD5C6F}" type="datetimeFigureOut">
              <a:rPr lang="en-US" smtClean="0"/>
              <a:t>12/14/2018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BF5BA0-8B90-4171-8A56-FEDAC6E4C4AC}" type="slidenum">
              <a:rPr lang="en-US" smtClean="0"/>
              <a:t>‹#›</a:t>
            </a:fld>
            <a:endParaRPr lang="en-US"/>
          </a:p>
        </p:txBody>
      </p:sp>
    </p:spTree>
    <p:extLst>
      <p:ext uri="{BB962C8B-B14F-4D97-AF65-F5344CB8AC3E}">
        <p14:creationId xmlns:p14="http://schemas.microsoft.com/office/powerpoint/2010/main" val="19076964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12563F8-22E1-4B2B-B79F-2639BBAD5C6F}" type="datetimeFigureOut">
              <a:rPr lang="en-US" smtClean="0"/>
              <a:t>12/14/2018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BF5BA0-8B90-4171-8A56-FEDAC6E4C4AC}" type="slidenum">
              <a:rPr lang="en-US" smtClean="0"/>
              <a:t>‹#›</a:t>
            </a:fld>
            <a:endParaRPr lang="en-US"/>
          </a:p>
        </p:txBody>
      </p:sp>
    </p:spTree>
    <p:extLst>
      <p:ext uri="{BB962C8B-B14F-4D97-AF65-F5344CB8AC3E}">
        <p14:creationId xmlns:p14="http://schemas.microsoft.com/office/powerpoint/2010/main" val="6679989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12563F8-22E1-4B2B-B79F-2639BBAD5C6F}" type="datetimeFigureOut">
              <a:rPr lang="en-US" smtClean="0"/>
              <a:t>12/14/2018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BF5BA0-8B90-4171-8A56-FEDAC6E4C4AC}" type="slidenum">
              <a:rPr lang="en-US" smtClean="0"/>
              <a:t>‹#›</a:t>
            </a:fld>
            <a:endParaRPr lang="en-US"/>
          </a:p>
        </p:txBody>
      </p:sp>
    </p:spTree>
    <p:extLst>
      <p:ext uri="{BB962C8B-B14F-4D97-AF65-F5344CB8AC3E}">
        <p14:creationId xmlns:p14="http://schemas.microsoft.com/office/powerpoint/2010/main" val="4625384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Content- Bullet">
  <p:cSld name="Content- Bullet">
    <p:spTree>
      <p:nvGrpSpPr>
        <p:cNvPr id="1" name="Shape 62"/>
        <p:cNvGrpSpPr/>
        <p:nvPr/>
      </p:nvGrpSpPr>
      <p:grpSpPr>
        <a:xfrm>
          <a:off x="0" y="0"/>
          <a:ext cx="0" cy="0"/>
          <a:chOff x="0" y="0"/>
          <a:chExt cx="0" cy="0"/>
        </a:xfrm>
      </p:grpSpPr>
      <p:sp>
        <p:nvSpPr>
          <p:cNvPr id="63" name="Google Shape;63;p15"/>
          <p:cNvSpPr/>
          <p:nvPr/>
        </p:nvSpPr>
        <p:spPr>
          <a:xfrm>
            <a:off x="0" y="6248400"/>
            <a:ext cx="2946400" cy="609600"/>
          </a:xfrm>
          <a:prstGeom prst="rect">
            <a:avLst/>
          </a:prstGeom>
          <a:solidFill>
            <a:srgbClr val="236192"/>
          </a:solidFill>
          <a:ln>
            <a:noFill/>
          </a:ln>
        </p:spPr>
        <p:txBody>
          <a:bodyPr spcFirstLastPara="1" wrap="square" lIns="91433" tIns="45700" rIns="91433" bIns="45700" anchor="ctr" anchorCtr="0">
            <a:noAutofit/>
          </a:bodyPr>
          <a:lstStyle/>
          <a:p>
            <a:pPr marL="0" marR="0" lvl="0" indent="0" algn="ctr" rtl="0">
              <a:spcBef>
                <a:spcPts val="0"/>
              </a:spcBef>
              <a:spcAft>
                <a:spcPts val="0"/>
              </a:spcAft>
              <a:buNone/>
            </a:pPr>
            <a:endParaRPr sz="2400" b="0" i="0" u="none" strike="noStrike" cap="none">
              <a:solidFill>
                <a:srgbClr val="3D527F"/>
              </a:solidFill>
              <a:latin typeface="Calibri"/>
              <a:ea typeface="Calibri"/>
              <a:cs typeface="Calibri"/>
              <a:sym typeface="Calibri"/>
            </a:endParaRPr>
          </a:p>
        </p:txBody>
      </p:sp>
      <p:sp>
        <p:nvSpPr>
          <p:cNvPr id="64" name="Google Shape;64;p15"/>
          <p:cNvSpPr/>
          <p:nvPr/>
        </p:nvSpPr>
        <p:spPr>
          <a:xfrm>
            <a:off x="2946400" y="6248400"/>
            <a:ext cx="1414000" cy="609600"/>
          </a:xfrm>
          <a:prstGeom prst="rect">
            <a:avLst/>
          </a:prstGeom>
          <a:solidFill>
            <a:srgbClr val="007DBA"/>
          </a:solidFill>
          <a:ln>
            <a:noFill/>
          </a:ln>
        </p:spPr>
        <p:txBody>
          <a:bodyPr spcFirstLastPara="1" wrap="square" lIns="91433" tIns="45700" rIns="91433" bIns="45700" anchor="ctr" anchorCtr="0">
            <a:noAutofit/>
          </a:bodyPr>
          <a:lstStyle/>
          <a:p>
            <a:pPr marL="0" marR="0" lvl="0" indent="0" algn="ctr" rtl="0">
              <a:spcBef>
                <a:spcPts val="0"/>
              </a:spcBef>
              <a:spcAft>
                <a:spcPts val="0"/>
              </a:spcAft>
              <a:buNone/>
            </a:pPr>
            <a:endParaRPr sz="2400" b="0" i="0" u="none" strike="noStrike" cap="none">
              <a:solidFill>
                <a:srgbClr val="3D527F"/>
              </a:solidFill>
              <a:latin typeface="Calibri"/>
              <a:ea typeface="Calibri"/>
              <a:cs typeface="Calibri"/>
              <a:sym typeface="Calibri"/>
            </a:endParaRPr>
          </a:p>
        </p:txBody>
      </p:sp>
      <p:sp>
        <p:nvSpPr>
          <p:cNvPr id="65" name="Google Shape;65;p15"/>
          <p:cNvSpPr/>
          <p:nvPr/>
        </p:nvSpPr>
        <p:spPr>
          <a:xfrm>
            <a:off x="4360333" y="6248400"/>
            <a:ext cx="7831600" cy="609600"/>
          </a:xfrm>
          <a:prstGeom prst="rect">
            <a:avLst/>
          </a:prstGeom>
          <a:solidFill>
            <a:srgbClr val="00AFD7"/>
          </a:solidFill>
          <a:ln>
            <a:noFill/>
          </a:ln>
        </p:spPr>
        <p:txBody>
          <a:bodyPr spcFirstLastPara="1" wrap="square" lIns="91433" tIns="45700" rIns="91433" bIns="45700" anchor="ctr" anchorCtr="0">
            <a:noAutofit/>
          </a:bodyPr>
          <a:lstStyle/>
          <a:p>
            <a:pPr marL="0" marR="0" lvl="0" indent="0" algn="ctr" rtl="0">
              <a:spcBef>
                <a:spcPts val="0"/>
              </a:spcBef>
              <a:spcAft>
                <a:spcPts val="0"/>
              </a:spcAft>
              <a:buNone/>
            </a:pPr>
            <a:endParaRPr sz="2400" b="0" i="0" u="none" strike="noStrike" cap="none">
              <a:solidFill>
                <a:srgbClr val="3D527F"/>
              </a:solidFill>
              <a:latin typeface="Calibri"/>
              <a:ea typeface="Calibri"/>
              <a:cs typeface="Calibri"/>
              <a:sym typeface="Calibri"/>
            </a:endParaRPr>
          </a:p>
        </p:txBody>
      </p:sp>
      <p:sp>
        <p:nvSpPr>
          <p:cNvPr id="66" name="Google Shape;66;p15"/>
          <p:cNvSpPr txBox="1">
            <a:spLocks noGrp="1"/>
          </p:cNvSpPr>
          <p:nvPr>
            <p:ph type="body" idx="1"/>
          </p:nvPr>
        </p:nvSpPr>
        <p:spPr>
          <a:xfrm>
            <a:off x="454381" y="457739"/>
            <a:ext cx="11252000" cy="915200"/>
          </a:xfrm>
          <a:prstGeom prst="rect">
            <a:avLst/>
          </a:prstGeom>
          <a:noFill/>
          <a:ln>
            <a:noFill/>
          </a:ln>
        </p:spPr>
        <p:txBody>
          <a:bodyPr spcFirstLastPara="1" wrap="square" lIns="68575" tIns="34275" rIns="68575" bIns="34275" anchor="t" anchorCtr="0"/>
          <a:lstStyle>
            <a:lvl1pPr marL="609585" marR="0" lvl="0" indent="-304792" algn="l" rtl="0">
              <a:lnSpc>
                <a:spcPct val="90000"/>
              </a:lnSpc>
              <a:spcBef>
                <a:spcPts val="1067"/>
              </a:spcBef>
              <a:spcAft>
                <a:spcPts val="0"/>
              </a:spcAft>
              <a:buClr>
                <a:schemeClr val="dk2"/>
              </a:buClr>
              <a:buSzPts val="3600"/>
              <a:buFont typeface="Arial"/>
              <a:buNone/>
              <a:defRPr sz="4800" b="1" i="0" u="none" strike="noStrike" cap="none">
                <a:solidFill>
                  <a:schemeClr val="dk2"/>
                </a:solidFill>
                <a:latin typeface="Calibri"/>
                <a:ea typeface="Calibri"/>
                <a:cs typeface="Calibri"/>
                <a:sym typeface="Calibri"/>
              </a:defRPr>
            </a:lvl1pPr>
            <a:lvl2pPr marL="1219170" marR="0" lvl="1" indent="-457189" algn="l" rtl="0">
              <a:lnSpc>
                <a:spcPct val="90000"/>
              </a:lnSpc>
              <a:spcBef>
                <a:spcPts val="533"/>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2pPr>
            <a:lvl3pPr marL="1828754" marR="0" lvl="2" indent="-431789" algn="l" rtl="0">
              <a:lnSpc>
                <a:spcPct val="90000"/>
              </a:lnSpc>
              <a:spcBef>
                <a:spcPts val="533"/>
              </a:spcBef>
              <a:spcAft>
                <a:spcPts val="0"/>
              </a:spcAft>
              <a:buClr>
                <a:schemeClr val="dk1"/>
              </a:buClr>
              <a:buSzPts val="1500"/>
              <a:buFont typeface="Arial"/>
              <a:buChar char="•"/>
              <a:defRPr sz="2000" b="0" i="0" u="none" strike="noStrike" cap="none">
                <a:solidFill>
                  <a:schemeClr val="dk1"/>
                </a:solidFill>
                <a:latin typeface="Calibri"/>
                <a:ea typeface="Calibri"/>
                <a:cs typeface="Calibri"/>
                <a:sym typeface="Calibri"/>
              </a:defRPr>
            </a:lvl3pPr>
            <a:lvl4pPr marL="2438339" marR="0" lvl="3" indent="-423323"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Calibri"/>
                <a:ea typeface="Calibri"/>
                <a:cs typeface="Calibri"/>
                <a:sym typeface="Calibri"/>
              </a:defRPr>
            </a:lvl4pPr>
            <a:lvl5pPr marL="3047924" marR="0" lvl="4" indent="-423323"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Calibri"/>
                <a:ea typeface="Calibri"/>
                <a:cs typeface="Calibri"/>
                <a:sym typeface="Calibri"/>
              </a:defRPr>
            </a:lvl5pPr>
            <a:lvl6pPr marL="3657509" marR="0" lvl="5" indent="-423323"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Calibri"/>
                <a:ea typeface="Calibri"/>
                <a:cs typeface="Calibri"/>
                <a:sym typeface="Calibri"/>
              </a:defRPr>
            </a:lvl6pPr>
            <a:lvl7pPr marL="4267093" marR="0" lvl="6" indent="-423323"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Calibri"/>
                <a:ea typeface="Calibri"/>
                <a:cs typeface="Calibri"/>
                <a:sym typeface="Calibri"/>
              </a:defRPr>
            </a:lvl7pPr>
            <a:lvl8pPr marL="4876678" marR="0" lvl="7" indent="-423323"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Calibri"/>
                <a:ea typeface="Calibri"/>
                <a:cs typeface="Calibri"/>
                <a:sym typeface="Calibri"/>
              </a:defRPr>
            </a:lvl8pPr>
            <a:lvl9pPr marL="5486263" marR="0" lvl="8" indent="-423323"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Calibri"/>
                <a:ea typeface="Calibri"/>
                <a:cs typeface="Calibri"/>
                <a:sym typeface="Calibri"/>
              </a:defRPr>
            </a:lvl9pPr>
          </a:lstStyle>
          <a:p>
            <a:endParaRPr/>
          </a:p>
        </p:txBody>
      </p:sp>
      <p:pic>
        <p:nvPicPr>
          <p:cNvPr id="67" name="Google Shape;67;p15"/>
          <p:cNvPicPr preferRelativeResize="0"/>
          <p:nvPr/>
        </p:nvPicPr>
        <p:blipFill rotWithShape="1">
          <a:blip r:embed="rId2">
            <a:alphaModFix/>
          </a:blip>
          <a:srcRect/>
          <a:stretch/>
        </p:blipFill>
        <p:spPr>
          <a:xfrm>
            <a:off x="11080072" y="6422994"/>
            <a:ext cx="916224" cy="291625"/>
          </a:xfrm>
          <a:prstGeom prst="rect">
            <a:avLst/>
          </a:prstGeom>
          <a:noFill/>
          <a:ln>
            <a:noFill/>
          </a:ln>
        </p:spPr>
      </p:pic>
      <p:sp>
        <p:nvSpPr>
          <p:cNvPr id="68" name="Google Shape;68;p15"/>
          <p:cNvSpPr txBox="1">
            <a:spLocks noGrp="1"/>
          </p:cNvSpPr>
          <p:nvPr>
            <p:ph type="body" idx="2"/>
          </p:nvPr>
        </p:nvSpPr>
        <p:spPr>
          <a:xfrm>
            <a:off x="455084" y="1373717"/>
            <a:ext cx="11252400" cy="4424000"/>
          </a:xfrm>
          <a:prstGeom prst="rect">
            <a:avLst/>
          </a:prstGeom>
          <a:noFill/>
          <a:ln>
            <a:noFill/>
          </a:ln>
        </p:spPr>
        <p:txBody>
          <a:bodyPr spcFirstLastPara="1" wrap="square" lIns="68575" tIns="34275" rIns="68575" bIns="34275" anchor="t" anchorCtr="0"/>
          <a:lstStyle>
            <a:lvl1pPr marL="609585" marR="0" lvl="0" indent="-541853" algn="l" rtl="0">
              <a:lnSpc>
                <a:spcPct val="90000"/>
              </a:lnSpc>
              <a:spcBef>
                <a:spcPts val="1067"/>
              </a:spcBef>
              <a:spcAft>
                <a:spcPts val="0"/>
              </a:spcAft>
              <a:buClr>
                <a:schemeClr val="dk1"/>
              </a:buClr>
              <a:buSzPts val="2800"/>
              <a:buFont typeface="Arial"/>
              <a:buChar char="•"/>
              <a:defRPr sz="3733" b="0" i="0" u="none" strike="noStrike" cap="none">
                <a:solidFill>
                  <a:schemeClr val="dk1"/>
                </a:solidFill>
                <a:latin typeface="Calibri"/>
                <a:ea typeface="Calibri"/>
                <a:cs typeface="Calibri"/>
                <a:sym typeface="Calibri"/>
              </a:defRPr>
            </a:lvl1pPr>
            <a:lvl2pPr marL="1219170" marR="0" lvl="1" indent="-507987" algn="l" rtl="0">
              <a:lnSpc>
                <a:spcPct val="90000"/>
              </a:lnSpc>
              <a:spcBef>
                <a:spcPts val="533"/>
              </a:spcBef>
              <a:spcAft>
                <a:spcPts val="0"/>
              </a:spcAft>
              <a:buClr>
                <a:schemeClr val="dk1"/>
              </a:buClr>
              <a:buSzPts val="2400"/>
              <a:buFont typeface="Arial"/>
              <a:buChar char="•"/>
              <a:defRPr sz="3200" b="0" i="0" u="none" strike="noStrike" cap="none">
                <a:solidFill>
                  <a:schemeClr val="dk1"/>
                </a:solidFill>
                <a:latin typeface="Calibri"/>
                <a:ea typeface="Calibri"/>
                <a:cs typeface="Calibri"/>
                <a:sym typeface="Calibri"/>
              </a:defRPr>
            </a:lvl2pPr>
            <a:lvl3pPr marL="1828754" marR="0" lvl="2" indent="-474121" algn="l" rtl="0">
              <a:lnSpc>
                <a:spcPct val="90000"/>
              </a:lnSpc>
              <a:spcBef>
                <a:spcPts val="533"/>
              </a:spcBef>
              <a:spcAft>
                <a:spcPts val="0"/>
              </a:spcAft>
              <a:buClr>
                <a:schemeClr val="dk1"/>
              </a:buClr>
              <a:buSzPts val="2000"/>
              <a:buFont typeface="Arial"/>
              <a:buChar char="•"/>
              <a:defRPr sz="2667" b="0" i="0" u="none" strike="noStrike" cap="none">
                <a:solidFill>
                  <a:schemeClr val="dk1"/>
                </a:solidFill>
                <a:latin typeface="Calibri"/>
                <a:ea typeface="Calibri"/>
                <a:cs typeface="Calibri"/>
                <a:sym typeface="Calibri"/>
              </a:defRPr>
            </a:lvl3pPr>
            <a:lvl4pPr marL="2438339" marR="0" lvl="3" indent="-457189" algn="l" rtl="0">
              <a:lnSpc>
                <a:spcPct val="90000"/>
              </a:lnSpc>
              <a:spcBef>
                <a:spcPts val="533"/>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4pPr>
            <a:lvl5pPr marL="3047924" marR="0" lvl="4" indent="-457189" algn="l" rtl="0">
              <a:lnSpc>
                <a:spcPct val="90000"/>
              </a:lnSpc>
              <a:spcBef>
                <a:spcPts val="533"/>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5pPr>
            <a:lvl6pPr marL="3657509" marR="0" lvl="5" indent="-423323"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Calibri"/>
                <a:ea typeface="Calibri"/>
                <a:cs typeface="Calibri"/>
                <a:sym typeface="Calibri"/>
              </a:defRPr>
            </a:lvl6pPr>
            <a:lvl7pPr marL="4267093" marR="0" lvl="6" indent="-423323"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Calibri"/>
                <a:ea typeface="Calibri"/>
                <a:cs typeface="Calibri"/>
                <a:sym typeface="Calibri"/>
              </a:defRPr>
            </a:lvl7pPr>
            <a:lvl8pPr marL="4876678" marR="0" lvl="7" indent="-423323"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Calibri"/>
                <a:ea typeface="Calibri"/>
                <a:cs typeface="Calibri"/>
                <a:sym typeface="Calibri"/>
              </a:defRPr>
            </a:lvl8pPr>
            <a:lvl9pPr marL="5486263" marR="0" lvl="8" indent="-423323"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Calibri"/>
                <a:ea typeface="Calibri"/>
                <a:cs typeface="Calibri"/>
                <a:sym typeface="Calibri"/>
              </a:defRPr>
            </a:lvl9pPr>
          </a:lstStyle>
          <a:p>
            <a:endParaRPr/>
          </a:p>
        </p:txBody>
      </p:sp>
    </p:spTree>
    <p:extLst>
      <p:ext uri="{BB962C8B-B14F-4D97-AF65-F5344CB8AC3E}">
        <p14:creationId xmlns:p14="http://schemas.microsoft.com/office/powerpoint/2010/main" val="26051152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Content- Header">
    <p:spTree>
      <p:nvGrpSpPr>
        <p:cNvPr id="1" name=""/>
        <p:cNvGrpSpPr/>
        <p:nvPr/>
      </p:nvGrpSpPr>
      <p:grpSpPr>
        <a:xfrm>
          <a:off x="0" y="0"/>
          <a:ext cx="0" cy="0"/>
          <a:chOff x="0" y="0"/>
          <a:chExt cx="0" cy="0"/>
        </a:xfrm>
      </p:grpSpPr>
      <p:sp>
        <p:nvSpPr>
          <p:cNvPr id="18" name="Rectangle 17"/>
          <p:cNvSpPr/>
          <p:nvPr userDrawn="1"/>
        </p:nvSpPr>
        <p:spPr>
          <a:xfrm>
            <a:off x="0" y="6248400"/>
            <a:ext cx="2946400" cy="609600"/>
          </a:xfrm>
          <a:prstGeom prst="rect">
            <a:avLst/>
          </a:prstGeom>
          <a:solidFill>
            <a:srgbClr val="23619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2400">
              <a:solidFill>
                <a:srgbClr val="3D527F"/>
              </a:solidFill>
            </a:endParaRPr>
          </a:p>
        </p:txBody>
      </p:sp>
      <p:sp>
        <p:nvSpPr>
          <p:cNvPr id="19" name="Rectangle 18"/>
          <p:cNvSpPr/>
          <p:nvPr userDrawn="1"/>
        </p:nvSpPr>
        <p:spPr>
          <a:xfrm>
            <a:off x="2946400" y="6248400"/>
            <a:ext cx="1413933" cy="609600"/>
          </a:xfrm>
          <a:prstGeom prst="rect">
            <a:avLst/>
          </a:prstGeom>
          <a:solidFill>
            <a:srgbClr val="007DBA"/>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2400">
              <a:solidFill>
                <a:srgbClr val="3D527F"/>
              </a:solidFill>
            </a:endParaRPr>
          </a:p>
        </p:txBody>
      </p:sp>
      <p:sp>
        <p:nvSpPr>
          <p:cNvPr id="20" name="Rectangle 19"/>
          <p:cNvSpPr/>
          <p:nvPr userDrawn="1"/>
        </p:nvSpPr>
        <p:spPr>
          <a:xfrm>
            <a:off x="4360333" y="6248400"/>
            <a:ext cx="7831667" cy="609600"/>
          </a:xfrm>
          <a:prstGeom prst="rect">
            <a:avLst/>
          </a:prstGeom>
          <a:solidFill>
            <a:srgbClr val="00AFD7"/>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2400">
              <a:solidFill>
                <a:srgbClr val="3D527F"/>
              </a:solidFill>
            </a:endParaRPr>
          </a:p>
        </p:txBody>
      </p:sp>
      <p:sp>
        <p:nvSpPr>
          <p:cNvPr id="6" name="Text Placeholder 5"/>
          <p:cNvSpPr>
            <a:spLocks noGrp="1"/>
          </p:cNvSpPr>
          <p:nvPr>
            <p:ph type="body" sz="quarter" idx="13" hasCustomPrompt="1"/>
          </p:nvPr>
        </p:nvSpPr>
        <p:spPr>
          <a:xfrm>
            <a:off x="454382" y="457739"/>
            <a:ext cx="11252197" cy="915256"/>
          </a:xfrm>
          <a:prstGeom prst="rect">
            <a:avLst/>
          </a:prstGeom>
        </p:spPr>
        <p:txBody>
          <a:bodyPr vert="horz"/>
          <a:lstStyle>
            <a:lvl1pPr marL="0" indent="0">
              <a:buNone/>
              <a:defRPr sz="4800" b="1" baseline="0">
                <a:solidFill>
                  <a:schemeClr val="tx2"/>
                </a:solidFill>
              </a:defRPr>
            </a:lvl1pPr>
          </a:lstStyle>
          <a:p>
            <a:pPr lvl="0"/>
            <a:r>
              <a:rPr lang="en-US"/>
              <a:t>Title of slide</a:t>
            </a:r>
          </a:p>
        </p:txBody>
      </p:sp>
      <p:pic>
        <p:nvPicPr>
          <p:cNvPr id="8" name="Picture 5"/>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1080072" y="6422993"/>
            <a:ext cx="916227" cy="2916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069294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12563F8-22E1-4B2B-B79F-2639BBAD5C6F}" type="datetimeFigureOut">
              <a:rPr lang="en-US" smtClean="0"/>
              <a:t>12/14/2018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BF5BA0-8B90-4171-8A56-FEDAC6E4C4AC}" type="slidenum">
              <a:rPr lang="en-US" smtClean="0"/>
              <a:t>‹#›</a:t>
            </a:fld>
            <a:endParaRPr lang="en-US"/>
          </a:p>
        </p:txBody>
      </p:sp>
    </p:spTree>
    <p:extLst>
      <p:ext uri="{BB962C8B-B14F-4D97-AF65-F5344CB8AC3E}">
        <p14:creationId xmlns:p14="http://schemas.microsoft.com/office/powerpoint/2010/main" val="18018341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12563F8-22E1-4B2B-B79F-2639BBAD5C6F}" type="datetimeFigureOut">
              <a:rPr lang="en-US" smtClean="0"/>
              <a:t>12/14/2018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BF5BA0-8B90-4171-8A56-FEDAC6E4C4AC}" type="slidenum">
              <a:rPr lang="en-US" smtClean="0"/>
              <a:t>‹#›</a:t>
            </a:fld>
            <a:endParaRPr lang="en-US"/>
          </a:p>
        </p:txBody>
      </p:sp>
    </p:spTree>
    <p:extLst>
      <p:ext uri="{BB962C8B-B14F-4D97-AF65-F5344CB8AC3E}">
        <p14:creationId xmlns:p14="http://schemas.microsoft.com/office/powerpoint/2010/main" val="21005440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12563F8-22E1-4B2B-B79F-2639BBAD5C6F}" type="datetimeFigureOut">
              <a:rPr lang="en-US" smtClean="0"/>
              <a:t>12/14/2018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6BF5BA0-8B90-4171-8A56-FEDAC6E4C4AC}" type="slidenum">
              <a:rPr lang="en-US" smtClean="0"/>
              <a:t>‹#›</a:t>
            </a:fld>
            <a:endParaRPr lang="en-US"/>
          </a:p>
        </p:txBody>
      </p:sp>
    </p:spTree>
    <p:extLst>
      <p:ext uri="{BB962C8B-B14F-4D97-AF65-F5344CB8AC3E}">
        <p14:creationId xmlns:p14="http://schemas.microsoft.com/office/powerpoint/2010/main" val="20100446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12563F8-22E1-4B2B-B79F-2639BBAD5C6F}" type="datetimeFigureOut">
              <a:rPr lang="en-US" smtClean="0"/>
              <a:t>12/14/2018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6BF5BA0-8B90-4171-8A56-FEDAC6E4C4AC}" type="slidenum">
              <a:rPr lang="en-US" smtClean="0"/>
              <a:t>‹#›</a:t>
            </a:fld>
            <a:endParaRPr lang="en-US"/>
          </a:p>
        </p:txBody>
      </p:sp>
    </p:spTree>
    <p:extLst>
      <p:ext uri="{BB962C8B-B14F-4D97-AF65-F5344CB8AC3E}">
        <p14:creationId xmlns:p14="http://schemas.microsoft.com/office/powerpoint/2010/main" val="8079303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12563F8-22E1-4B2B-B79F-2639BBAD5C6F}" type="datetimeFigureOut">
              <a:rPr lang="en-US" smtClean="0"/>
              <a:t>12/14/2018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6BF5BA0-8B90-4171-8A56-FEDAC6E4C4AC}" type="slidenum">
              <a:rPr lang="en-US" smtClean="0"/>
              <a:t>‹#›</a:t>
            </a:fld>
            <a:endParaRPr lang="en-US"/>
          </a:p>
        </p:txBody>
      </p:sp>
    </p:spTree>
    <p:extLst>
      <p:ext uri="{BB962C8B-B14F-4D97-AF65-F5344CB8AC3E}">
        <p14:creationId xmlns:p14="http://schemas.microsoft.com/office/powerpoint/2010/main" val="12037400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12563F8-22E1-4B2B-B79F-2639BBAD5C6F}" type="datetimeFigureOut">
              <a:rPr lang="en-US" smtClean="0"/>
              <a:t>12/14/2018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6BF5BA0-8B90-4171-8A56-FEDAC6E4C4AC}" type="slidenum">
              <a:rPr lang="en-US" smtClean="0"/>
              <a:t>‹#›</a:t>
            </a:fld>
            <a:endParaRPr lang="en-US"/>
          </a:p>
        </p:txBody>
      </p:sp>
    </p:spTree>
    <p:extLst>
      <p:ext uri="{BB962C8B-B14F-4D97-AF65-F5344CB8AC3E}">
        <p14:creationId xmlns:p14="http://schemas.microsoft.com/office/powerpoint/2010/main" val="14753544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B12563F8-22E1-4B2B-B79F-2639BBAD5C6F}" type="datetimeFigureOut">
              <a:rPr lang="en-US" smtClean="0"/>
              <a:t>12/14/2018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6BF5BA0-8B90-4171-8A56-FEDAC6E4C4AC}" type="slidenum">
              <a:rPr lang="en-US" smtClean="0"/>
              <a:t>‹#›</a:t>
            </a:fld>
            <a:endParaRPr lang="en-US"/>
          </a:p>
        </p:txBody>
      </p:sp>
    </p:spTree>
    <p:extLst>
      <p:ext uri="{BB962C8B-B14F-4D97-AF65-F5344CB8AC3E}">
        <p14:creationId xmlns:p14="http://schemas.microsoft.com/office/powerpoint/2010/main" val="26412946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B12563F8-22E1-4B2B-B79F-2639BBAD5C6F}" type="datetimeFigureOut">
              <a:rPr lang="en-US" smtClean="0"/>
              <a:t>12/14/2018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6BF5BA0-8B90-4171-8A56-FEDAC6E4C4AC}" type="slidenum">
              <a:rPr lang="en-US" smtClean="0"/>
              <a:t>‹#›</a:t>
            </a:fld>
            <a:endParaRPr lang="en-US"/>
          </a:p>
        </p:txBody>
      </p:sp>
    </p:spTree>
    <p:extLst>
      <p:ext uri="{BB962C8B-B14F-4D97-AF65-F5344CB8AC3E}">
        <p14:creationId xmlns:p14="http://schemas.microsoft.com/office/powerpoint/2010/main" val="3883803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12563F8-22E1-4B2B-B79F-2639BBAD5C6F}" type="datetimeFigureOut">
              <a:rPr lang="en-US" smtClean="0"/>
              <a:t>12/14/2018</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6BF5BA0-8B90-4171-8A56-FEDAC6E4C4AC}" type="slidenum">
              <a:rPr lang="en-US" smtClean="0"/>
              <a:t>‹#›</a:t>
            </a:fld>
            <a:endParaRPr lang="en-US"/>
          </a:p>
        </p:txBody>
      </p:sp>
    </p:spTree>
    <p:extLst>
      <p:ext uri="{BB962C8B-B14F-4D97-AF65-F5344CB8AC3E}">
        <p14:creationId xmlns:p14="http://schemas.microsoft.com/office/powerpoint/2010/main" val="42593663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search-ld.library.wisc.edu/"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drive.google.com/open?id=1UAUW5ARZRle04-nVKPWatXBZz82PNuX6"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hyperlink" Target="https://rutumulkar.com/blog/2016/NLP-ML" TargetMode="External"/><Relationship Id="rId5" Type="http://schemas.openxmlformats.org/officeDocument/2006/relationships/hyperlink" Target="https://www.oclc.org/research/events/2018/103018-linked-data-prototype-managing-bibliographic-data.html" TargetMode="External"/><Relationship Id="rId4" Type="http://schemas.openxmlformats.org/officeDocument/2006/relationships/hyperlink" Target="https://drive.google.com/open?id=1RqWbiKWkodqc1hTbO-ztMc1Bw0WctnsJ"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s://search-ld.library.wisc.edu/" TargetMode="External"/><Relationship Id="rId2" Type="http://schemas.openxmlformats.org/officeDocument/2006/relationships/hyperlink" Target="https://docs.google.com/presentation/d/1clrHX5HP7WLkGdrSW2im8qNq8YJhsqms9XVdtCz4Ir4/edit?usp=sharing" TargetMode="External"/><Relationship Id="rId1" Type="http://schemas.openxmlformats.org/officeDocument/2006/relationships/slideLayout" Target="../slideLayouts/slideLayout2.xml"/><Relationship Id="rId6" Type="http://schemas.openxmlformats.org/officeDocument/2006/relationships/hyperlink" Target="https://youtu.be/4ULsWULR4aU" TargetMode="External"/><Relationship Id="rId5" Type="http://schemas.openxmlformats.org/officeDocument/2006/relationships/hyperlink" Target="https://www.oclc.org/content/dam/research/events/2018/LinkedDataLessons-OCLC-October2018.pptx" TargetMode="External"/><Relationship Id="rId4" Type="http://schemas.openxmlformats.org/officeDocument/2006/relationships/hyperlink" Target="https://newcatalog.library.cornell.edu/"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12.xml"/><Relationship Id="rId4" Type="http://schemas.openxmlformats.org/officeDocument/2006/relationships/image" Target="../media/image9.png"/></Relationships>
</file>

<file path=ppt/slides/_rels/slide2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12.xml"/><Relationship Id="rId5" Type="http://schemas.openxmlformats.org/officeDocument/2006/relationships/image" Target="../media/image12.png"/><Relationship Id="rId4" Type="http://schemas.openxmlformats.org/officeDocument/2006/relationships/image" Target="../media/image11.png"/></Relationships>
</file>

<file path=ppt/slides/_rels/slide2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3" Type="http://schemas.openxmlformats.org/officeDocument/2006/relationships/hyperlink" Target="https://1jrwx1.axshare.com/abe_lincoln.html" TargetMode="External"/><Relationship Id="rId2" Type="http://schemas.openxmlformats.org/officeDocument/2006/relationships/notesSlide" Target="../notesSlides/notesSlide11.xml"/><Relationship Id="rId1" Type="http://schemas.openxmlformats.org/officeDocument/2006/relationships/slideLayout" Target="../slideLayouts/slideLayout13.xml"/><Relationship Id="rId4" Type="http://schemas.openxmlformats.org/officeDocument/2006/relationships/image" Target="../media/image14.png"/></Relationships>
</file>

<file path=ppt/slides/_rels/slide2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Discovery Brainstorming</a:t>
            </a:r>
            <a:endParaRPr lang="en-US" dirty="0"/>
          </a:p>
        </p:txBody>
      </p:sp>
      <p:sp>
        <p:nvSpPr>
          <p:cNvPr id="3" name="Subtitle 2"/>
          <p:cNvSpPr>
            <a:spLocks noGrp="1"/>
          </p:cNvSpPr>
          <p:nvPr>
            <p:ph type="subTitle" idx="1"/>
          </p:nvPr>
        </p:nvSpPr>
        <p:spPr/>
        <p:txBody>
          <a:bodyPr/>
          <a:lstStyle/>
          <a:p>
            <a:r>
              <a:rPr lang="en-US" dirty="0" smtClean="0"/>
              <a:t>Findings things is awesome</a:t>
            </a:r>
            <a:endParaRPr lang="en-US" dirty="0"/>
          </a:p>
        </p:txBody>
      </p:sp>
    </p:spTree>
    <p:extLst>
      <p:ext uri="{BB962C8B-B14F-4D97-AF65-F5344CB8AC3E}">
        <p14:creationId xmlns:p14="http://schemas.microsoft.com/office/powerpoint/2010/main" val="36655151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3431944432"/>
              </p:ext>
            </p:extLst>
          </p:nvPr>
        </p:nvGraphicFramePr>
        <p:xfrm>
          <a:off x="0" y="0"/>
          <a:ext cx="10476854" cy="6689393"/>
        </p:xfrm>
        <a:graphic>
          <a:graphicData uri="http://schemas.openxmlformats.org/drawingml/2006/table">
            <a:tbl>
              <a:tblPr firstRow="1" bandRow="1">
                <a:tableStyleId>{5C22544A-7EE6-4342-B048-85BDC9FD1C3A}</a:tableStyleId>
              </a:tblPr>
              <a:tblGrid>
                <a:gridCol w="5238427">
                  <a:extLst>
                    <a:ext uri="{9D8B030D-6E8A-4147-A177-3AD203B41FA5}">
                      <a16:colId xmlns:a16="http://schemas.microsoft.com/office/drawing/2014/main" val="1898605827"/>
                    </a:ext>
                  </a:extLst>
                </a:gridCol>
                <a:gridCol w="5238427">
                  <a:extLst>
                    <a:ext uri="{9D8B030D-6E8A-4147-A177-3AD203B41FA5}">
                      <a16:colId xmlns:a16="http://schemas.microsoft.com/office/drawing/2014/main" val="3850348578"/>
                    </a:ext>
                  </a:extLst>
                </a:gridCol>
              </a:tblGrid>
              <a:tr h="562359">
                <a:tc>
                  <a:txBody>
                    <a:bodyPr/>
                    <a:lstStyle/>
                    <a:p>
                      <a:r>
                        <a:rPr lang="en-US" dirty="0" smtClean="0"/>
                        <a:t>Data and Process</a:t>
                      </a:r>
                      <a:endParaRPr lang="en-US" dirty="0"/>
                    </a:p>
                  </a:txBody>
                  <a:tcPr/>
                </a:tc>
                <a:tc>
                  <a:txBody>
                    <a:bodyPr/>
                    <a:lstStyle/>
                    <a:p>
                      <a:r>
                        <a:rPr lang="en-US" dirty="0" smtClean="0"/>
                        <a:t>User Experience</a:t>
                      </a:r>
                      <a:endParaRPr lang="en-US" dirty="0"/>
                    </a:p>
                  </a:txBody>
                  <a:tcPr/>
                </a:tc>
                <a:extLst>
                  <a:ext uri="{0D108BD9-81ED-4DB2-BD59-A6C34878D82A}">
                    <a16:rowId xmlns:a16="http://schemas.microsoft.com/office/drawing/2014/main" val="324416725"/>
                  </a:ext>
                </a:extLst>
              </a:tr>
              <a:tr h="967183">
                <a:tc>
                  <a:txBody>
                    <a:bodyPr/>
                    <a:lstStyle/>
                    <a:p>
                      <a:r>
                        <a:rPr lang="en-US" dirty="0" smtClean="0"/>
                        <a:t>Connections to </a:t>
                      </a:r>
                      <a:r>
                        <a:rPr lang="en-US" dirty="0" err="1" smtClean="0"/>
                        <a:t>Wikidata</a:t>
                      </a:r>
                      <a:r>
                        <a:rPr lang="en-US" dirty="0" smtClean="0"/>
                        <a:t>/</a:t>
                      </a:r>
                      <a:r>
                        <a:rPr lang="en-US" dirty="0" err="1" smtClean="0"/>
                        <a:t>Dbpedia</a:t>
                      </a:r>
                      <a:r>
                        <a:rPr lang="en-US" dirty="0" smtClean="0"/>
                        <a:t>?, VIAF, and ISNI for</a:t>
                      </a:r>
                      <a:r>
                        <a:rPr lang="en-US" baseline="0" dirty="0" smtClean="0"/>
                        <a:t> display in individual search result</a:t>
                      </a:r>
                      <a:endParaRPr lang="en-US" dirty="0"/>
                    </a:p>
                  </a:txBody>
                  <a:tcPr/>
                </a:tc>
                <a:tc>
                  <a:txBody>
                    <a:bodyPr/>
                    <a:lstStyle/>
                    <a:p>
                      <a:r>
                        <a:rPr lang="en-US" dirty="0" smtClean="0"/>
                        <a:t>External</a:t>
                      </a:r>
                      <a:r>
                        <a:rPr lang="en-US" baseline="0" dirty="0" smtClean="0"/>
                        <a:t> data where connected to item is displayed on the details page for the item (knowledge panels and/or dispersed through show view)</a:t>
                      </a:r>
                      <a:endParaRPr lang="en-US" dirty="0"/>
                    </a:p>
                  </a:txBody>
                  <a:tcPr/>
                </a:tc>
                <a:extLst>
                  <a:ext uri="{0D108BD9-81ED-4DB2-BD59-A6C34878D82A}">
                    <a16:rowId xmlns:a16="http://schemas.microsoft.com/office/drawing/2014/main" val="3664140896"/>
                  </a:ext>
                </a:extLst>
              </a:tr>
              <a:tr h="1446414">
                <a:tc>
                  <a:txBody>
                    <a:bodyPr/>
                    <a:lstStyle/>
                    <a:p>
                      <a:r>
                        <a:rPr lang="en-US" dirty="0" smtClean="0"/>
                        <a:t>Externally</a:t>
                      </a:r>
                      <a:r>
                        <a:rPr lang="en-US" baseline="0" dirty="0" smtClean="0"/>
                        <a:t> linked information is used to augment the search index</a:t>
                      </a:r>
                      <a:endParaRPr lang="en-US" dirty="0"/>
                    </a:p>
                  </a:txBody>
                  <a:tcPr/>
                </a:tc>
                <a:tc>
                  <a:txBody>
                    <a:bodyPr/>
                    <a:lstStyle/>
                    <a:p>
                      <a:r>
                        <a:rPr lang="en-US" dirty="0" smtClean="0"/>
                        <a:t>Labels and terms from external</a:t>
                      </a:r>
                      <a:r>
                        <a:rPr lang="en-US" baseline="0" dirty="0" smtClean="0"/>
                        <a:t> sources can provide search results from related items in the catalog.</a:t>
                      </a:r>
                    </a:p>
                    <a:p>
                      <a:r>
                        <a:rPr lang="en-US" baseline="0" dirty="0" smtClean="0"/>
                        <a:t>Facets using values from external vocabularies can be used to retrieve catalog results (e.g. LCSH? FAST? Or something else not in the catalog?)</a:t>
                      </a:r>
                      <a:endParaRPr lang="en-US" dirty="0"/>
                    </a:p>
                  </a:txBody>
                  <a:tcPr/>
                </a:tc>
                <a:extLst>
                  <a:ext uri="{0D108BD9-81ED-4DB2-BD59-A6C34878D82A}">
                    <a16:rowId xmlns:a16="http://schemas.microsoft.com/office/drawing/2014/main" val="1442428184"/>
                  </a:ext>
                </a:extLst>
              </a:tr>
              <a:tr h="947651">
                <a:tc>
                  <a:txBody>
                    <a:bodyPr/>
                    <a:lstStyle/>
                    <a:p>
                      <a:r>
                        <a:rPr lang="en-US" dirty="0" smtClean="0"/>
                        <a:t>Relationships between entities and vocabularies/external data used to define hierarchies/taxonomies</a:t>
                      </a:r>
                      <a:endParaRPr lang="en-US" dirty="0"/>
                    </a:p>
                  </a:txBody>
                  <a:tcPr/>
                </a:tc>
                <a:tc>
                  <a:txBody>
                    <a:bodyPr/>
                    <a:lstStyle/>
                    <a:p>
                      <a:r>
                        <a:rPr lang="en-US" dirty="0" smtClean="0"/>
                        <a:t>Graph</a:t>
                      </a:r>
                      <a:r>
                        <a:rPr lang="en-US" baseline="0" dirty="0" smtClean="0"/>
                        <a:t> or taxonomic navigation (or some form of navigation that is well-suited to exploring graphs and trees in both browse and search tasks)</a:t>
                      </a:r>
                      <a:endParaRPr lang="en-US" dirty="0"/>
                    </a:p>
                  </a:txBody>
                  <a:tcPr/>
                </a:tc>
                <a:extLst>
                  <a:ext uri="{0D108BD9-81ED-4DB2-BD59-A6C34878D82A}">
                    <a16:rowId xmlns:a16="http://schemas.microsoft.com/office/drawing/2014/main" val="1345817474"/>
                  </a:ext>
                </a:extLst>
              </a:tr>
              <a:tr h="1194680">
                <a:tc>
                  <a:txBody>
                    <a:bodyPr/>
                    <a:lstStyle/>
                    <a:p>
                      <a:r>
                        <a:rPr lang="en-US" dirty="0" smtClean="0"/>
                        <a:t>Semantically related terms (from ontologies? ML</a:t>
                      </a:r>
                      <a:r>
                        <a:rPr lang="en-US" baseline="0" dirty="0" smtClean="0"/>
                        <a:t> magic? a combination?) </a:t>
                      </a:r>
                      <a:r>
                        <a:rPr lang="en-US" dirty="0" smtClean="0"/>
                        <a:t>are used to augment</a:t>
                      </a:r>
                      <a:r>
                        <a:rPr lang="en-US" baseline="0" dirty="0" smtClean="0"/>
                        <a:t> the index</a:t>
                      </a:r>
                      <a:endParaRPr lang="en-US" dirty="0"/>
                    </a:p>
                  </a:txBody>
                  <a:tcPr/>
                </a:tc>
                <a:tc>
                  <a:txBody>
                    <a:bodyPr/>
                    <a:lstStyle/>
                    <a:p>
                      <a:r>
                        <a:rPr lang="en-US" dirty="0" smtClean="0"/>
                        <a:t>Did you mean “something more specific” when you</a:t>
                      </a:r>
                      <a:r>
                        <a:rPr lang="en-US" baseline="0" dirty="0" smtClean="0"/>
                        <a:t> typed in “specific”? OR Here are all the results including both “specific” and “something more specific”</a:t>
                      </a:r>
                      <a:endParaRPr lang="en-US" dirty="0"/>
                    </a:p>
                  </a:txBody>
                  <a:tcPr/>
                </a:tc>
                <a:extLst>
                  <a:ext uri="{0D108BD9-81ED-4DB2-BD59-A6C34878D82A}">
                    <a16:rowId xmlns:a16="http://schemas.microsoft.com/office/drawing/2014/main" val="321867398"/>
                  </a:ext>
                </a:extLst>
              </a:tr>
              <a:tr h="562359">
                <a:tc>
                  <a:txBody>
                    <a:bodyPr/>
                    <a:lstStyle/>
                    <a:p>
                      <a:r>
                        <a:rPr lang="en-US" dirty="0" smtClean="0"/>
                        <a:t>Geographic</a:t>
                      </a:r>
                      <a:r>
                        <a:rPr lang="en-US" baseline="0" dirty="0" smtClean="0"/>
                        <a:t> data has been connected for location info (people, works, etc.)</a:t>
                      </a:r>
                      <a:endParaRPr lang="en-US" dirty="0"/>
                    </a:p>
                  </a:txBody>
                  <a:tcPr/>
                </a:tc>
                <a:tc>
                  <a:txBody>
                    <a:bodyPr/>
                    <a:lstStyle/>
                    <a:p>
                      <a:r>
                        <a:rPr lang="en-US" dirty="0" smtClean="0"/>
                        <a:t>Use this map to find all works ABOUT</a:t>
                      </a:r>
                      <a:r>
                        <a:rPr lang="en-US" baseline="0" dirty="0" smtClean="0"/>
                        <a:t> this location or published IN this location OR by authors somehow related to this location</a:t>
                      </a:r>
                      <a:endParaRPr lang="en-US" dirty="0"/>
                    </a:p>
                  </a:txBody>
                  <a:tcPr/>
                </a:tc>
                <a:extLst>
                  <a:ext uri="{0D108BD9-81ED-4DB2-BD59-A6C34878D82A}">
                    <a16:rowId xmlns:a16="http://schemas.microsoft.com/office/drawing/2014/main" val="1163852411"/>
                  </a:ext>
                </a:extLst>
              </a:tr>
              <a:tr h="562359">
                <a:tc>
                  <a:txBody>
                    <a:bodyPr/>
                    <a:lstStyle/>
                    <a:p>
                      <a:r>
                        <a:rPr lang="en-US" dirty="0" smtClean="0"/>
                        <a:t>Schema.org </a:t>
                      </a:r>
                      <a:r>
                        <a:rPr lang="en-US" dirty="0" err="1" smtClean="0"/>
                        <a:t>json</a:t>
                      </a:r>
                      <a:r>
                        <a:rPr lang="en-US" dirty="0" smtClean="0"/>
                        <a:t> now available on item view page</a:t>
                      </a:r>
                      <a:endParaRPr lang="en-US" dirty="0"/>
                    </a:p>
                  </a:txBody>
                  <a:tcPr/>
                </a:tc>
                <a:tc>
                  <a:txBody>
                    <a:bodyPr/>
                    <a:lstStyle/>
                    <a:p>
                      <a:r>
                        <a:rPr lang="en-US" dirty="0" smtClean="0"/>
                        <a:t>Are</a:t>
                      </a:r>
                      <a:r>
                        <a:rPr lang="en-US" baseline="0" dirty="0" smtClean="0"/>
                        <a:t> you searching Google? Here are some library results</a:t>
                      </a:r>
                      <a:endParaRPr lang="en-US" dirty="0"/>
                    </a:p>
                  </a:txBody>
                  <a:tcPr/>
                </a:tc>
                <a:extLst>
                  <a:ext uri="{0D108BD9-81ED-4DB2-BD59-A6C34878D82A}">
                    <a16:rowId xmlns:a16="http://schemas.microsoft.com/office/drawing/2014/main" val="2420551328"/>
                  </a:ext>
                </a:extLst>
              </a:tr>
            </a:tbl>
          </a:graphicData>
        </a:graphic>
      </p:graphicFrame>
      <p:sp>
        <p:nvSpPr>
          <p:cNvPr id="5" name="TextBox 4"/>
          <p:cNvSpPr txBox="1"/>
          <p:nvPr/>
        </p:nvSpPr>
        <p:spPr>
          <a:xfrm>
            <a:off x="10590509" y="1911457"/>
            <a:ext cx="1379349" cy="2031325"/>
          </a:xfrm>
          <a:prstGeom prst="rect">
            <a:avLst/>
          </a:prstGeom>
          <a:noFill/>
        </p:spPr>
        <p:txBody>
          <a:bodyPr wrap="square" rtlCol="0">
            <a:spAutoFit/>
          </a:bodyPr>
          <a:lstStyle/>
          <a:p>
            <a:r>
              <a:rPr lang="en-US" dirty="0" smtClean="0"/>
              <a:t>LCSH and FAST probably in catalog but breaking them apart more?</a:t>
            </a:r>
            <a:endParaRPr lang="en-US" dirty="0"/>
          </a:p>
        </p:txBody>
      </p:sp>
      <p:sp>
        <p:nvSpPr>
          <p:cNvPr id="6" name="TextBox 5"/>
          <p:cNvSpPr txBox="1"/>
          <p:nvPr/>
        </p:nvSpPr>
        <p:spPr>
          <a:xfrm>
            <a:off x="10590509" y="5240001"/>
            <a:ext cx="1379349" cy="1477328"/>
          </a:xfrm>
          <a:prstGeom prst="rect">
            <a:avLst/>
          </a:prstGeom>
          <a:noFill/>
        </p:spPr>
        <p:txBody>
          <a:bodyPr wrap="square" rtlCol="0">
            <a:spAutoFit/>
          </a:bodyPr>
          <a:lstStyle/>
          <a:p>
            <a:r>
              <a:rPr lang="en-US" dirty="0" smtClean="0"/>
              <a:t>Also, possibly something </a:t>
            </a:r>
            <a:r>
              <a:rPr lang="en-US" dirty="0" err="1" smtClean="0"/>
              <a:t>something</a:t>
            </a:r>
            <a:r>
              <a:rPr lang="en-US" dirty="0" smtClean="0"/>
              <a:t> IIIF</a:t>
            </a:r>
            <a:endParaRPr lang="en-US" dirty="0"/>
          </a:p>
        </p:txBody>
      </p:sp>
    </p:spTree>
    <p:extLst>
      <p:ext uri="{BB962C8B-B14F-4D97-AF65-F5344CB8AC3E}">
        <p14:creationId xmlns:p14="http://schemas.microsoft.com/office/powerpoint/2010/main" val="18660036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Meetings/Discussions</a:t>
            </a:r>
            <a:endParaRPr lang="en-US" dirty="0"/>
          </a:p>
        </p:txBody>
      </p:sp>
      <p:sp>
        <p:nvSpPr>
          <p:cNvPr id="3" name="Content Placeholder 2"/>
          <p:cNvSpPr>
            <a:spLocks noGrp="1"/>
          </p:cNvSpPr>
          <p:nvPr>
            <p:ph idx="1"/>
          </p:nvPr>
        </p:nvSpPr>
        <p:spPr/>
        <p:txBody>
          <a:bodyPr/>
          <a:lstStyle/>
          <a:p>
            <a:r>
              <a:rPr lang="en-US" dirty="0" smtClean="0"/>
              <a:t>Stanford’s discussion with internal developers/search folks</a:t>
            </a:r>
          </a:p>
          <a:p>
            <a:pPr lvl="1"/>
            <a:r>
              <a:rPr lang="en-US" dirty="0" smtClean="0"/>
              <a:t>Potential areas for overlap between local and grant work</a:t>
            </a:r>
          </a:p>
          <a:p>
            <a:pPr lvl="1"/>
            <a:r>
              <a:rPr lang="en-US" dirty="0" err="1" smtClean="0"/>
              <a:t>Blacklight</a:t>
            </a:r>
            <a:r>
              <a:rPr lang="en-US" dirty="0" smtClean="0"/>
              <a:t> Summit: Identified schema-compliant output as part of item level show </a:t>
            </a:r>
          </a:p>
          <a:p>
            <a:r>
              <a:rPr lang="en-US" dirty="0" smtClean="0"/>
              <a:t>Cornell’s discussion with internal developers/search folks</a:t>
            </a:r>
          </a:p>
          <a:p>
            <a:pPr lvl="1"/>
            <a:r>
              <a:rPr lang="en-US" dirty="0" smtClean="0"/>
              <a:t>Authorities linking/browse capabilities</a:t>
            </a:r>
          </a:p>
          <a:p>
            <a:pPr lvl="1"/>
            <a:r>
              <a:rPr lang="en-US" dirty="0" smtClean="0"/>
              <a:t>Possibility (not final) for bringing in images </a:t>
            </a:r>
          </a:p>
          <a:p>
            <a:r>
              <a:rPr lang="en-US" dirty="0" err="1" smtClean="0"/>
              <a:t>Blacklight</a:t>
            </a:r>
            <a:r>
              <a:rPr lang="en-US" dirty="0" smtClean="0"/>
              <a:t> Summit:</a:t>
            </a:r>
          </a:p>
          <a:p>
            <a:pPr lvl="1"/>
            <a:r>
              <a:rPr lang="en-US" dirty="0">
                <a:hlinkClick r:id="rId3"/>
              </a:rPr>
              <a:t>https://search-ld.library.wisc.edu</a:t>
            </a:r>
            <a:r>
              <a:rPr lang="en-US" dirty="0" smtClean="0">
                <a:hlinkClick r:id="rId3"/>
              </a:rPr>
              <a:t>/</a:t>
            </a:r>
            <a:r>
              <a:rPr lang="en-US" dirty="0" smtClean="0"/>
              <a:t> (screenshots at end) (and other examples/discussions that are relevant)</a:t>
            </a:r>
          </a:p>
          <a:p>
            <a:pPr lvl="1"/>
            <a:endParaRPr lang="en-US" dirty="0" smtClean="0"/>
          </a:p>
          <a:p>
            <a:pPr lvl="1"/>
            <a:endParaRPr lang="en-US" dirty="0"/>
          </a:p>
        </p:txBody>
      </p:sp>
    </p:spTree>
    <p:extLst>
      <p:ext uri="{BB962C8B-B14F-4D97-AF65-F5344CB8AC3E}">
        <p14:creationId xmlns:p14="http://schemas.microsoft.com/office/powerpoint/2010/main" val="23485469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Now vs. Blue Sky	</a:t>
            </a:r>
            <a:endParaRPr lang="en-US" dirty="0"/>
          </a:p>
        </p:txBody>
      </p:sp>
      <p:sp>
        <p:nvSpPr>
          <p:cNvPr id="3" name="Content Placeholder 2"/>
          <p:cNvSpPr>
            <a:spLocks noGrp="1"/>
          </p:cNvSpPr>
          <p:nvPr>
            <p:ph idx="1"/>
          </p:nvPr>
        </p:nvSpPr>
        <p:spPr/>
        <p:txBody>
          <a:bodyPr/>
          <a:lstStyle/>
          <a:p>
            <a:r>
              <a:rPr lang="en-US" dirty="0" smtClean="0"/>
              <a:t>Low-hanging fruit: practical/possible/</a:t>
            </a:r>
            <a:r>
              <a:rPr lang="en-US" dirty="0" err="1" smtClean="0"/>
              <a:t>integratable</a:t>
            </a:r>
            <a:endParaRPr lang="en-US" dirty="0" smtClean="0"/>
          </a:p>
          <a:p>
            <a:pPr lvl="1"/>
            <a:r>
              <a:rPr lang="en-US" dirty="0" smtClean="0"/>
              <a:t>I can do this in my catalog</a:t>
            </a:r>
          </a:p>
          <a:p>
            <a:pPr lvl="2"/>
            <a:r>
              <a:rPr lang="en-US" dirty="0" smtClean="0"/>
              <a:t>Cornell and Stanford priorities for their own library catalogs</a:t>
            </a:r>
          </a:p>
          <a:p>
            <a:pPr lvl="1"/>
            <a:r>
              <a:rPr lang="en-US" dirty="0" smtClean="0"/>
              <a:t>Now you can do this in </a:t>
            </a:r>
            <a:r>
              <a:rPr lang="en-US" i="1" dirty="0" smtClean="0"/>
              <a:t>your</a:t>
            </a:r>
            <a:r>
              <a:rPr lang="en-US" dirty="0" smtClean="0"/>
              <a:t> catalog</a:t>
            </a:r>
          </a:p>
          <a:p>
            <a:pPr lvl="2"/>
            <a:r>
              <a:rPr lang="en-US" dirty="0" smtClean="0"/>
              <a:t>Because we contributed back to </a:t>
            </a:r>
            <a:r>
              <a:rPr lang="en-US" dirty="0" err="1" smtClean="0"/>
              <a:t>Blacklight</a:t>
            </a:r>
            <a:r>
              <a:rPr lang="en-US" dirty="0" smtClean="0"/>
              <a:t> core</a:t>
            </a:r>
          </a:p>
          <a:p>
            <a:pPr lvl="1"/>
            <a:r>
              <a:rPr lang="en-US" dirty="0" smtClean="0"/>
              <a:t>Examples: Knowledge panel (Cornell has example), authority browse, Schema.org, images (?), info on display page (?) [what would be ‘acceptable’?]</a:t>
            </a:r>
          </a:p>
          <a:p>
            <a:pPr lvl="1"/>
            <a:r>
              <a:rPr lang="en-US" dirty="0" smtClean="0"/>
              <a:t>Others?</a:t>
            </a:r>
          </a:p>
          <a:p>
            <a:r>
              <a:rPr lang="en-US" dirty="0" smtClean="0"/>
              <a:t>The greater possibilities</a:t>
            </a:r>
          </a:p>
          <a:p>
            <a:pPr lvl="1"/>
            <a:r>
              <a:rPr lang="en-US" dirty="0" smtClean="0"/>
              <a:t>Search and discovery enhancements/modifications</a:t>
            </a:r>
          </a:p>
          <a:p>
            <a:pPr lvl="2"/>
            <a:endParaRPr lang="en-US" dirty="0"/>
          </a:p>
        </p:txBody>
      </p:sp>
    </p:spTree>
    <p:extLst>
      <p:ext uri="{BB962C8B-B14F-4D97-AF65-F5344CB8AC3E}">
        <p14:creationId xmlns:p14="http://schemas.microsoft.com/office/powerpoint/2010/main" val="17841835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p:txBody>
          <a:bodyPr>
            <a:normAutofit/>
          </a:bodyPr>
          <a:lstStyle/>
          <a:p>
            <a:r>
              <a:rPr lang="en-US" dirty="0" smtClean="0"/>
              <a:t>Related work around </a:t>
            </a:r>
            <a:r>
              <a:rPr lang="en-US" dirty="0" err="1" smtClean="0"/>
              <a:t>Wikidata</a:t>
            </a:r>
            <a:r>
              <a:rPr lang="en-US" dirty="0" smtClean="0"/>
              <a:t> in this project</a:t>
            </a:r>
          </a:p>
          <a:p>
            <a:r>
              <a:rPr lang="en-US" dirty="0" smtClean="0"/>
              <a:t>LD4 </a:t>
            </a:r>
            <a:r>
              <a:rPr lang="en-US" dirty="0"/>
              <a:t>workshop: </a:t>
            </a:r>
            <a:r>
              <a:rPr lang="en-US" dirty="0" smtClean="0">
                <a:hlinkClick r:id="rId3"/>
              </a:rPr>
              <a:t>Discovery day </a:t>
            </a:r>
            <a:r>
              <a:rPr lang="en-US" dirty="0" smtClean="0"/>
              <a:t> and </a:t>
            </a:r>
            <a:r>
              <a:rPr lang="en-US" dirty="0" err="1" smtClean="0">
                <a:hlinkClick r:id="rId4"/>
              </a:rPr>
              <a:t>Wikidata</a:t>
            </a:r>
            <a:endParaRPr lang="en-US" dirty="0" smtClean="0"/>
          </a:p>
          <a:p>
            <a:pPr lvl="1"/>
            <a:r>
              <a:rPr lang="en-US" dirty="0" smtClean="0"/>
              <a:t>Stacy Allison-Cassin and Anna St. </a:t>
            </a:r>
            <a:r>
              <a:rPr lang="en-US" dirty="0" err="1" smtClean="0"/>
              <a:t>Onge</a:t>
            </a:r>
            <a:r>
              <a:rPr lang="en-US" dirty="0" smtClean="0"/>
              <a:t> (Indigenous communities)</a:t>
            </a:r>
          </a:p>
          <a:p>
            <a:r>
              <a:rPr lang="en-US" dirty="0" smtClean="0">
                <a:hlinkClick r:id="rId5"/>
              </a:rPr>
              <a:t>Project Passage</a:t>
            </a:r>
            <a:endParaRPr lang="en-US" dirty="0" smtClean="0"/>
          </a:p>
          <a:p>
            <a:pPr lvl="1"/>
            <a:r>
              <a:rPr lang="en-US" dirty="0" smtClean="0"/>
              <a:t>Specifically Explorer UI</a:t>
            </a:r>
          </a:p>
          <a:p>
            <a:pPr lvl="2"/>
            <a:r>
              <a:rPr lang="en-US" dirty="0" smtClean="0"/>
              <a:t>Information from </a:t>
            </a:r>
            <a:r>
              <a:rPr lang="en-US" dirty="0" err="1" smtClean="0"/>
              <a:t>Dbpedia</a:t>
            </a:r>
            <a:r>
              <a:rPr lang="en-US" dirty="0" smtClean="0"/>
              <a:t> in entity-level info</a:t>
            </a:r>
          </a:p>
          <a:p>
            <a:pPr lvl="2"/>
            <a:r>
              <a:rPr lang="en-US" dirty="0" smtClean="0"/>
              <a:t>search across multiple sources</a:t>
            </a:r>
          </a:p>
          <a:p>
            <a:pPr lvl="2"/>
            <a:r>
              <a:rPr lang="en-US" dirty="0" smtClean="0"/>
              <a:t>possibility for integrating search by title, author, subject based on title in entity view</a:t>
            </a:r>
          </a:p>
          <a:p>
            <a:r>
              <a:rPr lang="en-US" dirty="0"/>
              <a:t>Found this </a:t>
            </a:r>
            <a:r>
              <a:rPr lang="en-US" dirty="0" err="1" smtClean="0"/>
              <a:t>summary:</a:t>
            </a:r>
            <a:r>
              <a:rPr lang="en-US" dirty="0" err="1" smtClean="0">
                <a:hlinkClick r:id="rId6"/>
              </a:rPr>
              <a:t>NLP</a:t>
            </a:r>
            <a:r>
              <a:rPr lang="en-US" dirty="0">
                <a:hlinkClick r:id="rId6"/>
              </a:rPr>
              <a:t>, Machine Learning, AI etc</a:t>
            </a:r>
            <a:r>
              <a:rPr lang="en-US" dirty="0" smtClean="0">
                <a:hlinkClick r:id="rId6"/>
              </a:rPr>
              <a:t>.</a:t>
            </a:r>
            <a:endParaRPr lang="en-US" dirty="0" smtClean="0"/>
          </a:p>
          <a:p>
            <a:r>
              <a:rPr lang="en-US" dirty="0" smtClean="0"/>
              <a:t>Related: </a:t>
            </a:r>
            <a:r>
              <a:rPr lang="en-US" dirty="0" err="1" smtClean="0"/>
              <a:t>Blacklight</a:t>
            </a:r>
            <a:r>
              <a:rPr lang="en-US" dirty="0" smtClean="0"/>
              <a:t>, Spotlight, </a:t>
            </a:r>
            <a:r>
              <a:rPr lang="en-US" dirty="0" err="1" smtClean="0"/>
              <a:t>ArcLight</a:t>
            </a:r>
            <a:r>
              <a:rPr lang="en-US" dirty="0" smtClean="0"/>
              <a:t>, </a:t>
            </a:r>
            <a:r>
              <a:rPr lang="en-US" dirty="0" err="1" smtClean="0"/>
              <a:t>GeoBlacklight</a:t>
            </a:r>
            <a:r>
              <a:rPr lang="en-US" dirty="0" smtClean="0"/>
              <a:t> (anything else?)</a:t>
            </a:r>
            <a:endParaRPr lang="en-US" dirty="0"/>
          </a:p>
          <a:p>
            <a:pPr marL="0" indent="0">
              <a:buNone/>
            </a:pPr>
            <a:endParaRPr lang="en-US" dirty="0"/>
          </a:p>
        </p:txBody>
      </p:sp>
    </p:spTree>
    <p:extLst>
      <p:ext uri="{BB962C8B-B14F-4D97-AF65-F5344CB8AC3E}">
        <p14:creationId xmlns:p14="http://schemas.microsoft.com/office/powerpoint/2010/main" val="31380782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Images of interest	</a:t>
            </a:r>
            <a:endParaRPr lang="en-US" dirty="0"/>
          </a:p>
        </p:txBody>
      </p:sp>
      <p:sp>
        <p:nvSpPr>
          <p:cNvPr id="3" name="Content Placeholder 2"/>
          <p:cNvSpPr>
            <a:spLocks noGrp="1"/>
          </p:cNvSpPr>
          <p:nvPr>
            <p:ph idx="1"/>
          </p:nvPr>
        </p:nvSpPr>
        <p:spPr/>
        <p:txBody>
          <a:bodyPr/>
          <a:lstStyle/>
          <a:p>
            <a:r>
              <a:rPr lang="en-US" dirty="0" smtClean="0"/>
              <a:t>Chalet slides by Astrid:</a:t>
            </a:r>
          </a:p>
          <a:p>
            <a:r>
              <a:rPr lang="en-US" dirty="0">
                <a:hlinkClick r:id="rId2"/>
              </a:rPr>
              <a:t>https://</a:t>
            </a:r>
            <a:r>
              <a:rPr lang="en-US" dirty="0" smtClean="0">
                <a:hlinkClick r:id="rId2"/>
              </a:rPr>
              <a:t>docs.google.com/presentation/d/1clrHX5HP7WLkGdrSW2im8qNq8YJhsqms9XVdtCz4Ir4/edit?usp=sharing</a:t>
            </a:r>
            <a:endParaRPr lang="en-US" dirty="0" smtClean="0"/>
          </a:p>
          <a:p>
            <a:r>
              <a:rPr lang="en-US" dirty="0" smtClean="0"/>
              <a:t>Following slides are from : </a:t>
            </a:r>
            <a:r>
              <a:rPr lang="en-US" dirty="0">
                <a:hlinkClick r:id="rId3"/>
              </a:rPr>
              <a:t>https://</a:t>
            </a:r>
            <a:r>
              <a:rPr lang="en-US" dirty="0" smtClean="0">
                <a:hlinkClick r:id="rId3"/>
              </a:rPr>
              <a:t>search-ld.library.wisc.edu</a:t>
            </a:r>
            <a:r>
              <a:rPr lang="en-US" dirty="0" smtClean="0"/>
              <a:t> </a:t>
            </a:r>
            <a:r>
              <a:rPr lang="en-US" dirty="0"/>
              <a:t>, </a:t>
            </a:r>
            <a:r>
              <a:rPr lang="en-US" dirty="0">
                <a:hlinkClick r:id="rId4"/>
              </a:rPr>
              <a:t>https://</a:t>
            </a:r>
            <a:r>
              <a:rPr lang="en-US" dirty="0" smtClean="0">
                <a:hlinkClick r:id="rId4"/>
              </a:rPr>
              <a:t>newcatalog.library.cornell.edu</a:t>
            </a:r>
            <a:r>
              <a:rPr lang="en-US" dirty="0" smtClean="0"/>
              <a:t>, and copied out from the OCLC Linked Data Prototype </a:t>
            </a:r>
            <a:r>
              <a:rPr lang="en-US" dirty="0" smtClean="0">
                <a:hlinkClick r:id="rId5"/>
              </a:rPr>
              <a:t>slides</a:t>
            </a:r>
            <a:r>
              <a:rPr lang="en-US" dirty="0" smtClean="0"/>
              <a:t> and a screenshot from the final meeting </a:t>
            </a:r>
            <a:r>
              <a:rPr lang="en-US" dirty="0" smtClean="0">
                <a:hlinkClick r:id="rId6"/>
              </a:rPr>
              <a:t>webinar</a:t>
            </a:r>
            <a:endParaRPr lang="en-US" dirty="0" smtClean="0"/>
          </a:p>
          <a:p>
            <a:pPr lvl="1"/>
            <a:endParaRPr lang="en-US" dirty="0"/>
          </a:p>
        </p:txBody>
      </p:sp>
    </p:spTree>
    <p:extLst>
      <p:ext uri="{BB962C8B-B14F-4D97-AF65-F5344CB8AC3E}">
        <p14:creationId xmlns:p14="http://schemas.microsoft.com/office/powerpoint/2010/main" val="357356335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Images of interest</a:t>
            </a:r>
            <a:endParaRPr lang="en-US" dirty="0"/>
          </a:p>
        </p:txBody>
      </p:sp>
      <p:pic>
        <p:nvPicPr>
          <p:cNvPr id="4" name="Picture 3"/>
          <p:cNvPicPr>
            <a:picLocks noChangeAspect="1"/>
          </p:cNvPicPr>
          <p:nvPr/>
        </p:nvPicPr>
        <p:blipFill rotWithShape="1">
          <a:blip r:embed="rId3"/>
          <a:srcRect t="8922" b="18739"/>
          <a:stretch/>
        </p:blipFill>
        <p:spPr>
          <a:xfrm>
            <a:off x="1546166" y="1690688"/>
            <a:ext cx="9645535" cy="4360951"/>
          </a:xfrm>
          <a:prstGeom prst="rect">
            <a:avLst/>
          </a:prstGeom>
        </p:spPr>
      </p:pic>
    </p:spTree>
    <p:extLst>
      <p:ext uri="{BB962C8B-B14F-4D97-AF65-F5344CB8AC3E}">
        <p14:creationId xmlns:p14="http://schemas.microsoft.com/office/powerpoint/2010/main" val="25158427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3"/>
          <a:srcRect t="8836" r="28020"/>
          <a:stretch/>
        </p:blipFill>
        <p:spPr>
          <a:xfrm>
            <a:off x="1878677" y="0"/>
            <a:ext cx="8362604" cy="6619613"/>
          </a:xfrm>
          <a:prstGeom prst="rect">
            <a:avLst/>
          </a:prstGeom>
        </p:spPr>
      </p:pic>
    </p:spTree>
    <p:extLst>
      <p:ext uri="{BB962C8B-B14F-4D97-AF65-F5344CB8AC3E}">
        <p14:creationId xmlns:p14="http://schemas.microsoft.com/office/powerpoint/2010/main" val="399982440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a:srcRect t="9030" b="21345"/>
          <a:stretch/>
        </p:blipFill>
        <p:spPr>
          <a:xfrm>
            <a:off x="0" y="646546"/>
            <a:ext cx="12192000" cy="5305368"/>
          </a:xfrm>
          <a:prstGeom prst="rect">
            <a:avLst/>
          </a:prstGeom>
        </p:spPr>
      </p:pic>
    </p:spTree>
    <p:extLst>
      <p:ext uri="{BB962C8B-B14F-4D97-AF65-F5344CB8AC3E}">
        <p14:creationId xmlns:p14="http://schemas.microsoft.com/office/powerpoint/2010/main" val="97465759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srcRect t="8061"/>
          <a:stretch/>
        </p:blipFill>
        <p:spPr>
          <a:xfrm>
            <a:off x="0" y="0"/>
            <a:ext cx="12992675" cy="7465867"/>
          </a:xfrm>
          <a:prstGeom prst="rect">
            <a:avLst/>
          </a:prstGeom>
        </p:spPr>
      </p:pic>
    </p:spTree>
    <p:extLst>
      <p:ext uri="{BB962C8B-B14F-4D97-AF65-F5344CB8AC3E}">
        <p14:creationId xmlns:p14="http://schemas.microsoft.com/office/powerpoint/2010/main" val="410130064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014153" y="0"/>
            <a:ext cx="10726189" cy="6703868"/>
          </a:xfrm>
          <a:prstGeom prst="rect">
            <a:avLst/>
          </a:prstGeom>
        </p:spPr>
      </p:pic>
    </p:spTree>
    <p:extLst>
      <p:ext uri="{BB962C8B-B14F-4D97-AF65-F5344CB8AC3E}">
        <p14:creationId xmlns:p14="http://schemas.microsoft.com/office/powerpoint/2010/main" val="6652693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From the grant: Discovery</a:t>
            </a:r>
            <a:endParaRPr lang="en-US" dirty="0"/>
          </a:p>
        </p:txBody>
      </p:sp>
      <p:sp>
        <p:nvSpPr>
          <p:cNvPr id="3" name="Content Placeholder 2"/>
          <p:cNvSpPr>
            <a:spLocks noGrp="1"/>
          </p:cNvSpPr>
          <p:nvPr>
            <p:ph idx="1"/>
          </p:nvPr>
        </p:nvSpPr>
        <p:spPr/>
        <p:txBody>
          <a:bodyPr>
            <a:normAutofit fontScale="92500" lnSpcReduction="10000"/>
          </a:bodyPr>
          <a:lstStyle/>
          <a:p>
            <a:r>
              <a:rPr lang="en-US" dirty="0"/>
              <a:t>Potential discovery enhancements to </a:t>
            </a:r>
            <a:r>
              <a:rPr lang="en-US" dirty="0" err="1"/>
              <a:t>Blacklight</a:t>
            </a:r>
            <a:r>
              <a:rPr lang="en-US" dirty="0"/>
              <a:t> include (1) </a:t>
            </a:r>
            <a:r>
              <a:rPr lang="en-US" b="1" dirty="0"/>
              <a:t>knowledge panel</a:t>
            </a:r>
            <a:r>
              <a:rPr lang="en-US" dirty="0"/>
              <a:t> in search; (2) </a:t>
            </a:r>
            <a:r>
              <a:rPr lang="en-US" b="1" dirty="0"/>
              <a:t>browsing</a:t>
            </a:r>
            <a:r>
              <a:rPr lang="en-US" dirty="0"/>
              <a:t> based on authority files and links to related entities in external data; (3) </a:t>
            </a:r>
            <a:r>
              <a:rPr lang="en-US" b="1" dirty="0"/>
              <a:t>semantic search</a:t>
            </a:r>
            <a:r>
              <a:rPr lang="en-US" dirty="0"/>
              <a:t>; and (4) </a:t>
            </a:r>
            <a:r>
              <a:rPr lang="en-US" b="1" dirty="0"/>
              <a:t>microdata</a:t>
            </a:r>
            <a:r>
              <a:rPr lang="en-US" dirty="0"/>
              <a:t> on item pages to enable machine crawling.</a:t>
            </a:r>
          </a:p>
          <a:p>
            <a:r>
              <a:rPr lang="en-US" dirty="0"/>
              <a:t>Items 1 (knowledge panel in search results to present contextual information powered by linked data) and 4 (microdata) have proven implementations in other discovery environments, and will be the first targets for development.</a:t>
            </a:r>
          </a:p>
          <a:p>
            <a:r>
              <a:rPr lang="en-US" dirty="0"/>
              <a:t>Item 2 (browse) offers the richest potential benefits to users. This effort will require balancing the capabilities of the data, user needs, design of an intuitive and useful interface, and technical constraints of current technologies. </a:t>
            </a:r>
          </a:p>
        </p:txBody>
      </p:sp>
    </p:spTree>
    <p:extLst>
      <p:ext uri="{BB962C8B-B14F-4D97-AF65-F5344CB8AC3E}">
        <p14:creationId xmlns:p14="http://schemas.microsoft.com/office/powerpoint/2010/main" val="177074193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93"/>
        <p:cNvGrpSpPr/>
        <p:nvPr/>
      </p:nvGrpSpPr>
      <p:grpSpPr>
        <a:xfrm>
          <a:off x="0" y="0"/>
          <a:ext cx="0" cy="0"/>
          <a:chOff x="0" y="0"/>
          <a:chExt cx="0" cy="0"/>
        </a:xfrm>
      </p:grpSpPr>
      <p:sp>
        <p:nvSpPr>
          <p:cNvPr id="394" name="Google Shape;394;p59"/>
          <p:cNvSpPr txBox="1">
            <a:spLocks noGrp="1"/>
          </p:cNvSpPr>
          <p:nvPr>
            <p:ph type="body" idx="1"/>
          </p:nvPr>
        </p:nvSpPr>
        <p:spPr>
          <a:xfrm>
            <a:off x="454381" y="457739"/>
            <a:ext cx="11252000" cy="915200"/>
          </a:xfrm>
          <a:prstGeom prst="rect">
            <a:avLst/>
          </a:prstGeom>
        </p:spPr>
        <p:txBody>
          <a:bodyPr spcFirstLastPara="1" vert="horz" wrap="square" lIns="91433" tIns="45700" rIns="91433" bIns="45700" rtlCol="0" anchor="t" anchorCtr="0">
            <a:noAutofit/>
          </a:bodyPr>
          <a:lstStyle/>
          <a:p>
            <a:pPr marL="0" indent="0"/>
            <a:r>
              <a:rPr lang="en"/>
              <a:t>Extending the Entity Ecosystem: Gadgets</a:t>
            </a:r>
            <a:endParaRPr/>
          </a:p>
        </p:txBody>
      </p:sp>
      <p:sp>
        <p:nvSpPr>
          <p:cNvPr id="395" name="Google Shape;395;p59"/>
          <p:cNvSpPr txBox="1">
            <a:spLocks noGrp="1"/>
          </p:cNvSpPr>
          <p:nvPr>
            <p:ph type="body" idx="2"/>
          </p:nvPr>
        </p:nvSpPr>
        <p:spPr>
          <a:xfrm>
            <a:off x="455084" y="1373717"/>
            <a:ext cx="11252400" cy="4424000"/>
          </a:xfrm>
          <a:prstGeom prst="rect">
            <a:avLst/>
          </a:prstGeom>
        </p:spPr>
        <p:txBody>
          <a:bodyPr spcFirstLastPara="1" vert="horz" wrap="square" lIns="91433" tIns="45700" rIns="91433" bIns="45700" rtlCol="0" anchor="t" anchorCtr="0">
            <a:noAutofit/>
          </a:bodyPr>
          <a:lstStyle/>
          <a:p>
            <a:pPr marL="0" indent="0">
              <a:buNone/>
            </a:pPr>
            <a:endParaRPr/>
          </a:p>
        </p:txBody>
      </p:sp>
      <p:pic>
        <p:nvPicPr>
          <p:cNvPr id="396" name="Google Shape;396;p59"/>
          <p:cNvPicPr preferRelativeResize="0"/>
          <p:nvPr/>
        </p:nvPicPr>
        <p:blipFill>
          <a:blip r:embed="rId3">
            <a:alphaModFix/>
          </a:blip>
          <a:stretch>
            <a:fillRect/>
          </a:stretch>
        </p:blipFill>
        <p:spPr>
          <a:xfrm>
            <a:off x="628651" y="2025651"/>
            <a:ext cx="10934700" cy="2806700"/>
          </a:xfrm>
          <a:prstGeom prst="rect">
            <a:avLst/>
          </a:prstGeom>
          <a:noFill/>
          <a:ln>
            <a:noFill/>
          </a:ln>
        </p:spPr>
      </p:pic>
      <p:pic>
        <p:nvPicPr>
          <p:cNvPr id="397" name="Google Shape;397;p59"/>
          <p:cNvPicPr preferRelativeResize="0"/>
          <p:nvPr/>
        </p:nvPicPr>
        <p:blipFill>
          <a:blip r:embed="rId4">
            <a:alphaModFix/>
          </a:blip>
          <a:stretch>
            <a:fillRect/>
          </a:stretch>
        </p:blipFill>
        <p:spPr>
          <a:xfrm>
            <a:off x="7300434" y="1372933"/>
            <a:ext cx="2085833" cy="4666800"/>
          </a:xfrm>
          <a:prstGeom prst="rect">
            <a:avLst/>
          </a:prstGeom>
          <a:noFill/>
          <a:ln>
            <a:noFill/>
          </a:ln>
          <a:effectLst>
            <a:outerShdw blurRad="214313" dist="142875" dir="2700000" algn="bl" rotWithShape="0">
              <a:srgbClr val="000000">
                <a:alpha val="39000"/>
              </a:srgbClr>
            </a:outerShdw>
          </a:effectLst>
        </p:spPr>
      </p:pic>
      <p:cxnSp>
        <p:nvCxnSpPr>
          <p:cNvPr id="398" name="Google Shape;398;p59"/>
          <p:cNvCxnSpPr>
            <a:endCxn id="397" idx="1"/>
          </p:cNvCxnSpPr>
          <p:nvPr/>
        </p:nvCxnSpPr>
        <p:spPr>
          <a:xfrm>
            <a:off x="5042433" y="2402333"/>
            <a:ext cx="2258000" cy="1304000"/>
          </a:xfrm>
          <a:prstGeom prst="curvedConnector3">
            <a:avLst>
              <a:gd name="adj1" fmla="val 50000"/>
            </a:avLst>
          </a:prstGeom>
          <a:noFill/>
          <a:ln w="38100" cap="flat" cmpd="sng">
            <a:solidFill>
              <a:schemeClr val="dk2"/>
            </a:solidFill>
            <a:prstDash val="solid"/>
            <a:round/>
            <a:headEnd type="none" w="med" len="med"/>
            <a:tailEnd type="triangle" w="med" len="med"/>
          </a:ln>
        </p:spPr>
      </p:cxnSp>
    </p:spTree>
    <p:extLst>
      <p:ext uri="{BB962C8B-B14F-4D97-AF65-F5344CB8AC3E}">
        <p14:creationId xmlns:p14="http://schemas.microsoft.com/office/powerpoint/2010/main" val="202117321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423"/>
        <p:cNvGrpSpPr/>
        <p:nvPr/>
      </p:nvGrpSpPr>
      <p:grpSpPr>
        <a:xfrm>
          <a:off x="0" y="0"/>
          <a:ext cx="0" cy="0"/>
          <a:chOff x="0" y="0"/>
          <a:chExt cx="0" cy="0"/>
        </a:xfrm>
      </p:grpSpPr>
      <p:sp>
        <p:nvSpPr>
          <p:cNvPr id="424" name="Google Shape;424;p63"/>
          <p:cNvSpPr txBox="1">
            <a:spLocks noGrp="1"/>
          </p:cNvSpPr>
          <p:nvPr>
            <p:ph type="body" idx="1"/>
          </p:nvPr>
        </p:nvSpPr>
        <p:spPr>
          <a:xfrm>
            <a:off x="454381" y="457739"/>
            <a:ext cx="11252000" cy="915200"/>
          </a:xfrm>
          <a:prstGeom prst="rect">
            <a:avLst/>
          </a:prstGeom>
        </p:spPr>
        <p:txBody>
          <a:bodyPr spcFirstLastPara="1" vert="horz" wrap="square" lIns="91433" tIns="45700" rIns="91433" bIns="45700" rtlCol="0" anchor="t" anchorCtr="0">
            <a:noAutofit/>
          </a:bodyPr>
          <a:lstStyle/>
          <a:p>
            <a:pPr marL="0" indent="0"/>
            <a:r>
              <a:rPr lang="en"/>
              <a:t>Extending the Entity Ecosystem: Explorer</a:t>
            </a:r>
            <a:endParaRPr/>
          </a:p>
        </p:txBody>
      </p:sp>
      <p:pic>
        <p:nvPicPr>
          <p:cNvPr id="425" name="Google Shape;425;p63"/>
          <p:cNvPicPr preferRelativeResize="0"/>
          <p:nvPr/>
        </p:nvPicPr>
        <p:blipFill>
          <a:blip r:embed="rId3">
            <a:alphaModFix/>
          </a:blip>
          <a:stretch>
            <a:fillRect/>
          </a:stretch>
        </p:blipFill>
        <p:spPr>
          <a:xfrm>
            <a:off x="203200" y="1576139"/>
            <a:ext cx="5096587" cy="5078663"/>
          </a:xfrm>
          <a:prstGeom prst="rect">
            <a:avLst/>
          </a:prstGeom>
          <a:noFill/>
          <a:ln>
            <a:noFill/>
          </a:ln>
          <a:effectLst>
            <a:outerShdw blurRad="214313" dist="142875" dir="2700000" algn="bl" rotWithShape="0">
              <a:srgbClr val="000000">
                <a:alpha val="40000"/>
              </a:srgbClr>
            </a:outerShdw>
          </a:effectLst>
        </p:spPr>
      </p:pic>
      <p:pic>
        <p:nvPicPr>
          <p:cNvPr id="426" name="Google Shape;426;p63"/>
          <p:cNvPicPr preferRelativeResize="0"/>
          <p:nvPr/>
        </p:nvPicPr>
        <p:blipFill>
          <a:blip r:embed="rId4">
            <a:alphaModFix/>
          </a:blip>
          <a:stretch>
            <a:fillRect/>
          </a:stretch>
        </p:blipFill>
        <p:spPr>
          <a:xfrm>
            <a:off x="3547554" y="1372939"/>
            <a:ext cx="4765757" cy="5078660"/>
          </a:xfrm>
          <a:prstGeom prst="rect">
            <a:avLst/>
          </a:prstGeom>
          <a:noFill/>
          <a:ln>
            <a:noFill/>
          </a:ln>
          <a:effectLst>
            <a:outerShdw blurRad="214313" dist="142875" dir="2700000" algn="bl" rotWithShape="0">
              <a:srgbClr val="000000">
                <a:alpha val="40000"/>
              </a:srgbClr>
            </a:outerShdw>
          </a:effectLst>
        </p:spPr>
      </p:pic>
      <p:pic>
        <p:nvPicPr>
          <p:cNvPr id="427" name="Google Shape;427;p63"/>
          <p:cNvPicPr preferRelativeResize="0"/>
          <p:nvPr/>
        </p:nvPicPr>
        <p:blipFill>
          <a:blip r:embed="rId5">
            <a:alphaModFix/>
          </a:blip>
          <a:stretch>
            <a:fillRect/>
          </a:stretch>
        </p:blipFill>
        <p:spPr>
          <a:xfrm>
            <a:off x="7863667" y="1576132"/>
            <a:ext cx="4125133" cy="4419432"/>
          </a:xfrm>
          <a:prstGeom prst="rect">
            <a:avLst/>
          </a:prstGeom>
          <a:noFill/>
          <a:ln>
            <a:noFill/>
          </a:ln>
          <a:effectLst>
            <a:outerShdw blurRad="214313" dist="142875" dir="2700000" algn="bl" rotWithShape="0">
              <a:srgbClr val="000000">
                <a:alpha val="40000"/>
              </a:srgbClr>
            </a:outerShdw>
          </a:effectLst>
        </p:spPr>
      </p:pic>
    </p:spTree>
    <p:extLst>
      <p:ext uri="{BB962C8B-B14F-4D97-AF65-F5344CB8AC3E}">
        <p14:creationId xmlns:p14="http://schemas.microsoft.com/office/powerpoint/2010/main" val="3733896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431"/>
        <p:cNvGrpSpPr/>
        <p:nvPr/>
      </p:nvGrpSpPr>
      <p:grpSpPr>
        <a:xfrm>
          <a:off x="0" y="0"/>
          <a:ext cx="0" cy="0"/>
          <a:chOff x="0" y="0"/>
          <a:chExt cx="0" cy="0"/>
        </a:xfrm>
      </p:grpSpPr>
      <p:sp>
        <p:nvSpPr>
          <p:cNvPr id="432" name="Google Shape;432;p64"/>
          <p:cNvSpPr txBox="1">
            <a:spLocks noGrp="1"/>
          </p:cNvSpPr>
          <p:nvPr>
            <p:ph type="body" idx="1"/>
          </p:nvPr>
        </p:nvSpPr>
        <p:spPr>
          <a:xfrm>
            <a:off x="454381" y="457739"/>
            <a:ext cx="11252000" cy="915200"/>
          </a:xfrm>
          <a:prstGeom prst="rect">
            <a:avLst/>
          </a:prstGeom>
        </p:spPr>
        <p:txBody>
          <a:bodyPr spcFirstLastPara="1" vert="horz" wrap="square" lIns="91433" tIns="45700" rIns="91433" bIns="45700" rtlCol="0" anchor="t" anchorCtr="0">
            <a:noAutofit/>
          </a:bodyPr>
          <a:lstStyle/>
          <a:p>
            <a:pPr marL="0" indent="0"/>
            <a:r>
              <a:rPr lang="en"/>
              <a:t>Extending the Entity Ecosystem: Retriever</a:t>
            </a:r>
            <a:endParaRPr/>
          </a:p>
        </p:txBody>
      </p:sp>
      <p:pic>
        <p:nvPicPr>
          <p:cNvPr id="433" name="Google Shape;433;p64"/>
          <p:cNvPicPr preferRelativeResize="0"/>
          <p:nvPr/>
        </p:nvPicPr>
        <p:blipFill>
          <a:blip r:embed="rId3">
            <a:alphaModFix/>
          </a:blip>
          <a:stretch>
            <a:fillRect/>
          </a:stretch>
        </p:blipFill>
        <p:spPr>
          <a:xfrm>
            <a:off x="1082901" y="1372935"/>
            <a:ext cx="5621201" cy="4467300"/>
          </a:xfrm>
          <a:prstGeom prst="rect">
            <a:avLst/>
          </a:prstGeom>
          <a:noFill/>
          <a:ln w="9525" cap="flat" cmpd="sng">
            <a:solidFill>
              <a:schemeClr val="dk2"/>
            </a:solidFill>
            <a:prstDash val="solid"/>
            <a:round/>
            <a:headEnd type="none" w="sm" len="sm"/>
            <a:tailEnd type="none" w="sm" len="sm"/>
          </a:ln>
          <a:effectLst>
            <a:outerShdw blurRad="214313" dist="142875" dir="2700000" algn="bl" rotWithShape="0">
              <a:srgbClr val="000000">
                <a:alpha val="40000"/>
              </a:srgbClr>
            </a:outerShdw>
          </a:effectLst>
        </p:spPr>
      </p:pic>
    </p:spTree>
    <p:extLst>
      <p:ext uri="{BB962C8B-B14F-4D97-AF65-F5344CB8AC3E}">
        <p14:creationId xmlns:p14="http://schemas.microsoft.com/office/powerpoint/2010/main" val="428276678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hlinkClick r:id="rId3"/>
            <a:extLst>
              <a:ext uri="{FF2B5EF4-FFF2-40B4-BE49-F238E27FC236}">
                <a16:creationId xmlns:a16="http://schemas.microsoft.com/office/drawing/2014/main" id="{B0D1F7C2-F81A-3847-B83B-DBB58ECE3699}"/>
              </a:ext>
            </a:extLst>
          </p:cNvPr>
          <p:cNvPicPr>
            <a:picLocks noChangeAspect="1"/>
          </p:cNvPicPr>
          <p:nvPr/>
        </p:nvPicPr>
        <p:blipFill>
          <a:blip r:embed="rId4"/>
          <a:stretch>
            <a:fillRect/>
          </a:stretch>
        </p:blipFill>
        <p:spPr>
          <a:xfrm>
            <a:off x="1674725" y="1372995"/>
            <a:ext cx="8387024" cy="4710360"/>
          </a:xfrm>
          <a:prstGeom prst="rect">
            <a:avLst/>
          </a:prstGeom>
        </p:spPr>
      </p:pic>
      <p:sp>
        <p:nvSpPr>
          <p:cNvPr id="2" name="Text Placeholder 1">
            <a:extLst>
              <a:ext uri="{FF2B5EF4-FFF2-40B4-BE49-F238E27FC236}">
                <a16:creationId xmlns:a16="http://schemas.microsoft.com/office/drawing/2014/main" id="{D1213D2A-DBC9-FF4A-94E6-908869E016AA}"/>
              </a:ext>
            </a:extLst>
          </p:cNvPr>
          <p:cNvSpPr>
            <a:spLocks noGrp="1"/>
          </p:cNvSpPr>
          <p:nvPr>
            <p:ph type="body" sz="quarter" idx="13"/>
          </p:nvPr>
        </p:nvSpPr>
        <p:spPr/>
        <p:txBody>
          <a:bodyPr vert="horz" anchor="t"/>
          <a:lstStyle/>
          <a:p>
            <a:r>
              <a:rPr lang="en-US" sz="4267"/>
              <a:t>Incorporating </a:t>
            </a:r>
            <a:r>
              <a:rPr lang="en-US" sz="4267" err="1"/>
              <a:t>WorldCat</a:t>
            </a:r>
            <a:r>
              <a:rPr lang="en-US" sz="4267"/>
              <a:t> into the Explorer</a:t>
            </a:r>
            <a:endParaRPr lang="en-US" sz="4267">
              <a:cs typeface="Arial"/>
            </a:endParaRPr>
          </a:p>
        </p:txBody>
      </p:sp>
    </p:spTree>
    <p:extLst>
      <p:ext uri="{BB962C8B-B14F-4D97-AF65-F5344CB8AC3E}">
        <p14:creationId xmlns:p14="http://schemas.microsoft.com/office/powerpoint/2010/main" val="11940567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srcRect l="8465" r="24626" b="29491"/>
          <a:stretch/>
        </p:blipFill>
        <p:spPr>
          <a:xfrm>
            <a:off x="892295" y="0"/>
            <a:ext cx="9884044" cy="6509905"/>
          </a:xfrm>
          <a:prstGeom prst="rect">
            <a:avLst/>
          </a:prstGeom>
        </p:spPr>
      </p:pic>
    </p:spTree>
    <p:extLst>
      <p:ext uri="{BB962C8B-B14F-4D97-AF65-F5344CB8AC3E}">
        <p14:creationId xmlns:p14="http://schemas.microsoft.com/office/powerpoint/2010/main" val="21678361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From the grant: Discovery</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Browse challenges/questions:</a:t>
            </a:r>
          </a:p>
          <a:p>
            <a:pPr lvl="1"/>
            <a:r>
              <a:rPr lang="en-US" dirty="0"/>
              <a:t>Is it viable to </a:t>
            </a:r>
            <a:r>
              <a:rPr lang="en-US" b="1" i="1" dirty="0"/>
              <a:t>integrate a network graph </a:t>
            </a:r>
            <a:r>
              <a:rPr lang="en-US" dirty="0"/>
              <a:t>powered by semantically enriched library metadata? Would such a tool prove useful and intuitive to library users in a general purpose discovery environment?</a:t>
            </a:r>
          </a:p>
          <a:p>
            <a:pPr lvl="1"/>
            <a:r>
              <a:rPr lang="en-US" dirty="0"/>
              <a:t>How can </a:t>
            </a:r>
            <a:r>
              <a:rPr lang="en-US" b="1" i="1" dirty="0"/>
              <a:t>concatenated, LCSH subject headings </a:t>
            </a:r>
            <a:r>
              <a:rPr lang="en-US" dirty="0"/>
              <a:t>best be represented in a browse interface? Is it possible to </a:t>
            </a:r>
            <a:r>
              <a:rPr lang="en-US" b="1" i="1" dirty="0"/>
              <a:t>break them into discrete elements </a:t>
            </a:r>
            <a:r>
              <a:rPr lang="en-US" dirty="0"/>
              <a:t>(such as with FAST) and enable toggling on and off discrete elements? If so, will it be intuitive?</a:t>
            </a:r>
          </a:p>
          <a:p>
            <a:pPr lvl="1"/>
            <a:r>
              <a:rPr lang="en-US" dirty="0"/>
              <a:t>For </a:t>
            </a:r>
            <a:r>
              <a:rPr lang="en-US" b="1" i="1" dirty="0"/>
              <a:t>geographic browse</a:t>
            </a:r>
            <a:r>
              <a:rPr lang="en-US" dirty="0"/>
              <a:t>, what kinds of visualizations will allow for users to navigate for works about or by creators in certain areas? Will points-on-maps provide enough / useful visualization, or will regions be needed (and more useful)? How will we cluster or show density of terms—via a cluster of pins or perhaps a </a:t>
            </a:r>
            <a:r>
              <a:rPr lang="en-US" dirty="0" err="1"/>
              <a:t>heatmap</a:t>
            </a:r>
            <a:r>
              <a:rPr lang="en-US" dirty="0"/>
              <a:t>?</a:t>
            </a:r>
          </a:p>
          <a:p>
            <a:pPr lvl="1"/>
            <a:r>
              <a:rPr lang="en-US" dirty="0"/>
              <a:t>Can we implement a </a:t>
            </a:r>
            <a:r>
              <a:rPr lang="en-US" b="1" i="1" dirty="0" err="1"/>
              <a:t>NetFlix</a:t>
            </a:r>
            <a:r>
              <a:rPr lang="en-US" b="1" i="1" dirty="0"/>
              <a:t> or Amazon-style browse </a:t>
            </a:r>
            <a:r>
              <a:rPr lang="en-US" dirty="0"/>
              <a:t>that </a:t>
            </a:r>
            <a:r>
              <a:rPr lang="en-US" b="1" i="1" dirty="0"/>
              <a:t>will meet patron needs and expectations for scholarly browse</a:t>
            </a:r>
            <a:r>
              <a:rPr lang="en-US" dirty="0"/>
              <a:t>, and also be based on the catalog data we have?</a:t>
            </a:r>
          </a:p>
          <a:p>
            <a:pPr lvl="1"/>
            <a:r>
              <a:rPr lang="en-US" dirty="0"/>
              <a:t>Does the growth in use of </a:t>
            </a:r>
            <a:r>
              <a:rPr lang="en-US" b="1" i="1" dirty="0"/>
              <a:t>mobile device </a:t>
            </a:r>
            <a:r>
              <a:rPr lang="en-US" dirty="0"/>
              <a:t>users of the catalog change anything we might do for browse user interfaces?</a:t>
            </a:r>
          </a:p>
          <a:p>
            <a:endParaRPr lang="en-US" dirty="0"/>
          </a:p>
        </p:txBody>
      </p:sp>
      <p:sp>
        <p:nvSpPr>
          <p:cNvPr id="4" name="TextBox 3"/>
          <p:cNvSpPr txBox="1"/>
          <p:nvPr/>
        </p:nvSpPr>
        <p:spPr>
          <a:xfrm>
            <a:off x="6805748" y="1456293"/>
            <a:ext cx="4281750" cy="369332"/>
          </a:xfrm>
          <a:prstGeom prst="rect">
            <a:avLst/>
          </a:prstGeom>
          <a:noFill/>
          <a:ln>
            <a:solidFill>
              <a:schemeClr val="accent1"/>
            </a:solidFill>
          </a:ln>
        </p:spPr>
        <p:txBody>
          <a:bodyPr wrap="none" rtlCol="0">
            <a:spAutoFit/>
          </a:bodyPr>
          <a:lstStyle/>
          <a:p>
            <a:r>
              <a:rPr lang="en-US" dirty="0" smtClean="0"/>
              <a:t>Q: Does this mean visualization/navigation?</a:t>
            </a:r>
            <a:endParaRPr lang="en-US" dirty="0"/>
          </a:p>
        </p:txBody>
      </p:sp>
      <p:cxnSp>
        <p:nvCxnSpPr>
          <p:cNvPr id="6" name="Straight Arrow Connector 5"/>
          <p:cNvCxnSpPr>
            <a:endCxn id="4" idx="1"/>
          </p:cNvCxnSpPr>
          <p:nvPr/>
        </p:nvCxnSpPr>
        <p:spPr>
          <a:xfrm flipV="1">
            <a:off x="5359791" y="1640959"/>
            <a:ext cx="1445957" cy="48326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7661533" y="5992297"/>
            <a:ext cx="4448334" cy="369332"/>
          </a:xfrm>
          <a:prstGeom prst="rect">
            <a:avLst/>
          </a:prstGeom>
          <a:noFill/>
          <a:ln>
            <a:solidFill>
              <a:schemeClr val="accent1"/>
            </a:solidFill>
          </a:ln>
        </p:spPr>
        <p:txBody>
          <a:bodyPr wrap="none" rtlCol="0">
            <a:spAutoFit/>
          </a:bodyPr>
          <a:lstStyle/>
          <a:p>
            <a:r>
              <a:rPr lang="en-US" dirty="0" smtClean="0"/>
              <a:t>Q: What ARE patron needs and expectations?</a:t>
            </a:r>
            <a:endParaRPr lang="en-US" dirty="0"/>
          </a:p>
        </p:txBody>
      </p:sp>
      <p:cxnSp>
        <p:nvCxnSpPr>
          <p:cNvPr id="9" name="Straight Arrow Connector 8"/>
          <p:cNvCxnSpPr/>
          <p:nvPr/>
        </p:nvCxnSpPr>
        <p:spPr>
          <a:xfrm>
            <a:off x="10832123" y="4895557"/>
            <a:ext cx="521677" cy="111134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526816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From the grant: Discovery</a:t>
            </a:r>
            <a:endParaRPr lang="en-US" dirty="0"/>
          </a:p>
        </p:txBody>
      </p:sp>
      <p:sp>
        <p:nvSpPr>
          <p:cNvPr id="3" name="Content Placeholder 2"/>
          <p:cNvSpPr>
            <a:spLocks noGrp="1"/>
          </p:cNvSpPr>
          <p:nvPr>
            <p:ph idx="1"/>
          </p:nvPr>
        </p:nvSpPr>
        <p:spPr/>
        <p:txBody>
          <a:bodyPr>
            <a:normAutofit fontScale="85000" lnSpcReduction="10000"/>
          </a:bodyPr>
          <a:lstStyle/>
          <a:p>
            <a:r>
              <a:rPr lang="en-US" dirty="0"/>
              <a:t>Item 3 (semantic search) also has promise, though the best examples of semantic search happen in more tightly scoped information domains (such </a:t>
            </a:r>
            <a:r>
              <a:rPr lang="en-US" b="1" i="1" dirty="0"/>
              <a:t>as medical search using </a:t>
            </a:r>
            <a:r>
              <a:rPr lang="en-US" b="1" i="1" dirty="0" err="1"/>
              <a:t>MeSH</a:t>
            </a:r>
            <a:r>
              <a:rPr lang="en-US" dirty="0"/>
              <a:t>). Analysis and experimentation will be required to see if </a:t>
            </a:r>
            <a:r>
              <a:rPr lang="en-US" b="1" i="1" dirty="0"/>
              <a:t>subject searches and headings </a:t>
            </a:r>
            <a:r>
              <a:rPr lang="en-US" dirty="0"/>
              <a:t>will lend themselves to a semantic approach in a general catalog environment. We intend to explore </a:t>
            </a:r>
            <a:r>
              <a:rPr lang="en-US" b="1" i="1" dirty="0"/>
              <a:t>geographic search </a:t>
            </a:r>
            <a:r>
              <a:rPr lang="en-US" dirty="0"/>
              <a:t>as a first and promising entry point to this approach. </a:t>
            </a:r>
            <a:r>
              <a:rPr lang="en-US" b="1" i="1" dirty="0"/>
              <a:t>Analysis will include how patrons interact with the library catalog, </a:t>
            </a:r>
            <a:r>
              <a:rPr lang="en-US" b="1" i="1" u="sng" dirty="0"/>
              <a:t>especially for subject searches and searches resulting in zero results</a:t>
            </a:r>
            <a:r>
              <a:rPr lang="en-US" dirty="0"/>
              <a:t>, to create a better, user-centered design; log analysis of current searches, as well as data analysis to determine </a:t>
            </a:r>
            <a:r>
              <a:rPr lang="en-US" b="1" i="1" dirty="0"/>
              <a:t>what search arguments could be transformed to alternative searches with richer results using linked data</a:t>
            </a:r>
            <a:r>
              <a:rPr lang="en-US" dirty="0"/>
              <a:t>. It will also include exploring technical approaches to semantic search, including </a:t>
            </a:r>
            <a:r>
              <a:rPr lang="en-US" b="1" i="1" dirty="0"/>
              <a:t>adding semantically-related terms at index time, leveraging dynamic look-ups of linked terms via external services, and performant approaches to including semantic type-ahead / autosuggest of search terms</a:t>
            </a:r>
            <a:r>
              <a:rPr lang="en-US" dirty="0"/>
              <a:t>.</a:t>
            </a:r>
          </a:p>
        </p:txBody>
      </p:sp>
      <p:sp>
        <p:nvSpPr>
          <p:cNvPr id="5" name="TextBox 4"/>
          <p:cNvSpPr txBox="1"/>
          <p:nvPr/>
        </p:nvSpPr>
        <p:spPr>
          <a:xfrm>
            <a:off x="8295498" y="775557"/>
            <a:ext cx="3220241" cy="646331"/>
          </a:xfrm>
          <a:prstGeom prst="rect">
            <a:avLst/>
          </a:prstGeom>
          <a:noFill/>
        </p:spPr>
        <p:txBody>
          <a:bodyPr wrap="none" rtlCol="0">
            <a:spAutoFit/>
          </a:bodyPr>
          <a:lstStyle/>
          <a:p>
            <a:r>
              <a:rPr lang="en-US" dirty="0" smtClean="0"/>
              <a:t>Q: User tasks and expectations? </a:t>
            </a:r>
          </a:p>
          <a:p>
            <a:r>
              <a:rPr lang="en-US" dirty="0" smtClean="0"/>
              <a:t>How does that work?</a:t>
            </a:r>
            <a:endParaRPr lang="en-US" dirty="0"/>
          </a:p>
        </p:txBody>
      </p:sp>
      <p:cxnSp>
        <p:nvCxnSpPr>
          <p:cNvPr id="7" name="Straight Arrow Connector 6"/>
          <p:cNvCxnSpPr/>
          <p:nvPr/>
        </p:nvCxnSpPr>
        <p:spPr>
          <a:xfrm flipH="1" flipV="1">
            <a:off x="9523828" y="1434991"/>
            <a:ext cx="647114" cy="77363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4904858" y="5944244"/>
            <a:ext cx="6781280" cy="923330"/>
          </a:xfrm>
          <a:prstGeom prst="rect">
            <a:avLst/>
          </a:prstGeom>
          <a:noFill/>
        </p:spPr>
        <p:txBody>
          <a:bodyPr wrap="none" rtlCol="0">
            <a:spAutoFit/>
          </a:bodyPr>
          <a:lstStyle/>
          <a:p>
            <a:r>
              <a:rPr lang="en-US" dirty="0" smtClean="0"/>
              <a:t>We’ll need to gather examples of these different areas.  </a:t>
            </a:r>
          </a:p>
          <a:p>
            <a:r>
              <a:rPr lang="en-US" dirty="0" smtClean="0"/>
              <a:t>These are technical approaches that may result in specific possibilities </a:t>
            </a:r>
          </a:p>
          <a:p>
            <a:r>
              <a:rPr lang="en-US" dirty="0" smtClean="0"/>
              <a:t>for what users can do with the catalog.</a:t>
            </a:r>
            <a:endParaRPr lang="en-US" dirty="0"/>
          </a:p>
        </p:txBody>
      </p:sp>
      <p:cxnSp>
        <p:nvCxnSpPr>
          <p:cNvPr id="10" name="Straight Arrow Connector 9"/>
          <p:cNvCxnSpPr/>
          <p:nvPr/>
        </p:nvCxnSpPr>
        <p:spPr>
          <a:xfrm>
            <a:off x="9214338" y="5725551"/>
            <a:ext cx="0" cy="21869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770022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Should probably ask this first</a:t>
            </a:r>
            <a:endParaRPr lang="en-US" dirty="0"/>
          </a:p>
        </p:txBody>
      </p:sp>
      <p:sp>
        <p:nvSpPr>
          <p:cNvPr id="3" name="Content Placeholder 2"/>
          <p:cNvSpPr>
            <a:spLocks noGrp="1"/>
          </p:cNvSpPr>
          <p:nvPr>
            <p:ph idx="1"/>
          </p:nvPr>
        </p:nvSpPr>
        <p:spPr/>
        <p:txBody>
          <a:bodyPr/>
          <a:lstStyle/>
          <a:p>
            <a:r>
              <a:rPr lang="en-US" dirty="0" smtClean="0"/>
              <a:t>What are the main problems we are trying to explore/solve?</a:t>
            </a:r>
          </a:p>
          <a:p>
            <a:r>
              <a:rPr lang="en-US" dirty="0" smtClean="0"/>
              <a:t>Helping library patrons </a:t>
            </a:r>
            <a:r>
              <a:rPr lang="en-US" i="1" dirty="0" smtClean="0"/>
              <a:t>do what</a:t>
            </a:r>
            <a:r>
              <a:rPr lang="en-US" dirty="0" smtClean="0"/>
              <a:t>?</a:t>
            </a:r>
          </a:p>
          <a:p>
            <a:pPr lvl="1"/>
            <a:r>
              <a:rPr lang="en-US" dirty="0" smtClean="0"/>
              <a:t>Find materials in data linked to but not present within the catalog that still helps them with their research or work ?</a:t>
            </a:r>
          </a:p>
          <a:p>
            <a:pPr lvl="1"/>
            <a:r>
              <a:rPr lang="en-US" dirty="0" smtClean="0"/>
              <a:t>Browse enriched/enhanced catalog content </a:t>
            </a:r>
          </a:p>
          <a:p>
            <a:pPr lvl="2"/>
            <a:r>
              <a:rPr lang="en-US" dirty="0" smtClean="0"/>
              <a:t>Linked data enables discovering new and interesting relationships?</a:t>
            </a:r>
          </a:p>
          <a:p>
            <a:pPr lvl="3"/>
            <a:r>
              <a:rPr lang="en-US" dirty="0" smtClean="0"/>
              <a:t>Within the catalog?</a:t>
            </a:r>
          </a:p>
          <a:p>
            <a:pPr lvl="3"/>
            <a:r>
              <a:rPr lang="en-US" dirty="0" smtClean="0"/>
              <a:t>To external resources?</a:t>
            </a:r>
          </a:p>
          <a:p>
            <a:pPr lvl="1"/>
            <a:r>
              <a:rPr lang="en-US" dirty="0" smtClean="0"/>
              <a:t>A compelling use case? (The infomercial model)</a:t>
            </a:r>
          </a:p>
          <a:p>
            <a:pPr lvl="2"/>
            <a:r>
              <a:rPr lang="en-US" dirty="0" smtClean="0"/>
              <a:t>OMG this was so hard (opens cupboard door, falls down)</a:t>
            </a:r>
          </a:p>
          <a:p>
            <a:pPr lvl="2"/>
            <a:r>
              <a:rPr lang="en-US" dirty="0" smtClean="0"/>
              <a:t>But NOW I can do this! (opens TWO cupboard doors, smiles at camera)</a:t>
            </a:r>
          </a:p>
        </p:txBody>
      </p:sp>
    </p:spTree>
    <p:extLst>
      <p:ext uri="{BB962C8B-B14F-4D97-AF65-F5344CB8AC3E}">
        <p14:creationId xmlns:p14="http://schemas.microsoft.com/office/powerpoint/2010/main" val="38730860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compelling use case?</a:t>
            </a:r>
            <a:endParaRPr lang="en-US" dirty="0"/>
          </a:p>
        </p:txBody>
      </p:sp>
      <p:sp>
        <p:nvSpPr>
          <p:cNvPr id="3" name="Content Placeholder 2"/>
          <p:cNvSpPr>
            <a:spLocks noGrp="1"/>
          </p:cNvSpPr>
          <p:nvPr>
            <p:ph idx="1"/>
          </p:nvPr>
        </p:nvSpPr>
        <p:spPr/>
        <p:txBody>
          <a:bodyPr>
            <a:normAutofit lnSpcReduction="10000"/>
          </a:bodyPr>
          <a:lstStyle/>
          <a:p>
            <a:r>
              <a:rPr lang="en-US" dirty="0" err="1" smtClean="0"/>
              <a:t>Diedre’s</a:t>
            </a:r>
            <a:r>
              <a:rPr lang="en-US" dirty="0" smtClean="0"/>
              <a:t> research has focused on the effects of colonization on a particular indigenous community in India.  She is particularly interested in retrieving any anecdotes or artifacts from the community in that time period.</a:t>
            </a:r>
          </a:p>
          <a:p>
            <a:pPr lvl="1"/>
            <a:r>
              <a:rPr lang="en-US" dirty="0" smtClean="0"/>
              <a:t>She fires up your friendly neighborhood catalog (more likely she goes to Google but let’s hope she gets redirected to the library)</a:t>
            </a:r>
          </a:p>
          <a:p>
            <a:pPr lvl="1"/>
            <a:r>
              <a:rPr lang="en-US" dirty="0" smtClean="0"/>
              <a:t>She types in the name of the community (or the time period or she uses the map and a date range) to see what artifacts might exist in the catalog</a:t>
            </a:r>
          </a:p>
          <a:p>
            <a:pPr lvl="1"/>
            <a:r>
              <a:rPr lang="en-US" dirty="0" smtClean="0"/>
              <a:t>Because we’ve linked to </a:t>
            </a:r>
            <a:r>
              <a:rPr lang="en-US" dirty="0" err="1" smtClean="0"/>
              <a:t>wikidata</a:t>
            </a:r>
            <a:r>
              <a:rPr lang="en-US" dirty="0" smtClean="0"/>
              <a:t>, and </a:t>
            </a:r>
            <a:r>
              <a:rPr lang="en-US" dirty="0" err="1" smtClean="0"/>
              <a:t>wikidata</a:t>
            </a:r>
            <a:r>
              <a:rPr lang="en-US" dirty="0" smtClean="0"/>
              <a:t> has a collection specifically about this community, related catalog entries + </a:t>
            </a:r>
            <a:r>
              <a:rPr lang="en-US" dirty="0" err="1" smtClean="0"/>
              <a:t>wikidata</a:t>
            </a:r>
            <a:r>
              <a:rPr lang="en-US" dirty="0" smtClean="0"/>
              <a:t> information are available to support search, browse, and display.</a:t>
            </a:r>
          </a:p>
          <a:p>
            <a:pPr lvl="1"/>
            <a:r>
              <a:rPr lang="en-US" dirty="0" smtClean="0"/>
              <a:t>She writes a nice letter of support .. Oh wait, I’m still dreaming</a:t>
            </a:r>
            <a:endParaRPr lang="en-US" dirty="0"/>
          </a:p>
        </p:txBody>
      </p:sp>
    </p:spTree>
    <p:extLst>
      <p:ext uri="{BB962C8B-B14F-4D97-AF65-F5344CB8AC3E}">
        <p14:creationId xmlns:p14="http://schemas.microsoft.com/office/powerpoint/2010/main" val="26693577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compelling use case? (The sequel)</a:t>
            </a:r>
            <a:endParaRPr lang="en-US" dirty="0"/>
          </a:p>
        </p:txBody>
      </p:sp>
      <p:sp>
        <p:nvSpPr>
          <p:cNvPr id="3" name="Content Placeholder 2"/>
          <p:cNvSpPr>
            <a:spLocks noGrp="1"/>
          </p:cNvSpPr>
          <p:nvPr>
            <p:ph idx="1"/>
          </p:nvPr>
        </p:nvSpPr>
        <p:spPr/>
        <p:txBody>
          <a:bodyPr>
            <a:normAutofit fontScale="92500" lnSpcReduction="20000"/>
          </a:bodyPr>
          <a:lstStyle/>
          <a:p>
            <a:r>
              <a:rPr lang="en-US" dirty="0" err="1" smtClean="0"/>
              <a:t>Diedre</a:t>
            </a:r>
            <a:r>
              <a:rPr lang="en-US" dirty="0" smtClean="0"/>
              <a:t> is interested in seeing articles specific to heart attacks and their effects on a specific segment of the population. </a:t>
            </a:r>
          </a:p>
          <a:p>
            <a:pPr lvl="1"/>
            <a:r>
              <a:rPr lang="en-US" dirty="0" smtClean="0"/>
              <a:t>She begins typing in “heart attack” </a:t>
            </a:r>
          </a:p>
          <a:p>
            <a:pPr lvl="1"/>
            <a:r>
              <a:rPr lang="en-US" dirty="0" smtClean="0"/>
              <a:t>Because the catalog is “smart” enough to know that “heart attack” and “myocardial infarction” are related, she gets results tagged with one or both of these terms</a:t>
            </a:r>
          </a:p>
          <a:p>
            <a:pPr lvl="1"/>
            <a:r>
              <a:rPr lang="en-US" dirty="0" smtClean="0"/>
              <a:t>She can then begin to narrow these results down to those that are related to her query</a:t>
            </a:r>
          </a:p>
          <a:p>
            <a:r>
              <a:rPr lang="en-US" dirty="0" err="1" smtClean="0"/>
              <a:t>Diedre</a:t>
            </a:r>
            <a:r>
              <a:rPr lang="en-US" dirty="0" smtClean="0"/>
              <a:t> is looking for architectures influenced by or that influenced Mughal design</a:t>
            </a:r>
          </a:p>
          <a:p>
            <a:pPr lvl="1"/>
            <a:r>
              <a:rPr lang="en-US" dirty="0" smtClean="0"/>
              <a:t>She begins to type in “Mughal architecture”</a:t>
            </a:r>
          </a:p>
          <a:p>
            <a:pPr lvl="1"/>
            <a:r>
              <a:rPr lang="en-US" dirty="0" smtClean="0"/>
              <a:t>Next to her results, she also sees “related architectures” panel that includes search results for architectures related to this particular style</a:t>
            </a:r>
          </a:p>
          <a:p>
            <a:pPr lvl="1"/>
            <a:r>
              <a:rPr lang="en-US" dirty="0" smtClean="0"/>
              <a:t>Additionally, there is a “contemporary to” and “geographically related” section that gives options to search for architectures at the same time and/or nearby</a:t>
            </a:r>
          </a:p>
        </p:txBody>
      </p:sp>
    </p:spTree>
    <p:extLst>
      <p:ext uri="{BB962C8B-B14F-4D97-AF65-F5344CB8AC3E}">
        <p14:creationId xmlns:p14="http://schemas.microsoft.com/office/powerpoint/2010/main" val="42084927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does that mean</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Discovery: Search?</a:t>
            </a:r>
          </a:p>
          <a:p>
            <a:pPr lvl="1"/>
            <a:r>
              <a:rPr lang="en-US" dirty="0" smtClean="0"/>
              <a:t>Weaving in information into search index itself </a:t>
            </a:r>
          </a:p>
          <a:p>
            <a:pPr lvl="1"/>
            <a:r>
              <a:rPr lang="en-US" dirty="0" smtClean="0"/>
              <a:t>Enabling relationships between entities to influence results</a:t>
            </a:r>
          </a:p>
          <a:p>
            <a:r>
              <a:rPr lang="en-US" dirty="0" smtClean="0"/>
              <a:t>Discovery: Browse</a:t>
            </a:r>
          </a:p>
          <a:p>
            <a:pPr lvl="1"/>
            <a:r>
              <a:rPr lang="en-US" dirty="0" smtClean="0"/>
              <a:t>Using linked vocabularies/authorities/other data to enable browsing of catalog info</a:t>
            </a:r>
          </a:p>
          <a:p>
            <a:pPr lvl="1"/>
            <a:r>
              <a:rPr lang="en-US" dirty="0" smtClean="0"/>
              <a:t>(?And vice versa?)</a:t>
            </a:r>
          </a:p>
          <a:p>
            <a:r>
              <a:rPr lang="en-US" dirty="0" smtClean="0"/>
              <a:t>Discovery: Display</a:t>
            </a:r>
          </a:p>
          <a:p>
            <a:pPr lvl="1"/>
            <a:r>
              <a:rPr lang="en-US" dirty="0" smtClean="0"/>
              <a:t>Weaving in information from external sources into search results or individual result info</a:t>
            </a:r>
          </a:p>
          <a:p>
            <a:r>
              <a:rPr lang="en-US" dirty="0" smtClean="0"/>
              <a:t>Semantic Search</a:t>
            </a:r>
          </a:p>
          <a:p>
            <a:pPr lvl="1"/>
            <a:r>
              <a:rPr lang="en-US" dirty="0" smtClean="0"/>
              <a:t>Finding semantically related results</a:t>
            </a:r>
          </a:p>
          <a:p>
            <a:pPr lvl="2"/>
            <a:r>
              <a:rPr lang="en-US" dirty="0" smtClean="0"/>
              <a:t>How? Ontological reasoning? Natural Language Processing (using Machine Learning)? Combination</a:t>
            </a:r>
          </a:p>
          <a:p>
            <a:pPr lvl="3"/>
            <a:r>
              <a:rPr lang="en-US" dirty="0" smtClean="0"/>
              <a:t>Store-bought or bespoke?</a:t>
            </a:r>
          </a:p>
          <a:p>
            <a:pPr lvl="1"/>
            <a:r>
              <a:rPr lang="en-US" dirty="0" smtClean="0"/>
              <a:t>What does this mean for the user? </a:t>
            </a:r>
          </a:p>
          <a:p>
            <a:pPr lvl="1"/>
            <a:r>
              <a:rPr lang="en-US" dirty="0" smtClean="0"/>
              <a:t>How do we evaluate the effectiveness/usefulness of this search feature?</a:t>
            </a:r>
          </a:p>
          <a:p>
            <a:pPr lvl="1"/>
            <a:endParaRPr lang="en-US" dirty="0" smtClean="0"/>
          </a:p>
        </p:txBody>
      </p:sp>
    </p:spTree>
    <p:extLst>
      <p:ext uri="{BB962C8B-B14F-4D97-AF65-F5344CB8AC3E}">
        <p14:creationId xmlns:p14="http://schemas.microsoft.com/office/powerpoint/2010/main" val="11093615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 have the things and you have the things. Let’s find the things together</a:t>
            </a:r>
            <a:endParaRPr lang="en-US" dirty="0"/>
          </a:p>
        </p:txBody>
      </p:sp>
      <p:sp>
        <p:nvSpPr>
          <p:cNvPr id="5" name="Oval 4"/>
          <p:cNvSpPr/>
          <p:nvPr/>
        </p:nvSpPr>
        <p:spPr>
          <a:xfrm>
            <a:off x="3198080" y="5730243"/>
            <a:ext cx="1280160" cy="74558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2295406" y="4949484"/>
            <a:ext cx="1280160" cy="74558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1622501" y="5730244"/>
            <a:ext cx="1280160" cy="74558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3198080" y="2506619"/>
            <a:ext cx="1280160" cy="745587"/>
          </a:xfrm>
          <a:prstGeom prst="ellipse">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2295406" y="1725860"/>
            <a:ext cx="1280160" cy="745587"/>
          </a:xfrm>
          <a:prstGeom prst="ellipse">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1622501" y="2506620"/>
            <a:ext cx="1280160" cy="745587"/>
          </a:xfrm>
          <a:prstGeom prst="ellipse">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393895" y="2180492"/>
            <a:ext cx="1228606" cy="369332"/>
          </a:xfrm>
          <a:prstGeom prst="rect">
            <a:avLst/>
          </a:prstGeom>
          <a:noFill/>
        </p:spPr>
        <p:txBody>
          <a:bodyPr wrap="none" rtlCol="0">
            <a:spAutoFit/>
          </a:bodyPr>
          <a:lstStyle/>
          <a:p>
            <a:r>
              <a:rPr lang="en-US" dirty="0" smtClean="0"/>
              <a:t>Your things</a:t>
            </a:r>
            <a:endParaRPr lang="en-US" dirty="0"/>
          </a:p>
        </p:txBody>
      </p:sp>
      <p:sp>
        <p:nvSpPr>
          <p:cNvPr id="12" name="TextBox 11"/>
          <p:cNvSpPr txBox="1"/>
          <p:nvPr/>
        </p:nvSpPr>
        <p:spPr>
          <a:xfrm>
            <a:off x="72664" y="5695071"/>
            <a:ext cx="1164101" cy="369332"/>
          </a:xfrm>
          <a:prstGeom prst="rect">
            <a:avLst/>
          </a:prstGeom>
          <a:noFill/>
        </p:spPr>
        <p:txBody>
          <a:bodyPr wrap="none" rtlCol="0">
            <a:spAutoFit/>
          </a:bodyPr>
          <a:lstStyle/>
          <a:p>
            <a:r>
              <a:rPr lang="en-US" dirty="0" smtClean="0"/>
              <a:t>Our things</a:t>
            </a:r>
            <a:endParaRPr lang="en-US" dirty="0"/>
          </a:p>
        </p:txBody>
      </p:sp>
      <p:sp>
        <p:nvSpPr>
          <p:cNvPr id="13" name="Rectangle 12"/>
          <p:cNvSpPr/>
          <p:nvPr/>
        </p:nvSpPr>
        <p:spPr>
          <a:xfrm>
            <a:off x="5444197" y="2044951"/>
            <a:ext cx="1842868" cy="2227162"/>
          </a:xfrm>
          <a:prstGeom prst="rect">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Smiley Face 13"/>
          <p:cNvSpPr/>
          <p:nvPr/>
        </p:nvSpPr>
        <p:spPr>
          <a:xfrm>
            <a:off x="9333911" y="2954216"/>
            <a:ext cx="914400" cy="984738"/>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6037428" y="2886447"/>
            <a:ext cx="1842868" cy="2227162"/>
          </a:xfrm>
          <a:prstGeom prst="rect">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6764236" y="3559352"/>
            <a:ext cx="1842868" cy="2227162"/>
          </a:xfrm>
          <a:prstGeom prst="rect">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a:off x="7479269" y="3805983"/>
            <a:ext cx="356402" cy="276440"/>
          </a:xfrm>
          <a:prstGeom prst="ellipse">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a:off x="7153388" y="4500379"/>
            <a:ext cx="361116" cy="24640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5676312" y="2165363"/>
            <a:ext cx="361116" cy="24640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2" name="Straight Arrow Connector 21"/>
          <p:cNvCxnSpPr/>
          <p:nvPr/>
        </p:nvCxnSpPr>
        <p:spPr>
          <a:xfrm>
            <a:off x="6096000" y="2365158"/>
            <a:ext cx="529883"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3" name="Oval 22"/>
          <p:cNvSpPr/>
          <p:nvPr/>
        </p:nvSpPr>
        <p:spPr>
          <a:xfrm>
            <a:off x="6778273" y="2173683"/>
            <a:ext cx="356402" cy="276440"/>
          </a:xfrm>
          <a:prstGeom prst="ellipse">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a:off x="7685670" y="4465491"/>
            <a:ext cx="356402" cy="276440"/>
          </a:xfrm>
          <a:prstGeom prst="ellipse">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p:cNvSpPr/>
          <p:nvPr/>
        </p:nvSpPr>
        <p:spPr>
          <a:xfrm>
            <a:off x="8180309" y="4483913"/>
            <a:ext cx="361116" cy="24640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7" name="Straight Arrow Connector 26"/>
          <p:cNvCxnSpPr>
            <a:stCxn id="17" idx="4"/>
            <a:endCxn id="18" idx="0"/>
          </p:cNvCxnSpPr>
          <p:nvPr/>
        </p:nvCxnSpPr>
        <p:spPr>
          <a:xfrm flipH="1">
            <a:off x="7333946" y="4082423"/>
            <a:ext cx="323524" cy="41795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a:stCxn id="17" idx="4"/>
            <a:endCxn id="24" idx="1"/>
          </p:cNvCxnSpPr>
          <p:nvPr/>
        </p:nvCxnSpPr>
        <p:spPr>
          <a:xfrm>
            <a:off x="7657470" y="4082423"/>
            <a:ext cx="80394" cy="42355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a:stCxn id="17" idx="4"/>
            <a:endCxn id="25" idx="1"/>
          </p:cNvCxnSpPr>
          <p:nvPr/>
        </p:nvCxnSpPr>
        <p:spPr>
          <a:xfrm>
            <a:off x="7657470" y="4082423"/>
            <a:ext cx="575723" cy="43757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a:off x="2935486" y="3252206"/>
            <a:ext cx="0" cy="1489725"/>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a:off x="3838160" y="3337560"/>
            <a:ext cx="0" cy="1489725"/>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a:off x="2075012" y="3378314"/>
            <a:ext cx="0" cy="1489725"/>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8942522" y="6291164"/>
            <a:ext cx="3099118" cy="369332"/>
          </a:xfrm>
          <a:prstGeom prst="rect">
            <a:avLst/>
          </a:prstGeom>
          <a:noFill/>
        </p:spPr>
        <p:txBody>
          <a:bodyPr wrap="none" rtlCol="0">
            <a:spAutoFit/>
          </a:bodyPr>
          <a:lstStyle/>
          <a:p>
            <a:r>
              <a:rPr lang="en-US" dirty="0" smtClean="0"/>
              <a:t>This could probably look better</a:t>
            </a:r>
            <a:endParaRPr lang="en-US" dirty="0"/>
          </a:p>
        </p:txBody>
      </p:sp>
    </p:spTree>
    <p:extLst>
      <p:ext uri="{BB962C8B-B14F-4D97-AF65-F5344CB8AC3E}">
        <p14:creationId xmlns:p14="http://schemas.microsoft.com/office/powerpoint/2010/main" val="332073672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176</TotalTime>
  <Words>1862</Words>
  <Application>Microsoft Office PowerPoint</Application>
  <PresentationFormat>Widescreen</PresentationFormat>
  <Paragraphs>147</Paragraphs>
  <Slides>24</Slides>
  <Notes>11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24</vt:i4>
      </vt:variant>
    </vt:vector>
  </HeadingPairs>
  <TitlesOfParts>
    <vt:vector size="28" baseType="lpstr">
      <vt:lpstr>Arial</vt:lpstr>
      <vt:lpstr>Calibri</vt:lpstr>
      <vt:lpstr>Calibri Light</vt:lpstr>
      <vt:lpstr>Office Theme</vt:lpstr>
      <vt:lpstr>Discovery Brainstorming</vt:lpstr>
      <vt:lpstr>From the grant: Discovery</vt:lpstr>
      <vt:lpstr>From the grant: Discovery</vt:lpstr>
      <vt:lpstr>From the grant: Discovery</vt:lpstr>
      <vt:lpstr>Should probably ask this first</vt:lpstr>
      <vt:lpstr>A compelling use case?</vt:lpstr>
      <vt:lpstr>A compelling use case? (The sequel)</vt:lpstr>
      <vt:lpstr>What does that mean</vt:lpstr>
      <vt:lpstr>We have the things and you have the things. Let’s find the things together</vt:lpstr>
      <vt:lpstr>PowerPoint Presentation</vt:lpstr>
      <vt:lpstr>Meetings/Discussions</vt:lpstr>
      <vt:lpstr>Now vs. Blue Sky </vt:lpstr>
      <vt:lpstr>References</vt:lpstr>
      <vt:lpstr>Images of interest </vt:lpstr>
      <vt:lpstr>Images of interest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Cornell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Huda J. Khan</dc:creator>
  <cp:lastModifiedBy>Huda J. Khan</cp:lastModifiedBy>
  <cp:revision>35</cp:revision>
  <dcterms:created xsi:type="dcterms:W3CDTF">2018-12-13T01:25:44Z</dcterms:created>
  <dcterms:modified xsi:type="dcterms:W3CDTF">2018-12-14T15:06:12Z</dcterms:modified>
</cp:coreProperties>
</file>