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4"/>
  </p:sldMasterIdLst>
  <p:notesMasterIdLst>
    <p:notesMasterId r:id="rId16"/>
  </p:notesMasterIdLst>
  <p:sldIdLst>
    <p:sldId id="256" r:id="rId5"/>
    <p:sldId id="259" r:id="rId6"/>
    <p:sldId id="276" r:id="rId7"/>
    <p:sldId id="263" r:id="rId8"/>
    <p:sldId id="264" r:id="rId9"/>
    <p:sldId id="270" r:id="rId10"/>
    <p:sldId id="279" r:id="rId11"/>
    <p:sldId id="277" r:id="rId12"/>
    <p:sldId id="278" r:id="rId13"/>
    <p:sldId id="273" r:id="rId14"/>
    <p:sldId id="27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0025"/>
    <a:srgbClr val="FFC2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80" autoAdjust="0"/>
    <p:restoredTop sz="86326"/>
  </p:normalViewPr>
  <p:slideViewPr>
    <p:cSldViewPr snapToGrid="0">
      <p:cViewPr varScale="1">
        <p:scale>
          <a:sx n="69" d="100"/>
          <a:sy n="69" d="100"/>
        </p:scale>
        <p:origin x="1320" y="176"/>
      </p:cViewPr>
      <p:guideLst/>
    </p:cSldViewPr>
  </p:slideViewPr>
  <p:outlineViewPr>
    <p:cViewPr>
      <p:scale>
        <a:sx n="33" d="100"/>
        <a:sy n="33" d="100"/>
      </p:scale>
      <p:origin x="0" y="-75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44" d="100"/>
          <a:sy n="144" d="100"/>
        </p:scale>
        <p:origin x="4464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911E7-D25C-234E-8CCB-E2FF695B8DD8}" type="datetimeFigureOut">
              <a:rPr lang="en-US" smtClean="0"/>
              <a:t>1/15/19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6D16F-DB99-9146-A287-2DE1C2E45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598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6D16F-DB99-9146-A287-2DE1C2E451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01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6D16F-DB99-9146-A287-2DE1C2E4516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390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 Credit - IIIF Consortium</a:t>
            </a:r>
          </a:p>
          <a:p>
            <a:r>
              <a:rPr lang="en-US" dirty="0"/>
              <a:t>http://</a:t>
            </a:r>
            <a:r>
              <a:rPr lang="en-US" dirty="0" err="1"/>
              <a:t>iiif.io</a:t>
            </a:r>
            <a:r>
              <a:rPr lang="en-US" dirty="0"/>
              <a:t>/</a:t>
            </a:r>
            <a:r>
              <a:rPr lang="en-US" dirty="0" err="1"/>
              <a:t>api</a:t>
            </a:r>
            <a:r>
              <a:rPr lang="en-US" dirty="0"/>
              <a:t>/presentation/2.1/#22-additional-types</a:t>
            </a:r>
          </a:p>
          <a:p>
            <a:r>
              <a:rPr lang="en-US" dirty="0"/>
              <a:t>CC-BY License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6D16F-DB99-9146-A287-2DE1C2E451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41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6D16F-DB99-9146-A287-2DE1C2E4516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640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16D16F-DB99-9146-A287-2DE1C2E4516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072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6D16F-DB99-9146-A287-2DE1C2E4516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69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97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313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911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83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96213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345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1/15/19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6707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1/15/19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6299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055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597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1"/>
              </a:buClr>
              <a:buSzPct val="125000"/>
              <a:defRPr/>
            </a:lvl1pPr>
            <a:lvl2pPr>
              <a:buClr>
                <a:schemeClr val="tx1"/>
              </a:buClr>
              <a:buSzPct val="85000"/>
              <a:defRPr/>
            </a:lvl2pPr>
            <a:lvl3pPr marL="1026000" indent="-216000">
              <a:buClr>
                <a:schemeClr val="tx1"/>
              </a:buClr>
              <a:buSzPct val="100000"/>
              <a:buFont typeface="LucidaGrande" charset="0"/>
              <a:buChar char="-"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166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331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73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1/15/19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789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1/15/19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506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1/15/19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359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484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392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97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983" y="6187698"/>
            <a:ext cx="2421610" cy="4358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6818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48A87A34-81AB-432B-8DAE-1953F412C126}" type="datetimeFigureOut">
              <a:rPr lang="en-US" smtClean="0"/>
              <a:pPr/>
              <a:t>1/15/19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3630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i="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/>
          <a:latin typeface="Arial" charset="0"/>
          <a:ea typeface="Arial" charset="0"/>
          <a:cs typeface="Arial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90513" indent="-252413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110000"/>
        <a:buFont typeface="Arial" charset="0"/>
        <a:buChar char="•"/>
        <a:tabLst/>
        <a:defRPr sz="2000" b="0" i="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Arial" charset="0"/>
          <a:ea typeface="Arial" charset="0"/>
          <a:cs typeface="Arial" charset="0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100000"/>
        <a:buFont typeface="Courier New" charset="0"/>
        <a:buChar char="o"/>
        <a:defRPr sz="1800" b="0" i="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Arial" charset="0"/>
          <a:ea typeface="Arial" charset="0"/>
          <a:cs typeface="Arial" charset="0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b="0" i="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Arial" charset="0"/>
          <a:ea typeface="Arial" charset="0"/>
          <a:cs typeface="Arial" charset="0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b="0" i="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Arial" charset="0"/>
          <a:ea typeface="Arial" charset="0"/>
          <a:cs typeface="Arial" charset="0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b="0" i="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Arial" charset="0"/>
          <a:ea typeface="Arial" charset="0"/>
          <a:cs typeface="Arial" charset="0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iiif.io/" TargetMode="External"/><Relationship Id="rId13" Type="http://schemas.openxmlformats.org/officeDocument/2006/relationships/hyperlink" Target="https://github.com/projectblacklight/spotlight" TargetMode="External"/><Relationship Id="rId3" Type="http://schemas.openxmlformats.org/officeDocument/2006/relationships/hyperlink" Target="https://github.com/TAMULib/MetadataAssignmentToolUI" TargetMode="External"/><Relationship Id="rId7" Type="http://schemas.openxmlformats.org/officeDocument/2006/relationships/hyperlink" Target="https://gitlab.amherst.edu/acdc/repository-extension-services/tree/master/acrepo-exts-pcdm" TargetMode="External"/><Relationship Id="rId12" Type="http://schemas.openxmlformats.org/officeDocument/2006/relationships/hyperlink" Target="https://github.com/tamulib/sage" TargetMode="External"/><Relationship Id="rId2" Type="http://schemas.openxmlformats.org/officeDocument/2006/relationships/hyperlink" Target="https://github.com/TAMULib/MetadataAssignmentToolServic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fcrepo4/fcrepo4" TargetMode="External"/><Relationship Id="rId11" Type="http://schemas.openxmlformats.org/officeDocument/2006/relationships/hyperlink" Target="https://github.com/TAMULib/IRIIIFService" TargetMode="External"/><Relationship Id="rId5" Type="http://schemas.openxmlformats.org/officeDocument/2006/relationships/hyperlink" Target="https://wiki.duraspace.org/display/DSPACE/Home" TargetMode="External"/><Relationship Id="rId10" Type="http://schemas.openxmlformats.org/officeDocument/2006/relationships/hyperlink" Target="https://medusa-project.github.io/cantaloupe" TargetMode="External"/><Relationship Id="rId4" Type="http://schemas.openxmlformats.org/officeDocument/2006/relationships/hyperlink" Target="https://github.com/TAMULib/SAFCreator" TargetMode="External"/><Relationship Id="rId9" Type="http://schemas.openxmlformats.org/officeDocument/2006/relationships/hyperlink" Target="https://github.com/duraspace/pcd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pi.library.tamu.edu/fcrepo/rest/3b/6f/c3/25/3b6fc325-f6ca-41d8-b91e-8c5db3be8c13" TargetMode="External"/><Relationship Id="rId2" Type="http://schemas.openxmlformats.org/officeDocument/2006/relationships/hyperlink" Target="https://oaktrust.library.tamu.edu/rdf/handle/1969.1/16947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pi.library.tamu.edu/iiif-service/dspace/collection/1969.1/169475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pi.library.tamu.edu/iiif-service/fedra/collection/3b/6f/c3/25/3b6fc325-f6ca-41d8-b91e-8c5db3be8c13/alice_in_wonderland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potlight.library.tamu.edu/spotlight/austin-ma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lacklight-pre.library.tamu.edu/" TargetMode="External"/><Relationship Id="rId4" Type="http://schemas.openxmlformats.org/officeDocument/2006/relationships/hyperlink" Target="https://demos.library.tamu.edu/s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77586"/>
            <a:ext cx="12192000" cy="1828801"/>
          </a:xfrm>
        </p:spPr>
        <p:txBody>
          <a:bodyPr>
            <a:normAutofit/>
          </a:bodyPr>
          <a:lstStyle/>
          <a:p>
            <a:r>
              <a:rPr lang="en-US" sz="4400" dirty="0"/>
              <a:t>Recent Developments in Digital Asset Management at TAMU Libraries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5450" y="3405722"/>
            <a:ext cx="8801100" cy="1049867"/>
          </a:xfrm>
        </p:spPr>
        <p:txBody>
          <a:bodyPr>
            <a:normAutofit/>
          </a:bodyPr>
          <a:lstStyle/>
          <a:p>
            <a:r>
              <a:rPr lang="en-US" sz="2400" dirty="0"/>
              <a:t>A report on our use of open-source services and standardized protocols to enable rich curation, discovery and exhibition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957" y="5883215"/>
            <a:ext cx="3538087" cy="6368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E856C0-8C25-9F46-88FB-04F77EB114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96550" y="6004793"/>
            <a:ext cx="1117600" cy="3937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C38F1A-6A27-374B-99AA-39048E60BB45}"/>
              </a:ext>
            </a:extLst>
          </p:cNvPr>
          <p:cNvSpPr txBox="1"/>
          <p:nvPr/>
        </p:nvSpPr>
        <p:spPr>
          <a:xfrm>
            <a:off x="1890032" y="4523070"/>
            <a:ext cx="8411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James Creel, Ryan </a:t>
            </a:r>
            <a:r>
              <a:rPr lang="en-US" dirty="0" err="1"/>
              <a:t>Laddusaw</a:t>
            </a:r>
            <a:r>
              <a:rPr lang="en-US" dirty="0"/>
              <a:t> and David Lowe</a:t>
            </a:r>
          </a:p>
        </p:txBody>
      </p:sp>
    </p:spTree>
    <p:extLst>
      <p:ext uri="{BB962C8B-B14F-4D97-AF65-F5344CB8AC3E}">
        <p14:creationId xmlns:p14="http://schemas.microsoft.com/office/powerpoint/2010/main" val="4293780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18598-AABE-2545-A93F-540444E91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</a:t>
            </a:r>
            <a:r>
              <a:rPr lang="en-US" baseline="0" dirty="0"/>
              <a:t> Steps…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C2381-ACA0-4543-8ABD-12684ACA21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Getting more curators to provide and curate their content</a:t>
            </a:r>
          </a:p>
          <a:p>
            <a:r>
              <a:rPr lang="en-US" dirty="0"/>
              <a:t>Further structuring with RDF, PCDM, IIIF</a:t>
            </a:r>
          </a:p>
          <a:p>
            <a:pPr lvl="1"/>
            <a:r>
              <a:rPr lang="en-US" dirty="0"/>
              <a:t>More complex structures ingested into Fedora</a:t>
            </a:r>
          </a:p>
          <a:p>
            <a:pPr lvl="1"/>
            <a:r>
              <a:rPr lang="en-US" dirty="0"/>
              <a:t>Better graph traversal in UIs</a:t>
            </a:r>
          </a:p>
          <a:p>
            <a:pPr lvl="1"/>
            <a:r>
              <a:rPr lang="en-US" dirty="0"/>
              <a:t>More robust translations from RDF to PCDM</a:t>
            </a:r>
          </a:p>
          <a:p>
            <a:r>
              <a:rPr lang="en-US" dirty="0"/>
              <a:t>Better affordances for metadata assignment and annotation</a:t>
            </a:r>
          </a:p>
          <a:p>
            <a:pPr lvl="1"/>
            <a:r>
              <a:rPr lang="en-US" dirty="0"/>
              <a:t>Suggestions, controlled vocabularies during curation</a:t>
            </a:r>
          </a:p>
          <a:p>
            <a:pPr lvl="1"/>
            <a:r>
              <a:rPr lang="en-US" dirty="0"/>
              <a:t>Web Annotation for IIIF Manifests</a:t>
            </a:r>
          </a:p>
          <a:p>
            <a:r>
              <a:rPr lang="en-US" dirty="0"/>
              <a:t>More complex content types – A/V, 3D</a:t>
            </a:r>
          </a:p>
          <a:p>
            <a:r>
              <a:rPr lang="en-US" dirty="0"/>
              <a:t>Dedicated, separate ID minting and resolution services</a:t>
            </a:r>
          </a:p>
          <a:p>
            <a:r>
              <a:rPr lang="en-US" dirty="0"/>
              <a:t>Production-quality discovery across collections</a:t>
            </a:r>
          </a:p>
        </p:txBody>
      </p:sp>
    </p:spTree>
    <p:extLst>
      <p:ext uri="{BB962C8B-B14F-4D97-AF65-F5344CB8AC3E}">
        <p14:creationId xmlns:p14="http://schemas.microsoft.com/office/powerpoint/2010/main" val="992509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E42B1-55D5-7645-904D-AAA227F40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Places to learn more and get involved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3B3FB7-DCA9-8B41-AED1-667318C4F1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MAGPIE - </a:t>
            </a:r>
            <a:r>
              <a:rPr lang="en-US" dirty="0">
                <a:hlinkClick r:id="rId2"/>
              </a:rPr>
              <a:t>https://github.com/TAMULib/MetadataAssignmentToolService</a:t>
            </a:r>
            <a:endParaRPr lang="en-US" dirty="0"/>
          </a:p>
          <a:p>
            <a:pPr marL="38100" indent="0">
              <a:buNone/>
            </a:pPr>
            <a:r>
              <a:rPr lang="en-US" dirty="0"/>
              <a:t>                   - </a:t>
            </a:r>
            <a:r>
              <a:rPr lang="en-US" dirty="0">
                <a:hlinkClick r:id="rId3"/>
              </a:rPr>
              <a:t>https://github.com/TAMULib/MetadataAssignmentToolUI</a:t>
            </a:r>
            <a:endParaRPr lang="en-US" dirty="0"/>
          </a:p>
          <a:p>
            <a:r>
              <a:rPr lang="en-US" dirty="0" err="1"/>
              <a:t>SAFCreator</a:t>
            </a:r>
            <a:r>
              <a:rPr lang="en-US" dirty="0"/>
              <a:t> - </a:t>
            </a:r>
            <a:r>
              <a:rPr lang="en-US" dirty="0">
                <a:hlinkClick r:id="rId4"/>
              </a:rPr>
              <a:t>https://github.com/TAMULib/SAFCreator</a:t>
            </a:r>
            <a:endParaRPr lang="en-US" dirty="0"/>
          </a:p>
          <a:p>
            <a:r>
              <a:rPr lang="en-US" dirty="0" err="1"/>
              <a:t>DSpace</a:t>
            </a:r>
            <a:r>
              <a:rPr lang="en-US" dirty="0"/>
              <a:t> - </a:t>
            </a:r>
            <a:r>
              <a:rPr lang="en-US" dirty="0">
                <a:hlinkClick r:id="rId5"/>
              </a:rPr>
              <a:t>https://wiki.duraspace.org/display/DSPACE/Home</a:t>
            </a:r>
            <a:endParaRPr lang="en-US" dirty="0"/>
          </a:p>
          <a:p>
            <a:r>
              <a:rPr lang="en-US" dirty="0"/>
              <a:t>Fedora - </a:t>
            </a:r>
            <a:r>
              <a:rPr lang="en-US" dirty="0">
                <a:hlinkClick r:id="rId6"/>
              </a:rPr>
              <a:t>https://github.com/fcrepo4/fcrepo4</a:t>
            </a:r>
            <a:endParaRPr lang="en-US" dirty="0"/>
          </a:p>
          <a:p>
            <a:r>
              <a:rPr lang="en-US" dirty="0"/>
              <a:t>Amherst PCDM Extension - </a:t>
            </a:r>
            <a:r>
              <a:rPr lang="en-US" dirty="0">
                <a:hlinkClick r:id="rId7"/>
              </a:rPr>
              <a:t>https://gitlab.amherst.edu/acdc/repository-extension-services/tree/master/acrepo-exts-pcdm</a:t>
            </a:r>
            <a:endParaRPr lang="en-US" dirty="0"/>
          </a:p>
          <a:p>
            <a:r>
              <a:rPr lang="en-US" dirty="0"/>
              <a:t>IIIF - </a:t>
            </a:r>
            <a:r>
              <a:rPr lang="en-US" dirty="0">
                <a:hlinkClick r:id="rId8"/>
              </a:rPr>
              <a:t>https://iiif.io</a:t>
            </a:r>
            <a:r>
              <a:rPr lang="en-US" dirty="0"/>
              <a:t>	</a:t>
            </a:r>
          </a:p>
          <a:p>
            <a:r>
              <a:rPr lang="en-US" dirty="0"/>
              <a:t>PCDM - </a:t>
            </a:r>
            <a:r>
              <a:rPr lang="en-US" dirty="0">
                <a:hlinkClick r:id="rId9"/>
              </a:rPr>
              <a:t>https://github.com/duraspace/pcdm</a:t>
            </a:r>
            <a:endParaRPr lang="en-US" dirty="0"/>
          </a:p>
          <a:p>
            <a:r>
              <a:rPr lang="en-US" dirty="0"/>
              <a:t>Cantaloupe - </a:t>
            </a:r>
            <a:r>
              <a:rPr lang="en-US" dirty="0">
                <a:hlinkClick r:id="rId10"/>
              </a:rPr>
              <a:t>https://medusa-project.github.io/cantaloupe</a:t>
            </a:r>
            <a:endParaRPr lang="en-US" dirty="0"/>
          </a:p>
          <a:p>
            <a:r>
              <a:rPr lang="en-US" dirty="0"/>
              <a:t>IR IIIF Generation Service - </a:t>
            </a:r>
            <a:r>
              <a:rPr lang="en-US" dirty="0">
                <a:hlinkClick r:id="rId11"/>
              </a:rPr>
              <a:t>https://github.com/TAMULib/IRIIIFService</a:t>
            </a:r>
            <a:endParaRPr lang="en-US" dirty="0"/>
          </a:p>
          <a:p>
            <a:r>
              <a:rPr lang="en-US" dirty="0"/>
              <a:t>SAGE - </a:t>
            </a:r>
            <a:r>
              <a:rPr lang="en-US" dirty="0">
                <a:hlinkClick r:id="rId12"/>
              </a:rPr>
              <a:t>https://github.com/tamulib/sage</a:t>
            </a:r>
            <a:endParaRPr lang="en-US" dirty="0"/>
          </a:p>
          <a:p>
            <a:r>
              <a:rPr lang="en-US" dirty="0"/>
              <a:t>Spotlight/Blacklight - </a:t>
            </a:r>
            <a:r>
              <a:rPr lang="en-US" dirty="0">
                <a:hlinkClick r:id="rId13"/>
              </a:rPr>
              <a:t>https://github.com/projectblacklight/spotlight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544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EBA45-9FE3-734F-856D-9E66378A6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Talk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104642-EB04-7E44-A576-C3C5A5467D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Architectural Overview</a:t>
            </a:r>
          </a:p>
          <a:p>
            <a:r>
              <a:rPr lang="en-US" dirty="0"/>
              <a:t>Structured content in Fedora and </a:t>
            </a:r>
            <a:r>
              <a:rPr lang="en-US" dirty="0" err="1"/>
              <a:t>DSpace</a:t>
            </a:r>
            <a:endParaRPr lang="en-US" dirty="0"/>
          </a:p>
          <a:p>
            <a:r>
              <a:rPr lang="en-US" dirty="0"/>
              <a:t>Generating IIIF Manifests</a:t>
            </a:r>
          </a:p>
          <a:p>
            <a:pPr lvl="1"/>
            <a:r>
              <a:rPr lang="en-US" dirty="0"/>
              <a:t>Implementing IIIF Collection API 2.0</a:t>
            </a:r>
          </a:p>
          <a:p>
            <a:pPr lvl="1"/>
            <a:r>
              <a:rPr lang="en-US" dirty="0"/>
              <a:t>Minting identifiers for image resources</a:t>
            </a:r>
          </a:p>
          <a:p>
            <a:r>
              <a:rPr lang="en-US" dirty="0"/>
              <a:t>IIIF Clients and exhibition</a:t>
            </a:r>
          </a:p>
          <a:p>
            <a:r>
              <a:rPr lang="en-US" dirty="0"/>
              <a:t>Discovering content using </a:t>
            </a:r>
            <a:r>
              <a:rPr lang="en-US" dirty="0" err="1"/>
              <a:t>Solr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162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1CC33-E2AD-A347-B990-9E0ED2F18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Big Picture</a:t>
            </a:r>
          </a:p>
        </p:txBody>
      </p:sp>
      <p:sp>
        <p:nvSpPr>
          <p:cNvPr id="8" name="Folded Corner 7">
            <a:extLst>
              <a:ext uri="{FF2B5EF4-FFF2-40B4-BE49-F238E27FC236}">
                <a16:creationId xmlns:a16="http://schemas.microsoft.com/office/drawing/2014/main" id="{B2C10877-FA0A-8542-A57D-D5368485EB05}"/>
              </a:ext>
            </a:extLst>
          </p:cNvPr>
          <p:cNvSpPr/>
          <p:nvPr/>
        </p:nvSpPr>
        <p:spPr>
          <a:xfrm>
            <a:off x="1134265" y="3169909"/>
            <a:ext cx="1403498" cy="539247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SAFCreator</a:t>
            </a:r>
            <a:endParaRPr lang="en-US" dirty="0"/>
          </a:p>
        </p:txBody>
      </p:sp>
      <p:sp>
        <p:nvSpPr>
          <p:cNvPr id="10" name="Folded Corner 9">
            <a:extLst>
              <a:ext uri="{FF2B5EF4-FFF2-40B4-BE49-F238E27FC236}">
                <a16:creationId xmlns:a16="http://schemas.microsoft.com/office/drawing/2014/main" id="{D26EA82E-0FCC-284F-BB6C-BE6F355C1C2E}"/>
              </a:ext>
            </a:extLst>
          </p:cNvPr>
          <p:cNvSpPr/>
          <p:nvPr/>
        </p:nvSpPr>
        <p:spPr>
          <a:xfrm>
            <a:off x="1134265" y="4742120"/>
            <a:ext cx="1403498" cy="556895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MAGPIE</a:t>
            </a:r>
          </a:p>
        </p:txBody>
      </p:sp>
      <p:sp>
        <p:nvSpPr>
          <p:cNvPr id="11" name="Can 10">
            <a:extLst>
              <a:ext uri="{FF2B5EF4-FFF2-40B4-BE49-F238E27FC236}">
                <a16:creationId xmlns:a16="http://schemas.microsoft.com/office/drawing/2014/main" id="{9C00811C-2CB1-1F43-BE71-E992D833C336}"/>
              </a:ext>
            </a:extLst>
          </p:cNvPr>
          <p:cNvSpPr/>
          <p:nvPr/>
        </p:nvSpPr>
        <p:spPr>
          <a:xfrm>
            <a:off x="3331596" y="2913320"/>
            <a:ext cx="1112813" cy="1052427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DSpace</a:t>
            </a:r>
            <a:endParaRPr lang="en-US" dirty="0"/>
          </a:p>
        </p:txBody>
      </p:sp>
      <p:sp>
        <p:nvSpPr>
          <p:cNvPr id="12" name="Can 11">
            <a:extLst>
              <a:ext uri="{FF2B5EF4-FFF2-40B4-BE49-F238E27FC236}">
                <a16:creationId xmlns:a16="http://schemas.microsoft.com/office/drawing/2014/main" id="{76F80221-98D5-044F-9E1B-D2D695C566FD}"/>
              </a:ext>
            </a:extLst>
          </p:cNvPr>
          <p:cNvSpPr/>
          <p:nvPr/>
        </p:nvSpPr>
        <p:spPr>
          <a:xfrm>
            <a:off x="3909268" y="4678324"/>
            <a:ext cx="1112813" cy="108452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Fedora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E840AF6-A59F-1841-B700-27FA4DDCBADC}"/>
              </a:ext>
            </a:extLst>
          </p:cNvPr>
          <p:cNvSpPr/>
          <p:nvPr/>
        </p:nvSpPr>
        <p:spPr>
          <a:xfrm>
            <a:off x="4430171" y="2892057"/>
            <a:ext cx="1169582" cy="1073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RDF </a:t>
            </a:r>
            <a:r>
              <a:rPr lang="en-US" dirty="0" err="1"/>
              <a:t>Webapp</a:t>
            </a: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ECF3B9C-7D1C-F245-AE6D-A7B902D411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4198" y="2436179"/>
            <a:ext cx="777755" cy="73373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541C243-E15D-5D4F-BCCA-30923731EB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1909" y="2441849"/>
            <a:ext cx="748887" cy="676705"/>
          </a:xfrm>
          <a:prstGeom prst="rect">
            <a:avLst/>
          </a:prstGeom>
        </p:spPr>
      </p:pic>
      <p:sp>
        <p:nvSpPr>
          <p:cNvPr id="22" name="Bevel 21">
            <a:extLst>
              <a:ext uri="{FF2B5EF4-FFF2-40B4-BE49-F238E27FC236}">
                <a16:creationId xmlns:a16="http://schemas.microsoft.com/office/drawing/2014/main" id="{281BACD3-991B-3049-9584-A6CE415DF4F1}"/>
              </a:ext>
            </a:extLst>
          </p:cNvPr>
          <p:cNvSpPr/>
          <p:nvPr/>
        </p:nvSpPr>
        <p:spPr>
          <a:xfrm>
            <a:off x="6705725" y="4657059"/>
            <a:ext cx="1388601" cy="1105785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IR-IIIF Manifest Service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5FD5F20-AEE8-534D-9F7B-35E42DBC23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1953" y="4589584"/>
            <a:ext cx="808421" cy="709431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3875DDD-5CFE-BC48-B586-85ED842DB980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2537762" y="3439534"/>
            <a:ext cx="793834" cy="16048"/>
          </a:xfrm>
          <a:prstGeom prst="straightConnector1">
            <a:avLst/>
          </a:prstGeom>
          <a:ln w="635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B07E4C0-2CF8-3340-B4C3-5E6A1DFEFD75}"/>
              </a:ext>
            </a:extLst>
          </p:cNvPr>
          <p:cNvCxnSpPr>
            <a:cxnSpLocks/>
          </p:cNvCxnSpPr>
          <p:nvPr/>
        </p:nvCxnSpPr>
        <p:spPr>
          <a:xfrm flipV="1">
            <a:off x="2537763" y="3671515"/>
            <a:ext cx="756000" cy="1349053"/>
          </a:xfrm>
          <a:prstGeom prst="straightConnector1">
            <a:avLst/>
          </a:prstGeom>
          <a:ln w="635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3085A63-F05D-2744-8B28-2315CE32498F}"/>
              </a:ext>
            </a:extLst>
          </p:cNvPr>
          <p:cNvCxnSpPr>
            <a:cxnSpLocks/>
            <a:stCxn id="10" idx="3"/>
            <a:endCxn id="12" idx="2"/>
          </p:cNvCxnSpPr>
          <p:nvPr/>
        </p:nvCxnSpPr>
        <p:spPr>
          <a:xfrm>
            <a:off x="2537763" y="5020568"/>
            <a:ext cx="1371505" cy="200016"/>
          </a:xfrm>
          <a:prstGeom prst="straightConnector1">
            <a:avLst/>
          </a:prstGeom>
          <a:ln w="635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76100A0-E5AE-2F40-B85C-640B88A87659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5599753" y="3428902"/>
            <a:ext cx="1045059" cy="1591666"/>
          </a:xfrm>
          <a:prstGeom prst="straightConnector1">
            <a:avLst/>
          </a:prstGeom>
          <a:ln w="635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FCF77EF-DD3B-1D4A-8972-B1AB3E0580B9}"/>
              </a:ext>
            </a:extLst>
          </p:cNvPr>
          <p:cNvCxnSpPr>
            <a:cxnSpLocks/>
            <a:stCxn id="12" idx="4"/>
            <a:endCxn id="22" idx="4"/>
          </p:cNvCxnSpPr>
          <p:nvPr/>
        </p:nvCxnSpPr>
        <p:spPr>
          <a:xfrm flipV="1">
            <a:off x="5022081" y="5209952"/>
            <a:ext cx="1683644" cy="10632"/>
          </a:xfrm>
          <a:prstGeom prst="straightConnector1">
            <a:avLst/>
          </a:prstGeom>
          <a:ln w="635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740B9A4-0FA3-A548-9F65-DC56E43A65DE}"/>
              </a:ext>
            </a:extLst>
          </p:cNvPr>
          <p:cNvCxnSpPr>
            <a:cxnSpLocks/>
            <a:stCxn id="22" idx="6"/>
            <a:endCxn id="19" idx="2"/>
          </p:cNvCxnSpPr>
          <p:nvPr/>
        </p:nvCxnSpPr>
        <p:spPr>
          <a:xfrm flipV="1">
            <a:off x="7400027" y="3169910"/>
            <a:ext cx="1881846" cy="1487149"/>
          </a:xfrm>
          <a:prstGeom prst="straightConnector1">
            <a:avLst/>
          </a:prstGeom>
          <a:ln w="635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31B50D0-3230-4E45-B507-D6B8533A88A7}"/>
              </a:ext>
            </a:extLst>
          </p:cNvPr>
          <p:cNvCxnSpPr>
            <a:cxnSpLocks/>
            <a:stCxn id="22" idx="6"/>
            <a:endCxn id="21" idx="2"/>
          </p:cNvCxnSpPr>
          <p:nvPr/>
        </p:nvCxnSpPr>
        <p:spPr>
          <a:xfrm flipV="1">
            <a:off x="7400026" y="3118554"/>
            <a:ext cx="3112404" cy="1538505"/>
          </a:xfrm>
          <a:prstGeom prst="straightConnector1">
            <a:avLst/>
          </a:prstGeom>
          <a:ln w="635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699DD58-4A46-D842-B521-420A4B403F3A}"/>
              </a:ext>
            </a:extLst>
          </p:cNvPr>
          <p:cNvCxnSpPr>
            <a:cxnSpLocks/>
            <a:stCxn id="24" idx="0"/>
            <a:endCxn id="19" idx="2"/>
          </p:cNvCxnSpPr>
          <p:nvPr/>
        </p:nvCxnSpPr>
        <p:spPr>
          <a:xfrm flipH="1" flipV="1">
            <a:off x="9393077" y="3169910"/>
            <a:ext cx="748837" cy="1419674"/>
          </a:xfrm>
          <a:prstGeom prst="straightConnector1">
            <a:avLst/>
          </a:prstGeom>
          <a:ln w="635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895B05DB-070D-3049-86BD-22BA3F29A461}"/>
              </a:ext>
            </a:extLst>
          </p:cNvPr>
          <p:cNvCxnSpPr>
            <a:cxnSpLocks/>
            <a:stCxn id="24" idx="0"/>
            <a:endCxn id="21" idx="2"/>
          </p:cNvCxnSpPr>
          <p:nvPr/>
        </p:nvCxnSpPr>
        <p:spPr>
          <a:xfrm flipV="1">
            <a:off x="10186164" y="3118554"/>
            <a:ext cx="481722" cy="1471030"/>
          </a:xfrm>
          <a:prstGeom prst="straightConnector1">
            <a:avLst/>
          </a:prstGeom>
          <a:ln w="635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223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BC50B-6743-F14D-9A27-CF11198FA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Repository hosted 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697FD-79B2-5E45-BA1F-615C1B3773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DSpace</a:t>
            </a:r>
            <a:endParaRPr lang="en-US" dirty="0"/>
          </a:p>
          <a:p>
            <a:pPr lvl="1"/>
            <a:r>
              <a:rPr lang="en-US" dirty="0"/>
              <a:t>Our legacy platform with tons of image and PDF content</a:t>
            </a:r>
          </a:p>
          <a:p>
            <a:pPr lvl="1"/>
            <a:r>
              <a:rPr lang="en-US" dirty="0"/>
              <a:t>We ingest content with single item submission, over SWORD, or as SAF</a:t>
            </a:r>
          </a:p>
          <a:p>
            <a:pPr lvl="1"/>
            <a:r>
              <a:rPr lang="en-US" dirty="0"/>
              <a:t>We expose content with the RDF </a:t>
            </a:r>
            <a:r>
              <a:rPr lang="en-US" dirty="0" err="1"/>
              <a:t>webapp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https://oaktrust.library.tamu.edu/rdf/handle/1969.1/169475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Fedora</a:t>
            </a:r>
          </a:p>
          <a:p>
            <a:pPr lvl="1"/>
            <a:r>
              <a:rPr lang="en-US" dirty="0"/>
              <a:t>Our new platform that we’re first using for digital exhibitions</a:t>
            </a:r>
          </a:p>
          <a:p>
            <a:pPr lvl="1"/>
            <a:r>
              <a:rPr lang="en-US" dirty="0"/>
              <a:t>Accommodates any RDF graphs around your content</a:t>
            </a:r>
          </a:p>
          <a:p>
            <a:pPr lvl="1"/>
            <a:r>
              <a:rPr lang="en-US" dirty="0"/>
              <a:t>We get the content in using MAGPIE</a:t>
            </a:r>
          </a:p>
          <a:p>
            <a:pPr lvl="1"/>
            <a:r>
              <a:rPr lang="en-US" dirty="0"/>
              <a:t>We’re using PCDM to structure our exhibition content: </a:t>
            </a:r>
            <a:r>
              <a:rPr lang="en-US" dirty="0">
                <a:hlinkClick r:id="rId3"/>
              </a:rPr>
              <a:t>https://api.library.tamu.edu/fcrepo/rest/3b/6f/c3/25/3b6fc325-f6ca-41d8-b91e-8c5db3be8c13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072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90024-B465-8D45-BDDA-6B7BEF3A1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IIIF- the International Image </a:t>
            </a:r>
            <a:br>
              <a:rPr lang="en-US" dirty="0"/>
            </a:br>
            <a:r>
              <a:rPr lang="en-US" dirty="0"/>
              <a:t>Interoperability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945F80-4791-AE49-8634-C8DB349DB4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2367643"/>
            <a:ext cx="4931834" cy="3423557"/>
          </a:xfrm>
        </p:spPr>
        <p:txBody>
          <a:bodyPr/>
          <a:lstStyle/>
          <a:p>
            <a:r>
              <a:rPr lang="en-US" dirty="0"/>
              <a:t>The de-facto standard way to structure image (and maybe even A/V) content</a:t>
            </a:r>
          </a:p>
          <a:p>
            <a:r>
              <a:rPr lang="en-US" dirty="0"/>
              <a:t>Inclusive of the Web Annotation standard (circling right back to W3C and RDF)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51229B-C0E6-0743-ABF5-361783B63E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2316" y="185799"/>
            <a:ext cx="3348264" cy="560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396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7F6BD-7EEE-F94E-8A7E-57296D1D8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IR-IIIF Manifest</a:t>
            </a:r>
            <a:r>
              <a:rPr lang="en-US" baseline="0" dirty="0"/>
              <a:t> Generation Service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01AECB-F8EE-6747-8B98-542ED9E762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Generates IIIF Collection or IIIF Presentation manifests on demand for </a:t>
            </a:r>
            <a:r>
              <a:rPr lang="en-US" dirty="0" err="1"/>
              <a:t>DSpace</a:t>
            </a:r>
            <a:r>
              <a:rPr lang="en-US" dirty="0"/>
              <a:t> RDF or PCDM-structured Fedora content</a:t>
            </a:r>
          </a:p>
          <a:p>
            <a:r>
              <a:rPr lang="en-US" dirty="0">
                <a:effectLst/>
                <a:hlinkClick r:id="rId3"/>
              </a:rPr>
              <a:t>https://api.library.tamu.edu/iiif-service/dspace/collection/1969.1/169475</a:t>
            </a:r>
            <a:endParaRPr lang="en-US" dirty="0">
              <a:effectLst/>
            </a:endParaRPr>
          </a:p>
          <a:p>
            <a:r>
              <a:rPr lang="en-US" dirty="0">
                <a:effectLst/>
                <a:hlinkClick r:id="rId4"/>
              </a:rPr>
              <a:t>https://api.library.tamu.edu/iiif-service/fedra/collection/3b/6f/c3/25/3b6fc325-f6ca-41d8-b91e-8c5db3be8c13/alice_in_wonderland</a:t>
            </a:r>
            <a:endParaRPr lang="en-US" dirty="0">
              <a:effectLst/>
            </a:endParaRPr>
          </a:p>
          <a:p>
            <a:r>
              <a:rPr lang="en-US" dirty="0">
                <a:effectLst/>
              </a:rPr>
              <a:t>Latest version will mint UUIDs for new resources.  Our Cantaloupe has been augmented with a resource delegate that resolves these UUIDs against the IIIF service.  This makes for cleaner manifests.</a:t>
            </a:r>
          </a:p>
          <a:p>
            <a:endParaRPr lang="en-US" dirty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458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A67E8-8F75-1046-99B4-9DBC6B86C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API for ID minting</a:t>
            </a:r>
            <a:r>
              <a:rPr lang="en-US"/>
              <a:t>/resolution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65832-4F00-EC46-A6A9-FFC6D37367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>
                <a:effectLst/>
              </a:rPr>
              <a:t>These are example calls to the service to generate UUIDs for given image URLs:</a:t>
            </a:r>
          </a:p>
          <a:p>
            <a:r>
              <a:rPr lang="en-US" dirty="0">
                <a:effectLst/>
              </a:rPr>
              <a:t> </a:t>
            </a:r>
          </a:p>
          <a:p>
            <a:r>
              <a:rPr lang="en-US" dirty="0">
                <a:effectLst/>
              </a:rPr>
              <a:t>Get a new UUID:</a:t>
            </a:r>
          </a:p>
          <a:p>
            <a:r>
              <a:rPr lang="en-US" dirty="0">
                <a:effectLst/>
              </a:rPr>
              <a:t>curl -X POST -u admin:abc123 https://</a:t>
            </a:r>
            <a:r>
              <a:rPr lang="en-US" dirty="0" err="1">
                <a:effectLst/>
              </a:rPr>
              <a:t>api-pre.library.tamu.edu</a:t>
            </a:r>
            <a:r>
              <a:rPr lang="en-US" dirty="0">
                <a:effectLst/>
              </a:rPr>
              <a:t>/</a:t>
            </a:r>
            <a:r>
              <a:rPr lang="en-US" dirty="0" err="1">
                <a:effectLst/>
              </a:rPr>
              <a:t>iiif</a:t>
            </a:r>
            <a:r>
              <a:rPr lang="en-US" dirty="0">
                <a:effectLst/>
              </a:rPr>
              <a:t>-service/</a:t>
            </a:r>
            <a:r>
              <a:rPr lang="en-US" dirty="0" err="1">
                <a:effectLst/>
              </a:rPr>
              <a:t>resources?uri</a:t>
            </a:r>
            <a:r>
              <a:rPr lang="en-US" dirty="0">
                <a:effectLst/>
              </a:rPr>
              <a:t>=https://</a:t>
            </a:r>
            <a:r>
              <a:rPr lang="en-US" dirty="0" err="1">
                <a:effectLst/>
              </a:rPr>
              <a:t>api-pre.library.tamu.edu</a:t>
            </a:r>
            <a:r>
              <a:rPr lang="en-US" dirty="0">
                <a:effectLst/>
              </a:rPr>
              <a:t>/</a:t>
            </a:r>
            <a:r>
              <a:rPr lang="en-US" dirty="0" err="1">
                <a:effectLst/>
              </a:rPr>
              <a:t>fcrepo</a:t>
            </a:r>
            <a:r>
              <a:rPr lang="en-US" dirty="0">
                <a:effectLst/>
              </a:rPr>
              <a:t>/rest/</a:t>
            </a:r>
            <a:r>
              <a:rPr lang="en-US" dirty="0" err="1">
                <a:effectLst/>
              </a:rPr>
              <a:t>mwbObjects</a:t>
            </a:r>
            <a:r>
              <a:rPr lang="en-US" dirty="0">
                <a:effectLst/>
              </a:rPr>
              <a:t>/</a:t>
            </a:r>
            <a:r>
              <a:rPr lang="en-US" dirty="0" err="1">
                <a:effectLst/>
              </a:rPr>
              <a:t>CofeEarHis</a:t>
            </a:r>
            <a:r>
              <a:rPr lang="en-US" dirty="0">
                <a:effectLst/>
              </a:rPr>
              <a:t>/Pages/CofeEH0001/files/CofeEH_0001.jp2</a:t>
            </a:r>
          </a:p>
          <a:p>
            <a:r>
              <a:rPr lang="en-US" dirty="0">
                <a:effectLst/>
              </a:rPr>
              <a:t> </a:t>
            </a:r>
          </a:p>
          <a:p>
            <a:r>
              <a:rPr lang="en-US" dirty="0">
                <a:effectLst/>
              </a:rPr>
              <a:t>Get a URL for a UUID:</a:t>
            </a:r>
          </a:p>
          <a:p>
            <a:r>
              <a:rPr lang="en-US" dirty="0">
                <a:effectLst/>
              </a:rPr>
              <a:t>curl https://</a:t>
            </a:r>
            <a:r>
              <a:rPr lang="en-US" dirty="0" err="1">
                <a:effectLst/>
              </a:rPr>
              <a:t>api-pre.library.tamu.edu</a:t>
            </a:r>
            <a:r>
              <a:rPr lang="en-US" dirty="0">
                <a:effectLst/>
              </a:rPr>
              <a:t>/</a:t>
            </a:r>
            <a:r>
              <a:rPr lang="en-US" dirty="0" err="1">
                <a:effectLst/>
              </a:rPr>
              <a:t>iiif</a:t>
            </a:r>
            <a:r>
              <a:rPr lang="en-US" dirty="0">
                <a:effectLst/>
              </a:rPr>
              <a:t>-service/resources/667a8e3f-459f-44e1-b959-ccb77dedafa5</a:t>
            </a:r>
          </a:p>
          <a:p>
            <a:r>
              <a:rPr lang="en-US" dirty="0">
                <a:effectLst/>
              </a:rPr>
              <a:t> </a:t>
            </a:r>
          </a:p>
          <a:p>
            <a:r>
              <a:rPr lang="en-US" dirty="0">
                <a:effectLst/>
              </a:rPr>
              <a:t>Redirect from a UUID to its URL:</a:t>
            </a:r>
          </a:p>
          <a:p>
            <a:r>
              <a:rPr lang="en-US" dirty="0">
                <a:effectLst/>
              </a:rPr>
              <a:t>https://</a:t>
            </a:r>
            <a:r>
              <a:rPr lang="en-US" dirty="0" err="1">
                <a:effectLst/>
              </a:rPr>
              <a:t>api-pre.library.tamu.edu</a:t>
            </a:r>
            <a:r>
              <a:rPr lang="en-US" dirty="0">
                <a:effectLst/>
              </a:rPr>
              <a:t>/</a:t>
            </a:r>
            <a:r>
              <a:rPr lang="en-US" dirty="0" err="1">
                <a:effectLst/>
              </a:rPr>
              <a:t>iiif</a:t>
            </a:r>
            <a:r>
              <a:rPr lang="en-US" dirty="0">
                <a:effectLst/>
              </a:rPr>
              <a:t>-service/resources/667a8e3f-459f-44e1-b959-ccb77dedafa5/redirect</a:t>
            </a:r>
          </a:p>
          <a:p>
            <a:r>
              <a:rPr lang="en-US" dirty="0">
                <a:effectLst/>
              </a:rPr>
              <a:t> </a:t>
            </a:r>
          </a:p>
          <a:p>
            <a:r>
              <a:rPr lang="en-US" dirty="0">
                <a:effectLst/>
              </a:rPr>
              <a:t>Delete a UUID:</a:t>
            </a:r>
          </a:p>
          <a:p>
            <a:r>
              <a:rPr lang="en-US" dirty="0">
                <a:effectLst/>
              </a:rPr>
              <a:t>curl -X DELETE -u admin:abc123 https://</a:t>
            </a:r>
            <a:r>
              <a:rPr lang="en-US" dirty="0" err="1">
                <a:effectLst/>
              </a:rPr>
              <a:t>api-pre.library.tamu.edu</a:t>
            </a:r>
            <a:r>
              <a:rPr lang="en-US" dirty="0">
                <a:effectLst/>
              </a:rPr>
              <a:t>/</a:t>
            </a:r>
            <a:r>
              <a:rPr lang="en-US" dirty="0" err="1">
                <a:effectLst/>
              </a:rPr>
              <a:t>iiif</a:t>
            </a:r>
            <a:r>
              <a:rPr lang="en-US" dirty="0">
                <a:effectLst/>
              </a:rPr>
              <a:t>-service/resources/667a8e3f-459f-44e1-b959-ccb77dedafa5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106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84B9E-6831-2F42-ADEB-EB7E2F169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IIIF Image Server - Cantaloupe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0A35A4-9127-C34F-8A5E-9CA23E2EA3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4912847" cy="4058751"/>
          </a:xfrm>
        </p:spPr>
        <p:txBody>
          <a:bodyPr/>
          <a:lstStyle/>
          <a:p>
            <a:r>
              <a:rPr lang="en-US" dirty="0"/>
              <a:t>Complies with the IIIF Image API</a:t>
            </a:r>
          </a:p>
          <a:p>
            <a:r>
              <a:rPr lang="en-US" dirty="0"/>
              <a:t>Able to resolve source images remotely over HTTP - no need to store or duplicate source images on the Cantaloupe server’s filesystem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BA9606-F91E-0840-81D4-03953C1FE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8980" y="1732449"/>
            <a:ext cx="39116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D475D-BEF3-6D41-B751-E9C7FDB1A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Exhibition and Discovery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E8DB1-A9BA-344D-BD3F-FE299B62B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Spotlight</a:t>
            </a:r>
          </a:p>
          <a:p>
            <a:pPr marL="38100" indent="0">
              <a:buNone/>
            </a:pPr>
            <a:r>
              <a:rPr lang="en-US" dirty="0"/>
              <a:t>	</a:t>
            </a:r>
            <a:r>
              <a:rPr lang="en-US" dirty="0">
                <a:hlinkClick r:id="rId3"/>
              </a:rPr>
              <a:t>https://spotlight.library.tamu.edu/spotlight/austin-map</a:t>
            </a:r>
            <a:endParaRPr lang="en-US" dirty="0"/>
          </a:p>
          <a:p>
            <a:r>
              <a:rPr lang="en-US" dirty="0"/>
              <a:t>Mirador (actually embedded as an </a:t>
            </a:r>
            <a:r>
              <a:rPr lang="en-US" dirty="0" err="1"/>
              <a:t>iframe</a:t>
            </a:r>
            <a:r>
              <a:rPr lang="en-US" dirty="0"/>
              <a:t> on that last exhibit)</a:t>
            </a:r>
          </a:p>
          <a:p>
            <a:r>
              <a:rPr lang="en-US" dirty="0"/>
              <a:t>SAGE - </a:t>
            </a:r>
            <a:r>
              <a:rPr lang="en-US" dirty="0" err="1"/>
              <a:t>Solr</a:t>
            </a:r>
            <a:r>
              <a:rPr lang="en-US" dirty="0"/>
              <a:t> aggregation engine</a:t>
            </a:r>
          </a:p>
          <a:p>
            <a:pPr marL="450000" lvl="1" indent="0">
              <a:buNone/>
            </a:pPr>
            <a:r>
              <a:rPr lang="en-US" dirty="0">
                <a:hlinkClick r:id="rId4"/>
              </a:rPr>
              <a:t>https://demos.library.tamu.edu/sage</a:t>
            </a:r>
            <a:endParaRPr lang="en-US" dirty="0"/>
          </a:p>
          <a:p>
            <a:r>
              <a:rPr lang="en-US" dirty="0"/>
              <a:t>Blacklight</a:t>
            </a:r>
          </a:p>
          <a:p>
            <a:pPr marL="450000" lvl="1" indent="0">
              <a:buNone/>
            </a:pPr>
            <a:r>
              <a:rPr lang="en-US" dirty="0">
                <a:hlinkClick r:id="rId5"/>
              </a:rPr>
              <a:t>http://blacklight-pre.library.tamu.edu/</a:t>
            </a:r>
            <a:endParaRPr lang="en-US" dirty="0"/>
          </a:p>
          <a:p>
            <a:pPr marL="4500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4400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DD6978F62E3B4BA85E7EE239DBF99F" ma:contentTypeVersion="0" ma:contentTypeDescription="Create a new document." ma:contentTypeScope="" ma:versionID="a1679c0d3b5352f07b23bb99239697a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33DF20-B5B9-45CB-915C-002EC6D4DD0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6D748A1-A2B4-401C-A98D-70748F3DF5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97477D0-A2BF-482B-A79D-6522F7977A4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2500</TotalTime>
  <Words>571</Words>
  <Application>Microsoft Macintosh PowerPoint</Application>
  <PresentationFormat>Widescreen</PresentationFormat>
  <Paragraphs>96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Calisto MT</vt:lpstr>
      <vt:lpstr>Courier New</vt:lpstr>
      <vt:lpstr>LucidaGrande</vt:lpstr>
      <vt:lpstr>Wingdings 2</vt:lpstr>
      <vt:lpstr>Slate</vt:lpstr>
      <vt:lpstr>Recent Developments in Digital Asset Management at TAMU Libraries</vt:lpstr>
      <vt:lpstr>Talk Outline</vt:lpstr>
      <vt:lpstr>The Big Picture</vt:lpstr>
      <vt:lpstr>Repository hosted content</vt:lpstr>
      <vt:lpstr>IIIF- the International Image  Interoperability Framework</vt:lpstr>
      <vt:lpstr>IR-IIIF Manifest Generation Service</vt:lpstr>
      <vt:lpstr>API for ID minting/resolution</vt:lpstr>
      <vt:lpstr>IIIF Image Server - Cantaloupe</vt:lpstr>
      <vt:lpstr>Exhibition and Discovery</vt:lpstr>
      <vt:lpstr>Next Steps…</vt:lpstr>
      <vt:lpstr>Places to learn more and get involved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the Texas A&amp;M University Libraries Digital Asset Management Ecosystem</dc:title>
  <dc:subject/>
  <dc:creator>James Creel</dc:creator>
  <cp:keywords/>
  <dc:description/>
  <cp:lastModifiedBy>Microsoft Office User</cp:lastModifiedBy>
  <cp:revision>84</cp:revision>
  <dcterms:created xsi:type="dcterms:W3CDTF">2017-01-20T20:33:57Z</dcterms:created>
  <dcterms:modified xsi:type="dcterms:W3CDTF">2019-01-16T16:15:58Z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0x01010071DD6978F62E3B4BA85E7EE239DBF99F</vt:lpwstr>
  </property>
</Properties>
</file>