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2" r:id="rId4"/>
    <p:sldMasterId id="2147483673" r:id="rId5"/>
    <p:sldMasterId id="2147483674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y="5143500" cx="9144000"/>
  <p:notesSz cx="6858000" cy="9144000"/>
  <p:embeddedFontLst>
    <p:embeddedFont>
      <p:font typeface="PT Sans Narrow"/>
      <p:regular r:id="rId23"/>
      <p:bold r:id="rId24"/>
    </p:embeddedFont>
    <p:embeddedFont>
      <p:font typeface="Open Sans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font" Target="fonts/PTSansNarrow-bold.fntdata"/><Relationship Id="rId23" Type="http://schemas.openxmlformats.org/officeDocument/2006/relationships/font" Target="fonts/PTSansNarrow-regular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26" Type="http://schemas.openxmlformats.org/officeDocument/2006/relationships/font" Target="fonts/OpenSans-bold.fntdata"/><Relationship Id="rId25" Type="http://schemas.openxmlformats.org/officeDocument/2006/relationships/font" Target="fonts/OpenSans-regular.fntdata"/><Relationship Id="rId28" Type="http://schemas.openxmlformats.org/officeDocument/2006/relationships/font" Target="fonts/OpenSans-boldItalic.fntdata"/><Relationship Id="rId27" Type="http://schemas.openxmlformats.org/officeDocument/2006/relationships/font" Target="fonts/OpenSans-italic.fntdata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42fa6a6c98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g42fa6a6c98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63f684ce83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g63f684ce83_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63cee9ed78_0_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7" name="Google Shape;217;g63cee9ed7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43b4bd59c3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g43b4bd59c3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63cee9ed78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g63cee9ed78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63f684ce83_1_10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5" name="Google Shape;245;g63f684ce83_1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6e58cc625f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g6e58cc625f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6e58cc625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g6e58cc625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6e58cc625f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6e58cc625f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63f684ce83_1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g63f684ce83_1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4345c8afa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g4345c8afa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43b4bd59c3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g43b4bd59c3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63f684ce83_1_10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9" name="Google Shape;189;g63f684ce83_1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64eb688d58_0_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g64eb688d58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63cee9ed7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g63cee9ed78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rgbClr val="F6B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rgbClr val="F6B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rgbClr val="8F2704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rgbClr val="8F2704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rgbClr val="8F2704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rgbClr val="8F2704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1" name="Google Shape;21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9775" y="4024400"/>
            <a:ext cx="1905000" cy="107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rgbClr val="F6B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13000"/>
              <a:buNone/>
              <a:defRPr sz="13000">
                <a:solidFill>
                  <a:srgbClr val="8F2704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3" name="Google Shape;63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4" name="Google Shape;64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2" name="Google Shape;72;p14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 - Master" type="obj">
  <p:cSld name="OBJEC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993300"/>
              </a:buClr>
              <a:buSzPts val="3300"/>
              <a:buFont typeface="Calibri"/>
              <a:buNone/>
              <a:defRPr b="1" i="0" sz="3300" u="none" cap="none" strike="noStrike">
                <a:solidFill>
                  <a:srgbClr val="9933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76" name="Google Shape;76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129506" y="317993"/>
            <a:ext cx="1385847" cy="78176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 txBox="1"/>
          <p:nvPr/>
        </p:nvSpPr>
        <p:spPr>
          <a:xfrm>
            <a:off x="628650" y="4811851"/>
            <a:ext cx="14646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en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you want to go far, go together!</a:t>
            </a:r>
            <a:endParaRPr sz="1100"/>
          </a:p>
        </p:txBody>
      </p:sp>
      <p:sp>
        <p:nvSpPr>
          <p:cNvPr id="78" name="Google Shape;78;p15"/>
          <p:cNvSpPr txBox="1"/>
          <p:nvPr/>
        </p:nvSpPr>
        <p:spPr>
          <a:xfrm>
            <a:off x="8389594" y="4811850"/>
            <a:ext cx="2514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85" name="Google Shape;85;p17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200"/>
              <a:buFont typeface="Open Sans"/>
              <a:buChar char="○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200"/>
              <a:buFont typeface="Open Sans"/>
              <a:buChar char="■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200"/>
              <a:buFont typeface="Open Sans"/>
              <a:buChar char="●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200"/>
              <a:buFont typeface="Open Sans"/>
              <a:buChar char="○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200"/>
              <a:buFont typeface="Open Sans"/>
              <a:buChar char="■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200"/>
              <a:buFont typeface="Open Sans"/>
              <a:buChar char="●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200"/>
              <a:buFont typeface="Open Sans"/>
              <a:buChar char="○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8F2704"/>
              </a:buClr>
              <a:buSzPts val="1200"/>
              <a:buFont typeface="Open Sans"/>
              <a:buChar char="■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6" name="Google Shape;86;p17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200"/>
              <a:buFont typeface="Open Sans"/>
              <a:buChar char="○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200"/>
              <a:buFont typeface="Open Sans"/>
              <a:buChar char="■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200"/>
              <a:buFont typeface="Open Sans"/>
              <a:buChar char="●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200"/>
              <a:buFont typeface="Open Sans"/>
              <a:buChar char="○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200"/>
              <a:buFont typeface="Open Sans"/>
              <a:buChar char="■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200"/>
              <a:buFont typeface="Open Sans"/>
              <a:buChar char="●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200"/>
              <a:buFont typeface="Open Sans"/>
              <a:buChar char="○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8F2704"/>
              </a:buClr>
              <a:buSzPts val="1200"/>
              <a:buFont typeface="Open Sans"/>
              <a:buChar char="■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7" name="Google Shape;87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8" name="Google Shape;88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325" y="4017050"/>
            <a:ext cx="1905000" cy="107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0" name="Google Shape;90;p18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rgbClr val="F6B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1" name="Google Shape;91;p18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rgbClr val="F6B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92" name="Google Shape;92;p18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93" name="Google Shape;93;p18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rgbClr val="8F2704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4" name="Google Shape;94;p18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rgbClr val="8F2704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95" name="Google Shape;95;p18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96" name="Google Shape;96;p18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rgbClr val="8F2704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97" name="Google Shape;97;p18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rgbClr val="8F2704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98" name="Google Shape;98;p18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PT Sans Narrow"/>
              <a:buNone/>
              <a:defRPr b="1" i="0" sz="54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PT Sans Narrow"/>
              <a:buNone/>
              <a:defRPr b="1" i="0" sz="54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PT Sans Narrow"/>
              <a:buNone/>
              <a:defRPr b="1" i="0" sz="54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PT Sans Narrow"/>
              <a:buNone/>
              <a:defRPr b="1" i="0" sz="54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PT Sans Narrow"/>
              <a:buNone/>
              <a:defRPr b="1" i="0" sz="54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PT Sans Narrow"/>
              <a:buNone/>
              <a:defRPr b="1" i="0" sz="54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PT Sans Narrow"/>
              <a:buNone/>
              <a:defRPr b="1" i="0" sz="54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PT Sans Narrow"/>
              <a:buNone/>
              <a:defRPr b="1" i="0" sz="54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PT Sans Narrow"/>
              <a:buNone/>
              <a:defRPr b="1" i="0" sz="54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99" name="Google Shape;99;p18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Open Sans"/>
              <a:buNone/>
              <a:defRPr b="0" i="0" sz="2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Open Sans"/>
              <a:buNone/>
              <a:defRPr b="0" i="0" sz="2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Open Sans"/>
              <a:buNone/>
              <a:defRPr b="0" i="0" sz="2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Open Sans"/>
              <a:buNone/>
              <a:defRPr b="0" i="0" sz="2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Open Sans"/>
              <a:buNone/>
              <a:defRPr b="0" i="0" sz="2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Open Sans"/>
              <a:buNone/>
              <a:defRPr b="0" i="0" sz="2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Open Sans"/>
              <a:buNone/>
              <a:defRPr b="0" i="0" sz="2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Open Sans"/>
              <a:buNone/>
              <a:defRPr b="0" i="0" sz="2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Open Sans"/>
              <a:buNone/>
              <a:defRPr b="0" i="0" sz="2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00" name="Google Shape;100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1" name="Google Shape;101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9775" y="4024400"/>
            <a:ext cx="1905000" cy="107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rgbClr val="8F270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9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105" name="Google Shape;105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rgbClr val="8F270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109" name="Google Shape;109;p20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1800"/>
              <a:buFont typeface="Open Sans"/>
              <a:buChar char="●"/>
              <a:defRPr b="0" i="0" sz="18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8F2704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10" name="Google Shape;110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1" name="Google Shape;111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9450" y="3980500"/>
            <a:ext cx="1905000" cy="107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114" name="Google Shape;114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5" name="Google Shape;115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9450" y="4019950"/>
            <a:ext cx="1905000" cy="107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PT Sans Narrow"/>
              <a:buNone/>
              <a:defRPr b="1" i="0" sz="24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PT Sans Narrow"/>
              <a:buNone/>
              <a:defRPr b="1" i="0" sz="24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PT Sans Narrow"/>
              <a:buNone/>
              <a:defRPr b="1" i="0" sz="24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PT Sans Narrow"/>
              <a:buNone/>
              <a:defRPr b="1" i="0" sz="24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PT Sans Narrow"/>
              <a:buNone/>
              <a:defRPr b="1" i="0" sz="24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PT Sans Narrow"/>
              <a:buNone/>
              <a:defRPr b="1" i="0" sz="24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PT Sans Narrow"/>
              <a:buNone/>
              <a:defRPr b="1" i="0" sz="24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PT Sans Narrow"/>
              <a:buNone/>
              <a:defRPr b="1" i="0" sz="24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PT Sans Narrow"/>
              <a:buNone/>
              <a:defRPr b="1" i="0" sz="24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118" name="Google Shape;118;p22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1200"/>
              <a:buFont typeface="Open Sans"/>
              <a:buChar char="●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048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200"/>
              <a:buFont typeface="Open Sans"/>
              <a:buChar char="○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048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200"/>
              <a:buFont typeface="Open Sans"/>
              <a:buChar char="■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048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200"/>
              <a:buFont typeface="Open Sans"/>
              <a:buChar char="●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048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200"/>
              <a:buFont typeface="Open Sans"/>
              <a:buChar char="○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048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200"/>
              <a:buFont typeface="Open Sans"/>
              <a:buChar char="■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048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200"/>
              <a:buFont typeface="Open Sans"/>
              <a:buChar char="●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048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200"/>
              <a:buFont typeface="Open Sans"/>
              <a:buChar char="○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048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8F2704"/>
              </a:buClr>
              <a:buSzPts val="1200"/>
              <a:buFont typeface="Open Sans"/>
              <a:buChar char="■"/>
              <a:defRPr b="0" i="0" sz="12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19" name="Google Shape;119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20" name="Google Shape;120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9775" y="4024400"/>
            <a:ext cx="1905000" cy="107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rgbClr val="8F270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rgbClr val="F6B000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3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PT Sans Narrow"/>
              <a:buNone/>
              <a:defRPr b="0" i="0" sz="5400" u="none" cap="none" strike="noStrike">
                <a:solidFill>
                  <a:schemeClr val="dk2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PT Sans Narrow"/>
              <a:buNone/>
              <a:defRPr b="0" i="0" sz="5400" u="none" cap="none" strike="noStrike">
                <a:solidFill>
                  <a:schemeClr val="dk2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PT Sans Narrow"/>
              <a:buNone/>
              <a:defRPr b="0" i="0" sz="5400" u="none" cap="none" strike="noStrike">
                <a:solidFill>
                  <a:schemeClr val="dk2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PT Sans Narrow"/>
              <a:buNone/>
              <a:defRPr b="0" i="0" sz="5400" u="none" cap="none" strike="noStrike">
                <a:solidFill>
                  <a:schemeClr val="dk2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PT Sans Narrow"/>
              <a:buNone/>
              <a:defRPr b="0" i="0" sz="5400" u="none" cap="none" strike="noStrike">
                <a:solidFill>
                  <a:schemeClr val="dk2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PT Sans Narrow"/>
              <a:buNone/>
              <a:defRPr b="0" i="0" sz="5400" u="none" cap="none" strike="noStrike">
                <a:solidFill>
                  <a:schemeClr val="dk2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PT Sans Narrow"/>
              <a:buNone/>
              <a:defRPr b="0" i="0" sz="5400" u="none" cap="none" strike="noStrike">
                <a:solidFill>
                  <a:schemeClr val="dk2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PT Sans Narrow"/>
              <a:buNone/>
              <a:defRPr b="0" i="0" sz="5400" u="none" cap="none" strike="noStrike">
                <a:solidFill>
                  <a:schemeClr val="dk2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PT Sans Narrow"/>
              <a:buNone/>
              <a:defRPr b="0" i="0" sz="5400" u="none" cap="none" strike="noStrike">
                <a:solidFill>
                  <a:schemeClr val="dk2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123" name="Google Shape;123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rgbClr val="8F270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6" name="Google Shape;126;p24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7" name="Google Shape;127;p24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PT Sans Narrow"/>
              <a:buNone/>
              <a:defRPr b="1" i="0" sz="42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PT Sans Narrow"/>
              <a:buNone/>
              <a:defRPr b="1" i="0" sz="42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PT Sans Narrow"/>
              <a:buNone/>
              <a:defRPr b="1" i="0" sz="42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PT Sans Narrow"/>
              <a:buNone/>
              <a:defRPr b="1" i="0" sz="42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PT Sans Narrow"/>
              <a:buNone/>
              <a:defRPr b="1" i="0" sz="42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PT Sans Narrow"/>
              <a:buNone/>
              <a:defRPr b="1" i="0" sz="42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PT Sans Narrow"/>
              <a:buNone/>
              <a:defRPr b="1" i="0" sz="42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PT Sans Narrow"/>
              <a:buNone/>
              <a:defRPr b="1" i="0" sz="42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PT Sans Narrow"/>
              <a:buNone/>
              <a:defRPr b="1" i="0" sz="42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128" name="Google Shape;128;p24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100"/>
              <a:buFont typeface="Open Sans"/>
              <a:buNone/>
              <a:defRPr b="0" i="0" sz="21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100"/>
              <a:buFont typeface="Open Sans"/>
              <a:buNone/>
              <a:defRPr b="0" i="0" sz="21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100"/>
              <a:buFont typeface="Open Sans"/>
              <a:buNone/>
              <a:defRPr b="0" i="0" sz="21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100"/>
              <a:buFont typeface="Open Sans"/>
              <a:buNone/>
              <a:defRPr b="0" i="0" sz="21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100"/>
              <a:buFont typeface="Open Sans"/>
              <a:buNone/>
              <a:defRPr b="0" i="0" sz="21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100"/>
              <a:buFont typeface="Open Sans"/>
              <a:buNone/>
              <a:defRPr b="0" i="0" sz="21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100"/>
              <a:buFont typeface="Open Sans"/>
              <a:buNone/>
              <a:defRPr b="0" i="0" sz="21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100"/>
              <a:buFont typeface="Open Sans"/>
              <a:buNone/>
              <a:defRPr b="0" i="0" sz="21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100"/>
              <a:buFont typeface="Open Sans"/>
              <a:buNone/>
              <a:defRPr b="0" i="0" sz="21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29" name="Google Shape;129;p2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Open Sans"/>
              <a:buChar char="●"/>
              <a:defRPr b="0" i="0" sz="18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30" name="Google Shape;130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5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PT Sans Narrow"/>
              <a:buNone/>
              <a:defRPr b="0" i="0" sz="2400" u="none" cap="none" strike="noStrike">
                <a:solidFill>
                  <a:srgbClr val="8F2704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133" name="Google Shape;133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rgbClr val="F6B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26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13000"/>
              <a:buFont typeface="PT Sans Narrow"/>
              <a:buNone/>
              <a:defRPr b="1" i="0" sz="13000" u="none" cap="none" strike="noStrike">
                <a:solidFill>
                  <a:srgbClr val="8F2704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Font typeface="PT Sans Narrow"/>
              <a:buNone/>
              <a:defRPr b="1" i="0" sz="13000" u="none" cap="none" strike="noStrike">
                <a:solidFill>
                  <a:schemeClr val="accent3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Font typeface="PT Sans Narrow"/>
              <a:buNone/>
              <a:defRPr b="1" i="0" sz="13000" u="none" cap="none" strike="noStrike">
                <a:solidFill>
                  <a:schemeClr val="accent3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Font typeface="PT Sans Narrow"/>
              <a:buNone/>
              <a:defRPr b="1" i="0" sz="13000" u="none" cap="none" strike="noStrike">
                <a:solidFill>
                  <a:schemeClr val="accent3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Font typeface="PT Sans Narrow"/>
              <a:buNone/>
              <a:defRPr b="1" i="0" sz="13000" u="none" cap="none" strike="noStrike">
                <a:solidFill>
                  <a:schemeClr val="accent3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Font typeface="PT Sans Narrow"/>
              <a:buNone/>
              <a:defRPr b="1" i="0" sz="13000" u="none" cap="none" strike="noStrike">
                <a:solidFill>
                  <a:schemeClr val="accent3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Font typeface="PT Sans Narrow"/>
              <a:buNone/>
              <a:defRPr b="1" i="0" sz="13000" u="none" cap="none" strike="noStrike">
                <a:solidFill>
                  <a:schemeClr val="accent3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Font typeface="PT Sans Narrow"/>
              <a:buNone/>
              <a:defRPr b="1" i="0" sz="13000" u="none" cap="none" strike="noStrike">
                <a:solidFill>
                  <a:schemeClr val="accent3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Font typeface="PT Sans Narrow"/>
              <a:buNone/>
              <a:defRPr b="1" i="0" sz="13000" u="none" cap="none" strike="noStrike">
                <a:solidFill>
                  <a:schemeClr val="accent3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r>
              <a:t>xx%</a:t>
            </a:r>
          </a:p>
        </p:txBody>
      </p:sp>
      <p:sp>
        <p:nvSpPr>
          <p:cNvPr id="137" name="Google Shape;137;p26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1800"/>
              <a:buFont typeface="Open Sans"/>
              <a:buChar char="●"/>
              <a:defRPr b="0" i="0" sz="18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8F2704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38" name="Google Shape;138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rgbClr val="8F270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1" name="Google Shape;31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9450" y="3980500"/>
            <a:ext cx="1905000" cy="107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7" name="Google Shape;37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325" y="4017050"/>
            <a:ext cx="1905000" cy="107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40" name="Google Shape;40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1" name="Google Shape;41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9450" y="4019950"/>
            <a:ext cx="1905000" cy="107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4" name="Google Shape;4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5" name="Google Shape;4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6" name="Google Shape;46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9775" y="4024400"/>
            <a:ext cx="1905000" cy="107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rgbClr val="F6B000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rgbClr val="8F270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2" name="Google Shape;52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3" name="Google Shape;53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4" name="Google Shape;54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5" name="Google Shape;55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" name="Google Shape;56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theme" Target="../theme/theme4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1800"/>
              <a:buFont typeface="Open Sans"/>
              <a:buChar char="●"/>
              <a:defRPr sz="1800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○"/>
              <a:defRPr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■"/>
              <a:defRPr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●"/>
              <a:defRPr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○"/>
              <a:defRPr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■"/>
              <a:defRPr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●"/>
              <a:defRPr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○"/>
              <a:defRPr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8F2704"/>
              </a:buClr>
              <a:buSzPts val="1400"/>
              <a:buFont typeface="Open Sans"/>
              <a:buChar char="■"/>
              <a:defRPr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9" name="Google Shape;69;p13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tropic">
    <p:bg>
      <p:bgPr>
        <a:solidFill>
          <a:schemeClr val="lt1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i="0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81" name="Google Shape;81;p16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1800"/>
              <a:buFont typeface="Open Sans"/>
              <a:buChar char="●"/>
              <a:defRPr b="0" i="0" sz="18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8F2704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2" name="Google Shape;82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g"/><Relationship Id="rId4" Type="http://schemas.openxmlformats.org/officeDocument/2006/relationships/image" Target="../media/image12.png"/><Relationship Id="rId11" Type="http://schemas.openxmlformats.org/officeDocument/2006/relationships/image" Target="../media/image21.png"/><Relationship Id="rId10" Type="http://schemas.openxmlformats.org/officeDocument/2006/relationships/image" Target="../media/image16.jpg"/><Relationship Id="rId9" Type="http://schemas.openxmlformats.org/officeDocument/2006/relationships/image" Target="../media/image23.jpg"/><Relationship Id="rId5" Type="http://schemas.openxmlformats.org/officeDocument/2006/relationships/image" Target="../media/image18.png"/><Relationship Id="rId6" Type="http://schemas.openxmlformats.org/officeDocument/2006/relationships/image" Target="../media/image15.png"/><Relationship Id="rId7" Type="http://schemas.openxmlformats.org/officeDocument/2006/relationships/image" Target="../media/image14.png"/><Relationship Id="rId8" Type="http://schemas.openxmlformats.org/officeDocument/2006/relationships/image" Target="../media/image1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7.png"/><Relationship Id="rId5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2.png"/><Relationship Id="rId4" Type="http://schemas.openxmlformats.org/officeDocument/2006/relationships/image" Target="../media/image9.png"/><Relationship Id="rId5" Type="http://schemas.openxmlformats.org/officeDocument/2006/relationships/image" Target="../media/image2.png"/><Relationship Id="rId6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png"/><Relationship Id="rId4" Type="http://schemas.openxmlformats.org/officeDocument/2006/relationships/image" Target="../media/image6.png"/><Relationship Id="rId5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7524" y="393974"/>
            <a:ext cx="6204826" cy="3500152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8"/>
          <p:cNvSpPr txBox="1"/>
          <p:nvPr>
            <p:ph type="ctrTitle"/>
          </p:nvPr>
        </p:nvSpPr>
        <p:spPr>
          <a:xfrm>
            <a:off x="4831600" y="1015000"/>
            <a:ext cx="3112200" cy="20244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b="1" lang="en" sz="4800">
                <a:solidFill>
                  <a:srgbClr val="85200C"/>
                </a:solidFill>
              </a:rPr>
              <a:t>Community Update</a:t>
            </a:r>
            <a:endParaRPr b="1" sz="4800">
              <a:solidFill>
                <a:srgbClr val="85200C"/>
              </a:solidFill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t/>
            </a:r>
            <a:endParaRPr b="1" sz="4800">
              <a:solidFill>
                <a:srgbClr val="85200C"/>
              </a:solidFill>
            </a:endParaRPr>
          </a:p>
        </p:txBody>
      </p:sp>
      <p:sp>
        <p:nvSpPr>
          <p:cNvPr id="147" name="Google Shape;147;p28"/>
          <p:cNvSpPr txBox="1"/>
          <p:nvPr>
            <p:ph idx="1" type="subTitle"/>
          </p:nvPr>
        </p:nvSpPr>
        <p:spPr>
          <a:xfrm>
            <a:off x="4705900" y="4326800"/>
            <a:ext cx="38568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i="1" lang="en" sz="1500"/>
              <a:t>Rosalyn Metz (Emory University)</a:t>
            </a:r>
            <a:endParaRPr i="1" sz="1500"/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</a:pPr>
            <a:r>
              <a:rPr i="1" lang="en" sz="1500"/>
              <a:t>on behalf of Samvera Steering Group</a:t>
            </a:r>
            <a:endParaRPr i="1" sz="1500"/>
          </a:p>
        </p:txBody>
      </p:sp>
      <p:sp>
        <p:nvSpPr>
          <p:cNvPr id="148" name="Google Shape;148;p28"/>
          <p:cNvSpPr txBox="1"/>
          <p:nvPr/>
        </p:nvSpPr>
        <p:spPr>
          <a:xfrm>
            <a:off x="0" y="4275800"/>
            <a:ext cx="6115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b="1"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30</a:t>
            </a:r>
            <a:r>
              <a:rPr b="1"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January 2020</a:t>
            </a:r>
            <a:endParaRPr sz="45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7"/>
          <p:cNvSpPr txBox="1"/>
          <p:nvPr>
            <p:ph type="title"/>
          </p:nvPr>
        </p:nvSpPr>
        <p:spPr>
          <a:xfrm>
            <a:off x="311700" y="1637150"/>
            <a:ext cx="8520600" cy="15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</a:pPr>
            <a:r>
              <a:rPr lang="en" sz="6000"/>
              <a:t>Governance Update</a:t>
            </a:r>
            <a:endParaRPr b="1" i="0" sz="6000" u="none" cap="none" strike="noStrike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8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</a:pPr>
            <a:r>
              <a:rPr lang="en"/>
              <a:t>Governance Recommendations</a:t>
            </a:r>
            <a:endParaRPr b="1" i="0" sz="3600" u="none" cap="none" strike="noStrike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220" name="Google Shape;220;p38"/>
          <p:cNvSpPr txBox="1"/>
          <p:nvPr>
            <p:ph idx="1" type="body"/>
          </p:nvPr>
        </p:nvSpPr>
        <p:spPr>
          <a:xfrm>
            <a:off x="311700" y="11524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Steering Will Become an Elected Body from Partners ✅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Steering Will Hire Centralized Staff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Partners Will Develop a Contribution Model ✅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Partners Will Establish a Roadmap Council ✅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Newly Established Steering Will Update Bylaws ✅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 sz="2400"/>
              <a:t>Partners Will Assess Governance at the End of 2019</a:t>
            </a:r>
            <a:endParaRPr sz="24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9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</a:pPr>
            <a:r>
              <a:rPr b="1" i="0" lang="en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Steering Group</a:t>
            </a:r>
            <a:endParaRPr b="1" i="0" sz="3600" u="none" cap="none" strike="noStrike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226" name="Google Shape;226;p39"/>
          <p:cNvSpPr txBox="1"/>
          <p:nvPr>
            <p:ph idx="1" type="body"/>
          </p:nvPr>
        </p:nvSpPr>
        <p:spPr>
          <a:xfrm>
            <a:off x="661125" y="1076075"/>
            <a:ext cx="3910800" cy="349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342900" rtl="0" algn="l"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Char char="●"/>
            </a:pPr>
            <a:r>
              <a:rPr lang="en" sz="1800"/>
              <a:t>Three seats elected annually; members serve 3-year rotation</a:t>
            </a:r>
            <a:br>
              <a:rPr lang="en"/>
            </a:br>
            <a:endParaRPr sz="10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 2019-2022</a:t>
            </a:r>
            <a:endParaRPr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Carolyn Caizzi (Northwestern) - </a:t>
            </a:r>
            <a:br>
              <a:rPr lang="en"/>
            </a:br>
            <a:r>
              <a:rPr i="1" lang="en"/>
              <a:t>special election in late 2018</a:t>
            </a:r>
            <a:endParaRPr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Hannah Frost (Stanford)</a:t>
            </a:r>
            <a:endParaRPr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Simeon Warner (Cornell)</a:t>
            </a:r>
            <a:br>
              <a:rPr lang="en"/>
            </a:br>
            <a:endParaRPr/>
          </a:p>
          <a:p>
            <a:pPr indent="-34290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1800"/>
              <a:buFont typeface="Open Sans"/>
              <a:buChar char="●"/>
            </a:pPr>
            <a:r>
              <a:rPr lang="en" sz="1800"/>
              <a:t>Continuing with g</a:t>
            </a:r>
            <a:r>
              <a:rPr b="0" i="0" lang="en" sz="18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rPr>
              <a:t>overnance recommendations</a:t>
            </a:r>
            <a:endParaRPr sz="1800"/>
          </a:p>
          <a:p>
            <a:pPr indent="0" lvl="0" marL="1397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None/>
            </a:pPr>
            <a:r>
              <a:t/>
            </a:r>
            <a:endParaRPr b="0" i="0" sz="1800" u="none" cap="none" strike="noStrike">
              <a:solidFill>
                <a:srgbClr val="8F270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F270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27" name="Google Shape;227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47069" y="1996437"/>
            <a:ext cx="1374725" cy="137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47069" y="569600"/>
            <a:ext cx="1374725" cy="137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26669" y="3433903"/>
            <a:ext cx="1374724" cy="1371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58894" y="3444213"/>
            <a:ext cx="1351075" cy="135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3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680143" y="1996437"/>
            <a:ext cx="1374725" cy="137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3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826669" y="569600"/>
            <a:ext cx="1374724" cy="1374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3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826669" y="1996437"/>
            <a:ext cx="1374724" cy="1374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39"/>
          <p:cNvPicPr preferRelativeResize="0"/>
          <p:nvPr/>
        </p:nvPicPr>
        <p:blipFill rotWithShape="1">
          <a:blip r:embed="rId10">
            <a:alphaModFix/>
          </a:blip>
          <a:srcRect b="0" l="10442" r="7266" t="0"/>
          <a:stretch/>
        </p:blipFill>
        <p:spPr>
          <a:xfrm flipH="1">
            <a:off x="7661755" y="569663"/>
            <a:ext cx="1411500" cy="137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39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680143" y="3432388"/>
            <a:ext cx="1374725" cy="1374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8425" y="1321500"/>
            <a:ext cx="6521551" cy="3678824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40"/>
          <p:cNvSpPr txBox="1"/>
          <p:nvPr>
            <p:ph idx="4294967295"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</a:pPr>
            <a:r>
              <a:rPr lang="en"/>
              <a:t>Contribution Model</a:t>
            </a:r>
            <a:endParaRPr b="1" i="0" sz="3600" u="none" cap="none" strike="noStrike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242" name="Google Shape;242;p40"/>
          <p:cNvSpPr txBox="1"/>
          <p:nvPr>
            <p:ph idx="4294967295" type="body"/>
          </p:nvPr>
        </p:nvSpPr>
        <p:spPr>
          <a:xfrm>
            <a:off x="3830725" y="1474175"/>
            <a:ext cx="5111400" cy="235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Open Sans"/>
              <a:buChar char="●"/>
            </a:pPr>
            <a:r>
              <a:rPr lang="en" sz="2400"/>
              <a:t>Tiered costs based on size of the institution</a:t>
            </a:r>
            <a:endParaRPr sz="24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Open Sans"/>
              <a:buChar char="●"/>
            </a:pPr>
            <a:r>
              <a:rPr lang="en" sz="2400"/>
              <a:t>Provides a stable income to assist with hiring staff</a:t>
            </a:r>
            <a:endParaRPr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</a:pPr>
            <a:r>
              <a:rPr lang="en"/>
              <a:t>Fundraising (2015-2019)</a:t>
            </a:r>
            <a:endParaRPr b="1" i="0" sz="3600" u="none" cap="none" strike="noStrike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248" name="Google Shape;248;p41"/>
          <p:cNvSpPr txBox="1"/>
          <p:nvPr>
            <p:ph idx="2" type="body"/>
          </p:nvPr>
        </p:nvSpPr>
        <p:spPr>
          <a:xfrm>
            <a:off x="10109250" y="1551925"/>
            <a:ext cx="39999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  <p:pic>
        <p:nvPicPr>
          <p:cNvPr id="249" name="Google Shape;24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02757" y="1294125"/>
            <a:ext cx="5229093" cy="3702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Google Shape;254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8425" y="1321500"/>
            <a:ext cx="6521551" cy="3678824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42"/>
          <p:cNvSpPr txBox="1"/>
          <p:nvPr>
            <p:ph idx="4294967295"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</a:pPr>
            <a:r>
              <a:rPr lang="en"/>
              <a:t>Hiring Centralized Staff</a:t>
            </a:r>
            <a:endParaRPr b="1" i="0" sz="3600" u="none" cap="none" strike="noStrike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256" name="Google Shape;256;p42"/>
          <p:cNvSpPr txBox="1"/>
          <p:nvPr>
            <p:ph idx="4294967295" type="body"/>
          </p:nvPr>
        </p:nvSpPr>
        <p:spPr>
          <a:xfrm>
            <a:off x="3830725" y="1474175"/>
            <a:ext cx="5111400" cy="235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Open Sans"/>
              <a:buChar char="●"/>
            </a:pPr>
            <a:r>
              <a:rPr lang="en" sz="2400"/>
              <a:t>Steering is working on moving forward with hiring.</a:t>
            </a:r>
            <a:endParaRPr sz="24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Open Sans"/>
              <a:buChar char="●"/>
            </a:pPr>
            <a:r>
              <a:rPr lang="en" sz="2400"/>
              <a:t>Initial focus will be on a community manager.</a:t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9"/>
          <p:cNvSpPr txBox="1"/>
          <p:nvPr>
            <p:ph type="title"/>
          </p:nvPr>
        </p:nvSpPr>
        <p:spPr>
          <a:xfrm>
            <a:off x="311700" y="1637150"/>
            <a:ext cx="8520600" cy="15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</a:pPr>
            <a:r>
              <a:rPr lang="en" sz="6000"/>
              <a:t>What is the Samvera?</a:t>
            </a:r>
            <a:endParaRPr b="1" i="0" sz="6000" u="none" cap="none" strike="noStrike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25994" y="396700"/>
            <a:ext cx="1650451" cy="2653199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30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</a:pPr>
            <a:r>
              <a:rPr lang="en"/>
              <a:t>The Software</a:t>
            </a:r>
            <a:endParaRPr b="1" i="0" sz="3600" u="none" cap="none" strike="noStrike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pic>
        <p:nvPicPr>
          <p:cNvPr id="160" name="Google Shape;160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5696" y="1294986"/>
            <a:ext cx="3791600" cy="184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65950" y="1918373"/>
            <a:ext cx="2260050" cy="225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30"/>
          <p:cNvSpPr txBox="1"/>
          <p:nvPr>
            <p:ph type="title"/>
          </p:nvPr>
        </p:nvSpPr>
        <p:spPr>
          <a:xfrm>
            <a:off x="5219500" y="4340300"/>
            <a:ext cx="34743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</a:pPr>
            <a:r>
              <a:rPr lang="en"/>
              <a:t>And so much more...</a:t>
            </a:r>
            <a:endParaRPr b="1" i="0" sz="3600" u="none" cap="none" strike="noStrike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</a:pPr>
            <a:r>
              <a:rPr lang="en"/>
              <a:t>The Community</a:t>
            </a:r>
            <a:endParaRPr b="1" i="0" sz="3600" u="none" cap="none" strike="noStrike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168" name="Google Shape;168;p31"/>
          <p:cNvSpPr txBox="1"/>
          <p:nvPr>
            <p:ph idx="1" type="body"/>
          </p:nvPr>
        </p:nvSpPr>
        <p:spPr>
          <a:xfrm>
            <a:off x="311700" y="1266175"/>
            <a:ext cx="81123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Samvera: a </a:t>
            </a:r>
            <a:r>
              <a:rPr b="1" lang="en" sz="2400"/>
              <a:t>vibrant and welcoming</a:t>
            </a:r>
            <a:r>
              <a:rPr lang="en" sz="2400"/>
              <a:t> community of information and technology professionals who </a:t>
            </a:r>
            <a:r>
              <a:rPr lang="en" sz="2400"/>
              <a:t>share</a:t>
            </a:r>
            <a:r>
              <a:rPr lang="en" sz="2400"/>
              <a:t> challenges, </a:t>
            </a:r>
            <a:r>
              <a:rPr lang="en" sz="2400"/>
              <a:t>build</a:t>
            </a:r>
            <a:r>
              <a:rPr lang="en" sz="2400"/>
              <a:t> </a:t>
            </a:r>
            <a:r>
              <a:rPr b="1" lang="en" sz="2400"/>
              <a:t>expertise</a:t>
            </a:r>
            <a:r>
              <a:rPr lang="en" sz="2400"/>
              <a:t>, and </a:t>
            </a:r>
            <a:r>
              <a:rPr lang="en" sz="2400"/>
              <a:t>create</a:t>
            </a:r>
            <a:r>
              <a:rPr lang="en" sz="2400"/>
              <a:t> </a:t>
            </a:r>
            <a:r>
              <a:rPr b="1" lang="en" sz="2400"/>
              <a:t>sustainable, </a:t>
            </a:r>
            <a:r>
              <a:rPr b="1" lang="en" sz="2400"/>
              <a:t>best-in-class</a:t>
            </a:r>
            <a:r>
              <a:rPr lang="en" sz="2400"/>
              <a:t> solutions, making the </a:t>
            </a:r>
            <a:r>
              <a:rPr b="1" lang="en" sz="2400"/>
              <a:t>world</a:t>
            </a:r>
            <a:r>
              <a:rPr lang="en" sz="2400"/>
              <a:t>’s digital collections accessible </a:t>
            </a:r>
            <a:r>
              <a:rPr lang="en" sz="2400"/>
              <a:t>now</a:t>
            </a:r>
            <a:r>
              <a:rPr lang="en" sz="2400"/>
              <a:t> and into the </a:t>
            </a:r>
            <a:r>
              <a:rPr b="1" lang="en" sz="2400"/>
              <a:t>future</a:t>
            </a:r>
            <a:r>
              <a:rPr lang="en" sz="2400"/>
              <a:t>.</a:t>
            </a:r>
            <a:endParaRPr sz="2400"/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None/>
            </a:pPr>
            <a:r>
              <a:t/>
            </a:r>
            <a:endParaRPr b="0" i="0" sz="1400" u="none" cap="none" strike="noStrike">
              <a:solidFill>
                <a:srgbClr val="8F270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1397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2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</a:pPr>
            <a:r>
              <a:rPr lang="en"/>
              <a:t>Vital Statistics</a:t>
            </a:r>
            <a:endParaRPr b="1" i="0" sz="3600" u="none" cap="none" strike="noStrike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174" name="Google Shape;174;p32"/>
          <p:cNvSpPr txBox="1"/>
          <p:nvPr>
            <p:ph idx="1" type="body"/>
          </p:nvPr>
        </p:nvSpPr>
        <p:spPr>
          <a:xfrm>
            <a:off x="685800" y="1266175"/>
            <a:ext cx="5781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Open Sans"/>
              <a:buChar char="●"/>
            </a:pPr>
            <a:r>
              <a:rPr lang="en" sz="2400"/>
              <a:t>36 </a:t>
            </a:r>
            <a:r>
              <a:rPr b="0" i="0" lang="en" sz="2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rPr>
              <a:t>partners</a:t>
            </a:r>
            <a:endParaRPr b="0" i="0" sz="2400" u="none" cap="none" strike="noStrike">
              <a:solidFill>
                <a:srgbClr val="8F270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Notch8</a:t>
            </a:r>
            <a:endParaRPr sz="2000"/>
          </a:p>
          <a:p>
            <a:pPr indent="-355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Ubiquity Press</a:t>
            </a:r>
            <a:endParaRPr sz="2000"/>
          </a:p>
          <a:p>
            <a:pPr indent="-355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University of Utah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000"/>
              <a:buFont typeface="Open Sans"/>
              <a:buChar char="●"/>
            </a:pPr>
            <a:r>
              <a:rPr lang="en" sz="2400"/>
              <a:t>924 S</a:t>
            </a:r>
            <a:r>
              <a:rPr b="0" i="0" lang="en" sz="2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rPr>
              <a:t>lack members</a:t>
            </a:r>
            <a:endParaRPr b="0" i="0" sz="2400" u="none" cap="none" strike="noStrike">
              <a:solidFill>
                <a:srgbClr val="8F270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Up from 756 last year!</a:t>
            </a:r>
            <a:endParaRPr sz="2000"/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Open Sans"/>
              <a:buChar char="●"/>
            </a:pPr>
            <a:r>
              <a:rPr lang="en" sz="2400"/>
              <a:t>21 active </a:t>
            </a:r>
            <a:r>
              <a:rPr b="0" i="0" lang="en" sz="2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rPr>
              <a:t>Working Groups</a:t>
            </a:r>
            <a:r>
              <a:rPr lang="en" sz="2400"/>
              <a:t> &amp;</a:t>
            </a:r>
            <a:br>
              <a:rPr lang="en" sz="2400"/>
            </a:br>
            <a:r>
              <a:rPr b="0" i="0" lang="en" sz="2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rPr>
              <a:t>I</a:t>
            </a:r>
            <a:r>
              <a:rPr lang="en" sz="2400"/>
              <a:t>nterest </a:t>
            </a:r>
            <a:r>
              <a:rPr b="0" i="0" lang="en" sz="2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rPr>
              <a:t>Gro</a:t>
            </a:r>
            <a:r>
              <a:rPr lang="en" sz="2400"/>
              <a:t>up</a:t>
            </a:r>
            <a:r>
              <a:rPr b="0" i="0" lang="en" sz="2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endParaRPr b="0" i="0" sz="2400" u="none" cap="none" strike="noStrike">
              <a:solidFill>
                <a:srgbClr val="8F270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trike="sngStrike"/>
          </a:p>
        </p:txBody>
      </p:sp>
      <p:sp>
        <p:nvSpPr>
          <p:cNvPr id="175" name="Google Shape;175;p32"/>
          <p:cNvSpPr/>
          <p:nvPr/>
        </p:nvSpPr>
        <p:spPr>
          <a:xfrm>
            <a:off x="5154925" y="520775"/>
            <a:ext cx="3909000" cy="3966300"/>
          </a:xfrm>
          <a:prstGeom prst="ellipse">
            <a:avLst/>
          </a:prstGeom>
          <a:solidFill>
            <a:srgbClr val="CC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32"/>
          <p:cNvSpPr txBox="1"/>
          <p:nvPr>
            <p:ph idx="1" type="body"/>
          </p:nvPr>
        </p:nvSpPr>
        <p:spPr>
          <a:xfrm>
            <a:off x="5448300" y="1503750"/>
            <a:ext cx="3543300" cy="311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3F3F3"/>
                </a:solidFill>
              </a:rPr>
              <a:t>Connect 2019 by the numbers: </a:t>
            </a:r>
            <a:endParaRPr sz="1800">
              <a:solidFill>
                <a:srgbClr val="F3F3F3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Char char="●"/>
            </a:pPr>
            <a:r>
              <a:rPr lang="en" sz="2400">
                <a:solidFill>
                  <a:srgbClr val="F3F3F3"/>
                </a:solidFill>
              </a:rPr>
              <a:t>140 attendees </a:t>
            </a:r>
            <a:endParaRPr sz="2400">
              <a:solidFill>
                <a:srgbClr val="F3F3F3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Char char="●"/>
            </a:pPr>
            <a:r>
              <a:rPr lang="en" sz="2400">
                <a:solidFill>
                  <a:srgbClr val="F3F3F3"/>
                </a:solidFill>
              </a:rPr>
              <a:t>40 organizations</a:t>
            </a:r>
            <a:endParaRPr sz="2400">
              <a:solidFill>
                <a:srgbClr val="F3F3F3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Char char="●"/>
            </a:pPr>
            <a:r>
              <a:rPr lang="en" sz="2400">
                <a:solidFill>
                  <a:srgbClr val="F3F3F3"/>
                </a:solidFill>
              </a:rPr>
              <a:t>4 countries</a:t>
            </a:r>
            <a:endParaRPr sz="2400">
              <a:solidFill>
                <a:srgbClr val="F3F3F3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2400"/>
              <a:buChar char="●"/>
            </a:pPr>
            <a:r>
              <a:rPr lang="en" sz="2400">
                <a:solidFill>
                  <a:srgbClr val="F3F3F3"/>
                </a:solidFill>
              </a:rPr>
              <a:t>2 continents</a:t>
            </a:r>
            <a:endParaRPr sz="2400">
              <a:solidFill>
                <a:srgbClr val="F3F3F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3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</a:pPr>
            <a:r>
              <a:rPr b="1" i="0" lang="en" sz="3600" u="none" cap="none" strike="noStrike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Service Providers</a:t>
            </a:r>
            <a:endParaRPr b="1" i="0" sz="3600" u="none" cap="none" strike="noStrike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182" name="Google Shape;182;p33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Open Sans"/>
              <a:buChar char="●"/>
            </a:pPr>
            <a:r>
              <a:rPr b="0" i="0" lang="en" sz="2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rPr>
              <a:t>CoSector</a:t>
            </a:r>
            <a:endParaRPr b="0" i="0" sz="2400" u="none" cap="none" strike="noStrike">
              <a:solidFill>
                <a:srgbClr val="8F270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Open Sans"/>
              <a:buChar char="●"/>
            </a:pPr>
            <a:r>
              <a:rPr b="0" i="0" lang="en" sz="2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rPr>
              <a:t>DCE</a:t>
            </a:r>
            <a:endParaRPr sz="2400"/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Open Sans"/>
              <a:buChar char="●"/>
            </a:pPr>
            <a:r>
              <a:rPr b="0" i="0" lang="en" sz="2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rPr>
              <a:t>Notch8</a:t>
            </a:r>
            <a:endParaRPr sz="2400"/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Open Sans"/>
              <a:buChar char="●"/>
            </a:pPr>
            <a:r>
              <a:rPr b="0" i="0" lang="en" sz="2400" u="none" cap="none" strike="noStrike">
                <a:solidFill>
                  <a:srgbClr val="8F2704"/>
                </a:solidFill>
                <a:latin typeface="Open Sans"/>
                <a:ea typeface="Open Sans"/>
                <a:cs typeface="Open Sans"/>
                <a:sym typeface="Open Sans"/>
              </a:rPr>
              <a:t>Ubiquity Press</a:t>
            </a:r>
            <a:endParaRPr b="0" i="0" sz="2400" u="none" cap="none" strike="noStrike">
              <a:solidFill>
                <a:srgbClr val="8F270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228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None/>
            </a:pPr>
            <a:r>
              <a:t/>
            </a:r>
            <a:endParaRPr b="0" i="0" sz="1400" u="none" cap="none" strike="noStrike">
              <a:solidFill>
                <a:srgbClr val="8F2704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1397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1400"/>
              <a:buFont typeface="Open Sans"/>
              <a:buNone/>
            </a:pPr>
            <a:r>
              <a:t/>
            </a:r>
            <a:endParaRPr/>
          </a:p>
        </p:txBody>
      </p:sp>
      <p:pic>
        <p:nvPicPr>
          <p:cNvPr id="183" name="Google Shape;18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89163" y="920975"/>
            <a:ext cx="2143125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1525" y="445025"/>
            <a:ext cx="2232075" cy="2232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ata Curation Experts" id="185" name="Google Shape;185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01775" y="2900525"/>
            <a:ext cx="1861900" cy="186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83623" y="3439975"/>
            <a:ext cx="2281425" cy="132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</a:pPr>
            <a:r>
              <a:rPr lang="en"/>
              <a:t>Working Groups and Interest Groups</a:t>
            </a:r>
            <a:endParaRPr b="1" i="0" sz="3600" u="none" cap="none" strike="noStrike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192" name="Google Shape;192;p34"/>
          <p:cNvSpPr txBox="1"/>
          <p:nvPr>
            <p:ph idx="1" type="body"/>
          </p:nvPr>
        </p:nvSpPr>
        <p:spPr>
          <a:xfrm>
            <a:off x="1786225" y="1266175"/>
            <a:ext cx="68148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Some working groups...</a:t>
            </a:r>
            <a:endParaRPr sz="24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Component Maintenance Working Group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Samvera Repository Managers Interest Group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Samvera Fundraising Working Group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Samvera Geo Predicates Working Group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Samvera Marketing Working Group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Samvera Metadata Interest Group 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Samvera Newspapers Interest Group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Samvera Vision Statement Working Group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Samvera Roadmap Council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Samvera User Experience Interest Group</a:t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34"/>
          <p:cNvSpPr txBox="1"/>
          <p:nvPr>
            <p:ph idx="2" type="body"/>
          </p:nvPr>
        </p:nvSpPr>
        <p:spPr>
          <a:xfrm>
            <a:off x="10109250" y="1551925"/>
            <a:ext cx="39999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</a:pPr>
            <a:r>
              <a:rPr lang="en"/>
              <a:t>Working Groups and Interest Groups</a:t>
            </a:r>
            <a:endParaRPr b="1" i="0" sz="3600" u="none" cap="none" strike="noStrike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199" name="Google Shape;199;p35"/>
          <p:cNvSpPr txBox="1"/>
          <p:nvPr>
            <p:ph idx="1" type="body"/>
          </p:nvPr>
        </p:nvSpPr>
        <p:spPr>
          <a:xfrm>
            <a:off x="1818525" y="1123300"/>
            <a:ext cx="7239900" cy="40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Other Active Groups</a:t>
            </a:r>
            <a:endParaRPr sz="24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Hyrax-Valkyrie Development Working Group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Hyrax Working Group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Machine-readable Metadata Modeling Specification (M3) Working Group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Samvera BrowseEverything Interest Group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Samvera Code Stability Working Group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Samvera CONTENTdm Migration Interest Group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Samvera Contribution Model Working Group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Samvera Documentation Working Group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Samvera Governance Working Group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Samvera Hyku Interest Group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Samvera Interest Group for Advising the Hyrax Roadmap (SIGAHR)</a:t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35"/>
          <p:cNvSpPr txBox="1"/>
          <p:nvPr>
            <p:ph idx="2" type="body"/>
          </p:nvPr>
        </p:nvSpPr>
        <p:spPr>
          <a:xfrm>
            <a:off x="10109250" y="1551925"/>
            <a:ext cx="39999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4200" y="232175"/>
            <a:ext cx="2807200" cy="294297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2040000" dist="19050">
              <a:srgbClr val="000000">
                <a:alpha val="50000"/>
              </a:srgbClr>
            </a:outerShdw>
          </a:effectLst>
        </p:spPr>
      </p:pic>
      <p:sp>
        <p:nvSpPr>
          <p:cNvPr id="206" name="Google Shape;206;p3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</a:pPr>
            <a:r>
              <a:rPr lang="en"/>
              <a:t>Communications</a:t>
            </a:r>
            <a:endParaRPr b="1" i="0" sz="3600" u="none" cap="none" strike="noStrike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207" name="Google Shape;207;p36"/>
          <p:cNvSpPr txBox="1"/>
          <p:nvPr>
            <p:ph idx="1" type="body"/>
          </p:nvPr>
        </p:nvSpPr>
        <p:spPr>
          <a:xfrm>
            <a:off x="311700" y="1266175"/>
            <a:ext cx="50661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Open Sans"/>
              <a:buChar char="●"/>
            </a:pPr>
            <a:r>
              <a:rPr lang="en" sz="2400"/>
              <a:t>2018 Annual Report</a:t>
            </a:r>
            <a:endParaRPr sz="2400"/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Open Sans"/>
              <a:buChar char="●"/>
            </a:pPr>
            <a:r>
              <a:rPr lang="en" sz="2400"/>
              <a:t>Technology White Paper (March 2019)</a:t>
            </a:r>
            <a:endParaRPr sz="2400"/>
          </a:p>
          <a:p>
            <a:pPr indent="-3810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8F2704"/>
              </a:buClr>
              <a:buSzPts val="2400"/>
              <a:buFont typeface="Open Sans"/>
              <a:buChar char="●"/>
            </a:pPr>
            <a:r>
              <a:rPr lang="en" sz="2400"/>
              <a:t>Samvera Community</a:t>
            </a:r>
            <a:br>
              <a:rPr lang="en" sz="2400"/>
            </a:br>
            <a:r>
              <a:rPr lang="en" sz="2400"/>
              <a:t>Overview (October 2019)</a:t>
            </a:r>
            <a:endParaRPr sz="2400"/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pic>
        <p:nvPicPr>
          <p:cNvPr id="208" name="Google Shape;208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1200" y="1856575"/>
            <a:ext cx="2910224" cy="188439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3900000" dist="19050">
              <a:srgbClr val="000000">
                <a:alpha val="50000"/>
              </a:srgbClr>
            </a:outerShdw>
          </a:effectLst>
        </p:spPr>
      </p:pic>
      <p:pic>
        <p:nvPicPr>
          <p:cNvPr id="209" name="Google Shape;209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99168" y="3005918"/>
            <a:ext cx="2994025" cy="19616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30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009668"/>
      </a:accent2>
      <a:accent3>
        <a:srgbClr val="4DB6AC"/>
      </a:accent3>
      <a:accent4>
        <a:srgbClr val="FF9800"/>
      </a:accent4>
      <a:accent5>
        <a:srgbClr val="CE93D8"/>
      </a:accent5>
      <a:accent6>
        <a:srgbClr val="EEFF41"/>
      </a:accent6>
      <a:hlink>
        <a:srgbClr val="CE93D8"/>
      </a:hlink>
      <a:folHlink>
        <a:srgbClr val="CE93D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