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8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9" r:id="rId6"/>
    <p:sldId id="287" r:id="rId7"/>
    <p:sldId id="261" r:id="rId8"/>
    <p:sldId id="271" r:id="rId9"/>
    <p:sldId id="267" r:id="rId10"/>
    <p:sldId id="277" r:id="rId11"/>
    <p:sldId id="259" r:id="rId12"/>
    <p:sldId id="273" r:id="rId13"/>
    <p:sldId id="275" r:id="rId14"/>
    <p:sldId id="276" r:id="rId15"/>
    <p:sldId id="278" r:id="rId16"/>
    <p:sldId id="279" r:id="rId17"/>
    <p:sldId id="280" r:id="rId18"/>
    <p:sldId id="272" r:id="rId19"/>
    <p:sldId id="270" r:id="rId20"/>
    <p:sldId id="282" r:id="rId21"/>
    <p:sldId id="283" r:id="rId22"/>
    <p:sldId id="285" r:id="rId23"/>
    <p:sldId id="286" r:id="rId24"/>
    <p:sldId id="284" r:id="rId25"/>
    <p:sldId id="288" r:id="rId26"/>
    <p:sldId id="265" r:id="rId27"/>
  </p:sldIdLst>
  <p:sldSz cx="12192000" cy="6858000"/>
  <p:notesSz cx="6858000" cy="9144000"/>
  <p:defaultTextStyle>
    <a:defPPr rtl="0">
      <a:defRPr lang="pt-b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75" autoAdjust="0"/>
    <p:restoredTop sz="94605" autoAdjust="0"/>
  </p:normalViewPr>
  <p:slideViewPr>
    <p:cSldViewPr snapToGrid="0">
      <p:cViewPr varScale="1">
        <p:scale>
          <a:sx n="43" d="100"/>
          <a:sy n="43" d="100"/>
        </p:scale>
        <p:origin x="56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666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>
            <a:extLst>
              <a:ext uri="{FF2B5EF4-FFF2-40B4-BE49-F238E27FC236}">
                <a16:creationId xmlns:a16="http://schemas.microsoft.com/office/drawing/2014/main" id="{47542965-B6D6-4BEF-A548-9AEB84B1F0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6D0D0D39-996F-4F04-9C0A-2D8368E5FF9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3BC75-D106-438F-A179-57EC0160BAED}" type="datetime1">
              <a:rPr lang="pt-BR" smtClean="0"/>
              <a:t>19/11/2019</a:t>
            </a:fld>
            <a:endParaRPr lang="pt-BR" dirty="0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2DF2217-1FBB-414B-97F9-7259E9B48F8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7CA85C9D-B241-43A6-849A-3B122AC1D1B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38EEA-50A4-4D77-A8AC-7280A097EA6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50554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AE92E4-2762-489B-BAD8-2BEE8385ECB6}" type="datetime1">
              <a:rPr lang="pt-BR" smtClean="0"/>
              <a:pPr/>
              <a:t>19/11/2019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noProof="0" dirty="0"/>
              <a:t>Editar estilos de texto Mestre</a:t>
            </a:r>
          </a:p>
          <a:p>
            <a:pPr lvl="1"/>
            <a:r>
              <a:rPr lang="pt-BR" noProof="0" dirty="0"/>
              <a:t>Segundo nível</a:t>
            </a:r>
          </a:p>
          <a:p>
            <a:pPr lvl="2"/>
            <a:r>
              <a:rPr lang="pt-BR" noProof="0" dirty="0"/>
              <a:t>Terceiro nível</a:t>
            </a:r>
          </a:p>
          <a:p>
            <a:pPr lvl="3"/>
            <a:r>
              <a:rPr lang="pt-BR" noProof="0" dirty="0"/>
              <a:t>Quarto nível</a:t>
            </a:r>
          </a:p>
          <a:p>
            <a:pPr lvl="4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noProof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E2CBB-6876-43AF-A0CA-A519D286CEFB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35008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3229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62659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942102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12414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1357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93575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7E2CBB-6876-43AF-A0CA-A519D286CEFB}" type="slidenum">
              <a:rPr lang="pt-BR" smtClean="0"/>
              <a:t>23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183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HD-PanelTitle-GrommetsCombine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2692398" y="1871131"/>
            <a:ext cx="6815669" cy="1515533"/>
          </a:xfrm>
        </p:spPr>
        <p:txBody>
          <a:bodyPr rtlCol="0"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2692398" y="3657597"/>
            <a:ext cx="6815669" cy="132080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pt-BR" noProof="0"/>
              <a:t>Clique para editar o estilo de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 rtlCol="0"/>
          <a:lstStyle/>
          <a:p>
            <a:pPr rtl="0"/>
            <a:fld id="{890DE384-08F8-4950-BF5A-4EC450F2F626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374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m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1" y="4815415"/>
            <a:ext cx="9609666" cy="566738"/>
          </a:xfrm>
        </p:spPr>
        <p:txBody>
          <a:bodyPr rtlCol="0" anchor="b">
            <a:normAutofit/>
          </a:bodyPr>
          <a:lstStyle>
            <a:lvl1pPr algn="ctr">
              <a:defRPr sz="24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295401" y="5382153"/>
            <a:ext cx="9609666" cy="493712"/>
          </a:xfrm>
        </p:spPr>
        <p:txBody>
          <a:bodyPr rtlCol="0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9C7277-678D-4EDE-AAF6-69207E6FAF32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0282390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303868" y="982132"/>
            <a:ext cx="9592732" cy="2954868"/>
          </a:xfrm>
        </p:spPr>
        <p:txBody>
          <a:bodyPr rtlCol="0" anchor="ctr">
            <a:normAutofit/>
          </a:bodyPr>
          <a:lstStyle>
            <a:lvl1pPr algn="ctr">
              <a:defRPr sz="32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303868" y="4343399"/>
            <a:ext cx="9592732" cy="153246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B240DE8-6646-4370-9136-1B07E70B1367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59559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446213" y="982132"/>
            <a:ext cx="9296398" cy="2370668"/>
          </a:xfrm>
        </p:spPr>
        <p:txBody>
          <a:bodyPr rtlCol="0"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3" hasCustomPrompt="1"/>
          </p:nvPr>
        </p:nvSpPr>
        <p:spPr>
          <a:xfrm>
            <a:off x="1674812" y="3352800"/>
            <a:ext cx="8839202" cy="584200"/>
          </a:xfrm>
        </p:spPr>
        <p:txBody>
          <a:bodyPr rtlCol="0" anchor="ctr">
            <a:normAutofit/>
          </a:bodyPr>
          <a:lstStyle>
            <a:lvl1pPr marL="0" indent="0" algn="r" rtl="0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pt-BR" noProof="0" dirty="0"/>
              <a:t>Editar estilos de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1" y="4343399"/>
            <a:ext cx="9609666" cy="153246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227BEEC-AD54-44C9-9C3A-ABDBDC8DFF05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4" name="Caixa de texto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5" name="Caixa de texto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cxnSp>
        <p:nvCxnSpPr>
          <p:cNvPr id="19" name="Conector reto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58020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2" y="3308581"/>
            <a:ext cx="9609668" cy="1468800"/>
          </a:xfrm>
        </p:spPr>
        <p:txBody>
          <a:bodyPr rtlCol="0" anchor="b">
            <a:normAutofit/>
          </a:bodyPr>
          <a:lstStyle>
            <a:lvl1pPr algn="l">
              <a:defRPr sz="32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1" y="4777381"/>
            <a:ext cx="9609668" cy="8604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03F61C0-7AE0-4B25-902F-311DA816EF2A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368068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visita da cit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446213" y="982132"/>
            <a:ext cx="9296398" cy="2243668"/>
          </a:xfrm>
        </p:spPr>
        <p:txBody>
          <a:bodyPr rtlCol="0"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4" name="Espaço Reservado para Texto 2"/>
          <p:cNvSpPr>
            <a:spLocks noGrp="1"/>
          </p:cNvSpPr>
          <p:nvPr>
            <p:ph type="body" idx="13" hasCustomPrompt="1"/>
          </p:nvPr>
        </p:nvSpPr>
        <p:spPr>
          <a:xfrm>
            <a:off x="1295401" y="3639312"/>
            <a:ext cx="9609668" cy="886968"/>
          </a:xfrm>
        </p:spPr>
        <p:txBody>
          <a:bodyPr rtlCol="0"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1" y="4529667"/>
            <a:ext cx="9609668" cy="1346200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92366555-225B-41AD-A729-DD328B443830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sp>
        <p:nvSpPr>
          <p:cNvPr id="12" name="Caixa de texto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3" name="Caixa de texto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 rtl="0"/>
            <a:r>
              <a:rPr lang="pt-BR" sz="8000" noProof="0">
                <a:solidFill>
                  <a:schemeClr val="tx1"/>
                </a:solidFill>
                <a:effectLst/>
              </a:rPr>
              <a:t>"</a:t>
            </a:r>
          </a:p>
        </p:txBody>
      </p:sp>
      <p:cxnSp>
        <p:nvCxnSpPr>
          <p:cNvPr id="26" name="Conector reto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69454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iro ou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 rtl="0"/>
            <a:r>
              <a:rPr lang="pt-BR" noProof="0"/>
              <a:t>Clique para editar o estilo de título Mestre</a:t>
            </a:r>
          </a:p>
        </p:txBody>
      </p:sp>
      <p:sp>
        <p:nvSpPr>
          <p:cNvPr id="11" name="Espaço Reservado para Texto 2"/>
          <p:cNvSpPr>
            <a:spLocks noGrp="1"/>
          </p:cNvSpPr>
          <p:nvPr>
            <p:ph type="body" idx="13" hasCustomPrompt="1"/>
          </p:nvPr>
        </p:nvSpPr>
        <p:spPr>
          <a:xfrm>
            <a:off x="1295401" y="3630168"/>
            <a:ext cx="9609668" cy="841248"/>
          </a:xfrm>
        </p:spPr>
        <p:txBody>
          <a:bodyPr rtlCol="0"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4470399"/>
            <a:ext cx="9609670" cy="1405467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EEE6F96-FB8E-4E24-8128-A4E47E781E95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5" name="Conector Reto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528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 algn="ctr"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 anchor="t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E429872-ABD5-4E54-8DB3-80B30947FC53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66672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 hasCustomPrompt="1"/>
          </p:nvPr>
        </p:nvSpPr>
        <p:spPr>
          <a:xfrm>
            <a:off x="8999356" y="982131"/>
            <a:ext cx="1890895" cy="4893735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 hasCustomPrompt="1"/>
          </p:nvPr>
        </p:nvSpPr>
        <p:spPr>
          <a:xfrm>
            <a:off x="1295398" y="982132"/>
            <a:ext cx="7433025" cy="4893734"/>
          </a:xfrm>
        </p:spPr>
        <p:txBody>
          <a:bodyPr vert="eaVert" rtlCol="0" anchor="t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57EF35A-C522-43C0-97CC-B76C839A1BCD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  <p:cxnSp>
        <p:nvCxnSpPr>
          <p:cNvPr id="14" name="Conector reto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801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to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78C66EB-8037-47FA-AA3D-E93A4A18BBA7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84065D-F351-4B03-BD91-D8A6B8D4B36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488532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2015069" y="1752606"/>
            <a:ext cx="8158688" cy="1822514"/>
          </a:xfrm>
        </p:spPr>
        <p:txBody>
          <a:bodyPr rtlCol="0" anchor="b">
            <a:normAutofit/>
          </a:bodyPr>
          <a:lstStyle>
            <a:lvl1pPr algn="ctr">
              <a:defRPr sz="4400" b="0" cap="none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2015067" y="3846051"/>
            <a:ext cx="8158690" cy="954547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97D0E0-F269-428D-9232-D24C650290C1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8907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to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 hasCustomPrompt="1"/>
          </p:nvPr>
        </p:nvSpPr>
        <p:spPr>
          <a:xfrm>
            <a:off x="1298448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6181344" y="2560320"/>
            <a:ext cx="4718304" cy="3310128"/>
          </a:xfrm>
        </p:spPr>
        <p:txBody>
          <a:bodyPr rtlCol="0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C2F3957-81AE-4338-AA58-AAD711DB0EF5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84065D-F351-4B03-BD91-D8A6B8D4B362}" type="slidenum">
              <a:rPr lang="pt-BR" noProof="0" smtClean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2969860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 hasCustomPrompt="1"/>
          </p:nvPr>
        </p:nvSpPr>
        <p:spPr>
          <a:xfrm>
            <a:off x="1295400" y="2658533"/>
            <a:ext cx="471830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 hasCustomPrompt="1"/>
          </p:nvPr>
        </p:nvSpPr>
        <p:spPr>
          <a:xfrm>
            <a:off x="1295400" y="3243262"/>
            <a:ext cx="4718304" cy="2632605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 hasCustomPrompt="1"/>
          </p:nvPr>
        </p:nvSpPr>
        <p:spPr>
          <a:xfrm>
            <a:off x="6180671" y="2658533"/>
            <a:ext cx="4718304" cy="576262"/>
          </a:xfrm>
        </p:spPr>
        <p:txBody>
          <a:bodyPr rtlCol="0"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 hasCustomPrompt="1"/>
          </p:nvPr>
        </p:nvSpPr>
        <p:spPr>
          <a:xfrm>
            <a:off x="6180671" y="3243262"/>
            <a:ext cx="4718304" cy="2632605"/>
          </a:xfrm>
        </p:spPr>
        <p:txBody>
          <a:bodyPr rtlCol="0" anchor="t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B5F4646-47DC-4DFB-85B6-E6E987C42D9C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8" name="Conector reto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33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D2C65A7-9805-42A5-A907-7F7A247D681A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4" name="Conector reto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39768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A656B69-A499-48FC-8D7D-D68D73667915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4" name="Espaço reservado para o número do slide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948665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3811" y="1388534"/>
            <a:ext cx="3718455" cy="1371600"/>
          </a:xfrm>
        </p:spPr>
        <p:txBody>
          <a:bodyPr rtlCol="0" anchor="b">
            <a:normAutofit/>
          </a:bodyPr>
          <a:lstStyle>
            <a:lvl1pPr algn="ctr">
              <a:defRPr sz="24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 hasCustomPrompt="1"/>
          </p:nvPr>
        </p:nvSpPr>
        <p:spPr>
          <a:xfrm>
            <a:off x="5418668" y="982131"/>
            <a:ext cx="5469466" cy="4893735"/>
          </a:xfrm>
        </p:spPr>
        <p:txBody>
          <a:bodyPr rtlCol="0" anchor="ctr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293811" y="3031065"/>
            <a:ext cx="3718455" cy="2438404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E6E661A-52E3-48D8-B508-D6068FF2CE24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  <p:cxnSp>
        <p:nvCxnSpPr>
          <p:cNvPr id="16" name="Conector Reto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740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1295399" y="1883832"/>
            <a:ext cx="6241816" cy="1371600"/>
          </a:xfrm>
        </p:spPr>
        <p:txBody>
          <a:bodyPr rtlCol="0" anchor="b">
            <a:normAutofit/>
          </a:bodyPr>
          <a:lstStyle>
            <a:lvl1pPr algn="ctr">
              <a:defRPr sz="2800" b="0"/>
            </a:lvl1pPr>
          </a:lstStyle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17" name="Espaço Reservado para Imagem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pt-BR" noProof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 hasCustomPrompt="1"/>
          </p:nvPr>
        </p:nvSpPr>
        <p:spPr>
          <a:xfrm>
            <a:off x="1295399" y="3255432"/>
            <a:ext cx="6241816" cy="1828800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pt-BR" noProof="0"/>
              <a:t>Editar estilos de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9FD1E17-9889-48F6-A55D-E5C1F5C77020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pt-BR" noProof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58580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HD-PanelContent-GrommetsCombined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pt-BR" noProof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rtl="0"/>
            <a:r>
              <a:rPr lang="pt-BR" noProof="0"/>
              <a:t>Editar estilos de texto Mestre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351DC54B-61BB-4777-AD82-508C5BE34A17}" type="datetime1">
              <a:rPr lang="pt-BR" noProof="0" smtClean="0"/>
              <a:t>19/11/2019</a:t>
            </a:fld>
            <a:endParaRPr lang="pt-BR" noProof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endParaRPr lang="pt-BR" noProof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D57F1E4F-1CFF-5643-939E-217C01CDF565}" type="slidenum">
              <a:rPr lang="pt-BR" noProof="0" smtClean="0"/>
              <a:pPr rtl="0"/>
              <a:t>‹nº›</a:t>
            </a:fld>
            <a:endParaRPr lang="pt-BR" noProof="0"/>
          </a:p>
        </p:txBody>
      </p:sp>
    </p:spTree>
    <p:extLst>
      <p:ext uri="{BB962C8B-B14F-4D97-AF65-F5344CB8AC3E}">
        <p14:creationId xmlns:p14="http://schemas.microsoft.com/office/powerpoint/2010/main" val="1170650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200.19.255.61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io.furg.br/handle/1/5566" TargetMode="External"/><Relationship Id="rId7" Type="http://schemas.openxmlformats.org/officeDocument/2006/relationships/hyperlink" Target="http://repositorio.furg.br/handle/1/5631" TargetMode="External"/><Relationship Id="rId2" Type="http://schemas.openxmlformats.org/officeDocument/2006/relationships/hyperlink" Target="http://repositorio.furg.br/handle/1/5775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positorio.furg.br/handle/1/5712" TargetMode="External"/><Relationship Id="rId5" Type="http://schemas.openxmlformats.org/officeDocument/2006/relationships/hyperlink" Target="http://repositorio.furg.br/handle/1/5940" TargetMode="External"/><Relationship Id="rId4" Type="http://schemas.openxmlformats.org/officeDocument/2006/relationships/hyperlink" Target="http://repositorio.furg.br/handle/1/5597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repositorio.furg.br/handle/1/5821" TargetMode="External"/><Relationship Id="rId7" Type="http://schemas.openxmlformats.org/officeDocument/2006/relationships/hyperlink" Target="http://repositorio.furg.br/handle/1/8040" TargetMode="External"/><Relationship Id="rId2" Type="http://schemas.openxmlformats.org/officeDocument/2006/relationships/hyperlink" Target="http://repositorio.furg.br/handle/1/594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epositorio.furg.br/handle/1/8036" TargetMode="External"/><Relationship Id="rId5" Type="http://schemas.openxmlformats.org/officeDocument/2006/relationships/hyperlink" Target="http://repositorio.furg.br/handle/1/7643" TargetMode="External"/><Relationship Id="rId4" Type="http://schemas.openxmlformats.org/officeDocument/2006/relationships/hyperlink" Target="http://repositorio.furg.br/handle/1/5999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200.19.255.61/" TargetMode="External"/><Relationship Id="rId2" Type="http://schemas.openxmlformats.org/officeDocument/2006/relationships/hyperlink" Target="http://roar.eprints.org/oaweek.html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btd.egc.ufsc.br/wp-content/uploads/2010/10/Angelica-Miranda.pdf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6" Type="http://schemas.openxmlformats.org/officeDocument/2006/relationships/hyperlink" Target="mailto:angelicacdm@gmail.com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intStrok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Praias Rochosas&#10;&#10;">
            <a:extLst>
              <a:ext uri="{FF2B5EF4-FFF2-40B4-BE49-F238E27FC236}">
                <a16:creationId xmlns:a16="http://schemas.microsoft.com/office/drawing/2014/main" id="{1D741830-4E4E-4CA5-B92A-047E598CB2C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481" y="-32097"/>
            <a:ext cx="12191980" cy="6857990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EF41A68A-8CD1-4105-B4EC-A56286CB0F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02616" y="1411015"/>
            <a:ext cx="7808159" cy="4103960"/>
            <a:chOff x="2202616" y="1411015"/>
            <a:chExt cx="7808159" cy="4103960"/>
          </a:xfrm>
        </p:grpSpPr>
        <p:sp>
          <p:nvSpPr>
            <p:cNvPr id="11" name="Forma livre 16">
              <a:extLst>
                <a:ext uri="{FF2B5EF4-FFF2-40B4-BE49-F238E27FC236}">
                  <a16:creationId xmlns:a16="http://schemas.microsoft.com/office/drawing/2014/main" id="{7B955F46-02E4-4A82-96F5-CBAFDD4A74F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2202616" y="1411015"/>
              <a:ext cx="7808159" cy="4103960"/>
            </a:xfrm>
            <a:custGeom>
              <a:avLst/>
              <a:gdLst>
                <a:gd name="connsiteX0" fmla="*/ 7589084 w 7808159"/>
                <a:gd name="connsiteY0" fmla="*/ 3803605 h 4103960"/>
                <a:gd name="connsiteX1" fmla="*/ 7512884 w 7808159"/>
                <a:gd name="connsiteY1" fmla="*/ 3879805 h 4103960"/>
                <a:gd name="connsiteX2" fmla="*/ 7589084 w 7808159"/>
                <a:gd name="connsiteY2" fmla="*/ 3956005 h 4103960"/>
                <a:gd name="connsiteX3" fmla="*/ 7665284 w 7808159"/>
                <a:gd name="connsiteY3" fmla="*/ 3879805 h 4103960"/>
                <a:gd name="connsiteX4" fmla="*/ 7589084 w 7808159"/>
                <a:gd name="connsiteY4" fmla="*/ 3803605 h 4103960"/>
                <a:gd name="connsiteX5" fmla="*/ 197684 w 7808159"/>
                <a:gd name="connsiteY5" fmla="*/ 3803605 h 4103960"/>
                <a:gd name="connsiteX6" fmla="*/ 121484 w 7808159"/>
                <a:gd name="connsiteY6" fmla="*/ 3879805 h 4103960"/>
                <a:gd name="connsiteX7" fmla="*/ 197684 w 7808159"/>
                <a:gd name="connsiteY7" fmla="*/ 3956005 h 4103960"/>
                <a:gd name="connsiteX8" fmla="*/ 273884 w 7808159"/>
                <a:gd name="connsiteY8" fmla="*/ 3879805 h 4103960"/>
                <a:gd name="connsiteX9" fmla="*/ 197684 w 7808159"/>
                <a:gd name="connsiteY9" fmla="*/ 3803605 h 4103960"/>
                <a:gd name="connsiteX10" fmla="*/ 7604324 w 7808159"/>
                <a:gd name="connsiteY10" fmla="*/ 130765 h 4103960"/>
                <a:gd name="connsiteX11" fmla="*/ 7528124 w 7808159"/>
                <a:gd name="connsiteY11" fmla="*/ 206965 h 4103960"/>
                <a:gd name="connsiteX12" fmla="*/ 7604324 w 7808159"/>
                <a:gd name="connsiteY12" fmla="*/ 283165 h 4103960"/>
                <a:gd name="connsiteX13" fmla="*/ 7680524 w 7808159"/>
                <a:gd name="connsiteY13" fmla="*/ 206965 h 4103960"/>
                <a:gd name="connsiteX14" fmla="*/ 7604324 w 7808159"/>
                <a:gd name="connsiteY14" fmla="*/ 130765 h 4103960"/>
                <a:gd name="connsiteX15" fmla="*/ 197684 w 7808159"/>
                <a:gd name="connsiteY15" fmla="*/ 130765 h 4103960"/>
                <a:gd name="connsiteX16" fmla="*/ 121484 w 7808159"/>
                <a:gd name="connsiteY16" fmla="*/ 206965 h 4103960"/>
                <a:gd name="connsiteX17" fmla="*/ 197684 w 7808159"/>
                <a:gd name="connsiteY17" fmla="*/ 283165 h 4103960"/>
                <a:gd name="connsiteX18" fmla="*/ 273884 w 7808159"/>
                <a:gd name="connsiteY18" fmla="*/ 206965 h 4103960"/>
                <a:gd name="connsiteX19" fmla="*/ 197684 w 7808159"/>
                <a:gd name="connsiteY19" fmla="*/ 130765 h 4103960"/>
                <a:gd name="connsiteX20" fmla="*/ 0 w 7808159"/>
                <a:gd name="connsiteY20" fmla="*/ 0 h 4103960"/>
                <a:gd name="connsiteX21" fmla="*/ 7808159 w 7808159"/>
                <a:gd name="connsiteY21" fmla="*/ 0 h 4103960"/>
                <a:gd name="connsiteX22" fmla="*/ 7808159 w 7808159"/>
                <a:gd name="connsiteY22" fmla="*/ 4103960 h 4103960"/>
                <a:gd name="connsiteX23" fmla="*/ 0 w 7808159"/>
                <a:gd name="connsiteY23" fmla="*/ 4103960 h 4103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7808159" h="4103960">
                  <a:moveTo>
                    <a:pt x="7589084" y="3803605"/>
                  </a:moveTo>
                  <a:cubicBezTo>
                    <a:pt x="7547000" y="3803605"/>
                    <a:pt x="7512884" y="3837721"/>
                    <a:pt x="7512884" y="3879805"/>
                  </a:cubicBezTo>
                  <a:cubicBezTo>
                    <a:pt x="7512884" y="3921889"/>
                    <a:pt x="7547000" y="3956005"/>
                    <a:pt x="7589084" y="3956005"/>
                  </a:cubicBezTo>
                  <a:cubicBezTo>
                    <a:pt x="7631168" y="3956005"/>
                    <a:pt x="7665284" y="3921889"/>
                    <a:pt x="7665284" y="3879805"/>
                  </a:cubicBezTo>
                  <a:cubicBezTo>
                    <a:pt x="7665284" y="3837721"/>
                    <a:pt x="7631168" y="3803605"/>
                    <a:pt x="7589084" y="3803605"/>
                  </a:cubicBezTo>
                  <a:close/>
                  <a:moveTo>
                    <a:pt x="197684" y="3803605"/>
                  </a:moveTo>
                  <a:cubicBezTo>
                    <a:pt x="155600" y="3803605"/>
                    <a:pt x="121484" y="3837721"/>
                    <a:pt x="121484" y="3879805"/>
                  </a:cubicBezTo>
                  <a:cubicBezTo>
                    <a:pt x="121484" y="3921889"/>
                    <a:pt x="155600" y="3956005"/>
                    <a:pt x="197684" y="3956005"/>
                  </a:cubicBezTo>
                  <a:cubicBezTo>
                    <a:pt x="239768" y="3956005"/>
                    <a:pt x="273884" y="3921889"/>
                    <a:pt x="273884" y="3879805"/>
                  </a:cubicBezTo>
                  <a:cubicBezTo>
                    <a:pt x="273884" y="3837721"/>
                    <a:pt x="239768" y="3803605"/>
                    <a:pt x="197684" y="3803605"/>
                  </a:cubicBezTo>
                  <a:close/>
                  <a:moveTo>
                    <a:pt x="7604324" y="130765"/>
                  </a:moveTo>
                  <a:cubicBezTo>
                    <a:pt x="7562240" y="130765"/>
                    <a:pt x="7528124" y="164881"/>
                    <a:pt x="7528124" y="206965"/>
                  </a:cubicBezTo>
                  <a:cubicBezTo>
                    <a:pt x="7528124" y="249049"/>
                    <a:pt x="7562240" y="283165"/>
                    <a:pt x="7604324" y="283165"/>
                  </a:cubicBezTo>
                  <a:cubicBezTo>
                    <a:pt x="7646408" y="283165"/>
                    <a:pt x="7680524" y="249049"/>
                    <a:pt x="7680524" y="206965"/>
                  </a:cubicBezTo>
                  <a:cubicBezTo>
                    <a:pt x="7680524" y="164881"/>
                    <a:pt x="7646408" y="130765"/>
                    <a:pt x="7604324" y="130765"/>
                  </a:cubicBezTo>
                  <a:close/>
                  <a:moveTo>
                    <a:pt x="197684" y="130765"/>
                  </a:moveTo>
                  <a:cubicBezTo>
                    <a:pt x="155600" y="130765"/>
                    <a:pt x="121484" y="164881"/>
                    <a:pt x="121484" y="206965"/>
                  </a:cubicBezTo>
                  <a:cubicBezTo>
                    <a:pt x="121484" y="249049"/>
                    <a:pt x="155600" y="283165"/>
                    <a:pt x="197684" y="283165"/>
                  </a:cubicBezTo>
                  <a:cubicBezTo>
                    <a:pt x="239768" y="283165"/>
                    <a:pt x="273884" y="249049"/>
                    <a:pt x="273884" y="206965"/>
                  </a:cubicBezTo>
                  <a:cubicBezTo>
                    <a:pt x="273884" y="164881"/>
                    <a:pt x="239768" y="130765"/>
                    <a:pt x="197684" y="130765"/>
                  </a:cubicBezTo>
                  <a:close/>
                  <a:moveTo>
                    <a:pt x="0" y="0"/>
                  </a:moveTo>
                  <a:lnTo>
                    <a:pt x="7808159" y="0"/>
                  </a:lnTo>
                  <a:lnTo>
                    <a:pt x="7808159" y="4103960"/>
                  </a:lnTo>
                  <a:lnTo>
                    <a:pt x="0" y="4103960"/>
                  </a:lnTo>
                  <a:close/>
                </a:path>
              </a:pathLst>
            </a:custGeom>
            <a:blipFill dpi="0" rotWithShape="1">
              <a:blip r:embed="rId6">
                <a:alphaModFix amt="83000"/>
                <a:duotone>
                  <a:schemeClr val="bg2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90000" sy="100000" flip="none" algn="ctr"/>
            </a:blipFill>
            <a:ln>
              <a:noFill/>
            </a:ln>
            <a:effectLst>
              <a:outerShdw blurRad="114300" dist="1270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woPt" dir="t"/>
            </a:scene3d>
            <a:sp3d contourW="6350">
              <a:bevelT w="12700" h="0" prst="coolSlant"/>
              <a:contourClr>
                <a:schemeClr val="bg2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pt-BR"/>
            </a:p>
          </p:txBody>
        </p: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879775EF-026C-4E4A-873B-185915FB4F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2278995" y="1501257"/>
              <a:ext cx="7645811" cy="3928374"/>
              <a:chOff x="2278995" y="1501257"/>
              <a:chExt cx="7645811" cy="3928374"/>
            </a:xfrm>
          </p:grpSpPr>
          <p:sp>
            <p:nvSpPr>
              <p:cNvPr id="13" name="Rosca 19">
                <a:extLst>
                  <a:ext uri="{FF2B5EF4-FFF2-40B4-BE49-F238E27FC236}">
                    <a16:creationId xmlns:a16="http://schemas.microsoft.com/office/drawing/2014/main" id="{400D0967-F02F-4275-8520-75D52A1DF66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9677918" y="1501257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osca 21">
                <a:extLst>
                  <a:ext uri="{FF2B5EF4-FFF2-40B4-BE49-F238E27FC236}">
                    <a16:creationId xmlns:a16="http://schemas.microsoft.com/office/drawing/2014/main" id="{B4B16BA1-0F90-43DD-9D6C-6F196A15A30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9673719" y="5174722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Rosca 22">
                <a:extLst>
                  <a:ext uri="{FF2B5EF4-FFF2-40B4-BE49-F238E27FC236}">
                    <a16:creationId xmlns:a16="http://schemas.microsoft.com/office/drawing/2014/main" id="{7B652CBC-3D51-4C0E-8DDE-2C4A49B387D1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278995" y="1501257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osca 23">
                <a:extLst>
                  <a:ext uri="{FF2B5EF4-FFF2-40B4-BE49-F238E27FC236}">
                    <a16:creationId xmlns:a16="http://schemas.microsoft.com/office/drawing/2014/main" id="{3AFF0419-6554-4FDD-93AB-8A8C45FF5B0C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2278995" y="5182743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D4774D57-151E-4936-9AF4-E70073D4EB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78831" y="596393"/>
            <a:ext cx="9255727" cy="1938174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 rtlCol="0">
            <a:noAutofit/>
          </a:bodyPr>
          <a:lstStyle/>
          <a:p>
            <a:pPr rtl="0"/>
            <a:r>
              <a:rPr lang="pt-BR" sz="3200" dirty="0"/>
              <a:t>REPOSITÓRIO INSTITUCIONAL DA UNIVERSIDADE FEDERAL DO RIO GRANDE  COMO FERRAMENTA DE ENSINO-APRENDIZAGEM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5370FC1-A32E-43A6-9E96-92974CB54F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2060" y="3553713"/>
            <a:ext cx="4792822" cy="833449"/>
          </a:xfrm>
        </p:spPr>
        <p:txBody>
          <a:bodyPr rtlCol="0">
            <a:no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t-BR" sz="1800" dirty="0"/>
              <a:t>Prof. Angélica C. D. Miranda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t-BR" sz="1800" dirty="0"/>
              <a:t>Curso de Bacharel em Biblioteconomia</a:t>
            </a: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pt-BR" sz="1800" dirty="0"/>
              <a:t>Universidade Federal do Rio Grande -  FURG</a:t>
            </a:r>
          </a:p>
        </p:txBody>
      </p:sp>
      <p:cxnSp>
        <p:nvCxnSpPr>
          <p:cNvPr id="18" name="Conector reto 17">
            <a:extLst>
              <a:ext uri="{FF2B5EF4-FFF2-40B4-BE49-F238E27FC236}">
                <a16:creationId xmlns:a16="http://schemas.microsoft.com/office/drawing/2014/main" id="{5F310D7E-8F1E-4C2F-8824-E43E043DD8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Imagem 3">
            <a:extLst>
              <a:ext uri="{FF2B5EF4-FFF2-40B4-BE49-F238E27FC236}">
                <a16:creationId xmlns:a16="http://schemas.microsoft.com/office/drawing/2014/main" id="{F0D699CA-093F-4459-A232-14CA9793EA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25146" y="2740736"/>
            <a:ext cx="2902420" cy="3235160"/>
          </a:xfrm>
          <a:prstGeom prst="rect">
            <a:avLst/>
          </a:prstGeom>
        </p:spPr>
      </p:pic>
      <p:sp>
        <p:nvSpPr>
          <p:cNvPr id="6" name="Seta: para a Esquerda 5">
            <a:extLst>
              <a:ext uri="{FF2B5EF4-FFF2-40B4-BE49-F238E27FC236}">
                <a16:creationId xmlns:a16="http://schemas.microsoft.com/office/drawing/2014/main" id="{D58E220C-0AD5-42A8-A856-0346ACAF7C21}"/>
              </a:ext>
            </a:extLst>
          </p:cNvPr>
          <p:cNvSpPr/>
          <p:nvPr/>
        </p:nvSpPr>
        <p:spPr>
          <a:xfrm rot="10800000">
            <a:off x="8021458" y="5693236"/>
            <a:ext cx="2654898" cy="318034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C5E69EB1-3730-4562-AA47-60A5424A1DF2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2539" y="5020905"/>
            <a:ext cx="994988" cy="1307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812E5A3E-3181-48B3-8EA5-FFF90BE4CE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434" y="3957410"/>
            <a:ext cx="3113343" cy="2801344"/>
          </a:xfrm>
          <a:prstGeom prst="rect">
            <a:avLst/>
          </a:prstGeom>
        </p:spPr>
      </p:pic>
      <p:sp>
        <p:nvSpPr>
          <p:cNvPr id="17" name="Seta: para a Esquerda 16">
            <a:extLst>
              <a:ext uri="{FF2B5EF4-FFF2-40B4-BE49-F238E27FC236}">
                <a16:creationId xmlns:a16="http://schemas.microsoft.com/office/drawing/2014/main" id="{06E0F7B7-92E5-4346-A89F-2CE48BFB6B99}"/>
              </a:ext>
            </a:extLst>
          </p:cNvPr>
          <p:cNvSpPr/>
          <p:nvPr/>
        </p:nvSpPr>
        <p:spPr>
          <a:xfrm>
            <a:off x="3234244" y="5618365"/>
            <a:ext cx="3417559" cy="354160"/>
          </a:xfrm>
          <a:prstGeom prst="lef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ubtítulo 2">
            <a:extLst>
              <a:ext uri="{FF2B5EF4-FFF2-40B4-BE49-F238E27FC236}">
                <a16:creationId xmlns:a16="http://schemas.microsoft.com/office/drawing/2014/main" id="{5D16BCDF-6DA5-4AC8-A328-58F55A8B40FE}"/>
              </a:ext>
            </a:extLst>
          </p:cNvPr>
          <p:cNvSpPr txBox="1">
            <a:spLocks/>
          </p:cNvSpPr>
          <p:nvPr/>
        </p:nvSpPr>
        <p:spPr>
          <a:xfrm>
            <a:off x="3409171" y="5992444"/>
            <a:ext cx="4792822" cy="8334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pt-BR" sz="1400" dirty="0"/>
              <a:t>Fonte  : Google imagens</a:t>
            </a:r>
          </a:p>
        </p:txBody>
      </p:sp>
    </p:spTree>
    <p:extLst>
      <p:ext uri="{BB962C8B-B14F-4D97-AF65-F5344CB8AC3E}">
        <p14:creationId xmlns:p14="http://schemas.microsoft.com/office/powerpoint/2010/main" val="969913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F200E9-8116-4990-B241-6223D73C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654296" cy="6857999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rtlCol="0">
            <a:normAutofit/>
          </a:bodyPr>
          <a:lstStyle/>
          <a:p>
            <a:r>
              <a:rPr lang="pt-BR" dirty="0"/>
              <a:t>    </a:t>
            </a:r>
            <a:r>
              <a:rPr lang="pt-BR" sz="3600" dirty="0"/>
              <a:t>REPOSITÓRIOS</a:t>
            </a:r>
            <a:r>
              <a:rPr lang="pt-BR" dirty="0"/>
              <a:t> </a:t>
            </a:r>
            <a:r>
              <a:rPr lang="pt-BR" sz="3600" dirty="0"/>
              <a:t>DIGITAIS 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3D60884-9436-418B-8039-12D22FB09373}"/>
              </a:ext>
            </a:extLst>
          </p:cNvPr>
          <p:cNvSpPr txBox="1"/>
          <p:nvPr/>
        </p:nvSpPr>
        <p:spPr>
          <a:xfrm>
            <a:off x="5124393" y="1862119"/>
            <a:ext cx="6202310" cy="2062103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bg1"/>
                </a:solidFill>
              </a:rPr>
              <a:t>6º sem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bg1"/>
                </a:solidFill>
              </a:rPr>
              <a:t>2 créditos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3200" dirty="0">
                <a:solidFill>
                  <a:schemeClr val="bg1"/>
                </a:solidFill>
              </a:rPr>
              <a:t>DSPACE - RI FAKE </a:t>
            </a:r>
            <a:r>
              <a:rPr lang="pt-BR" sz="32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http://200.19.255.61/</a:t>
            </a:r>
            <a:endParaRPr lang="pt-BR" sz="3200" dirty="0">
              <a:solidFill>
                <a:schemeClr val="bg1"/>
              </a:solidFill>
            </a:endParaRPr>
          </a:p>
        </p:txBody>
      </p:sp>
      <p:sp>
        <p:nvSpPr>
          <p:cNvPr id="7" name="Seta: para Cima 6">
            <a:extLst>
              <a:ext uri="{FF2B5EF4-FFF2-40B4-BE49-F238E27FC236}">
                <a16:creationId xmlns:a16="http://schemas.microsoft.com/office/drawing/2014/main" id="{D1477A78-111D-47AE-941A-1BB85A613B9F}"/>
              </a:ext>
            </a:extLst>
          </p:cNvPr>
          <p:cNvSpPr/>
          <p:nvPr/>
        </p:nvSpPr>
        <p:spPr>
          <a:xfrm>
            <a:off x="0" y="1862119"/>
            <a:ext cx="1058238" cy="277753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7639EC4-33DF-4CAC-A4A7-26A6EE836D05}"/>
              </a:ext>
            </a:extLst>
          </p:cNvPr>
          <p:cNvSpPr/>
          <p:nvPr/>
        </p:nvSpPr>
        <p:spPr>
          <a:xfrm>
            <a:off x="123290" y="469900"/>
            <a:ext cx="4407716" cy="1040401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dirty="0"/>
              <a:t>Disciplina  obrigatória=2011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42CF3B7-80F1-4549-8847-F2B8BCCE14B5}"/>
              </a:ext>
            </a:extLst>
          </p:cNvPr>
          <p:cNvSpPr/>
          <p:nvPr/>
        </p:nvSpPr>
        <p:spPr>
          <a:xfrm>
            <a:off x="123290" y="5470916"/>
            <a:ext cx="4407716" cy="104040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3200" dirty="0"/>
              <a:t> Disciplina optativa =2010</a:t>
            </a:r>
          </a:p>
        </p:txBody>
      </p:sp>
    </p:spTree>
    <p:extLst>
      <p:ext uri="{BB962C8B-B14F-4D97-AF65-F5344CB8AC3E}">
        <p14:creationId xmlns:p14="http://schemas.microsoft.com/office/powerpoint/2010/main" val="2285050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570CBB12-F563-4F4C-96FD-5E1FB475F7B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50" t="31111" r="53250" b="13333"/>
          <a:stretch/>
        </p:blipFill>
        <p:spPr>
          <a:xfrm>
            <a:off x="4900773" y="0"/>
            <a:ext cx="6786401" cy="6594936"/>
          </a:xfrm>
          <a:prstGeom prst="rect">
            <a:avLst/>
          </a:prstGeom>
        </p:spPr>
      </p:pic>
      <p:sp>
        <p:nvSpPr>
          <p:cNvPr id="7" name="Seta: para Cima 6">
            <a:extLst>
              <a:ext uri="{FF2B5EF4-FFF2-40B4-BE49-F238E27FC236}">
                <a16:creationId xmlns:a16="http://schemas.microsoft.com/office/drawing/2014/main" id="{B587983A-1431-4E60-B78C-EBC57D9AE4AC}"/>
              </a:ext>
            </a:extLst>
          </p:cNvPr>
          <p:cNvSpPr/>
          <p:nvPr/>
        </p:nvSpPr>
        <p:spPr>
          <a:xfrm rot="5400000">
            <a:off x="2453828" y="2405221"/>
            <a:ext cx="2174240" cy="2047558"/>
          </a:xfrm>
          <a:prstGeom prst="up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04719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7634C2-B19F-4E31-841A-A5A26C26A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C04AAE4-C496-49F5-BD60-EA4BDCEA69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0663A0BB-F777-4FA2-9BCF-FE11ACE2C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88266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05EFEF-DB0A-48E1-A159-C2AFA3CE9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BD5E03F-14A6-41CA-B237-7449263228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C9A06EF-7C1F-4187-AA4C-3989F5AB3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3807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4D9810-5815-4377-918C-B318B162D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4360" y="2387885"/>
            <a:ext cx="5851986" cy="1303867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pt-BR" dirty="0"/>
              <a:t>DSPACE COMO </a:t>
            </a:r>
            <a:br>
              <a:rPr lang="pt-BR" dirty="0"/>
            </a:br>
            <a:r>
              <a:rPr lang="pt-BR" dirty="0"/>
              <a:t>OBJETO DE PESQUISA</a:t>
            </a:r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AC089413-B8C9-40E8-A04C-4C0983621498}"/>
              </a:ext>
            </a:extLst>
          </p:cNvPr>
          <p:cNvSpPr txBox="1">
            <a:spLocks/>
          </p:cNvSpPr>
          <p:nvPr/>
        </p:nvSpPr>
        <p:spPr>
          <a:xfrm>
            <a:off x="4508644" y="4291267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PALESTRAS</a:t>
            </a: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802C88A0-F1F7-4A58-A340-09B29925AC45}"/>
              </a:ext>
            </a:extLst>
          </p:cNvPr>
          <p:cNvSpPr txBox="1">
            <a:spLocks/>
          </p:cNvSpPr>
          <p:nvPr/>
        </p:nvSpPr>
        <p:spPr>
          <a:xfrm>
            <a:off x="825788" y="3858040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TRABALHOS EM EVENTOS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12233948-288D-4536-AFCB-3D93FCE2EEAA}"/>
              </a:ext>
            </a:extLst>
          </p:cNvPr>
          <p:cNvSpPr txBox="1">
            <a:spLocks/>
          </p:cNvSpPr>
          <p:nvPr/>
        </p:nvSpPr>
        <p:spPr>
          <a:xfrm>
            <a:off x="8852900" y="821266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ARTIGOS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6ACD31DA-0855-4E1E-BDDF-15419B1E4768}"/>
              </a:ext>
            </a:extLst>
          </p:cNvPr>
          <p:cNvSpPr txBox="1">
            <a:spLocks/>
          </p:cNvSpPr>
          <p:nvPr/>
        </p:nvSpPr>
        <p:spPr>
          <a:xfrm>
            <a:off x="8770707" y="4207362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TCCS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C88572BF-5F43-4ECE-BB15-8015DC704D45}"/>
              </a:ext>
            </a:extLst>
          </p:cNvPr>
          <p:cNvSpPr txBox="1">
            <a:spLocks/>
          </p:cNvSpPr>
          <p:nvPr/>
        </p:nvSpPr>
        <p:spPr>
          <a:xfrm>
            <a:off x="1013718" y="1084018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MOSTRA DA PRODUÇÃO UNIVERSITÁRIA - MPU</a:t>
            </a: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E6AC565E-CF4C-4912-83AB-10BF481AE94E}"/>
              </a:ext>
            </a:extLst>
          </p:cNvPr>
          <p:cNvSpPr txBox="1">
            <a:spLocks/>
          </p:cNvSpPr>
          <p:nvPr/>
        </p:nvSpPr>
        <p:spPr>
          <a:xfrm>
            <a:off x="4652482" y="610932"/>
            <a:ext cx="2714088" cy="1303867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  <a:effectLst/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1600" b="1" dirty="0">
                <a:solidFill>
                  <a:schemeClr val="bg1"/>
                </a:solidFill>
              </a:rPr>
              <a:t>OFICINAS “SELIGANABIBLIO” </a:t>
            </a:r>
            <a:r>
              <a:rPr lang="pt-BR" sz="1800" b="1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4C14E467-4296-4835-8494-1416B4964E8B}"/>
              </a:ext>
            </a:extLst>
          </p:cNvPr>
          <p:cNvSpPr/>
          <p:nvPr/>
        </p:nvSpPr>
        <p:spPr>
          <a:xfrm>
            <a:off x="477520" y="5761422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 ministradas por alunos da Biblioteconomia à Comunidade com propósito de falar de Ciência Aberta, Repositórios e Revistas</a:t>
            </a: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00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2176687" y="0"/>
            <a:ext cx="8157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TRABALHOS   DE CONCLUSÃO DE CURSO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C1FFC07-6C81-422E-9B23-BFA09ADA6401}"/>
              </a:ext>
            </a:extLst>
          </p:cNvPr>
          <p:cNvSpPr/>
          <p:nvPr/>
        </p:nvSpPr>
        <p:spPr>
          <a:xfrm>
            <a:off x="487680" y="587053"/>
            <a:ext cx="11389360" cy="582467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341438" indent="-893763">
              <a:spcAft>
                <a:spcPts val="300"/>
              </a:spcAft>
            </a:pPr>
            <a:r>
              <a:rPr lang="pt-BR" sz="2400" dirty="0">
                <a:latin typeface="+mj-lt"/>
              </a:rPr>
              <a:t> 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2011  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Repositórios institucionais: características através da visibilidade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Pires, Elisângela Mota </a:t>
            </a:r>
          </a:p>
          <a:p>
            <a:pPr marL="1341438" indent="-893763" fontAlgn="base">
              <a:spcAft>
                <a:spcPts val="300"/>
              </a:spcAft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2011  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O processo de criação e manutenção dos repositórios 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institucionais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 das universidades federais brasileiras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Cruz, Franciele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Scaglioni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 da </a:t>
            </a:r>
          </a:p>
          <a:p>
            <a:pPr marL="1341438" lvl="1" indent="-893763">
              <a:spcAft>
                <a:spcPts val="300"/>
              </a:spcAft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2011 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Levantamento da produção científica sobre repositórios no Brasil de 2001 - 2010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Milbrath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, Barbara Duarte </a:t>
            </a:r>
          </a:p>
          <a:p>
            <a:pPr marL="1341438" lvl="1" indent="-893763">
              <a:spcAft>
                <a:spcPts val="300"/>
              </a:spcAft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2014 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 produção do conhecimento sobre repositórios institucionais na biblioteca digital de teses e dissertações - </a:t>
            </a:r>
            <a:r>
              <a:rPr lang="pt-BR" sz="2400" u="sng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bdtd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/</a:t>
            </a:r>
            <a:r>
              <a:rPr lang="pt-BR" sz="2400" u="sng" dirty="0" err="1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ibict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Gautério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, Paula Porto </a:t>
            </a:r>
          </a:p>
          <a:p>
            <a:pPr marL="1341438" lvl="1" indent="-893763">
              <a:spcAft>
                <a:spcPts val="300"/>
              </a:spcAft>
            </a:pP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</a:rPr>
              <a:t>2014 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Análise dos repositórios institucionais das universidades federais brasileiras : avaliação dos critérios de qualidade dos </a:t>
            </a:r>
            <a:r>
              <a:rPr lang="pt-BR" sz="2400" u="sng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RIs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 do Brasil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Gonçalves, Cátia Rosane Leal </a:t>
            </a:r>
          </a:p>
          <a:p>
            <a:pPr marL="1341438" lvl="1" indent="-893763">
              <a:spcAft>
                <a:spcPts val="300"/>
              </a:spcAft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2014 </a:t>
            </a:r>
            <a:r>
              <a:rPr lang="pt-BR" sz="2400" u="sng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Análise sobre o tema repositórios: visão de gestores de bibliotecas das instituições federais que contam com repositórios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 ﻿</a:t>
            </a:r>
            <a:r>
              <a:rPr lang="pt-BR" sz="2400" b="1" dirty="0">
                <a:latin typeface="Arial" panose="020B0604020202020204" pitchFamily="34" charset="0"/>
                <a:cs typeface="Arial" panose="020B0604020202020204" pitchFamily="34" charset="0"/>
              </a:rPr>
              <a:t>Vieira, Bruna Marques </a:t>
            </a:r>
            <a:r>
              <a:rPr lang="pt-BR" sz="2400" dirty="0">
                <a:solidFill>
                  <a:srgbClr val="444444"/>
                </a:solidFill>
                <a:latin typeface="+mj-lt"/>
                <a:ea typeface="Times New Roman" panose="02020603050405020304" pitchFamily="18" charset="0"/>
              </a:rPr>
              <a:t> </a:t>
            </a:r>
            <a:endParaRPr lang="pt-BR" sz="2400" dirty="0">
              <a:latin typeface="+mj-lt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8484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2024008" y="0"/>
            <a:ext cx="81576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TRABALHOS   DE CONCLUSÃO DE CURSO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74EF47A6-7298-4248-9F71-8C08CC4B82A0}"/>
              </a:ext>
            </a:extLst>
          </p:cNvPr>
          <p:cNvSpPr/>
          <p:nvPr/>
        </p:nvSpPr>
        <p:spPr>
          <a:xfrm>
            <a:off x="481262" y="428178"/>
            <a:ext cx="11554793" cy="5555367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pPr marL="720725" lvl="0" indent="-720725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 2014 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Avaliação da recuperação da informação no repositório institucional da universidade federal do Rio Grande - </a:t>
            </a:r>
            <a:r>
              <a:rPr lang="pt-BR" sz="2200" u="sng" dirty="0" err="1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furg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 discussão sobre linguagem natural e controlada com ênfase na área de biblioteconomia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     Godinho, Natalia </a:t>
            </a:r>
            <a:r>
              <a:rPr lang="pt-B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Bermudez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0" indent="-720725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2014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Repositórios da América Latina: uma análise quanto ao material disponibilizado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Rosa, Gabriela Silva da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0" indent="-720725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Preservação digital: um estudo acerca das políticas dos repositórios institucionais das instituições de ensino superior contempladas no edital FINEP/PCAL/XBDB 002/2009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  Carvalho, Vitor Pereira de 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0" indent="-720725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2017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Sistematização dos processos de gestão: repositório institucional da Universidade Federal do Rio Grande (FURG)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﻿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 Santos, Cleuza Maria Medina dos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lvl="0" indent="-720725">
              <a:spcAft>
                <a:spcPts val="600"/>
              </a:spcAft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2018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Modelo de controle de autoridade de nomes pessoais: uma proposta para o Repositório Institucional da Universidade Federal do Rio Grande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﻿ Cardoso,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Carmen </a:t>
            </a:r>
            <a:r>
              <a:rPr lang="pt-B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Islair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Bilhalva</a:t>
            </a:r>
            <a:endParaRPr lang="pt-BR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20725" indent="-720725" fontAlgn="base"/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Os cursos de graduação da Universidade Federal do Rio Grande e o conhecimento sobre o RI FURG: uma investigação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﻿  Graciano, </a:t>
            </a:r>
            <a:r>
              <a:rPr lang="pt-BR" sz="2200" b="1" dirty="0" err="1">
                <a:latin typeface="Arial" panose="020B0604020202020204" pitchFamily="34" charset="0"/>
                <a:cs typeface="Arial" panose="020B0604020202020204" pitchFamily="34" charset="0"/>
              </a:rPr>
              <a:t>Itala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 dos Santos </a:t>
            </a: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923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1303384" y="729465"/>
            <a:ext cx="391931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ATUALMENTE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3C1FFC07-6C81-422E-9B23-BFA09ADA6401}"/>
              </a:ext>
            </a:extLst>
          </p:cNvPr>
          <p:cNvSpPr/>
          <p:nvPr/>
        </p:nvSpPr>
        <p:spPr>
          <a:xfrm>
            <a:off x="592200" y="1665878"/>
            <a:ext cx="4051719" cy="221637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DSPACE 3.X</a:t>
            </a:r>
          </a:p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ALIMENTAÇÃO MANUAL</a:t>
            </a:r>
          </a:p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PESQUISAS EM BASES DE DADOS</a:t>
            </a:r>
            <a:endParaRPr lang="pt-BR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A9FB7A75-CF69-4780-AF00-9DEF790D3B25}"/>
              </a:ext>
            </a:extLst>
          </p:cNvPr>
          <p:cNvSpPr/>
          <p:nvPr/>
        </p:nvSpPr>
        <p:spPr>
          <a:xfrm>
            <a:off x="5931613" y="1919793"/>
            <a:ext cx="5503800" cy="170854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DSPACE 6.X</a:t>
            </a:r>
          </a:p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AUTOARQUIVAMENTO</a:t>
            </a:r>
          </a:p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rgbClr val="666666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INTEGRAÇÃO</a:t>
            </a:r>
            <a:endParaRPr lang="pt-BR" sz="2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FB8F65C-FCFC-40B7-B624-451D70DB27BF}"/>
              </a:ext>
            </a:extLst>
          </p:cNvPr>
          <p:cNvSpPr txBox="1"/>
          <p:nvPr/>
        </p:nvSpPr>
        <p:spPr>
          <a:xfrm>
            <a:off x="6315460" y="662346"/>
            <a:ext cx="391931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FUTURO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3D00D1D0-7597-42CA-AF3A-50D9BF36BD15}"/>
              </a:ext>
            </a:extLst>
          </p:cNvPr>
          <p:cNvSpPr/>
          <p:nvPr/>
        </p:nvSpPr>
        <p:spPr>
          <a:xfrm>
            <a:off x="5931613" y="4168412"/>
            <a:ext cx="5503800" cy="104682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>
            <a:spAutoFit/>
          </a:bodyPr>
          <a:lstStyle/>
          <a:p>
            <a:pPr marL="265113" lvl="1" fontAlgn="base">
              <a:lnSpc>
                <a:spcPct val="150000"/>
              </a:lnSpc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pt-BR" sz="2200" u="sng" dirty="0">
                <a:solidFill>
                  <a:schemeClr val="bg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Equipe multidisciplinar (curso/biblioteca/NTI)</a:t>
            </a:r>
            <a:endParaRPr lang="pt-BR" sz="22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64892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1258005" y="250285"/>
            <a:ext cx="391931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CONSIDERAÇÕES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8D4CCEE-E30F-4259-82B0-B90CB8A9D0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381" t="7831" r="12619" b="11746"/>
          <a:stretch/>
        </p:blipFill>
        <p:spPr>
          <a:xfrm>
            <a:off x="914400" y="827314"/>
            <a:ext cx="9753600" cy="551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661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1258005" y="250285"/>
            <a:ext cx="391931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CONSIDERAÇÕES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F939E05-B6D1-4FA0-8422-56B8AC379C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119" t="30899" r="14881" b="15767"/>
          <a:stretch/>
        </p:blipFill>
        <p:spPr>
          <a:xfrm>
            <a:off x="1364342" y="711951"/>
            <a:ext cx="9187543" cy="565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002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0AB14D5-1A8B-4994-8001-4E238B5E8061}"/>
              </a:ext>
            </a:extLst>
          </p:cNvPr>
          <p:cNvSpPr txBox="1"/>
          <p:nvPr/>
        </p:nvSpPr>
        <p:spPr>
          <a:xfrm>
            <a:off x="1099336" y="636997"/>
            <a:ext cx="9632832" cy="4524315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</p:spPr>
        <p:txBody>
          <a:bodyPr wrap="square" rtlCol="0">
            <a:spAutoFit/>
          </a:bodyPr>
          <a:lstStyle/>
          <a:p>
            <a:r>
              <a:rPr lang="pt-BR" sz="3200" b="1" u="sng" dirty="0"/>
              <a:t>SUMÁRIO</a:t>
            </a:r>
          </a:p>
          <a:p>
            <a:endParaRPr lang="pt-BR" sz="3200" dirty="0"/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Implementação do  RI FURG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DSPACE  ferramenta de ensino-aprendizagem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DSPACE  como disciplina no QSL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DSPACE  como objeto de pesquisa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Trabalhos de conclusão de curso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Futuro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3200" dirty="0"/>
              <a:t>Considerações</a:t>
            </a:r>
          </a:p>
        </p:txBody>
      </p:sp>
    </p:spTree>
    <p:extLst>
      <p:ext uri="{BB962C8B-B14F-4D97-AF65-F5344CB8AC3E}">
        <p14:creationId xmlns:p14="http://schemas.microsoft.com/office/powerpoint/2010/main" val="3191964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1258005" y="250285"/>
            <a:ext cx="391931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CONSIDERAÇÕES</a:t>
            </a: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DED0513-6FF0-4AC6-B783-8E6203B72D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571" t="18200" r="12738" b="7514"/>
          <a:stretch/>
        </p:blipFill>
        <p:spPr>
          <a:xfrm>
            <a:off x="333829" y="670181"/>
            <a:ext cx="11684000" cy="5937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66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aixaDeTexto 13">
            <a:extLst>
              <a:ext uri="{FF2B5EF4-FFF2-40B4-BE49-F238E27FC236}">
                <a16:creationId xmlns:a16="http://schemas.microsoft.com/office/drawing/2014/main" id="{277CA936-D10E-49D5-9CC6-71C999733B97}"/>
              </a:ext>
            </a:extLst>
          </p:cNvPr>
          <p:cNvSpPr txBox="1"/>
          <p:nvPr/>
        </p:nvSpPr>
        <p:spPr>
          <a:xfrm>
            <a:off x="1224955" y="174737"/>
            <a:ext cx="3919313" cy="523220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800" dirty="0">
                <a:solidFill>
                  <a:schemeClr val="bg1"/>
                </a:solidFill>
              </a:rPr>
              <a:t>CONSIDERAÇÕES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FB8F65C-FCFC-40B7-B624-451D70DB27BF}"/>
              </a:ext>
            </a:extLst>
          </p:cNvPr>
          <p:cNvSpPr txBox="1"/>
          <p:nvPr/>
        </p:nvSpPr>
        <p:spPr>
          <a:xfrm>
            <a:off x="1151902" y="1349266"/>
            <a:ext cx="2468944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F9D5D582-7F11-4314-A2A7-242032938C8C}"/>
              </a:ext>
            </a:extLst>
          </p:cNvPr>
          <p:cNvSpPr txBox="1"/>
          <p:nvPr/>
        </p:nvSpPr>
        <p:spPr>
          <a:xfrm>
            <a:off x="1012153" y="2279960"/>
            <a:ext cx="3828557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Tecnologia da informação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21567C6B-6157-4EF1-ABBF-3CEEC3C45B01}"/>
              </a:ext>
            </a:extLst>
          </p:cNvPr>
          <p:cNvSpPr txBox="1"/>
          <p:nvPr/>
        </p:nvSpPr>
        <p:spPr>
          <a:xfrm>
            <a:off x="4489587" y="1351833"/>
            <a:ext cx="2468944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Ciência aberta</a:t>
            </a:r>
            <a:endParaRPr lang="pt-BR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4285A2D-A252-4C30-9B83-5418532D85E4}"/>
              </a:ext>
            </a:extLst>
          </p:cNvPr>
          <p:cNvSpPr txBox="1"/>
          <p:nvPr/>
        </p:nvSpPr>
        <p:spPr>
          <a:xfrm>
            <a:off x="7614119" y="1408853"/>
            <a:ext cx="3507626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Formação profissional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616140F6-BC5E-46A1-8837-27EFA5C7FA9E}"/>
              </a:ext>
            </a:extLst>
          </p:cNvPr>
          <p:cNvSpPr txBox="1"/>
          <p:nvPr/>
        </p:nvSpPr>
        <p:spPr>
          <a:xfrm>
            <a:off x="7289971" y="3770874"/>
            <a:ext cx="3395329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 multidisciplinar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E56C19DE-90B1-408C-83B8-A438B0A9716E}"/>
              </a:ext>
            </a:extLst>
          </p:cNvPr>
          <p:cNvSpPr txBox="1"/>
          <p:nvPr/>
        </p:nvSpPr>
        <p:spPr>
          <a:xfrm>
            <a:off x="1524758" y="4643513"/>
            <a:ext cx="2468944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Preservação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07D2BB0F-8BA2-4C9E-86EA-B55497EEC01E}"/>
              </a:ext>
            </a:extLst>
          </p:cNvPr>
          <p:cNvSpPr txBox="1"/>
          <p:nvPr/>
        </p:nvSpPr>
        <p:spPr>
          <a:xfrm>
            <a:off x="1030205" y="5382776"/>
            <a:ext cx="4586774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Escolas de Biblioteconomia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E2DFD181-40AF-4216-B00D-AD40BC740704}"/>
              </a:ext>
            </a:extLst>
          </p:cNvPr>
          <p:cNvSpPr/>
          <p:nvPr/>
        </p:nvSpPr>
        <p:spPr>
          <a:xfrm>
            <a:off x="6958531" y="2276299"/>
            <a:ext cx="4103528" cy="369332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>
            <a:spAutoFit/>
          </a:bodyPr>
          <a:lstStyle/>
          <a:p>
            <a:r>
              <a:rPr lang="pt-BR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http://roar.eprints.org/oaweek.html</a:t>
            </a:r>
            <a:endParaRPr lang="pt-BR" dirty="0">
              <a:solidFill>
                <a:schemeClr val="bg1"/>
              </a:solidFill>
            </a:endParaRPr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0E76BD78-9486-4253-BC17-3A2CAA69AE35}"/>
              </a:ext>
            </a:extLst>
          </p:cNvPr>
          <p:cNvSpPr txBox="1"/>
          <p:nvPr/>
        </p:nvSpPr>
        <p:spPr>
          <a:xfrm>
            <a:off x="2926431" y="2997673"/>
            <a:ext cx="6012696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pt-BR" sz="2400" dirty="0">
                <a:solidFill>
                  <a:schemeClr val="bg1"/>
                </a:solidFill>
              </a:rPr>
              <a:t>DSPACE - RI FAKE </a:t>
            </a:r>
            <a:r>
              <a:rPr lang="pt-BR" sz="2400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http://200.19.255.61/</a:t>
            </a:r>
            <a:endParaRPr lang="pt-BR" sz="2400" dirty="0">
              <a:solidFill>
                <a:schemeClr val="bg1"/>
              </a:solidFill>
            </a:endParaRP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859E6264-1074-4F56-8809-7B547B90D348}"/>
              </a:ext>
            </a:extLst>
          </p:cNvPr>
          <p:cNvSpPr/>
          <p:nvPr/>
        </p:nvSpPr>
        <p:spPr>
          <a:xfrm>
            <a:off x="6391124" y="5167333"/>
            <a:ext cx="5193025" cy="892552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none">
            <a:spAutoFit/>
          </a:bodyPr>
          <a:lstStyle/>
          <a:p>
            <a:r>
              <a:rPr lang="pt-BR" sz="2800" b="1" dirty="0">
                <a:solidFill>
                  <a:srgbClr val="C00000"/>
                </a:solidFill>
              </a:rPr>
              <a:t>Vídeo de divulgação</a:t>
            </a:r>
          </a:p>
          <a:p>
            <a:r>
              <a:rPr lang="pt-BR" sz="2400" dirty="0">
                <a:solidFill>
                  <a:schemeClr val="bg1"/>
                </a:solidFill>
              </a:rPr>
              <a:t>http://repositorio.furg.br/handle/1/7831</a:t>
            </a:r>
          </a:p>
        </p:txBody>
      </p:sp>
      <p:sp>
        <p:nvSpPr>
          <p:cNvPr id="16" name="CaixaDeTexto 15">
            <a:extLst>
              <a:ext uri="{FF2B5EF4-FFF2-40B4-BE49-F238E27FC236}">
                <a16:creationId xmlns:a16="http://schemas.microsoft.com/office/drawing/2014/main" id="{AAC8A3EA-1A65-4834-802A-73E3095D9748}"/>
              </a:ext>
            </a:extLst>
          </p:cNvPr>
          <p:cNvSpPr txBox="1"/>
          <p:nvPr/>
        </p:nvSpPr>
        <p:spPr>
          <a:xfrm>
            <a:off x="1038059" y="3812217"/>
            <a:ext cx="4293103" cy="461665"/>
          </a:xfrm>
          <a:prstGeom prst="rect">
            <a:avLst/>
          </a:prstGeo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Biblioteconomia.furg.br</a:t>
            </a:r>
          </a:p>
        </p:txBody>
      </p:sp>
    </p:spTree>
    <p:extLst>
      <p:ext uri="{BB962C8B-B14F-4D97-AF65-F5344CB8AC3E}">
        <p14:creationId xmlns:p14="http://schemas.microsoft.com/office/powerpoint/2010/main" val="905849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39F649D-8356-453C-95AD-110FAEB1D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4527" y="0"/>
            <a:ext cx="9601196" cy="1084521"/>
          </a:xfrm>
          <a:gradFill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</a:gradFill>
        </p:spPr>
        <p:txBody>
          <a:bodyPr/>
          <a:lstStyle/>
          <a:p>
            <a:pPr algn="l"/>
            <a:r>
              <a:rPr lang="pt-BR" dirty="0"/>
              <a:t>Referências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C4BC6BB-7B79-4007-BD85-22CB7F3CE4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1122" y="1472411"/>
            <a:ext cx="10846980" cy="3318936"/>
          </a:xfrm>
          <a:solidFill>
            <a:schemeClr val="bg1"/>
          </a:solidFill>
        </p:spPr>
        <p:txBody>
          <a:bodyPr/>
          <a:lstStyle/>
          <a:p>
            <a:pPr fontAlgn="base"/>
            <a:r>
              <a:rPr lang="pt-BR" dirty="0"/>
              <a:t>MIRANDA, Angélica Conceição Dias. Proposta de diretrizes para bibliotecas universitárias nortearem a gestão do conhecimento Institucional em Instituições Federais de Ensino Superior. Tese, 2010. Disponível em: </a:t>
            </a:r>
            <a:r>
              <a:rPr lang="pt-BR" u="sng" dirty="0">
                <a:hlinkClick r:id="rId2"/>
              </a:rPr>
              <a:t>http://btd.egc.ufsc.br/wp-content/uploads/2010/10/Angelica-Miranda.pdf</a:t>
            </a:r>
            <a:endParaRPr lang="pt-BR" dirty="0"/>
          </a:p>
          <a:p>
            <a:r>
              <a:rPr lang="pt-BR" dirty="0"/>
              <a:t> 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96736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Imagem 53">
            <a:extLst>
              <a:ext uri="{FF2B5EF4-FFF2-40B4-BE49-F238E27FC236}">
                <a16:creationId xmlns:a16="http://schemas.microsoft.com/office/drawing/2014/main" id="{D5E3CF8B-6090-4FFC-B9BE-6FF60AEE4B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cxnSp>
        <p:nvCxnSpPr>
          <p:cNvPr id="56" name="Conector Reto 55">
            <a:extLst>
              <a:ext uri="{FF2B5EF4-FFF2-40B4-BE49-F238E27FC236}">
                <a16:creationId xmlns:a16="http://schemas.microsoft.com/office/drawing/2014/main" id="{F444405B-FBD8-46A8-84D6-CE72780146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58" name="Retângulo 57">
            <a:extLst>
              <a:ext uri="{FF2B5EF4-FFF2-40B4-BE49-F238E27FC236}">
                <a16:creationId xmlns:a16="http://schemas.microsoft.com/office/drawing/2014/main" id="{221A9CB9-F531-48D3-A506-95FE2534D4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8FD39BF5-DFD4-40A5-8009-2EA1391ABA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0691" y="494556"/>
            <a:ext cx="11227442" cy="588329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/>
          </a:p>
        </p:txBody>
      </p:sp>
      <p:grpSp>
        <p:nvGrpSpPr>
          <p:cNvPr id="62" name="Grupo 61">
            <a:extLst>
              <a:ext uri="{FF2B5EF4-FFF2-40B4-BE49-F238E27FC236}">
                <a16:creationId xmlns:a16="http://schemas.microsoft.com/office/drawing/2014/main" id="{3A0F723F-8F96-43F7-9D99-0D837624E1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74020" y="577316"/>
            <a:ext cx="11056826" cy="5728876"/>
            <a:chOff x="574020" y="519524"/>
            <a:chExt cx="11056826" cy="5728876"/>
          </a:xfrm>
        </p:grpSpPr>
        <p:grpSp>
          <p:nvGrpSpPr>
            <p:cNvPr id="63" name="Grupo 62">
              <a:extLst>
                <a:ext uri="{FF2B5EF4-FFF2-40B4-BE49-F238E27FC236}">
                  <a16:creationId xmlns:a16="http://schemas.microsoft.com/office/drawing/2014/main" id="{F1B4D856-F364-4DDD-BC91-4D024A8252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75937" y="519524"/>
              <a:ext cx="246888" cy="246888"/>
              <a:chOff x="582041" y="6001512"/>
              <a:chExt cx="246888" cy="246888"/>
            </a:xfrm>
          </p:grpSpPr>
          <p:sp useBgFill="1">
            <p:nvSpPr>
              <p:cNvPr id="51" name="Oval 72">
                <a:extLst>
                  <a:ext uri="{FF2B5EF4-FFF2-40B4-BE49-F238E27FC236}">
                    <a16:creationId xmlns:a16="http://schemas.microsoft.com/office/drawing/2014/main" id="{72F1CBC0-365A-4E91-A63B-B7599EDED5C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22300" y="6049879"/>
                <a:ext cx="155448" cy="155448"/>
              </a:xfrm>
              <a:prstGeom prst="ellipse">
                <a:avLst/>
              </a:prstGeom>
              <a:ln>
                <a:noFill/>
              </a:ln>
              <a:effectLst>
                <a:innerShdw blurRad="50800">
                  <a:schemeClr val="tx1">
                    <a:alpha val="6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/>
              </a:p>
            </p:txBody>
          </p:sp>
          <p:sp>
            <p:nvSpPr>
              <p:cNvPr id="52" name="Rosca 38">
                <a:extLst>
                  <a:ext uri="{FF2B5EF4-FFF2-40B4-BE49-F238E27FC236}">
                    <a16:creationId xmlns:a16="http://schemas.microsoft.com/office/drawing/2014/main" id="{BE55A32E-C79F-4FD7-8BA4-7F3613D7BE96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82041" y="6001512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4" name="Grupo 63">
              <a:extLst>
                <a:ext uri="{FF2B5EF4-FFF2-40B4-BE49-F238E27FC236}">
                  <a16:creationId xmlns:a16="http://schemas.microsoft.com/office/drawing/2014/main" id="{B22DCA41-FD40-45D5-A909-60754B5804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11383958" y="6001512"/>
              <a:ext cx="246888" cy="246888"/>
              <a:chOff x="590062" y="6001512"/>
              <a:chExt cx="246888" cy="246888"/>
            </a:xfrm>
          </p:grpSpPr>
          <p:sp useBgFill="1">
            <p:nvSpPr>
              <p:cNvPr id="53" name="Oval 70">
                <a:extLst>
                  <a:ext uri="{FF2B5EF4-FFF2-40B4-BE49-F238E27FC236}">
                    <a16:creationId xmlns:a16="http://schemas.microsoft.com/office/drawing/2014/main" id="{03F3D55A-B20B-496C-B8DC-9E0C593E92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38342" y="6057900"/>
                <a:ext cx="139700" cy="139700"/>
              </a:xfrm>
              <a:prstGeom prst="ellipse">
                <a:avLst/>
              </a:prstGeom>
              <a:ln>
                <a:noFill/>
              </a:ln>
              <a:effectLst>
                <a:innerShdw blurRad="50800">
                  <a:schemeClr val="tx1">
                    <a:alpha val="6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/>
              </a:p>
            </p:txBody>
          </p:sp>
          <p:sp>
            <p:nvSpPr>
              <p:cNvPr id="55" name="Rosca 36">
                <a:extLst>
                  <a:ext uri="{FF2B5EF4-FFF2-40B4-BE49-F238E27FC236}">
                    <a16:creationId xmlns:a16="http://schemas.microsoft.com/office/drawing/2014/main" id="{60221C8D-9A7A-4F34-AEE0-CF6BE6A4F0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90062" y="6001512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5" name="Grupo 64">
              <a:extLst>
                <a:ext uri="{FF2B5EF4-FFF2-40B4-BE49-F238E27FC236}">
                  <a16:creationId xmlns:a16="http://schemas.microsoft.com/office/drawing/2014/main" id="{B7419ED5-1433-4FFB-A272-D18229B049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4020" y="519524"/>
              <a:ext cx="246888" cy="246888"/>
              <a:chOff x="574020" y="6001512"/>
              <a:chExt cx="246888" cy="246888"/>
            </a:xfrm>
          </p:grpSpPr>
          <p:sp useBgFill="1">
            <p:nvSpPr>
              <p:cNvPr id="57" name="Oval 68">
                <a:extLst>
                  <a:ext uri="{FF2B5EF4-FFF2-40B4-BE49-F238E27FC236}">
                    <a16:creationId xmlns:a16="http://schemas.microsoft.com/office/drawing/2014/main" id="{8CBEE95B-136E-45DC-90DC-5E7C76EB4A8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22300" y="6057900"/>
                <a:ext cx="146304" cy="146304"/>
              </a:xfrm>
              <a:prstGeom prst="ellipse">
                <a:avLst/>
              </a:prstGeom>
              <a:ln>
                <a:noFill/>
              </a:ln>
              <a:effectLst>
                <a:innerShdw blurRad="50800">
                  <a:schemeClr val="tx1">
                    <a:alpha val="6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/>
              </a:p>
            </p:txBody>
          </p:sp>
          <p:sp>
            <p:nvSpPr>
              <p:cNvPr id="59" name="Rosca 34">
                <a:extLst>
                  <a:ext uri="{FF2B5EF4-FFF2-40B4-BE49-F238E27FC236}">
                    <a16:creationId xmlns:a16="http://schemas.microsoft.com/office/drawing/2014/main" id="{7A142A39-09DE-427E-98BE-AB81BBA21A5F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74020" y="6001512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6" name="Grupo 65">
              <a:extLst>
                <a:ext uri="{FF2B5EF4-FFF2-40B4-BE49-F238E27FC236}">
                  <a16:creationId xmlns:a16="http://schemas.microsoft.com/office/drawing/2014/main" id="{C6260297-94CB-4B81-B325-16CE9D23D59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574020" y="6001512"/>
              <a:ext cx="246888" cy="246888"/>
              <a:chOff x="574020" y="6001512"/>
              <a:chExt cx="246888" cy="246888"/>
            </a:xfrm>
          </p:grpSpPr>
          <p:sp useBgFill="1">
            <p:nvSpPr>
              <p:cNvPr id="61" name="Oval 66">
                <a:extLst>
                  <a:ext uri="{FF2B5EF4-FFF2-40B4-BE49-F238E27FC236}">
                    <a16:creationId xmlns:a16="http://schemas.microsoft.com/office/drawing/2014/main" id="{2CFE29B2-BBC3-4B31-9C8A-D8378E5CE06D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622300" y="6057900"/>
                <a:ext cx="139700" cy="139700"/>
              </a:xfrm>
              <a:prstGeom prst="ellipse">
                <a:avLst/>
              </a:prstGeom>
              <a:ln>
                <a:noFill/>
              </a:ln>
              <a:effectLst>
                <a:innerShdw blurRad="50800">
                  <a:schemeClr val="tx1">
                    <a:alpha val="69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/>
              </a:p>
            </p:txBody>
          </p:sp>
          <p:sp>
            <p:nvSpPr>
              <p:cNvPr id="75" name="Rosca 32">
                <a:extLst>
                  <a:ext uri="{FF2B5EF4-FFF2-40B4-BE49-F238E27FC236}">
                    <a16:creationId xmlns:a16="http://schemas.microsoft.com/office/drawing/2014/main" id="{9A38BB73-EDDD-49D1-A06C-2B793E000AC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574020" y="6001512"/>
                <a:ext cx="246888" cy="246888"/>
              </a:xfrm>
              <a:prstGeom prst="donut">
                <a:avLst>
                  <a:gd name="adj" fmla="val 26304"/>
                </a:avLst>
              </a:prstGeom>
              <a:gradFill>
                <a:gsLst>
                  <a:gs pos="20000">
                    <a:srgbClr val="949494"/>
                  </a:gs>
                  <a:gs pos="30000">
                    <a:srgbClr val="B2B2B2"/>
                  </a:gs>
                  <a:gs pos="51000">
                    <a:srgbClr val="E0DEDE">
                      <a:lumMod val="92000"/>
                    </a:srgbClr>
                  </a:gs>
                  <a:gs pos="8000">
                    <a:schemeClr val="bg1">
                      <a:lumMod val="41000"/>
                      <a:lumOff val="59000"/>
                    </a:schemeClr>
                  </a:gs>
                  <a:gs pos="89000">
                    <a:srgbClr val="7A7A7A"/>
                  </a:gs>
                </a:gsLst>
                <a:lin ang="3600000" scaled="0"/>
              </a:gradFill>
              <a:ln>
                <a:noFill/>
              </a:ln>
              <a:effectLst>
                <a:outerShdw blurRad="63500" sx="101000" sy="101000" algn="ctr" rotWithShape="0">
                  <a:prstClr val="black">
                    <a:alpha val="48000"/>
                  </a:prstClr>
                </a:outerShdw>
              </a:effectLst>
              <a:scene3d>
                <a:camera prst="orthographicFront"/>
                <a:lightRig rig="threePt" dir="t">
                  <a:rot lat="0" lon="0" rev="21360000"/>
                </a:lightRig>
              </a:scene3d>
              <a:sp3d>
                <a:bevelT w="19050" h="31750"/>
                <a:contourClr>
                  <a:srgbClr val="F1F1F1"/>
                </a:contourClr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pt-BR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76" name="Conector Reto 75">
            <a:extLst>
              <a:ext uri="{FF2B5EF4-FFF2-40B4-BE49-F238E27FC236}">
                <a16:creationId xmlns:a16="http://schemas.microsoft.com/office/drawing/2014/main" id="{9135029A-5B59-4B80-8F56-B7BB132D6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70123" y="3594428"/>
            <a:ext cx="8138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ítulo 7">
            <a:extLst>
              <a:ext uri="{FF2B5EF4-FFF2-40B4-BE49-F238E27FC236}">
                <a16:creationId xmlns:a16="http://schemas.microsoft.com/office/drawing/2014/main" id="{098034BE-5F8F-448B-BD25-1B8BEEB31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9" name="Imagem 8">
            <a:extLst>
              <a:ext uri="{FF2B5EF4-FFF2-40B4-BE49-F238E27FC236}">
                <a16:creationId xmlns:a16="http://schemas.microsoft.com/office/drawing/2014/main" id="{CA2892EA-B00B-40CC-B5D7-C9E7948D7E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152400"/>
            <a:ext cx="12192000" cy="6858000"/>
          </a:xfrm>
          <a:prstGeom prst="rect">
            <a:avLst/>
          </a:prstGeom>
        </p:spPr>
      </p:pic>
      <p:sp>
        <p:nvSpPr>
          <p:cNvPr id="28" name="Título 1">
            <a:extLst>
              <a:ext uri="{FF2B5EF4-FFF2-40B4-BE49-F238E27FC236}">
                <a16:creationId xmlns:a16="http://schemas.microsoft.com/office/drawing/2014/main" id="{095CF72F-8F4A-406C-99BB-8378CA06D29C}"/>
              </a:ext>
            </a:extLst>
          </p:cNvPr>
          <p:cNvSpPr txBox="1">
            <a:spLocks/>
          </p:cNvSpPr>
          <p:nvPr/>
        </p:nvSpPr>
        <p:spPr>
          <a:xfrm>
            <a:off x="3806824" y="3530189"/>
            <a:ext cx="8229600" cy="3086844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pt-BR" sz="7200">
                <a:solidFill>
                  <a:schemeClr val="bg1"/>
                </a:solidFill>
              </a:rPr>
              <a:t>Obrigada!</a:t>
            </a:r>
            <a:br>
              <a:rPr lang="pt-BR" sz="7200">
                <a:solidFill>
                  <a:schemeClr val="bg1"/>
                </a:solidFill>
              </a:rPr>
            </a:br>
            <a:r>
              <a:rPr lang="pt-BR" sz="7200">
                <a:solidFill>
                  <a:schemeClr val="bg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angelicacdm@gmail.com</a:t>
            </a:r>
            <a:br>
              <a:rPr lang="pt-BR" sz="7200">
                <a:solidFill>
                  <a:schemeClr val="bg1"/>
                </a:solidFill>
              </a:rPr>
            </a:br>
            <a:r>
              <a:rPr lang="pt-BR" sz="7200">
                <a:solidFill>
                  <a:schemeClr val="bg1"/>
                </a:solidFill>
              </a:rPr>
              <a:t>Whats 53 98121-7898</a:t>
            </a:r>
            <a:endParaRPr lang="pt-BR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445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shade val="30000"/>
                <a:satMod val="115000"/>
              </a:schemeClr>
            </a:gs>
            <a:gs pos="50000">
              <a:schemeClr val="accent6">
                <a:shade val="67500"/>
                <a:satMod val="115000"/>
              </a:schemeClr>
            </a:gs>
            <a:gs pos="100000">
              <a:schemeClr val="accent6">
                <a:shade val="100000"/>
                <a:satMod val="115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>
            <a:extLst>
              <a:ext uri="{FF2B5EF4-FFF2-40B4-BE49-F238E27FC236}">
                <a16:creationId xmlns:a16="http://schemas.microsoft.com/office/drawing/2014/main" id="{736EA055-7906-44AE-9747-A4A5A67127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239" t="20109" r="22324" b="9293"/>
          <a:stretch/>
        </p:blipFill>
        <p:spPr>
          <a:xfrm>
            <a:off x="2024009" y="182880"/>
            <a:ext cx="9670151" cy="62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174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tângulo 7">
            <a:extLst>
              <a:ext uri="{FF2B5EF4-FFF2-40B4-BE49-F238E27FC236}">
                <a16:creationId xmlns:a16="http://schemas.microsoft.com/office/drawing/2014/main" id="{DA954E3F-C90F-4AED-8C5E-30BBC99870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5F274D6-81B5-4350-AFD5-014504FF5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6F200E9-8116-4990-B241-6223D73C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654296" cy="6857999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rtlCol="0">
            <a:normAutofit/>
          </a:bodyPr>
          <a:lstStyle/>
          <a:p>
            <a:pPr rtl="0"/>
            <a:r>
              <a:rPr lang="pt-BR" dirty="0">
                <a:solidFill>
                  <a:schemeClr val="tx1"/>
                </a:solidFill>
              </a:rPr>
              <a:t>REPOSITÓRIO</a:t>
            </a:r>
          </a:p>
        </p:txBody>
      </p:sp>
      <p:sp useBgFill="1">
        <p:nvSpPr>
          <p:cNvPr id="12" name="Retângulo 11">
            <a:extLst>
              <a:ext uri="{FF2B5EF4-FFF2-40B4-BE49-F238E27FC236}">
                <a16:creationId xmlns:a16="http://schemas.microsoft.com/office/drawing/2014/main" id="{8D21268E-FF5E-4624-BB9D-B825216E9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4082" y="469900"/>
            <a:ext cx="6582982" cy="591820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2819B5D-60BA-4995-92D8-FC547E604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8325" y="635508"/>
            <a:ext cx="6254496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3D60884-9436-418B-8039-12D22FB09373}"/>
              </a:ext>
            </a:extLst>
          </p:cNvPr>
          <p:cNvSpPr txBox="1"/>
          <p:nvPr/>
        </p:nvSpPr>
        <p:spPr>
          <a:xfrm>
            <a:off x="5324418" y="807966"/>
            <a:ext cx="6228403" cy="5183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2009 = edital FINEP/PCAL/XBDB 002/2009 </a:t>
            </a:r>
            <a:b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KIT COM DSPACE INSTALADO</a:t>
            </a:r>
          </a:p>
          <a:p>
            <a:pPr>
              <a:lnSpc>
                <a:spcPct val="150000"/>
              </a:lnSpc>
            </a:pP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2010 = FURG contemplada </a:t>
            </a:r>
          </a:p>
          <a:p>
            <a:pPr>
              <a:lnSpc>
                <a:spcPct val="150000"/>
              </a:lnSpc>
            </a:pP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2010 = Aprender DSPACE =implementação do  RI </a:t>
            </a:r>
            <a:r>
              <a:rPr lang="pt-BR" sz="2800" dirty="0">
                <a:solidFill>
                  <a:schemeClr val="bg1"/>
                </a:solidFill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(IBICT foi fundamental)</a:t>
            </a:r>
          </a:p>
          <a:p>
            <a:pPr>
              <a:lnSpc>
                <a:spcPct val="150000"/>
              </a:lnSpc>
            </a:pPr>
            <a:r>
              <a:rPr lang="pt-BR" sz="2800" dirty="0">
                <a:latin typeface="Arial" panose="020B0604020202020204" pitchFamily="34" charset="0"/>
                <a:cs typeface="Arial" panose="020B0604020202020204" pitchFamily="34" charset="0"/>
              </a:rPr>
              <a:t>2011 = início das atividades RI FURG </a:t>
            </a:r>
          </a:p>
        </p:txBody>
      </p:sp>
      <p:sp>
        <p:nvSpPr>
          <p:cNvPr id="7" name="Seta: para Cima 6">
            <a:extLst>
              <a:ext uri="{FF2B5EF4-FFF2-40B4-BE49-F238E27FC236}">
                <a16:creationId xmlns:a16="http://schemas.microsoft.com/office/drawing/2014/main" id="{D1477A78-111D-47AE-941A-1BB85A613B9F}"/>
              </a:ext>
            </a:extLst>
          </p:cNvPr>
          <p:cNvSpPr/>
          <p:nvPr/>
        </p:nvSpPr>
        <p:spPr>
          <a:xfrm>
            <a:off x="1325366" y="2054831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: para Cima 12">
            <a:extLst>
              <a:ext uri="{FF2B5EF4-FFF2-40B4-BE49-F238E27FC236}">
                <a16:creationId xmlns:a16="http://schemas.microsoft.com/office/drawing/2014/main" id="{05427847-6359-4AF5-B9C1-DC5ACFF5B9F6}"/>
              </a:ext>
            </a:extLst>
          </p:cNvPr>
          <p:cNvSpPr/>
          <p:nvPr/>
        </p:nvSpPr>
        <p:spPr>
          <a:xfrm rot="10800000">
            <a:off x="1477765" y="4456414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7639EC4-33DF-4CAC-A4A7-26A6EE836D05}"/>
              </a:ext>
            </a:extLst>
          </p:cNvPr>
          <p:cNvSpPr/>
          <p:nvPr/>
        </p:nvSpPr>
        <p:spPr>
          <a:xfrm>
            <a:off x="123290" y="469900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PRÓ-REITORIA DE PESQUISA E PÓS-GRADUAÇÃO - PROPESP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42CF3B7-80F1-4549-8847-F2B8BCCE14B5}"/>
              </a:ext>
            </a:extLst>
          </p:cNvPr>
          <p:cNvSpPr/>
          <p:nvPr/>
        </p:nvSpPr>
        <p:spPr>
          <a:xfrm>
            <a:off x="123290" y="5470916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CURSO DE BACHAREL EM BIBLIOTECONOMIA</a:t>
            </a:r>
          </a:p>
        </p:txBody>
      </p:sp>
    </p:spTree>
    <p:extLst>
      <p:ext uri="{BB962C8B-B14F-4D97-AF65-F5344CB8AC3E}">
        <p14:creationId xmlns:p14="http://schemas.microsoft.com/office/powerpoint/2010/main" val="16150596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tângulo 7">
            <a:extLst>
              <a:ext uri="{FF2B5EF4-FFF2-40B4-BE49-F238E27FC236}">
                <a16:creationId xmlns:a16="http://schemas.microsoft.com/office/drawing/2014/main" id="{DA954E3F-C90F-4AED-8C5E-30BBC99870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5F274D6-81B5-4350-AFD5-014504FF5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6F200E9-8116-4990-B241-6223D73C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654296" cy="6857999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rtlCol="0">
            <a:normAutofit/>
          </a:bodyPr>
          <a:lstStyle/>
          <a:p>
            <a:pPr rtl="0"/>
            <a:r>
              <a:rPr lang="pt-BR" dirty="0">
                <a:solidFill>
                  <a:schemeClr val="tx1"/>
                </a:solidFill>
              </a:rPr>
              <a:t>REPOSITÓRIO</a:t>
            </a:r>
          </a:p>
        </p:txBody>
      </p:sp>
      <p:sp useBgFill="1">
        <p:nvSpPr>
          <p:cNvPr id="12" name="Retângulo 11">
            <a:extLst>
              <a:ext uri="{FF2B5EF4-FFF2-40B4-BE49-F238E27FC236}">
                <a16:creationId xmlns:a16="http://schemas.microsoft.com/office/drawing/2014/main" id="{8D21268E-FF5E-4624-BB9D-B825216E9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4082" y="469900"/>
            <a:ext cx="6582982" cy="591820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2819B5D-60BA-4995-92D8-FC547E604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8325" y="635508"/>
            <a:ext cx="6254496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3D60884-9436-418B-8039-12D22FB09373}"/>
              </a:ext>
            </a:extLst>
          </p:cNvPr>
          <p:cNvSpPr txBox="1"/>
          <p:nvPr/>
        </p:nvSpPr>
        <p:spPr>
          <a:xfrm>
            <a:off x="5324418" y="1632907"/>
            <a:ext cx="6131267" cy="3417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t-BR" sz="2800" dirty="0"/>
              <a:t>2013 =  TCCS  DA BIBLIOTECONOMIA PASSAM A FAZER PARTE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t-BR" sz="2800" dirty="0"/>
              <a:t>2018 = TCCS DE OUTROS CURSOS</a:t>
            </a:r>
          </a:p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pt-BR" sz="2800" dirty="0"/>
              <a:t>2019 = integração </a:t>
            </a:r>
          </a:p>
        </p:txBody>
      </p:sp>
      <p:sp>
        <p:nvSpPr>
          <p:cNvPr id="7" name="Seta: para Cima 6">
            <a:extLst>
              <a:ext uri="{FF2B5EF4-FFF2-40B4-BE49-F238E27FC236}">
                <a16:creationId xmlns:a16="http://schemas.microsoft.com/office/drawing/2014/main" id="{D1477A78-111D-47AE-941A-1BB85A613B9F}"/>
              </a:ext>
            </a:extLst>
          </p:cNvPr>
          <p:cNvSpPr/>
          <p:nvPr/>
        </p:nvSpPr>
        <p:spPr>
          <a:xfrm>
            <a:off x="1325366" y="2054831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: para Cima 12">
            <a:extLst>
              <a:ext uri="{FF2B5EF4-FFF2-40B4-BE49-F238E27FC236}">
                <a16:creationId xmlns:a16="http://schemas.microsoft.com/office/drawing/2014/main" id="{05427847-6359-4AF5-B9C1-DC5ACFF5B9F6}"/>
              </a:ext>
            </a:extLst>
          </p:cNvPr>
          <p:cNvSpPr/>
          <p:nvPr/>
        </p:nvSpPr>
        <p:spPr>
          <a:xfrm rot="10800000">
            <a:off x="1477765" y="4456414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7639EC4-33DF-4CAC-A4A7-26A6EE836D05}"/>
              </a:ext>
            </a:extLst>
          </p:cNvPr>
          <p:cNvSpPr/>
          <p:nvPr/>
        </p:nvSpPr>
        <p:spPr>
          <a:xfrm>
            <a:off x="123290" y="469900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PRÓ-REITORIA DE PESQUISA E PÓS-GRADUAÇÃO - PROPESP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42CF3B7-80F1-4549-8847-F2B8BCCE14B5}"/>
              </a:ext>
            </a:extLst>
          </p:cNvPr>
          <p:cNvSpPr/>
          <p:nvPr/>
        </p:nvSpPr>
        <p:spPr>
          <a:xfrm>
            <a:off x="123290" y="5470916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CURSO DE BACHAREL EM BIBLIOTECONOMIA</a:t>
            </a:r>
          </a:p>
        </p:txBody>
      </p:sp>
    </p:spTree>
    <p:extLst>
      <p:ext uri="{BB962C8B-B14F-4D97-AF65-F5344CB8AC3E}">
        <p14:creationId xmlns:p14="http://schemas.microsoft.com/office/powerpoint/2010/main" val="19170558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tângulo 7">
            <a:extLst>
              <a:ext uri="{FF2B5EF4-FFF2-40B4-BE49-F238E27FC236}">
                <a16:creationId xmlns:a16="http://schemas.microsoft.com/office/drawing/2014/main" id="{DA954E3F-C90F-4AED-8C5E-30BBC99870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5F274D6-81B5-4350-AFD5-014504FF5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6F200E9-8116-4990-B241-6223D73CD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654296" cy="6857999"/>
          </a:xfrm>
          <a:gradFill flip="none" rotWithShape="1">
            <a:gsLst>
              <a:gs pos="0">
                <a:schemeClr val="accent6">
                  <a:shade val="30000"/>
                  <a:satMod val="115000"/>
                </a:schemeClr>
              </a:gs>
              <a:gs pos="50000">
                <a:schemeClr val="accent6">
                  <a:shade val="67500"/>
                  <a:satMod val="115000"/>
                </a:schemeClr>
              </a:gs>
              <a:gs pos="100000">
                <a:schemeClr val="accent6">
                  <a:shade val="100000"/>
                  <a:satMod val="115000"/>
                </a:schemeClr>
              </a:gs>
            </a:gsLst>
            <a:lin ang="2700000" scaled="1"/>
            <a:tileRect/>
          </a:gradFill>
          <a:ln>
            <a:noFill/>
          </a:ln>
        </p:spPr>
        <p:txBody>
          <a:bodyPr rtlCol="0">
            <a:normAutofit/>
          </a:bodyPr>
          <a:lstStyle/>
          <a:p>
            <a:pPr rtl="0"/>
            <a:r>
              <a:rPr lang="pt-BR" dirty="0">
                <a:solidFill>
                  <a:schemeClr val="tx1"/>
                </a:solidFill>
              </a:rPr>
              <a:t>REPOSITÓRIO 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= </a:t>
            </a:r>
            <a:br>
              <a:rPr lang="pt-BR" dirty="0">
                <a:solidFill>
                  <a:schemeClr val="tx1"/>
                </a:solidFill>
              </a:rPr>
            </a:br>
            <a:r>
              <a:rPr lang="pt-BR" dirty="0">
                <a:solidFill>
                  <a:schemeClr val="tx1"/>
                </a:solidFill>
              </a:rPr>
              <a:t>UNIÃO</a:t>
            </a:r>
          </a:p>
        </p:txBody>
      </p:sp>
      <p:sp useBgFill="1">
        <p:nvSpPr>
          <p:cNvPr id="12" name="Retângulo 11">
            <a:extLst>
              <a:ext uri="{FF2B5EF4-FFF2-40B4-BE49-F238E27FC236}">
                <a16:creationId xmlns:a16="http://schemas.microsoft.com/office/drawing/2014/main" id="{8D21268E-FF5E-4624-BB9D-B825216E94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4082" y="469900"/>
            <a:ext cx="6582982" cy="5918200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2819B5D-60BA-4995-92D8-FC547E6048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8325" y="635508"/>
            <a:ext cx="6254496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C3D60884-9436-418B-8039-12D22FB09373}"/>
              </a:ext>
            </a:extLst>
          </p:cNvPr>
          <p:cNvSpPr txBox="1"/>
          <p:nvPr/>
        </p:nvSpPr>
        <p:spPr>
          <a:xfrm>
            <a:off x="5432633" y="708233"/>
            <a:ext cx="6202310" cy="5202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800" dirty="0"/>
              <a:t>Núcleo De Tecnologia Da Informação – NTI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800" dirty="0" err="1"/>
              <a:t>Pró-reitoria</a:t>
            </a:r>
            <a:r>
              <a:rPr lang="pt-BR" sz="2800" dirty="0"/>
              <a:t> de Graduação – PROGRAD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800" dirty="0" err="1"/>
              <a:t>Pró-reitoria</a:t>
            </a:r>
            <a:r>
              <a:rPr lang="pt-BR" sz="2800" dirty="0"/>
              <a:t> de Pesquisa e Pós-graduação – PROPESP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t-BR" sz="2800" dirty="0" err="1"/>
              <a:t>Pró-reitoria</a:t>
            </a:r>
            <a:r>
              <a:rPr lang="pt-BR" sz="2800" dirty="0"/>
              <a:t> de Extensão e Cultura - ´PROEXC</a:t>
            </a:r>
          </a:p>
        </p:txBody>
      </p:sp>
      <p:sp>
        <p:nvSpPr>
          <p:cNvPr id="7" name="Seta: para Cima 6">
            <a:extLst>
              <a:ext uri="{FF2B5EF4-FFF2-40B4-BE49-F238E27FC236}">
                <a16:creationId xmlns:a16="http://schemas.microsoft.com/office/drawing/2014/main" id="{D1477A78-111D-47AE-941A-1BB85A613B9F}"/>
              </a:ext>
            </a:extLst>
          </p:cNvPr>
          <p:cNvSpPr/>
          <p:nvPr/>
        </p:nvSpPr>
        <p:spPr>
          <a:xfrm>
            <a:off x="1798029" y="1646290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Seta: para Cima 12">
            <a:extLst>
              <a:ext uri="{FF2B5EF4-FFF2-40B4-BE49-F238E27FC236}">
                <a16:creationId xmlns:a16="http://schemas.microsoft.com/office/drawing/2014/main" id="{05427847-6359-4AF5-B9C1-DC5ACFF5B9F6}"/>
              </a:ext>
            </a:extLst>
          </p:cNvPr>
          <p:cNvSpPr/>
          <p:nvPr/>
        </p:nvSpPr>
        <p:spPr>
          <a:xfrm rot="10800000">
            <a:off x="1662700" y="4667106"/>
            <a:ext cx="1058238" cy="66782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E7639EC4-33DF-4CAC-A4A7-26A6EE836D05}"/>
              </a:ext>
            </a:extLst>
          </p:cNvPr>
          <p:cNvSpPr/>
          <p:nvPr/>
        </p:nvSpPr>
        <p:spPr>
          <a:xfrm>
            <a:off x="123290" y="469900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PRÓ-REITORIA DE PESQUISA E PÓS-GRADUAÇÃO - PROPESP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542CF3B7-80F1-4549-8847-F2B8BCCE14B5}"/>
              </a:ext>
            </a:extLst>
          </p:cNvPr>
          <p:cNvSpPr/>
          <p:nvPr/>
        </p:nvSpPr>
        <p:spPr>
          <a:xfrm>
            <a:off x="123290" y="5470916"/>
            <a:ext cx="4407716" cy="10404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000" dirty="0"/>
              <a:t>CURSO DE BACHAREL EM BIBLIOTECONOMIA</a:t>
            </a:r>
          </a:p>
        </p:txBody>
      </p:sp>
    </p:spTree>
    <p:extLst>
      <p:ext uri="{BB962C8B-B14F-4D97-AF65-F5344CB8AC3E}">
        <p14:creationId xmlns:p14="http://schemas.microsoft.com/office/powerpoint/2010/main" val="25486808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735084-633B-4BE6-BC3B-EE05ED2362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</p:spPr>
        <p:txBody>
          <a:bodyPr/>
          <a:lstStyle/>
          <a:p>
            <a:endParaRPr lang="pt-BR"/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AF92D55-753F-4BBC-8A1D-1C426A814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3318936"/>
          </a:xfrm>
        </p:spPr>
        <p:txBody>
          <a:bodyPr/>
          <a:lstStyle/>
          <a:p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9A23DA3E-BC98-4065-85B8-A1F1CD00A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685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tângulo 7">
            <a:extLst>
              <a:ext uri="{FF2B5EF4-FFF2-40B4-BE49-F238E27FC236}">
                <a16:creationId xmlns:a16="http://schemas.microsoft.com/office/drawing/2014/main" id="{C44B17FE-2E14-47B6-B5A8-4363DE7695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14E53280-E6EB-47D2-B0BB-78B772DC4B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4663" y="469900"/>
            <a:ext cx="3695002" cy="5918200"/>
          </a:xfrm>
          <a:prstGeom prst="rect">
            <a:avLst/>
          </a:prstGeom>
          <a:solidFill>
            <a:srgbClr val="373737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635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E44C4738-31FA-4AA4-9D3A-9B0F0B1F5F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9668" y="635508"/>
            <a:ext cx="3364992" cy="5586984"/>
          </a:xfrm>
          <a:prstGeom prst="rect">
            <a:avLst/>
          </a:prstGeom>
          <a:noFill/>
          <a:ln w="15875" cap="flat">
            <a:solidFill>
              <a:schemeClr val="accent1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21C7DE69-9246-4C6D-B903-F8ACF4C0E8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084" y="914400"/>
            <a:ext cx="3060000" cy="4986359"/>
          </a:xfrm>
        </p:spPr>
        <p:txBody>
          <a:bodyPr rtlCol="0">
            <a:normAutofit/>
          </a:bodyPr>
          <a:lstStyle/>
          <a:p>
            <a:br>
              <a:rPr lang="pt-B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pt-B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PROJETOS</a:t>
            </a:r>
            <a:r>
              <a:rPr lang="pt-BR" sz="3600" dirty="0"/>
              <a:t> </a:t>
            </a:r>
            <a:br>
              <a:rPr lang="pt-BR" sz="3600" dirty="0"/>
            </a:br>
            <a:br>
              <a:rPr lang="pt-BR" sz="3600" dirty="0"/>
            </a:br>
            <a:endParaRPr lang="pt-BR" sz="36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809F3F69-CB9E-4C14-8F9B-7565980C8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296" y="0"/>
            <a:ext cx="7537704" cy="6858000"/>
          </a:xfrm>
          <a:prstGeom prst="rect">
            <a:avLst/>
          </a:prstGeom>
          <a:gradFill>
            <a:gsLst>
              <a:gs pos="0">
                <a:srgbClr val="FFFFFF"/>
              </a:gs>
              <a:gs pos="30000">
                <a:srgbClr val="FFFFFF"/>
              </a:gs>
              <a:gs pos="61000">
                <a:srgbClr val="F8F8F8"/>
              </a:gs>
              <a:gs pos="97000">
                <a:srgbClr val="E5E5E5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innerShdw blurRad="63500" dist="12700" dir="10800000">
              <a:prstClr val="black">
                <a:alpha val="35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dirty="0"/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F649F87B-7D67-46B0-B5C7-A566EBEDC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3387" y="635508"/>
            <a:ext cx="6935078" cy="5415971"/>
          </a:xfrm>
        </p:spPr>
        <p:txBody>
          <a:bodyPr>
            <a:noAutofit/>
          </a:bodyPr>
          <a:lstStyle/>
          <a:p>
            <a:r>
              <a:rPr lang="pt-BR" sz="2800" dirty="0"/>
              <a:t>ENSINO = aprendizagem por meio das atividades no RI FURG</a:t>
            </a:r>
          </a:p>
          <a:p>
            <a:r>
              <a:rPr lang="pt-BR" sz="2800" dirty="0"/>
              <a:t>PESQUISA = busca de material para depósito (LATTES, Bases de dados, direto com Unidades internas)</a:t>
            </a:r>
          </a:p>
          <a:p>
            <a:r>
              <a:rPr lang="pt-BR" sz="2800" dirty="0"/>
              <a:t>EXTENSÃO = divulgação junto a comunidade</a:t>
            </a:r>
          </a:p>
          <a:p>
            <a:r>
              <a:rPr lang="pt-BR" sz="2800" dirty="0"/>
              <a:t>DIVULGAÇÃO CIENTÍFICA = elaboração de folders, trabalhos publicados.</a:t>
            </a:r>
          </a:p>
          <a:p>
            <a:endParaRPr lang="pt-BR" sz="2800" dirty="0"/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B3E3B5CC-BE5A-483F-AE0B-D50AE29E2E26}"/>
              </a:ext>
            </a:extLst>
          </p:cNvPr>
          <p:cNvSpPr txBox="1"/>
          <p:nvPr/>
        </p:nvSpPr>
        <p:spPr>
          <a:xfrm rot="18940496">
            <a:off x="890026" y="1812476"/>
            <a:ext cx="18433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FAPERGS</a:t>
            </a:r>
            <a:endParaRPr lang="pt-BR" sz="2400" dirty="0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892D9D68-3435-414F-B2A5-1B87C86B7BCF}"/>
              </a:ext>
            </a:extLst>
          </p:cNvPr>
          <p:cNvSpPr txBox="1"/>
          <p:nvPr/>
        </p:nvSpPr>
        <p:spPr>
          <a:xfrm rot="18870941">
            <a:off x="930458" y="4450933"/>
            <a:ext cx="1442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CNPq</a:t>
            </a:r>
            <a:endParaRPr lang="pt-BR" sz="2400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DDC8628-67B1-460C-A15C-597DBF1180DD}"/>
              </a:ext>
            </a:extLst>
          </p:cNvPr>
          <p:cNvSpPr txBox="1"/>
          <p:nvPr/>
        </p:nvSpPr>
        <p:spPr>
          <a:xfrm rot="18752449">
            <a:off x="1948063" y="2161354"/>
            <a:ext cx="1442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FURG</a:t>
            </a:r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267277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46000">
              <a:schemeClr val="accent6">
                <a:lumMod val="95000"/>
                <a:lumOff val="5000"/>
              </a:schemeClr>
            </a:gs>
            <a:gs pos="100000">
              <a:schemeClr val="accent6">
                <a:lumMod val="60000"/>
              </a:schemeClr>
            </a:gs>
          </a:gsLst>
          <a:path path="circle">
            <a:fillToRect l="50000" t="130000" r="50000" b="-3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1F18190B-480B-4E52-B992-16AE542AFEB3}"/>
              </a:ext>
            </a:extLst>
          </p:cNvPr>
          <p:cNvPicPr/>
          <p:nvPr/>
        </p:nvPicPr>
        <p:blipFill rotWithShape="1">
          <a:blip r:embed="rId2"/>
          <a:srcRect l="11500" t="24667" r="2626" b="67385"/>
          <a:stretch/>
        </p:blipFill>
        <p:spPr bwMode="auto">
          <a:xfrm>
            <a:off x="1462944" y="81566"/>
            <a:ext cx="8418512" cy="11671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B5A1312A-C2BF-4F2B-A491-49A10348CE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10" t="33646" r="1" b="56250"/>
          <a:stretch/>
        </p:blipFill>
        <p:spPr>
          <a:xfrm>
            <a:off x="746126" y="1454294"/>
            <a:ext cx="10848492" cy="1315720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5EC33A63-C0F6-4413-87A6-2D16B58B99B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573" t="45925" r="624" b="50002"/>
          <a:stretch/>
        </p:blipFill>
        <p:spPr>
          <a:xfrm>
            <a:off x="746126" y="2821940"/>
            <a:ext cx="10750656" cy="607060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3FB7B28D-FBC0-4AFC-824F-CC5E826F3B8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97" t="55625" r="8333" b="40301"/>
          <a:stretch/>
        </p:blipFill>
        <p:spPr>
          <a:xfrm>
            <a:off x="908139" y="3508304"/>
            <a:ext cx="9602323" cy="607060"/>
          </a:xfrm>
          <a:prstGeom prst="rect">
            <a:avLst/>
          </a:prstGeom>
        </p:spPr>
      </p:pic>
      <p:sp>
        <p:nvSpPr>
          <p:cNvPr id="9" name="CaixaDeTexto 8">
            <a:extLst>
              <a:ext uri="{FF2B5EF4-FFF2-40B4-BE49-F238E27FC236}">
                <a16:creationId xmlns:a16="http://schemas.microsoft.com/office/drawing/2014/main" id="{4EEC26A0-F13C-4308-8B00-49EAB2D43A60}"/>
              </a:ext>
            </a:extLst>
          </p:cNvPr>
          <p:cNvSpPr txBox="1"/>
          <p:nvPr/>
        </p:nvSpPr>
        <p:spPr>
          <a:xfrm>
            <a:off x="622836" y="4577136"/>
            <a:ext cx="10997236" cy="1200329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r>
              <a:rPr lang="pt-BR" sz="2400" dirty="0">
                <a:solidFill>
                  <a:schemeClr val="bg1"/>
                </a:solidFill>
              </a:rPr>
              <a:t>Mais de 150 alunos, da Biblioteconomia e de outros cursos já passaram pelo RI FURG.</a:t>
            </a:r>
          </a:p>
          <a:p>
            <a:r>
              <a:rPr lang="pt-BR" sz="2400" dirty="0">
                <a:solidFill>
                  <a:schemeClr val="bg1"/>
                </a:solidFill>
              </a:rPr>
              <a:t>Fonte: Relatório de produtividade do  RI FURG</a:t>
            </a:r>
          </a:p>
          <a:p>
            <a:endParaRPr lang="pt-BR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9633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ânico">
  <a:themeElements>
    <a:clrScheme name="Custom 46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FF9900"/>
      </a:accent2>
      <a:accent3>
        <a:srgbClr val="DD8C3C"/>
      </a:accent3>
      <a:accent4>
        <a:srgbClr val="8E684C"/>
      </a:accent4>
      <a:accent5>
        <a:srgbClr val="CBAF62"/>
      </a:accent5>
      <a:accent6>
        <a:srgbClr val="33CCCC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02A31F-8619-4820-934E-ABBE1DF5318E}">
  <ds:schemaRefs>
    <ds:schemaRef ds:uri="http://www.w3.org/XML/1998/namespace"/>
    <ds:schemaRef ds:uri="http://purl.org/dc/elements/1.1/"/>
    <ds:schemaRef ds:uri="http://purl.org/dc/terms/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16c05727-aa75-4e4a-9b5f-8a80a1165891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90FAB738-6A71-4879-AB42-7EC5987365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8B4B55-3E7D-4147-BF36-B52F1DFC344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781</Words>
  <Application>Microsoft Office PowerPoint</Application>
  <PresentationFormat>Widescreen</PresentationFormat>
  <Paragraphs>108</Paragraphs>
  <Slides>23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23</vt:i4>
      </vt:variant>
    </vt:vector>
  </HeadingPairs>
  <TitlesOfParts>
    <vt:vector size="29" baseType="lpstr">
      <vt:lpstr>Arial</vt:lpstr>
      <vt:lpstr>Calibri</vt:lpstr>
      <vt:lpstr>Garamond</vt:lpstr>
      <vt:lpstr>Symbol</vt:lpstr>
      <vt:lpstr>Times New Roman</vt:lpstr>
      <vt:lpstr>Orgânico</vt:lpstr>
      <vt:lpstr>REPOSITÓRIO INSTITUCIONAL DA UNIVERSIDADE FEDERAL DO RIO GRANDE  COMO FERRAMENTA DE ENSINO-APRENDIZAGEM</vt:lpstr>
      <vt:lpstr>Apresentação do PowerPoint</vt:lpstr>
      <vt:lpstr>Apresentação do PowerPoint</vt:lpstr>
      <vt:lpstr>REPOSITÓRIO</vt:lpstr>
      <vt:lpstr>REPOSITÓRIO</vt:lpstr>
      <vt:lpstr>REPOSITÓRIO  =  UNIÃO</vt:lpstr>
      <vt:lpstr>Apresentação do PowerPoint</vt:lpstr>
      <vt:lpstr>   PROJETOS   </vt:lpstr>
      <vt:lpstr>Apresentação do PowerPoint</vt:lpstr>
      <vt:lpstr>    REPOSITÓRIOS DIGITAIS </vt:lpstr>
      <vt:lpstr>Apresentação do PowerPoint</vt:lpstr>
      <vt:lpstr>Apresentação do PowerPoint</vt:lpstr>
      <vt:lpstr>Apresentação do PowerPoint</vt:lpstr>
      <vt:lpstr>DSPACE COMO  OBJETO DE PESQUISA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Referências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2019-11-19T02:45:38Z</dcterms:created>
  <dcterms:modified xsi:type="dcterms:W3CDTF">2019-11-20T02:12:12Z</dcterms:modified>
</cp:coreProperties>
</file>