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2" r:id="rId8"/>
    <p:sldId id="261" r:id="rId9"/>
    <p:sldId id="265" r:id="rId10"/>
    <p:sldId id="264" r:id="rId11"/>
    <p:sldId id="268" r:id="rId12"/>
    <p:sldId id="267" r:id="rId13"/>
    <p:sldId id="266"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77" autoAdjust="0"/>
    <p:restoredTop sz="94660"/>
  </p:normalViewPr>
  <p:slideViewPr>
    <p:cSldViewPr snapToGrid="0">
      <p:cViewPr varScale="1">
        <p:scale>
          <a:sx n="87" d="100"/>
          <a:sy n="87" d="100"/>
        </p:scale>
        <p:origin x="90" y="6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3A6FA1-8FA6-4A37-8F4E-497C6B08396B}" type="datetimeFigureOut">
              <a:rPr lang="en-US" smtClean="0"/>
              <a:t>11/15/2017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1994114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3A6FA1-8FA6-4A37-8F4E-497C6B08396B}" type="datetimeFigureOut">
              <a:rPr lang="en-US" smtClean="0"/>
              <a:t>11/15/2017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4108932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3A6FA1-8FA6-4A37-8F4E-497C6B08396B}" type="datetimeFigureOut">
              <a:rPr lang="en-US" smtClean="0"/>
              <a:t>11/15/2017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3317596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3A6FA1-8FA6-4A37-8F4E-497C6B08396B}" type="datetimeFigureOut">
              <a:rPr lang="en-US" smtClean="0"/>
              <a:t>11/15/2017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1551315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23A6FA1-8FA6-4A37-8F4E-497C6B08396B}" type="datetimeFigureOut">
              <a:rPr lang="en-US" smtClean="0"/>
              <a:t>11/15/2017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2435767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3A6FA1-8FA6-4A37-8F4E-497C6B08396B}" type="datetimeFigureOut">
              <a:rPr lang="en-US" smtClean="0"/>
              <a:t>11/15/2017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1428390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3A6FA1-8FA6-4A37-8F4E-497C6B08396B}" type="datetimeFigureOut">
              <a:rPr lang="en-US" smtClean="0"/>
              <a:t>11/15/2017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3730905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3A6FA1-8FA6-4A37-8F4E-497C6B08396B}" type="datetimeFigureOut">
              <a:rPr lang="en-US" smtClean="0"/>
              <a:t>11/15/2017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2401657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A6FA1-8FA6-4A37-8F4E-497C6B08396B}" type="datetimeFigureOut">
              <a:rPr lang="en-US" smtClean="0"/>
              <a:t>11/15/2017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324415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23A6FA1-8FA6-4A37-8F4E-497C6B08396B}" type="datetimeFigureOut">
              <a:rPr lang="en-US" smtClean="0"/>
              <a:t>11/15/2017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2227795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23A6FA1-8FA6-4A37-8F4E-497C6B08396B}" type="datetimeFigureOut">
              <a:rPr lang="en-US" smtClean="0"/>
              <a:t>11/15/2017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30B96A-8C3A-499C-AF9C-FA46080A091D}" type="slidenum">
              <a:rPr lang="en-US" smtClean="0"/>
              <a:t>‹#›</a:t>
            </a:fld>
            <a:endParaRPr lang="en-US"/>
          </a:p>
        </p:txBody>
      </p:sp>
    </p:spTree>
    <p:extLst>
      <p:ext uri="{BB962C8B-B14F-4D97-AF65-F5344CB8AC3E}">
        <p14:creationId xmlns:p14="http://schemas.microsoft.com/office/powerpoint/2010/main" val="3618578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3A6FA1-8FA6-4A37-8F4E-497C6B08396B}" type="datetimeFigureOut">
              <a:rPr lang="en-US" smtClean="0"/>
              <a:t>11/15/2017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30B96A-8C3A-499C-AF9C-FA46080A091D}" type="slidenum">
              <a:rPr lang="en-US" smtClean="0"/>
              <a:t>‹#›</a:t>
            </a:fld>
            <a:endParaRPr lang="en-US"/>
          </a:p>
        </p:txBody>
      </p:sp>
    </p:spTree>
    <p:extLst>
      <p:ext uri="{BB962C8B-B14F-4D97-AF65-F5344CB8AC3E}">
        <p14:creationId xmlns:p14="http://schemas.microsoft.com/office/powerpoint/2010/main" val="261497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bibliotek-o.org/ontology/"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trip down custom form lanes</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88802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set it up</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Associate property with </a:t>
            </a:r>
            <a:r>
              <a:rPr lang="en-US" dirty="0" err="1" smtClean="0"/>
              <a:t>MinimalEditConfigurationGenerator</a:t>
            </a:r>
            <a:endParaRPr lang="en-US" dirty="0" smtClean="0"/>
          </a:p>
          <a:p>
            <a:pPr lvl="1"/>
            <a:r>
              <a:rPr lang="en-US" dirty="0" smtClean="0"/>
              <a:t>In the file or through the UI (edit the property using admin panel)</a:t>
            </a:r>
          </a:p>
          <a:p>
            <a:r>
              <a:rPr lang="en-US" dirty="0" smtClean="0"/>
              <a:t>Example with regular (non-faux) property</a:t>
            </a:r>
          </a:p>
          <a:p>
            <a:pPr lvl="1"/>
            <a:r>
              <a:rPr lang="en-US" dirty="0" smtClean="0"/>
              <a:t>Place in </a:t>
            </a:r>
            <a:r>
              <a:rPr lang="en-US" dirty="0" err="1" smtClean="0"/>
              <a:t>tbox</a:t>
            </a:r>
            <a:r>
              <a:rPr lang="en-US" dirty="0" smtClean="0"/>
              <a:t>/</a:t>
            </a:r>
            <a:r>
              <a:rPr lang="en-US" dirty="0" err="1" smtClean="0"/>
              <a:t>filegraph</a:t>
            </a:r>
            <a:endParaRPr lang="en-US" dirty="0" smtClean="0"/>
          </a:p>
          <a:p>
            <a:pPr lvl="1"/>
            <a:r>
              <a:rPr lang="en-US" dirty="0" smtClean="0"/>
              <a:t>Driven by JSON-LD and display </a:t>
            </a:r>
            <a:r>
              <a:rPr lang="en-US" dirty="0" err="1" smtClean="0"/>
              <a:t>config</a:t>
            </a:r>
            <a:r>
              <a:rPr lang="en-US" dirty="0" smtClean="0"/>
              <a:t> </a:t>
            </a:r>
          </a:p>
          <a:p>
            <a:pPr lvl="2"/>
            <a:r>
              <a:rPr lang="en-US" dirty="0" smtClean="0"/>
              <a:t>System knows to look for display </a:t>
            </a:r>
            <a:r>
              <a:rPr lang="en-US" dirty="0" err="1" smtClean="0"/>
              <a:t>config</a:t>
            </a:r>
            <a:r>
              <a:rPr lang="en-US" dirty="0" smtClean="0"/>
              <a:t> </a:t>
            </a:r>
            <a:r>
              <a:rPr lang="en-US" dirty="0" err="1" smtClean="0"/>
              <a:t>json</a:t>
            </a:r>
            <a:r>
              <a:rPr lang="en-US" dirty="0" smtClean="0"/>
              <a:t> by appending “</a:t>
            </a:r>
            <a:r>
              <a:rPr lang="en-US" dirty="0" err="1" smtClean="0"/>
              <a:t>DisplayConfig</a:t>
            </a:r>
            <a:r>
              <a:rPr lang="en-US" dirty="0" smtClean="0"/>
              <a:t>” to filename: e.g. “</a:t>
            </a:r>
            <a:r>
              <a:rPr lang="en-US" dirty="0" err="1" smtClean="0"/>
              <a:t>workHasActivityDisplayConfig.json</a:t>
            </a:r>
            <a:r>
              <a:rPr lang="en-US" dirty="0" smtClean="0"/>
              <a:t>”</a:t>
            </a:r>
          </a:p>
          <a:p>
            <a:pPr lvl="1"/>
            <a:r>
              <a:rPr lang="en-US" b="1" dirty="0" err="1"/>
              <a:t>bib:hasActivity</a:t>
            </a:r>
            <a:r>
              <a:rPr lang="en-US" b="1" dirty="0"/>
              <a:t> </a:t>
            </a:r>
            <a:r>
              <a:rPr lang="en-US" dirty="0"/>
              <a:t>&lt;http://vitro.mannlib.cornell.edu/ns/vitro/0.7#</a:t>
            </a:r>
            <a:r>
              <a:rPr lang="en-US" b="1" dirty="0"/>
              <a:t>customEntryFormAnnot</a:t>
            </a:r>
            <a:r>
              <a:rPr lang="en-US" dirty="0"/>
              <a:t>&gt; "edu.cornell.mannlib.vitro.webapp.edit.n3editing.configuration.generators.</a:t>
            </a:r>
            <a:r>
              <a:rPr lang="en-US" b="1" dirty="0"/>
              <a:t>MinimalEditConfigurationGenerator</a:t>
            </a:r>
            <a:r>
              <a:rPr lang="en-US" dirty="0"/>
              <a:t>"^^&lt;http://www.w3.org/2001/XMLSchema#string&gt; ;</a:t>
            </a:r>
          </a:p>
          <a:p>
            <a:pPr lvl="1"/>
            <a:r>
              <a:rPr lang="en-US" dirty="0"/>
              <a:t> &lt;http://vitro.mannlib.cornell.edu/ns/vitro/0.7#</a:t>
            </a:r>
            <a:r>
              <a:rPr lang="en-US" b="1" dirty="0"/>
              <a:t>customConfigFileAnnot</a:t>
            </a:r>
            <a:r>
              <a:rPr lang="en-US" dirty="0"/>
              <a:t>&gt; "</a:t>
            </a:r>
            <a:r>
              <a:rPr lang="en-US" b="1" dirty="0" err="1"/>
              <a:t>workHasActivity.jsonld</a:t>
            </a:r>
            <a:r>
              <a:rPr lang="en-US" dirty="0"/>
              <a:t>" .</a:t>
            </a:r>
          </a:p>
        </p:txBody>
      </p:sp>
    </p:spTree>
    <p:extLst>
      <p:ext uri="{BB962C8B-B14F-4D97-AF65-F5344CB8AC3E}">
        <p14:creationId xmlns:p14="http://schemas.microsoft.com/office/powerpoint/2010/main" val="2306147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set it up</a:t>
            </a:r>
            <a:endParaRPr lang="en-US" dirty="0"/>
          </a:p>
        </p:txBody>
      </p:sp>
      <p:sp>
        <p:nvSpPr>
          <p:cNvPr id="3" name="Content Placeholder 2"/>
          <p:cNvSpPr>
            <a:spLocks noGrp="1"/>
          </p:cNvSpPr>
          <p:nvPr>
            <p:ph idx="1"/>
          </p:nvPr>
        </p:nvSpPr>
        <p:spPr/>
        <p:txBody>
          <a:bodyPr>
            <a:normAutofit/>
          </a:bodyPr>
          <a:lstStyle/>
          <a:p>
            <a:r>
              <a:rPr lang="en-US" dirty="0" smtClean="0"/>
              <a:t>Example showing custom template in addition to JSONLD</a:t>
            </a:r>
          </a:p>
          <a:p>
            <a:pPr lvl="1"/>
            <a:r>
              <a:rPr lang="en-US" dirty="0"/>
              <a:t>&lt;http://purl.org/dc/terms/</a:t>
            </a:r>
            <a:r>
              <a:rPr lang="en-US" b="1" dirty="0"/>
              <a:t>subject</a:t>
            </a:r>
            <a:r>
              <a:rPr lang="en-US" dirty="0"/>
              <a:t>&gt;  &lt;http://vitro.mannlib.cornell.edu/ns/vitro/0.7#</a:t>
            </a:r>
            <a:r>
              <a:rPr lang="en-US" b="1" dirty="0"/>
              <a:t>customEntryFormAnnot</a:t>
            </a:r>
            <a:r>
              <a:rPr lang="en-US" dirty="0"/>
              <a:t>&gt; "edu.cornell.mannlib.vitro.webapp.edit.n3editing.configuration.generators.</a:t>
            </a:r>
            <a:r>
              <a:rPr lang="en-US" b="1" dirty="0"/>
              <a:t>MinimalEditConfigurationGenerator</a:t>
            </a:r>
            <a:r>
              <a:rPr lang="en-US" dirty="0"/>
              <a:t>"^^&lt;http://www.w3.org/2001/XMLSchema#string&gt; ;</a:t>
            </a:r>
          </a:p>
          <a:p>
            <a:pPr lvl="1"/>
            <a:r>
              <a:rPr lang="en-US" dirty="0"/>
              <a:t>&lt;http://vitro.mannlib.cornell.edu/ns/vitro/0.7#</a:t>
            </a:r>
            <a:r>
              <a:rPr lang="en-US" b="1" i="1" u="sng" dirty="0"/>
              <a:t>customTemplateFileAnnot</a:t>
            </a:r>
            <a:r>
              <a:rPr lang="en-US" dirty="0"/>
              <a:t>&gt; "</a:t>
            </a:r>
            <a:r>
              <a:rPr lang="en-US" b="1" i="1" u="sng" dirty="0" err="1"/>
              <a:t>hasLCSH.ftl</a:t>
            </a:r>
            <a:r>
              <a:rPr lang="en-US" dirty="0"/>
              <a:t>";</a:t>
            </a:r>
          </a:p>
          <a:p>
            <a:pPr lvl="1"/>
            <a:r>
              <a:rPr lang="en-US" dirty="0"/>
              <a:t>&lt;http://vitro.mannlib.cornell.edu/ns/vitro/0.7#</a:t>
            </a:r>
            <a:r>
              <a:rPr lang="en-US" b="1" dirty="0"/>
              <a:t>customConfigFileAnnot</a:t>
            </a:r>
            <a:r>
              <a:rPr lang="en-US" dirty="0"/>
              <a:t>&gt; "</a:t>
            </a:r>
            <a:r>
              <a:rPr lang="en-US" b="1" dirty="0" err="1"/>
              <a:t>hasLCSH.jsonld</a:t>
            </a:r>
            <a:r>
              <a:rPr lang="en-US" dirty="0"/>
              <a:t>" .</a:t>
            </a:r>
          </a:p>
        </p:txBody>
      </p:sp>
    </p:spTree>
    <p:extLst>
      <p:ext uri="{BB962C8B-B14F-4D97-AF65-F5344CB8AC3E}">
        <p14:creationId xmlns:p14="http://schemas.microsoft.com/office/powerpoint/2010/main" val="3258020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set it up</a:t>
            </a:r>
            <a:endParaRPr lang="en-US" dirty="0"/>
          </a:p>
        </p:txBody>
      </p:sp>
      <p:sp>
        <p:nvSpPr>
          <p:cNvPr id="3" name="Content Placeholder 2"/>
          <p:cNvSpPr>
            <a:spLocks noGrp="1"/>
          </p:cNvSpPr>
          <p:nvPr>
            <p:ph idx="1"/>
          </p:nvPr>
        </p:nvSpPr>
        <p:spPr/>
        <p:txBody>
          <a:bodyPr>
            <a:normAutofit/>
          </a:bodyPr>
          <a:lstStyle/>
          <a:p>
            <a:r>
              <a:rPr lang="en-US" dirty="0" smtClean="0"/>
              <a:t>For </a:t>
            </a:r>
            <a:r>
              <a:rPr lang="en-US" dirty="0"/>
              <a:t>faux property (using fully automated process</a:t>
            </a:r>
            <a:r>
              <a:rPr lang="en-US" dirty="0" smtClean="0"/>
              <a:t>)</a:t>
            </a:r>
          </a:p>
          <a:p>
            <a:pPr lvl="1"/>
            <a:r>
              <a:rPr lang="en-US" dirty="0" smtClean="0"/>
              <a:t>In display/</a:t>
            </a:r>
            <a:r>
              <a:rPr lang="en-US" dirty="0" err="1" smtClean="0"/>
              <a:t>everytime</a:t>
            </a:r>
            <a:endParaRPr lang="en-US" dirty="0"/>
          </a:p>
          <a:p>
            <a:pPr lvl="1"/>
            <a:r>
              <a:rPr lang="en-US" b="1" dirty="0"/>
              <a:t>local:fpgenconfig38 = </a:t>
            </a:r>
            <a:r>
              <a:rPr lang="en-US" dirty="0"/>
              <a:t>faux property configuration for has Activity with subject = Work and object = Activity</a:t>
            </a:r>
          </a:p>
          <a:p>
            <a:pPr lvl="1"/>
            <a:r>
              <a:rPr lang="en-US" b="1" dirty="0"/>
              <a:t>local:fpgenconfig38 </a:t>
            </a:r>
            <a:r>
              <a:rPr lang="en-US" dirty="0"/>
              <a:t>&lt;http://vitro.mannlib.cornell.edu/ns/vitro/0.7#</a:t>
            </a:r>
            <a:r>
              <a:rPr lang="en-US" b="1" dirty="0"/>
              <a:t>customEntryFormAnnot</a:t>
            </a:r>
            <a:r>
              <a:rPr lang="en-US" dirty="0"/>
              <a:t>&gt; "edu.cornell.mannlib.vitro.webapp.edit.n3editing.configuration.generators.</a:t>
            </a:r>
            <a:r>
              <a:rPr lang="en-US" b="1" dirty="0"/>
              <a:t>MinimalEditConfigurationGenerator</a:t>
            </a:r>
            <a:r>
              <a:rPr lang="en-US" dirty="0"/>
              <a:t>"^^&lt;http://www.w3.org/2001/XMLSchema#string&gt; ;</a:t>
            </a:r>
          </a:p>
          <a:p>
            <a:pPr lvl="1"/>
            <a:r>
              <a:rPr lang="en-US" dirty="0"/>
              <a:t> &lt;http://vitro.mannlib.cornell.edu/ns/vitro/0.7#</a:t>
            </a:r>
            <a:r>
              <a:rPr lang="en-US" b="1" dirty="0"/>
              <a:t>customConfigFileAnnot</a:t>
            </a:r>
            <a:r>
              <a:rPr lang="en-US" dirty="0"/>
              <a:t>&gt; "</a:t>
            </a:r>
            <a:r>
              <a:rPr lang="en-US" b="1" dirty="0" err="1"/>
              <a:t>workHasActivity.jsonld</a:t>
            </a:r>
            <a:r>
              <a:rPr lang="en-US" dirty="0"/>
              <a:t>" .</a:t>
            </a:r>
          </a:p>
          <a:p>
            <a:endParaRPr lang="en-US" dirty="0"/>
          </a:p>
        </p:txBody>
      </p:sp>
    </p:spTree>
    <p:extLst>
      <p:ext uri="{BB962C8B-B14F-4D97-AF65-F5344CB8AC3E}">
        <p14:creationId xmlns:p14="http://schemas.microsoft.com/office/powerpoint/2010/main" val="4107678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set it up</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Reserved variable names = subject, predicate, object</a:t>
            </a:r>
          </a:p>
          <a:p>
            <a:pPr lvl="1"/>
            <a:r>
              <a:rPr lang="en-US" dirty="0" smtClean="0"/>
              <a:t>No need to redefine these</a:t>
            </a:r>
          </a:p>
          <a:p>
            <a:r>
              <a:rPr lang="en-US" dirty="0" smtClean="0"/>
              <a:t>Be the RDF you wish to see in the world ( * cough * )</a:t>
            </a:r>
          </a:p>
          <a:p>
            <a:r>
              <a:rPr lang="en-US" dirty="0" smtClean="0"/>
              <a:t>Define the set of RDF that will be generated.  Decide if any of it is optional (values may sometimes exist) or required (these values will always exist and the form should not submit without them).</a:t>
            </a:r>
          </a:p>
          <a:p>
            <a:r>
              <a:rPr lang="en-US" dirty="0" smtClean="0"/>
              <a:t>See example slide/example files </a:t>
            </a:r>
            <a:r>
              <a:rPr lang="en-US" dirty="0" err="1" smtClean="0"/>
              <a:t>workHasActivity.jsonld</a:t>
            </a:r>
            <a:endParaRPr lang="en-US" dirty="0" smtClean="0"/>
          </a:p>
          <a:p>
            <a:r>
              <a:rPr lang="en-US" dirty="0" smtClean="0"/>
              <a:t>Each literal or URI field gets own element</a:t>
            </a:r>
          </a:p>
          <a:p>
            <a:pPr lvl="1"/>
            <a:r>
              <a:rPr lang="en-US" dirty="0" smtClean="0"/>
              <a:t>E.g. </a:t>
            </a:r>
            <a:r>
              <a:rPr lang="en-US" dirty="0" err="1" smtClean="0"/>
              <a:t>activityLabel</a:t>
            </a:r>
            <a:r>
              <a:rPr lang="en-US" dirty="0" smtClean="0"/>
              <a:t> is a literal</a:t>
            </a:r>
          </a:p>
          <a:p>
            <a:pPr lvl="1"/>
            <a:r>
              <a:rPr lang="en-US" dirty="0" smtClean="0"/>
              <a:t>{“@id”:”</a:t>
            </a:r>
            <a:r>
              <a:rPr lang="en-US" dirty="0" err="1" smtClean="0"/>
              <a:t>somethingActivityLabel</a:t>
            </a:r>
            <a:r>
              <a:rPr lang="en-US" dirty="0" smtClean="0"/>
              <a:t>”, “@type”:[“</a:t>
            </a:r>
            <a:r>
              <a:rPr lang="en-US" dirty="0" err="1" smtClean="0"/>
              <a:t>forms:LiteralField</a:t>
            </a:r>
            <a:r>
              <a:rPr lang="en-US" dirty="0" smtClean="0"/>
              <a:t>”..], “</a:t>
            </a:r>
            <a:r>
              <a:rPr lang="en-US" dirty="0" err="1" smtClean="0"/>
              <a:t>customform:varname</a:t>
            </a:r>
            <a:r>
              <a:rPr lang="en-US" dirty="0" smtClean="0"/>
              <a:t>”:”</a:t>
            </a:r>
            <a:r>
              <a:rPr lang="en-US" dirty="0" err="1" smtClean="0"/>
              <a:t>activityLabel</a:t>
            </a:r>
            <a:r>
              <a:rPr lang="en-US" dirty="0" smtClean="0"/>
              <a:t>”}</a:t>
            </a:r>
          </a:p>
          <a:p>
            <a:pPr lvl="1"/>
            <a:r>
              <a:rPr lang="en-US" dirty="0" err="1" smtClean="0"/>
              <a:t>Varname</a:t>
            </a:r>
            <a:r>
              <a:rPr lang="en-US" dirty="0" smtClean="0"/>
              <a:t> will designate what the HTML name of the field on the form is expected to be for submission as well as where its associated value will be substituted into the RDF (e.g. “?activity </a:t>
            </a:r>
            <a:r>
              <a:rPr lang="en-US" dirty="0" err="1" smtClean="0"/>
              <a:t>rdfs:label</a:t>
            </a:r>
            <a:r>
              <a:rPr lang="en-US" dirty="0" smtClean="0"/>
              <a:t> ?</a:t>
            </a:r>
            <a:r>
              <a:rPr lang="en-US" dirty="0" err="1" smtClean="0"/>
              <a:t>activityLabel</a:t>
            </a:r>
            <a:r>
              <a:rPr lang="en-US" dirty="0" smtClean="0"/>
              <a:t> .”)</a:t>
            </a:r>
          </a:p>
          <a:p>
            <a:endParaRPr lang="en-US" dirty="0" smtClean="0"/>
          </a:p>
          <a:p>
            <a:pPr marL="0" indent="0">
              <a:buNone/>
            </a:pPr>
            <a:endParaRPr lang="en-US" dirty="0"/>
          </a:p>
        </p:txBody>
      </p:sp>
    </p:spTree>
    <p:extLst>
      <p:ext uri="{BB962C8B-B14F-4D97-AF65-F5344CB8AC3E}">
        <p14:creationId xmlns:p14="http://schemas.microsoft.com/office/powerpoint/2010/main" val="2264350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also cover later</a:t>
            </a:r>
            <a:endParaRPr lang="en-US" dirty="0"/>
          </a:p>
        </p:txBody>
      </p:sp>
      <p:sp>
        <p:nvSpPr>
          <p:cNvPr id="3" name="Content Placeholder 2"/>
          <p:cNvSpPr>
            <a:spLocks noGrp="1"/>
          </p:cNvSpPr>
          <p:nvPr>
            <p:ph idx="1"/>
          </p:nvPr>
        </p:nvSpPr>
        <p:spPr/>
        <p:txBody>
          <a:bodyPr>
            <a:normAutofit/>
          </a:bodyPr>
          <a:lstStyle/>
          <a:p>
            <a:r>
              <a:rPr lang="en-US" dirty="0" smtClean="0"/>
              <a:t>Field options</a:t>
            </a:r>
          </a:p>
          <a:p>
            <a:pPr lvl="1"/>
            <a:r>
              <a:rPr lang="en-US" dirty="0" smtClean="0"/>
              <a:t>How are drop-downs generated?</a:t>
            </a:r>
          </a:p>
          <a:p>
            <a:pPr lvl="1"/>
            <a:r>
              <a:rPr lang="en-US" dirty="0" smtClean="0"/>
              <a:t>Example: </a:t>
            </a:r>
          </a:p>
          <a:p>
            <a:pPr lvl="2"/>
            <a:r>
              <a:rPr lang="en-US" dirty="0" smtClean="0"/>
              <a:t>{ </a:t>
            </a:r>
            <a:r>
              <a:rPr lang="en-US" dirty="0"/>
              <a:t>"@id": "</a:t>
            </a:r>
            <a:r>
              <a:rPr lang="en-US" i="1" u="sng" dirty="0" err="1"/>
              <a:t>customform:whcor_agentListFieldOptions</a:t>
            </a:r>
            <a:r>
              <a:rPr lang="en-US" dirty="0"/>
              <a:t>",</a:t>
            </a:r>
          </a:p>
          <a:p>
            <a:pPr lvl="2"/>
            <a:r>
              <a:rPr lang="en-US" dirty="0"/>
              <a:t>      "@type": </a:t>
            </a:r>
            <a:r>
              <a:rPr lang="en-US" dirty="0" smtClean="0"/>
              <a:t>["</a:t>
            </a:r>
            <a:r>
              <a:rPr lang="en-US" dirty="0" err="1"/>
              <a:t>forms:ChildVClassesWithParent</a:t>
            </a:r>
            <a:r>
              <a:rPr lang="en-US" dirty="0" smtClean="0"/>
              <a:t>", "</a:t>
            </a:r>
            <a:r>
              <a:rPr lang="en-US" b="1" dirty="0" err="1" smtClean="0"/>
              <a:t>forms:FieldOptions</a:t>
            </a:r>
            <a:r>
              <a:rPr lang="en-US" b="1" dirty="0"/>
              <a:t> </a:t>
            </a:r>
            <a:r>
              <a:rPr lang="en-US" dirty="0" smtClean="0"/>
              <a:t>],</a:t>
            </a:r>
            <a:endParaRPr lang="en-US" dirty="0"/>
          </a:p>
          <a:p>
            <a:pPr lvl="2"/>
            <a:r>
              <a:rPr lang="en-US" dirty="0"/>
              <a:t>      "</a:t>
            </a:r>
            <a:r>
              <a:rPr lang="en-US" dirty="0" err="1"/>
              <a:t>customform:classUri</a:t>
            </a:r>
            <a:r>
              <a:rPr lang="en-US" dirty="0"/>
              <a:t>": </a:t>
            </a:r>
            <a:r>
              <a:rPr lang="en-US" dirty="0" smtClean="0"/>
              <a:t>{ </a:t>
            </a:r>
            <a:r>
              <a:rPr lang="en-US" dirty="0"/>
              <a:t>"@id": "http://xmlns.com/</a:t>
            </a:r>
            <a:r>
              <a:rPr lang="en-US" dirty="0" err="1"/>
              <a:t>foaf</a:t>
            </a:r>
            <a:r>
              <a:rPr lang="en-US" dirty="0"/>
              <a:t>/0.1/Agent</a:t>
            </a:r>
            <a:r>
              <a:rPr lang="en-US" dirty="0" smtClean="0"/>
              <a:t>"}},</a:t>
            </a:r>
            <a:endParaRPr lang="en-US" dirty="0"/>
          </a:p>
          <a:p>
            <a:pPr lvl="2"/>
            <a:r>
              <a:rPr lang="en-US" dirty="0" smtClean="0"/>
              <a:t>{"@</a:t>
            </a:r>
            <a:r>
              <a:rPr lang="en-US" dirty="0"/>
              <a:t>id": "</a:t>
            </a:r>
            <a:r>
              <a:rPr lang="en-US" dirty="0" err="1"/>
              <a:t>customform:whcor_fieldAgentType</a:t>
            </a:r>
            <a:r>
              <a:rPr lang="en-US" dirty="0"/>
              <a:t>",</a:t>
            </a:r>
          </a:p>
          <a:p>
            <a:pPr lvl="2"/>
            <a:r>
              <a:rPr lang="en-US" dirty="0" smtClean="0"/>
              <a:t>"</a:t>
            </a:r>
            <a:r>
              <a:rPr lang="en-US" dirty="0" err="1"/>
              <a:t>customform:</a:t>
            </a:r>
            <a:r>
              <a:rPr lang="en-US" b="1" dirty="0" err="1"/>
              <a:t>fieldOptions</a:t>
            </a:r>
            <a:r>
              <a:rPr lang="en-US" dirty="0"/>
              <a:t>": {</a:t>
            </a:r>
            <a:r>
              <a:rPr lang="en-US" dirty="0" smtClean="0"/>
              <a:t>"@</a:t>
            </a:r>
            <a:r>
              <a:rPr lang="en-US" dirty="0"/>
              <a:t>id": "</a:t>
            </a:r>
            <a:r>
              <a:rPr lang="en-US" i="1" u="sng" dirty="0" err="1"/>
              <a:t>customform:whcor_agentListFieldOptions</a:t>
            </a:r>
            <a:r>
              <a:rPr lang="en-US" dirty="0" smtClean="0"/>
              <a:t>"},</a:t>
            </a:r>
            <a:endParaRPr lang="en-US" dirty="0"/>
          </a:p>
          <a:p>
            <a:pPr lvl="2"/>
            <a:r>
              <a:rPr lang="en-US" dirty="0"/>
              <a:t> </a:t>
            </a:r>
            <a:r>
              <a:rPr lang="en-US" dirty="0" smtClean="0"/>
              <a:t>"</a:t>
            </a:r>
            <a:r>
              <a:rPr lang="en-US" dirty="0" err="1"/>
              <a:t>customform:varName</a:t>
            </a:r>
            <a:r>
              <a:rPr lang="en-US" dirty="0"/>
              <a:t>": "</a:t>
            </a:r>
            <a:r>
              <a:rPr lang="en-US" dirty="0" err="1"/>
              <a:t>agentType</a:t>
            </a:r>
            <a:r>
              <a:rPr lang="en-US" dirty="0" smtClean="0"/>
              <a:t>"}</a:t>
            </a:r>
            <a:endParaRPr lang="en-US" dirty="0"/>
          </a:p>
        </p:txBody>
      </p:sp>
    </p:spTree>
    <p:extLst>
      <p:ext uri="{BB962C8B-B14F-4D97-AF65-F5344CB8AC3E}">
        <p14:creationId xmlns:p14="http://schemas.microsoft.com/office/powerpoint/2010/main" val="2262524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undetermined number of values are added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RDF pattern (as example):</a:t>
            </a:r>
          </a:p>
          <a:p>
            <a:pPr lvl="1"/>
            <a:r>
              <a:rPr lang="en-US" dirty="0" smtClean="0"/>
              <a:t>“?activity </a:t>
            </a:r>
            <a:r>
              <a:rPr lang="en-US" dirty="0" err="1" smtClean="0"/>
              <a:t>rdfs:label</a:t>
            </a:r>
            <a:r>
              <a:rPr lang="en-US" dirty="0" smtClean="0"/>
              <a:t> ?</a:t>
            </a:r>
            <a:r>
              <a:rPr lang="en-US" dirty="0" err="1" smtClean="0"/>
              <a:t>activityLabel</a:t>
            </a:r>
            <a:r>
              <a:rPr lang="en-US" dirty="0" smtClean="0"/>
              <a:t> . ?activity </a:t>
            </a:r>
            <a:r>
              <a:rPr lang="en-US" dirty="0" err="1" smtClean="0"/>
              <a:t>rdf:type</a:t>
            </a:r>
            <a:r>
              <a:rPr lang="en-US" dirty="0" smtClean="0"/>
              <a:t> ?</a:t>
            </a:r>
            <a:r>
              <a:rPr lang="en-US" dirty="0" err="1" smtClean="0"/>
              <a:t>activityType</a:t>
            </a:r>
            <a:r>
              <a:rPr lang="en-US" dirty="0" smtClean="0"/>
              <a:t> .”</a:t>
            </a:r>
          </a:p>
          <a:p>
            <a:pPr lvl="1"/>
            <a:r>
              <a:rPr lang="en-US" dirty="0" smtClean="0"/>
              <a:t>Multiple activities with labels and types may be added</a:t>
            </a:r>
          </a:p>
          <a:p>
            <a:pPr lvl="1"/>
            <a:r>
              <a:rPr lang="en-US" dirty="0" smtClean="0"/>
              <a:t>Could designate a portion of a pattern as a template and tag as “dynamic” or “multiple” or something</a:t>
            </a:r>
          </a:p>
          <a:p>
            <a:r>
              <a:rPr lang="en-US" dirty="0" smtClean="0"/>
              <a:t>Preprocessor responsible for parsing JSONLD and creating the proper hooks into the generator structure for submission/RDF parsing and substitution</a:t>
            </a:r>
          </a:p>
          <a:p>
            <a:r>
              <a:rPr lang="en-US" dirty="0" smtClean="0"/>
              <a:t>At that point, need to generate the fields based on what is actually submitted</a:t>
            </a:r>
          </a:p>
          <a:p>
            <a:pPr lvl="1"/>
            <a:r>
              <a:rPr lang="en-US" dirty="0" smtClean="0"/>
              <a:t>So add fields activity1, activity2</a:t>
            </a:r>
          </a:p>
          <a:p>
            <a:pPr lvl="1"/>
            <a:r>
              <a:rPr lang="en-US" dirty="0" smtClean="0"/>
              <a:t>Create RDF patterns “?activity1…” “?activity2 …” </a:t>
            </a:r>
          </a:p>
        </p:txBody>
      </p:sp>
    </p:spTree>
    <p:extLst>
      <p:ext uri="{BB962C8B-B14F-4D97-AF65-F5344CB8AC3E}">
        <p14:creationId xmlns:p14="http://schemas.microsoft.com/office/powerpoint/2010/main" val="1579753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63807" y="3708476"/>
            <a:ext cx="1597843" cy="716437"/>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Generator</a:t>
            </a:r>
            <a:endParaRPr lang="en-US" dirty="0"/>
          </a:p>
        </p:txBody>
      </p:sp>
      <p:sp>
        <p:nvSpPr>
          <p:cNvPr id="8" name="Rectangle 7"/>
          <p:cNvSpPr/>
          <p:nvPr/>
        </p:nvSpPr>
        <p:spPr>
          <a:xfrm>
            <a:off x="3863807" y="2693314"/>
            <a:ext cx="1597843" cy="793422"/>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Freemarker</a:t>
            </a:r>
            <a:r>
              <a:rPr lang="en-US" dirty="0" smtClean="0"/>
              <a:t> </a:t>
            </a:r>
          </a:p>
          <a:p>
            <a:pPr algn="ctr"/>
            <a:r>
              <a:rPr lang="en-US" dirty="0" smtClean="0"/>
              <a:t>Template</a:t>
            </a:r>
            <a:endParaRPr lang="en-US" dirty="0"/>
          </a:p>
        </p:txBody>
      </p:sp>
      <p:sp>
        <p:nvSpPr>
          <p:cNvPr id="9" name="Rectangle 8"/>
          <p:cNvSpPr/>
          <p:nvPr/>
        </p:nvSpPr>
        <p:spPr>
          <a:xfrm>
            <a:off x="1709784" y="1997698"/>
            <a:ext cx="1121790" cy="1150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Interface</a:t>
            </a:r>
          </a:p>
        </p:txBody>
      </p:sp>
      <p:sp>
        <p:nvSpPr>
          <p:cNvPr id="10" name="Rectangle 9"/>
          <p:cNvSpPr/>
          <p:nvPr/>
        </p:nvSpPr>
        <p:spPr>
          <a:xfrm>
            <a:off x="3833170" y="1811550"/>
            <a:ext cx="2425048" cy="657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Edit Configuration Template Model</a:t>
            </a:r>
            <a:endParaRPr lang="en-US" dirty="0"/>
          </a:p>
        </p:txBody>
      </p:sp>
      <p:sp>
        <p:nvSpPr>
          <p:cNvPr id="11" name="Rectangle 10"/>
          <p:cNvSpPr/>
          <p:nvPr/>
        </p:nvSpPr>
        <p:spPr>
          <a:xfrm>
            <a:off x="7056301" y="1811550"/>
            <a:ext cx="1809948" cy="6571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Options list generator</a:t>
            </a:r>
            <a:endParaRPr lang="en-US" dirty="0"/>
          </a:p>
        </p:txBody>
      </p:sp>
      <p:cxnSp>
        <p:nvCxnSpPr>
          <p:cNvPr id="19" name="Straight Arrow Connector 18"/>
          <p:cNvCxnSpPr>
            <a:stCxn id="10" idx="3"/>
            <a:endCxn id="11" idx="1"/>
          </p:cNvCxnSpPr>
          <p:nvPr/>
        </p:nvCxnSpPr>
        <p:spPr>
          <a:xfrm flipV="1">
            <a:off x="6258218" y="2140103"/>
            <a:ext cx="798083"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Left Brace 33"/>
          <p:cNvSpPr/>
          <p:nvPr/>
        </p:nvSpPr>
        <p:spPr>
          <a:xfrm>
            <a:off x="3449623" y="1811549"/>
            <a:ext cx="318741" cy="276408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TextBox 35"/>
          <p:cNvSpPr txBox="1"/>
          <p:nvPr/>
        </p:nvSpPr>
        <p:spPr>
          <a:xfrm>
            <a:off x="1579963" y="3486736"/>
            <a:ext cx="1942327" cy="369332"/>
          </a:xfrm>
          <a:prstGeom prst="rect">
            <a:avLst/>
          </a:prstGeom>
          <a:noFill/>
        </p:spPr>
        <p:txBody>
          <a:bodyPr wrap="none" rtlCol="0">
            <a:spAutoFit/>
          </a:bodyPr>
          <a:lstStyle/>
          <a:p>
            <a:r>
              <a:rPr lang="en-US" dirty="0" smtClean="0"/>
              <a:t>Generate interface</a:t>
            </a:r>
            <a:endParaRPr lang="en-US" dirty="0"/>
          </a:p>
        </p:txBody>
      </p:sp>
      <p:sp>
        <p:nvSpPr>
          <p:cNvPr id="39" name="TextBox 38"/>
          <p:cNvSpPr txBox="1"/>
          <p:nvPr/>
        </p:nvSpPr>
        <p:spPr>
          <a:xfrm>
            <a:off x="301659" y="4822955"/>
            <a:ext cx="11528981" cy="1477328"/>
          </a:xfrm>
          <a:prstGeom prst="rect">
            <a:avLst/>
          </a:prstGeom>
          <a:noFill/>
        </p:spPr>
        <p:txBody>
          <a:bodyPr wrap="square" rtlCol="0">
            <a:spAutoFit/>
          </a:bodyPr>
          <a:lstStyle/>
          <a:p>
            <a:r>
              <a:rPr lang="en-US" dirty="0" smtClean="0"/>
              <a:t>The form in the interface is generated based on the </a:t>
            </a:r>
            <a:r>
              <a:rPr lang="en-US" dirty="0" err="1" smtClean="0"/>
              <a:t>Freemarker</a:t>
            </a:r>
            <a:r>
              <a:rPr lang="en-US" dirty="0" smtClean="0"/>
              <a:t> template and is connected with a generator which includes specifications of what are the fields on the form, which RDF is to be generated/substituted in with existing values, etc.</a:t>
            </a:r>
          </a:p>
          <a:p>
            <a:r>
              <a:rPr lang="en-US" dirty="0" smtClean="0"/>
              <a:t>The generator is also responsible for executing queries that return existing values that will be used to populate the form on editing.</a:t>
            </a:r>
          </a:p>
        </p:txBody>
      </p:sp>
      <p:sp>
        <p:nvSpPr>
          <p:cNvPr id="40" name="Title 1"/>
          <p:cNvSpPr>
            <a:spLocks noGrp="1"/>
          </p:cNvSpPr>
          <p:nvPr>
            <p:ph type="title"/>
          </p:nvPr>
        </p:nvSpPr>
        <p:spPr>
          <a:xfrm>
            <a:off x="838200" y="365125"/>
            <a:ext cx="10515600" cy="1325563"/>
          </a:xfrm>
        </p:spPr>
        <p:txBody>
          <a:bodyPr/>
          <a:lstStyle/>
          <a:p>
            <a:r>
              <a:rPr lang="en-US" dirty="0" smtClean="0"/>
              <a:t>Form generation/view (new/edit)</a:t>
            </a:r>
            <a:endParaRPr lang="en-US" dirty="0"/>
          </a:p>
        </p:txBody>
      </p:sp>
      <p:sp>
        <p:nvSpPr>
          <p:cNvPr id="2" name="TextBox 1"/>
          <p:cNvSpPr txBox="1"/>
          <p:nvPr/>
        </p:nvSpPr>
        <p:spPr>
          <a:xfrm>
            <a:off x="9357735" y="1690688"/>
            <a:ext cx="2614114" cy="646331"/>
          </a:xfrm>
          <a:prstGeom prst="rect">
            <a:avLst/>
          </a:prstGeom>
          <a:noFill/>
        </p:spPr>
        <p:txBody>
          <a:bodyPr wrap="none" rtlCol="0">
            <a:spAutoFit/>
          </a:bodyPr>
          <a:lstStyle/>
          <a:p>
            <a:r>
              <a:rPr lang="en-US" dirty="0" smtClean="0"/>
              <a:t>GREEN = What developer </a:t>
            </a:r>
          </a:p>
          <a:p>
            <a:r>
              <a:rPr lang="en-US" dirty="0" smtClean="0"/>
              <a:t>will have to write</a:t>
            </a:r>
            <a:endParaRPr lang="en-US" dirty="0"/>
          </a:p>
        </p:txBody>
      </p:sp>
    </p:spTree>
    <p:extLst>
      <p:ext uri="{BB962C8B-B14F-4D97-AF65-F5344CB8AC3E}">
        <p14:creationId xmlns:p14="http://schemas.microsoft.com/office/powerpoint/2010/main" val="1601820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93844" y="2305627"/>
            <a:ext cx="1597843" cy="716437"/>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Generator</a:t>
            </a:r>
            <a:endParaRPr lang="en-US" dirty="0"/>
          </a:p>
        </p:txBody>
      </p:sp>
      <p:sp>
        <p:nvSpPr>
          <p:cNvPr id="5" name="Rectangle 4"/>
          <p:cNvSpPr/>
          <p:nvPr/>
        </p:nvSpPr>
        <p:spPr>
          <a:xfrm>
            <a:off x="2899914" y="3261299"/>
            <a:ext cx="2507530" cy="6410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Pre-Processor</a:t>
            </a:r>
            <a:endParaRPr lang="en-US" dirty="0"/>
          </a:p>
        </p:txBody>
      </p:sp>
      <p:sp>
        <p:nvSpPr>
          <p:cNvPr id="6" name="Rectangle 5"/>
          <p:cNvSpPr/>
          <p:nvPr/>
        </p:nvSpPr>
        <p:spPr>
          <a:xfrm>
            <a:off x="2912881" y="4071602"/>
            <a:ext cx="2507530" cy="6410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Process RDF</a:t>
            </a:r>
            <a:endParaRPr lang="en-US" dirty="0"/>
          </a:p>
        </p:txBody>
      </p:sp>
      <p:sp>
        <p:nvSpPr>
          <p:cNvPr id="7" name="Rectangle 6"/>
          <p:cNvSpPr/>
          <p:nvPr/>
        </p:nvSpPr>
        <p:spPr>
          <a:xfrm>
            <a:off x="2912881" y="6249163"/>
            <a:ext cx="2436829" cy="4729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Service</a:t>
            </a:r>
            <a:endParaRPr lang="en-US" dirty="0"/>
          </a:p>
        </p:txBody>
      </p:sp>
      <p:sp>
        <p:nvSpPr>
          <p:cNvPr id="9" name="Rectangle 8"/>
          <p:cNvSpPr/>
          <p:nvPr/>
        </p:nvSpPr>
        <p:spPr>
          <a:xfrm>
            <a:off x="118559" y="1411542"/>
            <a:ext cx="1121790" cy="9428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Interface</a:t>
            </a:r>
          </a:p>
        </p:txBody>
      </p:sp>
      <p:sp>
        <p:nvSpPr>
          <p:cNvPr id="12" name="Rectangle 11"/>
          <p:cNvSpPr/>
          <p:nvPr/>
        </p:nvSpPr>
        <p:spPr>
          <a:xfrm>
            <a:off x="6254683" y="2339911"/>
            <a:ext cx="1597843" cy="716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Submissions</a:t>
            </a:r>
            <a:endParaRPr lang="en-US" dirty="0"/>
          </a:p>
        </p:txBody>
      </p:sp>
      <p:sp>
        <p:nvSpPr>
          <p:cNvPr id="13" name="Rectangle 12"/>
          <p:cNvSpPr/>
          <p:nvPr/>
        </p:nvSpPr>
        <p:spPr>
          <a:xfrm>
            <a:off x="2912881" y="5071215"/>
            <a:ext cx="2507530" cy="6410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Post Processor</a:t>
            </a:r>
            <a:endParaRPr lang="en-US" dirty="0"/>
          </a:p>
        </p:txBody>
      </p:sp>
      <p:sp>
        <p:nvSpPr>
          <p:cNvPr id="16" name="Right Brace 15"/>
          <p:cNvSpPr/>
          <p:nvPr/>
        </p:nvSpPr>
        <p:spPr>
          <a:xfrm>
            <a:off x="5551208" y="3223809"/>
            <a:ext cx="925007" cy="265770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6730739" y="4345897"/>
            <a:ext cx="2857001" cy="369332"/>
          </a:xfrm>
          <a:prstGeom prst="rect">
            <a:avLst/>
          </a:prstGeom>
          <a:noFill/>
        </p:spPr>
        <p:txBody>
          <a:bodyPr wrap="none" rtlCol="0">
            <a:spAutoFit/>
          </a:bodyPr>
          <a:lstStyle/>
          <a:p>
            <a:r>
              <a:rPr lang="en-US" dirty="0" smtClean="0"/>
              <a:t>Process RDF Form Controller</a:t>
            </a:r>
            <a:endParaRPr lang="en-US" dirty="0"/>
          </a:p>
        </p:txBody>
      </p:sp>
      <p:cxnSp>
        <p:nvCxnSpPr>
          <p:cNvPr id="28" name="Elbow Connector 27"/>
          <p:cNvCxnSpPr>
            <a:stCxn id="9" idx="3"/>
            <a:endCxn id="12" idx="0"/>
          </p:cNvCxnSpPr>
          <p:nvPr/>
        </p:nvCxnSpPr>
        <p:spPr>
          <a:xfrm>
            <a:off x="1240349" y="1882987"/>
            <a:ext cx="5813256" cy="4569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 name="Straight Arrow Connector 2"/>
          <p:cNvCxnSpPr>
            <a:stCxn id="9" idx="3"/>
            <a:endCxn id="4" idx="0"/>
          </p:cNvCxnSpPr>
          <p:nvPr/>
        </p:nvCxnSpPr>
        <p:spPr>
          <a:xfrm>
            <a:off x="1240349" y="1882987"/>
            <a:ext cx="952417" cy="42264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4" idx="3"/>
            <a:endCxn id="12" idx="1"/>
          </p:cNvCxnSpPr>
          <p:nvPr/>
        </p:nvCxnSpPr>
        <p:spPr>
          <a:xfrm>
            <a:off x="2991687" y="2663846"/>
            <a:ext cx="3262996" cy="3428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Down Arrow 17"/>
          <p:cNvSpPr/>
          <p:nvPr/>
        </p:nvSpPr>
        <p:spPr>
          <a:xfrm>
            <a:off x="4062290" y="2699144"/>
            <a:ext cx="216817" cy="501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5429836" y="5965599"/>
            <a:ext cx="6188810" cy="369332"/>
          </a:xfrm>
          <a:prstGeom prst="rect">
            <a:avLst/>
          </a:prstGeom>
          <a:noFill/>
        </p:spPr>
        <p:txBody>
          <a:bodyPr wrap="none" rtlCol="0">
            <a:spAutoFit/>
          </a:bodyPr>
          <a:lstStyle/>
          <a:p>
            <a:r>
              <a:rPr lang="en-US" dirty="0" smtClean="0"/>
              <a:t>Create set of additions/retractions of RDF to be added/removed</a:t>
            </a:r>
            <a:endParaRPr lang="en-US" dirty="0"/>
          </a:p>
        </p:txBody>
      </p:sp>
      <p:sp>
        <p:nvSpPr>
          <p:cNvPr id="27" name="TextBox 26"/>
          <p:cNvSpPr txBox="1"/>
          <p:nvPr/>
        </p:nvSpPr>
        <p:spPr>
          <a:xfrm>
            <a:off x="6607012" y="3259047"/>
            <a:ext cx="3574029" cy="923330"/>
          </a:xfrm>
          <a:prstGeom prst="rect">
            <a:avLst/>
          </a:prstGeom>
          <a:noFill/>
        </p:spPr>
        <p:txBody>
          <a:bodyPr wrap="square" rtlCol="0">
            <a:spAutoFit/>
          </a:bodyPr>
          <a:lstStyle/>
          <a:p>
            <a:r>
              <a:rPr lang="en-US" dirty="0" smtClean="0"/>
              <a:t>A particular generator can have pre and post-processors assigned which will be executed in this process.</a:t>
            </a:r>
            <a:endParaRPr lang="en-US" dirty="0"/>
          </a:p>
        </p:txBody>
      </p:sp>
      <p:sp>
        <p:nvSpPr>
          <p:cNvPr id="29" name="TextBox 28"/>
          <p:cNvSpPr txBox="1"/>
          <p:nvPr/>
        </p:nvSpPr>
        <p:spPr>
          <a:xfrm>
            <a:off x="906645" y="3514950"/>
            <a:ext cx="1940838" cy="1754326"/>
          </a:xfrm>
          <a:prstGeom prst="rect">
            <a:avLst/>
          </a:prstGeom>
          <a:noFill/>
        </p:spPr>
        <p:txBody>
          <a:bodyPr wrap="square" rtlCol="0">
            <a:spAutoFit/>
          </a:bodyPr>
          <a:lstStyle/>
          <a:p>
            <a:r>
              <a:rPr lang="en-US" dirty="0" smtClean="0"/>
              <a:t>Substitute RDF patterns with URIs/Literals from existing values as well as based on form submission</a:t>
            </a:r>
            <a:endParaRPr lang="en-US" dirty="0"/>
          </a:p>
        </p:txBody>
      </p:sp>
      <p:sp>
        <p:nvSpPr>
          <p:cNvPr id="33" name="Title 1"/>
          <p:cNvSpPr>
            <a:spLocks noGrp="1"/>
          </p:cNvSpPr>
          <p:nvPr>
            <p:ph type="title"/>
          </p:nvPr>
        </p:nvSpPr>
        <p:spPr>
          <a:xfrm>
            <a:off x="838200" y="365125"/>
            <a:ext cx="10515600" cy="1325563"/>
          </a:xfrm>
        </p:spPr>
        <p:txBody>
          <a:bodyPr/>
          <a:lstStyle/>
          <a:p>
            <a:r>
              <a:rPr lang="en-US" dirty="0" smtClean="0"/>
              <a:t>Form submission</a:t>
            </a:r>
            <a:endParaRPr lang="en-US" dirty="0"/>
          </a:p>
        </p:txBody>
      </p:sp>
      <p:sp>
        <p:nvSpPr>
          <p:cNvPr id="19" name="TextBox 18"/>
          <p:cNvSpPr txBox="1"/>
          <p:nvPr/>
        </p:nvSpPr>
        <p:spPr>
          <a:xfrm>
            <a:off x="9357735" y="1690688"/>
            <a:ext cx="2910925" cy="1477328"/>
          </a:xfrm>
          <a:prstGeom prst="rect">
            <a:avLst/>
          </a:prstGeom>
          <a:noFill/>
        </p:spPr>
        <p:txBody>
          <a:bodyPr wrap="none" rtlCol="0">
            <a:spAutoFit/>
          </a:bodyPr>
          <a:lstStyle/>
          <a:p>
            <a:r>
              <a:rPr lang="en-US" dirty="0" smtClean="0"/>
              <a:t>GREEN = What developer </a:t>
            </a:r>
          </a:p>
          <a:p>
            <a:r>
              <a:rPr lang="en-US" dirty="0" smtClean="0"/>
              <a:t>will have to write</a:t>
            </a:r>
          </a:p>
          <a:p>
            <a:r>
              <a:rPr lang="en-US" dirty="0" smtClean="0"/>
              <a:t>Generator associated with</a:t>
            </a:r>
          </a:p>
          <a:p>
            <a:r>
              <a:rPr lang="en-US" dirty="0" smtClean="0"/>
              <a:t>Property using RDF predicate</a:t>
            </a:r>
          </a:p>
          <a:p>
            <a:r>
              <a:rPr lang="en-US" dirty="0" smtClean="0"/>
              <a:t>In display model</a:t>
            </a:r>
            <a:endParaRPr lang="en-US" dirty="0"/>
          </a:p>
        </p:txBody>
      </p:sp>
    </p:spTree>
    <p:extLst>
      <p:ext uri="{BB962C8B-B14F-4D97-AF65-F5344CB8AC3E}">
        <p14:creationId xmlns:p14="http://schemas.microsoft.com/office/powerpoint/2010/main" val="2227992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Customizing Customizability</a:t>
            </a:r>
            <a:endParaRPr lang="en-US" dirty="0"/>
          </a:p>
        </p:txBody>
      </p:sp>
      <p:sp>
        <p:nvSpPr>
          <p:cNvPr id="3" name="Content Placeholder 2"/>
          <p:cNvSpPr>
            <a:spLocks noGrp="1"/>
          </p:cNvSpPr>
          <p:nvPr>
            <p:ph idx="1"/>
          </p:nvPr>
        </p:nvSpPr>
        <p:spPr/>
        <p:txBody>
          <a:bodyPr/>
          <a:lstStyle/>
          <a:p>
            <a:r>
              <a:rPr lang="en-US" dirty="0" smtClean="0"/>
              <a:t>Objectives</a:t>
            </a:r>
          </a:p>
          <a:p>
            <a:pPr lvl="1"/>
            <a:r>
              <a:rPr lang="en-US" dirty="0" smtClean="0"/>
              <a:t>Developer doesn’t need to write JAVA generator code but can</a:t>
            </a:r>
          </a:p>
          <a:p>
            <a:pPr lvl="2"/>
            <a:r>
              <a:rPr lang="en-US" dirty="0" smtClean="0"/>
              <a:t>Define fields (i.e. HTML form input names and the variables linked to them in the RDF) and RDF in JSONLD</a:t>
            </a:r>
          </a:p>
          <a:p>
            <a:pPr lvl="2"/>
            <a:r>
              <a:rPr lang="en-US" dirty="0" smtClean="0"/>
              <a:t>Connect to option drop-downs in JSON-LD</a:t>
            </a:r>
          </a:p>
          <a:p>
            <a:pPr lvl="1"/>
            <a:r>
              <a:rPr lang="en-US" dirty="0" smtClean="0"/>
              <a:t>For simple use cases, developer doesn’t have to write </a:t>
            </a:r>
            <a:r>
              <a:rPr lang="en-US" dirty="0" err="1" smtClean="0"/>
              <a:t>Freemarker</a:t>
            </a:r>
            <a:r>
              <a:rPr lang="en-US" dirty="0" smtClean="0"/>
              <a:t> template but can</a:t>
            </a:r>
          </a:p>
          <a:p>
            <a:pPr lvl="2"/>
            <a:r>
              <a:rPr lang="en-US" dirty="0" smtClean="0"/>
              <a:t>Define order of fields and what they shall be called (and if any are “internal” autocomplete) within a JSON file</a:t>
            </a:r>
          </a:p>
        </p:txBody>
      </p:sp>
    </p:spTree>
    <p:extLst>
      <p:ext uri="{BB962C8B-B14F-4D97-AF65-F5344CB8AC3E}">
        <p14:creationId xmlns:p14="http://schemas.microsoft.com/office/powerpoint/2010/main" val="3543195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Customizing Customizability</a:t>
            </a:r>
            <a:endParaRPr lang="en-US" dirty="0"/>
          </a:p>
        </p:txBody>
      </p:sp>
      <p:sp>
        <p:nvSpPr>
          <p:cNvPr id="3" name="Content Placeholder 2"/>
          <p:cNvSpPr>
            <a:spLocks noGrp="1"/>
          </p:cNvSpPr>
          <p:nvPr>
            <p:ph idx="1"/>
          </p:nvPr>
        </p:nvSpPr>
        <p:spPr/>
        <p:txBody>
          <a:bodyPr/>
          <a:lstStyle/>
          <a:p>
            <a:r>
              <a:rPr lang="en-US" dirty="0" smtClean="0"/>
              <a:t>Generator</a:t>
            </a:r>
          </a:p>
          <a:p>
            <a:pPr lvl="1"/>
            <a:r>
              <a:rPr lang="en-US" dirty="0" smtClean="0"/>
              <a:t>Define what literals and </a:t>
            </a:r>
            <a:r>
              <a:rPr lang="en-US" dirty="0" err="1" smtClean="0"/>
              <a:t>uris</a:t>
            </a:r>
            <a:r>
              <a:rPr lang="en-US" dirty="0" smtClean="0"/>
              <a:t> are on the form </a:t>
            </a:r>
          </a:p>
          <a:p>
            <a:pPr lvl="2"/>
            <a:r>
              <a:rPr lang="en-US" dirty="0" smtClean="0"/>
              <a:t>(i.e. which RDF variables – my assumption as in practice, we kept literal/</a:t>
            </a:r>
            <a:r>
              <a:rPr lang="en-US" dirty="0" err="1" smtClean="0"/>
              <a:t>uri</a:t>
            </a:r>
            <a:r>
              <a:rPr lang="en-US" dirty="0" smtClean="0"/>
              <a:t>/fieldnames the same)</a:t>
            </a:r>
          </a:p>
          <a:p>
            <a:pPr lvl="1"/>
            <a:r>
              <a:rPr lang="en-US" dirty="0" smtClean="0"/>
              <a:t>Define SPARQL queries to get existing values of literals and </a:t>
            </a:r>
            <a:r>
              <a:rPr lang="en-US" dirty="0" err="1" smtClean="0"/>
              <a:t>uris</a:t>
            </a:r>
            <a:r>
              <a:rPr lang="en-US" dirty="0" smtClean="0"/>
              <a:t> on the form</a:t>
            </a:r>
          </a:p>
          <a:p>
            <a:pPr lvl="1"/>
            <a:r>
              <a:rPr lang="en-US" dirty="0" smtClean="0"/>
              <a:t>Define “fields” on the form (attach to validators etc.)</a:t>
            </a:r>
          </a:p>
          <a:p>
            <a:r>
              <a:rPr lang="en-US" dirty="0" smtClean="0"/>
              <a:t>Submission</a:t>
            </a:r>
          </a:p>
          <a:p>
            <a:pPr lvl="1"/>
            <a:r>
              <a:rPr lang="en-US" dirty="0" smtClean="0"/>
              <a:t>Capture submitted values on the form</a:t>
            </a:r>
          </a:p>
          <a:p>
            <a:pPr lvl="2"/>
            <a:r>
              <a:rPr lang="en-US" dirty="0" smtClean="0"/>
              <a:t>Based on the fields defined within the generator</a:t>
            </a:r>
          </a:p>
          <a:p>
            <a:pPr lvl="1"/>
            <a:r>
              <a:rPr lang="en-US" dirty="0" smtClean="0"/>
              <a:t>Generate errors and redirect to error page based on server-side validation</a:t>
            </a:r>
          </a:p>
          <a:p>
            <a:pPr lvl="1"/>
            <a:endParaRPr lang="en-US" dirty="0"/>
          </a:p>
        </p:txBody>
      </p:sp>
    </p:spTree>
    <p:extLst>
      <p:ext uri="{BB962C8B-B14F-4D97-AF65-F5344CB8AC3E}">
        <p14:creationId xmlns:p14="http://schemas.microsoft.com/office/powerpoint/2010/main" val="4124664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64618" y="2047345"/>
            <a:ext cx="1597843" cy="71643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Minimal Generator</a:t>
            </a:r>
            <a:endParaRPr lang="en-US" dirty="0"/>
          </a:p>
        </p:txBody>
      </p:sp>
      <p:sp>
        <p:nvSpPr>
          <p:cNvPr id="5" name="Rectangle 4"/>
          <p:cNvSpPr/>
          <p:nvPr/>
        </p:nvSpPr>
        <p:spPr>
          <a:xfrm>
            <a:off x="4541221" y="3230370"/>
            <a:ext cx="2507530" cy="6410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Minimal Generator Pre-Processor</a:t>
            </a:r>
            <a:endParaRPr lang="en-US" dirty="0"/>
          </a:p>
        </p:txBody>
      </p:sp>
      <p:sp>
        <p:nvSpPr>
          <p:cNvPr id="6" name="Rectangle 5"/>
          <p:cNvSpPr/>
          <p:nvPr/>
        </p:nvSpPr>
        <p:spPr>
          <a:xfrm>
            <a:off x="4554188" y="4040673"/>
            <a:ext cx="2507530" cy="6410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Process RDF</a:t>
            </a:r>
            <a:endParaRPr lang="en-US" dirty="0"/>
          </a:p>
        </p:txBody>
      </p:sp>
      <p:sp>
        <p:nvSpPr>
          <p:cNvPr id="7" name="Rectangle 6"/>
          <p:cNvSpPr/>
          <p:nvPr/>
        </p:nvSpPr>
        <p:spPr>
          <a:xfrm>
            <a:off x="4554188" y="6218234"/>
            <a:ext cx="2436829" cy="4729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Service</a:t>
            </a:r>
            <a:endParaRPr lang="en-US" dirty="0"/>
          </a:p>
        </p:txBody>
      </p:sp>
      <p:sp>
        <p:nvSpPr>
          <p:cNvPr id="9" name="Rectangle 8"/>
          <p:cNvSpPr/>
          <p:nvPr/>
        </p:nvSpPr>
        <p:spPr>
          <a:xfrm>
            <a:off x="626559" y="1315158"/>
            <a:ext cx="1121790" cy="9428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Interface</a:t>
            </a:r>
          </a:p>
        </p:txBody>
      </p:sp>
      <p:sp>
        <p:nvSpPr>
          <p:cNvPr id="12" name="Rectangle 11"/>
          <p:cNvSpPr/>
          <p:nvPr/>
        </p:nvSpPr>
        <p:spPr>
          <a:xfrm>
            <a:off x="6762683" y="2243527"/>
            <a:ext cx="1597843" cy="716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Submissions</a:t>
            </a:r>
            <a:endParaRPr lang="en-US" dirty="0"/>
          </a:p>
        </p:txBody>
      </p:sp>
      <p:sp>
        <p:nvSpPr>
          <p:cNvPr id="13" name="Rectangle 12"/>
          <p:cNvSpPr/>
          <p:nvPr/>
        </p:nvSpPr>
        <p:spPr>
          <a:xfrm>
            <a:off x="4554188" y="5040286"/>
            <a:ext cx="2507530" cy="6410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Post Processor</a:t>
            </a:r>
            <a:endParaRPr lang="en-US" dirty="0"/>
          </a:p>
        </p:txBody>
      </p:sp>
      <p:sp>
        <p:nvSpPr>
          <p:cNvPr id="16" name="Right Brace 15"/>
          <p:cNvSpPr/>
          <p:nvPr/>
        </p:nvSpPr>
        <p:spPr>
          <a:xfrm>
            <a:off x="7192515" y="3192880"/>
            <a:ext cx="925007" cy="265770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8372046" y="4314968"/>
            <a:ext cx="1668085" cy="646331"/>
          </a:xfrm>
          <a:prstGeom prst="rect">
            <a:avLst/>
          </a:prstGeom>
          <a:noFill/>
        </p:spPr>
        <p:txBody>
          <a:bodyPr wrap="none" rtlCol="0">
            <a:spAutoFit/>
          </a:bodyPr>
          <a:lstStyle/>
          <a:p>
            <a:r>
              <a:rPr lang="en-US" dirty="0" smtClean="0"/>
              <a:t>Process RDF </a:t>
            </a:r>
          </a:p>
          <a:p>
            <a:r>
              <a:rPr lang="en-US" dirty="0" smtClean="0"/>
              <a:t>Form Controller</a:t>
            </a:r>
            <a:endParaRPr lang="en-US" dirty="0"/>
          </a:p>
        </p:txBody>
      </p:sp>
      <p:cxnSp>
        <p:nvCxnSpPr>
          <p:cNvPr id="28" name="Elbow Connector 27"/>
          <p:cNvCxnSpPr>
            <a:stCxn id="9" idx="3"/>
            <a:endCxn id="12" idx="0"/>
          </p:cNvCxnSpPr>
          <p:nvPr/>
        </p:nvCxnSpPr>
        <p:spPr>
          <a:xfrm>
            <a:off x="1748349" y="1786603"/>
            <a:ext cx="5813256" cy="4569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 name="Straight Arrow Connector 2"/>
          <p:cNvCxnSpPr>
            <a:stCxn id="9" idx="3"/>
            <a:endCxn id="4" idx="0"/>
          </p:cNvCxnSpPr>
          <p:nvPr/>
        </p:nvCxnSpPr>
        <p:spPr>
          <a:xfrm>
            <a:off x="1748349" y="1786603"/>
            <a:ext cx="952417" cy="42264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12" idx="1"/>
          </p:cNvCxnSpPr>
          <p:nvPr/>
        </p:nvCxnSpPr>
        <p:spPr>
          <a:xfrm flipV="1">
            <a:off x="4384539" y="2601746"/>
            <a:ext cx="2378144" cy="122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Down Arrow 17"/>
          <p:cNvSpPr/>
          <p:nvPr/>
        </p:nvSpPr>
        <p:spPr>
          <a:xfrm>
            <a:off x="5626477" y="2614002"/>
            <a:ext cx="216817" cy="501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7071143" y="5934670"/>
            <a:ext cx="2391167" cy="923330"/>
          </a:xfrm>
          <a:prstGeom prst="rect">
            <a:avLst/>
          </a:prstGeom>
          <a:noFill/>
        </p:spPr>
        <p:txBody>
          <a:bodyPr wrap="none" rtlCol="0">
            <a:spAutoFit/>
          </a:bodyPr>
          <a:lstStyle/>
          <a:p>
            <a:r>
              <a:rPr lang="en-US" dirty="0" smtClean="0"/>
              <a:t>Create set of additions/</a:t>
            </a:r>
          </a:p>
          <a:p>
            <a:r>
              <a:rPr lang="en-US" dirty="0" smtClean="0"/>
              <a:t>retractions of RDF to </a:t>
            </a:r>
          </a:p>
          <a:p>
            <a:r>
              <a:rPr lang="en-US" dirty="0" smtClean="0"/>
              <a:t>be added/removed</a:t>
            </a:r>
            <a:endParaRPr lang="en-US" dirty="0"/>
          </a:p>
        </p:txBody>
      </p:sp>
      <p:sp>
        <p:nvSpPr>
          <p:cNvPr id="33" name="Title 1"/>
          <p:cNvSpPr>
            <a:spLocks noGrp="1"/>
          </p:cNvSpPr>
          <p:nvPr>
            <p:ph type="title"/>
          </p:nvPr>
        </p:nvSpPr>
        <p:spPr>
          <a:xfrm>
            <a:off x="838200" y="365125"/>
            <a:ext cx="10515600" cy="1325563"/>
          </a:xfrm>
        </p:spPr>
        <p:txBody>
          <a:bodyPr/>
          <a:lstStyle/>
          <a:p>
            <a:r>
              <a:rPr lang="en-US" dirty="0"/>
              <a:t>Customizing Customizability</a:t>
            </a:r>
            <a:r>
              <a:rPr lang="en-US" dirty="0" smtClean="0"/>
              <a:t>: All JSON</a:t>
            </a:r>
            <a:endParaRPr lang="en-US" dirty="0"/>
          </a:p>
        </p:txBody>
      </p:sp>
      <p:sp>
        <p:nvSpPr>
          <p:cNvPr id="19" name="Rectangle 18"/>
          <p:cNvSpPr/>
          <p:nvPr/>
        </p:nvSpPr>
        <p:spPr>
          <a:xfrm>
            <a:off x="804325" y="3513173"/>
            <a:ext cx="1597843" cy="716437"/>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JSON-LD RDF Configuration</a:t>
            </a:r>
            <a:endParaRPr lang="en-US" dirty="0"/>
          </a:p>
        </p:txBody>
      </p:sp>
      <p:sp>
        <p:nvSpPr>
          <p:cNvPr id="21" name="Rectangle 20"/>
          <p:cNvSpPr/>
          <p:nvPr/>
        </p:nvSpPr>
        <p:spPr>
          <a:xfrm>
            <a:off x="804325" y="2601745"/>
            <a:ext cx="1597843" cy="716437"/>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JSON Display Configuration</a:t>
            </a:r>
            <a:endParaRPr lang="en-US" dirty="0"/>
          </a:p>
        </p:txBody>
      </p:sp>
      <p:sp>
        <p:nvSpPr>
          <p:cNvPr id="22" name="TextBox 21"/>
          <p:cNvSpPr txBox="1"/>
          <p:nvPr/>
        </p:nvSpPr>
        <p:spPr>
          <a:xfrm>
            <a:off x="9543976" y="1279225"/>
            <a:ext cx="2529465" cy="2862322"/>
          </a:xfrm>
          <a:prstGeom prst="rect">
            <a:avLst/>
          </a:prstGeom>
          <a:noFill/>
        </p:spPr>
        <p:txBody>
          <a:bodyPr wrap="square" rtlCol="0">
            <a:spAutoFit/>
          </a:bodyPr>
          <a:lstStyle/>
          <a:p>
            <a:r>
              <a:rPr lang="en-US" dirty="0" smtClean="0"/>
              <a:t>GREEN = What developer </a:t>
            </a:r>
          </a:p>
          <a:p>
            <a:r>
              <a:rPr lang="en-US" dirty="0" smtClean="0"/>
              <a:t>will have to write</a:t>
            </a:r>
          </a:p>
          <a:p>
            <a:r>
              <a:rPr lang="en-US" dirty="0" smtClean="0"/>
              <a:t>ORANGE = What we wrote to support JSON mechanism</a:t>
            </a:r>
          </a:p>
          <a:p>
            <a:r>
              <a:rPr lang="en-US" dirty="0" smtClean="0"/>
              <a:t>Minimal Generator needs to be associated with property using RDF predicate</a:t>
            </a:r>
          </a:p>
        </p:txBody>
      </p:sp>
      <p:sp>
        <p:nvSpPr>
          <p:cNvPr id="23" name="Rectangle 22"/>
          <p:cNvSpPr/>
          <p:nvPr/>
        </p:nvSpPr>
        <p:spPr>
          <a:xfrm>
            <a:off x="2764618" y="2834444"/>
            <a:ext cx="1597843" cy="71643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Minimal </a:t>
            </a:r>
            <a:r>
              <a:rPr lang="en-US" dirty="0" err="1" smtClean="0"/>
              <a:t>Freemarker</a:t>
            </a:r>
            <a:endParaRPr lang="en-US" dirty="0"/>
          </a:p>
        </p:txBody>
      </p:sp>
      <p:cxnSp>
        <p:nvCxnSpPr>
          <p:cNvPr id="8" name="Straight Arrow Connector 7"/>
          <p:cNvCxnSpPr>
            <a:stCxn id="21" idx="0"/>
            <a:endCxn id="9" idx="2"/>
          </p:cNvCxnSpPr>
          <p:nvPr/>
        </p:nvCxnSpPr>
        <p:spPr>
          <a:xfrm flipH="1" flipV="1">
            <a:off x="1187454" y="2258048"/>
            <a:ext cx="415793" cy="34369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9" idx="3"/>
            <a:endCxn id="5" idx="1"/>
          </p:cNvCxnSpPr>
          <p:nvPr/>
        </p:nvCxnSpPr>
        <p:spPr>
          <a:xfrm flipV="1">
            <a:off x="2402168" y="3550881"/>
            <a:ext cx="2139053" cy="32051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713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Customizing Customizability: All JSON</a:t>
            </a:r>
            <a:endParaRPr lang="en-US" dirty="0"/>
          </a:p>
        </p:txBody>
      </p:sp>
      <p:sp>
        <p:nvSpPr>
          <p:cNvPr id="3" name="TextBox 2"/>
          <p:cNvSpPr txBox="1"/>
          <p:nvPr/>
        </p:nvSpPr>
        <p:spPr>
          <a:xfrm>
            <a:off x="310858" y="1690688"/>
            <a:ext cx="5043339" cy="2492990"/>
          </a:xfrm>
          <a:prstGeom prst="rect">
            <a:avLst/>
          </a:prstGeom>
          <a:noFill/>
          <a:ln>
            <a:solidFill>
              <a:schemeClr val="accent1"/>
            </a:solidFill>
          </a:ln>
        </p:spPr>
        <p:txBody>
          <a:bodyPr wrap="square" rtlCol="0">
            <a:spAutoFit/>
          </a:bodyPr>
          <a:lstStyle/>
          <a:p>
            <a:r>
              <a:rPr lang="en-US" sz="1200" dirty="0"/>
              <a:t> "@graph": [</a:t>
            </a:r>
          </a:p>
          <a:p>
            <a:r>
              <a:rPr lang="en-US" sz="1200" dirty="0"/>
              <a:t>    {</a:t>
            </a:r>
          </a:p>
          <a:p>
            <a:r>
              <a:rPr lang="en-US" sz="1200" dirty="0"/>
              <a:t>      "@id": "customform:whcor_requiredN3",</a:t>
            </a:r>
          </a:p>
          <a:p>
            <a:r>
              <a:rPr lang="en-US" sz="1200" dirty="0"/>
              <a:t>      </a:t>
            </a:r>
            <a:r>
              <a:rPr lang="en-US" sz="1200" b="1" dirty="0"/>
              <a:t>"@type": </a:t>
            </a:r>
            <a:r>
              <a:rPr lang="en-US" sz="1200" dirty="0"/>
              <a:t>[</a:t>
            </a:r>
          </a:p>
          <a:p>
            <a:r>
              <a:rPr lang="en-US" sz="1200" b="1" dirty="0"/>
              <a:t>        "forms:RequiredN3Pattern",</a:t>
            </a:r>
          </a:p>
          <a:p>
            <a:r>
              <a:rPr lang="en-US" sz="1200" dirty="0"/>
              <a:t>        "</a:t>
            </a:r>
            <a:r>
              <a:rPr lang="en-US" sz="1200" dirty="0" err="1"/>
              <a:t>forms:FormComponent</a:t>
            </a:r>
            <a:r>
              <a:rPr lang="en-US" sz="1200" dirty="0"/>
              <a:t>"</a:t>
            </a:r>
          </a:p>
          <a:p>
            <a:r>
              <a:rPr lang="en-US" sz="1200" dirty="0"/>
              <a:t>      ],</a:t>
            </a:r>
          </a:p>
          <a:p>
            <a:r>
              <a:rPr lang="en-US" sz="1200" dirty="0" smtClean="0"/>
              <a:t>      </a:t>
            </a:r>
            <a:r>
              <a:rPr lang="en-US" sz="1200" b="1" dirty="0" smtClean="0"/>
              <a:t>"</a:t>
            </a:r>
            <a:r>
              <a:rPr lang="en-US" sz="1200" b="1" dirty="0" err="1" smtClean="0"/>
              <a:t>customform:pattern</a:t>
            </a:r>
            <a:r>
              <a:rPr lang="en-US" sz="1200" b="1" dirty="0" smtClean="0"/>
              <a:t>": </a:t>
            </a:r>
            <a:r>
              <a:rPr lang="en-US" sz="1200" dirty="0" smtClean="0"/>
              <a:t>[</a:t>
            </a:r>
          </a:p>
          <a:p>
            <a:r>
              <a:rPr lang="en-US" sz="1200" dirty="0" smtClean="0"/>
              <a:t>        </a:t>
            </a:r>
            <a:r>
              <a:rPr lang="en-US" sz="1200" dirty="0"/>
              <a:t>"?</a:t>
            </a:r>
            <a:r>
              <a:rPr lang="en-US" sz="1200" dirty="0" err="1"/>
              <a:t>objectVar</a:t>
            </a:r>
            <a:r>
              <a:rPr lang="en-US" sz="1200" dirty="0"/>
              <a:t> </a:t>
            </a:r>
            <a:r>
              <a:rPr lang="en-US" sz="1200" dirty="0" err="1"/>
              <a:t>bib:hasAgent</a:t>
            </a:r>
            <a:r>
              <a:rPr lang="en-US" sz="1200" dirty="0"/>
              <a:t> </a:t>
            </a:r>
            <a:r>
              <a:rPr lang="en-US" sz="1200" b="1" u="sng" dirty="0">
                <a:solidFill>
                  <a:srgbClr val="C00000"/>
                </a:solidFill>
              </a:rPr>
              <a:t>?agent </a:t>
            </a:r>
            <a:r>
              <a:rPr lang="en-US" sz="1200" dirty="0"/>
              <a:t>. ?agent </a:t>
            </a:r>
            <a:r>
              <a:rPr lang="en-US" sz="1200" dirty="0" err="1"/>
              <a:t>bib:isAgentOf</a:t>
            </a:r>
            <a:r>
              <a:rPr lang="en-US" sz="1200" dirty="0"/>
              <a:t> ?</a:t>
            </a:r>
            <a:r>
              <a:rPr lang="en-US" sz="1200" dirty="0" err="1"/>
              <a:t>objectVar</a:t>
            </a:r>
            <a:r>
              <a:rPr lang="en-US" sz="1200" dirty="0"/>
              <a:t> .    ",</a:t>
            </a:r>
          </a:p>
          <a:p>
            <a:r>
              <a:rPr lang="en-US" sz="1200" dirty="0"/>
              <a:t>        "?</a:t>
            </a:r>
            <a:r>
              <a:rPr lang="en-US" sz="1200" dirty="0" err="1"/>
              <a:t>objectVar</a:t>
            </a:r>
            <a:r>
              <a:rPr lang="en-US" sz="1200" dirty="0"/>
              <a:t> a </a:t>
            </a:r>
            <a:r>
              <a:rPr lang="en-US" sz="1200" dirty="0" err="1"/>
              <a:t>bib:Activity</a:t>
            </a:r>
            <a:r>
              <a:rPr lang="en-US" sz="1200" dirty="0"/>
              <a:t> . ?</a:t>
            </a:r>
            <a:r>
              <a:rPr lang="en-US" sz="1200" dirty="0" err="1"/>
              <a:t>objectVar</a:t>
            </a:r>
            <a:r>
              <a:rPr lang="en-US" sz="1200" dirty="0"/>
              <a:t> a ?</a:t>
            </a:r>
            <a:r>
              <a:rPr lang="en-US" sz="1200" dirty="0" err="1"/>
              <a:t>activityType</a:t>
            </a:r>
            <a:r>
              <a:rPr lang="en-US" sz="1200" dirty="0"/>
              <a:t> . </a:t>
            </a:r>
            <a:r>
              <a:rPr lang="en-US" sz="1200" dirty="0" smtClean="0"/>
              <a:t>…"</a:t>
            </a:r>
            <a:endParaRPr lang="en-US" sz="1200" dirty="0"/>
          </a:p>
          <a:p>
            <a:r>
              <a:rPr lang="en-US" sz="1200" dirty="0"/>
              <a:t>      ],</a:t>
            </a:r>
          </a:p>
          <a:p>
            <a:r>
              <a:rPr lang="en-US" sz="1200" dirty="0"/>
              <a:t>      </a:t>
            </a:r>
            <a:r>
              <a:rPr lang="en-US" sz="1200" b="1" dirty="0"/>
              <a:t>"</a:t>
            </a:r>
            <a:r>
              <a:rPr lang="en-US" sz="1200" b="1" dirty="0" err="1"/>
              <a:t>customform:prefixes</a:t>
            </a:r>
            <a:r>
              <a:rPr lang="en-US" sz="1200" b="1" dirty="0"/>
              <a:t>"</a:t>
            </a:r>
            <a:r>
              <a:rPr lang="en-US" sz="1200" dirty="0"/>
              <a:t>: "@prefix bib: </a:t>
            </a:r>
            <a:r>
              <a:rPr lang="en-US" sz="1200" dirty="0" smtClean="0">
                <a:hlinkClick r:id="rId2"/>
              </a:rPr>
              <a:t>http</a:t>
            </a:r>
            <a:r>
              <a:rPr lang="en-US" sz="1200" dirty="0">
                <a:hlinkClick r:id="rId2"/>
              </a:rPr>
              <a:t>://</a:t>
            </a:r>
            <a:r>
              <a:rPr lang="en-US" sz="1200" u="sng" dirty="0">
                <a:hlinkClick r:id="rId2"/>
              </a:rPr>
              <a:t>bibliotek-o.org/ontology</a:t>
            </a:r>
            <a:r>
              <a:rPr lang="en-US" sz="1200" u="sng" dirty="0" smtClean="0">
                <a:hlinkClick r:id="rId2"/>
              </a:rPr>
              <a:t>/</a:t>
            </a:r>
            <a:r>
              <a:rPr lang="en-US" sz="1200" u="sng" dirty="0" smtClean="0"/>
              <a:t>...."</a:t>
            </a:r>
            <a:endParaRPr lang="en-US" sz="1200" u="sng" dirty="0"/>
          </a:p>
          <a:p>
            <a:r>
              <a:rPr lang="en-US" sz="1200" dirty="0"/>
              <a:t>    },</a:t>
            </a:r>
            <a:endParaRPr lang="en-US" sz="1200" dirty="0"/>
          </a:p>
        </p:txBody>
      </p:sp>
      <p:sp>
        <p:nvSpPr>
          <p:cNvPr id="4" name="TextBox 3"/>
          <p:cNvSpPr txBox="1"/>
          <p:nvPr/>
        </p:nvSpPr>
        <p:spPr>
          <a:xfrm>
            <a:off x="310858" y="4262746"/>
            <a:ext cx="3791679" cy="2492990"/>
          </a:xfrm>
          <a:prstGeom prst="rect">
            <a:avLst/>
          </a:prstGeom>
          <a:noFill/>
          <a:ln>
            <a:solidFill>
              <a:schemeClr val="accent1"/>
            </a:solidFill>
          </a:ln>
        </p:spPr>
        <p:txBody>
          <a:bodyPr wrap="none" rtlCol="0">
            <a:spAutoFit/>
          </a:bodyPr>
          <a:lstStyle/>
          <a:p>
            <a:r>
              <a:rPr lang="en-US" sz="1200" dirty="0"/>
              <a:t> {</a:t>
            </a:r>
          </a:p>
          <a:p>
            <a:r>
              <a:rPr lang="en-US" sz="1200" dirty="0"/>
              <a:t>      "@id": "</a:t>
            </a:r>
            <a:r>
              <a:rPr lang="en-US" sz="1200" dirty="0" err="1"/>
              <a:t>customform:whcor_fieldAgent</a:t>
            </a:r>
            <a:r>
              <a:rPr lang="en-US" sz="1200" dirty="0"/>
              <a:t>",</a:t>
            </a:r>
          </a:p>
          <a:p>
            <a:r>
              <a:rPr lang="en-US" sz="1200" b="1" dirty="0"/>
              <a:t>      "@type": [</a:t>
            </a:r>
          </a:p>
          <a:p>
            <a:r>
              <a:rPr lang="en-US" sz="1200" dirty="0"/>
              <a:t>        "</a:t>
            </a:r>
            <a:r>
              <a:rPr lang="en-US" sz="1200" dirty="0" err="1"/>
              <a:t>forms:FormComponent</a:t>
            </a:r>
            <a:r>
              <a:rPr lang="en-US" sz="1200" dirty="0"/>
              <a:t>",</a:t>
            </a:r>
          </a:p>
          <a:p>
            <a:r>
              <a:rPr lang="en-US" sz="1200" b="1" dirty="0"/>
              <a:t>        "</a:t>
            </a:r>
            <a:r>
              <a:rPr lang="en-US" sz="1200" b="1" dirty="0" err="1"/>
              <a:t>forms:UriField</a:t>
            </a:r>
            <a:r>
              <a:rPr lang="en-US" sz="1200" b="1" dirty="0"/>
              <a:t>"</a:t>
            </a:r>
          </a:p>
          <a:p>
            <a:r>
              <a:rPr lang="en-US" sz="1200" dirty="0"/>
              <a:t>      ],</a:t>
            </a:r>
          </a:p>
          <a:p>
            <a:r>
              <a:rPr lang="en-US" sz="1200" dirty="0"/>
              <a:t>      "</a:t>
            </a:r>
            <a:r>
              <a:rPr lang="en-US" sz="1200" dirty="0" err="1"/>
              <a:t>customform:mayUseNewResource</a:t>
            </a:r>
            <a:r>
              <a:rPr lang="en-US" sz="1200" dirty="0"/>
              <a:t>": true,</a:t>
            </a:r>
          </a:p>
          <a:p>
            <a:r>
              <a:rPr lang="en-US" sz="1200" dirty="0"/>
              <a:t>      "</a:t>
            </a:r>
            <a:r>
              <a:rPr lang="en-US" sz="1200" dirty="0" err="1"/>
              <a:t>customform:queryForExistingValue</a:t>
            </a:r>
            <a:r>
              <a:rPr lang="en-US" sz="1200" dirty="0"/>
              <a:t>": "PREFIX bib: </a:t>
            </a:r>
            <a:r>
              <a:rPr lang="en-US" sz="1200" dirty="0" smtClean="0"/>
              <a:t>….</a:t>
            </a:r>
            <a:r>
              <a:rPr lang="en-US" sz="1200" u="sng" dirty="0" smtClean="0"/>
              <a:t>",</a:t>
            </a:r>
            <a:endParaRPr lang="en-US" sz="1200" u="sng" dirty="0"/>
          </a:p>
          <a:p>
            <a:r>
              <a:rPr lang="en-US" sz="1200" dirty="0"/>
              <a:t>      "</a:t>
            </a:r>
            <a:r>
              <a:rPr lang="en-US" sz="1200" dirty="0" err="1"/>
              <a:t>customform:validator</a:t>
            </a:r>
            <a:r>
              <a:rPr lang="en-US" sz="1200" dirty="0"/>
              <a:t>": {</a:t>
            </a:r>
          </a:p>
          <a:p>
            <a:r>
              <a:rPr lang="en-US" sz="1200" dirty="0"/>
              <a:t>        "@id": "</a:t>
            </a:r>
            <a:r>
              <a:rPr lang="en-US" sz="1200" dirty="0" err="1"/>
              <a:t>customform:whcor_nonemptyValidator</a:t>
            </a:r>
            <a:r>
              <a:rPr lang="en-US" sz="1200" dirty="0"/>
              <a:t>"</a:t>
            </a:r>
          </a:p>
          <a:p>
            <a:r>
              <a:rPr lang="en-US" sz="1200" dirty="0"/>
              <a:t>      },</a:t>
            </a:r>
          </a:p>
          <a:p>
            <a:r>
              <a:rPr lang="en-US" sz="1200" dirty="0"/>
              <a:t>      "</a:t>
            </a:r>
            <a:r>
              <a:rPr lang="en-US" sz="1200" dirty="0" err="1"/>
              <a:t>customform:varName</a:t>
            </a:r>
            <a:r>
              <a:rPr lang="en-US" sz="1200" dirty="0"/>
              <a:t>": </a:t>
            </a:r>
            <a:r>
              <a:rPr lang="en-US" sz="1200" b="1" u="sng" dirty="0">
                <a:solidFill>
                  <a:srgbClr val="C00000"/>
                </a:solidFill>
              </a:rPr>
              <a:t>"agent"</a:t>
            </a:r>
          </a:p>
          <a:p>
            <a:r>
              <a:rPr lang="en-US" sz="1200" dirty="0"/>
              <a:t>    },</a:t>
            </a:r>
            <a:endParaRPr lang="en-US" sz="1200" dirty="0"/>
          </a:p>
        </p:txBody>
      </p:sp>
      <p:sp>
        <p:nvSpPr>
          <p:cNvPr id="5" name="TextBox 4"/>
          <p:cNvSpPr txBox="1"/>
          <p:nvPr/>
        </p:nvSpPr>
        <p:spPr>
          <a:xfrm>
            <a:off x="6512749" y="1690688"/>
            <a:ext cx="5368393" cy="2123658"/>
          </a:xfrm>
          <a:prstGeom prst="rect">
            <a:avLst/>
          </a:prstGeom>
          <a:noFill/>
          <a:ln>
            <a:solidFill>
              <a:schemeClr val="accent1"/>
            </a:solidFill>
          </a:ln>
        </p:spPr>
        <p:txBody>
          <a:bodyPr wrap="none" rtlCol="0">
            <a:spAutoFit/>
          </a:bodyPr>
          <a:lstStyle/>
          <a:p>
            <a:r>
              <a:rPr lang="en-US" sz="1200" dirty="0" err="1"/>
              <a:t>var</a:t>
            </a:r>
            <a:r>
              <a:rPr lang="en-US" sz="1200" dirty="0"/>
              <a:t> </a:t>
            </a:r>
            <a:r>
              <a:rPr lang="en-US" sz="1200" dirty="0" err="1"/>
              <a:t>displayConfig</a:t>
            </a:r>
            <a:r>
              <a:rPr lang="en-US" sz="1200" dirty="0"/>
              <a:t> = {</a:t>
            </a:r>
          </a:p>
          <a:p>
            <a:r>
              <a:rPr lang="en-US" sz="1200" dirty="0"/>
              <a:t>"</a:t>
            </a:r>
            <a:r>
              <a:rPr lang="en-US" sz="1200" dirty="0" err="1"/>
              <a:t>fieldOrder</a:t>
            </a:r>
            <a:r>
              <a:rPr lang="en-US" sz="1200" dirty="0"/>
              <a:t>" :  [</a:t>
            </a:r>
            <a:r>
              <a:rPr lang="en-US" sz="1200" i="1" dirty="0"/>
              <a:t>"</a:t>
            </a:r>
            <a:r>
              <a:rPr lang="en-US" sz="1200" i="1" dirty="0" err="1"/>
              <a:t>activityType</a:t>
            </a:r>
            <a:r>
              <a:rPr lang="en-US" sz="1200" i="1" dirty="0"/>
              <a:t>", "</a:t>
            </a:r>
            <a:r>
              <a:rPr lang="en-US" sz="1200" i="1" dirty="0" err="1"/>
              <a:t>activityLabel</a:t>
            </a:r>
            <a:r>
              <a:rPr lang="en-US" sz="1200" i="1" dirty="0"/>
              <a:t>", "</a:t>
            </a:r>
            <a:r>
              <a:rPr lang="en-US" sz="1200" i="1" dirty="0" err="1"/>
              <a:t>agentType</a:t>
            </a:r>
            <a:r>
              <a:rPr lang="en-US" sz="1200" i="1" dirty="0"/>
              <a:t>", "</a:t>
            </a:r>
            <a:r>
              <a:rPr lang="en-US" sz="1200" i="1" dirty="0" err="1"/>
              <a:t>agentName</a:t>
            </a:r>
            <a:r>
              <a:rPr lang="en-US" sz="1200" i="1" dirty="0"/>
              <a:t>" ],</a:t>
            </a:r>
          </a:p>
          <a:p>
            <a:r>
              <a:rPr lang="en-US" sz="1200" dirty="0"/>
              <a:t>"</a:t>
            </a:r>
            <a:r>
              <a:rPr lang="en-US" sz="1200" dirty="0" err="1"/>
              <a:t>fieldDisplayProperties</a:t>
            </a:r>
            <a:r>
              <a:rPr lang="en-US" sz="1200" dirty="0"/>
              <a:t>" : {</a:t>
            </a:r>
          </a:p>
          <a:p>
            <a:r>
              <a:rPr lang="en-US" sz="1200" dirty="0"/>
              <a:t>"</a:t>
            </a:r>
            <a:r>
              <a:rPr lang="en-US" sz="1200" dirty="0" err="1"/>
              <a:t>activityLabel</a:t>
            </a:r>
            <a:r>
              <a:rPr lang="en-US" sz="1200" dirty="0"/>
              <a:t>": {"</a:t>
            </a:r>
            <a:r>
              <a:rPr lang="en-US" sz="1200" dirty="0" err="1"/>
              <a:t>label":</a:t>
            </a:r>
            <a:r>
              <a:rPr lang="en-US" sz="1200" i="1" dirty="0" err="1"/>
              <a:t>"Activity</a:t>
            </a:r>
            <a:r>
              <a:rPr lang="en-US" sz="1200" i="1" dirty="0"/>
              <a:t> Label", "</a:t>
            </a:r>
            <a:r>
              <a:rPr lang="en-US" sz="1200" i="1" dirty="0" err="1"/>
              <a:t>hidden":"true</a:t>
            </a:r>
            <a:r>
              <a:rPr lang="en-US" sz="1200" i="1" dirty="0"/>
              <a:t>"},</a:t>
            </a:r>
          </a:p>
          <a:p>
            <a:r>
              <a:rPr lang="en-US" sz="1200" dirty="0"/>
              <a:t>"</a:t>
            </a:r>
            <a:r>
              <a:rPr lang="en-US" sz="1200" dirty="0" err="1"/>
              <a:t>agentName</a:t>
            </a:r>
            <a:r>
              <a:rPr lang="en-US" sz="1200" dirty="0"/>
              <a:t>": {"label": </a:t>
            </a:r>
            <a:r>
              <a:rPr lang="en-US" sz="1200" i="1" dirty="0"/>
              <a:t>"Agent Name", "</a:t>
            </a:r>
            <a:r>
              <a:rPr lang="en-US" sz="1200" i="1" dirty="0" err="1"/>
              <a:t>autocomplete":"true</a:t>
            </a:r>
            <a:r>
              <a:rPr lang="en-US" sz="1200" i="1" dirty="0"/>
              <a:t>", </a:t>
            </a:r>
            <a:endParaRPr lang="en-US" sz="1200" i="1" dirty="0" smtClean="0"/>
          </a:p>
          <a:p>
            <a:r>
              <a:rPr lang="en-US" sz="1200" i="1" dirty="0"/>
              <a:t>	</a:t>
            </a:r>
            <a:r>
              <a:rPr lang="en-US" sz="1200" i="1" dirty="0" smtClean="0"/>
              <a:t>"</a:t>
            </a:r>
            <a:r>
              <a:rPr lang="en-US" sz="1200" i="1" dirty="0" err="1"/>
              <a:t>labelFieldFor</a:t>
            </a:r>
            <a:r>
              <a:rPr lang="en-US" sz="1200" i="1" dirty="0"/>
              <a:t>": "agent", "</a:t>
            </a:r>
            <a:r>
              <a:rPr lang="en-US" sz="1200" i="1" dirty="0" err="1"/>
              <a:t>type":"http</a:t>
            </a:r>
            <a:r>
              <a:rPr lang="en-US" sz="1200" i="1" dirty="0"/>
              <a:t>://xmlns.com/</a:t>
            </a:r>
            <a:r>
              <a:rPr lang="en-US" sz="1200" i="1" dirty="0" err="1"/>
              <a:t>foaf</a:t>
            </a:r>
            <a:r>
              <a:rPr lang="en-US" sz="1200" i="1" dirty="0"/>
              <a:t>/0.1/Agent"},</a:t>
            </a:r>
          </a:p>
          <a:p>
            <a:r>
              <a:rPr lang="en-US" sz="1200" dirty="0"/>
              <a:t>"</a:t>
            </a:r>
            <a:r>
              <a:rPr lang="en-US" sz="1200" dirty="0" err="1"/>
              <a:t>agentType</a:t>
            </a:r>
            <a:r>
              <a:rPr lang="en-US" sz="1200" dirty="0"/>
              <a:t>":{"label": </a:t>
            </a:r>
            <a:r>
              <a:rPr lang="en-US" sz="1200" i="1" dirty="0"/>
              <a:t>"Agent Type"},</a:t>
            </a:r>
          </a:p>
          <a:p>
            <a:r>
              <a:rPr lang="en-US" sz="1200" dirty="0"/>
              <a:t>"</a:t>
            </a:r>
            <a:r>
              <a:rPr lang="en-US" sz="1200" dirty="0" err="1"/>
              <a:t>activityType</a:t>
            </a:r>
            <a:r>
              <a:rPr lang="en-US" sz="1200" dirty="0"/>
              <a:t>": {"label": </a:t>
            </a:r>
            <a:r>
              <a:rPr lang="en-US" sz="1200" i="1" dirty="0"/>
              <a:t>"Activity Type"}</a:t>
            </a:r>
          </a:p>
          <a:p>
            <a:r>
              <a:rPr lang="en-US" sz="1200" dirty="0"/>
              <a:t>}</a:t>
            </a:r>
          </a:p>
          <a:p>
            <a:r>
              <a:rPr lang="en-US" sz="1200" dirty="0"/>
              <a:t>};</a:t>
            </a:r>
          </a:p>
          <a:p>
            <a:endParaRPr lang="en-US" sz="1200" dirty="0"/>
          </a:p>
        </p:txBody>
      </p:sp>
      <p:sp>
        <p:nvSpPr>
          <p:cNvPr id="6" name="TextBox 5"/>
          <p:cNvSpPr txBox="1"/>
          <p:nvPr/>
        </p:nvSpPr>
        <p:spPr>
          <a:xfrm>
            <a:off x="4816498" y="4447269"/>
            <a:ext cx="3493520" cy="1477328"/>
          </a:xfrm>
          <a:prstGeom prst="rect">
            <a:avLst/>
          </a:prstGeom>
          <a:noFill/>
        </p:spPr>
        <p:txBody>
          <a:bodyPr wrap="none" rtlCol="0">
            <a:spAutoFit/>
          </a:bodyPr>
          <a:lstStyle/>
          <a:p>
            <a:r>
              <a:rPr lang="en-US" dirty="0" smtClean="0"/>
              <a:t>JSON-LD:</a:t>
            </a:r>
          </a:p>
          <a:p>
            <a:r>
              <a:rPr lang="en-US" dirty="0" smtClean="0"/>
              <a:t>Required and Optional N3</a:t>
            </a:r>
          </a:p>
          <a:p>
            <a:endParaRPr lang="en-US" dirty="0"/>
          </a:p>
          <a:p>
            <a:r>
              <a:rPr lang="en-US" dirty="0" smtClean="0"/>
              <a:t>Field/variable: type, new resource, </a:t>
            </a:r>
          </a:p>
          <a:p>
            <a:r>
              <a:rPr lang="en-US" dirty="0" smtClean="0"/>
              <a:t>SPARQL query for existing values</a:t>
            </a:r>
          </a:p>
        </p:txBody>
      </p:sp>
      <p:cxnSp>
        <p:nvCxnSpPr>
          <p:cNvPr id="8" name="Straight Arrow Connector 7"/>
          <p:cNvCxnSpPr/>
          <p:nvPr/>
        </p:nvCxnSpPr>
        <p:spPr>
          <a:xfrm>
            <a:off x="4412963" y="4262746"/>
            <a:ext cx="947277" cy="199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4" idx="3"/>
          </p:cNvCxnSpPr>
          <p:nvPr/>
        </p:nvCxnSpPr>
        <p:spPr>
          <a:xfrm>
            <a:off x="4102537" y="5509241"/>
            <a:ext cx="71396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543514" y="4183678"/>
            <a:ext cx="2337628" cy="1200329"/>
          </a:xfrm>
          <a:prstGeom prst="rect">
            <a:avLst/>
          </a:prstGeom>
          <a:noFill/>
        </p:spPr>
        <p:txBody>
          <a:bodyPr wrap="none" rtlCol="0">
            <a:spAutoFit/>
          </a:bodyPr>
          <a:lstStyle/>
          <a:p>
            <a:r>
              <a:rPr lang="en-US" dirty="0" smtClean="0"/>
              <a:t>JSON:</a:t>
            </a:r>
          </a:p>
          <a:p>
            <a:r>
              <a:rPr lang="en-US" dirty="0" smtClean="0"/>
              <a:t>Display order</a:t>
            </a:r>
          </a:p>
          <a:p>
            <a:r>
              <a:rPr lang="en-US" dirty="0" smtClean="0"/>
              <a:t>Labels of fields</a:t>
            </a:r>
          </a:p>
          <a:p>
            <a:r>
              <a:rPr lang="en-US" dirty="0" smtClean="0"/>
              <a:t>If field is autocomplete</a:t>
            </a:r>
          </a:p>
        </p:txBody>
      </p:sp>
      <p:cxnSp>
        <p:nvCxnSpPr>
          <p:cNvPr id="17" name="Straight Arrow Connector 16"/>
          <p:cNvCxnSpPr/>
          <p:nvPr/>
        </p:nvCxnSpPr>
        <p:spPr>
          <a:xfrm>
            <a:off x="10201619" y="3814346"/>
            <a:ext cx="11017" cy="369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5832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Customizing Customizability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JSON-LD configuration</a:t>
            </a:r>
            <a:endParaRPr lang="en-US" dirty="0" smtClean="0"/>
          </a:p>
          <a:p>
            <a:pPr lvl="1"/>
            <a:r>
              <a:rPr lang="en-US" dirty="0" smtClean="0"/>
              <a:t>Variable names, fields all assumed to have same names (no need to </a:t>
            </a:r>
            <a:r>
              <a:rPr lang="en-US" dirty="0" smtClean="0"/>
              <a:t>redefine in multiple places)</a:t>
            </a:r>
          </a:p>
          <a:p>
            <a:pPr lvl="1"/>
            <a:r>
              <a:rPr lang="en-US" dirty="0" smtClean="0"/>
              <a:t>All RDF defined together without having to create groupings</a:t>
            </a:r>
          </a:p>
          <a:p>
            <a:pPr lvl="2"/>
            <a:r>
              <a:rPr lang="en-US" dirty="0" smtClean="0"/>
              <a:t>Previously, had to group together into chunks that would be added to the store only if the entire set was validated as proper N3</a:t>
            </a:r>
          </a:p>
          <a:p>
            <a:pPr lvl="2"/>
            <a:r>
              <a:rPr lang="en-US" dirty="0" smtClean="0"/>
              <a:t>Dependencies, etc. can be defined within the JSON-LD itself to handle situations where certain variables should only be added if other variables are present and have values</a:t>
            </a:r>
          </a:p>
          <a:p>
            <a:r>
              <a:rPr lang="en-US" dirty="0" smtClean="0"/>
              <a:t>JSON </a:t>
            </a:r>
            <a:r>
              <a:rPr lang="en-US" dirty="0" err="1" smtClean="0"/>
              <a:t>Config</a:t>
            </a:r>
            <a:endParaRPr lang="en-US" dirty="0" smtClean="0"/>
          </a:p>
          <a:p>
            <a:pPr lvl="1"/>
            <a:r>
              <a:rPr lang="en-US" dirty="0" smtClean="0"/>
              <a:t>Indicate ordering of fields and what labels the UI should have</a:t>
            </a:r>
          </a:p>
          <a:p>
            <a:pPr lvl="1"/>
            <a:r>
              <a:rPr lang="en-US" dirty="0" smtClean="0"/>
              <a:t>Indicat</a:t>
            </a:r>
            <a:r>
              <a:rPr lang="en-US" dirty="0" smtClean="0"/>
              <a:t>e whether or not a field is autocomplete</a:t>
            </a:r>
          </a:p>
          <a:p>
            <a:r>
              <a:rPr lang="en-US" dirty="0" smtClean="0"/>
              <a:t>Behind the scenes: MinimalEditConfigurationGenerator.java, </a:t>
            </a:r>
            <a:r>
              <a:rPr lang="en-US" dirty="0" err="1" smtClean="0"/>
              <a:t>MinimalConfigurationPreprocessor</a:t>
            </a:r>
            <a:r>
              <a:rPr lang="en-US" dirty="0" smtClean="0"/>
              <a:t>, </a:t>
            </a:r>
            <a:r>
              <a:rPr lang="en-US" dirty="0" err="1" smtClean="0"/>
              <a:t>minimalconfigtemplat</a:t>
            </a:r>
            <a:r>
              <a:rPr lang="en-US" dirty="0" err="1" smtClean="0"/>
              <a:t>e.ftl</a:t>
            </a:r>
            <a:r>
              <a:rPr lang="en-US" dirty="0" smtClean="0"/>
              <a:t>, minimalconfigtemplate.js</a:t>
            </a:r>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95564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Customizing Customizability: JSON And </a:t>
            </a:r>
            <a:r>
              <a:rPr lang="en-US" dirty="0" err="1" smtClean="0"/>
              <a:t>Freemarker</a:t>
            </a:r>
            <a:endParaRPr lang="en-US" dirty="0"/>
          </a:p>
        </p:txBody>
      </p:sp>
      <p:sp>
        <p:nvSpPr>
          <p:cNvPr id="3" name="Content Placeholder 2"/>
          <p:cNvSpPr>
            <a:spLocks noGrp="1"/>
          </p:cNvSpPr>
          <p:nvPr>
            <p:ph idx="1"/>
          </p:nvPr>
        </p:nvSpPr>
        <p:spPr/>
        <p:txBody>
          <a:bodyPr>
            <a:normAutofit lnSpcReduction="10000"/>
          </a:bodyPr>
          <a:lstStyle/>
          <a:p>
            <a:r>
              <a:rPr lang="en-US" dirty="0" smtClean="0"/>
              <a:t>JSON-LD exactly same as in other case</a:t>
            </a:r>
          </a:p>
          <a:p>
            <a:r>
              <a:rPr lang="en-US" dirty="0" smtClean="0"/>
              <a:t>Use a custom </a:t>
            </a:r>
            <a:r>
              <a:rPr lang="en-US" dirty="0" err="1" smtClean="0"/>
              <a:t>Freemarker</a:t>
            </a:r>
            <a:r>
              <a:rPr lang="en-US" dirty="0" smtClean="0"/>
              <a:t> template</a:t>
            </a:r>
          </a:p>
          <a:p>
            <a:pPr lvl="1"/>
            <a:r>
              <a:rPr lang="en-US" dirty="0" smtClean="0"/>
              <a:t>More complex/involved UI</a:t>
            </a:r>
          </a:p>
          <a:p>
            <a:pPr lvl="1"/>
            <a:r>
              <a:rPr lang="en-US" dirty="0" smtClean="0"/>
              <a:t>Fields that JSON display </a:t>
            </a:r>
            <a:r>
              <a:rPr lang="en-US" dirty="0" err="1" smtClean="0"/>
              <a:t>config</a:t>
            </a:r>
            <a:r>
              <a:rPr lang="en-US" dirty="0" smtClean="0"/>
              <a:t> does not yet implement automatically</a:t>
            </a:r>
          </a:p>
          <a:p>
            <a:pPr lvl="1"/>
            <a:r>
              <a:rPr lang="en-US" dirty="0" smtClean="0"/>
              <a:t>Example</a:t>
            </a:r>
          </a:p>
          <a:p>
            <a:pPr lvl="2"/>
            <a:r>
              <a:rPr lang="en-US" dirty="0" err="1" smtClean="0"/>
              <a:t>addNewWorkTemplate.ftl</a:t>
            </a:r>
            <a:endParaRPr lang="en-US" dirty="0" smtClean="0"/>
          </a:p>
          <a:p>
            <a:pPr lvl="3"/>
            <a:r>
              <a:rPr lang="en-US" dirty="0" smtClean="0"/>
              <a:t>Includes minimalCustomTemplate.js (whereas default fully automated display uses minimalConfigTemplate.js)</a:t>
            </a:r>
          </a:p>
          <a:p>
            <a:pPr lvl="3"/>
            <a:r>
              <a:rPr lang="en-US" dirty="0" smtClean="0"/>
              <a:t>Also includes addNewWorkSpecific.js which includes JavaScript for this particular form</a:t>
            </a:r>
          </a:p>
          <a:p>
            <a:r>
              <a:rPr lang="en-US" dirty="0" smtClean="0"/>
              <a:t>Future may hold automated versions of additional functionality and/or ability to add/indicate custom JavaScript even using the automated JSON display </a:t>
            </a:r>
            <a:r>
              <a:rPr lang="en-US" dirty="0" err="1" smtClean="0"/>
              <a:t>config</a:t>
            </a:r>
            <a:r>
              <a:rPr lang="en-US" dirty="0" smtClean="0"/>
              <a:t> (i.e. without doing any </a:t>
            </a:r>
            <a:r>
              <a:rPr lang="en-US" dirty="0" err="1" smtClean="0"/>
              <a:t>Freemarker</a:t>
            </a:r>
            <a:r>
              <a:rPr lang="en-US" dirty="0" smtClean="0"/>
              <a:t>)</a:t>
            </a:r>
          </a:p>
          <a:p>
            <a:pPr lvl="1"/>
            <a:endParaRPr lang="en-US" dirty="0"/>
          </a:p>
        </p:txBody>
      </p:sp>
    </p:spTree>
    <p:extLst>
      <p:ext uri="{BB962C8B-B14F-4D97-AF65-F5344CB8AC3E}">
        <p14:creationId xmlns:p14="http://schemas.microsoft.com/office/powerpoint/2010/main" val="7494487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321</TotalTime>
  <Words>1344</Words>
  <Application>Microsoft Office PowerPoint</Application>
  <PresentationFormat>Widescreen</PresentationFormat>
  <Paragraphs>182</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A trip down custom form lanes</vt:lpstr>
      <vt:lpstr>Form generation/view (new/edit)</vt:lpstr>
      <vt:lpstr>Form submission</vt:lpstr>
      <vt:lpstr>Customizing Customizability</vt:lpstr>
      <vt:lpstr>Customizing Customizability</vt:lpstr>
      <vt:lpstr>Customizing Customizability: All JSON</vt:lpstr>
      <vt:lpstr>Customizing Customizability: All JSON</vt:lpstr>
      <vt:lpstr>Customizing Customizability</vt:lpstr>
      <vt:lpstr>Customizing Customizability: JSON And Freemarker</vt:lpstr>
      <vt:lpstr>How to set it up</vt:lpstr>
      <vt:lpstr>How to set it up</vt:lpstr>
      <vt:lpstr>How to set it up</vt:lpstr>
      <vt:lpstr>How to set it up</vt:lpstr>
      <vt:lpstr>Things to also cover later</vt:lpstr>
      <vt:lpstr>When undetermined number of values are added</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trip down custom form lanes</dc:title>
  <dc:creator>Huda J. Khan</dc:creator>
  <cp:lastModifiedBy>Huda J. Khan</cp:lastModifiedBy>
  <cp:revision>30</cp:revision>
  <dcterms:created xsi:type="dcterms:W3CDTF">2017-11-14T20:22:16Z</dcterms:created>
  <dcterms:modified xsi:type="dcterms:W3CDTF">2017-11-15T18:59:13Z</dcterms:modified>
</cp:coreProperties>
</file>