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fntdata" ContentType="application/x-fontdata"/>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p:sldMasterIdLst>
    <p:sldMasterId id="2147483648" r:id="rId1"/>
    <p:sldMasterId id="2147483662" r:id="rId2"/>
  </p:sldMasterIdLst>
  <p:notesMasterIdLst>
    <p:notesMasterId r:id="rId25"/>
  </p:notesMasterIdLst>
  <p:handoutMasterIdLst>
    <p:handoutMasterId r:id="rId26"/>
  </p:handoutMasterIdLst>
  <p:sldIdLst>
    <p:sldId id="278" r:id="rId3"/>
    <p:sldId id="333" r:id="rId4"/>
    <p:sldId id="337" r:id="rId5"/>
    <p:sldId id="394" r:id="rId6"/>
    <p:sldId id="395" r:id="rId7"/>
    <p:sldId id="365" r:id="rId8"/>
    <p:sldId id="319" r:id="rId9"/>
    <p:sldId id="320" r:id="rId10"/>
    <p:sldId id="298" r:id="rId11"/>
    <p:sldId id="383" r:id="rId12"/>
    <p:sldId id="385" r:id="rId13"/>
    <p:sldId id="386" r:id="rId14"/>
    <p:sldId id="384" r:id="rId15"/>
    <p:sldId id="387" r:id="rId16"/>
    <p:sldId id="286" r:id="rId17"/>
    <p:sldId id="288" r:id="rId18"/>
    <p:sldId id="289" r:id="rId19"/>
    <p:sldId id="326" r:id="rId20"/>
    <p:sldId id="396" r:id="rId21"/>
    <p:sldId id="397" r:id="rId22"/>
    <p:sldId id="398" r:id="rId23"/>
    <p:sldId id="399" r:id="rId24"/>
  </p:sldIdLst>
  <p:sldSz cx="12192000" cy="6858000"/>
  <p:notesSz cx="6797675" cy="9926638"/>
  <p:embeddedFontLst>
    <p:embeddedFont>
      <p:font typeface="Calibri" panose="020F0502020204030204" pitchFamily="34" charset="0"/>
      <p:regular r:id="rId27"/>
      <p:bold r:id="rId28"/>
      <p:italic r:id="rId29"/>
      <p:boldItalic r:id="rId30"/>
    </p:embeddedFont>
    <p:embeddedFont>
      <p:font typeface="Helvetica" panose="020B0604020202020204" pitchFamily="34" charset="0"/>
      <p:regular r:id="rId31"/>
      <p:bold r:id="rId32"/>
      <p:italic r:id="rId33"/>
      <p:boldItalic r:id="rId34"/>
    </p:embeddedFont>
    <p:embeddedFont>
      <p:font typeface="Calibri Light" panose="020F0302020204030204" pitchFamily="34" charset="0"/>
      <p:regular r:id="rId35"/>
      <p:italic r:id="rId36"/>
    </p:embeddedFont>
    <p:embeddedFont>
      <p:font typeface="Dosis" panose="02010203020202060003" pitchFamily="2" charset="0"/>
      <p:regular r:id="rId37"/>
      <p:bold r:id="rId38"/>
    </p:embeddedFont>
  </p:embeddedFontLst>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00A3E"/>
    <a:srgbClr val="C2E0E0"/>
    <a:srgbClr val="333333"/>
    <a:srgbClr val="006EB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ile medio 2 - Color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981" autoAdjust="0"/>
    <p:restoredTop sz="76302" autoAdjust="0"/>
  </p:normalViewPr>
  <p:slideViewPr>
    <p:cSldViewPr snapToGrid="0">
      <p:cViewPr varScale="1">
        <p:scale>
          <a:sx n="82" d="100"/>
          <a:sy n="82" d="100"/>
        </p:scale>
        <p:origin x="168" y="84"/>
      </p:cViewPr>
      <p:guideLst/>
    </p:cSldViewPr>
  </p:slideViewPr>
  <p:outlineViewPr>
    <p:cViewPr>
      <p:scale>
        <a:sx n="33" d="100"/>
        <a:sy n="33" d="100"/>
      </p:scale>
      <p:origin x="0" y="-14334"/>
    </p:cViewPr>
  </p:outlineViewPr>
  <p:notesTextViewPr>
    <p:cViewPr>
      <p:scale>
        <a:sx n="3" d="2"/>
        <a:sy n="3" d="2"/>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handoutMaster" Target="handoutMasters/handoutMaster1.xml"/><Relationship Id="rId39" Type="http://schemas.openxmlformats.org/officeDocument/2006/relationships/presProps" Target="presProps.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font" Target="fonts/font8.fntdata"/><Relationship Id="rId42"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notesMaster" Target="notesMasters/notesMaster1.xml"/><Relationship Id="rId33" Type="http://schemas.openxmlformats.org/officeDocument/2006/relationships/font" Target="fonts/font7.fntdata"/><Relationship Id="rId38" Type="http://schemas.openxmlformats.org/officeDocument/2006/relationships/font" Target="fonts/font12.fntdata"/><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font" Target="fonts/font3.fntdata"/><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font" Target="fonts/font6.fntdata"/><Relationship Id="rId37" Type="http://schemas.openxmlformats.org/officeDocument/2006/relationships/font" Target="fonts/font11.fntdata"/><Relationship Id="rId40"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font" Target="fonts/font2.fntdata"/><Relationship Id="rId36" Type="http://schemas.openxmlformats.org/officeDocument/2006/relationships/font" Target="fonts/font10.fntdata"/><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font" Target="fonts/font5.fntdata"/><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font" Target="fonts/font1.fntdata"/><Relationship Id="rId30" Type="http://schemas.openxmlformats.org/officeDocument/2006/relationships/font" Target="fonts/font4.fntdata"/><Relationship Id="rId35" Type="http://schemas.openxmlformats.org/officeDocument/2006/relationships/font" Target="fonts/font9.fntdata"/></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46400" cy="496888"/>
          </a:xfrm>
          <a:prstGeom prst="rect">
            <a:avLst/>
          </a:prstGeom>
        </p:spPr>
        <p:txBody>
          <a:bodyPr vert="horz" lIns="91440" tIns="45720" rIns="91440" bIns="45720" rtlCol="0"/>
          <a:lstStyle>
            <a:lvl1pPr algn="l">
              <a:defRPr sz="1200"/>
            </a:lvl1pPr>
          </a:lstStyle>
          <a:p>
            <a:endParaRPr lang="it-IT"/>
          </a:p>
        </p:txBody>
      </p:sp>
      <p:sp>
        <p:nvSpPr>
          <p:cNvPr id="3" name="Segnaposto data 2"/>
          <p:cNvSpPr>
            <a:spLocks noGrp="1"/>
          </p:cNvSpPr>
          <p:nvPr>
            <p:ph type="dt" sz="quarter" idx="1"/>
          </p:nvPr>
        </p:nvSpPr>
        <p:spPr>
          <a:xfrm>
            <a:off x="3849688" y="0"/>
            <a:ext cx="2946400" cy="496888"/>
          </a:xfrm>
          <a:prstGeom prst="rect">
            <a:avLst/>
          </a:prstGeom>
        </p:spPr>
        <p:txBody>
          <a:bodyPr vert="horz" lIns="91440" tIns="45720" rIns="91440" bIns="45720" rtlCol="0"/>
          <a:lstStyle>
            <a:lvl1pPr algn="r">
              <a:defRPr sz="1200"/>
            </a:lvl1pPr>
          </a:lstStyle>
          <a:p>
            <a:fld id="{7A014609-2335-4E34-A39B-9C86C639021E}" type="datetimeFigureOut">
              <a:rPr lang="it-IT" smtClean="0"/>
              <a:t>14/05/2019</a:t>
            </a:fld>
            <a:endParaRPr lang="it-IT"/>
          </a:p>
        </p:txBody>
      </p:sp>
      <p:sp>
        <p:nvSpPr>
          <p:cNvPr id="4" name="Segnaposto piè di pagina 3"/>
          <p:cNvSpPr>
            <a:spLocks noGrp="1"/>
          </p:cNvSpPr>
          <p:nvPr>
            <p:ph type="ftr" sz="quarter" idx="2"/>
          </p:nvPr>
        </p:nvSpPr>
        <p:spPr>
          <a:xfrm>
            <a:off x="0" y="9429750"/>
            <a:ext cx="2946400" cy="496888"/>
          </a:xfrm>
          <a:prstGeom prst="rect">
            <a:avLst/>
          </a:prstGeom>
        </p:spPr>
        <p:txBody>
          <a:bodyPr vert="horz" lIns="91440" tIns="45720" rIns="91440" bIns="45720" rtlCol="0" anchor="b"/>
          <a:lstStyle>
            <a:lvl1pPr algn="l">
              <a:defRPr sz="1200"/>
            </a:lvl1pPr>
          </a:lstStyle>
          <a:p>
            <a:endParaRPr lang="it-IT"/>
          </a:p>
        </p:txBody>
      </p:sp>
      <p:sp>
        <p:nvSpPr>
          <p:cNvPr id="5" name="Segnaposto numero diapositiva 4"/>
          <p:cNvSpPr>
            <a:spLocks noGrp="1"/>
          </p:cNvSpPr>
          <p:nvPr>
            <p:ph type="sldNum" sz="quarter" idx="3"/>
          </p:nvPr>
        </p:nvSpPr>
        <p:spPr>
          <a:xfrm>
            <a:off x="3849688" y="9429750"/>
            <a:ext cx="2946400" cy="496888"/>
          </a:xfrm>
          <a:prstGeom prst="rect">
            <a:avLst/>
          </a:prstGeom>
        </p:spPr>
        <p:txBody>
          <a:bodyPr vert="horz" lIns="91440" tIns="45720" rIns="91440" bIns="45720" rtlCol="0" anchor="b"/>
          <a:lstStyle>
            <a:lvl1pPr algn="r">
              <a:defRPr sz="1200"/>
            </a:lvl1pPr>
          </a:lstStyle>
          <a:p>
            <a:fld id="{5C6ABD34-87E2-4F62-863F-558A6A1FB5DB}" type="slidenum">
              <a:rPr lang="it-IT" smtClean="0"/>
              <a:t>‹N›</a:t>
            </a:fld>
            <a:endParaRPr lang="it-IT"/>
          </a:p>
        </p:txBody>
      </p:sp>
    </p:spTree>
    <p:extLst>
      <p:ext uri="{BB962C8B-B14F-4D97-AF65-F5344CB8AC3E}">
        <p14:creationId xmlns:p14="http://schemas.microsoft.com/office/powerpoint/2010/main" val="13080442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45659" cy="498056"/>
          </a:xfrm>
          <a:prstGeom prst="rect">
            <a:avLst/>
          </a:prstGeom>
        </p:spPr>
        <p:txBody>
          <a:bodyPr vert="horz" lIns="91440" tIns="45720" rIns="91440" bIns="45720" rtlCol="0"/>
          <a:lstStyle>
            <a:lvl1pPr algn="l">
              <a:defRPr sz="1200"/>
            </a:lvl1pPr>
          </a:lstStyle>
          <a:p>
            <a:endParaRPr lang="it-IT"/>
          </a:p>
        </p:txBody>
      </p:sp>
      <p:sp>
        <p:nvSpPr>
          <p:cNvPr id="3" name="Segnaposto data 2"/>
          <p:cNvSpPr>
            <a:spLocks noGrp="1"/>
          </p:cNvSpPr>
          <p:nvPr>
            <p:ph type="dt" idx="1"/>
          </p:nvPr>
        </p:nvSpPr>
        <p:spPr>
          <a:xfrm>
            <a:off x="3850443" y="0"/>
            <a:ext cx="2945659" cy="498056"/>
          </a:xfrm>
          <a:prstGeom prst="rect">
            <a:avLst/>
          </a:prstGeom>
        </p:spPr>
        <p:txBody>
          <a:bodyPr vert="horz" lIns="91440" tIns="45720" rIns="91440" bIns="45720" rtlCol="0"/>
          <a:lstStyle>
            <a:lvl1pPr algn="r">
              <a:defRPr sz="1200"/>
            </a:lvl1pPr>
          </a:lstStyle>
          <a:p>
            <a:fld id="{7C09F24D-278B-45B1-8626-EF4EDB913552}" type="datetimeFigureOut">
              <a:rPr lang="it-IT" smtClean="0"/>
              <a:t>14/05/2019</a:t>
            </a:fld>
            <a:endParaRPr lang="it-IT"/>
          </a:p>
        </p:txBody>
      </p:sp>
      <p:sp>
        <p:nvSpPr>
          <p:cNvPr id="4" name="Segnaposto immagine diapositiva 3"/>
          <p:cNvSpPr>
            <a:spLocks noGrp="1" noRot="1" noChangeAspect="1"/>
          </p:cNvSpPr>
          <p:nvPr>
            <p:ph type="sldImg" idx="2"/>
          </p:nvPr>
        </p:nvSpPr>
        <p:spPr>
          <a:xfrm>
            <a:off x="422275" y="1241425"/>
            <a:ext cx="5953125" cy="3349625"/>
          </a:xfrm>
          <a:prstGeom prst="rect">
            <a:avLst/>
          </a:prstGeom>
          <a:noFill/>
          <a:ln w="12700">
            <a:solidFill>
              <a:prstClr val="black"/>
            </a:solidFill>
          </a:ln>
        </p:spPr>
        <p:txBody>
          <a:bodyPr vert="horz" lIns="91440" tIns="45720" rIns="91440" bIns="45720" rtlCol="0" anchor="ctr"/>
          <a:lstStyle/>
          <a:p>
            <a:endParaRPr lang="it-IT"/>
          </a:p>
        </p:txBody>
      </p:sp>
      <p:sp>
        <p:nvSpPr>
          <p:cNvPr id="5" name="Segnaposto note 4"/>
          <p:cNvSpPr>
            <a:spLocks noGrp="1"/>
          </p:cNvSpPr>
          <p:nvPr>
            <p:ph type="body" sz="quarter" idx="3"/>
          </p:nvPr>
        </p:nvSpPr>
        <p:spPr>
          <a:xfrm>
            <a:off x="679768" y="4777194"/>
            <a:ext cx="5438140" cy="3908614"/>
          </a:xfrm>
          <a:prstGeom prst="rect">
            <a:avLst/>
          </a:prstGeom>
        </p:spPr>
        <p:txBody>
          <a:bodyPr vert="horz" lIns="91440" tIns="45720" rIns="91440" bIns="45720" rtlCol="0"/>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6" name="Segnaposto piè di pagina 5"/>
          <p:cNvSpPr>
            <a:spLocks noGrp="1"/>
          </p:cNvSpPr>
          <p:nvPr>
            <p:ph type="ftr" sz="quarter" idx="4"/>
          </p:nvPr>
        </p:nvSpPr>
        <p:spPr>
          <a:xfrm>
            <a:off x="0" y="9428584"/>
            <a:ext cx="2945659" cy="498055"/>
          </a:xfrm>
          <a:prstGeom prst="rect">
            <a:avLst/>
          </a:prstGeom>
        </p:spPr>
        <p:txBody>
          <a:bodyPr vert="horz" lIns="91440" tIns="45720" rIns="91440" bIns="45720" rtlCol="0" anchor="b"/>
          <a:lstStyle>
            <a:lvl1pPr algn="l">
              <a:defRPr sz="1200"/>
            </a:lvl1pPr>
          </a:lstStyle>
          <a:p>
            <a:endParaRPr lang="it-IT"/>
          </a:p>
        </p:txBody>
      </p:sp>
      <p:sp>
        <p:nvSpPr>
          <p:cNvPr id="7" name="Segnaposto numero diapositiva 6"/>
          <p:cNvSpPr>
            <a:spLocks noGrp="1"/>
          </p:cNvSpPr>
          <p:nvPr>
            <p:ph type="sldNum" sz="quarter" idx="5"/>
          </p:nvPr>
        </p:nvSpPr>
        <p:spPr>
          <a:xfrm>
            <a:off x="3850443" y="9428584"/>
            <a:ext cx="2945659" cy="498055"/>
          </a:xfrm>
          <a:prstGeom prst="rect">
            <a:avLst/>
          </a:prstGeom>
        </p:spPr>
        <p:txBody>
          <a:bodyPr vert="horz" lIns="91440" tIns="45720" rIns="91440" bIns="45720" rtlCol="0" anchor="b"/>
          <a:lstStyle>
            <a:lvl1pPr algn="r">
              <a:defRPr sz="1200"/>
            </a:lvl1pPr>
          </a:lstStyle>
          <a:p>
            <a:fld id="{686958AC-69FE-46E7-ACBC-AD3EE777703B}" type="slidenum">
              <a:rPr lang="it-IT" smtClean="0"/>
              <a:t>‹N›</a:t>
            </a:fld>
            <a:endParaRPr lang="it-IT"/>
          </a:p>
        </p:txBody>
      </p:sp>
    </p:spTree>
    <p:extLst>
      <p:ext uri="{BB962C8B-B14F-4D97-AF65-F5344CB8AC3E}">
        <p14:creationId xmlns:p14="http://schemas.microsoft.com/office/powerpoint/2010/main" val="32792052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en-US" dirty="0" smtClean="0"/>
              <a:t>Good morning to everybody, my name is Federico Ferrario and I am the IRIS product manager: the CINECA’s "Current Research Information System" solution.</a:t>
            </a:r>
          </a:p>
          <a:p>
            <a:r>
              <a:rPr lang="en-US" dirty="0" smtClean="0"/>
              <a:t>I want to thanks all of you, Mike and Andrew for this chance for CINECA to share our experience with VIVO.</a:t>
            </a:r>
          </a:p>
          <a:p>
            <a:r>
              <a:rPr lang="en-US" dirty="0" smtClean="0"/>
              <a:t>I’m here to understand if community is interested that CINECA share our new features.</a:t>
            </a:r>
            <a:endParaRPr lang="it-IT" dirty="0"/>
          </a:p>
        </p:txBody>
      </p:sp>
      <p:sp>
        <p:nvSpPr>
          <p:cNvPr id="4" name="Segnaposto numero diapositiva 3"/>
          <p:cNvSpPr>
            <a:spLocks noGrp="1"/>
          </p:cNvSpPr>
          <p:nvPr>
            <p:ph type="sldNum" sz="quarter" idx="10"/>
          </p:nvPr>
        </p:nvSpPr>
        <p:spPr/>
        <p:txBody>
          <a:bodyPr/>
          <a:lstStyle/>
          <a:p>
            <a:fld id="{686958AC-69FE-46E7-ACBC-AD3EE777703B}" type="slidenum">
              <a:rPr lang="it-IT" smtClean="0"/>
              <a:t>1</a:t>
            </a:fld>
            <a:endParaRPr lang="it-IT"/>
          </a:p>
        </p:txBody>
      </p:sp>
    </p:spTree>
    <p:extLst>
      <p:ext uri="{BB962C8B-B14F-4D97-AF65-F5344CB8AC3E}">
        <p14:creationId xmlns:p14="http://schemas.microsoft.com/office/powerpoint/2010/main" val="41746472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en-US" dirty="0" smtClean="0"/>
              <a:t>With these resources, Universities can carry out projects, they can sign contracts with industries, they need to register patents, they can, in general, carry out activities.</a:t>
            </a:r>
          </a:p>
          <a:p>
            <a:r>
              <a:rPr lang="en-US" dirty="0" smtClean="0"/>
              <a:t>Do you know success rate of your projects? Do you know which workgroup is involved in which projects?</a:t>
            </a:r>
          </a:p>
          <a:p>
            <a:r>
              <a:rPr lang="en-US" dirty="0" smtClean="0"/>
              <a:t>So, the second step is: university has to manage projects.</a:t>
            </a:r>
          </a:p>
        </p:txBody>
      </p:sp>
      <p:sp>
        <p:nvSpPr>
          <p:cNvPr id="4" name="Segnaposto numero diapositiva 3"/>
          <p:cNvSpPr>
            <a:spLocks noGrp="1"/>
          </p:cNvSpPr>
          <p:nvPr>
            <p:ph type="sldNum" sz="quarter" idx="10"/>
          </p:nvPr>
        </p:nvSpPr>
        <p:spPr/>
        <p:txBody>
          <a:bodyPr/>
          <a:lstStyle/>
          <a:p>
            <a:fld id="{686958AC-69FE-46E7-ACBC-AD3EE777703B}" type="slidenum">
              <a:rPr lang="it-IT" smtClean="0"/>
              <a:t>10</a:t>
            </a:fld>
            <a:endParaRPr lang="it-IT"/>
          </a:p>
        </p:txBody>
      </p:sp>
    </p:spTree>
    <p:extLst>
      <p:ext uri="{BB962C8B-B14F-4D97-AF65-F5344CB8AC3E}">
        <p14:creationId xmlns:p14="http://schemas.microsoft.com/office/powerpoint/2010/main" val="411479783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en-US" dirty="0" smtClean="0"/>
              <a:t>During the lifecycle of projects researchers write publications.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solidFill>
                  <a:srgbClr val="002060"/>
                </a:solidFill>
              </a:rPr>
              <a:t>Do you know the average of publications for departments last two years?</a:t>
            </a:r>
          </a:p>
          <a:p>
            <a:r>
              <a:rPr lang="en-US" dirty="0" smtClean="0"/>
              <a:t>So, the third step is: university has to manage publications.</a:t>
            </a:r>
          </a:p>
        </p:txBody>
      </p:sp>
      <p:sp>
        <p:nvSpPr>
          <p:cNvPr id="4" name="Segnaposto numero diapositiva 3"/>
          <p:cNvSpPr>
            <a:spLocks noGrp="1"/>
          </p:cNvSpPr>
          <p:nvPr>
            <p:ph type="sldNum" sz="quarter" idx="10"/>
          </p:nvPr>
        </p:nvSpPr>
        <p:spPr/>
        <p:txBody>
          <a:bodyPr/>
          <a:lstStyle/>
          <a:p>
            <a:fld id="{686958AC-69FE-46E7-ACBC-AD3EE777703B}" type="slidenum">
              <a:rPr lang="it-IT" smtClean="0"/>
              <a:t>11</a:t>
            </a:fld>
            <a:endParaRPr lang="it-IT"/>
          </a:p>
        </p:txBody>
      </p:sp>
    </p:spTree>
    <p:extLst>
      <p:ext uri="{BB962C8B-B14F-4D97-AF65-F5344CB8AC3E}">
        <p14:creationId xmlns:p14="http://schemas.microsoft.com/office/powerpoint/2010/main" val="130622623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en-US" dirty="0" smtClean="0"/>
              <a:t>Now I have a huge database with resources, projects, patents, contracts, publications…. what I need more over? I need to evaluate what I have done to define investments for the next cycle.</a:t>
            </a:r>
          </a:p>
        </p:txBody>
      </p:sp>
      <p:sp>
        <p:nvSpPr>
          <p:cNvPr id="4" name="Segnaposto numero diapositiva 3"/>
          <p:cNvSpPr>
            <a:spLocks noGrp="1"/>
          </p:cNvSpPr>
          <p:nvPr>
            <p:ph type="sldNum" sz="quarter" idx="10"/>
          </p:nvPr>
        </p:nvSpPr>
        <p:spPr/>
        <p:txBody>
          <a:bodyPr/>
          <a:lstStyle/>
          <a:p>
            <a:fld id="{686958AC-69FE-46E7-ACBC-AD3EE777703B}" type="slidenum">
              <a:rPr lang="it-IT" smtClean="0"/>
              <a:t>12</a:t>
            </a:fld>
            <a:endParaRPr lang="it-IT"/>
          </a:p>
        </p:txBody>
      </p:sp>
    </p:spTree>
    <p:extLst>
      <p:ext uri="{BB962C8B-B14F-4D97-AF65-F5344CB8AC3E}">
        <p14:creationId xmlns:p14="http://schemas.microsoft.com/office/powerpoint/2010/main" val="148820922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en-US" dirty="0" smtClean="0"/>
              <a:t>This is the only thing I want to do with this database? No… I surely want to increase visibility of my university to attract different stakeholders: students, industries, partners for grants… so I need a shop windows for my skills.</a:t>
            </a:r>
          </a:p>
        </p:txBody>
      </p:sp>
      <p:sp>
        <p:nvSpPr>
          <p:cNvPr id="4" name="Segnaposto numero diapositiva 3"/>
          <p:cNvSpPr>
            <a:spLocks noGrp="1"/>
          </p:cNvSpPr>
          <p:nvPr>
            <p:ph type="sldNum" sz="quarter" idx="10"/>
          </p:nvPr>
        </p:nvSpPr>
        <p:spPr/>
        <p:txBody>
          <a:bodyPr/>
          <a:lstStyle/>
          <a:p>
            <a:fld id="{686958AC-69FE-46E7-ACBC-AD3EE777703B}" type="slidenum">
              <a:rPr lang="it-IT" smtClean="0"/>
              <a:t>13</a:t>
            </a:fld>
            <a:endParaRPr lang="it-IT"/>
          </a:p>
        </p:txBody>
      </p:sp>
    </p:spTree>
    <p:extLst>
      <p:ext uri="{BB962C8B-B14F-4D97-AF65-F5344CB8AC3E}">
        <p14:creationId xmlns:p14="http://schemas.microsoft.com/office/powerpoint/2010/main" val="417461892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en-US" dirty="0" smtClean="0"/>
              <a:t>All these steps of research lifecycle are covered by IRIS’ s modules.</a:t>
            </a:r>
          </a:p>
          <a:p>
            <a:r>
              <a:rPr lang="en-US" baseline="0" dirty="0" smtClean="0"/>
              <a:t>the resource management module: RM</a:t>
            </a:r>
          </a:p>
          <a:p>
            <a:r>
              <a:rPr lang="en-US" baseline="0" dirty="0" smtClean="0"/>
              <a:t>the activities and project module: AP</a:t>
            </a:r>
          </a:p>
          <a:p>
            <a:r>
              <a:rPr lang="en-US" baseline="0" dirty="0" smtClean="0"/>
              <a:t>the institutional repository module: IR</a:t>
            </a:r>
          </a:p>
          <a:p>
            <a:r>
              <a:rPr lang="en-US" baseline="0" dirty="0" smtClean="0"/>
              <a:t>the evaluation and review module: ER</a:t>
            </a:r>
          </a:p>
          <a:p>
            <a:r>
              <a:rPr lang="en-US" baseline="0" dirty="0" smtClean="0"/>
              <a:t>The expertise and skills module: ES</a:t>
            </a:r>
            <a:endParaRPr lang="it-IT" baseline="0" dirty="0" smtClean="0"/>
          </a:p>
          <a:p>
            <a:endParaRPr lang="it-IT" baseline="0" dirty="0" smtClean="0"/>
          </a:p>
          <a:p>
            <a:endParaRPr lang="it-IT" dirty="0"/>
          </a:p>
        </p:txBody>
      </p:sp>
      <p:sp>
        <p:nvSpPr>
          <p:cNvPr id="4" name="Segnaposto numero diapositiva 3"/>
          <p:cNvSpPr>
            <a:spLocks noGrp="1"/>
          </p:cNvSpPr>
          <p:nvPr>
            <p:ph type="sldNum" sz="quarter" idx="10"/>
          </p:nvPr>
        </p:nvSpPr>
        <p:spPr/>
        <p:txBody>
          <a:bodyPr/>
          <a:lstStyle/>
          <a:p>
            <a:fld id="{686958AC-69FE-46E7-ACBC-AD3EE777703B}" type="slidenum">
              <a:rPr lang="it-IT" smtClean="0"/>
              <a:t>14</a:t>
            </a:fld>
            <a:endParaRPr lang="it-IT"/>
          </a:p>
        </p:txBody>
      </p:sp>
    </p:spTree>
    <p:extLst>
      <p:ext uri="{BB962C8B-B14F-4D97-AF65-F5344CB8AC3E}">
        <p14:creationId xmlns:p14="http://schemas.microsoft.com/office/powerpoint/2010/main" val="136281519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en-US" dirty="0" smtClean="0"/>
              <a:t>Before going deeper in what is IRIS… I want to show you some statistics to demonstrate that IRIS is not a virtual use case but a concrete product.</a:t>
            </a:r>
          </a:p>
          <a:p>
            <a:r>
              <a:rPr lang="en-US" dirty="0" smtClean="0"/>
              <a:t>IRIS is installed in seventy-eight Universities and Resource Institutes. In the last three years we have a growth rate of forty percent.</a:t>
            </a:r>
            <a:endParaRPr lang="it-IT" dirty="0"/>
          </a:p>
        </p:txBody>
      </p:sp>
      <p:sp>
        <p:nvSpPr>
          <p:cNvPr id="4" name="Segnaposto numero diapositiva 3"/>
          <p:cNvSpPr>
            <a:spLocks noGrp="1"/>
          </p:cNvSpPr>
          <p:nvPr>
            <p:ph type="sldNum" sz="quarter" idx="10"/>
          </p:nvPr>
        </p:nvSpPr>
        <p:spPr/>
        <p:txBody>
          <a:bodyPr/>
          <a:lstStyle/>
          <a:p>
            <a:fld id="{686958AC-69FE-46E7-ACBC-AD3EE777703B}" type="slidenum">
              <a:rPr lang="it-IT" smtClean="0"/>
              <a:t>15</a:t>
            </a:fld>
            <a:endParaRPr lang="it-IT"/>
          </a:p>
        </p:txBody>
      </p:sp>
    </p:spTree>
    <p:extLst>
      <p:ext uri="{BB962C8B-B14F-4D97-AF65-F5344CB8AC3E}">
        <p14:creationId xmlns:p14="http://schemas.microsoft.com/office/powerpoint/2010/main" val="201935031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en-US" dirty="0" smtClean="0"/>
              <a:t>Ok, I said: «seventy eight universities» but this is an absolute number… what is the coverage of IRIS in Italy? I try to explain it with two comparisons.</a:t>
            </a:r>
          </a:p>
          <a:p>
            <a:r>
              <a:rPr lang="en-US" dirty="0" smtClean="0"/>
              <a:t>The first is what is the coverage of IRIS in Italy based on universities dimension. ANVUR, the Italian agency of evaluation, classifies university in 3 classes: big, medium and small.</a:t>
            </a:r>
          </a:p>
          <a:p>
            <a:r>
              <a:rPr lang="en-US" dirty="0" smtClean="0"/>
              <a:t>IRIS is used by hundred percent of big universities, in the ninety percent of Medium and in the thirty percent of small.</a:t>
            </a:r>
          </a:p>
          <a:p>
            <a:r>
              <a:rPr lang="en-US" dirty="0" smtClean="0"/>
              <a:t>The low number of thirty percent of small universities include also online universities, that don’t need a CRIS or are too small to justify internal effort and costs to use IRIS.</a:t>
            </a:r>
            <a:endParaRPr lang="it-IT" baseline="0" dirty="0" smtClean="0"/>
          </a:p>
        </p:txBody>
      </p:sp>
      <p:sp>
        <p:nvSpPr>
          <p:cNvPr id="4" name="Segnaposto numero diapositiva 3"/>
          <p:cNvSpPr>
            <a:spLocks noGrp="1"/>
          </p:cNvSpPr>
          <p:nvPr>
            <p:ph type="sldNum" sz="quarter" idx="10"/>
          </p:nvPr>
        </p:nvSpPr>
        <p:spPr/>
        <p:txBody>
          <a:bodyPr/>
          <a:lstStyle/>
          <a:p>
            <a:fld id="{686958AC-69FE-46E7-ACBC-AD3EE777703B}" type="slidenum">
              <a:rPr lang="it-IT" smtClean="0"/>
              <a:t>16</a:t>
            </a:fld>
            <a:endParaRPr lang="it-IT"/>
          </a:p>
        </p:txBody>
      </p:sp>
    </p:spTree>
    <p:extLst>
      <p:ext uri="{BB962C8B-B14F-4D97-AF65-F5344CB8AC3E}">
        <p14:creationId xmlns:p14="http://schemas.microsoft.com/office/powerpoint/2010/main" val="33482183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en-US" dirty="0" smtClean="0"/>
              <a:t>Another interesting comparison is: how many researchers in Italy use IRIS? We can compare the sum of researchers in all IRIS's installations with the total number of researcher registered in the ministry's database and we can say that the ninety-six percent of researchers in Italy use IRIS</a:t>
            </a:r>
            <a:endParaRPr lang="it-IT" baseline="0" dirty="0" smtClean="0"/>
          </a:p>
        </p:txBody>
      </p:sp>
      <p:sp>
        <p:nvSpPr>
          <p:cNvPr id="4" name="Segnaposto numero diapositiva 3"/>
          <p:cNvSpPr>
            <a:spLocks noGrp="1"/>
          </p:cNvSpPr>
          <p:nvPr>
            <p:ph type="sldNum" sz="quarter" idx="10"/>
          </p:nvPr>
        </p:nvSpPr>
        <p:spPr/>
        <p:txBody>
          <a:bodyPr/>
          <a:lstStyle/>
          <a:p>
            <a:fld id="{686958AC-69FE-46E7-ACBC-AD3EE777703B}" type="slidenum">
              <a:rPr lang="it-IT" smtClean="0"/>
              <a:t>17</a:t>
            </a:fld>
            <a:endParaRPr lang="it-IT"/>
          </a:p>
        </p:txBody>
      </p:sp>
    </p:spTree>
    <p:extLst>
      <p:ext uri="{BB962C8B-B14F-4D97-AF65-F5344CB8AC3E}">
        <p14:creationId xmlns:p14="http://schemas.microsoft.com/office/powerpoint/2010/main" val="90593312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en-US" dirty="0" smtClean="0"/>
              <a:t>Just one slide for Technicalities.</a:t>
            </a:r>
          </a:p>
          <a:p>
            <a:r>
              <a:rPr lang="en-US" dirty="0" smtClean="0"/>
              <a:t>IRIS is based on three open source platforms: </a:t>
            </a:r>
            <a:r>
              <a:rPr lang="en-US" dirty="0" err="1" smtClean="0"/>
              <a:t>DSpace</a:t>
            </a:r>
            <a:r>
              <a:rPr lang="en-US" dirty="0" smtClean="0"/>
              <a:t> for Institutional repository module, VIVO for Expertise and Skills module and some Pentaho’s components for analysis and reporting. On top of these platforms, we have developed custom modules.</a:t>
            </a:r>
            <a:endParaRPr lang="it-IT" dirty="0"/>
          </a:p>
        </p:txBody>
      </p:sp>
      <p:sp>
        <p:nvSpPr>
          <p:cNvPr id="4" name="Segnaposto numero diapositiva 3"/>
          <p:cNvSpPr>
            <a:spLocks noGrp="1"/>
          </p:cNvSpPr>
          <p:nvPr>
            <p:ph type="sldNum" sz="quarter" idx="10"/>
          </p:nvPr>
        </p:nvSpPr>
        <p:spPr/>
        <p:txBody>
          <a:bodyPr/>
          <a:lstStyle/>
          <a:p>
            <a:fld id="{686958AC-69FE-46E7-ACBC-AD3EE777703B}" type="slidenum">
              <a:rPr lang="it-IT" smtClean="0"/>
              <a:t>18</a:t>
            </a:fld>
            <a:endParaRPr lang="it-IT"/>
          </a:p>
        </p:txBody>
      </p:sp>
    </p:spTree>
    <p:extLst>
      <p:ext uri="{BB962C8B-B14F-4D97-AF65-F5344CB8AC3E}">
        <p14:creationId xmlns:p14="http://schemas.microsoft.com/office/powerpoint/2010/main" val="339328000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en-US" dirty="0" smtClean="0"/>
              <a:t>The first feature we have implemented is faceted browsing on browse and search pages.</a:t>
            </a:r>
          </a:p>
          <a:p>
            <a:r>
              <a:rPr lang="en-US" dirty="0" smtClean="0"/>
              <a:t>We have implemented on SOLR.</a:t>
            </a:r>
          </a:p>
          <a:p>
            <a:r>
              <a:rPr lang="en-US" dirty="0" smtClean="0"/>
              <a:t>From configuration, based on JSON file, you can define fields used for faceted browsing.</a:t>
            </a:r>
          </a:p>
          <a:p>
            <a:r>
              <a:rPr lang="en-US" dirty="0" smtClean="0"/>
              <a:t>After configuration, VIVO add these fields to SOLR, and presents them in search and browse pages.</a:t>
            </a:r>
            <a:endParaRPr lang="it-IT" baseline="0" dirty="0" smtClean="0"/>
          </a:p>
        </p:txBody>
      </p:sp>
      <p:sp>
        <p:nvSpPr>
          <p:cNvPr id="4" name="Segnaposto numero diapositiva 3"/>
          <p:cNvSpPr>
            <a:spLocks noGrp="1"/>
          </p:cNvSpPr>
          <p:nvPr>
            <p:ph type="sldNum" sz="quarter" idx="10"/>
          </p:nvPr>
        </p:nvSpPr>
        <p:spPr/>
        <p:txBody>
          <a:bodyPr/>
          <a:lstStyle/>
          <a:p>
            <a:fld id="{686958AC-69FE-46E7-ACBC-AD3EE777703B}" type="slidenum">
              <a:rPr lang="it-IT" smtClean="0"/>
              <a:t>19</a:t>
            </a:fld>
            <a:endParaRPr lang="it-IT"/>
          </a:p>
        </p:txBody>
      </p:sp>
    </p:spTree>
    <p:extLst>
      <p:ext uri="{BB962C8B-B14F-4D97-AF65-F5344CB8AC3E}">
        <p14:creationId xmlns:p14="http://schemas.microsoft.com/office/powerpoint/2010/main" val="229008851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en-US" dirty="0" smtClean="0"/>
              <a:t>Before go indeed in my presentation I want to spend two minutes talking about CINECA.</a:t>
            </a:r>
          </a:p>
          <a:p>
            <a:r>
              <a:rPr lang="en-US" dirty="0" smtClean="0"/>
              <a:t>CINECA is a non profit consortium founded in nineteen sixty nine with more than seven hundred employees.</a:t>
            </a:r>
          </a:p>
          <a:p>
            <a:r>
              <a:rPr lang="en-US" dirty="0" smtClean="0"/>
              <a:t>It is a consortium of:</a:t>
            </a:r>
          </a:p>
          <a:p>
            <a:r>
              <a:rPr lang="en-US" dirty="0" smtClean="0"/>
              <a:t>- Sixty seven universities</a:t>
            </a:r>
          </a:p>
          <a:p>
            <a:r>
              <a:rPr lang="en-US" dirty="0" smtClean="0"/>
              <a:t>-</a:t>
            </a:r>
            <a:r>
              <a:rPr lang="en-US" baseline="0" dirty="0" smtClean="0"/>
              <a:t> </a:t>
            </a:r>
            <a:r>
              <a:rPr lang="en-US" dirty="0" smtClean="0"/>
              <a:t>Nine research institutions</a:t>
            </a:r>
          </a:p>
          <a:p>
            <a:r>
              <a:rPr lang="en-US" dirty="0" smtClean="0"/>
              <a:t>- And (really important in this presentation) the Italian Ministry of education</a:t>
            </a:r>
          </a:p>
          <a:p>
            <a:r>
              <a:rPr lang="en-US" dirty="0" smtClean="0"/>
              <a:t>So the most important stakeholders in Italian research's ecosystem are all part of the consortium</a:t>
            </a:r>
          </a:p>
        </p:txBody>
      </p:sp>
      <p:sp>
        <p:nvSpPr>
          <p:cNvPr id="4" name="Segnaposto numero diapositiva 3"/>
          <p:cNvSpPr>
            <a:spLocks noGrp="1"/>
          </p:cNvSpPr>
          <p:nvPr>
            <p:ph type="sldNum" sz="quarter" idx="10"/>
          </p:nvPr>
        </p:nvSpPr>
        <p:spPr/>
        <p:txBody>
          <a:bodyPr/>
          <a:lstStyle/>
          <a:p>
            <a:fld id="{686958AC-69FE-46E7-ACBC-AD3EE777703B}" type="slidenum">
              <a:rPr lang="it-IT" smtClean="0"/>
              <a:t>2</a:t>
            </a:fld>
            <a:endParaRPr lang="it-IT"/>
          </a:p>
        </p:txBody>
      </p:sp>
    </p:spTree>
    <p:extLst>
      <p:ext uri="{BB962C8B-B14F-4D97-AF65-F5344CB8AC3E}">
        <p14:creationId xmlns:p14="http://schemas.microsoft.com/office/powerpoint/2010/main" val="302039017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en-US" dirty="0" smtClean="0"/>
              <a:t>Second feature is paginated property.</a:t>
            </a:r>
          </a:p>
          <a:p>
            <a:r>
              <a:rPr lang="en-US" dirty="0" smtClean="0"/>
              <a:t>Using a simple open source </a:t>
            </a:r>
            <a:r>
              <a:rPr lang="en-US" dirty="0" err="1" smtClean="0"/>
              <a:t>js</a:t>
            </a:r>
            <a:r>
              <a:rPr lang="en-US" dirty="0" smtClean="0"/>
              <a:t> named </a:t>
            </a:r>
            <a:r>
              <a:rPr lang="en-US" dirty="0" err="1" smtClean="0"/>
              <a:t>Jplist</a:t>
            </a:r>
            <a:r>
              <a:rPr lang="en-US" dirty="0" smtClean="0"/>
              <a:t> you can configure in a JSON file which properties need this rendering.</a:t>
            </a:r>
          </a:p>
          <a:p>
            <a:r>
              <a:rPr lang="en-US" dirty="0" smtClean="0"/>
              <a:t>You have:</a:t>
            </a:r>
          </a:p>
          <a:p>
            <a:r>
              <a:rPr lang="en-US" dirty="0" smtClean="0"/>
              <a:t>Searching, filtering, pagination and sorting of list.</a:t>
            </a:r>
          </a:p>
          <a:p>
            <a:r>
              <a:rPr lang="en-US" dirty="0" smtClean="0"/>
              <a:t>You can define:</a:t>
            </a:r>
          </a:p>
          <a:p>
            <a:r>
              <a:rPr lang="en-US" dirty="0" smtClean="0"/>
              <a:t>Default items number per page;</a:t>
            </a:r>
          </a:p>
          <a:p>
            <a:r>
              <a:rPr lang="en-US" dirty="0" smtClean="0"/>
              <a:t>Field for sorting</a:t>
            </a:r>
          </a:p>
          <a:p>
            <a:r>
              <a:rPr lang="en-US" dirty="0" smtClean="0"/>
              <a:t>Filters based on field;</a:t>
            </a:r>
            <a:endParaRPr lang="it-IT" baseline="0" dirty="0" smtClean="0"/>
          </a:p>
        </p:txBody>
      </p:sp>
      <p:sp>
        <p:nvSpPr>
          <p:cNvPr id="4" name="Segnaposto numero diapositiva 3"/>
          <p:cNvSpPr>
            <a:spLocks noGrp="1"/>
          </p:cNvSpPr>
          <p:nvPr>
            <p:ph type="sldNum" sz="quarter" idx="10"/>
          </p:nvPr>
        </p:nvSpPr>
        <p:spPr/>
        <p:txBody>
          <a:bodyPr/>
          <a:lstStyle/>
          <a:p>
            <a:fld id="{686958AC-69FE-46E7-ACBC-AD3EE777703B}" type="slidenum">
              <a:rPr lang="it-IT" smtClean="0"/>
              <a:t>20</a:t>
            </a:fld>
            <a:endParaRPr lang="it-IT"/>
          </a:p>
        </p:txBody>
      </p:sp>
    </p:spTree>
    <p:extLst>
      <p:ext uri="{BB962C8B-B14F-4D97-AF65-F5344CB8AC3E}">
        <p14:creationId xmlns:p14="http://schemas.microsoft.com/office/powerpoint/2010/main" val="35789017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it-IT" dirty="0" smtClean="0"/>
              <a:t>On </a:t>
            </a:r>
            <a:r>
              <a:rPr lang="it-IT" dirty="0" err="1" smtClean="0"/>
              <a:t>search</a:t>
            </a:r>
            <a:r>
              <a:rPr lang="it-IT" dirty="0" smtClean="0"/>
              <a:t> </a:t>
            </a:r>
            <a:r>
              <a:rPr lang="it-IT" dirty="0" err="1" smtClean="0"/>
              <a:t>results</a:t>
            </a:r>
            <a:r>
              <a:rPr lang="it-IT" baseline="0" dirty="0" smtClean="0"/>
              <a:t> </a:t>
            </a:r>
            <a:r>
              <a:rPr lang="it-IT" baseline="0" dirty="0" err="1" smtClean="0"/>
              <a:t>there</a:t>
            </a:r>
            <a:r>
              <a:rPr lang="it-IT" baseline="0" dirty="0" smtClean="0"/>
              <a:t> </a:t>
            </a:r>
            <a:r>
              <a:rPr lang="it-IT" baseline="0" dirty="0" err="1" smtClean="0"/>
              <a:t>is</a:t>
            </a:r>
            <a:r>
              <a:rPr lang="it-IT" baseline="0" dirty="0" smtClean="0"/>
              <a:t> a new link.</a:t>
            </a:r>
          </a:p>
          <a:p>
            <a:r>
              <a:rPr lang="it-IT" baseline="0" dirty="0" err="1" smtClean="0"/>
              <a:t>This</a:t>
            </a:r>
            <a:r>
              <a:rPr lang="it-IT" baseline="0" dirty="0" smtClean="0"/>
              <a:t> new </a:t>
            </a:r>
            <a:r>
              <a:rPr lang="it-IT" baseline="0" dirty="0" err="1" smtClean="0"/>
              <a:t>feature</a:t>
            </a:r>
            <a:r>
              <a:rPr lang="it-IT" baseline="0" dirty="0" smtClean="0"/>
              <a:t> </a:t>
            </a:r>
            <a:r>
              <a:rPr lang="it-IT" baseline="0" dirty="0" err="1" smtClean="0"/>
              <a:t>response</a:t>
            </a:r>
            <a:r>
              <a:rPr lang="it-IT" baseline="0" dirty="0" smtClean="0"/>
              <a:t> to </a:t>
            </a:r>
            <a:r>
              <a:rPr lang="it-IT" baseline="0" dirty="0" err="1" smtClean="0"/>
              <a:t>this</a:t>
            </a:r>
            <a:r>
              <a:rPr lang="it-IT" baseline="0" dirty="0" smtClean="0"/>
              <a:t> </a:t>
            </a:r>
            <a:r>
              <a:rPr lang="it-IT" baseline="0" dirty="0" err="1" smtClean="0"/>
              <a:t>question</a:t>
            </a:r>
            <a:r>
              <a:rPr lang="it-IT" baseline="0" dirty="0" smtClean="0"/>
              <a:t>: </a:t>
            </a:r>
            <a:r>
              <a:rPr lang="en-US" sz="1200" dirty="0" smtClean="0"/>
              <a:t>Why this researcher is in the top of the list?</a:t>
            </a:r>
          </a:p>
          <a:p>
            <a:r>
              <a:rPr lang="en-US" sz="1200" dirty="0" smtClean="0"/>
              <a:t>Is he real an expert of domain I’m looking for?</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smtClean="0"/>
              <a:t>Clicking on</a:t>
            </a:r>
            <a:r>
              <a:rPr lang="en-US" sz="1200" baseline="0" dirty="0" smtClean="0"/>
              <a:t> this link </a:t>
            </a:r>
            <a:r>
              <a:rPr lang="it-IT" dirty="0" smtClean="0"/>
              <a:t>VIVO shows a </a:t>
            </a:r>
            <a:r>
              <a:rPr lang="it-IT" dirty="0" err="1" smtClean="0"/>
              <a:t>modal</a:t>
            </a:r>
            <a:r>
              <a:rPr lang="it-IT" dirty="0" smtClean="0"/>
              <a:t> with </a:t>
            </a:r>
            <a:r>
              <a:rPr lang="it-IT" dirty="0" err="1" smtClean="0"/>
              <a:t>all</a:t>
            </a:r>
            <a:r>
              <a:rPr lang="it-IT" dirty="0" smtClean="0"/>
              <a:t> </a:t>
            </a:r>
            <a:r>
              <a:rPr lang="it-IT" dirty="0" err="1" smtClean="0"/>
              <a:t>entities</a:t>
            </a:r>
            <a:r>
              <a:rPr lang="it-IT" dirty="0" smtClean="0"/>
              <a:t>, </a:t>
            </a:r>
            <a:r>
              <a:rPr lang="it-IT" dirty="0" err="1" smtClean="0"/>
              <a:t>releated</a:t>
            </a:r>
            <a:r>
              <a:rPr lang="it-IT" dirty="0" smtClean="0"/>
              <a:t> to </a:t>
            </a:r>
            <a:r>
              <a:rPr lang="it-IT" dirty="0" err="1" smtClean="0"/>
              <a:t>people</a:t>
            </a:r>
            <a:r>
              <a:rPr lang="it-IT" dirty="0" smtClean="0"/>
              <a:t> in the </a:t>
            </a:r>
            <a:r>
              <a:rPr lang="it-IT" dirty="0" err="1" smtClean="0"/>
              <a:t>search</a:t>
            </a:r>
            <a:r>
              <a:rPr lang="it-IT" dirty="0" smtClean="0"/>
              <a:t> </a:t>
            </a:r>
            <a:r>
              <a:rPr lang="it-IT" dirty="0" err="1" smtClean="0"/>
              <a:t>results</a:t>
            </a:r>
            <a:r>
              <a:rPr lang="it-IT" dirty="0" smtClean="0"/>
              <a:t>, </a:t>
            </a:r>
            <a:r>
              <a:rPr lang="it-IT" dirty="0" err="1" smtClean="0"/>
              <a:t>that</a:t>
            </a:r>
            <a:r>
              <a:rPr lang="it-IT" dirty="0" smtClean="0"/>
              <a:t> </a:t>
            </a:r>
            <a:r>
              <a:rPr lang="it-IT" dirty="0" err="1" smtClean="0"/>
              <a:t>matches</a:t>
            </a:r>
            <a:r>
              <a:rPr lang="it-IT" dirty="0" smtClean="0"/>
              <a:t> </a:t>
            </a:r>
            <a:r>
              <a:rPr lang="it-IT" dirty="0" err="1" smtClean="0"/>
              <a:t>my</a:t>
            </a:r>
            <a:r>
              <a:rPr lang="it-IT" dirty="0" smtClean="0"/>
              <a:t> </a:t>
            </a:r>
            <a:r>
              <a:rPr lang="it-IT" dirty="0" err="1" smtClean="0"/>
              <a:t>search</a:t>
            </a:r>
            <a:r>
              <a:rPr lang="it-IT" dirty="0" smtClean="0"/>
              <a:t>.</a:t>
            </a:r>
          </a:p>
          <a:p>
            <a:endParaRPr lang="en-US" sz="1200" dirty="0" smtClean="0"/>
          </a:p>
          <a:p>
            <a:endParaRPr lang="en-US" sz="1200" dirty="0" smtClean="0"/>
          </a:p>
          <a:p>
            <a:endParaRPr lang="it-IT" baseline="0" dirty="0" smtClean="0"/>
          </a:p>
        </p:txBody>
      </p:sp>
      <p:sp>
        <p:nvSpPr>
          <p:cNvPr id="4" name="Segnaposto numero diapositiva 3"/>
          <p:cNvSpPr>
            <a:spLocks noGrp="1"/>
          </p:cNvSpPr>
          <p:nvPr>
            <p:ph type="sldNum" sz="quarter" idx="10"/>
          </p:nvPr>
        </p:nvSpPr>
        <p:spPr/>
        <p:txBody>
          <a:bodyPr/>
          <a:lstStyle/>
          <a:p>
            <a:fld id="{686958AC-69FE-46E7-ACBC-AD3EE777703B}" type="slidenum">
              <a:rPr lang="it-IT" smtClean="0"/>
              <a:t>21</a:t>
            </a:fld>
            <a:endParaRPr lang="it-IT"/>
          </a:p>
        </p:txBody>
      </p:sp>
    </p:spTree>
    <p:extLst>
      <p:ext uri="{BB962C8B-B14F-4D97-AF65-F5344CB8AC3E}">
        <p14:creationId xmlns:p14="http://schemas.microsoft.com/office/powerpoint/2010/main" val="218985725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10"/>
          </p:nvPr>
        </p:nvSpPr>
        <p:spPr/>
        <p:txBody>
          <a:bodyPr/>
          <a:lstStyle/>
          <a:p>
            <a:fld id="{686958AC-69FE-46E7-ACBC-AD3EE777703B}" type="slidenum">
              <a:rPr lang="it-IT" smtClean="0"/>
              <a:t>22</a:t>
            </a:fld>
            <a:endParaRPr lang="it-IT"/>
          </a:p>
        </p:txBody>
      </p:sp>
    </p:spTree>
    <p:extLst>
      <p:ext uri="{BB962C8B-B14F-4D97-AF65-F5344CB8AC3E}">
        <p14:creationId xmlns:p14="http://schemas.microsoft.com/office/powerpoint/2010/main" val="278477169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smtClean="0"/>
              <a:t>CINECA is the largest Italian computing center, one of the most important worldwide. In the last twenty years the consortium is often been in the top 10 positions of the TOP 500: the ranking of the five hundred most powerful commercially available computer systems</a:t>
            </a:r>
          </a:p>
        </p:txBody>
      </p:sp>
      <p:sp>
        <p:nvSpPr>
          <p:cNvPr id="4" name="Segnaposto numero diapositiva 3"/>
          <p:cNvSpPr>
            <a:spLocks noGrp="1"/>
          </p:cNvSpPr>
          <p:nvPr>
            <p:ph type="sldNum" sz="quarter" idx="10"/>
          </p:nvPr>
        </p:nvSpPr>
        <p:spPr/>
        <p:txBody>
          <a:bodyPr/>
          <a:lstStyle/>
          <a:p>
            <a:fld id="{686958AC-69FE-46E7-ACBC-AD3EE777703B}" type="slidenum">
              <a:rPr lang="it-IT" smtClean="0"/>
              <a:t>3</a:t>
            </a:fld>
            <a:endParaRPr lang="it-IT"/>
          </a:p>
        </p:txBody>
      </p:sp>
    </p:spTree>
    <p:extLst>
      <p:ext uri="{BB962C8B-B14F-4D97-AF65-F5344CB8AC3E}">
        <p14:creationId xmlns:p14="http://schemas.microsoft.com/office/powerpoint/2010/main" val="163379569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We support activities of the scientific communities not only through supercomputing and its applications, as mentioned before but also with qualified employees that assists researchers in the use of the technological infrastructure</a:t>
            </a:r>
          </a:p>
        </p:txBody>
      </p:sp>
      <p:sp>
        <p:nvSpPr>
          <p:cNvPr id="4" name="Segnaposto numero diapositiva 3"/>
          <p:cNvSpPr>
            <a:spLocks noGrp="1"/>
          </p:cNvSpPr>
          <p:nvPr>
            <p:ph type="sldNum" sz="quarter" idx="10"/>
          </p:nvPr>
        </p:nvSpPr>
        <p:spPr/>
        <p:txBody>
          <a:bodyPr/>
          <a:lstStyle/>
          <a:p>
            <a:fld id="{686958AC-69FE-46E7-ACBC-AD3EE777703B}" type="slidenum">
              <a:rPr lang="it-IT" smtClean="0"/>
              <a:t>4</a:t>
            </a:fld>
            <a:endParaRPr lang="it-IT"/>
          </a:p>
        </p:txBody>
      </p:sp>
    </p:spTree>
    <p:extLst>
      <p:ext uri="{BB962C8B-B14F-4D97-AF65-F5344CB8AC3E}">
        <p14:creationId xmlns:p14="http://schemas.microsoft.com/office/powerpoint/2010/main" val="417680539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It is also concretely engaged in technological transfer activities for businesses and public administration. In particular, it creates advanced systems for data management and analysis in the biomedical and health, manufacturing and large-scale retail trade sectors</a:t>
            </a:r>
          </a:p>
        </p:txBody>
      </p:sp>
      <p:sp>
        <p:nvSpPr>
          <p:cNvPr id="4" name="Segnaposto numero diapositiva 3"/>
          <p:cNvSpPr>
            <a:spLocks noGrp="1"/>
          </p:cNvSpPr>
          <p:nvPr>
            <p:ph type="sldNum" sz="quarter" idx="10"/>
          </p:nvPr>
        </p:nvSpPr>
        <p:spPr/>
        <p:txBody>
          <a:bodyPr/>
          <a:lstStyle/>
          <a:p>
            <a:fld id="{686958AC-69FE-46E7-ACBC-AD3EE777703B}" type="slidenum">
              <a:rPr lang="it-IT" smtClean="0"/>
              <a:t>5</a:t>
            </a:fld>
            <a:endParaRPr lang="it-IT"/>
          </a:p>
        </p:txBody>
      </p:sp>
    </p:spTree>
    <p:extLst>
      <p:ext uri="{BB962C8B-B14F-4D97-AF65-F5344CB8AC3E}">
        <p14:creationId xmlns:p14="http://schemas.microsoft.com/office/powerpoint/2010/main" val="348773023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err="1" smtClean="0"/>
              <a:t>Cineca</a:t>
            </a:r>
            <a:r>
              <a:rPr lang="en-US" dirty="0" smtClean="0"/>
              <a:t> develops complex information systems to support all the Higher Education processes: from students systems to HR systems, from accounting to research system, and so on.</a:t>
            </a:r>
          </a:p>
        </p:txBody>
      </p:sp>
      <p:sp>
        <p:nvSpPr>
          <p:cNvPr id="4" name="Segnaposto numero diapositiva 3"/>
          <p:cNvSpPr>
            <a:spLocks noGrp="1"/>
          </p:cNvSpPr>
          <p:nvPr>
            <p:ph type="sldNum" sz="quarter" idx="10"/>
          </p:nvPr>
        </p:nvSpPr>
        <p:spPr/>
        <p:txBody>
          <a:bodyPr/>
          <a:lstStyle/>
          <a:p>
            <a:fld id="{686958AC-69FE-46E7-ACBC-AD3EE777703B}" type="slidenum">
              <a:rPr lang="it-IT" smtClean="0"/>
              <a:t>6</a:t>
            </a:fld>
            <a:endParaRPr lang="it-IT"/>
          </a:p>
        </p:txBody>
      </p:sp>
    </p:spTree>
    <p:extLst>
      <p:ext uri="{BB962C8B-B14F-4D97-AF65-F5344CB8AC3E}">
        <p14:creationId xmlns:p14="http://schemas.microsoft.com/office/powerpoint/2010/main" val="339410032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en-US" dirty="0" smtClean="0"/>
              <a:t>Let’s look at a really simplified view of the Italian research ecosystem.</a:t>
            </a:r>
          </a:p>
          <a:p>
            <a:r>
              <a:rPr lang="en-US" dirty="0" smtClean="0"/>
              <a:t>By one side there are Universities that need to manage research activities and they use for this purpose a CRIS system.</a:t>
            </a:r>
          </a:p>
          <a:p>
            <a:r>
              <a:rPr lang="en-US" dirty="0" smtClean="0"/>
              <a:t>By the other side there is the Ministry of Education that need to archive, manage and analyze information about research from all Universities. For these task Ministry needs a complex information system platform.</a:t>
            </a:r>
          </a:p>
          <a:p>
            <a:r>
              <a:rPr lang="en-US" dirty="0" smtClean="0"/>
              <a:t>The ministry to evaluate quality of research in universities has an Agency called ANVUR. ANVUR define criteria and deadline for each evaluation exercise (such as: VQR that is the National Evaluation Exercise for Research every 4 year, SUA-RD that is evaluation of departments every year and so on) and use, for evaluation, data archived in the Ministry database .</a:t>
            </a:r>
          </a:p>
          <a:p>
            <a:r>
              <a:rPr lang="en-US" dirty="0" smtClean="0"/>
              <a:t>The Ministry define distribution of funds based on the ANVUR analysis results.</a:t>
            </a:r>
          </a:p>
          <a:p>
            <a:r>
              <a:rPr lang="en-US" dirty="0" smtClean="0"/>
              <a:t>In this ecosystem CINECA is the technical partner of all this actors. I think that, this is one of the reason because today the title of my presentation is «a success case»</a:t>
            </a:r>
          </a:p>
          <a:p>
            <a:endParaRPr lang="it-IT" dirty="0"/>
          </a:p>
        </p:txBody>
      </p:sp>
      <p:sp>
        <p:nvSpPr>
          <p:cNvPr id="4" name="Segnaposto numero diapositiva 3"/>
          <p:cNvSpPr>
            <a:spLocks noGrp="1"/>
          </p:cNvSpPr>
          <p:nvPr>
            <p:ph type="sldNum" sz="quarter" idx="10"/>
          </p:nvPr>
        </p:nvSpPr>
        <p:spPr/>
        <p:txBody>
          <a:bodyPr/>
          <a:lstStyle/>
          <a:p>
            <a:fld id="{686958AC-69FE-46E7-ACBC-AD3EE777703B}" type="slidenum">
              <a:rPr lang="it-IT" smtClean="0"/>
              <a:t>7</a:t>
            </a:fld>
            <a:endParaRPr lang="it-IT"/>
          </a:p>
        </p:txBody>
      </p:sp>
    </p:spTree>
    <p:extLst>
      <p:ext uri="{BB962C8B-B14F-4D97-AF65-F5344CB8AC3E}">
        <p14:creationId xmlns:p14="http://schemas.microsoft.com/office/powerpoint/2010/main" val="298247656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en-US" dirty="0" smtClean="0"/>
              <a:t>But… let’s start from the peripheral point of view talking about CRIS systems in Universities. </a:t>
            </a:r>
          </a:p>
          <a:p>
            <a:r>
              <a:rPr lang="en-US" dirty="0" smtClean="0"/>
              <a:t>And in Italy if you talking about CRIS systems you are talking about IRIS.</a:t>
            </a:r>
          </a:p>
          <a:p>
            <a:r>
              <a:rPr lang="en-US" dirty="0" smtClean="0"/>
              <a:t>I say "</a:t>
            </a:r>
            <a:r>
              <a:rPr lang="en-US" dirty="0" err="1" smtClean="0"/>
              <a:t>airis</a:t>
            </a:r>
            <a:r>
              <a:rPr lang="en-US" dirty="0" smtClean="0"/>
              <a:t>" in English way but the real name, because is an Italian product is "iris".</a:t>
            </a:r>
            <a:endParaRPr lang="it-IT" baseline="0" dirty="0" smtClean="0"/>
          </a:p>
        </p:txBody>
      </p:sp>
      <p:sp>
        <p:nvSpPr>
          <p:cNvPr id="4" name="Segnaposto numero diapositiva 3"/>
          <p:cNvSpPr>
            <a:spLocks noGrp="1"/>
          </p:cNvSpPr>
          <p:nvPr>
            <p:ph type="sldNum" sz="quarter" idx="10"/>
          </p:nvPr>
        </p:nvSpPr>
        <p:spPr/>
        <p:txBody>
          <a:bodyPr/>
          <a:lstStyle/>
          <a:p>
            <a:fld id="{686958AC-69FE-46E7-ACBC-AD3EE777703B}" type="slidenum">
              <a:rPr lang="it-IT" smtClean="0"/>
              <a:t>8</a:t>
            </a:fld>
            <a:endParaRPr lang="it-IT"/>
          </a:p>
        </p:txBody>
      </p:sp>
    </p:spTree>
    <p:extLst>
      <p:ext uri="{BB962C8B-B14F-4D97-AF65-F5344CB8AC3E}">
        <p14:creationId xmlns:p14="http://schemas.microsoft.com/office/powerpoint/2010/main" val="381396024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en-US" dirty="0" smtClean="0"/>
              <a:t>I’m going to analyze research in universities with a really simple workflow.</a:t>
            </a:r>
          </a:p>
          <a:p>
            <a:r>
              <a:rPr lang="en-US" dirty="0" smtClean="0"/>
              <a:t>First of all Universities to do research need resources: they have to build laboratories, they have to buy equipment, the have to recruit researchers, and so on.</a:t>
            </a:r>
          </a:p>
          <a:p>
            <a:r>
              <a:rPr lang="en-US" dirty="0" smtClean="0"/>
              <a:t>Which are skills of my researcher, which equipment do we have and who use this equipment? These questions seems to be simple but in my experience is not so easy, for universities, reply to this questions or they can reply with long delay and great effort.</a:t>
            </a:r>
          </a:p>
          <a:p>
            <a:r>
              <a:rPr lang="en-US" dirty="0" smtClean="0"/>
              <a:t>So, the first step is: university has to manage resources.</a:t>
            </a:r>
          </a:p>
        </p:txBody>
      </p:sp>
      <p:sp>
        <p:nvSpPr>
          <p:cNvPr id="4" name="Segnaposto numero diapositiva 3"/>
          <p:cNvSpPr>
            <a:spLocks noGrp="1"/>
          </p:cNvSpPr>
          <p:nvPr>
            <p:ph type="sldNum" sz="quarter" idx="10"/>
          </p:nvPr>
        </p:nvSpPr>
        <p:spPr/>
        <p:txBody>
          <a:bodyPr/>
          <a:lstStyle/>
          <a:p>
            <a:fld id="{686958AC-69FE-46E7-ACBC-AD3EE777703B}" type="slidenum">
              <a:rPr lang="it-IT" smtClean="0"/>
              <a:t>9</a:t>
            </a:fld>
            <a:endParaRPr lang="it-IT"/>
          </a:p>
        </p:txBody>
      </p:sp>
    </p:spTree>
    <p:extLst>
      <p:ext uri="{BB962C8B-B14F-4D97-AF65-F5344CB8AC3E}">
        <p14:creationId xmlns:p14="http://schemas.microsoft.com/office/powerpoint/2010/main" val="344196961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1524000" y="1122363"/>
            <a:ext cx="9144000" cy="2387600"/>
          </a:xfrm>
        </p:spPr>
        <p:txBody>
          <a:bodyPr anchor="b"/>
          <a:lstStyle>
            <a:lvl1pPr algn="ctr">
              <a:defRPr sz="6000"/>
            </a:lvl1pPr>
          </a:lstStyle>
          <a:p>
            <a:r>
              <a:rPr lang="it-IT" smtClean="0"/>
              <a:t>Fare clic per modificare lo stile del titolo</a:t>
            </a:r>
            <a:endParaRPr lang="it-IT"/>
          </a:p>
        </p:txBody>
      </p:sp>
      <p:sp>
        <p:nvSpPr>
          <p:cNvPr id="3" name="Sottotitolo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it-IT" smtClean="0"/>
              <a:t>Fare clic per modificare lo stile del sottotitolo dello schema</a:t>
            </a:r>
            <a:endParaRPr lang="it-IT"/>
          </a:p>
        </p:txBody>
      </p:sp>
      <p:sp>
        <p:nvSpPr>
          <p:cNvPr id="4" name="Segnaposto data 3"/>
          <p:cNvSpPr>
            <a:spLocks noGrp="1"/>
          </p:cNvSpPr>
          <p:nvPr>
            <p:ph type="dt" sz="half" idx="10"/>
          </p:nvPr>
        </p:nvSpPr>
        <p:spPr/>
        <p:txBody>
          <a:bodyPr/>
          <a:lstStyle/>
          <a:p>
            <a:fld id="{5A093227-E42D-40EE-AD58-46EFDEF3D37D}" type="datetime1">
              <a:rPr lang="it-IT" smtClean="0"/>
              <a:t>14/05/2019</a:t>
            </a:fld>
            <a:endParaRPr lang="it-IT"/>
          </a:p>
        </p:txBody>
      </p:sp>
      <p:sp>
        <p:nvSpPr>
          <p:cNvPr id="5" name="Segnaposto piè di pagina 4"/>
          <p:cNvSpPr>
            <a:spLocks noGrp="1"/>
          </p:cNvSpPr>
          <p:nvPr>
            <p:ph type="ftr" sz="quarter" idx="11"/>
          </p:nvPr>
        </p:nvSpPr>
        <p:spPr/>
        <p:txBody>
          <a:bodyPr/>
          <a:lstStyle/>
          <a:p>
            <a:r>
              <a:rPr lang="it-IT" smtClean="0"/>
              <a:t>IRIS -  Caso de èxito en Italia</a:t>
            </a:r>
            <a:endParaRPr lang="it-IT" dirty="0"/>
          </a:p>
        </p:txBody>
      </p:sp>
      <p:sp>
        <p:nvSpPr>
          <p:cNvPr id="6" name="Segnaposto numero diapositiva 5"/>
          <p:cNvSpPr>
            <a:spLocks noGrp="1"/>
          </p:cNvSpPr>
          <p:nvPr>
            <p:ph type="sldNum" sz="quarter" idx="12"/>
          </p:nvPr>
        </p:nvSpPr>
        <p:spPr/>
        <p:txBody>
          <a:bodyPr/>
          <a:lstStyle/>
          <a:p>
            <a:fld id="{12A75581-1B1C-4BDE-BC7C-22CE22CA77BD}" type="slidenum">
              <a:rPr lang="it-IT" smtClean="0"/>
              <a:t>‹N›</a:t>
            </a:fld>
            <a:endParaRPr lang="it-IT"/>
          </a:p>
        </p:txBody>
      </p:sp>
    </p:spTree>
    <p:extLst>
      <p:ext uri="{BB962C8B-B14F-4D97-AF65-F5344CB8AC3E}">
        <p14:creationId xmlns:p14="http://schemas.microsoft.com/office/powerpoint/2010/main" val="2409609466"/>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testo verticale 2"/>
          <p:cNvSpPr>
            <a:spLocks noGrp="1"/>
          </p:cNvSpPr>
          <p:nvPr>
            <p:ph type="body" orient="vert" idx="1"/>
          </p:nvPr>
        </p:nvSpPr>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fld id="{A2D52A2E-789D-4379-BD0C-ABBEACB8AD74}" type="datetime1">
              <a:rPr lang="it-IT" smtClean="0"/>
              <a:t>14/05/2019</a:t>
            </a:fld>
            <a:endParaRPr lang="it-IT"/>
          </a:p>
        </p:txBody>
      </p:sp>
      <p:sp>
        <p:nvSpPr>
          <p:cNvPr id="5" name="Segnaposto piè di pagina 4"/>
          <p:cNvSpPr>
            <a:spLocks noGrp="1"/>
          </p:cNvSpPr>
          <p:nvPr>
            <p:ph type="ftr" sz="quarter" idx="11"/>
          </p:nvPr>
        </p:nvSpPr>
        <p:spPr/>
        <p:txBody>
          <a:bodyPr/>
          <a:lstStyle/>
          <a:p>
            <a:r>
              <a:rPr lang="it-IT" smtClean="0"/>
              <a:t>IRIS -  Caso de èxito en Italia</a:t>
            </a:r>
            <a:endParaRPr lang="it-IT"/>
          </a:p>
        </p:txBody>
      </p:sp>
      <p:sp>
        <p:nvSpPr>
          <p:cNvPr id="6" name="Segnaposto numero diapositiva 5"/>
          <p:cNvSpPr>
            <a:spLocks noGrp="1"/>
          </p:cNvSpPr>
          <p:nvPr>
            <p:ph type="sldNum" sz="quarter" idx="12"/>
          </p:nvPr>
        </p:nvSpPr>
        <p:spPr/>
        <p:txBody>
          <a:bodyPr/>
          <a:lstStyle/>
          <a:p>
            <a:fld id="{12A75581-1B1C-4BDE-BC7C-22CE22CA77BD}" type="slidenum">
              <a:rPr lang="it-IT" smtClean="0"/>
              <a:t>‹N›</a:t>
            </a:fld>
            <a:endParaRPr lang="it-IT"/>
          </a:p>
        </p:txBody>
      </p:sp>
    </p:spTree>
    <p:extLst>
      <p:ext uri="{BB962C8B-B14F-4D97-AF65-F5344CB8AC3E}">
        <p14:creationId xmlns:p14="http://schemas.microsoft.com/office/powerpoint/2010/main" val="347068722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8724900" y="365125"/>
            <a:ext cx="2628900" cy="5811838"/>
          </a:xfrm>
        </p:spPr>
        <p:txBody>
          <a:bodyPr vert="eaVert"/>
          <a:lstStyle/>
          <a:p>
            <a:r>
              <a:rPr lang="it-IT" smtClean="0"/>
              <a:t>Fare clic per modificare lo stile del titolo</a:t>
            </a:r>
            <a:endParaRPr lang="it-IT"/>
          </a:p>
        </p:txBody>
      </p:sp>
      <p:sp>
        <p:nvSpPr>
          <p:cNvPr id="3" name="Segnaposto testo verticale 2"/>
          <p:cNvSpPr>
            <a:spLocks noGrp="1"/>
          </p:cNvSpPr>
          <p:nvPr>
            <p:ph type="body" orient="vert" idx="1"/>
          </p:nvPr>
        </p:nvSpPr>
        <p:spPr>
          <a:xfrm>
            <a:off x="838200" y="365125"/>
            <a:ext cx="7734300" cy="5811838"/>
          </a:xfrm>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fld id="{46DF3248-7880-499B-BB4B-B7541CE528C2}" type="datetime1">
              <a:rPr lang="it-IT" smtClean="0"/>
              <a:t>14/05/2019</a:t>
            </a:fld>
            <a:endParaRPr lang="it-IT"/>
          </a:p>
        </p:txBody>
      </p:sp>
      <p:sp>
        <p:nvSpPr>
          <p:cNvPr id="5" name="Segnaposto piè di pagina 4"/>
          <p:cNvSpPr>
            <a:spLocks noGrp="1"/>
          </p:cNvSpPr>
          <p:nvPr>
            <p:ph type="ftr" sz="quarter" idx="11"/>
          </p:nvPr>
        </p:nvSpPr>
        <p:spPr/>
        <p:txBody>
          <a:bodyPr/>
          <a:lstStyle/>
          <a:p>
            <a:r>
              <a:rPr lang="it-IT" smtClean="0"/>
              <a:t>IRIS -  Caso de èxito en Italia</a:t>
            </a:r>
            <a:endParaRPr lang="it-IT"/>
          </a:p>
        </p:txBody>
      </p:sp>
      <p:sp>
        <p:nvSpPr>
          <p:cNvPr id="6" name="Segnaposto numero diapositiva 5"/>
          <p:cNvSpPr>
            <a:spLocks noGrp="1"/>
          </p:cNvSpPr>
          <p:nvPr>
            <p:ph type="sldNum" sz="quarter" idx="12"/>
          </p:nvPr>
        </p:nvSpPr>
        <p:spPr/>
        <p:txBody>
          <a:bodyPr/>
          <a:lstStyle/>
          <a:p>
            <a:fld id="{12A75581-1B1C-4BDE-BC7C-22CE22CA77BD}" type="slidenum">
              <a:rPr lang="it-IT" smtClean="0"/>
              <a:t>‹N›</a:t>
            </a:fld>
            <a:endParaRPr lang="it-IT"/>
          </a:p>
        </p:txBody>
      </p:sp>
    </p:spTree>
    <p:extLst>
      <p:ext uri="{BB962C8B-B14F-4D97-AF65-F5344CB8AC3E}">
        <p14:creationId xmlns:p14="http://schemas.microsoft.com/office/powerpoint/2010/main" val="342436662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data 2"/>
          <p:cNvSpPr>
            <a:spLocks noGrp="1"/>
          </p:cNvSpPr>
          <p:nvPr>
            <p:ph type="dt" sz="half" idx="10"/>
          </p:nvPr>
        </p:nvSpPr>
        <p:spPr/>
        <p:txBody>
          <a:bodyPr/>
          <a:lstStyle/>
          <a:p>
            <a:fld id="{F745692D-1AA8-402D-BD90-94C1BCFFFC7A}" type="datetimeFigureOut">
              <a:rPr lang="it-IT" smtClean="0"/>
              <a:t>14/05/2019</a:t>
            </a:fld>
            <a:endParaRPr lang="it-IT"/>
          </a:p>
        </p:txBody>
      </p:sp>
      <p:sp>
        <p:nvSpPr>
          <p:cNvPr id="4" name="Segnaposto piè di pagina 3"/>
          <p:cNvSpPr>
            <a:spLocks noGrp="1"/>
          </p:cNvSpPr>
          <p:nvPr>
            <p:ph type="ftr" sz="quarter" idx="11"/>
          </p:nvPr>
        </p:nvSpPr>
        <p:spPr/>
        <p:txBody>
          <a:bodyPr/>
          <a:lstStyle/>
          <a:p>
            <a:endParaRPr lang="it-IT"/>
          </a:p>
        </p:txBody>
      </p:sp>
      <p:sp>
        <p:nvSpPr>
          <p:cNvPr id="5" name="Segnaposto numero diapositiva 4"/>
          <p:cNvSpPr>
            <a:spLocks noGrp="1"/>
          </p:cNvSpPr>
          <p:nvPr>
            <p:ph type="sldNum" sz="quarter" idx="12"/>
          </p:nvPr>
        </p:nvSpPr>
        <p:spPr/>
        <p:txBody>
          <a:bodyPr/>
          <a:lstStyle/>
          <a:p>
            <a:fld id="{BFE1EB4F-4F6B-49FC-BCF2-4F2A708D3676}" type="slidenum">
              <a:rPr lang="it-IT" smtClean="0"/>
              <a:t>‹N›</a:t>
            </a:fld>
            <a:endParaRPr lang="it-IT"/>
          </a:p>
        </p:txBody>
      </p:sp>
    </p:spTree>
    <p:extLst>
      <p:ext uri="{BB962C8B-B14F-4D97-AF65-F5344CB8AC3E}">
        <p14:creationId xmlns:p14="http://schemas.microsoft.com/office/powerpoint/2010/main" val="213934382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p:cNvSpPr>
            <a:spLocks noGrp="1"/>
          </p:cNvSpPr>
          <p:nvPr>
            <p:ph type="dt" sz="half" idx="10"/>
          </p:nvPr>
        </p:nvSpPr>
        <p:spPr/>
        <p:txBody>
          <a:bodyPr/>
          <a:lstStyle/>
          <a:p>
            <a:fld id="{F745692D-1AA8-402D-BD90-94C1BCFFFC7A}" type="datetimeFigureOut">
              <a:rPr lang="it-IT" smtClean="0"/>
              <a:t>14/05/2019</a:t>
            </a:fld>
            <a:endParaRPr lang="it-IT"/>
          </a:p>
        </p:txBody>
      </p:sp>
      <p:sp>
        <p:nvSpPr>
          <p:cNvPr id="3" name="Segnaposto piè di pagina 2"/>
          <p:cNvSpPr>
            <a:spLocks noGrp="1"/>
          </p:cNvSpPr>
          <p:nvPr>
            <p:ph type="ftr" sz="quarter" idx="11"/>
          </p:nvPr>
        </p:nvSpPr>
        <p:spPr/>
        <p:txBody>
          <a:bodyPr/>
          <a:lstStyle/>
          <a:p>
            <a:endParaRPr lang="it-IT"/>
          </a:p>
        </p:txBody>
      </p:sp>
      <p:sp>
        <p:nvSpPr>
          <p:cNvPr id="4" name="Segnaposto numero diapositiva 3"/>
          <p:cNvSpPr>
            <a:spLocks noGrp="1"/>
          </p:cNvSpPr>
          <p:nvPr>
            <p:ph type="sldNum" sz="quarter" idx="12"/>
          </p:nvPr>
        </p:nvSpPr>
        <p:spPr/>
        <p:txBody>
          <a:bodyPr/>
          <a:lstStyle/>
          <a:p>
            <a:fld id="{BFE1EB4F-4F6B-49FC-BCF2-4F2A708D3676}" type="slidenum">
              <a:rPr lang="it-IT" smtClean="0"/>
              <a:t>‹N›</a:t>
            </a:fld>
            <a:endParaRPr lang="it-IT"/>
          </a:p>
        </p:txBody>
      </p:sp>
    </p:spTree>
    <p:extLst>
      <p:ext uri="{BB962C8B-B14F-4D97-AF65-F5344CB8AC3E}">
        <p14:creationId xmlns:p14="http://schemas.microsoft.com/office/powerpoint/2010/main" val="4025737511"/>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Fare clic per modificare lo stile del titolo</a:t>
            </a:r>
            <a:endParaRPr lang="it-IT" dirty="0"/>
          </a:p>
        </p:txBody>
      </p:sp>
      <p:sp>
        <p:nvSpPr>
          <p:cNvPr id="3" name="Segnaposto contenuto 2"/>
          <p:cNvSpPr>
            <a:spLocks noGrp="1"/>
          </p:cNvSpPr>
          <p:nvPr>
            <p:ph idx="1"/>
          </p:nvPr>
        </p:nvSpPr>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fld id="{34594C00-1642-4ECD-B5FA-3131832C8CD1}" type="datetime1">
              <a:rPr lang="it-IT" smtClean="0"/>
              <a:t>14/05/2019</a:t>
            </a:fld>
            <a:endParaRPr lang="it-IT"/>
          </a:p>
        </p:txBody>
      </p:sp>
      <p:sp>
        <p:nvSpPr>
          <p:cNvPr id="5" name="Segnaposto piè di pagina 4"/>
          <p:cNvSpPr>
            <a:spLocks noGrp="1"/>
          </p:cNvSpPr>
          <p:nvPr>
            <p:ph type="ftr" sz="quarter" idx="11"/>
          </p:nvPr>
        </p:nvSpPr>
        <p:spPr/>
        <p:txBody>
          <a:bodyPr/>
          <a:lstStyle/>
          <a:p>
            <a:r>
              <a:rPr lang="it-IT" smtClean="0"/>
              <a:t>IRIS -  Caso de èxito en Italia</a:t>
            </a:r>
            <a:endParaRPr lang="it-IT"/>
          </a:p>
        </p:txBody>
      </p:sp>
      <p:sp>
        <p:nvSpPr>
          <p:cNvPr id="6" name="Segnaposto numero diapositiva 5"/>
          <p:cNvSpPr>
            <a:spLocks noGrp="1"/>
          </p:cNvSpPr>
          <p:nvPr>
            <p:ph type="sldNum" sz="quarter" idx="12"/>
          </p:nvPr>
        </p:nvSpPr>
        <p:spPr/>
        <p:txBody>
          <a:bodyPr/>
          <a:lstStyle/>
          <a:p>
            <a:fld id="{12A75581-1B1C-4BDE-BC7C-22CE22CA77BD}" type="slidenum">
              <a:rPr lang="it-IT" smtClean="0"/>
              <a:t>‹N›</a:t>
            </a:fld>
            <a:endParaRPr lang="it-IT"/>
          </a:p>
        </p:txBody>
      </p:sp>
    </p:spTree>
    <p:extLst>
      <p:ext uri="{BB962C8B-B14F-4D97-AF65-F5344CB8AC3E}">
        <p14:creationId xmlns:p14="http://schemas.microsoft.com/office/powerpoint/2010/main" val="51965706"/>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831850" y="1709738"/>
            <a:ext cx="10515600" cy="2852737"/>
          </a:xfrm>
        </p:spPr>
        <p:txBody>
          <a:bodyPr anchor="b"/>
          <a:lstStyle>
            <a:lvl1pPr>
              <a:defRPr sz="6000"/>
            </a:lvl1pPr>
          </a:lstStyle>
          <a:p>
            <a:r>
              <a:rPr lang="it-IT" smtClean="0"/>
              <a:t>Fare clic per modificare lo stile del titolo</a:t>
            </a:r>
            <a:endParaRPr lang="it-IT"/>
          </a:p>
        </p:txBody>
      </p:sp>
      <p:sp>
        <p:nvSpPr>
          <p:cNvPr id="3" name="Segnaposto testo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it-IT" smtClean="0"/>
              <a:t>Fare clic per modificare stili del testo dello schema</a:t>
            </a:r>
          </a:p>
        </p:txBody>
      </p:sp>
      <p:sp>
        <p:nvSpPr>
          <p:cNvPr id="4" name="Segnaposto data 3"/>
          <p:cNvSpPr>
            <a:spLocks noGrp="1"/>
          </p:cNvSpPr>
          <p:nvPr>
            <p:ph type="dt" sz="half" idx="10"/>
          </p:nvPr>
        </p:nvSpPr>
        <p:spPr/>
        <p:txBody>
          <a:bodyPr/>
          <a:lstStyle/>
          <a:p>
            <a:fld id="{5651F820-7A94-4696-8259-C0769F0E167D}" type="datetime1">
              <a:rPr lang="it-IT" smtClean="0"/>
              <a:t>14/05/2019</a:t>
            </a:fld>
            <a:endParaRPr lang="it-IT"/>
          </a:p>
        </p:txBody>
      </p:sp>
      <p:sp>
        <p:nvSpPr>
          <p:cNvPr id="5" name="Segnaposto piè di pagina 4"/>
          <p:cNvSpPr>
            <a:spLocks noGrp="1"/>
          </p:cNvSpPr>
          <p:nvPr>
            <p:ph type="ftr" sz="quarter" idx="11"/>
          </p:nvPr>
        </p:nvSpPr>
        <p:spPr/>
        <p:txBody>
          <a:bodyPr/>
          <a:lstStyle/>
          <a:p>
            <a:r>
              <a:rPr lang="it-IT" smtClean="0"/>
              <a:t>IRIS -  Caso de èxito en Italia</a:t>
            </a:r>
            <a:endParaRPr lang="it-IT"/>
          </a:p>
        </p:txBody>
      </p:sp>
      <p:sp>
        <p:nvSpPr>
          <p:cNvPr id="6" name="Segnaposto numero diapositiva 5"/>
          <p:cNvSpPr>
            <a:spLocks noGrp="1"/>
          </p:cNvSpPr>
          <p:nvPr>
            <p:ph type="sldNum" sz="quarter" idx="12"/>
          </p:nvPr>
        </p:nvSpPr>
        <p:spPr/>
        <p:txBody>
          <a:bodyPr/>
          <a:lstStyle/>
          <a:p>
            <a:fld id="{12A75581-1B1C-4BDE-BC7C-22CE22CA77BD}" type="slidenum">
              <a:rPr lang="it-IT" smtClean="0"/>
              <a:t>‹N›</a:t>
            </a:fld>
            <a:endParaRPr lang="it-IT"/>
          </a:p>
        </p:txBody>
      </p:sp>
    </p:spTree>
    <p:extLst>
      <p:ext uri="{BB962C8B-B14F-4D97-AF65-F5344CB8AC3E}">
        <p14:creationId xmlns:p14="http://schemas.microsoft.com/office/powerpoint/2010/main" val="106069131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contenuto 2"/>
          <p:cNvSpPr>
            <a:spLocks noGrp="1"/>
          </p:cNvSpPr>
          <p:nvPr>
            <p:ph sz="half" idx="1"/>
          </p:nvPr>
        </p:nvSpPr>
        <p:spPr>
          <a:xfrm>
            <a:off x="838200" y="1825625"/>
            <a:ext cx="5181600" cy="4351338"/>
          </a:xfrm>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contenuto 3"/>
          <p:cNvSpPr>
            <a:spLocks noGrp="1"/>
          </p:cNvSpPr>
          <p:nvPr>
            <p:ph sz="half" idx="2"/>
          </p:nvPr>
        </p:nvSpPr>
        <p:spPr>
          <a:xfrm>
            <a:off x="6172200" y="1825625"/>
            <a:ext cx="5181600" cy="4351338"/>
          </a:xfrm>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data 4"/>
          <p:cNvSpPr>
            <a:spLocks noGrp="1"/>
          </p:cNvSpPr>
          <p:nvPr>
            <p:ph type="dt" sz="half" idx="10"/>
          </p:nvPr>
        </p:nvSpPr>
        <p:spPr/>
        <p:txBody>
          <a:bodyPr/>
          <a:lstStyle/>
          <a:p>
            <a:fld id="{82DAC208-E148-46B0-A8F1-550AFDF691DC}" type="datetime1">
              <a:rPr lang="it-IT" smtClean="0"/>
              <a:t>14/05/2019</a:t>
            </a:fld>
            <a:endParaRPr lang="it-IT"/>
          </a:p>
        </p:txBody>
      </p:sp>
      <p:sp>
        <p:nvSpPr>
          <p:cNvPr id="6" name="Segnaposto piè di pagina 5"/>
          <p:cNvSpPr>
            <a:spLocks noGrp="1"/>
          </p:cNvSpPr>
          <p:nvPr>
            <p:ph type="ftr" sz="quarter" idx="11"/>
          </p:nvPr>
        </p:nvSpPr>
        <p:spPr/>
        <p:txBody>
          <a:bodyPr/>
          <a:lstStyle/>
          <a:p>
            <a:r>
              <a:rPr lang="it-IT" smtClean="0"/>
              <a:t>IRIS -  Caso de èxito en Italia</a:t>
            </a:r>
            <a:endParaRPr lang="it-IT"/>
          </a:p>
        </p:txBody>
      </p:sp>
      <p:sp>
        <p:nvSpPr>
          <p:cNvPr id="7" name="Segnaposto numero diapositiva 6"/>
          <p:cNvSpPr>
            <a:spLocks noGrp="1"/>
          </p:cNvSpPr>
          <p:nvPr>
            <p:ph type="sldNum" sz="quarter" idx="12"/>
          </p:nvPr>
        </p:nvSpPr>
        <p:spPr/>
        <p:txBody>
          <a:bodyPr/>
          <a:lstStyle/>
          <a:p>
            <a:fld id="{12A75581-1B1C-4BDE-BC7C-22CE22CA77BD}" type="slidenum">
              <a:rPr lang="it-IT" smtClean="0"/>
              <a:t>‹N›</a:t>
            </a:fld>
            <a:endParaRPr lang="it-IT"/>
          </a:p>
        </p:txBody>
      </p:sp>
    </p:spTree>
    <p:extLst>
      <p:ext uri="{BB962C8B-B14F-4D97-AF65-F5344CB8AC3E}">
        <p14:creationId xmlns:p14="http://schemas.microsoft.com/office/powerpoint/2010/main" val="79422027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a:xfrm>
            <a:off x="839788" y="365125"/>
            <a:ext cx="10515600" cy="1325563"/>
          </a:xfrm>
        </p:spPr>
        <p:txBody>
          <a:bodyPr/>
          <a:lstStyle/>
          <a:p>
            <a:r>
              <a:rPr lang="it-IT" smtClean="0"/>
              <a:t>Fare clic per modificare lo stile del titolo</a:t>
            </a:r>
            <a:endParaRPr lang="it-IT"/>
          </a:p>
        </p:txBody>
      </p:sp>
      <p:sp>
        <p:nvSpPr>
          <p:cNvPr id="3" name="Segnaposto testo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4" name="Segnaposto contenuto 3"/>
          <p:cNvSpPr>
            <a:spLocks noGrp="1"/>
          </p:cNvSpPr>
          <p:nvPr>
            <p:ph sz="half" idx="2"/>
          </p:nvPr>
        </p:nvSpPr>
        <p:spPr>
          <a:xfrm>
            <a:off x="839788" y="2505075"/>
            <a:ext cx="5157787" cy="3684588"/>
          </a:xfrm>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testo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6" name="Segnaposto contenuto 5"/>
          <p:cNvSpPr>
            <a:spLocks noGrp="1"/>
          </p:cNvSpPr>
          <p:nvPr>
            <p:ph sz="quarter" idx="4"/>
          </p:nvPr>
        </p:nvSpPr>
        <p:spPr>
          <a:xfrm>
            <a:off x="6172200" y="2505075"/>
            <a:ext cx="5183188" cy="3684588"/>
          </a:xfrm>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7" name="Segnaposto data 6"/>
          <p:cNvSpPr>
            <a:spLocks noGrp="1"/>
          </p:cNvSpPr>
          <p:nvPr>
            <p:ph type="dt" sz="half" idx="10"/>
          </p:nvPr>
        </p:nvSpPr>
        <p:spPr/>
        <p:txBody>
          <a:bodyPr/>
          <a:lstStyle/>
          <a:p>
            <a:fld id="{02748332-E27E-4710-98C5-E0607FCED969}" type="datetime1">
              <a:rPr lang="it-IT" smtClean="0"/>
              <a:t>14/05/2019</a:t>
            </a:fld>
            <a:endParaRPr lang="it-IT"/>
          </a:p>
        </p:txBody>
      </p:sp>
      <p:sp>
        <p:nvSpPr>
          <p:cNvPr id="8" name="Segnaposto piè di pagina 7"/>
          <p:cNvSpPr>
            <a:spLocks noGrp="1"/>
          </p:cNvSpPr>
          <p:nvPr>
            <p:ph type="ftr" sz="quarter" idx="11"/>
          </p:nvPr>
        </p:nvSpPr>
        <p:spPr/>
        <p:txBody>
          <a:bodyPr/>
          <a:lstStyle/>
          <a:p>
            <a:r>
              <a:rPr lang="it-IT" smtClean="0"/>
              <a:t>IRIS -  Caso de èxito en Italia</a:t>
            </a:r>
            <a:endParaRPr lang="it-IT"/>
          </a:p>
        </p:txBody>
      </p:sp>
      <p:sp>
        <p:nvSpPr>
          <p:cNvPr id="9" name="Segnaposto numero diapositiva 8"/>
          <p:cNvSpPr>
            <a:spLocks noGrp="1"/>
          </p:cNvSpPr>
          <p:nvPr>
            <p:ph type="sldNum" sz="quarter" idx="12"/>
          </p:nvPr>
        </p:nvSpPr>
        <p:spPr/>
        <p:txBody>
          <a:bodyPr/>
          <a:lstStyle/>
          <a:p>
            <a:fld id="{12A75581-1B1C-4BDE-BC7C-22CE22CA77BD}" type="slidenum">
              <a:rPr lang="it-IT" smtClean="0"/>
              <a:t>‹N›</a:t>
            </a:fld>
            <a:endParaRPr lang="it-IT"/>
          </a:p>
        </p:txBody>
      </p:sp>
    </p:spTree>
    <p:extLst>
      <p:ext uri="{BB962C8B-B14F-4D97-AF65-F5344CB8AC3E}">
        <p14:creationId xmlns:p14="http://schemas.microsoft.com/office/powerpoint/2010/main" val="218433270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data 2"/>
          <p:cNvSpPr>
            <a:spLocks noGrp="1"/>
          </p:cNvSpPr>
          <p:nvPr>
            <p:ph type="dt" sz="half" idx="10"/>
          </p:nvPr>
        </p:nvSpPr>
        <p:spPr/>
        <p:txBody>
          <a:bodyPr/>
          <a:lstStyle/>
          <a:p>
            <a:fld id="{D201CF8B-9F18-42E0-A3F0-203D5D1A4285}" type="datetime1">
              <a:rPr lang="it-IT" smtClean="0"/>
              <a:t>14/05/2019</a:t>
            </a:fld>
            <a:endParaRPr lang="it-IT"/>
          </a:p>
        </p:txBody>
      </p:sp>
      <p:sp>
        <p:nvSpPr>
          <p:cNvPr id="4" name="Segnaposto piè di pagina 3"/>
          <p:cNvSpPr>
            <a:spLocks noGrp="1"/>
          </p:cNvSpPr>
          <p:nvPr>
            <p:ph type="ftr" sz="quarter" idx="11"/>
          </p:nvPr>
        </p:nvSpPr>
        <p:spPr/>
        <p:txBody>
          <a:bodyPr/>
          <a:lstStyle/>
          <a:p>
            <a:r>
              <a:rPr lang="it-IT" smtClean="0"/>
              <a:t>IRIS -  Caso de èxito en Italia</a:t>
            </a:r>
            <a:endParaRPr lang="it-IT"/>
          </a:p>
        </p:txBody>
      </p:sp>
      <p:sp>
        <p:nvSpPr>
          <p:cNvPr id="5" name="Segnaposto numero diapositiva 4"/>
          <p:cNvSpPr>
            <a:spLocks noGrp="1"/>
          </p:cNvSpPr>
          <p:nvPr>
            <p:ph type="sldNum" sz="quarter" idx="12"/>
          </p:nvPr>
        </p:nvSpPr>
        <p:spPr/>
        <p:txBody>
          <a:bodyPr/>
          <a:lstStyle/>
          <a:p>
            <a:fld id="{12A75581-1B1C-4BDE-BC7C-22CE22CA77BD}" type="slidenum">
              <a:rPr lang="it-IT" smtClean="0"/>
              <a:t>‹N›</a:t>
            </a:fld>
            <a:endParaRPr lang="it-IT"/>
          </a:p>
        </p:txBody>
      </p:sp>
    </p:spTree>
    <p:extLst>
      <p:ext uri="{BB962C8B-B14F-4D97-AF65-F5344CB8AC3E}">
        <p14:creationId xmlns:p14="http://schemas.microsoft.com/office/powerpoint/2010/main" val="109318010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p:cNvSpPr>
            <a:spLocks noGrp="1"/>
          </p:cNvSpPr>
          <p:nvPr>
            <p:ph type="dt" sz="half" idx="10"/>
          </p:nvPr>
        </p:nvSpPr>
        <p:spPr/>
        <p:txBody>
          <a:bodyPr/>
          <a:lstStyle/>
          <a:p>
            <a:fld id="{89D46DB3-C64A-449D-86C2-21CDFDB0C946}" type="datetime1">
              <a:rPr lang="it-IT" smtClean="0"/>
              <a:t>14/05/2019</a:t>
            </a:fld>
            <a:endParaRPr lang="it-IT"/>
          </a:p>
        </p:txBody>
      </p:sp>
      <p:sp>
        <p:nvSpPr>
          <p:cNvPr id="3" name="Segnaposto piè di pagina 2"/>
          <p:cNvSpPr>
            <a:spLocks noGrp="1"/>
          </p:cNvSpPr>
          <p:nvPr>
            <p:ph type="ftr" sz="quarter" idx="11"/>
          </p:nvPr>
        </p:nvSpPr>
        <p:spPr/>
        <p:txBody>
          <a:bodyPr/>
          <a:lstStyle/>
          <a:p>
            <a:r>
              <a:rPr lang="it-IT" smtClean="0"/>
              <a:t>IRIS -  Caso de èxito en Italia</a:t>
            </a:r>
            <a:endParaRPr lang="it-IT"/>
          </a:p>
        </p:txBody>
      </p:sp>
      <p:sp>
        <p:nvSpPr>
          <p:cNvPr id="4" name="Segnaposto numero diapositiva 3"/>
          <p:cNvSpPr>
            <a:spLocks noGrp="1"/>
          </p:cNvSpPr>
          <p:nvPr>
            <p:ph type="sldNum" sz="quarter" idx="12"/>
          </p:nvPr>
        </p:nvSpPr>
        <p:spPr/>
        <p:txBody>
          <a:bodyPr/>
          <a:lstStyle/>
          <a:p>
            <a:fld id="{12A75581-1B1C-4BDE-BC7C-22CE22CA77BD}" type="slidenum">
              <a:rPr lang="it-IT" smtClean="0"/>
              <a:t>‹N›</a:t>
            </a:fld>
            <a:endParaRPr lang="it-IT"/>
          </a:p>
        </p:txBody>
      </p:sp>
    </p:spTree>
    <p:extLst>
      <p:ext uri="{BB962C8B-B14F-4D97-AF65-F5344CB8AC3E}">
        <p14:creationId xmlns:p14="http://schemas.microsoft.com/office/powerpoint/2010/main" val="34572134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839788" y="457200"/>
            <a:ext cx="3932237" cy="1600200"/>
          </a:xfrm>
        </p:spPr>
        <p:txBody>
          <a:bodyPr anchor="b"/>
          <a:lstStyle>
            <a:lvl1pPr>
              <a:defRPr sz="3200"/>
            </a:lvl1pPr>
          </a:lstStyle>
          <a:p>
            <a:r>
              <a:rPr lang="it-IT" smtClean="0"/>
              <a:t>Fare clic per modificare lo stile del titolo</a:t>
            </a:r>
            <a:endParaRPr lang="it-IT"/>
          </a:p>
        </p:txBody>
      </p:sp>
      <p:sp>
        <p:nvSpPr>
          <p:cNvPr id="3" name="Segnaposto contenuto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tes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smtClean="0"/>
              <a:t>Fare clic per modificare stili del testo dello schema</a:t>
            </a:r>
          </a:p>
        </p:txBody>
      </p:sp>
      <p:sp>
        <p:nvSpPr>
          <p:cNvPr id="5" name="Segnaposto data 4"/>
          <p:cNvSpPr>
            <a:spLocks noGrp="1"/>
          </p:cNvSpPr>
          <p:nvPr>
            <p:ph type="dt" sz="half" idx="10"/>
          </p:nvPr>
        </p:nvSpPr>
        <p:spPr/>
        <p:txBody>
          <a:bodyPr/>
          <a:lstStyle/>
          <a:p>
            <a:fld id="{A58C5B97-D225-4029-BD61-A4F671BF409D}" type="datetime1">
              <a:rPr lang="it-IT" smtClean="0"/>
              <a:t>14/05/2019</a:t>
            </a:fld>
            <a:endParaRPr lang="it-IT"/>
          </a:p>
        </p:txBody>
      </p:sp>
      <p:sp>
        <p:nvSpPr>
          <p:cNvPr id="6" name="Segnaposto piè di pagina 5"/>
          <p:cNvSpPr>
            <a:spLocks noGrp="1"/>
          </p:cNvSpPr>
          <p:nvPr>
            <p:ph type="ftr" sz="quarter" idx="11"/>
          </p:nvPr>
        </p:nvSpPr>
        <p:spPr/>
        <p:txBody>
          <a:bodyPr/>
          <a:lstStyle/>
          <a:p>
            <a:r>
              <a:rPr lang="it-IT" smtClean="0"/>
              <a:t>IRIS -  Caso de èxito en Italia</a:t>
            </a:r>
            <a:endParaRPr lang="it-IT"/>
          </a:p>
        </p:txBody>
      </p:sp>
      <p:sp>
        <p:nvSpPr>
          <p:cNvPr id="7" name="Segnaposto numero diapositiva 6"/>
          <p:cNvSpPr>
            <a:spLocks noGrp="1"/>
          </p:cNvSpPr>
          <p:nvPr>
            <p:ph type="sldNum" sz="quarter" idx="12"/>
          </p:nvPr>
        </p:nvSpPr>
        <p:spPr/>
        <p:txBody>
          <a:bodyPr/>
          <a:lstStyle/>
          <a:p>
            <a:fld id="{12A75581-1B1C-4BDE-BC7C-22CE22CA77BD}" type="slidenum">
              <a:rPr lang="it-IT" smtClean="0"/>
              <a:t>‹N›</a:t>
            </a:fld>
            <a:endParaRPr lang="it-IT"/>
          </a:p>
        </p:txBody>
      </p:sp>
    </p:spTree>
    <p:extLst>
      <p:ext uri="{BB962C8B-B14F-4D97-AF65-F5344CB8AC3E}">
        <p14:creationId xmlns:p14="http://schemas.microsoft.com/office/powerpoint/2010/main" val="158793307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839788" y="457200"/>
            <a:ext cx="3932237" cy="1600200"/>
          </a:xfrm>
        </p:spPr>
        <p:txBody>
          <a:bodyPr anchor="b"/>
          <a:lstStyle>
            <a:lvl1pPr>
              <a:defRPr sz="3200"/>
            </a:lvl1pPr>
          </a:lstStyle>
          <a:p>
            <a:r>
              <a:rPr lang="it-IT" smtClean="0"/>
              <a:t>Fare clic per modificare lo stile del titolo</a:t>
            </a:r>
            <a:endParaRPr lang="it-IT"/>
          </a:p>
        </p:txBody>
      </p:sp>
      <p:sp>
        <p:nvSpPr>
          <p:cNvPr id="3" name="Segnaposto immagine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t-IT"/>
          </a:p>
        </p:txBody>
      </p:sp>
      <p:sp>
        <p:nvSpPr>
          <p:cNvPr id="4" name="Segnaposto tes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smtClean="0"/>
              <a:t>Fare clic per modificare stili del testo dello schema</a:t>
            </a:r>
          </a:p>
        </p:txBody>
      </p:sp>
      <p:sp>
        <p:nvSpPr>
          <p:cNvPr id="5" name="Segnaposto data 4"/>
          <p:cNvSpPr>
            <a:spLocks noGrp="1"/>
          </p:cNvSpPr>
          <p:nvPr>
            <p:ph type="dt" sz="half" idx="10"/>
          </p:nvPr>
        </p:nvSpPr>
        <p:spPr/>
        <p:txBody>
          <a:bodyPr/>
          <a:lstStyle/>
          <a:p>
            <a:fld id="{E648FD44-0543-475C-84CB-3FAD78EFEA6E}" type="datetime1">
              <a:rPr lang="it-IT" smtClean="0"/>
              <a:t>14/05/2019</a:t>
            </a:fld>
            <a:endParaRPr lang="it-IT"/>
          </a:p>
        </p:txBody>
      </p:sp>
      <p:sp>
        <p:nvSpPr>
          <p:cNvPr id="6" name="Segnaposto piè di pagina 5"/>
          <p:cNvSpPr>
            <a:spLocks noGrp="1"/>
          </p:cNvSpPr>
          <p:nvPr>
            <p:ph type="ftr" sz="quarter" idx="11"/>
          </p:nvPr>
        </p:nvSpPr>
        <p:spPr/>
        <p:txBody>
          <a:bodyPr/>
          <a:lstStyle/>
          <a:p>
            <a:r>
              <a:rPr lang="it-IT" smtClean="0"/>
              <a:t>IRIS -  Caso de èxito en Italia</a:t>
            </a:r>
            <a:endParaRPr lang="it-IT"/>
          </a:p>
        </p:txBody>
      </p:sp>
      <p:sp>
        <p:nvSpPr>
          <p:cNvPr id="7" name="Segnaposto numero diapositiva 6"/>
          <p:cNvSpPr>
            <a:spLocks noGrp="1"/>
          </p:cNvSpPr>
          <p:nvPr>
            <p:ph type="sldNum" sz="quarter" idx="12"/>
          </p:nvPr>
        </p:nvSpPr>
        <p:spPr/>
        <p:txBody>
          <a:bodyPr/>
          <a:lstStyle/>
          <a:p>
            <a:fld id="{12A75581-1B1C-4BDE-BC7C-22CE22CA77BD}" type="slidenum">
              <a:rPr lang="it-IT" smtClean="0"/>
              <a:t>‹N›</a:t>
            </a:fld>
            <a:endParaRPr lang="it-IT"/>
          </a:p>
        </p:txBody>
      </p:sp>
    </p:spTree>
    <p:extLst>
      <p:ext uri="{BB962C8B-B14F-4D97-AF65-F5344CB8AC3E}">
        <p14:creationId xmlns:p14="http://schemas.microsoft.com/office/powerpoint/2010/main" val="15025560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5" Type="http://schemas.openxmlformats.org/officeDocument/2006/relationships/image" Target="../media/image1.png"/><Relationship Id="rId4" Type="http://schemas.openxmlformats.org/officeDocument/2006/relationships/image" Target="../media/image2.jp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ttangolo 8"/>
          <p:cNvSpPr/>
          <p:nvPr userDrawn="1"/>
        </p:nvSpPr>
        <p:spPr>
          <a:xfrm>
            <a:off x="0" y="6311900"/>
            <a:ext cx="12192000" cy="552450"/>
          </a:xfrm>
          <a:prstGeom prst="rect">
            <a:avLst/>
          </a:prstGeom>
          <a:solidFill>
            <a:srgbClr val="333333"/>
          </a:solidFill>
          <a:ln>
            <a:solidFill>
              <a:srgbClr val="33333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8" name="Rettangolo 7"/>
          <p:cNvSpPr/>
          <p:nvPr userDrawn="1"/>
        </p:nvSpPr>
        <p:spPr>
          <a:xfrm>
            <a:off x="0" y="1"/>
            <a:ext cx="12192000" cy="552450"/>
          </a:xfrm>
          <a:prstGeom prst="rect">
            <a:avLst/>
          </a:prstGeom>
          <a:solidFill>
            <a:srgbClr val="006EB6"/>
          </a:solidFill>
          <a:ln>
            <a:solidFill>
              <a:srgbClr val="006EB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 name="Segnaposto titolo 1"/>
          <p:cNvSpPr>
            <a:spLocks noGrp="1"/>
          </p:cNvSpPr>
          <p:nvPr>
            <p:ph type="title"/>
          </p:nvPr>
        </p:nvSpPr>
        <p:spPr>
          <a:xfrm>
            <a:off x="838200" y="365125"/>
            <a:ext cx="10515600" cy="1325563"/>
          </a:xfrm>
          <a:prstGeom prst="rect">
            <a:avLst/>
          </a:prstGeom>
          <a:solidFill>
            <a:schemeClr val="bg1">
              <a:alpha val="90000"/>
            </a:schemeClr>
          </a:solidFill>
        </p:spPr>
        <p:txBody>
          <a:bodyPr vert="horz" lIns="91440" tIns="45720" rIns="91440" bIns="45720" rtlCol="0" anchor="ctr">
            <a:normAutofit/>
          </a:bodyPr>
          <a:lstStyle/>
          <a:p>
            <a:r>
              <a:rPr lang="it-IT" smtClean="0"/>
              <a:t>Fare clic per modificare lo stile del titolo</a:t>
            </a:r>
            <a:endParaRPr lang="it-IT"/>
          </a:p>
        </p:txBody>
      </p:sp>
      <p:sp>
        <p:nvSpPr>
          <p:cNvPr id="3" name="Segnaposto testo 2"/>
          <p:cNvSpPr>
            <a:spLocks noGrp="1"/>
          </p:cNvSpPr>
          <p:nvPr>
            <p:ph type="body" idx="1"/>
          </p:nvPr>
        </p:nvSpPr>
        <p:spPr>
          <a:xfrm>
            <a:off x="838200" y="1825625"/>
            <a:ext cx="10515600" cy="4351338"/>
          </a:xfrm>
          <a:prstGeom prst="rect">
            <a:avLst/>
          </a:prstGeom>
          <a:solidFill>
            <a:schemeClr val="bg1">
              <a:alpha val="90000"/>
            </a:schemeClr>
          </a:solidFill>
        </p:spPr>
        <p:txBody>
          <a:bodyPr vert="horz" lIns="91440" tIns="45720" rIns="91440" bIns="45720" rtlCol="0">
            <a:normAutofit/>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A017A17-25D2-474D-BFC5-8C48D352E88A}" type="datetime1">
              <a:rPr lang="it-IT" smtClean="0"/>
              <a:t>14/05/2019</a:t>
            </a:fld>
            <a:endParaRPr lang="it-IT"/>
          </a:p>
        </p:txBody>
      </p:sp>
      <p:sp>
        <p:nvSpPr>
          <p:cNvPr id="5" name="Segnaposto piè di pagina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it-IT" dirty="0" smtClean="0"/>
              <a:t>IRIS -  Caso de </a:t>
            </a:r>
            <a:r>
              <a:rPr lang="it-IT" dirty="0" err="1" smtClean="0"/>
              <a:t>èxito</a:t>
            </a:r>
            <a:r>
              <a:rPr lang="it-IT" dirty="0" smtClean="0"/>
              <a:t> en Italia</a:t>
            </a:r>
            <a:endParaRPr lang="it-IT" dirty="0"/>
          </a:p>
        </p:txBody>
      </p:sp>
      <p:sp>
        <p:nvSpPr>
          <p:cNvPr id="6" name="Segnaposto numero diapositiva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2A75581-1B1C-4BDE-BC7C-22CE22CA77BD}" type="slidenum">
              <a:rPr lang="it-IT" smtClean="0"/>
              <a:t>‹N›</a:t>
            </a:fld>
            <a:endParaRPr lang="it-IT"/>
          </a:p>
        </p:txBody>
      </p:sp>
      <p:pic>
        <p:nvPicPr>
          <p:cNvPr id="10" name="Immagine 9"/>
          <p:cNvPicPr>
            <a:picLocks noChangeAspect="1"/>
          </p:cNvPicPr>
          <p:nvPr userDrawn="1"/>
        </p:nvPicPr>
        <p:blipFill>
          <a:blip r:embed="rId13"/>
          <a:stretch>
            <a:fillRect/>
          </a:stretch>
        </p:blipFill>
        <p:spPr>
          <a:xfrm>
            <a:off x="11686778" y="39688"/>
            <a:ext cx="505222" cy="512763"/>
          </a:xfrm>
          <a:prstGeom prst="rect">
            <a:avLst/>
          </a:prstGeom>
        </p:spPr>
      </p:pic>
    </p:spTree>
    <p:extLst>
      <p:ext uri="{BB962C8B-B14F-4D97-AF65-F5344CB8AC3E}">
        <p14:creationId xmlns:p14="http://schemas.microsoft.com/office/powerpoint/2010/main" val="3504092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iming>
    <p:tnLst>
      <p:par>
        <p:cTn id="1" dur="indefinite" restart="never" nodeType="tmRoot"/>
      </p:par>
    </p:tnLst>
  </p:timing>
  <p:hf hd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4">
            <a:lum/>
          </a:blip>
          <a:srcRect/>
          <a:stretch>
            <a:fillRect t="-4000" b="-4000"/>
          </a:stretch>
        </a:blipFill>
        <a:effectLst/>
      </p:bgPr>
    </p:bg>
    <p:spTree>
      <p:nvGrpSpPr>
        <p:cNvPr id="1" name=""/>
        <p:cNvGrpSpPr/>
        <p:nvPr/>
      </p:nvGrpSpPr>
      <p:grpSpPr>
        <a:xfrm>
          <a:off x="0" y="0"/>
          <a:ext cx="0" cy="0"/>
          <a:chOff x="0" y="0"/>
          <a:chExt cx="0" cy="0"/>
        </a:xfrm>
      </p:grpSpPr>
      <p:sp>
        <p:nvSpPr>
          <p:cNvPr id="9" name="Rettangolo 8"/>
          <p:cNvSpPr/>
          <p:nvPr userDrawn="1"/>
        </p:nvSpPr>
        <p:spPr>
          <a:xfrm>
            <a:off x="0" y="6489458"/>
            <a:ext cx="12192000" cy="374891"/>
          </a:xfrm>
          <a:prstGeom prst="rect">
            <a:avLst/>
          </a:prstGeom>
          <a:solidFill>
            <a:srgbClr val="333333"/>
          </a:solidFill>
          <a:ln>
            <a:solidFill>
              <a:srgbClr val="33333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 name="Segnaposto titolo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it-IT" smtClean="0"/>
              <a:t>Fare clic per modificare lo stile del titolo</a:t>
            </a:r>
            <a:endParaRPr lang="it-IT"/>
          </a:p>
        </p:txBody>
      </p:sp>
      <p:sp>
        <p:nvSpPr>
          <p:cNvPr id="3" name="Segnaposto testo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2"/>
          </p:nvPr>
        </p:nvSpPr>
        <p:spPr>
          <a:xfrm>
            <a:off x="838200" y="6494342"/>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745692D-1AA8-402D-BD90-94C1BCFFFC7A}" type="datetimeFigureOut">
              <a:rPr lang="it-IT" smtClean="0"/>
              <a:t>14/05/2019</a:t>
            </a:fld>
            <a:endParaRPr lang="it-IT"/>
          </a:p>
        </p:txBody>
      </p:sp>
      <p:sp>
        <p:nvSpPr>
          <p:cNvPr id="5" name="Segnaposto piè di pagina 4"/>
          <p:cNvSpPr>
            <a:spLocks noGrp="1"/>
          </p:cNvSpPr>
          <p:nvPr>
            <p:ph type="ftr" sz="quarter" idx="3"/>
          </p:nvPr>
        </p:nvSpPr>
        <p:spPr>
          <a:xfrm>
            <a:off x="4038600" y="6489459"/>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it-IT"/>
          </a:p>
        </p:txBody>
      </p:sp>
      <p:sp>
        <p:nvSpPr>
          <p:cNvPr id="6" name="Segnaposto numero diapositiva 5"/>
          <p:cNvSpPr>
            <a:spLocks noGrp="1"/>
          </p:cNvSpPr>
          <p:nvPr>
            <p:ph type="sldNum" sz="quarter" idx="4"/>
          </p:nvPr>
        </p:nvSpPr>
        <p:spPr>
          <a:xfrm>
            <a:off x="8610600" y="6494342"/>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FE1EB4F-4F6B-49FC-BCF2-4F2A708D3676}" type="slidenum">
              <a:rPr lang="it-IT" smtClean="0"/>
              <a:t>‹N›</a:t>
            </a:fld>
            <a:endParaRPr lang="it-IT"/>
          </a:p>
        </p:txBody>
      </p:sp>
      <p:sp>
        <p:nvSpPr>
          <p:cNvPr id="7" name="Rettangolo 6"/>
          <p:cNvSpPr/>
          <p:nvPr userDrawn="1"/>
        </p:nvSpPr>
        <p:spPr>
          <a:xfrm>
            <a:off x="0" y="1"/>
            <a:ext cx="12192000" cy="365123"/>
          </a:xfrm>
          <a:prstGeom prst="rect">
            <a:avLst/>
          </a:prstGeom>
          <a:solidFill>
            <a:srgbClr val="006EB6"/>
          </a:solidFill>
          <a:ln>
            <a:solidFill>
              <a:srgbClr val="006EB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pic>
        <p:nvPicPr>
          <p:cNvPr id="8" name="Immagine 7"/>
          <p:cNvPicPr>
            <a:picLocks noChangeAspect="1"/>
          </p:cNvPicPr>
          <p:nvPr userDrawn="1"/>
        </p:nvPicPr>
        <p:blipFill>
          <a:blip r:embed="rId5"/>
          <a:stretch>
            <a:fillRect/>
          </a:stretch>
        </p:blipFill>
        <p:spPr>
          <a:xfrm>
            <a:off x="11852476" y="39689"/>
            <a:ext cx="339524" cy="344592"/>
          </a:xfrm>
          <a:prstGeom prst="rect">
            <a:avLst/>
          </a:prstGeom>
        </p:spPr>
      </p:pic>
      <p:sp>
        <p:nvSpPr>
          <p:cNvPr id="10" name="CasellaDiTesto 9"/>
          <p:cNvSpPr txBox="1"/>
          <p:nvPr userDrawn="1"/>
        </p:nvSpPr>
        <p:spPr>
          <a:xfrm>
            <a:off x="0" y="0"/>
            <a:ext cx="2173993" cy="400110"/>
          </a:xfrm>
          <a:prstGeom prst="rect">
            <a:avLst/>
          </a:prstGeom>
          <a:noFill/>
        </p:spPr>
        <p:txBody>
          <a:bodyPr wrap="none" rtlCol="0">
            <a:spAutoFit/>
          </a:bodyPr>
          <a:lstStyle/>
          <a:p>
            <a:r>
              <a:rPr lang="it-IT" sz="2000" dirty="0" err="1" smtClean="0">
                <a:solidFill>
                  <a:schemeClr val="bg1"/>
                </a:solidFill>
                <a:effectLst>
                  <a:outerShdw blurRad="38100" dist="38100" dir="2700000" algn="tl">
                    <a:srgbClr val="000000">
                      <a:alpha val="43137"/>
                    </a:srgbClr>
                  </a:outerShdw>
                </a:effectLst>
                <a:latin typeface="Dosis" panose="02010203020202060003" pitchFamily="2" charset="0"/>
              </a:rPr>
              <a:t>Screenshot</a:t>
            </a:r>
            <a:r>
              <a:rPr lang="it-IT" sz="2000" dirty="0" smtClean="0">
                <a:solidFill>
                  <a:schemeClr val="bg1"/>
                </a:solidFill>
                <a:effectLst>
                  <a:outerShdw blurRad="38100" dist="38100" dir="2700000" algn="tl">
                    <a:srgbClr val="000000">
                      <a:alpha val="43137"/>
                    </a:srgbClr>
                  </a:outerShdw>
                </a:effectLst>
                <a:latin typeface="Dosis" panose="02010203020202060003" pitchFamily="2" charset="0"/>
              </a:rPr>
              <a:t> from IRIS</a:t>
            </a:r>
            <a:endParaRPr lang="it-IT" sz="2000" dirty="0">
              <a:solidFill>
                <a:schemeClr val="bg1"/>
              </a:solidFill>
              <a:effectLst>
                <a:outerShdw blurRad="38100" dist="38100" dir="2700000" algn="tl">
                  <a:srgbClr val="000000">
                    <a:alpha val="43137"/>
                  </a:srgbClr>
                </a:outerShdw>
              </a:effectLst>
              <a:latin typeface="Dosis" panose="02010203020202060003" pitchFamily="2" charset="0"/>
            </a:endParaRPr>
          </a:p>
        </p:txBody>
      </p:sp>
    </p:spTree>
    <p:extLst>
      <p:ext uri="{BB962C8B-B14F-4D97-AF65-F5344CB8AC3E}">
        <p14:creationId xmlns:p14="http://schemas.microsoft.com/office/powerpoint/2010/main" val="1767810684"/>
      </p:ext>
    </p:extLst>
  </p:cSld>
  <p:clrMap bg1="lt1" tx1="dk1" bg2="lt2" tx2="dk2" accent1="accent1" accent2="accent2" accent3="accent3" accent4="accent4" accent5="accent5" accent6="accent6" hlink="hlink" folHlink="folHlink"/>
  <p:sldLayoutIdLst>
    <p:sldLayoutId id="2147483668" r:id="rId1"/>
    <p:sldLayoutId id="2147483669" r:id="rId2"/>
  </p:sldLayoutIdLs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9.jp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9.jp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9.jp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9.jp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8" Type="http://schemas.openxmlformats.org/officeDocument/2006/relationships/image" Target="../media/image24.png"/><Relationship Id="rId3" Type="http://schemas.openxmlformats.org/officeDocument/2006/relationships/image" Target="../media/image19.jpg"/><Relationship Id="rId7" Type="http://schemas.openxmlformats.org/officeDocument/2006/relationships/image" Target="../media/image23.png"/><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openxmlformats.org/officeDocument/2006/relationships/image" Target="../media/image22.png"/><Relationship Id="rId5" Type="http://schemas.openxmlformats.org/officeDocument/2006/relationships/image" Target="../media/image21.png"/><Relationship Id="rId4" Type="http://schemas.openxmlformats.org/officeDocument/2006/relationships/image" Target="../media/image20.png"/></Relationships>
</file>

<file path=ppt/slides/_rels/slide15.xml.rels><?xml version="1.0" encoding="UTF-8" standalone="yes"?>
<Relationships xmlns="http://schemas.openxmlformats.org/package/2006/relationships"><Relationship Id="rId3" Type="http://schemas.openxmlformats.org/officeDocument/2006/relationships/image" Target="../media/image25.jpg"/><Relationship Id="rId2" Type="http://schemas.openxmlformats.org/officeDocument/2006/relationships/notesSlide" Target="../notesSlides/notesSlide15.xml"/><Relationship Id="rId1" Type="http://schemas.openxmlformats.org/officeDocument/2006/relationships/slideLayout" Target="../slideLayouts/slideLayout2.xml"/><Relationship Id="rId5" Type="http://schemas.openxmlformats.org/officeDocument/2006/relationships/image" Target="../media/image27.png"/><Relationship Id="rId4" Type="http://schemas.openxmlformats.org/officeDocument/2006/relationships/image" Target="../media/image26.png"/></Relationships>
</file>

<file path=ppt/slides/_rels/slide16.xml.rels><?xml version="1.0" encoding="UTF-8" standalone="yes"?>
<Relationships xmlns="http://schemas.openxmlformats.org/package/2006/relationships"><Relationship Id="rId3" Type="http://schemas.openxmlformats.org/officeDocument/2006/relationships/image" Target="../media/image25.jpg"/><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image" Target="../media/image28.png"/></Relationships>
</file>

<file path=ppt/slides/_rels/slide17.xml.rels><?xml version="1.0" encoding="UTF-8" standalone="yes"?>
<Relationships xmlns="http://schemas.openxmlformats.org/package/2006/relationships"><Relationship Id="rId3" Type="http://schemas.openxmlformats.org/officeDocument/2006/relationships/image" Target="../media/image25.jpg"/><Relationship Id="rId2" Type="http://schemas.openxmlformats.org/officeDocument/2006/relationships/notesSlide" Target="../notesSlides/notesSlide17.xml"/><Relationship Id="rId1" Type="http://schemas.openxmlformats.org/officeDocument/2006/relationships/slideLayout" Target="../slideLayouts/slideLayout2.xml"/><Relationship Id="rId4" Type="http://schemas.openxmlformats.org/officeDocument/2006/relationships/image" Target="../media/image28.png"/></Relationships>
</file>

<file path=ppt/slides/_rels/slide18.xml.rels><?xml version="1.0" encoding="UTF-8" standalone="yes"?>
<Relationships xmlns="http://schemas.openxmlformats.org/package/2006/relationships"><Relationship Id="rId8" Type="http://schemas.openxmlformats.org/officeDocument/2006/relationships/image" Target="../media/image34.png"/><Relationship Id="rId3" Type="http://schemas.openxmlformats.org/officeDocument/2006/relationships/image" Target="../media/image29.jpg"/><Relationship Id="rId7" Type="http://schemas.openxmlformats.org/officeDocument/2006/relationships/image" Target="../media/image33.jpg"/><Relationship Id="rId2" Type="http://schemas.openxmlformats.org/officeDocument/2006/relationships/notesSlide" Target="../notesSlides/notesSlide18.xml"/><Relationship Id="rId1" Type="http://schemas.openxmlformats.org/officeDocument/2006/relationships/slideLayout" Target="../slideLayouts/slideLayout2.xml"/><Relationship Id="rId6" Type="http://schemas.openxmlformats.org/officeDocument/2006/relationships/image" Target="../media/image32.jpg"/><Relationship Id="rId5" Type="http://schemas.openxmlformats.org/officeDocument/2006/relationships/image" Target="../media/image31.png"/><Relationship Id="rId4" Type="http://schemas.openxmlformats.org/officeDocument/2006/relationships/image" Target="../media/image30.png"/></Relationships>
</file>

<file path=ppt/slides/_rels/slide19.xml.rels><?xml version="1.0" encoding="UTF-8" standalone="yes"?>
<Relationships xmlns="http://schemas.openxmlformats.org/package/2006/relationships"><Relationship Id="rId3" Type="http://schemas.openxmlformats.org/officeDocument/2006/relationships/image" Target="../media/image35.jpg"/><Relationship Id="rId2" Type="http://schemas.openxmlformats.org/officeDocument/2006/relationships/notesSlide" Target="../notesSlides/notesSlide19.xml"/><Relationship Id="rId1" Type="http://schemas.openxmlformats.org/officeDocument/2006/relationships/slideLayout" Target="../slideLayouts/slideLayout2.xml"/><Relationship Id="rId4" Type="http://schemas.openxmlformats.org/officeDocument/2006/relationships/image" Target="../media/image36.png"/></Relationships>
</file>

<file path=ppt/slides/_rels/slide2.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35.jpg"/><Relationship Id="rId2" Type="http://schemas.openxmlformats.org/officeDocument/2006/relationships/notesSlide" Target="../notesSlides/notesSlide20.xml"/><Relationship Id="rId1" Type="http://schemas.openxmlformats.org/officeDocument/2006/relationships/slideLayout" Target="../slideLayouts/slideLayout2.xml"/><Relationship Id="rId4" Type="http://schemas.openxmlformats.org/officeDocument/2006/relationships/image" Target="../media/image37.png"/></Relationships>
</file>

<file path=ppt/slides/_rels/slide21.xml.rels><?xml version="1.0" encoding="UTF-8" standalone="yes"?>
<Relationships xmlns="http://schemas.openxmlformats.org/package/2006/relationships"><Relationship Id="rId3" Type="http://schemas.openxmlformats.org/officeDocument/2006/relationships/image" Target="../media/image35.jpg"/><Relationship Id="rId2" Type="http://schemas.openxmlformats.org/officeDocument/2006/relationships/notesSlide" Target="../notesSlides/notesSlide21.xml"/><Relationship Id="rId1" Type="http://schemas.openxmlformats.org/officeDocument/2006/relationships/slideLayout" Target="../slideLayouts/slideLayout2.xml"/><Relationship Id="rId4" Type="http://schemas.openxmlformats.org/officeDocument/2006/relationships/image" Target="../media/image38.png"/></Relationships>
</file>

<file path=ppt/slides/_rels/slide22.xml.rels><?xml version="1.0" encoding="UTF-8" standalone="yes"?>
<Relationships xmlns="http://schemas.openxmlformats.org/package/2006/relationships"><Relationship Id="rId3" Type="http://schemas.openxmlformats.org/officeDocument/2006/relationships/image" Target="../media/image35.jp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4.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5.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6.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7.xml.rels><?xml version="1.0" encoding="UTF-8" standalone="yes"?>
<Relationships xmlns="http://schemas.openxmlformats.org/package/2006/relationships"><Relationship Id="rId8" Type="http://schemas.openxmlformats.org/officeDocument/2006/relationships/image" Target="../media/image14.png"/><Relationship Id="rId3" Type="http://schemas.openxmlformats.org/officeDocument/2006/relationships/image" Target="../media/image9.jpg"/><Relationship Id="rId7" Type="http://schemas.openxmlformats.org/officeDocument/2006/relationships/image" Target="../media/image13.pn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12.png"/><Relationship Id="rId11" Type="http://schemas.openxmlformats.org/officeDocument/2006/relationships/image" Target="../media/image17.png"/><Relationship Id="rId5" Type="http://schemas.openxmlformats.org/officeDocument/2006/relationships/image" Target="../media/image11.png"/><Relationship Id="rId10" Type="http://schemas.openxmlformats.org/officeDocument/2006/relationships/image" Target="../media/image16.png"/><Relationship Id="rId4" Type="http://schemas.openxmlformats.org/officeDocument/2006/relationships/image" Target="../media/image10.png"/><Relationship Id="rId9" Type="http://schemas.openxmlformats.org/officeDocument/2006/relationships/image" Target="../media/image15.png"/></Relationships>
</file>

<file path=ppt/slides/_rels/slide8.xml.rels><?xml version="1.0" encoding="UTF-8" standalone="yes"?>
<Relationships xmlns="http://schemas.openxmlformats.org/package/2006/relationships"><Relationship Id="rId8" Type="http://schemas.openxmlformats.org/officeDocument/2006/relationships/image" Target="../media/image15.png"/><Relationship Id="rId3" Type="http://schemas.openxmlformats.org/officeDocument/2006/relationships/image" Target="../media/image9.jpg"/><Relationship Id="rId7" Type="http://schemas.openxmlformats.org/officeDocument/2006/relationships/image" Target="../media/image14.pn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13.png"/><Relationship Id="rId5" Type="http://schemas.openxmlformats.org/officeDocument/2006/relationships/image" Target="../media/image11.png"/><Relationship Id="rId10" Type="http://schemas.openxmlformats.org/officeDocument/2006/relationships/image" Target="../media/image18.png"/><Relationship Id="rId4" Type="http://schemas.openxmlformats.org/officeDocument/2006/relationships/image" Target="../media/image10.png"/><Relationship Id="rId9" Type="http://schemas.openxmlformats.org/officeDocument/2006/relationships/image" Target="../media/image12.png"/></Relationships>
</file>

<file path=ppt/slides/_rels/slide9.xml.rels><?xml version="1.0" encoding="UTF-8" standalone="yes"?>
<Relationships xmlns="http://schemas.openxmlformats.org/package/2006/relationships"><Relationship Id="rId3" Type="http://schemas.openxmlformats.org/officeDocument/2006/relationships/image" Target="../media/image19.jp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t="-37000" b="-37000"/>
          </a:stretch>
        </a:blipFill>
        <a:effectLst/>
      </p:bgPr>
    </p:bg>
    <p:spTree>
      <p:nvGrpSpPr>
        <p:cNvPr id="1" name=""/>
        <p:cNvGrpSpPr/>
        <p:nvPr/>
      </p:nvGrpSpPr>
      <p:grpSpPr>
        <a:xfrm>
          <a:off x="0" y="0"/>
          <a:ext cx="0" cy="0"/>
          <a:chOff x="0" y="0"/>
          <a:chExt cx="0" cy="0"/>
        </a:xfrm>
      </p:grpSpPr>
      <p:sp>
        <p:nvSpPr>
          <p:cNvPr id="2" name="Titolo 1"/>
          <p:cNvSpPr>
            <a:spLocks noGrp="1"/>
          </p:cNvSpPr>
          <p:nvPr>
            <p:ph type="ctrTitle"/>
          </p:nvPr>
        </p:nvSpPr>
        <p:spPr/>
        <p:txBody>
          <a:bodyPr>
            <a:normAutofit/>
          </a:bodyPr>
          <a:lstStyle/>
          <a:p>
            <a:r>
              <a:rPr lang="it-IT" sz="9600" b="1" dirty="0" smtClean="0"/>
              <a:t>IRIS</a:t>
            </a:r>
            <a:r>
              <a:rPr lang="it-IT" sz="9600" b="1" dirty="0" smtClean="0"/>
              <a:t/>
            </a:r>
            <a:br>
              <a:rPr lang="it-IT" sz="9600" b="1" dirty="0" smtClean="0"/>
            </a:br>
            <a:r>
              <a:rPr lang="it-IT" sz="3600" dirty="0" smtClean="0"/>
              <a:t>THE </a:t>
            </a:r>
            <a:r>
              <a:rPr lang="it-IT" sz="3600" dirty="0" smtClean="0"/>
              <a:t>CINECA’S CRIS SOLUTION</a:t>
            </a:r>
            <a:endParaRPr lang="it-IT" sz="3600" dirty="0"/>
          </a:p>
        </p:txBody>
      </p:sp>
      <p:sp>
        <p:nvSpPr>
          <p:cNvPr id="3" name="Sottotitolo 2"/>
          <p:cNvSpPr>
            <a:spLocks noGrp="1"/>
          </p:cNvSpPr>
          <p:nvPr>
            <p:ph type="subTitle" idx="1"/>
          </p:nvPr>
        </p:nvSpPr>
        <p:spPr/>
        <p:txBody>
          <a:bodyPr/>
          <a:lstStyle/>
          <a:p>
            <a:r>
              <a:rPr lang="it-IT" sz="4800" dirty="0" smtClean="0"/>
              <a:t>Vivo new </a:t>
            </a:r>
            <a:r>
              <a:rPr lang="it-IT" sz="4800" dirty="0" err="1" smtClean="0"/>
              <a:t>features</a:t>
            </a:r>
            <a:endParaRPr lang="it-IT" sz="4800" dirty="0"/>
          </a:p>
          <a:p>
            <a:r>
              <a:rPr lang="it-IT" sz="2000" dirty="0" smtClean="0"/>
              <a:t>Ferrario Federico, </a:t>
            </a:r>
            <a:r>
              <a:rPr lang="it-IT" sz="2000" dirty="0" err="1" smtClean="0"/>
              <a:t>Galasso</a:t>
            </a:r>
            <a:r>
              <a:rPr lang="it-IT" sz="2000" dirty="0" smtClean="0"/>
              <a:t> Alessandro, Bonora Paolo</a:t>
            </a:r>
            <a:endParaRPr lang="it-IT" sz="2000" dirty="0" smtClean="0"/>
          </a:p>
        </p:txBody>
      </p:sp>
      <p:sp>
        <p:nvSpPr>
          <p:cNvPr id="4" name="Segnaposto data 3"/>
          <p:cNvSpPr>
            <a:spLocks noGrp="1"/>
          </p:cNvSpPr>
          <p:nvPr>
            <p:ph type="dt" sz="half" idx="10"/>
          </p:nvPr>
        </p:nvSpPr>
        <p:spPr/>
        <p:txBody>
          <a:bodyPr/>
          <a:lstStyle/>
          <a:p>
            <a:fld id="{BF413AA5-4C63-46D2-AE52-44050D8D6DA4}" type="datetime1">
              <a:rPr lang="it-IT" smtClean="0"/>
              <a:t>14/05/2019</a:t>
            </a:fld>
            <a:endParaRPr lang="it-IT"/>
          </a:p>
        </p:txBody>
      </p:sp>
      <p:sp>
        <p:nvSpPr>
          <p:cNvPr id="5" name="Segnaposto piè di pagina 4"/>
          <p:cNvSpPr>
            <a:spLocks noGrp="1"/>
          </p:cNvSpPr>
          <p:nvPr>
            <p:ph type="ftr" sz="quarter" idx="11"/>
          </p:nvPr>
        </p:nvSpPr>
        <p:spPr/>
        <p:txBody>
          <a:bodyPr/>
          <a:lstStyle/>
          <a:p>
            <a:r>
              <a:rPr lang="it-IT" smtClean="0"/>
              <a:t>IRIS -  Caso de èxito en Italia</a:t>
            </a:r>
            <a:endParaRPr lang="it-IT"/>
          </a:p>
        </p:txBody>
      </p:sp>
      <p:sp>
        <p:nvSpPr>
          <p:cNvPr id="6" name="Segnaposto numero diapositiva 5"/>
          <p:cNvSpPr>
            <a:spLocks noGrp="1"/>
          </p:cNvSpPr>
          <p:nvPr>
            <p:ph type="sldNum" sz="quarter" idx="12"/>
          </p:nvPr>
        </p:nvSpPr>
        <p:spPr/>
        <p:txBody>
          <a:bodyPr/>
          <a:lstStyle/>
          <a:p>
            <a:fld id="{12A75581-1B1C-4BDE-BC7C-22CE22CA77BD}" type="slidenum">
              <a:rPr lang="it-IT" smtClean="0"/>
              <a:t>1</a:t>
            </a:fld>
            <a:endParaRPr lang="it-IT"/>
          </a:p>
        </p:txBody>
      </p:sp>
    </p:spTree>
    <p:extLst>
      <p:ext uri="{BB962C8B-B14F-4D97-AF65-F5344CB8AC3E}">
        <p14:creationId xmlns:p14="http://schemas.microsoft.com/office/powerpoint/2010/main" val="12397354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0">
  <p:cSld>
    <p:bg>
      <p:bgPr>
        <a:blipFill dpi="0" rotWithShape="1">
          <a:blip r:embed="rId3">
            <a:lum/>
          </a:blip>
          <a:srcRect/>
          <a:stretch>
            <a:fillRect t="-9000" b="-9000"/>
          </a:stretch>
        </a:blipFill>
        <a:effectLst/>
      </p:bgPr>
    </p:bg>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err="1" smtClean="0"/>
              <a:t>What’s</a:t>
            </a:r>
            <a:r>
              <a:rPr lang="it-IT" dirty="0" smtClean="0"/>
              <a:t> </a:t>
            </a:r>
            <a:r>
              <a:rPr lang="it-IT" dirty="0" err="1" smtClean="0"/>
              <a:t>about</a:t>
            </a:r>
            <a:r>
              <a:rPr lang="it-IT" dirty="0" smtClean="0"/>
              <a:t> </a:t>
            </a:r>
            <a:r>
              <a:rPr lang="it-IT" dirty="0" err="1" smtClean="0"/>
              <a:t>you</a:t>
            </a:r>
            <a:r>
              <a:rPr lang="it-IT" dirty="0" smtClean="0"/>
              <a:t>, IRIS?</a:t>
            </a:r>
            <a:endParaRPr lang="it-IT" dirty="0"/>
          </a:p>
        </p:txBody>
      </p:sp>
      <p:sp>
        <p:nvSpPr>
          <p:cNvPr id="3" name="Segnaposto contenuto 2"/>
          <p:cNvSpPr>
            <a:spLocks noGrp="1"/>
          </p:cNvSpPr>
          <p:nvPr>
            <p:ph idx="1"/>
          </p:nvPr>
        </p:nvSpPr>
        <p:spPr/>
        <p:txBody>
          <a:bodyPr/>
          <a:lstStyle/>
          <a:p>
            <a:endParaRPr lang="it-IT" dirty="0"/>
          </a:p>
        </p:txBody>
      </p:sp>
      <p:sp>
        <p:nvSpPr>
          <p:cNvPr id="4" name="Segnaposto data 3"/>
          <p:cNvSpPr>
            <a:spLocks noGrp="1"/>
          </p:cNvSpPr>
          <p:nvPr>
            <p:ph type="dt" sz="half" idx="10"/>
          </p:nvPr>
        </p:nvSpPr>
        <p:spPr/>
        <p:txBody>
          <a:bodyPr/>
          <a:lstStyle/>
          <a:p>
            <a:fld id="{34594C00-1642-4ECD-B5FA-3131832C8CD1}" type="datetime1">
              <a:rPr lang="it-IT" smtClean="0"/>
              <a:t>14/05/2019</a:t>
            </a:fld>
            <a:endParaRPr lang="it-IT"/>
          </a:p>
        </p:txBody>
      </p:sp>
      <p:sp>
        <p:nvSpPr>
          <p:cNvPr id="5" name="Segnaposto piè di pagina 4"/>
          <p:cNvSpPr>
            <a:spLocks noGrp="1"/>
          </p:cNvSpPr>
          <p:nvPr>
            <p:ph type="ftr" sz="quarter" idx="11"/>
          </p:nvPr>
        </p:nvSpPr>
        <p:spPr/>
        <p:txBody>
          <a:bodyPr/>
          <a:lstStyle/>
          <a:p>
            <a:r>
              <a:rPr lang="it-IT" smtClean="0"/>
              <a:t>IRIS -  Caso de èxito en Italia</a:t>
            </a:r>
            <a:endParaRPr lang="it-IT"/>
          </a:p>
        </p:txBody>
      </p:sp>
      <p:sp>
        <p:nvSpPr>
          <p:cNvPr id="6" name="Segnaposto numero diapositiva 5"/>
          <p:cNvSpPr>
            <a:spLocks noGrp="1"/>
          </p:cNvSpPr>
          <p:nvPr>
            <p:ph type="sldNum" sz="quarter" idx="12"/>
          </p:nvPr>
        </p:nvSpPr>
        <p:spPr/>
        <p:txBody>
          <a:bodyPr/>
          <a:lstStyle/>
          <a:p>
            <a:fld id="{12A75581-1B1C-4BDE-BC7C-22CE22CA77BD}" type="slidenum">
              <a:rPr lang="it-IT" smtClean="0"/>
              <a:t>10</a:t>
            </a:fld>
            <a:endParaRPr lang="it-IT"/>
          </a:p>
        </p:txBody>
      </p:sp>
      <p:grpSp>
        <p:nvGrpSpPr>
          <p:cNvPr id="28" name="Gruppo 27"/>
          <p:cNvGrpSpPr/>
          <p:nvPr/>
        </p:nvGrpSpPr>
        <p:grpSpPr>
          <a:xfrm>
            <a:off x="3358372" y="3528890"/>
            <a:ext cx="2597069" cy="2828746"/>
            <a:chOff x="4312450" y="3499412"/>
            <a:chExt cx="2597069" cy="2828746"/>
          </a:xfrm>
        </p:grpSpPr>
        <p:sp>
          <p:nvSpPr>
            <p:cNvPr id="29" name="Rectangle 12"/>
            <p:cNvSpPr/>
            <p:nvPr/>
          </p:nvSpPr>
          <p:spPr>
            <a:xfrm rot="16200000">
              <a:off x="5610243" y="3933492"/>
              <a:ext cx="1733356" cy="865196"/>
            </a:xfrm>
            <a:custGeom>
              <a:avLst/>
              <a:gdLst/>
              <a:ahLst/>
              <a:cxnLst/>
              <a:rect l="l" t="t" r="r" b="b"/>
              <a:pathLst>
                <a:path w="1583255" h="1124712">
                  <a:moveTo>
                    <a:pt x="0" y="1124712"/>
                  </a:moveTo>
                  <a:lnTo>
                    <a:pt x="0" y="0"/>
                  </a:lnTo>
                  <a:lnTo>
                    <a:pt x="1583255" y="0"/>
                  </a:lnTo>
                  <a:lnTo>
                    <a:pt x="1583255" y="1124712"/>
                  </a:lnTo>
                  <a:close/>
                </a:path>
              </a:pathLst>
            </a:custGeom>
            <a:gradFill flip="none" rotWithShape="1">
              <a:gsLst>
                <a:gs pos="78000">
                  <a:srgbClr val="D9A803"/>
                </a:gs>
                <a:gs pos="0">
                  <a:srgbClr val="FFE101"/>
                </a:gs>
                <a:gs pos="100000">
                  <a:schemeClr val="accent6">
                    <a:lumMod val="50000"/>
                  </a:scheme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Right Arrow 7"/>
            <p:cNvSpPr/>
            <p:nvPr/>
          </p:nvSpPr>
          <p:spPr>
            <a:xfrm rot="10800000">
              <a:off x="4312450" y="5003785"/>
              <a:ext cx="2597069" cy="1324373"/>
            </a:xfrm>
            <a:custGeom>
              <a:avLst/>
              <a:gdLst/>
              <a:ahLst/>
              <a:cxnLst/>
              <a:rect l="l" t="t" r="r" b="b"/>
              <a:pathLst>
                <a:path w="3376062" h="1721621">
                  <a:moveTo>
                    <a:pt x="2566108" y="0"/>
                  </a:moveTo>
                  <a:lnTo>
                    <a:pt x="3376062" y="860811"/>
                  </a:lnTo>
                  <a:lnTo>
                    <a:pt x="2566108" y="1721621"/>
                  </a:lnTo>
                  <a:lnTo>
                    <a:pt x="2566108" y="1423953"/>
                  </a:lnTo>
                  <a:lnTo>
                    <a:pt x="0" y="1423953"/>
                  </a:lnTo>
                  <a:lnTo>
                    <a:pt x="0" y="1422191"/>
                  </a:lnTo>
                  <a:lnTo>
                    <a:pt x="1124523" y="297668"/>
                  </a:lnTo>
                  <a:lnTo>
                    <a:pt x="2566108" y="297668"/>
                  </a:lnTo>
                  <a:close/>
                </a:path>
              </a:pathLst>
            </a:custGeom>
            <a:gradFill flip="none" rotWithShape="1">
              <a:gsLst>
                <a:gs pos="72000">
                  <a:srgbClr val="DB9602"/>
                </a:gs>
                <a:gs pos="0">
                  <a:srgbClr val="FFC000"/>
                </a:gs>
                <a:gs pos="100000">
                  <a:schemeClr val="accent6">
                    <a:lumMod val="50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TextBox 40"/>
            <p:cNvSpPr txBox="1"/>
            <p:nvPr/>
          </p:nvSpPr>
          <p:spPr>
            <a:xfrm>
              <a:off x="4419599" y="5305587"/>
              <a:ext cx="1967404" cy="707886"/>
            </a:xfrm>
            <a:prstGeom prst="rect">
              <a:avLst/>
            </a:prstGeom>
            <a:noFill/>
          </p:spPr>
          <p:txBody>
            <a:bodyPr wrap="square" rtlCol="0" anchor="ctr">
              <a:spAutoFit/>
            </a:bodyPr>
            <a:lstStyle/>
            <a:p>
              <a:pPr algn="ctr"/>
              <a:r>
                <a:rPr lang="en-US" sz="4000" b="1" dirty="0" smtClean="0">
                  <a:solidFill>
                    <a:schemeClr val="bg1"/>
                  </a:solidFill>
                  <a:effectLst>
                    <a:outerShdw blurRad="50800" dist="38100" dir="5400000" algn="t" rotWithShape="0">
                      <a:prstClr val="black">
                        <a:alpha val="40000"/>
                      </a:prstClr>
                    </a:outerShdw>
                  </a:effectLst>
                  <a:latin typeface="+mj-lt"/>
                  <a:ea typeface="Kozuka Gothic Pro M" pitchFamily="34" charset="-128"/>
                  <a:cs typeface="Arial" pitchFamily="34" charset="0"/>
                </a:rPr>
                <a:t>Projects</a:t>
              </a:r>
              <a:endParaRPr lang="en-US" sz="4000" b="1" dirty="0">
                <a:solidFill>
                  <a:schemeClr val="bg1"/>
                </a:solidFill>
                <a:effectLst>
                  <a:outerShdw blurRad="50800" dist="38100" dir="5400000" algn="t" rotWithShape="0">
                    <a:prstClr val="black">
                      <a:alpha val="40000"/>
                    </a:prstClr>
                  </a:outerShdw>
                </a:effectLst>
                <a:latin typeface="+mj-lt"/>
                <a:ea typeface="Kozuka Gothic Pro M" pitchFamily="34" charset="-128"/>
                <a:cs typeface="Arial" pitchFamily="34" charset="0"/>
              </a:endParaRPr>
            </a:p>
          </p:txBody>
        </p:sp>
      </p:grpSp>
      <p:grpSp>
        <p:nvGrpSpPr>
          <p:cNvPr id="32" name="Gruppo 31"/>
          <p:cNvGrpSpPr/>
          <p:nvPr/>
        </p:nvGrpSpPr>
        <p:grpSpPr>
          <a:xfrm>
            <a:off x="3313121" y="1880405"/>
            <a:ext cx="2868872" cy="2597069"/>
            <a:chOff x="4267199" y="1450877"/>
            <a:chExt cx="2868872" cy="2597069"/>
          </a:xfrm>
        </p:grpSpPr>
        <p:sp>
          <p:nvSpPr>
            <p:cNvPr id="33" name="Rectangle 12"/>
            <p:cNvSpPr/>
            <p:nvPr/>
          </p:nvSpPr>
          <p:spPr>
            <a:xfrm rot="10800000">
              <a:off x="4267199" y="1450878"/>
              <a:ext cx="1773479" cy="865196"/>
            </a:xfrm>
            <a:custGeom>
              <a:avLst/>
              <a:gdLst/>
              <a:ahLst/>
              <a:cxnLst/>
              <a:rect l="l" t="t" r="r" b="b"/>
              <a:pathLst>
                <a:path w="1583255" h="1124712">
                  <a:moveTo>
                    <a:pt x="0" y="1124712"/>
                  </a:moveTo>
                  <a:lnTo>
                    <a:pt x="0" y="0"/>
                  </a:lnTo>
                  <a:lnTo>
                    <a:pt x="1583255" y="0"/>
                  </a:lnTo>
                  <a:lnTo>
                    <a:pt x="1583255" y="1124712"/>
                  </a:lnTo>
                  <a:close/>
                </a:path>
              </a:pathLst>
            </a:custGeom>
            <a:gradFill flip="none" rotWithShape="1">
              <a:gsLst>
                <a:gs pos="81000">
                  <a:srgbClr val="0E618F"/>
                </a:gs>
                <a:gs pos="0">
                  <a:srgbClr val="00B0F0"/>
                </a:gs>
                <a:gs pos="100000">
                  <a:srgbClr val="182848"/>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ight Arrow 7"/>
            <p:cNvSpPr/>
            <p:nvPr/>
          </p:nvSpPr>
          <p:spPr>
            <a:xfrm rot="5400000">
              <a:off x="5175349" y="2087225"/>
              <a:ext cx="2597069" cy="1324374"/>
            </a:xfrm>
            <a:custGeom>
              <a:avLst/>
              <a:gdLst/>
              <a:ahLst/>
              <a:cxnLst/>
              <a:rect l="l" t="t" r="r" b="b"/>
              <a:pathLst>
                <a:path w="3376062" h="1721621">
                  <a:moveTo>
                    <a:pt x="2566108" y="0"/>
                  </a:moveTo>
                  <a:lnTo>
                    <a:pt x="3376062" y="860811"/>
                  </a:lnTo>
                  <a:lnTo>
                    <a:pt x="2566108" y="1721621"/>
                  </a:lnTo>
                  <a:lnTo>
                    <a:pt x="2566108" y="1423953"/>
                  </a:lnTo>
                  <a:lnTo>
                    <a:pt x="0" y="1423953"/>
                  </a:lnTo>
                  <a:lnTo>
                    <a:pt x="0" y="1422191"/>
                  </a:lnTo>
                  <a:lnTo>
                    <a:pt x="1124523" y="297668"/>
                  </a:lnTo>
                  <a:lnTo>
                    <a:pt x="2566108" y="297668"/>
                  </a:lnTo>
                  <a:close/>
                </a:path>
              </a:pathLst>
            </a:custGeom>
            <a:gradFill flip="none" rotWithShape="1">
              <a:gsLst>
                <a:gs pos="81000">
                  <a:srgbClr val="0E618F"/>
                </a:gs>
                <a:gs pos="0">
                  <a:srgbClr val="00B0F0"/>
                </a:gs>
                <a:gs pos="100000">
                  <a:srgbClr val="182848"/>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TextBox 39"/>
            <p:cNvSpPr txBox="1"/>
            <p:nvPr/>
          </p:nvSpPr>
          <p:spPr>
            <a:xfrm rot="5400000">
              <a:off x="5487648" y="2530705"/>
              <a:ext cx="1951249" cy="646331"/>
            </a:xfrm>
            <a:prstGeom prst="rect">
              <a:avLst/>
            </a:prstGeom>
            <a:noFill/>
          </p:spPr>
          <p:txBody>
            <a:bodyPr wrap="square" rtlCol="0" anchor="ctr">
              <a:spAutoFit/>
            </a:bodyPr>
            <a:lstStyle/>
            <a:p>
              <a:pPr algn="ctr"/>
              <a:r>
                <a:rPr lang="en-US" sz="3600" b="1" dirty="0" smtClean="0">
                  <a:solidFill>
                    <a:schemeClr val="bg1"/>
                  </a:solidFill>
                  <a:effectLst>
                    <a:outerShdw blurRad="50800" dist="38100" dir="5400000" algn="t" rotWithShape="0">
                      <a:prstClr val="black">
                        <a:alpha val="40000"/>
                      </a:prstClr>
                    </a:outerShdw>
                  </a:effectLst>
                  <a:latin typeface="+mj-lt"/>
                  <a:ea typeface="Kozuka Gothic Pro M" pitchFamily="34" charset="-128"/>
                  <a:cs typeface="Arial" pitchFamily="34" charset="0"/>
                </a:rPr>
                <a:t>Resources</a:t>
              </a:r>
              <a:endParaRPr lang="en-US" sz="3600" b="1" dirty="0">
                <a:solidFill>
                  <a:schemeClr val="bg1"/>
                </a:solidFill>
                <a:effectLst>
                  <a:outerShdw blurRad="50800" dist="38100" dir="5400000" algn="t" rotWithShape="0">
                    <a:prstClr val="black">
                      <a:alpha val="40000"/>
                    </a:prstClr>
                  </a:outerShdw>
                </a:effectLst>
                <a:latin typeface="+mj-lt"/>
                <a:ea typeface="Kozuka Gothic Pro M" pitchFamily="34" charset="-128"/>
                <a:cs typeface="Arial" pitchFamily="34" charset="0"/>
              </a:endParaRPr>
            </a:p>
          </p:txBody>
        </p:sp>
      </p:grpSp>
      <p:sp>
        <p:nvSpPr>
          <p:cNvPr id="8" name="Rettangolo 7"/>
          <p:cNvSpPr/>
          <p:nvPr/>
        </p:nvSpPr>
        <p:spPr>
          <a:xfrm>
            <a:off x="6366380" y="2025982"/>
            <a:ext cx="4987420" cy="2862322"/>
          </a:xfrm>
          <a:prstGeom prst="rect">
            <a:avLst/>
          </a:prstGeom>
        </p:spPr>
        <p:txBody>
          <a:bodyPr wrap="square">
            <a:spAutoFit/>
          </a:bodyPr>
          <a:lstStyle/>
          <a:p>
            <a:r>
              <a:rPr lang="en-US" sz="3600" dirty="0"/>
              <a:t>With these resources, Universities </a:t>
            </a:r>
            <a:r>
              <a:rPr lang="en-US" sz="3600" dirty="0" smtClean="0"/>
              <a:t>can:</a:t>
            </a:r>
          </a:p>
          <a:p>
            <a:pPr marL="571500" indent="-571500">
              <a:buFont typeface="Arial" panose="020B0604020202020204" pitchFamily="34" charset="0"/>
              <a:buChar char="•"/>
            </a:pPr>
            <a:r>
              <a:rPr lang="en-US" sz="3600" dirty="0" smtClean="0"/>
              <a:t>carry </a:t>
            </a:r>
            <a:r>
              <a:rPr lang="en-US" sz="3600" dirty="0"/>
              <a:t>out </a:t>
            </a:r>
            <a:r>
              <a:rPr lang="en-US" sz="3600" dirty="0" smtClean="0"/>
              <a:t>projects</a:t>
            </a:r>
          </a:p>
          <a:p>
            <a:pPr marL="571500" indent="-571500">
              <a:buFont typeface="Arial" panose="020B0604020202020204" pitchFamily="34" charset="0"/>
              <a:buChar char="•"/>
            </a:pPr>
            <a:r>
              <a:rPr lang="en-US" sz="3600" dirty="0" smtClean="0"/>
              <a:t>sign contracts</a:t>
            </a:r>
          </a:p>
          <a:p>
            <a:pPr marL="571500" indent="-571500">
              <a:buFont typeface="Arial" panose="020B0604020202020204" pitchFamily="34" charset="0"/>
              <a:buChar char="•"/>
            </a:pPr>
            <a:r>
              <a:rPr lang="en-US" sz="3600" dirty="0" smtClean="0"/>
              <a:t>register patents…</a:t>
            </a:r>
            <a:endParaRPr lang="en-US" sz="3600" dirty="0"/>
          </a:p>
        </p:txBody>
      </p:sp>
      <p:sp>
        <p:nvSpPr>
          <p:cNvPr id="9" name="Fumetto 2 8"/>
          <p:cNvSpPr/>
          <p:nvPr/>
        </p:nvSpPr>
        <p:spPr>
          <a:xfrm>
            <a:off x="6460524" y="5067691"/>
            <a:ext cx="4300151" cy="1045841"/>
          </a:xfrm>
          <a:prstGeom prst="wedgeRoundRectCallout">
            <a:avLst>
              <a:gd name="adj1" fmla="val -7902"/>
              <a:gd name="adj2" fmla="val -178184"/>
              <a:gd name="adj3" fmla="val 16667"/>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n-US" dirty="0">
                <a:solidFill>
                  <a:srgbClr val="002060"/>
                </a:solidFill>
              </a:rPr>
              <a:t>Do you know success rate of your projects? Do you know which workgroup is involved in which projects?</a:t>
            </a:r>
          </a:p>
        </p:txBody>
      </p:sp>
    </p:spTree>
    <p:extLst>
      <p:ext uri="{BB962C8B-B14F-4D97-AF65-F5344CB8AC3E}">
        <p14:creationId xmlns:p14="http://schemas.microsoft.com/office/powerpoint/2010/main" val="4243739238"/>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8"/>
                                        </p:tgtEl>
                                        <p:attrNameLst>
                                          <p:attrName>style.visibility</p:attrName>
                                        </p:attrNameLst>
                                      </p:cBhvr>
                                      <p:to>
                                        <p:strVal val="visible"/>
                                      </p:to>
                                    </p:set>
                                    <p:animEffect transition="in" filter="fade">
                                      <p:cBhvr>
                                        <p:cTn id="7" dur="500"/>
                                        <p:tgtEl>
                                          <p:spTgt spid="28"/>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500"/>
                                        <p:tgtEl>
                                          <p:spTgt spid="8"/>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fade">
                                      <p:cBhvr>
                                        <p:cTn id="1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animBg="1"/>
    </p:bldLst>
  </p:timing>
</p:sld>
</file>

<file path=ppt/slides/slide11.xml><?xml version="1.0" encoding="utf-8"?>
<p:sld xmlns:a="http://schemas.openxmlformats.org/drawingml/2006/main" xmlns:r="http://schemas.openxmlformats.org/officeDocument/2006/relationships" xmlns:p="http://schemas.openxmlformats.org/presentationml/2006/main" show="0">
  <p:cSld>
    <p:bg>
      <p:bgPr>
        <a:blipFill dpi="0" rotWithShape="1">
          <a:blip r:embed="rId3">
            <a:lum/>
          </a:blip>
          <a:srcRect/>
          <a:stretch>
            <a:fillRect t="-9000" b="-9000"/>
          </a:stretch>
        </a:blipFill>
        <a:effectLst/>
      </p:bgPr>
    </p:bg>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err="1" smtClean="0"/>
              <a:t>What’s</a:t>
            </a:r>
            <a:r>
              <a:rPr lang="it-IT" dirty="0" smtClean="0"/>
              <a:t> </a:t>
            </a:r>
            <a:r>
              <a:rPr lang="it-IT" dirty="0" err="1" smtClean="0"/>
              <a:t>about</a:t>
            </a:r>
            <a:r>
              <a:rPr lang="it-IT" dirty="0" smtClean="0"/>
              <a:t> </a:t>
            </a:r>
            <a:r>
              <a:rPr lang="it-IT" dirty="0" err="1" smtClean="0"/>
              <a:t>you</a:t>
            </a:r>
            <a:r>
              <a:rPr lang="it-IT" dirty="0" smtClean="0"/>
              <a:t>, IRIS?</a:t>
            </a:r>
            <a:endParaRPr lang="it-IT" dirty="0"/>
          </a:p>
        </p:txBody>
      </p:sp>
      <p:sp>
        <p:nvSpPr>
          <p:cNvPr id="3" name="Segnaposto contenuto 2"/>
          <p:cNvSpPr>
            <a:spLocks noGrp="1"/>
          </p:cNvSpPr>
          <p:nvPr>
            <p:ph idx="1"/>
          </p:nvPr>
        </p:nvSpPr>
        <p:spPr/>
        <p:txBody>
          <a:bodyPr/>
          <a:lstStyle/>
          <a:p>
            <a:endParaRPr lang="it-IT" dirty="0"/>
          </a:p>
        </p:txBody>
      </p:sp>
      <p:sp>
        <p:nvSpPr>
          <p:cNvPr id="4" name="Segnaposto data 3"/>
          <p:cNvSpPr>
            <a:spLocks noGrp="1"/>
          </p:cNvSpPr>
          <p:nvPr>
            <p:ph type="dt" sz="half" idx="10"/>
          </p:nvPr>
        </p:nvSpPr>
        <p:spPr/>
        <p:txBody>
          <a:bodyPr/>
          <a:lstStyle/>
          <a:p>
            <a:fld id="{34594C00-1642-4ECD-B5FA-3131832C8CD1}" type="datetime1">
              <a:rPr lang="it-IT" smtClean="0"/>
              <a:t>14/05/2019</a:t>
            </a:fld>
            <a:endParaRPr lang="it-IT"/>
          </a:p>
        </p:txBody>
      </p:sp>
      <p:sp>
        <p:nvSpPr>
          <p:cNvPr id="5" name="Segnaposto piè di pagina 4"/>
          <p:cNvSpPr>
            <a:spLocks noGrp="1"/>
          </p:cNvSpPr>
          <p:nvPr>
            <p:ph type="ftr" sz="quarter" idx="11"/>
          </p:nvPr>
        </p:nvSpPr>
        <p:spPr/>
        <p:txBody>
          <a:bodyPr/>
          <a:lstStyle/>
          <a:p>
            <a:r>
              <a:rPr lang="it-IT" smtClean="0"/>
              <a:t>IRIS -  Caso de èxito en Italia</a:t>
            </a:r>
            <a:endParaRPr lang="it-IT"/>
          </a:p>
        </p:txBody>
      </p:sp>
      <p:sp>
        <p:nvSpPr>
          <p:cNvPr id="6" name="Segnaposto numero diapositiva 5"/>
          <p:cNvSpPr>
            <a:spLocks noGrp="1"/>
          </p:cNvSpPr>
          <p:nvPr>
            <p:ph type="sldNum" sz="quarter" idx="12"/>
          </p:nvPr>
        </p:nvSpPr>
        <p:spPr/>
        <p:txBody>
          <a:bodyPr/>
          <a:lstStyle/>
          <a:p>
            <a:fld id="{12A75581-1B1C-4BDE-BC7C-22CE22CA77BD}" type="slidenum">
              <a:rPr lang="it-IT" smtClean="0"/>
              <a:t>11</a:t>
            </a:fld>
            <a:endParaRPr lang="it-IT"/>
          </a:p>
        </p:txBody>
      </p:sp>
      <p:sp>
        <p:nvSpPr>
          <p:cNvPr id="8" name="Rettangolo 7"/>
          <p:cNvSpPr/>
          <p:nvPr/>
        </p:nvSpPr>
        <p:spPr>
          <a:xfrm>
            <a:off x="6366380" y="2025982"/>
            <a:ext cx="4987420" cy="1754326"/>
          </a:xfrm>
          <a:prstGeom prst="rect">
            <a:avLst/>
          </a:prstGeom>
        </p:spPr>
        <p:txBody>
          <a:bodyPr wrap="square">
            <a:spAutoFit/>
          </a:bodyPr>
          <a:lstStyle/>
          <a:p>
            <a:r>
              <a:rPr lang="en-US" sz="3600" dirty="0"/>
              <a:t>During the lifecycle of projects researchers write publications</a:t>
            </a:r>
          </a:p>
        </p:txBody>
      </p:sp>
      <p:sp>
        <p:nvSpPr>
          <p:cNvPr id="9" name="Fumetto 2 8"/>
          <p:cNvSpPr/>
          <p:nvPr/>
        </p:nvSpPr>
        <p:spPr>
          <a:xfrm>
            <a:off x="6460524" y="5067691"/>
            <a:ext cx="4300151" cy="1045841"/>
          </a:xfrm>
          <a:prstGeom prst="wedgeRoundRectCallout">
            <a:avLst>
              <a:gd name="adj1" fmla="val -7902"/>
              <a:gd name="adj2" fmla="val -178184"/>
              <a:gd name="adj3" fmla="val 16667"/>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n-US" dirty="0">
                <a:solidFill>
                  <a:srgbClr val="002060"/>
                </a:solidFill>
              </a:rPr>
              <a:t>Do you </a:t>
            </a:r>
            <a:r>
              <a:rPr lang="en-US" dirty="0" smtClean="0">
                <a:solidFill>
                  <a:srgbClr val="002060"/>
                </a:solidFill>
              </a:rPr>
              <a:t>know the average of publications for departments last two years?</a:t>
            </a:r>
            <a:endParaRPr lang="en-US" dirty="0">
              <a:solidFill>
                <a:srgbClr val="002060"/>
              </a:solidFill>
            </a:endParaRPr>
          </a:p>
        </p:txBody>
      </p:sp>
      <p:sp>
        <p:nvSpPr>
          <p:cNvPr id="17" name="Rectangle 12"/>
          <p:cNvSpPr/>
          <p:nvPr/>
        </p:nvSpPr>
        <p:spPr>
          <a:xfrm>
            <a:off x="2149243" y="5260763"/>
            <a:ext cx="1773479" cy="865196"/>
          </a:xfrm>
          <a:custGeom>
            <a:avLst/>
            <a:gdLst/>
            <a:ahLst/>
            <a:cxnLst/>
            <a:rect l="l" t="t" r="r" b="b"/>
            <a:pathLst>
              <a:path w="1583255" h="1124712">
                <a:moveTo>
                  <a:pt x="0" y="1124712"/>
                </a:moveTo>
                <a:lnTo>
                  <a:pt x="0" y="0"/>
                </a:lnTo>
                <a:lnTo>
                  <a:pt x="1583255" y="0"/>
                </a:lnTo>
                <a:lnTo>
                  <a:pt x="1583255" y="1124712"/>
                </a:lnTo>
                <a:close/>
              </a:path>
            </a:pathLst>
          </a:custGeom>
          <a:gradFill flip="none" rotWithShape="1">
            <a:gsLst>
              <a:gs pos="81000">
                <a:srgbClr val="910808"/>
              </a:gs>
              <a:gs pos="0">
                <a:srgbClr val="ED1111"/>
              </a:gs>
              <a:gs pos="100000">
                <a:srgbClr val="3E0000"/>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ight Arrow 7"/>
          <p:cNvSpPr/>
          <p:nvPr/>
        </p:nvSpPr>
        <p:spPr>
          <a:xfrm rot="16200000">
            <a:off x="417505" y="4165238"/>
            <a:ext cx="2597069" cy="1324374"/>
          </a:xfrm>
          <a:custGeom>
            <a:avLst/>
            <a:gdLst/>
            <a:ahLst/>
            <a:cxnLst/>
            <a:rect l="l" t="t" r="r" b="b"/>
            <a:pathLst>
              <a:path w="3376062" h="1721621">
                <a:moveTo>
                  <a:pt x="2566108" y="0"/>
                </a:moveTo>
                <a:lnTo>
                  <a:pt x="3376062" y="860811"/>
                </a:lnTo>
                <a:lnTo>
                  <a:pt x="2566108" y="1721621"/>
                </a:lnTo>
                <a:lnTo>
                  <a:pt x="2566108" y="1423953"/>
                </a:lnTo>
                <a:lnTo>
                  <a:pt x="0" y="1423953"/>
                </a:lnTo>
                <a:lnTo>
                  <a:pt x="0" y="1422191"/>
                </a:lnTo>
                <a:lnTo>
                  <a:pt x="1124523" y="297668"/>
                </a:lnTo>
                <a:lnTo>
                  <a:pt x="2566108" y="297668"/>
                </a:lnTo>
                <a:close/>
              </a:path>
            </a:pathLst>
          </a:custGeom>
          <a:gradFill flip="none" rotWithShape="1">
            <a:gsLst>
              <a:gs pos="77000">
                <a:srgbClr val="A90808"/>
              </a:gs>
              <a:gs pos="0">
                <a:srgbClr val="EF2525"/>
              </a:gs>
              <a:gs pos="100000">
                <a:srgbClr val="680000"/>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TextBox 41"/>
          <p:cNvSpPr txBox="1"/>
          <p:nvPr/>
        </p:nvSpPr>
        <p:spPr>
          <a:xfrm rot="16200000">
            <a:off x="673543" y="4322965"/>
            <a:ext cx="2024200" cy="707886"/>
          </a:xfrm>
          <a:prstGeom prst="rect">
            <a:avLst/>
          </a:prstGeom>
          <a:noFill/>
        </p:spPr>
        <p:txBody>
          <a:bodyPr wrap="square" rtlCol="0" anchor="ctr">
            <a:spAutoFit/>
          </a:bodyPr>
          <a:lstStyle/>
          <a:p>
            <a:pPr algn="ctr"/>
            <a:r>
              <a:rPr lang="en-US" sz="4000" b="1" dirty="0" smtClean="0">
                <a:solidFill>
                  <a:schemeClr val="bg1"/>
                </a:solidFill>
                <a:effectLst>
                  <a:outerShdw blurRad="50800" dist="38100" dir="5400000" algn="t" rotWithShape="0">
                    <a:prstClr val="black">
                      <a:alpha val="40000"/>
                    </a:prstClr>
                  </a:outerShdw>
                </a:effectLst>
                <a:latin typeface="+mj-lt"/>
                <a:ea typeface="Kozuka Gothic Pro M" pitchFamily="34" charset="-128"/>
                <a:cs typeface="Arial" pitchFamily="34" charset="0"/>
              </a:rPr>
              <a:t>Products</a:t>
            </a:r>
            <a:endParaRPr lang="en-US" sz="4000" b="1" dirty="0">
              <a:solidFill>
                <a:schemeClr val="bg1"/>
              </a:solidFill>
              <a:effectLst>
                <a:outerShdw blurRad="50800" dist="38100" dir="5400000" algn="t" rotWithShape="0">
                  <a:prstClr val="black">
                    <a:alpha val="40000"/>
                  </a:prstClr>
                </a:outerShdw>
              </a:effectLst>
              <a:latin typeface="+mj-lt"/>
              <a:ea typeface="Kozuka Gothic Pro M" pitchFamily="34" charset="-128"/>
              <a:cs typeface="Arial" pitchFamily="34" charset="0"/>
            </a:endParaRPr>
          </a:p>
        </p:txBody>
      </p:sp>
      <p:grpSp>
        <p:nvGrpSpPr>
          <p:cNvPr id="28" name="Gruppo 27"/>
          <p:cNvGrpSpPr/>
          <p:nvPr/>
        </p:nvGrpSpPr>
        <p:grpSpPr>
          <a:xfrm>
            <a:off x="3358372" y="3528890"/>
            <a:ext cx="2597069" cy="2828746"/>
            <a:chOff x="4312450" y="3499412"/>
            <a:chExt cx="2597069" cy="2828746"/>
          </a:xfrm>
        </p:grpSpPr>
        <p:sp>
          <p:nvSpPr>
            <p:cNvPr id="29" name="Rectangle 12"/>
            <p:cNvSpPr/>
            <p:nvPr/>
          </p:nvSpPr>
          <p:spPr>
            <a:xfrm rot="16200000">
              <a:off x="5610243" y="3933492"/>
              <a:ext cx="1733356" cy="865196"/>
            </a:xfrm>
            <a:custGeom>
              <a:avLst/>
              <a:gdLst/>
              <a:ahLst/>
              <a:cxnLst/>
              <a:rect l="l" t="t" r="r" b="b"/>
              <a:pathLst>
                <a:path w="1583255" h="1124712">
                  <a:moveTo>
                    <a:pt x="0" y="1124712"/>
                  </a:moveTo>
                  <a:lnTo>
                    <a:pt x="0" y="0"/>
                  </a:lnTo>
                  <a:lnTo>
                    <a:pt x="1583255" y="0"/>
                  </a:lnTo>
                  <a:lnTo>
                    <a:pt x="1583255" y="1124712"/>
                  </a:lnTo>
                  <a:close/>
                </a:path>
              </a:pathLst>
            </a:custGeom>
            <a:gradFill flip="none" rotWithShape="1">
              <a:gsLst>
                <a:gs pos="78000">
                  <a:srgbClr val="D9A803"/>
                </a:gs>
                <a:gs pos="0">
                  <a:srgbClr val="FFE101"/>
                </a:gs>
                <a:gs pos="100000">
                  <a:schemeClr val="accent6">
                    <a:lumMod val="50000"/>
                  </a:scheme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Right Arrow 7"/>
            <p:cNvSpPr/>
            <p:nvPr/>
          </p:nvSpPr>
          <p:spPr>
            <a:xfrm rot="10800000">
              <a:off x="4312450" y="5003785"/>
              <a:ext cx="2597069" cy="1324373"/>
            </a:xfrm>
            <a:custGeom>
              <a:avLst/>
              <a:gdLst/>
              <a:ahLst/>
              <a:cxnLst/>
              <a:rect l="l" t="t" r="r" b="b"/>
              <a:pathLst>
                <a:path w="3376062" h="1721621">
                  <a:moveTo>
                    <a:pt x="2566108" y="0"/>
                  </a:moveTo>
                  <a:lnTo>
                    <a:pt x="3376062" y="860811"/>
                  </a:lnTo>
                  <a:lnTo>
                    <a:pt x="2566108" y="1721621"/>
                  </a:lnTo>
                  <a:lnTo>
                    <a:pt x="2566108" y="1423953"/>
                  </a:lnTo>
                  <a:lnTo>
                    <a:pt x="0" y="1423953"/>
                  </a:lnTo>
                  <a:lnTo>
                    <a:pt x="0" y="1422191"/>
                  </a:lnTo>
                  <a:lnTo>
                    <a:pt x="1124523" y="297668"/>
                  </a:lnTo>
                  <a:lnTo>
                    <a:pt x="2566108" y="297668"/>
                  </a:lnTo>
                  <a:close/>
                </a:path>
              </a:pathLst>
            </a:custGeom>
            <a:gradFill flip="none" rotWithShape="1">
              <a:gsLst>
                <a:gs pos="72000">
                  <a:srgbClr val="DB9602"/>
                </a:gs>
                <a:gs pos="0">
                  <a:srgbClr val="FFC000"/>
                </a:gs>
                <a:gs pos="100000">
                  <a:schemeClr val="accent6">
                    <a:lumMod val="50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TextBox 40"/>
            <p:cNvSpPr txBox="1"/>
            <p:nvPr/>
          </p:nvSpPr>
          <p:spPr>
            <a:xfrm>
              <a:off x="4419599" y="5305587"/>
              <a:ext cx="1967404" cy="707886"/>
            </a:xfrm>
            <a:prstGeom prst="rect">
              <a:avLst/>
            </a:prstGeom>
            <a:noFill/>
          </p:spPr>
          <p:txBody>
            <a:bodyPr wrap="square" rtlCol="0" anchor="ctr">
              <a:spAutoFit/>
            </a:bodyPr>
            <a:lstStyle/>
            <a:p>
              <a:pPr algn="ctr"/>
              <a:r>
                <a:rPr lang="en-US" sz="4000" b="1" dirty="0" smtClean="0">
                  <a:solidFill>
                    <a:schemeClr val="bg1"/>
                  </a:solidFill>
                  <a:effectLst>
                    <a:outerShdw blurRad="50800" dist="38100" dir="5400000" algn="t" rotWithShape="0">
                      <a:prstClr val="black">
                        <a:alpha val="40000"/>
                      </a:prstClr>
                    </a:outerShdw>
                  </a:effectLst>
                  <a:latin typeface="+mj-lt"/>
                  <a:ea typeface="Kozuka Gothic Pro M" pitchFamily="34" charset="-128"/>
                  <a:cs typeface="Arial" pitchFamily="34" charset="0"/>
                </a:rPr>
                <a:t>Projects</a:t>
              </a:r>
              <a:endParaRPr lang="en-US" sz="4000" b="1" dirty="0">
                <a:solidFill>
                  <a:schemeClr val="bg1"/>
                </a:solidFill>
                <a:effectLst>
                  <a:outerShdw blurRad="50800" dist="38100" dir="5400000" algn="t" rotWithShape="0">
                    <a:prstClr val="black">
                      <a:alpha val="40000"/>
                    </a:prstClr>
                  </a:outerShdw>
                </a:effectLst>
                <a:latin typeface="+mj-lt"/>
                <a:ea typeface="Kozuka Gothic Pro M" pitchFamily="34" charset="-128"/>
                <a:cs typeface="Arial" pitchFamily="34" charset="0"/>
              </a:endParaRPr>
            </a:p>
          </p:txBody>
        </p:sp>
      </p:grpSp>
      <p:grpSp>
        <p:nvGrpSpPr>
          <p:cNvPr id="32" name="Gruppo 31"/>
          <p:cNvGrpSpPr/>
          <p:nvPr/>
        </p:nvGrpSpPr>
        <p:grpSpPr>
          <a:xfrm>
            <a:off x="3313121" y="1880405"/>
            <a:ext cx="2868872" cy="2597069"/>
            <a:chOff x="4267199" y="1450877"/>
            <a:chExt cx="2868872" cy="2597069"/>
          </a:xfrm>
        </p:grpSpPr>
        <p:sp>
          <p:nvSpPr>
            <p:cNvPr id="33" name="Rectangle 12"/>
            <p:cNvSpPr/>
            <p:nvPr/>
          </p:nvSpPr>
          <p:spPr>
            <a:xfrm rot="10800000">
              <a:off x="4267199" y="1450878"/>
              <a:ext cx="1773479" cy="865196"/>
            </a:xfrm>
            <a:custGeom>
              <a:avLst/>
              <a:gdLst/>
              <a:ahLst/>
              <a:cxnLst/>
              <a:rect l="l" t="t" r="r" b="b"/>
              <a:pathLst>
                <a:path w="1583255" h="1124712">
                  <a:moveTo>
                    <a:pt x="0" y="1124712"/>
                  </a:moveTo>
                  <a:lnTo>
                    <a:pt x="0" y="0"/>
                  </a:lnTo>
                  <a:lnTo>
                    <a:pt x="1583255" y="0"/>
                  </a:lnTo>
                  <a:lnTo>
                    <a:pt x="1583255" y="1124712"/>
                  </a:lnTo>
                  <a:close/>
                </a:path>
              </a:pathLst>
            </a:custGeom>
            <a:gradFill flip="none" rotWithShape="1">
              <a:gsLst>
                <a:gs pos="81000">
                  <a:srgbClr val="0E618F"/>
                </a:gs>
                <a:gs pos="0">
                  <a:srgbClr val="00B0F0"/>
                </a:gs>
                <a:gs pos="100000">
                  <a:srgbClr val="182848"/>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ight Arrow 7"/>
            <p:cNvSpPr/>
            <p:nvPr/>
          </p:nvSpPr>
          <p:spPr>
            <a:xfrm rot="5400000">
              <a:off x="5175349" y="2087225"/>
              <a:ext cx="2597069" cy="1324374"/>
            </a:xfrm>
            <a:custGeom>
              <a:avLst/>
              <a:gdLst/>
              <a:ahLst/>
              <a:cxnLst/>
              <a:rect l="l" t="t" r="r" b="b"/>
              <a:pathLst>
                <a:path w="3376062" h="1721621">
                  <a:moveTo>
                    <a:pt x="2566108" y="0"/>
                  </a:moveTo>
                  <a:lnTo>
                    <a:pt x="3376062" y="860811"/>
                  </a:lnTo>
                  <a:lnTo>
                    <a:pt x="2566108" y="1721621"/>
                  </a:lnTo>
                  <a:lnTo>
                    <a:pt x="2566108" y="1423953"/>
                  </a:lnTo>
                  <a:lnTo>
                    <a:pt x="0" y="1423953"/>
                  </a:lnTo>
                  <a:lnTo>
                    <a:pt x="0" y="1422191"/>
                  </a:lnTo>
                  <a:lnTo>
                    <a:pt x="1124523" y="297668"/>
                  </a:lnTo>
                  <a:lnTo>
                    <a:pt x="2566108" y="297668"/>
                  </a:lnTo>
                  <a:close/>
                </a:path>
              </a:pathLst>
            </a:custGeom>
            <a:gradFill flip="none" rotWithShape="1">
              <a:gsLst>
                <a:gs pos="81000">
                  <a:srgbClr val="0E618F"/>
                </a:gs>
                <a:gs pos="0">
                  <a:srgbClr val="00B0F0"/>
                </a:gs>
                <a:gs pos="100000">
                  <a:srgbClr val="182848"/>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TextBox 39"/>
            <p:cNvSpPr txBox="1"/>
            <p:nvPr/>
          </p:nvSpPr>
          <p:spPr>
            <a:xfrm rot="5400000">
              <a:off x="5480391" y="2523448"/>
              <a:ext cx="1965763" cy="646331"/>
            </a:xfrm>
            <a:prstGeom prst="rect">
              <a:avLst/>
            </a:prstGeom>
            <a:noFill/>
          </p:spPr>
          <p:txBody>
            <a:bodyPr wrap="square" rtlCol="0" anchor="ctr">
              <a:spAutoFit/>
            </a:bodyPr>
            <a:lstStyle/>
            <a:p>
              <a:pPr algn="ctr"/>
              <a:r>
                <a:rPr lang="en-US" sz="3600" b="1" dirty="0" smtClean="0">
                  <a:solidFill>
                    <a:schemeClr val="bg1"/>
                  </a:solidFill>
                  <a:effectLst>
                    <a:outerShdw blurRad="50800" dist="38100" dir="5400000" algn="t" rotWithShape="0">
                      <a:prstClr val="black">
                        <a:alpha val="40000"/>
                      </a:prstClr>
                    </a:outerShdw>
                  </a:effectLst>
                  <a:latin typeface="+mj-lt"/>
                  <a:ea typeface="Kozuka Gothic Pro M" pitchFamily="34" charset="-128"/>
                  <a:cs typeface="Arial" pitchFamily="34" charset="0"/>
                </a:rPr>
                <a:t>Resources</a:t>
              </a:r>
              <a:endParaRPr lang="en-US" sz="3600" b="1" dirty="0">
                <a:solidFill>
                  <a:schemeClr val="bg1"/>
                </a:solidFill>
                <a:effectLst>
                  <a:outerShdw blurRad="50800" dist="38100" dir="5400000" algn="t" rotWithShape="0">
                    <a:prstClr val="black">
                      <a:alpha val="40000"/>
                    </a:prstClr>
                  </a:outerShdw>
                </a:effectLst>
                <a:latin typeface="+mj-lt"/>
                <a:ea typeface="Kozuka Gothic Pro M" pitchFamily="34" charset="-128"/>
                <a:cs typeface="Arial" pitchFamily="34" charset="0"/>
              </a:endParaRPr>
            </a:p>
          </p:txBody>
        </p:sp>
      </p:grpSp>
    </p:spTree>
    <p:extLst>
      <p:ext uri="{BB962C8B-B14F-4D97-AF65-F5344CB8AC3E}">
        <p14:creationId xmlns:p14="http://schemas.microsoft.com/office/powerpoint/2010/main" val="514257181"/>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500"/>
                                        <p:tgtEl>
                                          <p:spTgt spid="17"/>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8"/>
                                        </p:tgtEl>
                                        <p:attrNameLst>
                                          <p:attrName>style.visibility</p:attrName>
                                        </p:attrNameLst>
                                      </p:cBhvr>
                                      <p:to>
                                        <p:strVal val="visible"/>
                                      </p:to>
                                    </p:set>
                                    <p:animEffect transition="in" filter="fade">
                                      <p:cBhvr>
                                        <p:cTn id="10" dur="500"/>
                                        <p:tgtEl>
                                          <p:spTgt spid="18"/>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9"/>
                                        </p:tgtEl>
                                        <p:attrNameLst>
                                          <p:attrName>style.visibility</p:attrName>
                                        </p:attrNameLst>
                                      </p:cBhvr>
                                      <p:to>
                                        <p:strVal val="visible"/>
                                      </p:to>
                                    </p:set>
                                    <p:animEffect transition="in" filter="fade">
                                      <p:cBhvr>
                                        <p:cTn id="13" dur="500"/>
                                        <p:tgtEl>
                                          <p:spTgt spid="19"/>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8"/>
                                        </p:tgtEl>
                                        <p:attrNameLst>
                                          <p:attrName>style.visibility</p:attrName>
                                        </p:attrNameLst>
                                      </p:cBhvr>
                                      <p:to>
                                        <p:strVal val="visible"/>
                                      </p:to>
                                    </p:set>
                                    <p:animEffect transition="in" filter="fade">
                                      <p:cBhvr>
                                        <p:cTn id="18" dur="500"/>
                                        <p:tgtEl>
                                          <p:spTgt spid="8"/>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fade">
                                      <p:cBhvr>
                                        <p:cTn id="23"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animBg="1"/>
      <p:bldP spid="17" grpId="0" animBg="1"/>
      <p:bldP spid="18" grpId="0" animBg="1"/>
      <p:bldP spid="19" grpId="0"/>
    </p:bldLst>
  </p:timing>
</p:sld>
</file>

<file path=ppt/slides/slide12.xml><?xml version="1.0" encoding="utf-8"?>
<p:sld xmlns:a="http://schemas.openxmlformats.org/drawingml/2006/main" xmlns:r="http://schemas.openxmlformats.org/officeDocument/2006/relationships" xmlns:p="http://schemas.openxmlformats.org/presentationml/2006/main" show="0">
  <p:cSld>
    <p:bg>
      <p:bgPr>
        <a:blipFill dpi="0" rotWithShape="1">
          <a:blip r:embed="rId3">
            <a:lum/>
          </a:blip>
          <a:srcRect/>
          <a:stretch>
            <a:fillRect t="-9000" b="-9000"/>
          </a:stretch>
        </a:blipFill>
        <a:effectLst/>
      </p:bgPr>
    </p:bg>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err="1" smtClean="0"/>
              <a:t>What’s</a:t>
            </a:r>
            <a:r>
              <a:rPr lang="it-IT" dirty="0" smtClean="0"/>
              <a:t> </a:t>
            </a:r>
            <a:r>
              <a:rPr lang="it-IT" dirty="0" err="1" smtClean="0"/>
              <a:t>about</a:t>
            </a:r>
            <a:r>
              <a:rPr lang="it-IT" dirty="0" smtClean="0"/>
              <a:t> </a:t>
            </a:r>
            <a:r>
              <a:rPr lang="it-IT" dirty="0" err="1" smtClean="0"/>
              <a:t>you</a:t>
            </a:r>
            <a:r>
              <a:rPr lang="it-IT" dirty="0" smtClean="0"/>
              <a:t>, IRIS?</a:t>
            </a:r>
            <a:endParaRPr lang="it-IT" dirty="0"/>
          </a:p>
        </p:txBody>
      </p:sp>
      <p:sp>
        <p:nvSpPr>
          <p:cNvPr id="3" name="Segnaposto contenuto 2"/>
          <p:cNvSpPr>
            <a:spLocks noGrp="1"/>
          </p:cNvSpPr>
          <p:nvPr>
            <p:ph idx="1"/>
          </p:nvPr>
        </p:nvSpPr>
        <p:spPr/>
        <p:txBody>
          <a:bodyPr/>
          <a:lstStyle/>
          <a:p>
            <a:endParaRPr lang="it-IT" dirty="0"/>
          </a:p>
        </p:txBody>
      </p:sp>
      <p:sp>
        <p:nvSpPr>
          <p:cNvPr id="4" name="Segnaposto data 3"/>
          <p:cNvSpPr>
            <a:spLocks noGrp="1"/>
          </p:cNvSpPr>
          <p:nvPr>
            <p:ph type="dt" sz="half" idx="10"/>
          </p:nvPr>
        </p:nvSpPr>
        <p:spPr/>
        <p:txBody>
          <a:bodyPr/>
          <a:lstStyle/>
          <a:p>
            <a:fld id="{34594C00-1642-4ECD-B5FA-3131832C8CD1}" type="datetime1">
              <a:rPr lang="it-IT" smtClean="0"/>
              <a:t>14/05/2019</a:t>
            </a:fld>
            <a:endParaRPr lang="it-IT"/>
          </a:p>
        </p:txBody>
      </p:sp>
      <p:sp>
        <p:nvSpPr>
          <p:cNvPr id="5" name="Segnaposto piè di pagina 4"/>
          <p:cNvSpPr>
            <a:spLocks noGrp="1"/>
          </p:cNvSpPr>
          <p:nvPr>
            <p:ph type="ftr" sz="quarter" idx="11"/>
          </p:nvPr>
        </p:nvSpPr>
        <p:spPr/>
        <p:txBody>
          <a:bodyPr/>
          <a:lstStyle/>
          <a:p>
            <a:r>
              <a:rPr lang="it-IT" smtClean="0"/>
              <a:t>IRIS -  Caso de èxito en Italia</a:t>
            </a:r>
            <a:endParaRPr lang="it-IT"/>
          </a:p>
        </p:txBody>
      </p:sp>
      <p:sp>
        <p:nvSpPr>
          <p:cNvPr id="6" name="Segnaposto numero diapositiva 5"/>
          <p:cNvSpPr>
            <a:spLocks noGrp="1"/>
          </p:cNvSpPr>
          <p:nvPr>
            <p:ph type="sldNum" sz="quarter" idx="12"/>
          </p:nvPr>
        </p:nvSpPr>
        <p:spPr/>
        <p:txBody>
          <a:bodyPr/>
          <a:lstStyle/>
          <a:p>
            <a:fld id="{12A75581-1B1C-4BDE-BC7C-22CE22CA77BD}" type="slidenum">
              <a:rPr lang="it-IT" smtClean="0"/>
              <a:t>12</a:t>
            </a:fld>
            <a:endParaRPr lang="it-IT"/>
          </a:p>
        </p:txBody>
      </p:sp>
      <p:sp>
        <p:nvSpPr>
          <p:cNvPr id="27" name="Rectangle 12"/>
          <p:cNvSpPr/>
          <p:nvPr/>
        </p:nvSpPr>
        <p:spPr>
          <a:xfrm>
            <a:off x="2149243" y="5260763"/>
            <a:ext cx="1773479" cy="865196"/>
          </a:xfrm>
          <a:custGeom>
            <a:avLst/>
            <a:gdLst/>
            <a:ahLst/>
            <a:cxnLst/>
            <a:rect l="l" t="t" r="r" b="b"/>
            <a:pathLst>
              <a:path w="1583255" h="1124712">
                <a:moveTo>
                  <a:pt x="0" y="1124712"/>
                </a:moveTo>
                <a:lnTo>
                  <a:pt x="0" y="0"/>
                </a:lnTo>
                <a:lnTo>
                  <a:pt x="1583255" y="0"/>
                </a:lnTo>
                <a:lnTo>
                  <a:pt x="1583255" y="1124712"/>
                </a:lnTo>
                <a:close/>
              </a:path>
            </a:pathLst>
          </a:custGeom>
          <a:gradFill flip="none" rotWithShape="1">
            <a:gsLst>
              <a:gs pos="81000">
                <a:srgbClr val="910808"/>
              </a:gs>
              <a:gs pos="0">
                <a:srgbClr val="ED1111"/>
              </a:gs>
              <a:gs pos="100000">
                <a:srgbClr val="3E0000"/>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8" name="Gruppo 27"/>
          <p:cNvGrpSpPr/>
          <p:nvPr/>
        </p:nvGrpSpPr>
        <p:grpSpPr>
          <a:xfrm>
            <a:off x="3358372" y="3528890"/>
            <a:ext cx="2597069" cy="2828746"/>
            <a:chOff x="4312450" y="3499412"/>
            <a:chExt cx="2597069" cy="2828746"/>
          </a:xfrm>
        </p:grpSpPr>
        <p:sp>
          <p:nvSpPr>
            <p:cNvPr id="29" name="Rectangle 12"/>
            <p:cNvSpPr/>
            <p:nvPr/>
          </p:nvSpPr>
          <p:spPr>
            <a:xfrm rot="16200000">
              <a:off x="5610243" y="3933492"/>
              <a:ext cx="1733356" cy="865196"/>
            </a:xfrm>
            <a:custGeom>
              <a:avLst/>
              <a:gdLst/>
              <a:ahLst/>
              <a:cxnLst/>
              <a:rect l="l" t="t" r="r" b="b"/>
              <a:pathLst>
                <a:path w="1583255" h="1124712">
                  <a:moveTo>
                    <a:pt x="0" y="1124712"/>
                  </a:moveTo>
                  <a:lnTo>
                    <a:pt x="0" y="0"/>
                  </a:lnTo>
                  <a:lnTo>
                    <a:pt x="1583255" y="0"/>
                  </a:lnTo>
                  <a:lnTo>
                    <a:pt x="1583255" y="1124712"/>
                  </a:lnTo>
                  <a:close/>
                </a:path>
              </a:pathLst>
            </a:custGeom>
            <a:gradFill flip="none" rotWithShape="1">
              <a:gsLst>
                <a:gs pos="78000">
                  <a:srgbClr val="D9A803"/>
                </a:gs>
                <a:gs pos="0">
                  <a:srgbClr val="FFE101"/>
                </a:gs>
                <a:gs pos="100000">
                  <a:schemeClr val="accent6">
                    <a:lumMod val="50000"/>
                  </a:scheme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Right Arrow 7"/>
            <p:cNvSpPr/>
            <p:nvPr/>
          </p:nvSpPr>
          <p:spPr>
            <a:xfrm rot="10800000">
              <a:off x="4312450" y="5003785"/>
              <a:ext cx="2597069" cy="1324373"/>
            </a:xfrm>
            <a:custGeom>
              <a:avLst/>
              <a:gdLst/>
              <a:ahLst/>
              <a:cxnLst/>
              <a:rect l="l" t="t" r="r" b="b"/>
              <a:pathLst>
                <a:path w="3376062" h="1721621">
                  <a:moveTo>
                    <a:pt x="2566108" y="0"/>
                  </a:moveTo>
                  <a:lnTo>
                    <a:pt x="3376062" y="860811"/>
                  </a:lnTo>
                  <a:lnTo>
                    <a:pt x="2566108" y="1721621"/>
                  </a:lnTo>
                  <a:lnTo>
                    <a:pt x="2566108" y="1423953"/>
                  </a:lnTo>
                  <a:lnTo>
                    <a:pt x="0" y="1423953"/>
                  </a:lnTo>
                  <a:lnTo>
                    <a:pt x="0" y="1422191"/>
                  </a:lnTo>
                  <a:lnTo>
                    <a:pt x="1124523" y="297668"/>
                  </a:lnTo>
                  <a:lnTo>
                    <a:pt x="2566108" y="297668"/>
                  </a:lnTo>
                  <a:close/>
                </a:path>
              </a:pathLst>
            </a:custGeom>
            <a:gradFill flip="none" rotWithShape="1">
              <a:gsLst>
                <a:gs pos="72000">
                  <a:srgbClr val="DB9602"/>
                </a:gs>
                <a:gs pos="0">
                  <a:srgbClr val="FFC000"/>
                </a:gs>
                <a:gs pos="100000">
                  <a:schemeClr val="accent6">
                    <a:lumMod val="50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TextBox 40"/>
            <p:cNvSpPr txBox="1"/>
            <p:nvPr/>
          </p:nvSpPr>
          <p:spPr>
            <a:xfrm>
              <a:off x="4419599" y="5305587"/>
              <a:ext cx="1967404" cy="707886"/>
            </a:xfrm>
            <a:prstGeom prst="rect">
              <a:avLst/>
            </a:prstGeom>
            <a:noFill/>
          </p:spPr>
          <p:txBody>
            <a:bodyPr wrap="square" rtlCol="0" anchor="ctr">
              <a:spAutoFit/>
            </a:bodyPr>
            <a:lstStyle/>
            <a:p>
              <a:pPr algn="ctr"/>
              <a:r>
                <a:rPr lang="en-US" sz="4000" b="1" dirty="0" smtClean="0">
                  <a:solidFill>
                    <a:schemeClr val="bg1"/>
                  </a:solidFill>
                  <a:effectLst>
                    <a:outerShdw blurRad="50800" dist="38100" dir="5400000" algn="t" rotWithShape="0">
                      <a:prstClr val="black">
                        <a:alpha val="40000"/>
                      </a:prstClr>
                    </a:outerShdw>
                  </a:effectLst>
                  <a:latin typeface="+mj-lt"/>
                  <a:ea typeface="Kozuka Gothic Pro M" pitchFamily="34" charset="-128"/>
                  <a:cs typeface="Arial" pitchFamily="34" charset="0"/>
                </a:rPr>
                <a:t>Projects</a:t>
              </a:r>
              <a:endParaRPr lang="en-US" sz="4000" b="1" dirty="0">
                <a:solidFill>
                  <a:schemeClr val="bg1"/>
                </a:solidFill>
                <a:effectLst>
                  <a:outerShdw blurRad="50800" dist="38100" dir="5400000" algn="t" rotWithShape="0">
                    <a:prstClr val="black">
                      <a:alpha val="40000"/>
                    </a:prstClr>
                  </a:outerShdw>
                </a:effectLst>
                <a:latin typeface="+mj-lt"/>
                <a:ea typeface="Kozuka Gothic Pro M" pitchFamily="34" charset="-128"/>
                <a:cs typeface="Arial" pitchFamily="34" charset="0"/>
              </a:endParaRPr>
            </a:p>
          </p:txBody>
        </p:sp>
      </p:grpSp>
      <p:grpSp>
        <p:nvGrpSpPr>
          <p:cNvPr id="32" name="Gruppo 31"/>
          <p:cNvGrpSpPr/>
          <p:nvPr/>
        </p:nvGrpSpPr>
        <p:grpSpPr>
          <a:xfrm>
            <a:off x="3313121" y="1880405"/>
            <a:ext cx="2868872" cy="2597069"/>
            <a:chOff x="4267199" y="1450877"/>
            <a:chExt cx="2868872" cy="2597069"/>
          </a:xfrm>
        </p:grpSpPr>
        <p:sp>
          <p:nvSpPr>
            <p:cNvPr id="33" name="Rectangle 12"/>
            <p:cNvSpPr/>
            <p:nvPr/>
          </p:nvSpPr>
          <p:spPr>
            <a:xfrm rot="10800000">
              <a:off x="4267199" y="1450878"/>
              <a:ext cx="1773479" cy="865196"/>
            </a:xfrm>
            <a:custGeom>
              <a:avLst/>
              <a:gdLst/>
              <a:ahLst/>
              <a:cxnLst/>
              <a:rect l="l" t="t" r="r" b="b"/>
              <a:pathLst>
                <a:path w="1583255" h="1124712">
                  <a:moveTo>
                    <a:pt x="0" y="1124712"/>
                  </a:moveTo>
                  <a:lnTo>
                    <a:pt x="0" y="0"/>
                  </a:lnTo>
                  <a:lnTo>
                    <a:pt x="1583255" y="0"/>
                  </a:lnTo>
                  <a:lnTo>
                    <a:pt x="1583255" y="1124712"/>
                  </a:lnTo>
                  <a:close/>
                </a:path>
              </a:pathLst>
            </a:custGeom>
            <a:gradFill flip="none" rotWithShape="1">
              <a:gsLst>
                <a:gs pos="81000">
                  <a:srgbClr val="0E618F"/>
                </a:gs>
                <a:gs pos="0">
                  <a:srgbClr val="00B0F0"/>
                </a:gs>
                <a:gs pos="100000">
                  <a:srgbClr val="182848"/>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ight Arrow 7"/>
            <p:cNvSpPr/>
            <p:nvPr/>
          </p:nvSpPr>
          <p:spPr>
            <a:xfrm rot="5400000">
              <a:off x="5175349" y="2087225"/>
              <a:ext cx="2597069" cy="1324374"/>
            </a:xfrm>
            <a:custGeom>
              <a:avLst/>
              <a:gdLst/>
              <a:ahLst/>
              <a:cxnLst/>
              <a:rect l="l" t="t" r="r" b="b"/>
              <a:pathLst>
                <a:path w="3376062" h="1721621">
                  <a:moveTo>
                    <a:pt x="2566108" y="0"/>
                  </a:moveTo>
                  <a:lnTo>
                    <a:pt x="3376062" y="860811"/>
                  </a:lnTo>
                  <a:lnTo>
                    <a:pt x="2566108" y="1721621"/>
                  </a:lnTo>
                  <a:lnTo>
                    <a:pt x="2566108" y="1423953"/>
                  </a:lnTo>
                  <a:lnTo>
                    <a:pt x="0" y="1423953"/>
                  </a:lnTo>
                  <a:lnTo>
                    <a:pt x="0" y="1422191"/>
                  </a:lnTo>
                  <a:lnTo>
                    <a:pt x="1124523" y="297668"/>
                  </a:lnTo>
                  <a:lnTo>
                    <a:pt x="2566108" y="297668"/>
                  </a:lnTo>
                  <a:close/>
                </a:path>
              </a:pathLst>
            </a:custGeom>
            <a:gradFill flip="none" rotWithShape="1">
              <a:gsLst>
                <a:gs pos="81000">
                  <a:srgbClr val="0E618F"/>
                </a:gs>
                <a:gs pos="0">
                  <a:srgbClr val="00B0F0"/>
                </a:gs>
                <a:gs pos="100000">
                  <a:srgbClr val="182848"/>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TextBox 39"/>
            <p:cNvSpPr txBox="1"/>
            <p:nvPr/>
          </p:nvSpPr>
          <p:spPr>
            <a:xfrm rot="5400000">
              <a:off x="5487648" y="2530705"/>
              <a:ext cx="1951249" cy="646331"/>
            </a:xfrm>
            <a:prstGeom prst="rect">
              <a:avLst/>
            </a:prstGeom>
            <a:noFill/>
          </p:spPr>
          <p:txBody>
            <a:bodyPr wrap="square" rtlCol="0" anchor="ctr">
              <a:spAutoFit/>
            </a:bodyPr>
            <a:lstStyle/>
            <a:p>
              <a:pPr algn="ctr"/>
              <a:r>
                <a:rPr lang="en-US" sz="3600" b="1" dirty="0" smtClean="0">
                  <a:solidFill>
                    <a:schemeClr val="bg1"/>
                  </a:solidFill>
                  <a:effectLst>
                    <a:outerShdw blurRad="50800" dist="38100" dir="5400000" algn="t" rotWithShape="0">
                      <a:prstClr val="black">
                        <a:alpha val="40000"/>
                      </a:prstClr>
                    </a:outerShdw>
                  </a:effectLst>
                  <a:latin typeface="+mj-lt"/>
                  <a:ea typeface="Kozuka Gothic Pro M" pitchFamily="34" charset="-128"/>
                  <a:cs typeface="Arial" pitchFamily="34" charset="0"/>
                </a:rPr>
                <a:t>Resources</a:t>
              </a:r>
              <a:endParaRPr lang="en-US" sz="3600" b="1" dirty="0">
                <a:solidFill>
                  <a:schemeClr val="bg1"/>
                </a:solidFill>
                <a:effectLst>
                  <a:outerShdw blurRad="50800" dist="38100" dir="5400000" algn="t" rotWithShape="0">
                    <a:prstClr val="black">
                      <a:alpha val="40000"/>
                    </a:prstClr>
                  </a:outerShdw>
                </a:effectLst>
                <a:latin typeface="+mj-lt"/>
                <a:ea typeface="Kozuka Gothic Pro M" pitchFamily="34" charset="-128"/>
                <a:cs typeface="Arial" pitchFamily="34" charset="0"/>
              </a:endParaRPr>
            </a:p>
          </p:txBody>
        </p:sp>
      </p:grpSp>
      <p:grpSp>
        <p:nvGrpSpPr>
          <p:cNvPr id="36" name="Gruppo 35"/>
          <p:cNvGrpSpPr/>
          <p:nvPr/>
        </p:nvGrpSpPr>
        <p:grpSpPr>
          <a:xfrm>
            <a:off x="1280404" y="1648728"/>
            <a:ext cx="2642318" cy="2828747"/>
            <a:chOff x="2234482" y="1219200"/>
            <a:chExt cx="2642318" cy="2828747"/>
          </a:xfrm>
        </p:grpSpPr>
        <p:sp>
          <p:nvSpPr>
            <p:cNvPr id="37" name="Rectangle 12"/>
            <p:cNvSpPr/>
            <p:nvPr/>
          </p:nvSpPr>
          <p:spPr>
            <a:xfrm rot="5400000">
              <a:off x="1800403" y="2748671"/>
              <a:ext cx="1733356" cy="865196"/>
            </a:xfrm>
            <a:custGeom>
              <a:avLst/>
              <a:gdLst/>
              <a:ahLst/>
              <a:cxnLst/>
              <a:rect l="l" t="t" r="r" b="b"/>
              <a:pathLst>
                <a:path w="1583255" h="1124712">
                  <a:moveTo>
                    <a:pt x="0" y="1124712"/>
                  </a:moveTo>
                  <a:lnTo>
                    <a:pt x="0" y="0"/>
                  </a:lnTo>
                  <a:lnTo>
                    <a:pt x="1583255" y="0"/>
                  </a:lnTo>
                  <a:lnTo>
                    <a:pt x="1583255" y="1124712"/>
                  </a:lnTo>
                  <a:close/>
                </a:path>
              </a:pathLst>
            </a:custGeom>
            <a:gradFill flip="none" rotWithShape="1">
              <a:gsLst>
                <a:gs pos="83000">
                  <a:srgbClr val="5A930E"/>
                </a:gs>
                <a:gs pos="0">
                  <a:srgbClr val="9BED17"/>
                </a:gs>
                <a:gs pos="100000">
                  <a:srgbClr val="305808"/>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Right Arrow 7"/>
            <p:cNvSpPr/>
            <p:nvPr/>
          </p:nvSpPr>
          <p:spPr>
            <a:xfrm>
              <a:off x="2234482" y="1219200"/>
              <a:ext cx="2597069" cy="1324373"/>
            </a:xfrm>
            <a:custGeom>
              <a:avLst/>
              <a:gdLst/>
              <a:ahLst/>
              <a:cxnLst/>
              <a:rect l="l" t="t" r="r" b="b"/>
              <a:pathLst>
                <a:path w="3376062" h="1721621">
                  <a:moveTo>
                    <a:pt x="2566108" y="0"/>
                  </a:moveTo>
                  <a:lnTo>
                    <a:pt x="3376062" y="860811"/>
                  </a:lnTo>
                  <a:lnTo>
                    <a:pt x="2566108" y="1721621"/>
                  </a:lnTo>
                  <a:lnTo>
                    <a:pt x="2566108" y="1423953"/>
                  </a:lnTo>
                  <a:lnTo>
                    <a:pt x="0" y="1423953"/>
                  </a:lnTo>
                  <a:lnTo>
                    <a:pt x="0" y="1422191"/>
                  </a:lnTo>
                  <a:lnTo>
                    <a:pt x="1124523" y="297668"/>
                  </a:lnTo>
                  <a:lnTo>
                    <a:pt x="2566108" y="297668"/>
                  </a:lnTo>
                  <a:close/>
                </a:path>
              </a:pathLst>
            </a:custGeom>
            <a:gradFill flip="none" rotWithShape="1">
              <a:gsLst>
                <a:gs pos="67000">
                  <a:srgbClr val="78BC12"/>
                </a:gs>
                <a:gs pos="0">
                  <a:srgbClr val="9BED17"/>
                </a:gs>
                <a:gs pos="100000">
                  <a:srgbClr val="305808"/>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TextBox 38"/>
            <p:cNvSpPr txBox="1"/>
            <p:nvPr/>
          </p:nvSpPr>
          <p:spPr>
            <a:xfrm>
              <a:off x="2627784" y="1594606"/>
              <a:ext cx="2249016" cy="584775"/>
            </a:xfrm>
            <a:prstGeom prst="rect">
              <a:avLst/>
            </a:prstGeom>
            <a:noFill/>
          </p:spPr>
          <p:txBody>
            <a:bodyPr wrap="square" rtlCol="0" anchor="ctr">
              <a:spAutoFit/>
            </a:bodyPr>
            <a:lstStyle/>
            <a:p>
              <a:pPr algn="ctr"/>
              <a:r>
                <a:rPr lang="en-US" sz="3200" b="1" dirty="0" smtClean="0">
                  <a:solidFill>
                    <a:schemeClr val="bg1"/>
                  </a:solidFill>
                  <a:effectLst>
                    <a:outerShdw blurRad="50800" dist="38100" dir="5400000" algn="t" rotWithShape="0">
                      <a:prstClr val="black">
                        <a:alpha val="40000"/>
                      </a:prstClr>
                    </a:outerShdw>
                  </a:effectLst>
                  <a:latin typeface="+mj-lt"/>
                  <a:ea typeface="Kozuka Gothic Pro M" pitchFamily="34" charset="-128"/>
                  <a:cs typeface="Arial" pitchFamily="34" charset="0"/>
                </a:rPr>
                <a:t>Evaluation</a:t>
              </a:r>
              <a:endParaRPr lang="en-US" sz="3200" b="1" dirty="0">
                <a:solidFill>
                  <a:schemeClr val="bg1"/>
                </a:solidFill>
                <a:effectLst>
                  <a:outerShdw blurRad="50800" dist="38100" dir="5400000" algn="t" rotWithShape="0">
                    <a:prstClr val="black">
                      <a:alpha val="40000"/>
                    </a:prstClr>
                  </a:outerShdw>
                </a:effectLst>
                <a:latin typeface="+mj-lt"/>
                <a:ea typeface="Kozuka Gothic Pro M" pitchFamily="34" charset="-128"/>
                <a:cs typeface="Arial" pitchFamily="34" charset="0"/>
              </a:endParaRPr>
            </a:p>
          </p:txBody>
        </p:sp>
      </p:grpSp>
      <p:sp>
        <p:nvSpPr>
          <p:cNvPr id="40" name="Right Arrow 7"/>
          <p:cNvSpPr/>
          <p:nvPr/>
        </p:nvSpPr>
        <p:spPr>
          <a:xfrm rot="16200000">
            <a:off x="417505" y="4165238"/>
            <a:ext cx="2597069" cy="1324374"/>
          </a:xfrm>
          <a:custGeom>
            <a:avLst/>
            <a:gdLst/>
            <a:ahLst/>
            <a:cxnLst/>
            <a:rect l="l" t="t" r="r" b="b"/>
            <a:pathLst>
              <a:path w="3376062" h="1721621">
                <a:moveTo>
                  <a:pt x="2566108" y="0"/>
                </a:moveTo>
                <a:lnTo>
                  <a:pt x="3376062" y="860811"/>
                </a:lnTo>
                <a:lnTo>
                  <a:pt x="2566108" y="1721621"/>
                </a:lnTo>
                <a:lnTo>
                  <a:pt x="2566108" y="1423953"/>
                </a:lnTo>
                <a:lnTo>
                  <a:pt x="0" y="1423953"/>
                </a:lnTo>
                <a:lnTo>
                  <a:pt x="0" y="1422191"/>
                </a:lnTo>
                <a:lnTo>
                  <a:pt x="1124523" y="297668"/>
                </a:lnTo>
                <a:lnTo>
                  <a:pt x="2566108" y="297668"/>
                </a:lnTo>
                <a:close/>
              </a:path>
            </a:pathLst>
          </a:custGeom>
          <a:gradFill flip="none" rotWithShape="1">
            <a:gsLst>
              <a:gs pos="77000">
                <a:srgbClr val="A90808"/>
              </a:gs>
              <a:gs pos="0">
                <a:srgbClr val="EF2525"/>
              </a:gs>
              <a:gs pos="100000">
                <a:srgbClr val="680000"/>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TextBox 41"/>
          <p:cNvSpPr txBox="1"/>
          <p:nvPr/>
        </p:nvSpPr>
        <p:spPr>
          <a:xfrm rot="16200000">
            <a:off x="673543" y="4322965"/>
            <a:ext cx="2024200" cy="707886"/>
          </a:xfrm>
          <a:prstGeom prst="rect">
            <a:avLst/>
          </a:prstGeom>
          <a:noFill/>
        </p:spPr>
        <p:txBody>
          <a:bodyPr wrap="square" rtlCol="0" anchor="ctr">
            <a:spAutoFit/>
          </a:bodyPr>
          <a:lstStyle/>
          <a:p>
            <a:pPr algn="ctr"/>
            <a:r>
              <a:rPr lang="en-US" sz="4000" b="1" dirty="0" smtClean="0">
                <a:solidFill>
                  <a:schemeClr val="bg1"/>
                </a:solidFill>
                <a:effectLst>
                  <a:outerShdw blurRad="50800" dist="38100" dir="5400000" algn="t" rotWithShape="0">
                    <a:prstClr val="black">
                      <a:alpha val="40000"/>
                    </a:prstClr>
                  </a:outerShdw>
                </a:effectLst>
                <a:latin typeface="+mj-lt"/>
                <a:ea typeface="Kozuka Gothic Pro M" pitchFamily="34" charset="-128"/>
                <a:cs typeface="Arial" pitchFamily="34" charset="0"/>
              </a:rPr>
              <a:t>Products</a:t>
            </a:r>
            <a:endParaRPr lang="en-US" sz="4000" b="1" dirty="0">
              <a:solidFill>
                <a:schemeClr val="bg1"/>
              </a:solidFill>
              <a:effectLst>
                <a:outerShdw blurRad="50800" dist="38100" dir="5400000" algn="t" rotWithShape="0">
                  <a:prstClr val="black">
                    <a:alpha val="40000"/>
                  </a:prstClr>
                </a:outerShdw>
              </a:effectLst>
              <a:latin typeface="+mj-lt"/>
              <a:ea typeface="Kozuka Gothic Pro M" pitchFamily="34" charset="-128"/>
              <a:cs typeface="Arial" pitchFamily="34" charset="0"/>
            </a:endParaRPr>
          </a:p>
        </p:txBody>
      </p:sp>
      <p:sp>
        <p:nvSpPr>
          <p:cNvPr id="8" name="Rettangolo 7"/>
          <p:cNvSpPr/>
          <p:nvPr/>
        </p:nvSpPr>
        <p:spPr>
          <a:xfrm>
            <a:off x="6366380" y="2025982"/>
            <a:ext cx="4987420" cy="4154984"/>
          </a:xfrm>
          <a:prstGeom prst="rect">
            <a:avLst/>
          </a:prstGeom>
        </p:spPr>
        <p:txBody>
          <a:bodyPr wrap="square">
            <a:spAutoFit/>
          </a:bodyPr>
          <a:lstStyle/>
          <a:p>
            <a:r>
              <a:rPr lang="en-US" sz="2800" dirty="0"/>
              <a:t>Now I have a huge database with </a:t>
            </a:r>
            <a:r>
              <a:rPr lang="en-US" sz="2800" dirty="0" err="1"/>
              <a:t>resoucers</a:t>
            </a:r>
            <a:r>
              <a:rPr lang="en-US" sz="2800" dirty="0"/>
              <a:t>, projects, patents, contracts, publications…. </a:t>
            </a:r>
            <a:endParaRPr lang="en-US" sz="2800" dirty="0" smtClean="0"/>
          </a:p>
          <a:p>
            <a:r>
              <a:rPr lang="en-US" sz="3600" dirty="0" smtClean="0"/>
              <a:t>what </a:t>
            </a:r>
            <a:r>
              <a:rPr lang="en-US" sz="3600" dirty="0"/>
              <a:t>I need more over? </a:t>
            </a:r>
            <a:endParaRPr lang="en-US" sz="3600" dirty="0" smtClean="0"/>
          </a:p>
          <a:p>
            <a:r>
              <a:rPr lang="en-US" sz="3600" dirty="0" smtClean="0"/>
              <a:t>I </a:t>
            </a:r>
            <a:r>
              <a:rPr lang="en-US" sz="3600" dirty="0"/>
              <a:t>need to evaluate what I have done to define investments for the next cycle.</a:t>
            </a:r>
          </a:p>
        </p:txBody>
      </p:sp>
    </p:spTree>
    <p:extLst>
      <p:ext uri="{BB962C8B-B14F-4D97-AF65-F5344CB8AC3E}">
        <p14:creationId xmlns:p14="http://schemas.microsoft.com/office/powerpoint/2010/main" val="4137609229"/>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animEffect transition="in" filter="fade">
                                      <p:cBhvr>
                                        <p:cTn id="7" dur="500"/>
                                        <p:tgtEl>
                                          <p:spTgt spid="8">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8">
                                            <p:txEl>
                                              <p:pRg st="1" end="1"/>
                                            </p:txEl>
                                          </p:spTgt>
                                        </p:tgtEl>
                                        <p:attrNameLst>
                                          <p:attrName>style.visibility</p:attrName>
                                        </p:attrNameLst>
                                      </p:cBhvr>
                                      <p:to>
                                        <p:strVal val="visible"/>
                                      </p:to>
                                    </p:set>
                                    <p:animEffect transition="in" filter="fade">
                                      <p:cBhvr>
                                        <p:cTn id="10" dur="500"/>
                                        <p:tgtEl>
                                          <p:spTgt spid="8">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8">
                                            <p:txEl>
                                              <p:pRg st="2" end="2"/>
                                            </p:txEl>
                                          </p:spTgt>
                                        </p:tgtEl>
                                        <p:attrNameLst>
                                          <p:attrName>style.visibility</p:attrName>
                                        </p:attrNameLst>
                                      </p:cBhvr>
                                      <p:to>
                                        <p:strVal val="visible"/>
                                      </p:to>
                                    </p:set>
                                    <p:animEffect transition="in" filter="fade">
                                      <p:cBhvr>
                                        <p:cTn id="15" dur="500"/>
                                        <p:tgtEl>
                                          <p:spTgt spid="8">
                                            <p:txEl>
                                              <p:pRg st="2" end="2"/>
                                            </p:txEl>
                                          </p:spTgt>
                                        </p:tgtEl>
                                      </p:cBhvr>
                                    </p:animEffect>
                                  </p:childTnLst>
                                </p:cTn>
                              </p:par>
                              <p:par>
                                <p:cTn id="16" presetID="10" presetClass="entr" presetSubtype="0" fill="hold" nodeType="withEffect">
                                  <p:stCondLst>
                                    <p:cond delay="0"/>
                                  </p:stCondLst>
                                  <p:childTnLst>
                                    <p:set>
                                      <p:cBhvr>
                                        <p:cTn id="17" dur="1" fill="hold">
                                          <p:stCondLst>
                                            <p:cond delay="0"/>
                                          </p:stCondLst>
                                        </p:cTn>
                                        <p:tgtEl>
                                          <p:spTgt spid="36"/>
                                        </p:tgtEl>
                                        <p:attrNameLst>
                                          <p:attrName>style.visibility</p:attrName>
                                        </p:attrNameLst>
                                      </p:cBhvr>
                                      <p:to>
                                        <p:strVal val="visible"/>
                                      </p:to>
                                    </p:set>
                                    <p:animEffect transition="in" filter="fade">
                                      <p:cBhvr>
                                        <p:cTn id="18"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t="-9000" b="-9000"/>
          </a:stretch>
        </a:blipFill>
        <a:effectLst/>
      </p:bgPr>
    </p:bg>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err="1" smtClean="0"/>
              <a:t>What’s</a:t>
            </a:r>
            <a:r>
              <a:rPr lang="it-IT" dirty="0" smtClean="0"/>
              <a:t> </a:t>
            </a:r>
            <a:r>
              <a:rPr lang="it-IT" dirty="0" err="1" smtClean="0"/>
              <a:t>about</a:t>
            </a:r>
            <a:r>
              <a:rPr lang="it-IT" dirty="0" smtClean="0"/>
              <a:t> </a:t>
            </a:r>
            <a:r>
              <a:rPr lang="it-IT" dirty="0" err="1" smtClean="0"/>
              <a:t>you</a:t>
            </a:r>
            <a:r>
              <a:rPr lang="it-IT" dirty="0" smtClean="0"/>
              <a:t>, IRIS?</a:t>
            </a:r>
            <a:endParaRPr lang="it-IT" dirty="0"/>
          </a:p>
        </p:txBody>
      </p:sp>
      <p:sp>
        <p:nvSpPr>
          <p:cNvPr id="3" name="Segnaposto contenuto 2"/>
          <p:cNvSpPr>
            <a:spLocks noGrp="1"/>
          </p:cNvSpPr>
          <p:nvPr>
            <p:ph idx="1"/>
          </p:nvPr>
        </p:nvSpPr>
        <p:spPr/>
        <p:txBody>
          <a:bodyPr/>
          <a:lstStyle/>
          <a:p>
            <a:endParaRPr lang="it-IT" dirty="0"/>
          </a:p>
        </p:txBody>
      </p:sp>
      <p:sp>
        <p:nvSpPr>
          <p:cNvPr id="4" name="Segnaposto data 3"/>
          <p:cNvSpPr>
            <a:spLocks noGrp="1"/>
          </p:cNvSpPr>
          <p:nvPr>
            <p:ph type="dt" sz="half" idx="10"/>
          </p:nvPr>
        </p:nvSpPr>
        <p:spPr/>
        <p:txBody>
          <a:bodyPr/>
          <a:lstStyle/>
          <a:p>
            <a:fld id="{34594C00-1642-4ECD-B5FA-3131832C8CD1}" type="datetime1">
              <a:rPr lang="it-IT" smtClean="0"/>
              <a:t>14/05/2019</a:t>
            </a:fld>
            <a:endParaRPr lang="it-IT"/>
          </a:p>
        </p:txBody>
      </p:sp>
      <p:sp>
        <p:nvSpPr>
          <p:cNvPr id="5" name="Segnaposto piè di pagina 4"/>
          <p:cNvSpPr>
            <a:spLocks noGrp="1"/>
          </p:cNvSpPr>
          <p:nvPr>
            <p:ph type="ftr" sz="quarter" idx="11"/>
          </p:nvPr>
        </p:nvSpPr>
        <p:spPr/>
        <p:txBody>
          <a:bodyPr/>
          <a:lstStyle/>
          <a:p>
            <a:r>
              <a:rPr lang="it-IT" smtClean="0"/>
              <a:t>IRIS -  Caso de èxito en Italia</a:t>
            </a:r>
            <a:endParaRPr lang="it-IT"/>
          </a:p>
        </p:txBody>
      </p:sp>
      <p:sp>
        <p:nvSpPr>
          <p:cNvPr id="6" name="Segnaposto numero diapositiva 5"/>
          <p:cNvSpPr>
            <a:spLocks noGrp="1"/>
          </p:cNvSpPr>
          <p:nvPr>
            <p:ph type="sldNum" sz="quarter" idx="12"/>
          </p:nvPr>
        </p:nvSpPr>
        <p:spPr/>
        <p:txBody>
          <a:bodyPr/>
          <a:lstStyle/>
          <a:p>
            <a:fld id="{12A75581-1B1C-4BDE-BC7C-22CE22CA77BD}" type="slidenum">
              <a:rPr lang="it-IT" smtClean="0"/>
              <a:t>13</a:t>
            </a:fld>
            <a:endParaRPr lang="it-IT"/>
          </a:p>
        </p:txBody>
      </p:sp>
      <p:sp>
        <p:nvSpPr>
          <p:cNvPr id="27" name="Rectangle 12"/>
          <p:cNvSpPr/>
          <p:nvPr/>
        </p:nvSpPr>
        <p:spPr>
          <a:xfrm>
            <a:off x="2149243" y="5260763"/>
            <a:ext cx="1773479" cy="865196"/>
          </a:xfrm>
          <a:custGeom>
            <a:avLst/>
            <a:gdLst/>
            <a:ahLst/>
            <a:cxnLst/>
            <a:rect l="l" t="t" r="r" b="b"/>
            <a:pathLst>
              <a:path w="1583255" h="1124712">
                <a:moveTo>
                  <a:pt x="0" y="1124712"/>
                </a:moveTo>
                <a:lnTo>
                  <a:pt x="0" y="0"/>
                </a:lnTo>
                <a:lnTo>
                  <a:pt x="1583255" y="0"/>
                </a:lnTo>
                <a:lnTo>
                  <a:pt x="1583255" y="1124712"/>
                </a:lnTo>
                <a:close/>
              </a:path>
            </a:pathLst>
          </a:custGeom>
          <a:gradFill flip="none" rotWithShape="1">
            <a:gsLst>
              <a:gs pos="81000">
                <a:srgbClr val="910808"/>
              </a:gs>
              <a:gs pos="0">
                <a:srgbClr val="ED1111"/>
              </a:gs>
              <a:gs pos="100000">
                <a:srgbClr val="3E0000"/>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8" name="Gruppo 27"/>
          <p:cNvGrpSpPr/>
          <p:nvPr/>
        </p:nvGrpSpPr>
        <p:grpSpPr>
          <a:xfrm>
            <a:off x="3358372" y="3528890"/>
            <a:ext cx="2597069" cy="2828746"/>
            <a:chOff x="4312450" y="3499412"/>
            <a:chExt cx="2597069" cy="2828746"/>
          </a:xfrm>
        </p:grpSpPr>
        <p:sp>
          <p:nvSpPr>
            <p:cNvPr id="29" name="Rectangle 12"/>
            <p:cNvSpPr/>
            <p:nvPr/>
          </p:nvSpPr>
          <p:spPr>
            <a:xfrm rot="16200000">
              <a:off x="5610243" y="3933492"/>
              <a:ext cx="1733356" cy="865196"/>
            </a:xfrm>
            <a:custGeom>
              <a:avLst/>
              <a:gdLst/>
              <a:ahLst/>
              <a:cxnLst/>
              <a:rect l="l" t="t" r="r" b="b"/>
              <a:pathLst>
                <a:path w="1583255" h="1124712">
                  <a:moveTo>
                    <a:pt x="0" y="1124712"/>
                  </a:moveTo>
                  <a:lnTo>
                    <a:pt x="0" y="0"/>
                  </a:lnTo>
                  <a:lnTo>
                    <a:pt x="1583255" y="0"/>
                  </a:lnTo>
                  <a:lnTo>
                    <a:pt x="1583255" y="1124712"/>
                  </a:lnTo>
                  <a:close/>
                </a:path>
              </a:pathLst>
            </a:custGeom>
            <a:gradFill flip="none" rotWithShape="1">
              <a:gsLst>
                <a:gs pos="78000">
                  <a:srgbClr val="D9A803"/>
                </a:gs>
                <a:gs pos="0">
                  <a:srgbClr val="FFE101"/>
                </a:gs>
                <a:gs pos="100000">
                  <a:schemeClr val="accent6">
                    <a:lumMod val="50000"/>
                  </a:scheme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Right Arrow 7"/>
            <p:cNvSpPr/>
            <p:nvPr/>
          </p:nvSpPr>
          <p:spPr>
            <a:xfrm rot="10800000">
              <a:off x="4312450" y="5003785"/>
              <a:ext cx="2597069" cy="1324373"/>
            </a:xfrm>
            <a:custGeom>
              <a:avLst/>
              <a:gdLst/>
              <a:ahLst/>
              <a:cxnLst/>
              <a:rect l="l" t="t" r="r" b="b"/>
              <a:pathLst>
                <a:path w="3376062" h="1721621">
                  <a:moveTo>
                    <a:pt x="2566108" y="0"/>
                  </a:moveTo>
                  <a:lnTo>
                    <a:pt x="3376062" y="860811"/>
                  </a:lnTo>
                  <a:lnTo>
                    <a:pt x="2566108" y="1721621"/>
                  </a:lnTo>
                  <a:lnTo>
                    <a:pt x="2566108" y="1423953"/>
                  </a:lnTo>
                  <a:lnTo>
                    <a:pt x="0" y="1423953"/>
                  </a:lnTo>
                  <a:lnTo>
                    <a:pt x="0" y="1422191"/>
                  </a:lnTo>
                  <a:lnTo>
                    <a:pt x="1124523" y="297668"/>
                  </a:lnTo>
                  <a:lnTo>
                    <a:pt x="2566108" y="297668"/>
                  </a:lnTo>
                  <a:close/>
                </a:path>
              </a:pathLst>
            </a:custGeom>
            <a:gradFill flip="none" rotWithShape="1">
              <a:gsLst>
                <a:gs pos="72000">
                  <a:srgbClr val="DB9602"/>
                </a:gs>
                <a:gs pos="0">
                  <a:srgbClr val="FFC000"/>
                </a:gs>
                <a:gs pos="100000">
                  <a:schemeClr val="accent6">
                    <a:lumMod val="50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TextBox 40"/>
            <p:cNvSpPr txBox="1"/>
            <p:nvPr/>
          </p:nvSpPr>
          <p:spPr>
            <a:xfrm>
              <a:off x="4419599" y="5305587"/>
              <a:ext cx="1967404" cy="707886"/>
            </a:xfrm>
            <a:prstGeom prst="rect">
              <a:avLst/>
            </a:prstGeom>
            <a:noFill/>
          </p:spPr>
          <p:txBody>
            <a:bodyPr wrap="square" rtlCol="0" anchor="ctr">
              <a:spAutoFit/>
            </a:bodyPr>
            <a:lstStyle/>
            <a:p>
              <a:pPr algn="ctr"/>
              <a:r>
                <a:rPr lang="en-US" sz="4000" b="1" dirty="0" smtClean="0">
                  <a:solidFill>
                    <a:schemeClr val="bg1"/>
                  </a:solidFill>
                  <a:effectLst>
                    <a:outerShdw blurRad="50800" dist="38100" dir="5400000" algn="t" rotWithShape="0">
                      <a:prstClr val="black">
                        <a:alpha val="40000"/>
                      </a:prstClr>
                    </a:outerShdw>
                  </a:effectLst>
                  <a:latin typeface="+mj-lt"/>
                  <a:ea typeface="Kozuka Gothic Pro M" pitchFamily="34" charset="-128"/>
                  <a:cs typeface="Arial" pitchFamily="34" charset="0"/>
                </a:rPr>
                <a:t>Projects</a:t>
              </a:r>
              <a:endParaRPr lang="en-US" sz="4000" b="1" dirty="0">
                <a:solidFill>
                  <a:schemeClr val="bg1"/>
                </a:solidFill>
                <a:effectLst>
                  <a:outerShdw blurRad="50800" dist="38100" dir="5400000" algn="t" rotWithShape="0">
                    <a:prstClr val="black">
                      <a:alpha val="40000"/>
                    </a:prstClr>
                  </a:outerShdw>
                </a:effectLst>
                <a:latin typeface="+mj-lt"/>
                <a:ea typeface="Kozuka Gothic Pro M" pitchFamily="34" charset="-128"/>
                <a:cs typeface="Arial" pitchFamily="34" charset="0"/>
              </a:endParaRPr>
            </a:p>
          </p:txBody>
        </p:sp>
      </p:grpSp>
      <p:grpSp>
        <p:nvGrpSpPr>
          <p:cNvPr id="32" name="Gruppo 31"/>
          <p:cNvGrpSpPr/>
          <p:nvPr/>
        </p:nvGrpSpPr>
        <p:grpSpPr>
          <a:xfrm>
            <a:off x="3313121" y="1880405"/>
            <a:ext cx="2868872" cy="2597069"/>
            <a:chOff x="4267199" y="1450877"/>
            <a:chExt cx="2868872" cy="2597069"/>
          </a:xfrm>
        </p:grpSpPr>
        <p:sp>
          <p:nvSpPr>
            <p:cNvPr id="33" name="Rectangle 12"/>
            <p:cNvSpPr/>
            <p:nvPr/>
          </p:nvSpPr>
          <p:spPr>
            <a:xfrm rot="10800000">
              <a:off x="4267199" y="1450878"/>
              <a:ext cx="1773479" cy="865196"/>
            </a:xfrm>
            <a:custGeom>
              <a:avLst/>
              <a:gdLst/>
              <a:ahLst/>
              <a:cxnLst/>
              <a:rect l="l" t="t" r="r" b="b"/>
              <a:pathLst>
                <a:path w="1583255" h="1124712">
                  <a:moveTo>
                    <a:pt x="0" y="1124712"/>
                  </a:moveTo>
                  <a:lnTo>
                    <a:pt x="0" y="0"/>
                  </a:lnTo>
                  <a:lnTo>
                    <a:pt x="1583255" y="0"/>
                  </a:lnTo>
                  <a:lnTo>
                    <a:pt x="1583255" y="1124712"/>
                  </a:lnTo>
                  <a:close/>
                </a:path>
              </a:pathLst>
            </a:custGeom>
            <a:gradFill flip="none" rotWithShape="1">
              <a:gsLst>
                <a:gs pos="81000">
                  <a:srgbClr val="0E618F"/>
                </a:gs>
                <a:gs pos="0">
                  <a:srgbClr val="00B0F0"/>
                </a:gs>
                <a:gs pos="100000">
                  <a:srgbClr val="182848"/>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ight Arrow 7"/>
            <p:cNvSpPr/>
            <p:nvPr/>
          </p:nvSpPr>
          <p:spPr>
            <a:xfrm rot="5400000">
              <a:off x="5175349" y="2087225"/>
              <a:ext cx="2597069" cy="1324374"/>
            </a:xfrm>
            <a:custGeom>
              <a:avLst/>
              <a:gdLst/>
              <a:ahLst/>
              <a:cxnLst/>
              <a:rect l="l" t="t" r="r" b="b"/>
              <a:pathLst>
                <a:path w="3376062" h="1721621">
                  <a:moveTo>
                    <a:pt x="2566108" y="0"/>
                  </a:moveTo>
                  <a:lnTo>
                    <a:pt x="3376062" y="860811"/>
                  </a:lnTo>
                  <a:lnTo>
                    <a:pt x="2566108" y="1721621"/>
                  </a:lnTo>
                  <a:lnTo>
                    <a:pt x="2566108" y="1423953"/>
                  </a:lnTo>
                  <a:lnTo>
                    <a:pt x="0" y="1423953"/>
                  </a:lnTo>
                  <a:lnTo>
                    <a:pt x="0" y="1422191"/>
                  </a:lnTo>
                  <a:lnTo>
                    <a:pt x="1124523" y="297668"/>
                  </a:lnTo>
                  <a:lnTo>
                    <a:pt x="2566108" y="297668"/>
                  </a:lnTo>
                  <a:close/>
                </a:path>
              </a:pathLst>
            </a:custGeom>
            <a:gradFill flip="none" rotWithShape="1">
              <a:gsLst>
                <a:gs pos="81000">
                  <a:srgbClr val="0E618F"/>
                </a:gs>
                <a:gs pos="0">
                  <a:srgbClr val="00B0F0"/>
                </a:gs>
                <a:gs pos="100000">
                  <a:srgbClr val="182848"/>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TextBox 39"/>
            <p:cNvSpPr txBox="1"/>
            <p:nvPr/>
          </p:nvSpPr>
          <p:spPr>
            <a:xfrm rot="5400000">
              <a:off x="5480391" y="2523448"/>
              <a:ext cx="1965763" cy="646331"/>
            </a:xfrm>
            <a:prstGeom prst="rect">
              <a:avLst/>
            </a:prstGeom>
            <a:noFill/>
          </p:spPr>
          <p:txBody>
            <a:bodyPr wrap="square" rtlCol="0" anchor="ctr">
              <a:spAutoFit/>
            </a:bodyPr>
            <a:lstStyle/>
            <a:p>
              <a:pPr algn="ctr"/>
              <a:r>
                <a:rPr lang="en-US" sz="3600" b="1" dirty="0" smtClean="0">
                  <a:solidFill>
                    <a:schemeClr val="bg1"/>
                  </a:solidFill>
                  <a:effectLst>
                    <a:outerShdw blurRad="50800" dist="38100" dir="5400000" algn="t" rotWithShape="0">
                      <a:prstClr val="black">
                        <a:alpha val="40000"/>
                      </a:prstClr>
                    </a:outerShdw>
                  </a:effectLst>
                  <a:latin typeface="+mj-lt"/>
                  <a:ea typeface="Kozuka Gothic Pro M" pitchFamily="34" charset="-128"/>
                  <a:cs typeface="Arial" pitchFamily="34" charset="0"/>
                </a:rPr>
                <a:t>Resources</a:t>
              </a:r>
              <a:endParaRPr lang="en-US" sz="3600" b="1" dirty="0">
                <a:solidFill>
                  <a:schemeClr val="bg1"/>
                </a:solidFill>
                <a:effectLst>
                  <a:outerShdw blurRad="50800" dist="38100" dir="5400000" algn="t" rotWithShape="0">
                    <a:prstClr val="black">
                      <a:alpha val="40000"/>
                    </a:prstClr>
                  </a:outerShdw>
                </a:effectLst>
                <a:latin typeface="+mj-lt"/>
                <a:ea typeface="Kozuka Gothic Pro M" pitchFamily="34" charset="-128"/>
                <a:cs typeface="Arial" pitchFamily="34" charset="0"/>
              </a:endParaRPr>
            </a:p>
          </p:txBody>
        </p:sp>
      </p:grpSp>
      <p:grpSp>
        <p:nvGrpSpPr>
          <p:cNvPr id="36" name="Gruppo 35"/>
          <p:cNvGrpSpPr/>
          <p:nvPr/>
        </p:nvGrpSpPr>
        <p:grpSpPr>
          <a:xfrm>
            <a:off x="1280404" y="1648728"/>
            <a:ext cx="2642318" cy="2828747"/>
            <a:chOff x="2234482" y="1219200"/>
            <a:chExt cx="2642318" cy="2828747"/>
          </a:xfrm>
        </p:grpSpPr>
        <p:sp>
          <p:nvSpPr>
            <p:cNvPr id="37" name="Rectangle 12"/>
            <p:cNvSpPr/>
            <p:nvPr/>
          </p:nvSpPr>
          <p:spPr>
            <a:xfrm rot="5400000">
              <a:off x="1800403" y="2748671"/>
              <a:ext cx="1733356" cy="865196"/>
            </a:xfrm>
            <a:custGeom>
              <a:avLst/>
              <a:gdLst/>
              <a:ahLst/>
              <a:cxnLst/>
              <a:rect l="l" t="t" r="r" b="b"/>
              <a:pathLst>
                <a:path w="1583255" h="1124712">
                  <a:moveTo>
                    <a:pt x="0" y="1124712"/>
                  </a:moveTo>
                  <a:lnTo>
                    <a:pt x="0" y="0"/>
                  </a:lnTo>
                  <a:lnTo>
                    <a:pt x="1583255" y="0"/>
                  </a:lnTo>
                  <a:lnTo>
                    <a:pt x="1583255" y="1124712"/>
                  </a:lnTo>
                  <a:close/>
                </a:path>
              </a:pathLst>
            </a:custGeom>
            <a:gradFill flip="none" rotWithShape="1">
              <a:gsLst>
                <a:gs pos="83000">
                  <a:srgbClr val="5A930E"/>
                </a:gs>
                <a:gs pos="0">
                  <a:srgbClr val="9BED17"/>
                </a:gs>
                <a:gs pos="100000">
                  <a:srgbClr val="305808"/>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Right Arrow 7"/>
            <p:cNvSpPr/>
            <p:nvPr/>
          </p:nvSpPr>
          <p:spPr>
            <a:xfrm>
              <a:off x="2234482" y="1219200"/>
              <a:ext cx="2597069" cy="1324373"/>
            </a:xfrm>
            <a:custGeom>
              <a:avLst/>
              <a:gdLst/>
              <a:ahLst/>
              <a:cxnLst/>
              <a:rect l="l" t="t" r="r" b="b"/>
              <a:pathLst>
                <a:path w="3376062" h="1721621">
                  <a:moveTo>
                    <a:pt x="2566108" y="0"/>
                  </a:moveTo>
                  <a:lnTo>
                    <a:pt x="3376062" y="860811"/>
                  </a:lnTo>
                  <a:lnTo>
                    <a:pt x="2566108" y="1721621"/>
                  </a:lnTo>
                  <a:lnTo>
                    <a:pt x="2566108" y="1423953"/>
                  </a:lnTo>
                  <a:lnTo>
                    <a:pt x="0" y="1423953"/>
                  </a:lnTo>
                  <a:lnTo>
                    <a:pt x="0" y="1422191"/>
                  </a:lnTo>
                  <a:lnTo>
                    <a:pt x="1124523" y="297668"/>
                  </a:lnTo>
                  <a:lnTo>
                    <a:pt x="2566108" y="297668"/>
                  </a:lnTo>
                  <a:close/>
                </a:path>
              </a:pathLst>
            </a:custGeom>
            <a:gradFill flip="none" rotWithShape="1">
              <a:gsLst>
                <a:gs pos="67000">
                  <a:srgbClr val="78BC12"/>
                </a:gs>
                <a:gs pos="0">
                  <a:srgbClr val="9BED17"/>
                </a:gs>
                <a:gs pos="100000">
                  <a:srgbClr val="305808"/>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TextBox 38"/>
            <p:cNvSpPr txBox="1"/>
            <p:nvPr/>
          </p:nvSpPr>
          <p:spPr>
            <a:xfrm>
              <a:off x="2627784" y="1594606"/>
              <a:ext cx="2249016" cy="584775"/>
            </a:xfrm>
            <a:prstGeom prst="rect">
              <a:avLst/>
            </a:prstGeom>
            <a:noFill/>
          </p:spPr>
          <p:txBody>
            <a:bodyPr wrap="square" rtlCol="0" anchor="ctr">
              <a:spAutoFit/>
            </a:bodyPr>
            <a:lstStyle/>
            <a:p>
              <a:pPr algn="ctr"/>
              <a:r>
                <a:rPr lang="en-US" sz="3200" b="1" dirty="0" smtClean="0">
                  <a:solidFill>
                    <a:schemeClr val="bg1"/>
                  </a:solidFill>
                  <a:effectLst>
                    <a:outerShdw blurRad="50800" dist="38100" dir="5400000" algn="t" rotWithShape="0">
                      <a:prstClr val="black">
                        <a:alpha val="40000"/>
                      </a:prstClr>
                    </a:outerShdw>
                  </a:effectLst>
                  <a:latin typeface="+mj-lt"/>
                  <a:ea typeface="Kozuka Gothic Pro M" pitchFamily="34" charset="-128"/>
                  <a:cs typeface="Arial" pitchFamily="34" charset="0"/>
                </a:rPr>
                <a:t>Evaluation</a:t>
              </a:r>
              <a:endParaRPr lang="en-US" sz="3200" b="1" dirty="0">
                <a:solidFill>
                  <a:schemeClr val="bg1"/>
                </a:solidFill>
                <a:effectLst>
                  <a:outerShdw blurRad="50800" dist="38100" dir="5400000" algn="t" rotWithShape="0">
                    <a:prstClr val="black">
                      <a:alpha val="40000"/>
                    </a:prstClr>
                  </a:outerShdw>
                </a:effectLst>
                <a:latin typeface="+mj-lt"/>
                <a:ea typeface="Kozuka Gothic Pro M" pitchFamily="34" charset="-128"/>
                <a:cs typeface="Arial" pitchFamily="34" charset="0"/>
              </a:endParaRPr>
            </a:p>
          </p:txBody>
        </p:sp>
      </p:grpSp>
      <p:sp>
        <p:nvSpPr>
          <p:cNvPr id="40" name="Right Arrow 7"/>
          <p:cNvSpPr/>
          <p:nvPr/>
        </p:nvSpPr>
        <p:spPr>
          <a:xfrm rot="16200000">
            <a:off x="417505" y="4165238"/>
            <a:ext cx="2597069" cy="1324374"/>
          </a:xfrm>
          <a:custGeom>
            <a:avLst/>
            <a:gdLst/>
            <a:ahLst/>
            <a:cxnLst/>
            <a:rect l="l" t="t" r="r" b="b"/>
            <a:pathLst>
              <a:path w="3376062" h="1721621">
                <a:moveTo>
                  <a:pt x="2566108" y="0"/>
                </a:moveTo>
                <a:lnTo>
                  <a:pt x="3376062" y="860811"/>
                </a:lnTo>
                <a:lnTo>
                  <a:pt x="2566108" y="1721621"/>
                </a:lnTo>
                <a:lnTo>
                  <a:pt x="2566108" y="1423953"/>
                </a:lnTo>
                <a:lnTo>
                  <a:pt x="0" y="1423953"/>
                </a:lnTo>
                <a:lnTo>
                  <a:pt x="0" y="1422191"/>
                </a:lnTo>
                <a:lnTo>
                  <a:pt x="1124523" y="297668"/>
                </a:lnTo>
                <a:lnTo>
                  <a:pt x="2566108" y="297668"/>
                </a:lnTo>
                <a:close/>
              </a:path>
            </a:pathLst>
          </a:custGeom>
          <a:gradFill flip="none" rotWithShape="1">
            <a:gsLst>
              <a:gs pos="77000">
                <a:srgbClr val="A90808"/>
              </a:gs>
              <a:gs pos="0">
                <a:srgbClr val="EF2525"/>
              </a:gs>
              <a:gs pos="100000">
                <a:srgbClr val="680000"/>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TextBox 41"/>
          <p:cNvSpPr txBox="1"/>
          <p:nvPr/>
        </p:nvSpPr>
        <p:spPr>
          <a:xfrm rot="16200000">
            <a:off x="673543" y="4322965"/>
            <a:ext cx="2024200" cy="707886"/>
          </a:xfrm>
          <a:prstGeom prst="rect">
            <a:avLst/>
          </a:prstGeom>
          <a:noFill/>
        </p:spPr>
        <p:txBody>
          <a:bodyPr wrap="square" rtlCol="0" anchor="ctr">
            <a:spAutoFit/>
          </a:bodyPr>
          <a:lstStyle/>
          <a:p>
            <a:pPr algn="ctr"/>
            <a:r>
              <a:rPr lang="en-US" sz="4000" b="1" dirty="0" smtClean="0">
                <a:solidFill>
                  <a:schemeClr val="bg1"/>
                </a:solidFill>
                <a:effectLst>
                  <a:outerShdw blurRad="50800" dist="38100" dir="5400000" algn="t" rotWithShape="0">
                    <a:prstClr val="black">
                      <a:alpha val="40000"/>
                    </a:prstClr>
                  </a:outerShdw>
                </a:effectLst>
                <a:latin typeface="+mj-lt"/>
                <a:ea typeface="Kozuka Gothic Pro M" pitchFamily="34" charset="-128"/>
                <a:cs typeface="Arial" pitchFamily="34" charset="0"/>
              </a:rPr>
              <a:t>Products</a:t>
            </a:r>
            <a:endParaRPr lang="en-US" sz="4000" b="1" dirty="0">
              <a:solidFill>
                <a:schemeClr val="bg1"/>
              </a:solidFill>
              <a:effectLst>
                <a:outerShdw blurRad="50800" dist="38100" dir="5400000" algn="t" rotWithShape="0">
                  <a:prstClr val="black">
                    <a:alpha val="40000"/>
                  </a:prstClr>
                </a:outerShdw>
              </a:effectLst>
              <a:latin typeface="+mj-lt"/>
              <a:ea typeface="Kozuka Gothic Pro M" pitchFamily="34" charset="-128"/>
              <a:cs typeface="Arial" pitchFamily="34" charset="0"/>
            </a:endParaRPr>
          </a:p>
        </p:txBody>
      </p:sp>
      <p:grpSp>
        <p:nvGrpSpPr>
          <p:cNvPr id="46" name="Group 23"/>
          <p:cNvGrpSpPr/>
          <p:nvPr/>
        </p:nvGrpSpPr>
        <p:grpSpPr>
          <a:xfrm>
            <a:off x="2700534" y="3237579"/>
            <a:ext cx="1764792" cy="1764792"/>
            <a:chOff x="6019800" y="3276599"/>
            <a:chExt cx="533400" cy="533400"/>
          </a:xfrm>
          <a:effectLst>
            <a:outerShdw blurRad="50800" dist="38100" dir="5400000" algn="t" rotWithShape="0">
              <a:prstClr val="black">
                <a:alpha val="40000"/>
              </a:prstClr>
            </a:outerShdw>
          </a:effectLst>
        </p:grpSpPr>
        <p:sp>
          <p:nvSpPr>
            <p:cNvPr id="47" name="Oval 24"/>
            <p:cNvSpPr/>
            <p:nvPr/>
          </p:nvSpPr>
          <p:spPr>
            <a:xfrm>
              <a:off x="6019800" y="3276599"/>
              <a:ext cx="533400" cy="533400"/>
            </a:xfrm>
            <a:prstGeom prst="ellipse">
              <a:avLst/>
            </a:prstGeom>
            <a:gradFill>
              <a:gsLst>
                <a:gs pos="35000">
                  <a:srgbClr val="00297A"/>
                </a:gs>
                <a:gs pos="70000">
                  <a:srgbClr val="0070C0"/>
                </a:gs>
                <a:gs pos="100000">
                  <a:srgbClr val="00B0F0"/>
                </a:gs>
              </a:gsLst>
              <a:lin ang="5400000" scaled="1"/>
            </a:gradFill>
            <a:ln w="12700" cap="flat" cmpd="sng" algn="ctr">
              <a:solidFill>
                <a:srgbClr val="002060"/>
              </a:solidFill>
              <a:prstDash val="solid"/>
            </a:ln>
            <a:effectLst/>
          </p:spPr>
          <p:txBody>
            <a:bodyPr rtlCol="0" anchor="ctr"/>
            <a:lstStyle/>
            <a:p>
              <a:pPr algn="ctr">
                <a:defRPr/>
              </a:pPr>
              <a:endParaRPr lang="en-US" kern="0">
                <a:solidFill>
                  <a:sysClr val="window" lastClr="FFFFFF"/>
                </a:solidFill>
                <a:latin typeface="Calibri"/>
              </a:endParaRPr>
            </a:p>
          </p:txBody>
        </p:sp>
        <p:sp>
          <p:nvSpPr>
            <p:cNvPr id="48" name="Oval 25"/>
            <p:cNvSpPr/>
            <p:nvPr/>
          </p:nvSpPr>
          <p:spPr>
            <a:xfrm>
              <a:off x="6076474" y="3294184"/>
              <a:ext cx="420053" cy="369339"/>
            </a:xfrm>
            <a:prstGeom prst="ellipse">
              <a:avLst/>
            </a:prstGeom>
            <a:gradFill>
              <a:gsLst>
                <a:gs pos="0">
                  <a:sysClr val="window" lastClr="FFFFFF">
                    <a:lumMod val="100000"/>
                    <a:alpha val="80000"/>
                  </a:sysClr>
                </a:gs>
                <a:gs pos="100000">
                  <a:sysClr val="window" lastClr="FFFFFF">
                    <a:alpha val="0"/>
                  </a:sysClr>
                </a:gs>
              </a:gsLst>
              <a:lin ang="5400000" scaled="1"/>
            </a:gradFill>
            <a:ln w="12700" cap="flat" cmpd="sng" algn="ctr">
              <a:noFill/>
              <a:prstDash val="solid"/>
            </a:ln>
            <a:effectLst/>
          </p:spPr>
          <p:txBody>
            <a:bodyPr rtlCol="0" anchor="ctr"/>
            <a:lstStyle/>
            <a:p>
              <a:pPr algn="ctr">
                <a:defRPr/>
              </a:pPr>
              <a:endParaRPr lang="en-US" kern="0">
                <a:solidFill>
                  <a:sysClr val="window" lastClr="FFFFFF"/>
                </a:solidFill>
                <a:latin typeface="Calibri"/>
              </a:endParaRPr>
            </a:p>
          </p:txBody>
        </p:sp>
      </p:grpSp>
      <p:sp>
        <p:nvSpPr>
          <p:cNvPr id="49" name="TextBox 8"/>
          <p:cNvSpPr txBox="1"/>
          <p:nvPr/>
        </p:nvSpPr>
        <p:spPr>
          <a:xfrm>
            <a:off x="2677674" y="3930732"/>
            <a:ext cx="1807451" cy="461665"/>
          </a:xfrm>
          <a:prstGeom prst="rect">
            <a:avLst/>
          </a:prstGeom>
          <a:noFill/>
        </p:spPr>
        <p:txBody>
          <a:bodyPr wrap="square" rtlCol="0" anchor="ctr">
            <a:spAutoFit/>
          </a:bodyPr>
          <a:lstStyle/>
          <a:p>
            <a:pPr algn="ctr"/>
            <a:r>
              <a:rPr lang="en-US" sz="2400" b="1" kern="0" dirty="0" smtClean="0">
                <a:solidFill>
                  <a:sysClr val="window" lastClr="FFFFFF"/>
                </a:solidFill>
                <a:effectLst>
                  <a:outerShdw blurRad="63500" sx="102000" sy="102000" algn="ctr" rotWithShape="0">
                    <a:prstClr val="black">
                      <a:alpha val="40000"/>
                    </a:prstClr>
                  </a:outerShdw>
                </a:effectLst>
                <a:latin typeface="+mj-lt"/>
              </a:rPr>
              <a:t>Dissemination</a:t>
            </a:r>
            <a:endParaRPr lang="en-US" sz="2400" b="1" kern="0" dirty="0">
              <a:solidFill>
                <a:sysClr val="window" lastClr="FFFFFF"/>
              </a:solidFill>
              <a:effectLst>
                <a:outerShdw blurRad="63500" sx="102000" sy="102000" algn="ctr" rotWithShape="0">
                  <a:prstClr val="black">
                    <a:alpha val="40000"/>
                  </a:prstClr>
                </a:outerShdw>
              </a:effectLst>
              <a:latin typeface="+mj-lt"/>
            </a:endParaRPr>
          </a:p>
        </p:txBody>
      </p:sp>
      <p:sp>
        <p:nvSpPr>
          <p:cNvPr id="8" name="Rettangolo 7"/>
          <p:cNvSpPr/>
          <p:nvPr/>
        </p:nvSpPr>
        <p:spPr>
          <a:xfrm>
            <a:off x="6366380" y="2025982"/>
            <a:ext cx="4987420" cy="4154984"/>
          </a:xfrm>
          <a:prstGeom prst="rect">
            <a:avLst/>
          </a:prstGeom>
        </p:spPr>
        <p:txBody>
          <a:bodyPr wrap="square">
            <a:spAutoFit/>
          </a:bodyPr>
          <a:lstStyle/>
          <a:p>
            <a:r>
              <a:rPr lang="en-US" sz="3600" dirty="0" smtClean="0"/>
              <a:t>Anything else?</a:t>
            </a:r>
          </a:p>
          <a:p>
            <a:endParaRPr lang="en-US" sz="3600" dirty="0" smtClean="0"/>
          </a:p>
          <a:p>
            <a:r>
              <a:rPr lang="en-US" sz="3200" dirty="0" smtClean="0"/>
              <a:t>I </a:t>
            </a:r>
            <a:r>
              <a:rPr lang="en-US" sz="3200" dirty="0"/>
              <a:t>surely want to increase visibility of my university to attract different stakeholders: students, industries, partners for grants… so I need a shop windows for my skills</a:t>
            </a:r>
          </a:p>
        </p:txBody>
      </p:sp>
    </p:spTree>
    <p:extLst>
      <p:ext uri="{BB962C8B-B14F-4D97-AF65-F5344CB8AC3E}">
        <p14:creationId xmlns:p14="http://schemas.microsoft.com/office/powerpoint/2010/main" val="261486085"/>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animEffect transition="in" filter="fade">
                                      <p:cBhvr>
                                        <p:cTn id="7" dur="500"/>
                                        <p:tgtEl>
                                          <p:spTgt spid="8">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8">
                                            <p:txEl>
                                              <p:pRg st="2" end="2"/>
                                            </p:txEl>
                                          </p:spTgt>
                                        </p:tgtEl>
                                        <p:attrNameLst>
                                          <p:attrName>style.visibility</p:attrName>
                                        </p:attrNameLst>
                                      </p:cBhvr>
                                      <p:to>
                                        <p:strVal val="visible"/>
                                      </p:to>
                                    </p:set>
                                    <p:animEffect transition="in" filter="fade">
                                      <p:cBhvr>
                                        <p:cTn id="12" dur="500"/>
                                        <p:tgtEl>
                                          <p:spTgt spid="8">
                                            <p:txEl>
                                              <p:pRg st="2" end="2"/>
                                            </p:txEl>
                                          </p:spTgt>
                                        </p:tgtEl>
                                      </p:cBhvr>
                                    </p:animEffect>
                                  </p:childTnLst>
                                </p:cTn>
                              </p:par>
                              <p:par>
                                <p:cTn id="13" presetID="10" presetClass="entr" presetSubtype="0" fill="hold" nodeType="withEffect">
                                  <p:stCondLst>
                                    <p:cond delay="0"/>
                                  </p:stCondLst>
                                  <p:childTnLst>
                                    <p:set>
                                      <p:cBhvr>
                                        <p:cTn id="14" dur="1" fill="hold">
                                          <p:stCondLst>
                                            <p:cond delay="0"/>
                                          </p:stCondLst>
                                        </p:cTn>
                                        <p:tgtEl>
                                          <p:spTgt spid="46"/>
                                        </p:tgtEl>
                                        <p:attrNameLst>
                                          <p:attrName>style.visibility</p:attrName>
                                        </p:attrNameLst>
                                      </p:cBhvr>
                                      <p:to>
                                        <p:strVal val="visible"/>
                                      </p:to>
                                    </p:set>
                                    <p:animEffect transition="in" filter="fade">
                                      <p:cBhvr>
                                        <p:cTn id="15" dur="500"/>
                                        <p:tgtEl>
                                          <p:spTgt spid="46"/>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9"/>
                                        </p:tgtEl>
                                        <p:attrNameLst>
                                          <p:attrName>style.visibility</p:attrName>
                                        </p:attrNameLst>
                                      </p:cBhvr>
                                      <p:to>
                                        <p:strVal val="visible"/>
                                      </p:to>
                                    </p:set>
                                    <p:animEffect transition="in" filter="fade">
                                      <p:cBhvr>
                                        <p:cTn id="18" dur="500"/>
                                        <p:tgtEl>
                                          <p:spTgt spid="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p:bldLst>
  </p:timing>
</p:sld>
</file>

<file path=ppt/slides/slide14.xml><?xml version="1.0" encoding="utf-8"?>
<p:sld xmlns:a="http://schemas.openxmlformats.org/drawingml/2006/main" xmlns:r="http://schemas.openxmlformats.org/officeDocument/2006/relationships" xmlns:p="http://schemas.openxmlformats.org/presentationml/2006/main" show="0">
  <p:cSld>
    <p:bg>
      <p:bgPr>
        <a:blipFill dpi="0" rotWithShape="1">
          <a:blip r:embed="rId3">
            <a:lum/>
          </a:blip>
          <a:srcRect/>
          <a:stretch>
            <a:fillRect t="-9000" b="-9000"/>
          </a:stretch>
        </a:blipFill>
        <a:effectLst/>
      </p:bgPr>
    </p:bg>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err="1" smtClean="0"/>
              <a:t>What’s</a:t>
            </a:r>
            <a:r>
              <a:rPr lang="it-IT" dirty="0" smtClean="0"/>
              <a:t> </a:t>
            </a:r>
            <a:r>
              <a:rPr lang="it-IT" dirty="0" err="1" smtClean="0"/>
              <a:t>about</a:t>
            </a:r>
            <a:r>
              <a:rPr lang="it-IT" dirty="0" smtClean="0"/>
              <a:t> </a:t>
            </a:r>
            <a:r>
              <a:rPr lang="it-IT" dirty="0" err="1" smtClean="0"/>
              <a:t>you</a:t>
            </a:r>
            <a:r>
              <a:rPr lang="it-IT" dirty="0" smtClean="0"/>
              <a:t>, IRIS?</a:t>
            </a:r>
            <a:endParaRPr lang="it-IT" dirty="0"/>
          </a:p>
        </p:txBody>
      </p:sp>
      <p:sp>
        <p:nvSpPr>
          <p:cNvPr id="3" name="Segnaposto contenuto 2"/>
          <p:cNvSpPr>
            <a:spLocks noGrp="1"/>
          </p:cNvSpPr>
          <p:nvPr>
            <p:ph idx="1"/>
          </p:nvPr>
        </p:nvSpPr>
        <p:spPr/>
        <p:txBody>
          <a:bodyPr/>
          <a:lstStyle/>
          <a:p>
            <a:endParaRPr lang="it-IT" dirty="0"/>
          </a:p>
        </p:txBody>
      </p:sp>
      <p:sp>
        <p:nvSpPr>
          <p:cNvPr id="4" name="Segnaposto data 3"/>
          <p:cNvSpPr>
            <a:spLocks noGrp="1"/>
          </p:cNvSpPr>
          <p:nvPr>
            <p:ph type="dt" sz="half" idx="10"/>
          </p:nvPr>
        </p:nvSpPr>
        <p:spPr/>
        <p:txBody>
          <a:bodyPr/>
          <a:lstStyle/>
          <a:p>
            <a:fld id="{34594C00-1642-4ECD-B5FA-3131832C8CD1}" type="datetime1">
              <a:rPr lang="it-IT" smtClean="0"/>
              <a:t>14/05/2019</a:t>
            </a:fld>
            <a:endParaRPr lang="it-IT"/>
          </a:p>
        </p:txBody>
      </p:sp>
      <p:sp>
        <p:nvSpPr>
          <p:cNvPr id="5" name="Segnaposto piè di pagina 4"/>
          <p:cNvSpPr>
            <a:spLocks noGrp="1"/>
          </p:cNvSpPr>
          <p:nvPr>
            <p:ph type="ftr" sz="quarter" idx="11"/>
          </p:nvPr>
        </p:nvSpPr>
        <p:spPr/>
        <p:txBody>
          <a:bodyPr/>
          <a:lstStyle/>
          <a:p>
            <a:r>
              <a:rPr lang="it-IT" smtClean="0"/>
              <a:t>IRIS -  Caso de èxito en Italia</a:t>
            </a:r>
            <a:endParaRPr lang="it-IT"/>
          </a:p>
        </p:txBody>
      </p:sp>
      <p:sp>
        <p:nvSpPr>
          <p:cNvPr id="6" name="Segnaposto numero diapositiva 5"/>
          <p:cNvSpPr>
            <a:spLocks noGrp="1"/>
          </p:cNvSpPr>
          <p:nvPr>
            <p:ph type="sldNum" sz="quarter" idx="12"/>
          </p:nvPr>
        </p:nvSpPr>
        <p:spPr/>
        <p:txBody>
          <a:bodyPr/>
          <a:lstStyle/>
          <a:p>
            <a:fld id="{12A75581-1B1C-4BDE-BC7C-22CE22CA77BD}" type="slidenum">
              <a:rPr lang="it-IT" smtClean="0"/>
              <a:t>14</a:t>
            </a:fld>
            <a:endParaRPr lang="it-IT"/>
          </a:p>
        </p:txBody>
      </p:sp>
      <p:sp>
        <p:nvSpPr>
          <p:cNvPr id="27" name="Rectangle 12"/>
          <p:cNvSpPr/>
          <p:nvPr/>
        </p:nvSpPr>
        <p:spPr>
          <a:xfrm>
            <a:off x="4464115" y="5291657"/>
            <a:ext cx="1773479" cy="865196"/>
          </a:xfrm>
          <a:custGeom>
            <a:avLst/>
            <a:gdLst/>
            <a:ahLst/>
            <a:cxnLst/>
            <a:rect l="l" t="t" r="r" b="b"/>
            <a:pathLst>
              <a:path w="1583255" h="1124712">
                <a:moveTo>
                  <a:pt x="0" y="1124712"/>
                </a:moveTo>
                <a:lnTo>
                  <a:pt x="0" y="0"/>
                </a:lnTo>
                <a:lnTo>
                  <a:pt x="1583255" y="0"/>
                </a:lnTo>
                <a:lnTo>
                  <a:pt x="1583255" y="1124712"/>
                </a:lnTo>
                <a:close/>
              </a:path>
            </a:pathLst>
          </a:custGeom>
          <a:gradFill flip="none" rotWithShape="1">
            <a:gsLst>
              <a:gs pos="81000">
                <a:srgbClr val="910808"/>
              </a:gs>
              <a:gs pos="0">
                <a:srgbClr val="ED1111"/>
              </a:gs>
              <a:gs pos="100000">
                <a:srgbClr val="3E0000"/>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8" name="Gruppo 27"/>
          <p:cNvGrpSpPr/>
          <p:nvPr/>
        </p:nvGrpSpPr>
        <p:grpSpPr>
          <a:xfrm>
            <a:off x="5673244" y="3559784"/>
            <a:ext cx="2597069" cy="2828746"/>
            <a:chOff x="4312450" y="3499412"/>
            <a:chExt cx="2597069" cy="2828746"/>
          </a:xfrm>
        </p:grpSpPr>
        <p:sp>
          <p:nvSpPr>
            <p:cNvPr id="29" name="Rectangle 12"/>
            <p:cNvSpPr/>
            <p:nvPr/>
          </p:nvSpPr>
          <p:spPr>
            <a:xfrm rot="16200000">
              <a:off x="5610243" y="3933492"/>
              <a:ext cx="1733356" cy="865196"/>
            </a:xfrm>
            <a:custGeom>
              <a:avLst/>
              <a:gdLst/>
              <a:ahLst/>
              <a:cxnLst/>
              <a:rect l="l" t="t" r="r" b="b"/>
              <a:pathLst>
                <a:path w="1583255" h="1124712">
                  <a:moveTo>
                    <a:pt x="0" y="1124712"/>
                  </a:moveTo>
                  <a:lnTo>
                    <a:pt x="0" y="0"/>
                  </a:lnTo>
                  <a:lnTo>
                    <a:pt x="1583255" y="0"/>
                  </a:lnTo>
                  <a:lnTo>
                    <a:pt x="1583255" y="1124712"/>
                  </a:lnTo>
                  <a:close/>
                </a:path>
              </a:pathLst>
            </a:custGeom>
            <a:gradFill flip="none" rotWithShape="1">
              <a:gsLst>
                <a:gs pos="78000">
                  <a:srgbClr val="D9A803"/>
                </a:gs>
                <a:gs pos="0">
                  <a:srgbClr val="FFE101"/>
                </a:gs>
                <a:gs pos="100000">
                  <a:schemeClr val="accent6">
                    <a:lumMod val="50000"/>
                  </a:scheme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Right Arrow 7"/>
            <p:cNvSpPr/>
            <p:nvPr/>
          </p:nvSpPr>
          <p:spPr>
            <a:xfrm rot="10800000">
              <a:off x="4312450" y="5003785"/>
              <a:ext cx="2597069" cy="1324373"/>
            </a:xfrm>
            <a:custGeom>
              <a:avLst/>
              <a:gdLst/>
              <a:ahLst/>
              <a:cxnLst/>
              <a:rect l="l" t="t" r="r" b="b"/>
              <a:pathLst>
                <a:path w="3376062" h="1721621">
                  <a:moveTo>
                    <a:pt x="2566108" y="0"/>
                  </a:moveTo>
                  <a:lnTo>
                    <a:pt x="3376062" y="860811"/>
                  </a:lnTo>
                  <a:lnTo>
                    <a:pt x="2566108" y="1721621"/>
                  </a:lnTo>
                  <a:lnTo>
                    <a:pt x="2566108" y="1423953"/>
                  </a:lnTo>
                  <a:lnTo>
                    <a:pt x="0" y="1423953"/>
                  </a:lnTo>
                  <a:lnTo>
                    <a:pt x="0" y="1422191"/>
                  </a:lnTo>
                  <a:lnTo>
                    <a:pt x="1124523" y="297668"/>
                  </a:lnTo>
                  <a:lnTo>
                    <a:pt x="2566108" y="297668"/>
                  </a:lnTo>
                  <a:close/>
                </a:path>
              </a:pathLst>
            </a:custGeom>
            <a:gradFill flip="none" rotWithShape="1">
              <a:gsLst>
                <a:gs pos="72000">
                  <a:srgbClr val="DB9602"/>
                </a:gs>
                <a:gs pos="0">
                  <a:srgbClr val="FFC000"/>
                </a:gs>
                <a:gs pos="100000">
                  <a:schemeClr val="accent6">
                    <a:lumMod val="50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TextBox 40"/>
            <p:cNvSpPr txBox="1"/>
            <p:nvPr/>
          </p:nvSpPr>
          <p:spPr>
            <a:xfrm>
              <a:off x="4419599" y="5305587"/>
              <a:ext cx="1967404" cy="707886"/>
            </a:xfrm>
            <a:prstGeom prst="rect">
              <a:avLst/>
            </a:prstGeom>
            <a:noFill/>
          </p:spPr>
          <p:txBody>
            <a:bodyPr wrap="square" rtlCol="0" anchor="ctr">
              <a:spAutoFit/>
            </a:bodyPr>
            <a:lstStyle/>
            <a:p>
              <a:pPr algn="ctr"/>
              <a:r>
                <a:rPr lang="en-US" sz="4000" b="1" dirty="0" smtClean="0">
                  <a:solidFill>
                    <a:schemeClr val="bg1"/>
                  </a:solidFill>
                  <a:effectLst>
                    <a:outerShdw blurRad="50800" dist="38100" dir="5400000" algn="t" rotWithShape="0">
                      <a:prstClr val="black">
                        <a:alpha val="40000"/>
                      </a:prstClr>
                    </a:outerShdw>
                  </a:effectLst>
                  <a:latin typeface="+mj-lt"/>
                  <a:ea typeface="Kozuka Gothic Pro M" pitchFamily="34" charset="-128"/>
                  <a:cs typeface="Arial" pitchFamily="34" charset="0"/>
                </a:rPr>
                <a:t>Projects</a:t>
              </a:r>
              <a:endParaRPr lang="en-US" sz="4000" b="1" dirty="0">
                <a:solidFill>
                  <a:schemeClr val="bg1"/>
                </a:solidFill>
                <a:effectLst>
                  <a:outerShdw blurRad="50800" dist="38100" dir="5400000" algn="t" rotWithShape="0">
                    <a:prstClr val="black">
                      <a:alpha val="40000"/>
                    </a:prstClr>
                  </a:outerShdw>
                </a:effectLst>
                <a:latin typeface="+mj-lt"/>
                <a:ea typeface="Kozuka Gothic Pro M" pitchFamily="34" charset="-128"/>
                <a:cs typeface="Arial" pitchFamily="34" charset="0"/>
              </a:endParaRPr>
            </a:p>
          </p:txBody>
        </p:sp>
      </p:grpSp>
      <p:grpSp>
        <p:nvGrpSpPr>
          <p:cNvPr id="32" name="Gruppo 31"/>
          <p:cNvGrpSpPr/>
          <p:nvPr/>
        </p:nvGrpSpPr>
        <p:grpSpPr>
          <a:xfrm>
            <a:off x="5627993" y="1911299"/>
            <a:ext cx="2868872" cy="2597069"/>
            <a:chOff x="4267199" y="1450877"/>
            <a:chExt cx="2868872" cy="2597069"/>
          </a:xfrm>
        </p:grpSpPr>
        <p:sp>
          <p:nvSpPr>
            <p:cNvPr id="33" name="Rectangle 12"/>
            <p:cNvSpPr/>
            <p:nvPr/>
          </p:nvSpPr>
          <p:spPr>
            <a:xfrm rot="10800000">
              <a:off x="4267199" y="1450878"/>
              <a:ext cx="1773479" cy="865196"/>
            </a:xfrm>
            <a:custGeom>
              <a:avLst/>
              <a:gdLst/>
              <a:ahLst/>
              <a:cxnLst/>
              <a:rect l="l" t="t" r="r" b="b"/>
              <a:pathLst>
                <a:path w="1583255" h="1124712">
                  <a:moveTo>
                    <a:pt x="0" y="1124712"/>
                  </a:moveTo>
                  <a:lnTo>
                    <a:pt x="0" y="0"/>
                  </a:lnTo>
                  <a:lnTo>
                    <a:pt x="1583255" y="0"/>
                  </a:lnTo>
                  <a:lnTo>
                    <a:pt x="1583255" y="1124712"/>
                  </a:lnTo>
                  <a:close/>
                </a:path>
              </a:pathLst>
            </a:custGeom>
            <a:gradFill flip="none" rotWithShape="1">
              <a:gsLst>
                <a:gs pos="81000">
                  <a:srgbClr val="0E618F"/>
                </a:gs>
                <a:gs pos="0">
                  <a:srgbClr val="00B0F0"/>
                </a:gs>
                <a:gs pos="100000">
                  <a:srgbClr val="182848"/>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ight Arrow 7"/>
            <p:cNvSpPr/>
            <p:nvPr/>
          </p:nvSpPr>
          <p:spPr>
            <a:xfrm rot="5400000">
              <a:off x="5175349" y="2087225"/>
              <a:ext cx="2597069" cy="1324374"/>
            </a:xfrm>
            <a:custGeom>
              <a:avLst/>
              <a:gdLst/>
              <a:ahLst/>
              <a:cxnLst/>
              <a:rect l="l" t="t" r="r" b="b"/>
              <a:pathLst>
                <a:path w="3376062" h="1721621">
                  <a:moveTo>
                    <a:pt x="2566108" y="0"/>
                  </a:moveTo>
                  <a:lnTo>
                    <a:pt x="3376062" y="860811"/>
                  </a:lnTo>
                  <a:lnTo>
                    <a:pt x="2566108" y="1721621"/>
                  </a:lnTo>
                  <a:lnTo>
                    <a:pt x="2566108" y="1423953"/>
                  </a:lnTo>
                  <a:lnTo>
                    <a:pt x="0" y="1423953"/>
                  </a:lnTo>
                  <a:lnTo>
                    <a:pt x="0" y="1422191"/>
                  </a:lnTo>
                  <a:lnTo>
                    <a:pt x="1124523" y="297668"/>
                  </a:lnTo>
                  <a:lnTo>
                    <a:pt x="2566108" y="297668"/>
                  </a:lnTo>
                  <a:close/>
                </a:path>
              </a:pathLst>
            </a:custGeom>
            <a:gradFill flip="none" rotWithShape="1">
              <a:gsLst>
                <a:gs pos="81000">
                  <a:srgbClr val="0E618F"/>
                </a:gs>
                <a:gs pos="0">
                  <a:srgbClr val="00B0F0"/>
                </a:gs>
                <a:gs pos="100000">
                  <a:srgbClr val="182848"/>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TextBox 39"/>
            <p:cNvSpPr txBox="1"/>
            <p:nvPr/>
          </p:nvSpPr>
          <p:spPr>
            <a:xfrm rot="5400000">
              <a:off x="5486716" y="2529772"/>
              <a:ext cx="1953114" cy="646331"/>
            </a:xfrm>
            <a:prstGeom prst="rect">
              <a:avLst/>
            </a:prstGeom>
            <a:noFill/>
          </p:spPr>
          <p:txBody>
            <a:bodyPr wrap="square" rtlCol="0" anchor="ctr">
              <a:spAutoFit/>
            </a:bodyPr>
            <a:lstStyle/>
            <a:p>
              <a:pPr algn="ctr"/>
              <a:r>
                <a:rPr lang="en-US" sz="3600" b="1" dirty="0" smtClean="0">
                  <a:solidFill>
                    <a:schemeClr val="bg1"/>
                  </a:solidFill>
                  <a:effectLst>
                    <a:outerShdw blurRad="50800" dist="38100" dir="5400000" algn="t" rotWithShape="0">
                      <a:prstClr val="black">
                        <a:alpha val="40000"/>
                      </a:prstClr>
                    </a:outerShdw>
                  </a:effectLst>
                  <a:latin typeface="+mj-lt"/>
                  <a:ea typeface="Kozuka Gothic Pro M" pitchFamily="34" charset="-128"/>
                  <a:cs typeface="Arial" pitchFamily="34" charset="0"/>
                </a:rPr>
                <a:t>Resources</a:t>
              </a:r>
              <a:endParaRPr lang="en-US" sz="3600" b="1" dirty="0">
                <a:solidFill>
                  <a:schemeClr val="bg1"/>
                </a:solidFill>
                <a:effectLst>
                  <a:outerShdw blurRad="50800" dist="38100" dir="5400000" algn="t" rotWithShape="0">
                    <a:prstClr val="black">
                      <a:alpha val="40000"/>
                    </a:prstClr>
                  </a:outerShdw>
                </a:effectLst>
                <a:latin typeface="+mj-lt"/>
                <a:ea typeface="Kozuka Gothic Pro M" pitchFamily="34" charset="-128"/>
                <a:cs typeface="Arial" pitchFamily="34" charset="0"/>
              </a:endParaRPr>
            </a:p>
          </p:txBody>
        </p:sp>
      </p:grpSp>
      <p:grpSp>
        <p:nvGrpSpPr>
          <p:cNvPr id="36" name="Gruppo 35"/>
          <p:cNvGrpSpPr/>
          <p:nvPr/>
        </p:nvGrpSpPr>
        <p:grpSpPr>
          <a:xfrm>
            <a:off x="3595276" y="1679622"/>
            <a:ext cx="2642318" cy="2828747"/>
            <a:chOff x="2234482" y="1219200"/>
            <a:chExt cx="2642318" cy="2828747"/>
          </a:xfrm>
        </p:grpSpPr>
        <p:sp>
          <p:nvSpPr>
            <p:cNvPr id="37" name="Rectangle 12"/>
            <p:cNvSpPr/>
            <p:nvPr/>
          </p:nvSpPr>
          <p:spPr>
            <a:xfrm rot="5400000">
              <a:off x="1800403" y="2748671"/>
              <a:ext cx="1733356" cy="865196"/>
            </a:xfrm>
            <a:custGeom>
              <a:avLst/>
              <a:gdLst/>
              <a:ahLst/>
              <a:cxnLst/>
              <a:rect l="l" t="t" r="r" b="b"/>
              <a:pathLst>
                <a:path w="1583255" h="1124712">
                  <a:moveTo>
                    <a:pt x="0" y="1124712"/>
                  </a:moveTo>
                  <a:lnTo>
                    <a:pt x="0" y="0"/>
                  </a:lnTo>
                  <a:lnTo>
                    <a:pt x="1583255" y="0"/>
                  </a:lnTo>
                  <a:lnTo>
                    <a:pt x="1583255" y="1124712"/>
                  </a:lnTo>
                  <a:close/>
                </a:path>
              </a:pathLst>
            </a:custGeom>
            <a:gradFill flip="none" rotWithShape="1">
              <a:gsLst>
                <a:gs pos="83000">
                  <a:srgbClr val="5A930E"/>
                </a:gs>
                <a:gs pos="0">
                  <a:srgbClr val="9BED17"/>
                </a:gs>
                <a:gs pos="100000">
                  <a:srgbClr val="305808"/>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Right Arrow 7"/>
            <p:cNvSpPr/>
            <p:nvPr/>
          </p:nvSpPr>
          <p:spPr>
            <a:xfrm>
              <a:off x="2234482" y="1219200"/>
              <a:ext cx="2597069" cy="1324373"/>
            </a:xfrm>
            <a:custGeom>
              <a:avLst/>
              <a:gdLst/>
              <a:ahLst/>
              <a:cxnLst/>
              <a:rect l="l" t="t" r="r" b="b"/>
              <a:pathLst>
                <a:path w="3376062" h="1721621">
                  <a:moveTo>
                    <a:pt x="2566108" y="0"/>
                  </a:moveTo>
                  <a:lnTo>
                    <a:pt x="3376062" y="860811"/>
                  </a:lnTo>
                  <a:lnTo>
                    <a:pt x="2566108" y="1721621"/>
                  </a:lnTo>
                  <a:lnTo>
                    <a:pt x="2566108" y="1423953"/>
                  </a:lnTo>
                  <a:lnTo>
                    <a:pt x="0" y="1423953"/>
                  </a:lnTo>
                  <a:lnTo>
                    <a:pt x="0" y="1422191"/>
                  </a:lnTo>
                  <a:lnTo>
                    <a:pt x="1124523" y="297668"/>
                  </a:lnTo>
                  <a:lnTo>
                    <a:pt x="2566108" y="297668"/>
                  </a:lnTo>
                  <a:close/>
                </a:path>
              </a:pathLst>
            </a:custGeom>
            <a:gradFill flip="none" rotWithShape="1">
              <a:gsLst>
                <a:gs pos="67000">
                  <a:srgbClr val="78BC12"/>
                </a:gs>
                <a:gs pos="0">
                  <a:srgbClr val="9BED17"/>
                </a:gs>
                <a:gs pos="100000">
                  <a:srgbClr val="305808"/>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TextBox 38"/>
            <p:cNvSpPr txBox="1"/>
            <p:nvPr/>
          </p:nvSpPr>
          <p:spPr>
            <a:xfrm>
              <a:off x="2627784" y="1594606"/>
              <a:ext cx="2249016" cy="584775"/>
            </a:xfrm>
            <a:prstGeom prst="rect">
              <a:avLst/>
            </a:prstGeom>
            <a:noFill/>
          </p:spPr>
          <p:txBody>
            <a:bodyPr wrap="square" rtlCol="0" anchor="ctr">
              <a:spAutoFit/>
            </a:bodyPr>
            <a:lstStyle/>
            <a:p>
              <a:pPr algn="ctr"/>
              <a:r>
                <a:rPr lang="en-US" sz="3200" b="1" dirty="0" smtClean="0">
                  <a:solidFill>
                    <a:schemeClr val="bg1"/>
                  </a:solidFill>
                  <a:effectLst>
                    <a:outerShdw blurRad="50800" dist="38100" dir="5400000" algn="t" rotWithShape="0">
                      <a:prstClr val="black">
                        <a:alpha val="40000"/>
                      </a:prstClr>
                    </a:outerShdw>
                  </a:effectLst>
                  <a:latin typeface="+mj-lt"/>
                  <a:ea typeface="Kozuka Gothic Pro M" pitchFamily="34" charset="-128"/>
                  <a:cs typeface="Arial" pitchFamily="34" charset="0"/>
                </a:rPr>
                <a:t>Evaluation</a:t>
              </a:r>
              <a:endParaRPr lang="en-US" sz="3200" b="1" dirty="0">
                <a:solidFill>
                  <a:schemeClr val="bg1"/>
                </a:solidFill>
                <a:effectLst>
                  <a:outerShdw blurRad="50800" dist="38100" dir="5400000" algn="t" rotWithShape="0">
                    <a:prstClr val="black">
                      <a:alpha val="40000"/>
                    </a:prstClr>
                  </a:outerShdw>
                </a:effectLst>
                <a:latin typeface="+mj-lt"/>
                <a:ea typeface="Kozuka Gothic Pro M" pitchFamily="34" charset="-128"/>
                <a:cs typeface="Arial" pitchFamily="34" charset="0"/>
              </a:endParaRPr>
            </a:p>
          </p:txBody>
        </p:sp>
      </p:grpSp>
      <p:sp>
        <p:nvSpPr>
          <p:cNvPr id="40" name="Right Arrow 7"/>
          <p:cNvSpPr/>
          <p:nvPr/>
        </p:nvSpPr>
        <p:spPr>
          <a:xfrm rot="16200000">
            <a:off x="2732377" y="4196132"/>
            <a:ext cx="2597069" cy="1324374"/>
          </a:xfrm>
          <a:custGeom>
            <a:avLst/>
            <a:gdLst/>
            <a:ahLst/>
            <a:cxnLst/>
            <a:rect l="l" t="t" r="r" b="b"/>
            <a:pathLst>
              <a:path w="3376062" h="1721621">
                <a:moveTo>
                  <a:pt x="2566108" y="0"/>
                </a:moveTo>
                <a:lnTo>
                  <a:pt x="3376062" y="860811"/>
                </a:lnTo>
                <a:lnTo>
                  <a:pt x="2566108" y="1721621"/>
                </a:lnTo>
                <a:lnTo>
                  <a:pt x="2566108" y="1423953"/>
                </a:lnTo>
                <a:lnTo>
                  <a:pt x="0" y="1423953"/>
                </a:lnTo>
                <a:lnTo>
                  <a:pt x="0" y="1422191"/>
                </a:lnTo>
                <a:lnTo>
                  <a:pt x="1124523" y="297668"/>
                </a:lnTo>
                <a:lnTo>
                  <a:pt x="2566108" y="297668"/>
                </a:lnTo>
                <a:close/>
              </a:path>
            </a:pathLst>
          </a:custGeom>
          <a:gradFill flip="none" rotWithShape="1">
            <a:gsLst>
              <a:gs pos="77000">
                <a:srgbClr val="A90808"/>
              </a:gs>
              <a:gs pos="0">
                <a:srgbClr val="EF2525"/>
              </a:gs>
              <a:gs pos="100000">
                <a:srgbClr val="680000"/>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TextBox 41"/>
          <p:cNvSpPr txBox="1"/>
          <p:nvPr/>
        </p:nvSpPr>
        <p:spPr>
          <a:xfrm rot="16200000">
            <a:off x="2988415" y="4353859"/>
            <a:ext cx="2024200" cy="707886"/>
          </a:xfrm>
          <a:prstGeom prst="rect">
            <a:avLst/>
          </a:prstGeom>
          <a:noFill/>
        </p:spPr>
        <p:txBody>
          <a:bodyPr wrap="square" rtlCol="0" anchor="ctr">
            <a:spAutoFit/>
          </a:bodyPr>
          <a:lstStyle/>
          <a:p>
            <a:pPr algn="ctr"/>
            <a:r>
              <a:rPr lang="en-US" sz="4000" b="1" dirty="0" smtClean="0">
                <a:solidFill>
                  <a:schemeClr val="bg1"/>
                </a:solidFill>
                <a:effectLst>
                  <a:outerShdw blurRad="50800" dist="38100" dir="5400000" algn="t" rotWithShape="0">
                    <a:prstClr val="black">
                      <a:alpha val="40000"/>
                    </a:prstClr>
                  </a:outerShdw>
                </a:effectLst>
                <a:latin typeface="+mj-lt"/>
                <a:ea typeface="Kozuka Gothic Pro M" pitchFamily="34" charset="-128"/>
                <a:cs typeface="Arial" pitchFamily="34" charset="0"/>
              </a:rPr>
              <a:t>Products</a:t>
            </a:r>
            <a:endParaRPr lang="en-US" sz="4000" b="1" dirty="0">
              <a:solidFill>
                <a:schemeClr val="bg1"/>
              </a:solidFill>
              <a:effectLst>
                <a:outerShdw blurRad="50800" dist="38100" dir="5400000" algn="t" rotWithShape="0">
                  <a:prstClr val="black">
                    <a:alpha val="40000"/>
                  </a:prstClr>
                </a:outerShdw>
              </a:effectLst>
              <a:latin typeface="+mj-lt"/>
              <a:ea typeface="Kozuka Gothic Pro M" pitchFamily="34" charset="-128"/>
              <a:cs typeface="Arial" pitchFamily="34" charset="0"/>
            </a:endParaRPr>
          </a:p>
        </p:txBody>
      </p:sp>
      <p:pic>
        <p:nvPicPr>
          <p:cNvPr id="42" name="Immagine 4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385861" y="4652077"/>
            <a:ext cx="1944734" cy="1386002"/>
          </a:xfrm>
          <a:prstGeom prst="rect">
            <a:avLst/>
          </a:prstGeom>
        </p:spPr>
      </p:pic>
      <p:pic>
        <p:nvPicPr>
          <p:cNvPr id="43" name="Immagine 42"/>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486414" y="2084177"/>
            <a:ext cx="1944734" cy="1381671"/>
          </a:xfrm>
          <a:prstGeom prst="rect">
            <a:avLst/>
          </a:prstGeom>
        </p:spPr>
      </p:pic>
      <p:pic>
        <p:nvPicPr>
          <p:cNvPr id="44" name="Immagine 43"/>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8494187" y="4656408"/>
            <a:ext cx="1944734" cy="1381671"/>
          </a:xfrm>
          <a:prstGeom prst="rect">
            <a:avLst/>
          </a:prstGeom>
        </p:spPr>
      </p:pic>
      <p:pic>
        <p:nvPicPr>
          <p:cNvPr id="45" name="Immagine 44"/>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385861" y="2084177"/>
            <a:ext cx="1944734" cy="1386002"/>
          </a:xfrm>
          <a:prstGeom prst="rect">
            <a:avLst/>
          </a:prstGeom>
        </p:spPr>
      </p:pic>
      <p:grpSp>
        <p:nvGrpSpPr>
          <p:cNvPr id="46" name="Group 23"/>
          <p:cNvGrpSpPr/>
          <p:nvPr/>
        </p:nvGrpSpPr>
        <p:grpSpPr>
          <a:xfrm>
            <a:off x="5015406" y="3268473"/>
            <a:ext cx="1764792" cy="1764792"/>
            <a:chOff x="6019800" y="3276599"/>
            <a:chExt cx="533400" cy="533400"/>
          </a:xfrm>
          <a:effectLst>
            <a:outerShdw blurRad="50800" dist="38100" dir="5400000" algn="t" rotWithShape="0">
              <a:prstClr val="black">
                <a:alpha val="40000"/>
              </a:prstClr>
            </a:outerShdw>
          </a:effectLst>
        </p:grpSpPr>
        <p:sp>
          <p:nvSpPr>
            <p:cNvPr id="47" name="Oval 24"/>
            <p:cNvSpPr/>
            <p:nvPr/>
          </p:nvSpPr>
          <p:spPr>
            <a:xfrm>
              <a:off x="6019800" y="3276599"/>
              <a:ext cx="533400" cy="533400"/>
            </a:xfrm>
            <a:prstGeom prst="ellipse">
              <a:avLst/>
            </a:prstGeom>
            <a:gradFill>
              <a:gsLst>
                <a:gs pos="35000">
                  <a:srgbClr val="00297A"/>
                </a:gs>
                <a:gs pos="70000">
                  <a:srgbClr val="0070C0"/>
                </a:gs>
                <a:gs pos="100000">
                  <a:srgbClr val="00B0F0"/>
                </a:gs>
              </a:gsLst>
              <a:lin ang="5400000" scaled="1"/>
            </a:gradFill>
            <a:ln w="12700" cap="flat" cmpd="sng" algn="ctr">
              <a:solidFill>
                <a:srgbClr val="002060"/>
              </a:solidFill>
              <a:prstDash val="solid"/>
            </a:ln>
            <a:effectLst/>
          </p:spPr>
          <p:txBody>
            <a:bodyPr rtlCol="0" anchor="ctr"/>
            <a:lstStyle/>
            <a:p>
              <a:pPr algn="ctr">
                <a:defRPr/>
              </a:pPr>
              <a:endParaRPr lang="en-US" kern="0">
                <a:solidFill>
                  <a:sysClr val="window" lastClr="FFFFFF"/>
                </a:solidFill>
                <a:latin typeface="Calibri"/>
              </a:endParaRPr>
            </a:p>
          </p:txBody>
        </p:sp>
        <p:sp>
          <p:nvSpPr>
            <p:cNvPr id="48" name="Oval 25"/>
            <p:cNvSpPr/>
            <p:nvPr/>
          </p:nvSpPr>
          <p:spPr>
            <a:xfrm>
              <a:off x="6076474" y="3294184"/>
              <a:ext cx="420053" cy="369339"/>
            </a:xfrm>
            <a:prstGeom prst="ellipse">
              <a:avLst/>
            </a:prstGeom>
            <a:gradFill>
              <a:gsLst>
                <a:gs pos="0">
                  <a:sysClr val="window" lastClr="FFFFFF">
                    <a:lumMod val="100000"/>
                    <a:alpha val="80000"/>
                  </a:sysClr>
                </a:gs>
                <a:gs pos="100000">
                  <a:sysClr val="window" lastClr="FFFFFF">
                    <a:alpha val="0"/>
                  </a:sysClr>
                </a:gs>
              </a:gsLst>
              <a:lin ang="5400000" scaled="1"/>
            </a:gradFill>
            <a:ln w="12700" cap="flat" cmpd="sng" algn="ctr">
              <a:noFill/>
              <a:prstDash val="solid"/>
            </a:ln>
            <a:effectLst/>
          </p:spPr>
          <p:txBody>
            <a:bodyPr rtlCol="0" anchor="ctr"/>
            <a:lstStyle/>
            <a:p>
              <a:pPr algn="ctr">
                <a:defRPr/>
              </a:pPr>
              <a:endParaRPr lang="en-US" kern="0">
                <a:solidFill>
                  <a:sysClr val="window" lastClr="FFFFFF"/>
                </a:solidFill>
                <a:latin typeface="Calibri"/>
              </a:endParaRPr>
            </a:p>
          </p:txBody>
        </p:sp>
      </p:grpSp>
      <p:sp>
        <p:nvSpPr>
          <p:cNvPr id="49" name="TextBox 8"/>
          <p:cNvSpPr txBox="1"/>
          <p:nvPr/>
        </p:nvSpPr>
        <p:spPr>
          <a:xfrm>
            <a:off x="4992546" y="3961626"/>
            <a:ext cx="1807451" cy="461665"/>
          </a:xfrm>
          <a:prstGeom prst="rect">
            <a:avLst/>
          </a:prstGeom>
          <a:noFill/>
        </p:spPr>
        <p:txBody>
          <a:bodyPr wrap="square" rtlCol="0" anchor="ctr">
            <a:spAutoFit/>
          </a:bodyPr>
          <a:lstStyle/>
          <a:p>
            <a:pPr algn="ctr"/>
            <a:r>
              <a:rPr lang="en-US" sz="2400" b="1" kern="0" dirty="0" smtClean="0">
                <a:solidFill>
                  <a:sysClr val="window" lastClr="FFFFFF"/>
                </a:solidFill>
                <a:effectLst>
                  <a:outerShdw blurRad="63500" sx="102000" sy="102000" algn="ctr" rotWithShape="0">
                    <a:prstClr val="black">
                      <a:alpha val="40000"/>
                    </a:prstClr>
                  </a:outerShdw>
                </a:effectLst>
                <a:latin typeface="+mj-lt"/>
              </a:rPr>
              <a:t>Dissemination</a:t>
            </a:r>
            <a:endParaRPr lang="en-US" sz="2400" b="1" kern="0" dirty="0">
              <a:solidFill>
                <a:sysClr val="window" lastClr="FFFFFF"/>
              </a:solidFill>
              <a:effectLst>
                <a:outerShdw blurRad="63500" sx="102000" sy="102000" algn="ctr" rotWithShape="0">
                  <a:prstClr val="black">
                    <a:alpha val="40000"/>
                  </a:prstClr>
                </a:outerShdw>
              </a:effectLst>
              <a:latin typeface="+mj-lt"/>
            </a:endParaRPr>
          </a:p>
        </p:txBody>
      </p:sp>
      <p:pic>
        <p:nvPicPr>
          <p:cNvPr id="50" name="Immagine 49"/>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5107758" y="3039682"/>
            <a:ext cx="1540776" cy="1095663"/>
          </a:xfrm>
          <a:prstGeom prst="rect">
            <a:avLst/>
          </a:prstGeom>
        </p:spPr>
      </p:pic>
    </p:spTree>
    <p:extLst>
      <p:ext uri="{BB962C8B-B14F-4D97-AF65-F5344CB8AC3E}">
        <p14:creationId xmlns:p14="http://schemas.microsoft.com/office/powerpoint/2010/main" val="683239881"/>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fade">
                                      <p:cBhvr>
                                        <p:cTn id="7" dur="500"/>
                                        <p:tgtEl>
                                          <p:spTgt spid="4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44"/>
                                        </p:tgtEl>
                                        <p:attrNameLst>
                                          <p:attrName>style.visibility</p:attrName>
                                        </p:attrNameLst>
                                      </p:cBhvr>
                                      <p:to>
                                        <p:strVal val="visible"/>
                                      </p:to>
                                    </p:set>
                                    <p:animEffect transition="in" filter="fade">
                                      <p:cBhvr>
                                        <p:cTn id="12" dur="500"/>
                                        <p:tgtEl>
                                          <p:spTgt spid="44"/>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42"/>
                                        </p:tgtEl>
                                        <p:attrNameLst>
                                          <p:attrName>style.visibility</p:attrName>
                                        </p:attrNameLst>
                                      </p:cBhvr>
                                      <p:to>
                                        <p:strVal val="visible"/>
                                      </p:to>
                                    </p:set>
                                    <p:animEffect transition="in" filter="fade">
                                      <p:cBhvr>
                                        <p:cTn id="17" dur="500"/>
                                        <p:tgtEl>
                                          <p:spTgt spid="42"/>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45"/>
                                        </p:tgtEl>
                                        <p:attrNameLst>
                                          <p:attrName>style.visibility</p:attrName>
                                        </p:attrNameLst>
                                      </p:cBhvr>
                                      <p:to>
                                        <p:strVal val="visible"/>
                                      </p:to>
                                    </p:set>
                                    <p:animEffect transition="in" filter="fade">
                                      <p:cBhvr>
                                        <p:cTn id="22" dur="500"/>
                                        <p:tgtEl>
                                          <p:spTgt spid="45"/>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50"/>
                                        </p:tgtEl>
                                        <p:attrNameLst>
                                          <p:attrName>style.visibility</p:attrName>
                                        </p:attrNameLst>
                                      </p:cBhvr>
                                      <p:to>
                                        <p:strVal val="visible"/>
                                      </p:to>
                                    </p:set>
                                    <p:animEffect transition="in" filter="fade">
                                      <p:cBhvr>
                                        <p:cTn id="27" dur="500"/>
                                        <p:tgtEl>
                                          <p:spTgt spid="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t="-17000" b="-17000"/>
          </a:stretch>
        </a:blipFill>
        <a:effectLst/>
      </p:bgPr>
    </p:bg>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err="1"/>
              <a:t>What</a:t>
            </a:r>
            <a:r>
              <a:rPr lang="it-IT" dirty="0"/>
              <a:t> </a:t>
            </a:r>
            <a:r>
              <a:rPr lang="it-IT" dirty="0" err="1"/>
              <a:t>is</a:t>
            </a:r>
            <a:r>
              <a:rPr lang="it-IT" dirty="0"/>
              <a:t> the </a:t>
            </a:r>
            <a:r>
              <a:rPr lang="it-IT" dirty="0" err="1"/>
              <a:t>coverage</a:t>
            </a:r>
            <a:r>
              <a:rPr lang="it-IT" dirty="0"/>
              <a:t> of IRIS in </a:t>
            </a:r>
            <a:r>
              <a:rPr lang="it-IT" dirty="0" err="1"/>
              <a:t>Italy</a:t>
            </a:r>
            <a:r>
              <a:rPr lang="it-IT" dirty="0"/>
              <a:t>?</a:t>
            </a:r>
          </a:p>
        </p:txBody>
      </p:sp>
      <p:sp>
        <p:nvSpPr>
          <p:cNvPr id="3" name="Segnaposto contenuto 2"/>
          <p:cNvSpPr>
            <a:spLocks noGrp="1"/>
          </p:cNvSpPr>
          <p:nvPr>
            <p:ph idx="1"/>
          </p:nvPr>
        </p:nvSpPr>
        <p:spPr/>
        <p:txBody>
          <a:bodyPr/>
          <a:lstStyle/>
          <a:p>
            <a:pPr marL="0" indent="0">
              <a:buNone/>
            </a:pPr>
            <a:endParaRPr lang="it-IT" dirty="0"/>
          </a:p>
        </p:txBody>
      </p:sp>
      <p:sp>
        <p:nvSpPr>
          <p:cNvPr id="4" name="Segnaposto data 3"/>
          <p:cNvSpPr>
            <a:spLocks noGrp="1"/>
          </p:cNvSpPr>
          <p:nvPr>
            <p:ph type="dt" sz="half" idx="10"/>
          </p:nvPr>
        </p:nvSpPr>
        <p:spPr/>
        <p:txBody>
          <a:bodyPr/>
          <a:lstStyle/>
          <a:p>
            <a:fld id="{34594C00-1642-4ECD-B5FA-3131832C8CD1}" type="datetime1">
              <a:rPr lang="it-IT" smtClean="0"/>
              <a:t>14/05/2019</a:t>
            </a:fld>
            <a:endParaRPr lang="it-IT"/>
          </a:p>
        </p:txBody>
      </p:sp>
      <p:sp>
        <p:nvSpPr>
          <p:cNvPr id="5" name="Segnaposto piè di pagina 4"/>
          <p:cNvSpPr>
            <a:spLocks noGrp="1"/>
          </p:cNvSpPr>
          <p:nvPr>
            <p:ph type="ftr" sz="quarter" idx="11"/>
          </p:nvPr>
        </p:nvSpPr>
        <p:spPr/>
        <p:txBody>
          <a:bodyPr/>
          <a:lstStyle/>
          <a:p>
            <a:r>
              <a:rPr lang="it-IT" smtClean="0"/>
              <a:t>IRIS -  Caso de èxito en Italia</a:t>
            </a:r>
            <a:endParaRPr lang="it-IT"/>
          </a:p>
        </p:txBody>
      </p:sp>
      <p:sp>
        <p:nvSpPr>
          <p:cNvPr id="6" name="Segnaposto numero diapositiva 5"/>
          <p:cNvSpPr>
            <a:spLocks noGrp="1"/>
          </p:cNvSpPr>
          <p:nvPr>
            <p:ph type="sldNum" sz="quarter" idx="12"/>
          </p:nvPr>
        </p:nvSpPr>
        <p:spPr/>
        <p:txBody>
          <a:bodyPr/>
          <a:lstStyle/>
          <a:p>
            <a:fld id="{12A75581-1B1C-4BDE-BC7C-22CE22CA77BD}" type="slidenum">
              <a:rPr lang="it-IT" smtClean="0"/>
              <a:t>15</a:t>
            </a:fld>
            <a:endParaRPr lang="it-IT"/>
          </a:p>
        </p:txBody>
      </p:sp>
      <p:grpSp>
        <p:nvGrpSpPr>
          <p:cNvPr id="7" name="Gruppo 6"/>
          <p:cNvGrpSpPr/>
          <p:nvPr/>
        </p:nvGrpSpPr>
        <p:grpSpPr>
          <a:xfrm>
            <a:off x="1314459" y="2231371"/>
            <a:ext cx="9507448" cy="1370948"/>
            <a:chOff x="644899" y="1886928"/>
            <a:chExt cx="9507448" cy="1370948"/>
          </a:xfrm>
        </p:grpSpPr>
        <p:sp>
          <p:nvSpPr>
            <p:cNvPr id="8" name="CasellaDiTesto 7"/>
            <p:cNvSpPr txBox="1"/>
            <p:nvPr/>
          </p:nvSpPr>
          <p:spPr>
            <a:xfrm>
              <a:off x="2771800" y="1886928"/>
              <a:ext cx="7380547" cy="923330"/>
            </a:xfrm>
            <a:prstGeom prst="rect">
              <a:avLst/>
            </a:prstGeom>
            <a:noFill/>
          </p:spPr>
          <p:txBody>
            <a:bodyPr wrap="none" rtlCol="0">
              <a:spAutoFit/>
            </a:bodyPr>
            <a:lstStyle/>
            <a:p>
              <a:r>
                <a:rPr lang="it-IT" sz="5400" dirty="0" smtClean="0">
                  <a:latin typeface="+mj-lt"/>
                </a:rPr>
                <a:t>78 production </a:t>
              </a:r>
              <a:r>
                <a:rPr lang="it-IT" sz="5400" dirty="0" err="1" smtClean="0">
                  <a:latin typeface="+mj-lt"/>
                </a:rPr>
                <a:t>environments</a:t>
              </a:r>
              <a:endParaRPr lang="it-IT" sz="5400" dirty="0">
                <a:latin typeface="+mj-lt"/>
              </a:endParaRPr>
            </a:p>
          </p:txBody>
        </p:sp>
        <p:sp>
          <p:nvSpPr>
            <p:cNvPr id="9" name="CasellaDiTesto 8"/>
            <p:cNvSpPr txBox="1"/>
            <p:nvPr/>
          </p:nvSpPr>
          <p:spPr>
            <a:xfrm>
              <a:off x="2771800" y="2673101"/>
              <a:ext cx="7068892" cy="584775"/>
            </a:xfrm>
            <a:prstGeom prst="rect">
              <a:avLst/>
            </a:prstGeom>
            <a:noFill/>
          </p:spPr>
          <p:txBody>
            <a:bodyPr wrap="square" rtlCol="0">
              <a:spAutoFit/>
            </a:bodyPr>
            <a:lstStyle/>
            <a:p>
              <a:r>
                <a:rPr lang="it-IT" sz="3200" dirty="0" err="1" smtClean="0">
                  <a:latin typeface="+mj-lt"/>
                </a:rPr>
                <a:t>Amoung</a:t>
              </a:r>
              <a:r>
                <a:rPr lang="it-IT" sz="3200" dirty="0" smtClean="0">
                  <a:latin typeface="+mj-lt"/>
                </a:rPr>
                <a:t> </a:t>
              </a:r>
              <a:r>
                <a:rPr lang="it-IT" sz="3200" dirty="0" err="1" smtClean="0">
                  <a:latin typeface="+mj-lt"/>
                </a:rPr>
                <a:t>Universities</a:t>
              </a:r>
              <a:r>
                <a:rPr lang="it-IT" sz="3200" dirty="0" smtClean="0">
                  <a:latin typeface="+mj-lt"/>
                </a:rPr>
                <a:t> and </a:t>
              </a:r>
              <a:r>
                <a:rPr lang="it-IT" sz="3200" dirty="0" err="1" smtClean="0">
                  <a:latin typeface="+mj-lt"/>
                </a:rPr>
                <a:t>Research</a:t>
              </a:r>
              <a:r>
                <a:rPr lang="it-IT" sz="3200" dirty="0" smtClean="0">
                  <a:latin typeface="+mj-lt"/>
                </a:rPr>
                <a:t> </a:t>
              </a:r>
              <a:r>
                <a:rPr lang="it-IT" sz="3200" dirty="0" err="1"/>
                <a:t>institutes</a:t>
              </a:r>
              <a:endParaRPr lang="it-IT" sz="3200" dirty="0">
                <a:latin typeface="+mj-lt"/>
              </a:endParaRPr>
            </a:p>
          </p:txBody>
        </p:sp>
        <p:pic>
          <p:nvPicPr>
            <p:cNvPr id="10" name="Immagine 9"/>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44899" y="1886928"/>
              <a:ext cx="1994920" cy="1210924"/>
            </a:xfrm>
            <a:prstGeom prst="rect">
              <a:avLst/>
            </a:prstGeom>
          </p:spPr>
        </p:pic>
      </p:grpSp>
      <p:grpSp>
        <p:nvGrpSpPr>
          <p:cNvPr id="17" name="Gruppo 16"/>
          <p:cNvGrpSpPr/>
          <p:nvPr/>
        </p:nvGrpSpPr>
        <p:grpSpPr>
          <a:xfrm>
            <a:off x="3752439" y="4228468"/>
            <a:ext cx="6519534" cy="1508105"/>
            <a:chOff x="2719928" y="3844511"/>
            <a:chExt cx="6519534" cy="1508105"/>
          </a:xfrm>
        </p:grpSpPr>
        <p:sp>
          <p:nvSpPr>
            <p:cNvPr id="18" name="CasellaDiTesto 17"/>
            <p:cNvSpPr txBox="1"/>
            <p:nvPr/>
          </p:nvSpPr>
          <p:spPr>
            <a:xfrm>
              <a:off x="2719928" y="3844511"/>
              <a:ext cx="5056192" cy="1508105"/>
            </a:xfrm>
            <a:prstGeom prst="rect">
              <a:avLst/>
            </a:prstGeom>
            <a:noFill/>
          </p:spPr>
          <p:txBody>
            <a:bodyPr wrap="none" rtlCol="0">
              <a:spAutoFit/>
            </a:bodyPr>
            <a:lstStyle/>
            <a:p>
              <a:pPr algn="ctr"/>
              <a:r>
                <a:rPr lang="en-US" sz="4400" dirty="0" smtClean="0">
                  <a:latin typeface="+mj-lt"/>
                </a:rPr>
                <a:t>Growth </a:t>
              </a:r>
              <a:r>
                <a:rPr lang="en-US" sz="4400" dirty="0">
                  <a:latin typeface="+mj-lt"/>
                </a:rPr>
                <a:t>rate of </a:t>
              </a:r>
              <a:endParaRPr lang="en-US" sz="4400" dirty="0" smtClean="0">
                <a:latin typeface="+mj-lt"/>
              </a:endParaRPr>
            </a:p>
            <a:p>
              <a:pPr algn="ctr"/>
              <a:r>
                <a:rPr lang="it-IT" sz="4800" b="1" dirty="0" smtClean="0">
                  <a:latin typeface="+mj-lt"/>
                </a:rPr>
                <a:t>40 %</a:t>
              </a:r>
              <a:r>
                <a:rPr lang="it-IT" sz="4400" dirty="0" smtClean="0">
                  <a:latin typeface="+mj-lt"/>
                </a:rPr>
                <a:t> in the last 3 </a:t>
              </a:r>
              <a:r>
                <a:rPr lang="it-IT" sz="4400" dirty="0" err="1" smtClean="0">
                  <a:latin typeface="+mj-lt"/>
                </a:rPr>
                <a:t>years</a:t>
              </a:r>
              <a:endParaRPr lang="it-IT" sz="4400" dirty="0">
                <a:latin typeface="+mj-lt"/>
              </a:endParaRPr>
            </a:p>
          </p:txBody>
        </p:sp>
        <p:pic>
          <p:nvPicPr>
            <p:cNvPr id="19" name="Immagine 18"/>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968368" y="3926966"/>
              <a:ext cx="1271094" cy="1210924"/>
            </a:xfrm>
            <a:prstGeom prst="rect">
              <a:avLst/>
            </a:prstGeom>
          </p:spPr>
        </p:pic>
      </p:grpSp>
    </p:spTree>
    <p:extLst>
      <p:ext uri="{BB962C8B-B14F-4D97-AF65-F5344CB8AC3E}">
        <p14:creationId xmlns:p14="http://schemas.microsoft.com/office/powerpoint/2010/main" val="21103220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7"/>
                                        </p:tgtEl>
                                        <p:attrNameLst>
                                          <p:attrName>style.visibility</p:attrName>
                                        </p:attrNameLst>
                                      </p:cBhvr>
                                      <p:to>
                                        <p:strVal val="visible"/>
                                      </p:to>
                                    </p:set>
                                    <p:animEffect transition="in" filter="fade">
                                      <p:cBhvr>
                                        <p:cTn id="12"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show="0">
  <p:cSld>
    <p:bg>
      <p:bgPr>
        <a:blipFill dpi="0" rotWithShape="1">
          <a:blip r:embed="rId3">
            <a:lum/>
          </a:blip>
          <a:srcRect/>
          <a:stretch>
            <a:fillRect t="-17000" b="-17000"/>
          </a:stretch>
        </a:blipFill>
        <a:effectLst/>
      </p:bgPr>
    </p:bg>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en-US" dirty="0" smtClean="0"/>
              <a:t>“78 universities” </a:t>
            </a:r>
            <a:r>
              <a:rPr lang="en-US" dirty="0"/>
              <a:t>is </a:t>
            </a:r>
            <a:r>
              <a:rPr lang="en-US" dirty="0" smtClean="0"/>
              <a:t>just an </a:t>
            </a:r>
            <a:r>
              <a:rPr lang="en-US" dirty="0"/>
              <a:t>absolute number</a:t>
            </a:r>
            <a:endParaRPr lang="it-IT" dirty="0"/>
          </a:p>
        </p:txBody>
      </p:sp>
      <p:sp>
        <p:nvSpPr>
          <p:cNvPr id="3" name="Segnaposto contenuto 2"/>
          <p:cNvSpPr>
            <a:spLocks noGrp="1"/>
          </p:cNvSpPr>
          <p:nvPr>
            <p:ph idx="1"/>
          </p:nvPr>
        </p:nvSpPr>
        <p:spPr/>
        <p:txBody>
          <a:bodyPr/>
          <a:lstStyle/>
          <a:p>
            <a:pPr marL="0" indent="0">
              <a:buNone/>
            </a:pPr>
            <a:endParaRPr lang="it-IT" dirty="0"/>
          </a:p>
        </p:txBody>
      </p:sp>
      <p:sp>
        <p:nvSpPr>
          <p:cNvPr id="4" name="Segnaposto data 3"/>
          <p:cNvSpPr>
            <a:spLocks noGrp="1"/>
          </p:cNvSpPr>
          <p:nvPr>
            <p:ph type="dt" sz="half" idx="10"/>
          </p:nvPr>
        </p:nvSpPr>
        <p:spPr/>
        <p:txBody>
          <a:bodyPr/>
          <a:lstStyle/>
          <a:p>
            <a:fld id="{34594C00-1642-4ECD-B5FA-3131832C8CD1}" type="datetime1">
              <a:rPr lang="it-IT" smtClean="0"/>
              <a:t>14/05/2019</a:t>
            </a:fld>
            <a:endParaRPr lang="it-IT"/>
          </a:p>
        </p:txBody>
      </p:sp>
      <p:sp>
        <p:nvSpPr>
          <p:cNvPr id="5" name="Segnaposto piè di pagina 4"/>
          <p:cNvSpPr>
            <a:spLocks noGrp="1"/>
          </p:cNvSpPr>
          <p:nvPr>
            <p:ph type="ftr" sz="quarter" idx="11"/>
          </p:nvPr>
        </p:nvSpPr>
        <p:spPr/>
        <p:txBody>
          <a:bodyPr/>
          <a:lstStyle/>
          <a:p>
            <a:r>
              <a:rPr lang="it-IT" smtClean="0"/>
              <a:t>IRIS -  Caso de èxito en Italia</a:t>
            </a:r>
            <a:endParaRPr lang="it-IT"/>
          </a:p>
        </p:txBody>
      </p:sp>
      <p:sp>
        <p:nvSpPr>
          <p:cNvPr id="6" name="Segnaposto numero diapositiva 5"/>
          <p:cNvSpPr>
            <a:spLocks noGrp="1"/>
          </p:cNvSpPr>
          <p:nvPr>
            <p:ph type="sldNum" sz="quarter" idx="12"/>
          </p:nvPr>
        </p:nvSpPr>
        <p:spPr/>
        <p:txBody>
          <a:bodyPr/>
          <a:lstStyle/>
          <a:p>
            <a:fld id="{12A75581-1B1C-4BDE-BC7C-22CE22CA77BD}" type="slidenum">
              <a:rPr lang="it-IT" smtClean="0"/>
              <a:t>16</a:t>
            </a:fld>
            <a:endParaRPr lang="it-IT"/>
          </a:p>
        </p:txBody>
      </p:sp>
      <p:grpSp>
        <p:nvGrpSpPr>
          <p:cNvPr id="14" name="Gruppo 13"/>
          <p:cNvGrpSpPr/>
          <p:nvPr/>
        </p:nvGrpSpPr>
        <p:grpSpPr>
          <a:xfrm>
            <a:off x="984260" y="2022952"/>
            <a:ext cx="8308000" cy="913067"/>
            <a:chOff x="670891" y="1846347"/>
            <a:chExt cx="8308000" cy="913067"/>
          </a:xfrm>
        </p:grpSpPr>
        <p:sp>
          <p:nvSpPr>
            <p:cNvPr id="22" name="CasellaDiTesto 21"/>
            <p:cNvSpPr txBox="1"/>
            <p:nvPr/>
          </p:nvSpPr>
          <p:spPr>
            <a:xfrm>
              <a:off x="1967035" y="1846347"/>
              <a:ext cx="7011856" cy="707886"/>
            </a:xfrm>
            <a:prstGeom prst="rect">
              <a:avLst/>
            </a:prstGeom>
            <a:noFill/>
          </p:spPr>
          <p:txBody>
            <a:bodyPr wrap="none" rtlCol="0">
              <a:spAutoFit/>
            </a:bodyPr>
            <a:lstStyle/>
            <a:p>
              <a:r>
                <a:rPr lang="it-IT" sz="4000" b="1" dirty="0" err="1" smtClean="0">
                  <a:latin typeface="+mj-lt"/>
                </a:rPr>
                <a:t>What</a:t>
              </a:r>
              <a:r>
                <a:rPr lang="it-IT" sz="4000" b="1" dirty="0" smtClean="0">
                  <a:latin typeface="+mj-lt"/>
                </a:rPr>
                <a:t> </a:t>
              </a:r>
              <a:r>
                <a:rPr lang="it-IT" sz="4000" b="1" dirty="0" err="1" smtClean="0">
                  <a:latin typeface="+mj-lt"/>
                </a:rPr>
                <a:t>is</a:t>
              </a:r>
              <a:r>
                <a:rPr lang="it-IT" sz="4000" b="1" dirty="0" smtClean="0">
                  <a:latin typeface="+mj-lt"/>
                </a:rPr>
                <a:t> the </a:t>
              </a:r>
              <a:r>
                <a:rPr lang="it-IT" sz="4000" b="1" dirty="0" err="1" smtClean="0">
                  <a:latin typeface="+mj-lt"/>
                </a:rPr>
                <a:t>coverage</a:t>
              </a:r>
              <a:r>
                <a:rPr lang="it-IT" sz="4000" b="1" dirty="0" smtClean="0">
                  <a:latin typeface="+mj-lt"/>
                </a:rPr>
                <a:t> of IRIS </a:t>
              </a:r>
              <a:r>
                <a:rPr lang="it-IT" sz="4000" b="1" dirty="0">
                  <a:latin typeface="+mj-lt"/>
                </a:rPr>
                <a:t>in </a:t>
              </a:r>
              <a:r>
                <a:rPr lang="it-IT" sz="4000" b="1" dirty="0" err="1" smtClean="0">
                  <a:latin typeface="+mj-lt"/>
                </a:rPr>
                <a:t>Italy</a:t>
              </a:r>
              <a:r>
                <a:rPr lang="it-IT" sz="4000" b="1" dirty="0" smtClean="0">
                  <a:latin typeface="+mj-lt"/>
                </a:rPr>
                <a:t>?</a:t>
              </a:r>
              <a:endParaRPr lang="it-IT" sz="4000" b="1" dirty="0">
                <a:latin typeface="+mj-lt"/>
              </a:endParaRPr>
            </a:p>
          </p:txBody>
        </p:sp>
        <p:pic>
          <p:nvPicPr>
            <p:cNvPr id="23" name="Immagine 2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70891" y="1886928"/>
              <a:ext cx="1296144" cy="872486"/>
            </a:xfrm>
            <a:prstGeom prst="rect">
              <a:avLst/>
            </a:prstGeom>
          </p:spPr>
        </p:pic>
      </p:grpSp>
      <p:grpSp>
        <p:nvGrpSpPr>
          <p:cNvPr id="24" name="Gruppo 23"/>
          <p:cNvGrpSpPr/>
          <p:nvPr/>
        </p:nvGrpSpPr>
        <p:grpSpPr>
          <a:xfrm>
            <a:off x="1260820" y="2985456"/>
            <a:ext cx="5058115" cy="1200329"/>
            <a:chOff x="871426" y="2904082"/>
            <a:chExt cx="5058115" cy="1200329"/>
          </a:xfrm>
        </p:grpSpPr>
        <p:sp>
          <p:nvSpPr>
            <p:cNvPr id="25" name="CasellaDiTesto 24"/>
            <p:cNvSpPr txBox="1"/>
            <p:nvPr/>
          </p:nvSpPr>
          <p:spPr>
            <a:xfrm>
              <a:off x="871426" y="2904082"/>
              <a:ext cx="2053767" cy="1200329"/>
            </a:xfrm>
            <a:prstGeom prst="rect">
              <a:avLst/>
            </a:prstGeom>
            <a:noFill/>
          </p:spPr>
          <p:txBody>
            <a:bodyPr wrap="none" rtlCol="0">
              <a:spAutoFit/>
            </a:bodyPr>
            <a:lstStyle/>
            <a:p>
              <a:r>
                <a:rPr lang="it-IT" sz="7200" b="1" dirty="0">
                  <a:latin typeface="+mj-lt"/>
                </a:rPr>
                <a:t>100%</a:t>
              </a:r>
            </a:p>
          </p:txBody>
        </p:sp>
        <p:sp>
          <p:nvSpPr>
            <p:cNvPr id="26" name="CasellaDiTesto 25"/>
            <p:cNvSpPr txBox="1"/>
            <p:nvPr/>
          </p:nvSpPr>
          <p:spPr>
            <a:xfrm>
              <a:off x="2853058" y="3147097"/>
              <a:ext cx="3076483" cy="707886"/>
            </a:xfrm>
            <a:prstGeom prst="rect">
              <a:avLst/>
            </a:prstGeom>
            <a:noFill/>
          </p:spPr>
          <p:txBody>
            <a:bodyPr wrap="none" rtlCol="0">
              <a:spAutoFit/>
            </a:bodyPr>
            <a:lstStyle/>
            <a:p>
              <a:r>
                <a:rPr lang="it-IT" sz="4000" b="1" dirty="0" smtClean="0">
                  <a:latin typeface="+mj-lt"/>
                </a:rPr>
                <a:t>Big </a:t>
              </a:r>
              <a:r>
                <a:rPr lang="it-IT" sz="4000" b="1" dirty="0" err="1" smtClean="0">
                  <a:latin typeface="+mj-lt"/>
                </a:rPr>
                <a:t>Universities</a:t>
              </a:r>
              <a:endParaRPr lang="it-IT" sz="4000" b="1" dirty="0">
                <a:latin typeface="+mj-lt"/>
              </a:endParaRPr>
            </a:p>
          </p:txBody>
        </p:sp>
      </p:grpSp>
      <p:grpSp>
        <p:nvGrpSpPr>
          <p:cNvPr id="27" name="Gruppo 26"/>
          <p:cNvGrpSpPr/>
          <p:nvPr/>
        </p:nvGrpSpPr>
        <p:grpSpPr>
          <a:xfrm>
            <a:off x="1464964" y="4041466"/>
            <a:ext cx="5848396" cy="1200329"/>
            <a:chOff x="871426" y="2904082"/>
            <a:chExt cx="5848396" cy="1200329"/>
          </a:xfrm>
        </p:grpSpPr>
        <p:sp>
          <p:nvSpPr>
            <p:cNvPr id="28" name="CasellaDiTesto 27"/>
            <p:cNvSpPr txBox="1"/>
            <p:nvPr/>
          </p:nvSpPr>
          <p:spPr>
            <a:xfrm>
              <a:off x="871426" y="2904082"/>
              <a:ext cx="1834156" cy="1200329"/>
            </a:xfrm>
            <a:prstGeom prst="rect">
              <a:avLst/>
            </a:prstGeom>
            <a:noFill/>
          </p:spPr>
          <p:txBody>
            <a:bodyPr wrap="none" rtlCol="0">
              <a:spAutoFit/>
            </a:bodyPr>
            <a:lstStyle/>
            <a:p>
              <a:r>
                <a:rPr lang="it-IT" sz="7200" b="1" dirty="0">
                  <a:latin typeface="+mj-lt"/>
                </a:rPr>
                <a:t>90%</a:t>
              </a:r>
            </a:p>
          </p:txBody>
        </p:sp>
        <p:sp>
          <p:nvSpPr>
            <p:cNvPr id="29" name="CasellaDiTesto 28"/>
            <p:cNvSpPr txBox="1"/>
            <p:nvPr/>
          </p:nvSpPr>
          <p:spPr>
            <a:xfrm>
              <a:off x="2705582" y="3177827"/>
              <a:ext cx="4014240" cy="707886"/>
            </a:xfrm>
            <a:prstGeom prst="rect">
              <a:avLst/>
            </a:prstGeom>
            <a:noFill/>
          </p:spPr>
          <p:txBody>
            <a:bodyPr wrap="none" rtlCol="0">
              <a:spAutoFit/>
            </a:bodyPr>
            <a:lstStyle/>
            <a:p>
              <a:r>
                <a:rPr lang="it-IT" sz="4000" b="1" dirty="0">
                  <a:latin typeface="+mj-lt"/>
                </a:rPr>
                <a:t>Medium</a:t>
              </a:r>
              <a:r>
                <a:rPr lang="it-IT" sz="4000" dirty="0" smtClean="0"/>
                <a:t> </a:t>
              </a:r>
              <a:r>
                <a:rPr lang="it-IT" sz="4000" b="1" dirty="0" err="1" smtClean="0">
                  <a:latin typeface="+mj-lt"/>
                </a:rPr>
                <a:t>Universities</a:t>
              </a:r>
              <a:endParaRPr lang="it-IT" sz="4000" b="1" dirty="0">
                <a:latin typeface="+mj-lt"/>
              </a:endParaRPr>
            </a:p>
          </p:txBody>
        </p:sp>
      </p:grpSp>
      <p:grpSp>
        <p:nvGrpSpPr>
          <p:cNvPr id="30" name="Gruppo 29"/>
          <p:cNvGrpSpPr/>
          <p:nvPr/>
        </p:nvGrpSpPr>
        <p:grpSpPr>
          <a:xfrm>
            <a:off x="1591347" y="5156021"/>
            <a:ext cx="5303408" cy="1200329"/>
            <a:chOff x="871426" y="2904082"/>
            <a:chExt cx="5303408" cy="1200329"/>
          </a:xfrm>
        </p:grpSpPr>
        <p:sp>
          <p:nvSpPr>
            <p:cNvPr id="31" name="CasellaDiTesto 30"/>
            <p:cNvSpPr txBox="1"/>
            <p:nvPr/>
          </p:nvSpPr>
          <p:spPr>
            <a:xfrm>
              <a:off x="871426" y="2904082"/>
              <a:ext cx="1806905" cy="1200329"/>
            </a:xfrm>
            <a:prstGeom prst="rect">
              <a:avLst/>
            </a:prstGeom>
            <a:noFill/>
          </p:spPr>
          <p:txBody>
            <a:bodyPr wrap="none" rtlCol="0">
              <a:spAutoFit/>
            </a:bodyPr>
            <a:lstStyle/>
            <a:p>
              <a:r>
                <a:rPr lang="it-IT" sz="7200" b="1" dirty="0">
                  <a:latin typeface="+mj-lt"/>
                </a:rPr>
                <a:t>30%</a:t>
              </a:r>
            </a:p>
          </p:txBody>
        </p:sp>
        <p:sp>
          <p:nvSpPr>
            <p:cNvPr id="32" name="CasellaDiTesto 31"/>
            <p:cNvSpPr txBox="1"/>
            <p:nvPr/>
          </p:nvSpPr>
          <p:spPr>
            <a:xfrm>
              <a:off x="2662334" y="3164446"/>
              <a:ext cx="3512500" cy="707886"/>
            </a:xfrm>
            <a:prstGeom prst="rect">
              <a:avLst/>
            </a:prstGeom>
            <a:noFill/>
          </p:spPr>
          <p:txBody>
            <a:bodyPr wrap="none" rtlCol="0">
              <a:spAutoFit/>
            </a:bodyPr>
            <a:lstStyle/>
            <a:p>
              <a:r>
                <a:rPr lang="it-IT" sz="4000" b="1" dirty="0" smtClean="0">
                  <a:latin typeface="+mj-lt"/>
                </a:rPr>
                <a:t>Small </a:t>
              </a:r>
              <a:r>
                <a:rPr lang="it-IT" sz="4000" b="1" dirty="0" err="1" smtClean="0">
                  <a:latin typeface="+mj-lt"/>
                </a:rPr>
                <a:t>universities</a:t>
              </a:r>
              <a:endParaRPr lang="it-IT" sz="4000" b="1" dirty="0">
                <a:latin typeface="+mj-lt"/>
              </a:endParaRPr>
            </a:p>
          </p:txBody>
        </p:sp>
      </p:grpSp>
      <p:sp>
        <p:nvSpPr>
          <p:cNvPr id="33" name="CasellaDiTesto 32"/>
          <p:cNvSpPr txBox="1"/>
          <p:nvPr/>
        </p:nvSpPr>
        <p:spPr>
          <a:xfrm>
            <a:off x="2533338" y="2616877"/>
            <a:ext cx="8469441" cy="523220"/>
          </a:xfrm>
          <a:prstGeom prst="rect">
            <a:avLst/>
          </a:prstGeom>
          <a:noFill/>
        </p:spPr>
        <p:txBody>
          <a:bodyPr wrap="square" rtlCol="0">
            <a:spAutoFit/>
          </a:bodyPr>
          <a:lstStyle/>
          <a:p>
            <a:r>
              <a:rPr lang="it-IT" sz="2800" i="1" dirty="0" err="1" smtClean="0">
                <a:latin typeface="+mj-lt"/>
              </a:rPr>
              <a:t>Based</a:t>
            </a:r>
            <a:r>
              <a:rPr lang="it-IT" sz="2800" i="1" dirty="0" smtClean="0">
                <a:latin typeface="+mj-lt"/>
              </a:rPr>
              <a:t> on </a:t>
            </a:r>
            <a:r>
              <a:rPr lang="it-IT" sz="2800" i="1" dirty="0" err="1" smtClean="0">
                <a:latin typeface="+mj-lt"/>
              </a:rPr>
              <a:t>University</a:t>
            </a:r>
            <a:r>
              <a:rPr lang="it-IT" sz="2800" i="1" dirty="0" smtClean="0">
                <a:latin typeface="+mj-lt"/>
              </a:rPr>
              <a:t> </a:t>
            </a:r>
            <a:r>
              <a:rPr lang="it-IT" sz="2800" i="1" dirty="0" err="1" smtClean="0">
                <a:latin typeface="+mj-lt"/>
              </a:rPr>
              <a:t>size</a:t>
            </a:r>
            <a:r>
              <a:rPr lang="it-IT" sz="2800" i="1" dirty="0" smtClean="0">
                <a:latin typeface="+mj-lt"/>
              </a:rPr>
              <a:t>(ANVUR ‘s </a:t>
            </a:r>
            <a:r>
              <a:rPr lang="it-IT" sz="2800" i="1" dirty="0" err="1"/>
              <a:t>classification</a:t>
            </a:r>
            <a:r>
              <a:rPr lang="it-IT" sz="2800" i="1" dirty="0"/>
              <a:t> </a:t>
            </a:r>
            <a:r>
              <a:rPr lang="it-IT" sz="2800" i="1" dirty="0" smtClean="0">
                <a:latin typeface="+mj-lt"/>
              </a:rPr>
              <a:t>)</a:t>
            </a:r>
            <a:endParaRPr lang="it-IT" sz="2800" i="1" dirty="0">
              <a:latin typeface="+mj-lt"/>
            </a:endParaRPr>
          </a:p>
        </p:txBody>
      </p:sp>
    </p:spTree>
    <p:extLst>
      <p:ext uri="{BB962C8B-B14F-4D97-AF65-F5344CB8AC3E}">
        <p14:creationId xmlns:p14="http://schemas.microsoft.com/office/powerpoint/2010/main" val="1378533072"/>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500"/>
                                        <p:tgtEl>
                                          <p:spTgt spid="1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3"/>
                                        </p:tgtEl>
                                        <p:attrNameLst>
                                          <p:attrName>style.visibility</p:attrName>
                                        </p:attrNameLst>
                                      </p:cBhvr>
                                      <p:to>
                                        <p:strVal val="visible"/>
                                      </p:to>
                                    </p:set>
                                    <p:animEffect transition="in" filter="fade">
                                      <p:cBhvr>
                                        <p:cTn id="12" dur="500"/>
                                        <p:tgtEl>
                                          <p:spTgt spid="33"/>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24"/>
                                        </p:tgtEl>
                                        <p:attrNameLst>
                                          <p:attrName>style.visibility</p:attrName>
                                        </p:attrNameLst>
                                      </p:cBhvr>
                                      <p:to>
                                        <p:strVal val="visible"/>
                                      </p:to>
                                    </p:set>
                                    <p:animEffect transition="in" filter="fade">
                                      <p:cBhvr>
                                        <p:cTn id="17" dur="500"/>
                                        <p:tgtEl>
                                          <p:spTgt spid="24"/>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27"/>
                                        </p:tgtEl>
                                        <p:attrNameLst>
                                          <p:attrName>style.visibility</p:attrName>
                                        </p:attrNameLst>
                                      </p:cBhvr>
                                      <p:to>
                                        <p:strVal val="visible"/>
                                      </p:to>
                                    </p:set>
                                    <p:animEffect transition="in" filter="fade">
                                      <p:cBhvr>
                                        <p:cTn id="22" dur="500"/>
                                        <p:tgtEl>
                                          <p:spTgt spid="27"/>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30"/>
                                        </p:tgtEl>
                                        <p:attrNameLst>
                                          <p:attrName>style.visibility</p:attrName>
                                        </p:attrNameLst>
                                      </p:cBhvr>
                                      <p:to>
                                        <p:strVal val="visible"/>
                                      </p:to>
                                    </p:set>
                                    <p:animEffect transition="in" filter="fade">
                                      <p:cBhvr>
                                        <p:cTn id="27"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p:bldLst>
  </p:timing>
</p:sld>
</file>

<file path=ppt/slides/slide17.xml><?xml version="1.0" encoding="utf-8"?>
<p:sld xmlns:a="http://schemas.openxmlformats.org/drawingml/2006/main" xmlns:r="http://schemas.openxmlformats.org/officeDocument/2006/relationships" xmlns:p="http://schemas.openxmlformats.org/presentationml/2006/main" show="0">
  <p:cSld>
    <p:bg>
      <p:bgPr>
        <a:blipFill dpi="0" rotWithShape="1">
          <a:blip r:embed="rId3">
            <a:lum/>
          </a:blip>
          <a:srcRect/>
          <a:stretch>
            <a:fillRect t="-17000" b="-17000"/>
          </a:stretch>
        </a:blipFill>
        <a:effectLst/>
      </p:bgPr>
    </p:bg>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en-US" dirty="0"/>
              <a:t>“78 universities” is just an absolute number</a:t>
            </a:r>
            <a:endParaRPr lang="it-IT" dirty="0"/>
          </a:p>
        </p:txBody>
      </p:sp>
      <p:sp>
        <p:nvSpPr>
          <p:cNvPr id="3" name="Segnaposto contenuto 2"/>
          <p:cNvSpPr>
            <a:spLocks noGrp="1"/>
          </p:cNvSpPr>
          <p:nvPr>
            <p:ph idx="1"/>
          </p:nvPr>
        </p:nvSpPr>
        <p:spPr/>
        <p:txBody>
          <a:bodyPr/>
          <a:lstStyle/>
          <a:p>
            <a:pPr marL="0" indent="0">
              <a:buNone/>
            </a:pPr>
            <a:endParaRPr lang="it-IT" dirty="0"/>
          </a:p>
        </p:txBody>
      </p:sp>
      <p:sp>
        <p:nvSpPr>
          <p:cNvPr id="4" name="Segnaposto data 3"/>
          <p:cNvSpPr>
            <a:spLocks noGrp="1"/>
          </p:cNvSpPr>
          <p:nvPr>
            <p:ph type="dt" sz="half" idx="10"/>
          </p:nvPr>
        </p:nvSpPr>
        <p:spPr/>
        <p:txBody>
          <a:bodyPr/>
          <a:lstStyle/>
          <a:p>
            <a:fld id="{34594C00-1642-4ECD-B5FA-3131832C8CD1}" type="datetime1">
              <a:rPr lang="it-IT" smtClean="0"/>
              <a:t>14/05/2019</a:t>
            </a:fld>
            <a:endParaRPr lang="it-IT"/>
          </a:p>
        </p:txBody>
      </p:sp>
      <p:sp>
        <p:nvSpPr>
          <p:cNvPr id="5" name="Segnaposto piè di pagina 4"/>
          <p:cNvSpPr>
            <a:spLocks noGrp="1"/>
          </p:cNvSpPr>
          <p:nvPr>
            <p:ph type="ftr" sz="quarter" idx="11"/>
          </p:nvPr>
        </p:nvSpPr>
        <p:spPr/>
        <p:txBody>
          <a:bodyPr/>
          <a:lstStyle/>
          <a:p>
            <a:r>
              <a:rPr lang="it-IT" smtClean="0"/>
              <a:t>IRIS -  Caso de èxito en Italia</a:t>
            </a:r>
            <a:endParaRPr lang="it-IT"/>
          </a:p>
        </p:txBody>
      </p:sp>
      <p:sp>
        <p:nvSpPr>
          <p:cNvPr id="6" name="Segnaposto numero diapositiva 5"/>
          <p:cNvSpPr>
            <a:spLocks noGrp="1"/>
          </p:cNvSpPr>
          <p:nvPr>
            <p:ph type="sldNum" sz="quarter" idx="12"/>
          </p:nvPr>
        </p:nvSpPr>
        <p:spPr/>
        <p:txBody>
          <a:bodyPr/>
          <a:lstStyle/>
          <a:p>
            <a:fld id="{12A75581-1B1C-4BDE-BC7C-22CE22CA77BD}" type="slidenum">
              <a:rPr lang="it-IT" smtClean="0"/>
              <a:t>17</a:t>
            </a:fld>
            <a:endParaRPr lang="it-IT"/>
          </a:p>
        </p:txBody>
      </p:sp>
      <p:grpSp>
        <p:nvGrpSpPr>
          <p:cNvPr id="14" name="Gruppo 13"/>
          <p:cNvGrpSpPr/>
          <p:nvPr/>
        </p:nvGrpSpPr>
        <p:grpSpPr>
          <a:xfrm>
            <a:off x="984260" y="2022952"/>
            <a:ext cx="8308000" cy="913067"/>
            <a:chOff x="670891" y="1846347"/>
            <a:chExt cx="8308000" cy="913067"/>
          </a:xfrm>
        </p:grpSpPr>
        <p:sp>
          <p:nvSpPr>
            <p:cNvPr id="22" name="CasellaDiTesto 21"/>
            <p:cNvSpPr txBox="1"/>
            <p:nvPr/>
          </p:nvSpPr>
          <p:spPr>
            <a:xfrm>
              <a:off x="1967035" y="1846347"/>
              <a:ext cx="7011856" cy="707886"/>
            </a:xfrm>
            <a:prstGeom prst="rect">
              <a:avLst/>
            </a:prstGeom>
            <a:noFill/>
          </p:spPr>
          <p:txBody>
            <a:bodyPr wrap="none" rtlCol="0">
              <a:spAutoFit/>
            </a:bodyPr>
            <a:lstStyle/>
            <a:p>
              <a:r>
                <a:rPr lang="it-IT" sz="4000" b="1" dirty="0" err="1" smtClean="0">
                  <a:latin typeface="+mj-lt"/>
                </a:rPr>
                <a:t>What</a:t>
              </a:r>
              <a:r>
                <a:rPr lang="it-IT" sz="4000" b="1" dirty="0" smtClean="0">
                  <a:latin typeface="+mj-lt"/>
                </a:rPr>
                <a:t> </a:t>
              </a:r>
              <a:r>
                <a:rPr lang="it-IT" sz="4000" b="1" dirty="0" err="1" smtClean="0">
                  <a:latin typeface="+mj-lt"/>
                </a:rPr>
                <a:t>is</a:t>
              </a:r>
              <a:r>
                <a:rPr lang="it-IT" sz="4000" b="1" dirty="0" smtClean="0">
                  <a:latin typeface="+mj-lt"/>
                </a:rPr>
                <a:t> the </a:t>
              </a:r>
              <a:r>
                <a:rPr lang="it-IT" sz="4000" b="1" dirty="0" err="1" smtClean="0">
                  <a:latin typeface="+mj-lt"/>
                </a:rPr>
                <a:t>coverage</a:t>
              </a:r>
              <a:r>
                <a:rPr lang="it-IT" sz="4000" b="1" dirty="0" smtClean="0">
                  <a:latin typeface="+mj-lt"/>
                </a:rPr>
                <a:t> of IRIS </a:t>
              </a:r>
              <a:r>
                <a:rPr lang="it-IT" sz="4000" b="1" dirty="0">
                  <a:latin typeface="+mj-lt"/>
                </a:rPr>
                <a:t>in </a:t>
              </a:r>
              <a:r>
                <a:rPr lang="it-IT" sz="4000" b="1" dirty="0" err="1" smtClean="0">
                  <a:latin typeface="+mj-lt"/>
                </a:rPr>
                <a:t>Italy</a:t>
              </a:r>
              <a:r>
                <a:rPr lang="it-IT" sz="4000" b="1" dirty="0" smtClean="0">
                  <a:latin typeface="+mj-lt"/>
                </a:rPr>
                <a:t>?</a:t>
              </a:r>
              <a:endParaRPr lang="it-IT" sz="4000" b="1" dirty="0">
                <a:latin typeface="+mj-lt"/>
              </a:endParaRPr>
            </a:p>
          </p:txBody>
        </p:sp>
        <p:pic>
          <p:nvPicPr>
            <p:cNvPr id="23" name="Immagine 2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70891" y="1886928"/>
              <a:ext cx="1296144" cy="872486"/>
            </a:xfrm>
            <a:prstGeom prst="rect">
              <a:avLst/>
            </a:prstGeom>
          </p:spPr>
        </p:pic>
      </p:grpSp>
      <p:sp>
        <p:nvSpPr>
          <p:cNvPr id="33" name="CasellaDiTesto 32"/>
          <p:cNvSpPr txBox="1"/>
          <p:nvPr/>
        </p:nvSpPr>
        <p:spPr>
          <a:xfrm>
            <a:off x="2533338" y="2616877"/>
            <a:ext cx="8469441" cy="954107"/>
          </a:xfrm>
          <a:prstGeom prst="rect">
            <a:avLst/>
          </a:prstGeom>
          <a:noFill/>
        </p:spPr>
        <p:txBody>
          <a:bodyPr wrap="square" rtlCol="0">
            <a:spAutoFit/>
          </a:bodyPr>
          <a:lstStyle/>
          <a:p>
            <a:r>
              <a:rPr lang="en-US" sz="2800" i="1" dirty="0" smtClean="0"/>
              <a:t>Compared to professors </a:t>
            </a:r>
            <a:r>
              <a:rPr lang="en-US" sz="2800" i="1" dirty="0"/>
              <a:t>and researchers registered in Ministry's databases of publications</a:t>
            </a:r>
            <a:endParaRPr lang="it-IT" sz="2800" i="1" dirty="0"/>
          </a:p>
        </p:txBody>
      </p:sp>
      <p:grpSp>
        <p:nvGrpSpPr>
          <p:cNvPr id="20" name="Gruppo 19"/>
          <p:cNvGrpSpPr/>
          <p:nvPr/>
        </p:nvGrpSpPr>
        <p:grpSpPr>
          <a:xfrm>
            <a:off x="3258166" y="3717569"/>
            <a:ext cx="4734309" cy="1200329"/>
            <a:chOff x="871426" y="2904082"/>
            <a:chExt cx="4734309" cy="1200329"/>
          </a:xfrm>
        </p:grpSpPr>
        <p:sp>
          <p:nvSpPr>
            <p:cNvPr id="21" name="CasellaDiTesto 20"/>
            <p:cNvSpPr txBox="1"/>
            <p:nvPr/>
          </p:nvSpPr>
          <p:spPr>
            <a:xfrm>
              <a:off x="871426" y="2904082"/>
              <a:ext cx="1819729" cy="1200329"/>
            </a:xfrm>
            <a:prstGeom prst="rect">
              <a:avLst/>
            </a:prstGeom>
            <a:noFill/>
          </p:spPr>
          <p:txBody>
            <a:bodyPr wrap="none" rtlCol="0">
              <a:spAutoFit/>
            </a:bodyPr>
            <a:lstStyle/>
            <a:p>
              <a:r>
                <a:rPr lang="it-IT" sz="7200" b="1" dirty="0">
                  <a:latin typeface="+mj-lt"/>
                </a:rPr>
                <a:t>96%</a:t>
              </a:r>
            </a:p>
          </p:txBody>
        </p:sp>
        <p:sp>
          <p:nvSpPr>
            <p:cNvPr id="34" name="CasellaDiTesto 33"/>
            <p:cNvSpPr txBox="1"/>
            <p:nvPr/>
          </p:nvSpPr>
          <p:spPr>
            <a:xfrm>
              <a:off x="2853058" y="3147097"/>
              <a:ext cx="2752677" cy="707886"/>
            </a:xfrm>
            <a:prstGeom prst="rect">
              <a:avLst/>
            </a:prstGeom>
            <a:noFill/>
          </p:spPr>
          <p:txBody>
            <a:bodyPr wrap="none" rtlCol="0">
              <a:spAutoFit/>
            </a:bodyPr>
            <a:lstStyle/>
            <a:p>
              <a:r>
                <a:rPr lang="it-IT" sz="4000" b="1" dirty="0" smtClean="0">
                  <a:latin typeface="+mj-lt"/>
                </a:rPr>
                <a:t>IRIS </a:t>
              </a:r>
              <a:r>
                <a:rPr lang="it-IT" sz="4000" b="1" dirty="0" err="1" smtClean="0">
                  <a:latin typeface="+mj-lt"/>
                </a:rPr>
                <a:t>coverage</a:t>
              </a:r>
              <a:endParaRPr lang="it-IT" sz="4000" b="1" dirty="0">
                <a:latin typeface="+mj-lt"/>
              </a:endParaRPr>
            </a:p>
          </p:txBody>
        </p:sp>
      </p:grpSp>
    </p:spTree>
    <p:extLst>
      <p:ext uri="{BB962C8B-B14F-4D97-AF65-F5344CB8AC3E}">
        <p14:creationId xmlns:p14="http://schemas.microsoft.com/office/powerpoint/2010/main" val="2466508273"/>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500"/>
                                        <p:tgtEl>
                                          <p:spTgt spid="1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3"/>
                                        </p:tgtEl>
                                        <p:attrNameLst>
                                          <p:attrName>style.visibility</p:attrName>
                                        </p:attrNameLst>
                                      </p:cBhvr>
                                      <p:to>
                                        <p:strVal val="visible"/>
                                      </p:to>
                                    </p:set>
                                    <p:animEffect transition="in" filter="fade">
                                      <p:cBhvr>
                                        <p:cTn id="12" dur="500"/>
                                        <p:tgtEl>
                                          <p:spTgt spid="33"/>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20"/>
                                        </p:tgtEl>
                                        <p:attrNameLst>
                                          <p:attrName>style.visibility</p:attrName>
                                        </p:attrNameLst>
                                      </p:cBhvr>
                                      <p:to>
                                        <p:strVal val="visible"/>
                                      </p:to>
                                    </p:set>
                                    <p:animEffect transition="in" filter="fade">
                                      <p:cBhvr>
                                        <p:cTn id="17"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p:bldLst>
  </p:timing>
</p:sld>
</file>

<file path=ppt/slides/slide18.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t="-9000" b="-9000"/>
          </a:stretch>
        </a:blipFill>
        <a:effectLst/>
      </p:bgPr>
    </p:bg>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err="1" smtClean="0"/>
              <a:t>Technicalities</a:t>
            </a:r>
            <a:endParaRPr lang="it-IT" dirty="0"/>
          </a:p>
        </p:txBody>
      </p:sp>
      <p:sp>
        <p:nvSpPr>
          <p:cNvPr id="3" name="Segnaposto contenuto 2"/>
          <p:cNvSpPr>
            <a:spLocks noGrp="1"/>
          </p:cNvSpPr>
          <p:nvPr>
            <p:ph idx="1"/>
          </p:nvPr>
        </p:nvSpPr>
        <p:spPr/>
        <p:txBody>
          <a:bodyPr>
            <a:normAutofit/>
          </a:bodyPr>
          <a:lstStyle/>
          <a:p>
            <a:pPr marL="0" lvl="0" indent="0">
              <a:buNone/>
            </a:pPr>
            <a:endParaRPr lang="it-IT" dirty="0"/>
          </a:p>
        </p:txBody>
      </p:sp>
      <p:sp>
        <p:nvSpPr>
          <p:cNvPr id="4" name="Segnaposto data 3"/>
          <p:cNvSpPr>
            <a:spLocks noGrp="1"/>
          </p:cNvSpPr>
          <p:nvPr>
            <p:ph type="dt" sz="half" idx="10"/>
          </p:nvPr>
        </p:nvSpPr>
        <p:spPr/>
        <p:txBody>
          <a:bodyPr/>
          <a:lstStyle/>
          <a:p>
            <a:fld id="{34594C00-1642-4ECD-B5FA-3131832C8CD1}" type="datetime1">
              <a:rPr lang="it-IT" smtClean="0"/>
              <a:t>14/05/2019</a:t>
            </a:fld>
            <a:endParaRPr lang="it-IT"/>
          </a:p>
        </p:txBody>
      </p:sp>
      <p:sp>
        <p:nvSpPr>
          <p:cNvPr id="5" name="Segnaposto piè di pagina 4"/>
          <p:cNvSpPr>
            <a:spLocks noGrp="1"/>
          </p:cNvSpPr>
          <p:nvPr>
            <p:ph type="ftr" sz="quarter" idx="11"/>
          </p:nvPr>
        </p:nvSpPr>
        <p:spPr/>
        <p:txBody>
          <a:bodyPr/>
          <a:lstStyle/>
          <a:p>
            <a:r>
              <a:rPr lang="it-IT" smtClean="0"/>
              <a:t>IRIS -  Caso de èxito en Italia</a:t>
            </a:r>
            <a:endParaRPr lang="it-IT"/>
          </a:p>
        </p:txBody>
      </p:sp>
      <p:sp>
        <p:nvSpPr>
          <p:cNvPr id="6" name="Segnaposto numero diapositiva 5"/>
          <p:cNvSpPr>
            <a:spLocks noGrp="1"/>
          </p:cNvSpPr>
          <p:nvPr>
            <p:ph type="sldNum" sz="quarter" idx="12"/>
          </p:nvPr>
        </p:nvSpPr>
        <p:spPr/>
        <p:txBody>
          <a:bodyPr/>
          <a:lstStyle/>
          <a:p>
            <a:fld id="{12A75581-1B1C-4BDE-BC7C-22CE22CA77BD}" type="slidenum">
              <a:rPr lang="it-IT" smtClean="0"/>
              <a:t>18</a:t>
            </a:fld>
            <a:endParaRPr lang="it-IT"/>
          </a:p>
        </p:txBody>
      </p:sp>
      <p:grpSp>
        <p:nvGrpSpPr>
          <p:cNvPr id="9" name="Gruppo 8"/>
          <p:cNvGrpSpPr/>
          <p:nvPr/>
        </p:nvGrpSpPr>
        <p:grpSpPr>
          <a:xfrm>
            <a:off x="1383030" y="2497926"/>
            <a:ext cx="9178290" cy="1743075"/>
            <a:chOff x="1383030" y="2497926"/>
            <a:chExt cx="9178290" cy="1743075"/>
          </a:xfrm>
        </p:grpSpPr>
        <p:pic>
          <p:nvPicPr>
            <p:cNvPr id="15" name="Immagine 1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383030" y="2497926"/>
              <a:ext cx="9178290" cy="1743075"/>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19" name="Immagine 18"/>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448474" y="2670135"/>
              <a:ext cx="1295052" cy="1398656"/>
            </a:xfrm>
            <a:prstGeom prst="rect">
              <a:avLst/>
            </a:prstGeom>
          </p:spPr>
        </p:pic>
      </p:grpSp>
      <p:pic>
        <p:nvPicPr>
          <p:cNvPr id="7" name="Immagine 6"/>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787640" y="3977637"/>
            <a:ext cx="2628900" cy="1743075"/>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8" name="Immagine 7"/>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558290" y="3977637"/>
            <a:ext cx="2628900" cy="1743075"/>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grpSp>
        <p:nvGrpSpPr>
          <p:cNvPr id="13" name="Gruppo 12"/>
          <p:cNvGrpSpPr/>
          <p:nvPr/>
        </p:nvGrpSpPr>
        <p:grpSpPr>
          <a:xfrm>
            <a:off x="4640231" y="3977637"/>
            <a:ext cx="2593932" cy="1743075"/>
            <a:chOff x="4708811" y="2800347"/>
            <a:chExt cx="2593932" cy="1743075"/>
          </a:xfrm>
        </p:grpSpPr>
        <p:pic>
          <p:nvPicPr>
            <p:cNvPr id="11" name="Immagine 10"/>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708811" y="2800347"/>
              <a:ext cx="2593932" cy="1743075"/>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12" name="Immagine 11"/>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4809247" y="3406611"/>
              <a:ext cx="2330328" cy="594683"/>
            </a:xfrm>
            <a:prstGeom prst="rect">
              <a:avLst/>
            </a:prstGeom>
          </p:spPr>
        </p:pic>
      </p:grpSp>
    </p:spTree>
    <p:extLst>
      <p:ext uri="{BB962C8B-B14F-4D97-AF65-F5344CB8AC3E}">
        <p14:creationId xmlns:p14="http://schemas.microsoft.com/office/powerpoint/2010/main" val="5074253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nodePh="1">
                                  <p:stCondLst>
                                    <p:cond delay="0"/>
                                  </p:stCondLst>
                                  <p:endCondLst>
                                    <p:cond evt="begin" delay="0">
                                      <p:tn val="10"/>
                                    </p:cond>
                                  </p:end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fade">
                                      <p:cBhvr>
                                        <p:cTn id="17" dur="500"/>
                                        <p:tgtEl>
                                          <p:spTgt spid="8"/>
                                        </p:tgtEl>
                                      </p:cBhvr>
                                    </p:animEffect>
                                  </p:childTnLst>
                                </p:cTn>
                              </p:par>
                            </p:childTnLst>
                          </p:cTn>
                        </p:par>
                        <p:par>
                          <p:cTn id="18" fill="hold">
                            <p:stCondLst>
                              <p:cond delay="500"/>
                            </p:stCondLst>
                            <p:childTnLst>
                              <p:par>
                                <p:cTn id="19" presetID="10" presetClass="entr" presetSubtype="0" fill="hold" nodeType="afterEffect">
                                  <p:stCondLst>
                                    <p:cond delay="0"/>
                                  </p:stCondLst>
                                  <p:childTnLst>
                                    <p:set>
                                      <p:cBhvr>
                                        <p:cTn id="20" dur="1" fill="hold">
                                          <p:stCondLst>
                                            <p:cond delay="0"/>
                                          </p:stCondLst>
                                        </p:cTn>
                                        <p:tgtEl>
                                          <p:spTgt spid="13"/>
                                        </p:tgtEl>
                                        <p:attrNameLst>
                                          <p:attrName>style.visibility</p:attrName>
                                        </p:attrNameLst>
                                      </p:cBhvr>
                                      <p:to>
                                        <p:strVal val="visible"/>
                                      </p:to>
                                    </p:set>
                                    <p:animEffect transition="in" filter="fade">
                                      <p:cBhvr>
                                        <p:cTn id="21" dur="500"/>
                                        <p:tgtEl>
                                          <p:spTgt spid="13"/>
                                        </p:tgtEl>
                                      </p:cBhvr>
                                    </p:animEffect>
                                  </p:childTnLst>
                                </p:cTn>
                              </p:par>
                            </p:childTnLst>
                          </p:cTn>
                        </p:par>
                        <p:par>
                          <p:cTn id="22" fill="hold">
                            <p:stCondLst>
                              <p:cond delay="1000"/>
                            </p:stCondLst>
                            <p:childTnLst>
                              <p:par>
                                <p:cTn id="23" presetID="10" presetClass="entr" presetSubtype="0" fill="hold" nodeType="afterEffect">
                                  <p:stCondLst>
                                    <p:cond delay="0"/>
                                  </p:stCondLst>
                                  <p:childTnLst>
                                    <p:set>
                                      <p:cBhvr>
                                        <p:cTn id="24" dur="1" fill="hold">
                                          <p:stCondLst>
                                            <p:cond delay="0"/>
                                          </p:stCondLst>
                                        </p:cTn>
                                        <p:tgtEl>
                                          <p:spTgt spid="7"/>
                                        </p:tgtEl>
                                        <p:attrNameLst>
                                          <p:attrName>style.visibility</p:attrName>
                                        </p:attrNameLst>
                                      </p:cBhvr>
                                      <p:to>
                                        <p:strVal val="visible"/>
                                      </p:to>
                                    </p:set>
                                    <p:animEffect transition="in" filter="fade">
                                      <p:cBhvr>
                                        <p:cTn id="25" dur="500"/>
                                        <p:tgtEl>
                                          <p:spTgt spid="7"/>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nodeType="clickEffect">
                                  <p:stCondLst>
                                    <p:cond delay="0"/>
                                  </p:stCondLst>
                                  <p:childTnLst>
                                    <p:set>
                                      <p:cBhvr>
                                        <p:cTn id="29" dur="1" fill="hold">
                                          <p:stCondLst>
                                            <p:cond delay="0"/>
                                          </p:stCondLst>
                                        </p:cTn>
                                        <p:tgtEl>
                                          <p:spTgt spid="9"/>
                                        </p:tgtEl>
                                        <p:attrNameLst>
                                          <p:attrName>style.visibility</p:attrName>
                                        </p:attrNameLst>
                                      </p:cBhvr>
                                      <p:to>
                                        <p:strVal val="visible"/>
                                      </p:to>
                                    </p:set>
                                    <p:animEffect transition="in" filter="fade">
                                      <p:cBhvr>
                                        <p:cTn id="30"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9.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t="-9000" b="-9000"/>
          </a:stretch>
        </a:blipFill>
        <a:effectLst/>
      </p:bgPr>
    </p:bg>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err="1" smtClean="0"/>
              <a:t>Features</a:t>
            </a:r>
            <a:r>
              <a:rPr lang="it-IT" dirty="0" smtClean="0"/>
              <a:t> #1: </a:t>
            </a:r>
            <a:r>
              <a:rPr lang="it-IT" dirty="0" err="1" smtClean="0"/>
              <a:t>Faceted</a:t>
            </a:r>
            <a:r>
              <a:rPr lang="it-IT" dirty="0" smtClean="0"/>
              <a:t> </a:t>
            </a:r>
            <a:r>
              <a:rPr lang="it-IT" dirty="0" err="1" smtClean="0"/>
              <a:t>browsing</a:t>
            </a:r>
            <a:r>
              <a:rPr lang="it-IT" dirty="0" smtClean="0"/>
              <a:t> in </a:t>
            </a:r>
            <a:r>
              <a:rPr lang="it-IT" dirty="0" err="1" smtClean="0"/>
              <a:t>browse</a:t>
            </a:r>
            <a:r>
              <a:rPr lang="it-IT" dirty="0" smtClean="0"/>
              <a:t> and </a:t>
            </a:r>
            <a:r>
              <a:rPr lang="it-IT" dirty="0" err="1" smtClean="0"/>
              <a:t>search</a:t>
            </a:r>
            <a:r>
              <a:rPr lang="it-IT" dirty="0" smtClean="0"/>
              <a:t> page </a:t>
            </a:r>
            <a:endParaRPr lang="it-IT" dirty="0"/>
          </a:p>
        </p:txBody>
      </p:sp>
      <p:sp>
        <p:nvSpPr>
          <p:cNvPr id="3" name="Segnaposto contenuto 2"/>
          <p:cNvSpPr>
            <a:spLocks noGrp="1"/>
          </p:cNvSpPr>
          <p:nvPr>
            <p:ph idx="1"/>
          </p:nvPr>
        </p:nvSpPr>
        <p:spPr/>
        <p:txBody>
          <a:bodyPr>
            <a:normAutofit/>
          </a:bodyPr>
          <a:lstStyle/>
          <a:p>
            <a:pPr marL="0" lvl="0" indent="0">
              <a:buNone/>
            </a:pPr>
            <a:endParaRPr lang="it-IT" dirty="0"/>
          </a:p>
        </p:txBody>
      </p:sp>
      <p:sp>
        <p:nvSpPr>
          <p:cNvPr id="4" name="Segnaposto data 3"/>
          <p:cNvSpPr>
            <a:spLocks noGrp="1"/>
          </p:cNvSpPr>
          <p:nvPr>
            <p:ph type="dt" sz="half" idx="10"/>
          </p:nvPr>
        </p:nvSpPr>
        <p:spPr/>
        <p:txBody>
          <a:bodyPr/>
          <a:lstStyle/>
          <a:p>
            <a:fld id="{34594C00-1642-4ECD-B5FA-3131832C8CD1}" type="datetime1">
              <a:rPr lang="it-IT" smtClean="0"/>
              <a:t>14/05/2019</a:t>
            </a:fld>
            <a:endParaRPr lang="it-IT"/>
          </a:p>
        </p:txBody>
      </p:sp>
      <p:sp>
        <p:nvSpPr>
          <p:cNvPr id="5" name="Segnaposto piè di pagina 4"/>
          <p:cNvSpPr>
            <a:spLocks noGrp="1"/>
          </p:cNvSpPr>
          <p:nvPr>
            <p:ph type="ftr" sz="quarter" idx="11"/>
          </p:nvPr>
        </p:nvSpPr>
        <p:spPr/>
        <p:txBody>
          <a:bodyPr/>
          <a:lstStyle/>
          <a:p>
            <a:r>
              <a:rPr lang="it-IT" smtClean="0"/>
              <a:t>IRIS -  Caso de èxito en Italia</a:t>
            </a:r>
            <a:endParaRPr lang="it-IT"/>
          </a:p>
        </p:txBody>
      </p:sp>
      <p:sp>
        <p:nvSpPr>
          <p:cNvPr id="6" name="Segnaposto numero diapositiva 5"/>
          <p:cNvSpPr>
            <a:spLocks noGrp="1"/>
          </p:cNvSpPr>
          <p:nvPr>
            <p:ph type="sldNum" sz="quarter" idx="12"/>
          </p:nvPr>
        </p:nvSpPr>
        <p:spPr/>
        <p:txBody>
          <a:bodyPr/>
          <a:lstStyle/>
          <a:p>
            <a:fld id="{12A75581-1B1C-4BDE-BC7C-22CE22CA77BD}" type="slidenum">
              <a:rPr lang="it-IT" smtClean="0"/>
              <a:t>19</a:t>
            </a:fld>
            <a:endParaRPr lang="it-IT"/>
          </a:p>
        </p:txBody>
      </p:sp>
      <p:pic>
        <p:nvPicPr>
          <p:cNvPr id="10" name="Immagine 9"/>
          <p:cNvPicPr>
            <a:picLocks noChangeAspect="1"/>
          </p:cNvPicPr>
          <p:nvPr/>
        </p:nvPicPr>
        <p:blipFill>
          <a:blip r:embed="rId4"/>
          <a:stretch>
            <a:fillRect/>
          </a:stretch>
        </p:blipFill>
        <p:spPr>
          <a:xfrm>
            <a:off x="1014046" y="1994918"/>
            <a:ext cx="7596554" cy="4012752"/>
          </a:xfrm>
          <a:prstGeom prst="rect">
            <a:avLst/>
          </a:prstGeom>
        </p:spPr>
      </p:pic>
      <p:sp>
        <p:nvSpPr>
          <p:cNvPr id="16" name="Rettangolo con angoli arrotondati in diagonale 15"/>
          <p:cNvSpPr/>
          <p:nvPr/>
        </p:nvSpPr>
        <p:spPr>
          <a:xfrm>
            <a:off x="6635261" y="3669323"/>
            <a:ext cx="1773535" cy="2041891"/>
          </a:xfrm>
          <a:prstGeom prst="round2DiagRect">
            <a:avLst/>
          </a:prstGeom>
          <a:noFill/>
          <a:ln w="53975">
            <a:solidFill>
              <a:srgbClr val="E00A3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7" name="Fumetto 2 16"/>
          <p:cNvSpPr/>
          <p:nvPr/>
        </p:nvSpPr>
        <p:spPr>
          <a:xfrm>
            <a:off x="8786446" y="1994918"/>
            <a:ext cx="2303026" cy="3057727"/>
          </a:xfrm>
          <a:prstGeom prst="wedgeRoundRectCallout">
            <a:avLst>
              <a:gd name="adj1" fmla="val -73958"/>
              <a:gd name="adj2" fmla="val 35690"/>
              <a:gd name="adj3" fmla="val 16667"/>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r>
              <a:rPr lang="en-US" sz="2400" dirty="0"/>
              <a:t>From configuration, based </a:t>
            </a:r>
            <a:r>
              <a:rPr lang="en-US" sz="2400" dirty="0" smtClean="0"/>
              <a:t>on </a:t>
            </a:r>
            <a:r>
              <a:rPr lang="en-US" sz="2400" dirty="0"/>
              <a:t>JSON file, you can define fields used for faceted browsing.</a:t>
            </a:r>
          </a:p>
        </p:txBody>
      </p:sp>
    </p:spTree>
    <p:extLst>
      <p:ext uri="{BB962C8B-B14F-4D97-AF65-F5344CB8AC3E}">
        <p14:creationId xmlns:p14="http://schemas.microsoft.com/office/powerpoint/2010/main" val="6471685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nodePh="1">
                                  <p:stCondLst>
                                    <p:cond delay="0"/>
                                  </p:stCondLst>
                                  <p:endCondLst>
                                    <p:cond evt="begin" delay="0">
                                      <p:tn val="10"/>
                                    </p:cond>
                                  </p:end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500"/>
                                        <p:tgtEl>
                                          <p:spTgt spid="3">
                                            <p:txEl>
                                              <p:pRg st="0" end="0"/>
                                            </p:txEl>
                                          </p:spTgt>
                                        </p:tgtEl>
                                      </p:cBhvr>
                                    </p:animEffect>
                                  </p:childTnLst>
                                </p:cTn>
                              </p:par>
                            </p:childTnLst>
                          </p:cTn>
                        </p:par>
                        <p:par>
                          <p:cTn id="13" fill="hold">
                            <p:stCondLst>
                              <p:cond delay="500"/>
                            </p:stCondLst>
                            <p:childTnLst>
                              <p:par>
                                <p:cTn id="14" presetID="10" presetClass="entr" presetSubtype="0" fill="hold" grpId="0" nodeType="afterEffect">
                                  <p:stCondLst>
                                    <p:cond delay="0"/>
                                  </p:stCondLst>
                                  <p:childTnLst>
                                    <p:set>
                                      <p:cBhvr>
                                        <p:cTn id="15" dur="1" fill="hold">
                                          <p:stCondLst>
                                            <p:cond delay="0"/>
                                          </p:stCondLst>
                                        </p:cTn>
                                        <p:tgtEl>
                                          <p:spTgt spid="16"/>
                                        </p:tgtEl>
                                        <p:attrNameLst>
                                          <p:attrName>style.visibility</p:attrName>
                                        </p:attrNameLst>
                                      </p:cBhvr>
                                      <p:to>
                                        <p:strVal val="visible"/>
                                      </p:to>
                                    </p:set>
                                    <p:animEffect transition="in" filter="fade">
                                      <p:cBhvr>
                                        <p:cTn id="16" dur="500"/>
                                        <p:tgtEl>
                                          <p:spTgt spid="16"/>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17"/>
                                        </p:tgtEl>
                                        <p:attrNameLst>
                                          <p:attrName>style.visibility</p:attrName>
                                        </p:attrNameLst>
                                      </p:cBhvr>
                                      <p:to>
                                        <p:strVal val="visible"/>
                                      </p:to>
                                    </p:set>
                                    <p:animEffect transition="in" filter="fade">
                                      <p:cBhvr>
                                        <p:cTn id="21"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16" grpId="0" animBg="1"/>
      <p:bldP spid="17"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t="-9000" b="-9000"/>
          </a:stretch>
        </a:blipFill>
        <a:effectLst/>
      </p:bgPr>
    </p:bg>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err="1" smtClean="0"/>
              <a:t>What</a:t>
            </a:r>
            <a:r>
              <a:rPr lang="it-IT" dirty="0" smtClean="0"/>
              <a:t> </a:t>
            </a:r>
            <a:r>
              <a:rPr lang="it-IT" dirty="0" err="1" smtClean="0"/>
              <a:t>about</a:t>
            </a:r>
            <a:r>
              <a:rPr lang="it-IT" dirty="0" smtClean="0"/>
              <a:t> CINECA?</a:t>
            </a:r>
            <a:endParaRPr lang="it-IT" dirty="0"/>
          </a:p>
        </p:txBody>
      </p:sp>
      <p:sp>
        <p:nvSpPr>
          <p:cNvPr id="3" name="Segnaposto contenuto 2"/>
          <p:cNvSpPr>
            <a:spLocks noGrp="1"/>
          </p:cNvSpPr>
          <p:nvPr>
            <p:ph idx="1"/>
          </p:nvPr>
        </p:nvSpPr>
        <p:spPr/>
        <p:txBody>
          <a:bodyPr>
            <a:normAutofit/>
          </a:bodyPr>
          <a:lstStyle/>
          <a:p>
            <a:endParaRPr lang="it-IT" sz="1800" b="1" dirty="0" smtClean="0"/>
          </a:p>
          <a:p>
            <a:endParaRPr lang="it-IT" sz="1800" b="1" dirty="0"/>
          </a:p>
          <a:p>
            <a:endParaRPr lang="it-IT" b="1" dirty="0" smtClean="0"/>
          </a:p>
          <a:p>
            <a:r>
              <a:rPr lang="it-IT" sz="4000" b="1" dirty="0" smtClean="0"/>
              <a:t>67 </a:t>
            </a:r>
            <a:r>
              <a:rPr lang="it-IT" sz="4000" b="1" dirty="0" err="1"/>
              <a:t>italian</a:t>
            </a:r>
            <a:r>
              <a:rPr lang="it-IT" sz="4000" b="1" dirty="0"/>
              <a:t> </a:t>
            </a:r>
            <a:r>
              <a:rPr lang="it-IT" sz="4000" b="1" dirty="0" err="1"/>
              <a:t>universities</a:t>
            </a:r>
            <a:endParaRPr lang="it-IT" sz="4000" b="1" dirty="0"/>
          </a:p>
          <a:p>
            <a:r>
              <a:rPr lang="it-IT" sz="4000" b="1" dirty="0"/>
              <a:t>9 </a:t>
            </a:r>
            <a:r>
              <a:rPr lang="en-US" sz="4000" b="1" dirty="0"/>
              <a:t>Research Institutions </a:t>
            </a:r>
          </a:p>
          <a:p>
            <a:r>
              <a:rPr lang="en-US" sz="4000" b="1" dirty="0"/>
              <a:t>Italian Ministry of Education </a:t>
            </a:r>
            <a:r>
              <a:rPr lang="it-IT" sz="4000" b="1" dirty="0"/>
              <a:t>(MIUR)</a:t>
            </a:r>
            <a:endParaRPr lang="it-IT" sz="4000" dirty="0"/>
          </a:p>
        </p:txBody>
      </p:sp>
      <p:sp>
        <p:nvSpPr>
          <p:cNvPr id="4" name="Segnaposto data 3"/>
          <p:cNvSpPr>
            <a:spLocks noGrp="1"/>
          </p:cNvSpPr>
          <p:nvPr>
            <p:ph type="dt" sz="half" idx="10"/>
          </p:nvPr>
        </p:nvSpPr>
        <p:spPr/>
        <p:txBody>
          <a:bodyPr/>
          <a:lstStyle/>
          <a:p>
            <a:fld id="{34594C00-1642-4ECD-B5FA-3131832C8CD1}" type="datetime1">
              <a:rPr lang="it-IT" smtClean="0"/>
              <a:t>14/05/2019</a:t>
            </a:fld>
            <a:endParaRPr lang="it-IT"/>
          </a:p>
        </p:txBody>
      </p:sp>
      <p:sp>
        <p:nvSpPr>
          <p:cNvPr id="5" name="Segnaposto piè di pagina 4"/>
          <p:cNvSpPr>
            <a:spLocks noGrp="1"/>
          </p:cNvSpPr>
          <p:nvPr>
            <p:ph type="ftr" sz="quarter" idx="11"/>
          </p:nvPr>
        </p:nvSpPr>
        <p:spPr/>
        <p:txBody>
          <a:bodyPr/>
          <a:lstStyle/>
          <a:p>
            <a:r>
              <a:rPr lang="it-IT" smtClean="0"/>
              <a:t>IRIS -  Caso de èxito en Italia</a:t>
            </a:r>
            <a:endParaRPr lang="it-IT"/>
          </a:p>
        </p:txBody>
      </p:sp>
      <p:sp>
        <p:nvSpPr>
          <p:cNvPr id="6" name="Segnaposto numero diapositiva 5"/>
          <p:cNvSpPr>
            <a:spLocks noGrp="1"/>
          </p:cNvSpPr>
          <p:nvPr>
            <p:ph type="sldNum" sz="quarter" idx="12"/>
          </p:nvPr>
        </p:nvSpPr>
        <p:spPr/>
        <p:txBody>
          <a:bodyPr/>
          <a:lstStyle/>
          <a:p>
            <a:fld id="{12A75581-1B1C-4BDE-BC7C-22CE22CA77BD}" type="slidenum">
              <a:rPr lang="it-IT" smtClean="0"/>
              <a:t>2</a:t>
            </a:fld>
            <a:endParaRPr lang="it-IT"/>
          </a:p>
        </p:txBody>
      </p:sp>
      <p:sp>
        <p:nvSpPr>
          <p:cNvPr id="7" name="Rettangolo 6"/>
          <p:cNvSpPr/>
          <p:nvPr/>
        </p:nvSpPr>
        <p:spPr>
          <a:xfrm>
            <a:off x="846542" y="1825625"/>
            <a:ext cx="4881465" cy="1323439"/>
          </a:xfrm>
          <a:prstGeom prst="rect">
            <a:avLst/>
          </a:prstGeom>
          <a:noFill/>
        </p:spPr>
        <p:txBody>
          <a:bodyPr wrap="none" lIns="91440" tIns="45720" rIns="91440" bIns="45720">
            <a:spAutoFit/>
          </a:bodyPr>
          <a:lstStyle/>
          <a:p>
            <a:pPr algn="ctr"/>
            <a:r>
              <a:rPr lang="it-IT" sz="8000" b="0" cap="none" spc="0" dirty="0" smtClean="0">
                <a:ln w="0"/>
                <a:solidFill>
                  <a:schemeClr val="tx1"/>
                </a:solidFill>
                <a:effectLst>
                  <a:outerShdw blurRad="38100" dist="19050" dir="2700000" algn="tl" rotWithShape="0">
                    <a:schemeClr val="dk1">
                      <a:alpha val="40000"/>
                    </a:schemeClr>
                  </a:outerShdw>
                </a:effectLst>
              </a:rPr>
              <a:t>NON PROFIT</a:t>
            </a:r>
            <a:endParaRPr lang="it-IT" sz="8000" b="0" cap="none" spc="0" dirty="0">
              <a:ln w="0"/>
              <a:solidFill>
                <a:schemeClr val="tx1"/>
              </a:solidFill>
              <a:effectLst>
                <a:outerShdw blurRad="38100" dist="19050" dir="2700000" algn="tl" rotWithShape="0">
                  <a:schemeClr val="dk1">
                    <a:alpha val="40000"/>
                  </a:schemeClr>
                </a:outerShdw>
              </a:effectLst>
            </a:endParaRPr>
          </a:p>
        </p:txBody>
      </p:sp>
      <p:sp>
        <p:nvSpPr>
          <p:cNvPr id="8" name="Rettangolo 7"/>
          <p:cNvSpPr/>
          <p:nvPr/>
        </p:nvSpPr>
        <p:spPr>
          <a:xfrm>
            <a:off x="5947050" y="1825624"/>
            <a:ext cx="5327100" cy="1323439"/>
          </a:xfrm>
          <a:prstGeom prst="rect">
            <a:avLst/>
          </a:prstGeom>
          <a:noFill/>
        </p:spPr>
        <p:txBody>
          <a:bodyPr wrap="none" lIns="91440" tIns="45720" rIns="91440" bIns="45720">
            <a:spAutoFit/>
          </a:bodyPr>
          <a:lstStyle/>
          <a:p>
            <a:pPr algn="ctr"/>
            <a:r>
              <a:rPr lang="it-IT" sz="8000" b="0" cap="none" spc="0" dirty="0" smtClean="0">
                <a:ln w="0"/>
                <a:solidFill>
                  <a:schemeClr val="tx1"/>
                </a:solidFill>
                <a:effectLst>
                  <a:outerShdw blurRad="38100" dist="19050" dir="2700000" algn="tl" rotWithShape="0">
                    <a:schemeClr val="dk1">
                      <a:alpha val="40000"/>
                    </a:schemeClr>
                  </a:outerShdw>
                </a:effectLst>
              </a:rPr>
              <a:t>CONSORTIUM</a:t>
            </a:r>
            <a:endParaRPr lang="it-IT" sz="8000" b="0" cap="none" spc="0" dirty="0">
              <a:ln w="0"/>
              <a:solidFill>
                <a:schemeClr val="tx1"/>
              </a:solidFill>
              <a:effectLst>
                <a:outerShdw blurRad="38100" dist="19050" dir="2700000" algn="tl" rotWithShape="0">
                  <a:schemeClr val="dk1">
                    <a:alpha val="40000"/>
                  </a:schemeClr>
                </a:outerShdw>
              </a:effectLst>
            </a:endParaRPr>
          </a:p>
        </p:txBody>
      </p:sp>
      <p:sp>
        <p:nvSpPr>
          <p:cNvPr id="12" name="Rettangolo 11"/>
          <p:cNvSpPr/>
          <p:nvPr/>
        </p:nvSpPr>
        <p:spPr>
          <a:xfrm>
            <a:off x="2523067" y="5068967"/>
            <a:ext cx="8678333" cy="1200329"/>
          </a:xfrm>
          <a:prstGeom prst="rect">
            <a:avLst/>
          </a:prstGeom>
        </p:spPr>
        <p:txBody>
          <a:bodyPr wrap="square">
            <a:spAutoFit/>
          </a:bodyPr>
          <a:lstStyle/>
          <a:p>
            <a:r>
              <a:rPr lang="it-IT" sz="3200" dirty="0" err="1"/>
              <a:t>Founded</a:t>
            </a:r>
            <a:r>
              <a:rPr lang="it-IT" sz="3200" dirty="0"/>
              <a:t> in </a:t>
            </a:r>
            <a:r>
              <a:rPr lang="it-IT" sz="7200" dirty="0">
                <a:ln w="0"/>
                <a:effectLst>
                  <a:outerShdw blurRad="38100" dist="19050" dir="2700000" algn="tl" rotWithShape="0">
                    <a:schemeClr val="dk1">
                      <a:alpha val="40000"/>
                    </a:schemeClr>
                  </a:outerShdw>
                </a:effectLst>
              </a:rPr>
              <a:t>1969</a:t>
            </a:r>
            <a:r>
              <a:rPr lang="it-IT" sz="3200" dirty="0"/>
              <a:t>, </a:t>
            </a:r>
            <a:r>
              <a:rPr lang="en-US" sz="3200" dirty="0"/>
              <a:t>with more </a:t>
            </a:r>
            <a:r>
              <a:rPr lang="en-US" sz="7200" dirty="0">
                <a:ln w="0"/>
                <a:effectLst>
                  <a:outerShdw blurRad="38100" dist="19050" dir="2700000" algn="tl" rotWithShape="0">
                    <a:schemeClr val="dk1">
                      <a:alpha val="40000"/>
                    </a:schemeClr>
                  </a:outerShdw>
                </a:effectLst>
              </a:rPr>
              <a:t>700</a:t>
            </a:r>
            <a:r>
              <a:rPr lang="en-US" sz="3200" dirty="0"/>
              <a:t> employees</a:t>
            </a:r>
            <a:r>
              <a:rPr lang="en-US" sz="3200" dirty="0" smtClean="0"/>
              <a:t>,</a:t>
            </a:r>
            <a:endParaRPr lang="en-US" sz="3200" dirty="0"/>
          </a:p>
        </p:txBody>
      </p:sp>
    </p:spTree>
    <p:extLst>
      <p:ext uri="{BB962C8B-B14F-4D97-AF65-F5344CB8AC3E}">
        <p14:creationId xmlns:p14="http://schemas.microsoft.com/office/powerpoint/2010/main" val="12322350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5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fade">
                                      <p:cBhvr>
                                        <p:cTn id="17" dur="500"/>
                                        <p:tgtEl>
                                          <p:spTgt spid="8"/>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12"/>
                                        </p:tgtEl>
                                        <p:attrNameLst>
                                          <p:attrName>style.visibility</p:attrName>
                                        </p:attrNameLst>
                                      </p:cBhvr>
                                      <p:to>
                                        <p:strVal val="visible"/>
                                      </p:to>
                                    </p:set>
                                    <p:animEffect transition="in" filter="fade">
                                      <p:cBhvr>
                                        <p:cTn id="22" dur="500"/>
                                        <p:tgtEl>
                                          <p:spTgt spid="12"/>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Effect transition="in" filter="fade">
                                      <p:cBhvr>
                                        <p:cTn id="27" dur="500"/>
                                        <p:tgtEl>
                                          <p:spTgt spid="3">
                                            <p:txEl>
                                              <p:pRg st="3" end="3"/>
                                            </p:txEl>
                                          </p:spTgt>
                                        </p:tgtEl>
                                      </p:cBhvr>
                                    </p:animEffect>
                                  </p:childTnLst>
                                </p:cTn>
                              </p:par>
                              <p:par>
                                <p:cTn id="28" presetID="10" presetClass="entr" presetSubtype="0" fill="hold" nodeType="withEffect">
                                  <p:stCondLst>
                                    <p:cond delay="0"/>
                                  </p:stCondLst>
                                  <p:childTnLst>
                                    <p:set>
                                      <p:cBhvr>
                                        <p:cTn id="29" dur="1" fill="hold">
                                          <p:stCondLst>
                                            <p:cond delay="0"/>
                                          </p:stCondLst>
                                        </p:cTn>
                                        <p:tgtEl>
                                          <p:spTgt spid="3">
                                            <p:txEl>
                                              <p:pRg st="4" end="4"/>
                                            </p:txEl>
                                          </p:spTgt>
                                        </p:tgtEl>
                                        <p:attrNameLst>
                                          <p:attrName>style.visibility</p:attrName>
                                        </p:attrNameLst>
                                      </p:cBhvr>
                                      <p:to>
                                        <p:strVal val="visible"/>
                                      </p:to>
                                    </p:set>
                                    <p:animEffect transition="in" filter="fade">
                                      <p:cBhvr>
                                        <p:cTn id="30" dur="500"/>
                                        <p:tgtEl>
                                          <p:spTgt spid="3">
                                            <p:txEl>
                                              <p:pRg st="4" end="4"/>
                                            </p:txEl>
                                          </p:spTgt>
                                        </p:tgtEl>
                                      </p:cBhvr>
                                    </p:animEffect>
                                  </p:childTnLst>
                                </p:cTn>
                              </p:par>
                              <p:par>
                                <p:cTn id="31" presetID="10" presetClass="entr" presetSubtype="0" fill="hold" nodeType="withEffect">
                                  <p:stCondLst>
                                    <p:cond delay="0"/>
                                  </p:stCondLst>
                                  <p:childTnLst>
                                    <p:set>
                                      <p:cBhvr>
                                        <p:cTn id="32" dur="1" fill="hold">
                                          <p:stCondLst>
                                            <p:cond delay="0"/>
                                          </p:stCondLst>
                                        </p:cTn>
                                        <p:tgtEl>
                                          <p:spTgt spid="3">
                                            <p:txEl>
                                              <p:pRg st="5" end="5"/>
                                            </p:txEl>
                                          </p:spTgt>
                                        </p:tgtEl>
                                        <p:attrNameLst>
                                          <p:attrName>style.visibility</p:attrName>
                                        </p:attrNameLst>
                                      </p:cBhvr>
                                      <p:to>
                                        <p:strVal val="visible"/>
                                      </p:to>
                                    </p:set>
                                    <p:animEffect transition="in" filter="fade">
                                      <p:cBhvr>
                                        <p:cTn id="33"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animBg="1"/>
      <p:bldP spid="7" grpId="0"/>
      <p:bldP spid="8" grpId="0"/>
      <p:bldP spid="12" grpId="0"/>
    </p:bldLst>
  </p:timing>
</p:sld>
</file>

<file path=ppt/slides/slide20.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t="-9000" b="-9000"/>
          </a:stretch>
        </a:blipFill>
        <a:effectLst/>
      </p:bgPr>
    </p:bg>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err="1" smtClean="0"/>
              <a:t>Features</a:t>
            </a:r>
            <a:r>
              <a:rPr lang="it-IT" dirty="0" smtClean="0"/>
              <a:t> #2: </a:t>
            </a:r>
            <a:r>
              <a:rPr lang="it-IT" dirty="0" err="1" smtClean="0"/>
              <a:t>paginated</a:t>
            </a:r>
            <a:r>
              <a:rPr lang="it-IT" dirty="0" smtClean="0"/>
              <a:t> </a:t>
            </a:r>
            <a:r>
              <a:rPr lang="it-IT" dirty="0" err="1" smtClean="0"/>
              <a:t>properties</a:t>
            </a:r>
            <a:endParaRPr lang="it-IT" dirty="0"/>
          </a:p>
        </p:txBody>
      </p:sp>
      <p:sp>
        <p:nvSpPr>
          <p:cNvPr id="3" name="Segnaposto contenuto 2"/>
          <p:cNvSpPr>
            <a:spLocks noGrp="1"/>
          </p:cNvSpPr>
          <p:nvPr>
            <p:ph idx="1"/>
          </p:nvPr>
        </p:nvSpPr>
        <p:spPr/>
        <p:txBody>
          <a:bodyPr>
            <a:normAutofit/>
          </a:bodyPr>
          <a:lstStyle/>
          <a:p>
            <a:pPr marL="0" lvl="0" indent="0">
              <a:buNone/>
            </a:pPr>
            <a:endParaRPr lang="it-IT" dirty="0"/>
          </a:p>
        </p:txBody>
      </p:sp>
      <p:sp>
        <p:nvSpPr>
          <p:cNvPr id="4" name="Segnaposto data 3"/>
          <p:cNvSpPr>
            <a:spLocks noGrp="1"/>
          </p:cNvSpPr>
          <p:nvPr>
            <p:ph type="dt" sz="half" idx="10"/>
          </p:nvPr>
        </p:nvSpPr>
        <p:spPr/>
        <p:txBody>
          <a:bodyPr/>
          <a:lstStyle/>
          <a:p>
            <a:fld id="{34594C00-1642-4ECD-B5FA-3131832C8CD1}" type="datetime1">
              <a:rPr lang="it-IT" smtClean="0"/>
              <a:t>14/05/2019</a:t>
            </a:fld>
            <a:endParaRPr lang="it-IT"/>
          </a:p>
        </p:txBody>
      </p:sp>
      <p:sp>
        <p:nvSpPr>
          <p:cNvPr id="5" name="Segnaposto piè di pagina 4"/>
          <p:cNvSpPr>
            <a:spLocks noGrp="1"/>
          </p:cNvSpPr>
          <p:nvPr>
            <p:ph type="ftr" sz="quarter" idx="11"/>
          </p:nvPr>
        </p:nvSpPr>
        <p:spPr/>
        <p:txBody>
          <a:bodyPr/>
          <a:lstStyle/>
          <a:p>
            <a:r>
              <a:rPr lang="it-IT" smtClean="0"/>
              <a:t>IRIS -  Caso de èxito en Italia</a:t>
            </a:r>
            <a:endParaRPr lang="it-IT"/>
          </a:p>
        </p:txBody>
      </p:sp>
      <p:sp>
        <p:nvSpPr>
          <p:cNvPr id="6" name="Segnaposto numero diapositiva 5"/>
          <p:cNvSpPr>
            <a:spLocks noGrp="1"/>
          </p:cNvSpPr>
          <p:nvPr>
            <p:ph type="sldNum" sz="quarter" idx="12"/>
          </p:nvPr>
        </p:nvSpPr>
        <p:spPr/>
        <p:txBody>
          <a:bodyPr/>
          <a:lstStyle/>
          <a:p>
            <a:fld id="{12A75581-1B1C-4BDE-BC7C-22CE22CA77BD}" type="slidenum">
              <a:rPr lang="it-IT" smtClean="0"/>
              <a:t>20</a:t>
            </a:fld>
            <a:endParaRPr lang="it-IT"/>
          </a:p>
        </p:txBody>
      </p:sp>
      <p:pic>
        <p:nvPicPr>
          <p:cNvPr id="8" name="Immagine 7"/>
          <p:cNvPicPr>
            <a:picLocks noChangeAspect="1"/>
          </p:cNvPicPr>
          <p:nvPr/>
        </p:nvPicPr>
        <p:blipFill>
          <a:blip r:embed="rId4"/>
          <a:stretch>
            <a:fillRect/>
          </a:stretch>
        </p:blipFill>
        <p:spPr>
          <a:xfrm>
            <a:off x="1025456" y="1948026"/>
            <a:ext cx="7383340" cy="4188803"/>
          </a:xfrm>
          <a:prstGeom prst="rect">
            <a:avLst/>
          </a:prstGeom>
        </p:spPr>
      </p:pic>
      <p:sp>
        <p:nvSpPr>
          <p:cNvPr id="16" name="Rettangolo con angoli arrotondati in diagonale 15"/>
          <p:cNvSpPr/>
          <p:nvPr/>
        </p:nvSpPr>
        <p:spPr>
          <a:xfrm>
            <a:off x="1025456" y="2239109"/>
            <a:ext cx="1834975" cy="504092"/>
          </a:xfrm>
          <a:prstGeom prst="round2DiagRect">
            <a:avLst/>
          </a:prstGeom>
          <a:noFill/>
          <a:ln w="53975">
            <a:solidFill>
              <a:srgbClr val="E00A3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2" name="Rettangolo con angoli arrotondati in diagonale 11"/>
          <p:cNvSpPr/>
          <p:nvPr/>
        </p:nvSpPr>
        <p:spPr>
          <a:xfrm>
            <a:off x="3238081" y="2239109"/>
            <a:ext cx="2611734" cy="504092"/>
          </a:xfrm>
          <a:prstGeom prst="round2DiagRect">
            <a:avLst/>
          </a:prstGeom>
          <a:noFill/>
          <a:ln w="53975">
            <a:solidFill>
              <a:srgbClr val="E00A3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3" name="Rettangolo con angoli arrotondati in diagonale 12"/>
          <p:cNvSpPr/>
          <p:nvPr/>
        </p:nvSpPr>
        <p:spPr>
          <a:xfrm>
            <a:off x="1268604" y="5557411"/>
            <a:ext cx="3889550" cy="504092"/>
          </a:xfrm>
          <a:prstGeom prst="round2DiagRect">
            <a:avLst/>
          </a:prstGeom>
          <a:noFill/>
          <a:ln w="53975">
            <a:solidFill>
              <a:srgbClr val="E00A3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7" name="Fumetto 2 16"/>
          <p:cNvSpPr/>
          <p:nvPr/>
        </p:nvSpPr>
        <p:spPr>
          <a:xfrm>
            <a:off x="8596052" y="1994918"/>
            <a:ext cx="2493420" cy="3057727"/>
          </a:xfrm>
          <a:prstGeom prst="wedgeRoundRectCallout">
            <a:avLst>
              <a:gd name="adj1" fmla="val -180214"/>
              <a:gd name="adj2" fmla="val -7250"/>
              <a:gd name="adj3" fmla="val 16667"/>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r>
              <a:rPr lang="en-US" sz="2000" dirty="0" smtClean="0"/>
              <a:t>Each property can be configured to have:</a:t>
            </a:r>
          </a:p>
          <a:p>
            <a:pPr marL="457200" indent="-457200">
              <a:buFontTx/>
              <a:buChar char="-"/>
            </a:pPr>
            <a:r>
              <a:rPr lang="en-US" sz="2000" dirty="0" smtClean="0"/>
              <a:t>Search feature</a:t>
            </a:r>
          </a:p>
          <a:p>
            <a:pPr marL="457200" indent="-457200">
              <a:buFontTx/>
              <a:buChar char="-"/>
            </a:pPr>
            <a:r>
              <a:rPr lang="en-US" sz="2000" dirty="0" smtClean="0"/>
              <a:t>Sorting</a:t>
            </a:r>
          </a:p>
          <a:p>
            <a:pPr marL="457200" indent="-457200">
              <a:buFontTx/>
              <a:buChar char="-"/>
            </a:pPr>
            <a:r>
              <a:rPr lang="en-US" sz="2000" dirty="0" smtClean="0"/>
              <a:t>Pagination</a:t>
            </a:r>
            <a:endParaRPr lang="en-US" sz="2000" dirty="0"/>
          </a:p>
        </p:txBody>
      </p:sp>
    </p:spTree>
    <p:extLst>
      <p:ext uri="{BB962C8B-B14F-4D97-AF65-F5344CB8AC3E}">
        <p14:creationId xmlns:p14="http://schemas.microsoft.com/office/powerpoint/2010/main" val="17081440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nodePh="1">
                                  <p:stCondLst>
                                    <p:cond delay="0"/>
                                  </p:stCondLst>
                                  <p:endCondLst>
                                    <p:cond evt="begin" delay="0">
                                      <p:tn val="10"/>
                                    </p:cond>
                                  </p:end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500"/>
                                        <p:tgtEl>
                                          <p:spTgt spid="3">
                                            <p:txEl>
                                              <p:pRg st="0" end="0"/>
                                            </p:txEl>
                                          </p:spTgt>
                                        </p:tgtEl>
                                      </p:cBhvr>
                                    </p:animEffect>
                                  </p:childTnLst>
                                </p:cTn>
                              </p:par>
                            </p:childTnLst>
                          </p:cTn>
                        </p:par>
                        <p:par>
                          <p:cTn id="13" fill="hold">
                            <p:stCondLst>
                              <p:cond delay="500"/>
                            </p:stCondLst>
                            <p:childTnLst>
                              <p:par>
                                <p:cTn id="14" presetID="10" presetClass="entr" presetSubtype="0" fill="hold" grpId="0" nodeType="afterEffect">
                                  <p:stCondLst>
                                    <p:cond delay="0"/>
                                  </p:stCondLst>
                                  <p:childTnLst>
                                    <p:set>
                                      <p:cBhvr>
                                        <p:cTn id="15" dur="1" fill="hold">
                                          <p:stCondLst>
                                            <p:cond delay="0"/>
                                          </p:stCondLst>
                                        </p:cTn>
                                        <p:tgtEl>
                                          <p:spTgt spid="16"/>
                                        </p:tgtEl>
                                        <p:attrNameLst>
                                          <p:attrName>style.visibility</p:attrName>
                                        </p:attrNameLst>
                                      </p:cBhvr>
                                      <p:to>
                                        <p:strVal val="visible"/>
                                      </p:to>
                                    </p:set>
                                    <p:animEffect transition="in" filter="fade">
                                      <p:cBhvr>
                                        <p:cTn id="16" dur="500"/>
                                        <p:tgtEl>
                                          <p:spTgt spid="16"/>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17"/>
                                        </p:tgtEl>
                                        <p:attrNameLst>
                                          <p:attrName>style.visibility</p:attrName>
                                        </p:attrNameLst>
                                      </p:cBhvr>
                                      <p:to>
                                        <p:strVal val="visible"/>
                                      </p:to>
                                    </p:set>
                                    <p:animEffect transition="in" filter="fade">
                                      <p:cBhvr>
                                        <p:cTn id="21" dur="500"/>
                                        <p:tgtEl>
                                          <p:spTgt spid="17"/>
                                        </p:tgtEl>
                                      </p:cBhvr>
                                    </p:animEffect>
                                  </p:childTnLst>
                                </p:cTn>
                              </p:par>
                            </p:childTnLst>
                          </p:cTn>
                        </p:par>
                        <p:par>
                          <p:cTn id="22" fill="hold">
                            <p:stCondLst>
                              <p:cond delay="500"/>
                            </p:stCondLst>
                            <p:childTnLst>
                              <p:par>
                                <p:cTn id="23" presetID="10" presetClass="entr" presetSubtype="0" fill="hold" grpId="0" nodeType="afterEffect">
                                  <p:stCondLst>
                                    <p:cond delay="0"/>
                                  </p:stCondLst>
                                  <p:childTnLst>
                                    <p:set>
                                      <p:cBhvr>
                                        <p:cTn id="24" dur="1" fill="hold">
                                          <p:stCondLst>
                                            <p:cond delay="0"/>
                                          </p:stCondLst>
                                        </p:cTn>
                                        <p:tgtEl>
                                          <p:spTgt spid="12"/>
                                        </p:tgtEl>
                                        <p:attrNameLst>
                                          <p:attrName>style.visibility</p:attrName>
                                        </p:attrNameLst>
                                      </p:cBhvr>
                                      <p:to>
                                        <p:strVal val="visible"/>
                                      </p:to>
                                    </p:set>
                                    <p:animEffect transition="in" filter="fade">
                                      <p:cBhvr>
                                        <p:cTn id="25" dur="500"/>
                                        <p:tgtEl>
                                          <p:spTgt spid="12"/>
                                        </p:tgtEl>
                                      </p:cBhvr>
                                    </p:animEffect>
                                  </p:childTnLst>
                                </p:cTn>
                              </p:par>
                            </p:childTnLst>
                          </p:cTn>
                        </p:par>
                        <p:par>
                          <p:cTn id="26" fill="hold">
                            <p:stCondLst>
                              <p:cond delay="1000"/>
                            </p:stCondLst>
                            <p:childTnLst>
                              <p:par>
                                <p:cTn id="27" presetID="10" presetClass="entr" presetSubtype="0" fill="hold" grpId="0" nodeType="afterEffect">
                                  <p:stCondLst>
                                    <p:cond delay="0"/>
                                  </p:stCondLst>
                                  <p:childTnLst>
                                    <p:set>
                                      <p:cBhvr>
                                        <p:cTn id="28" dur="1" fill="hold">
                                          <p:stCondLst>
                                            <p:cond delay="0"/>
                                          </p:stCondLst>
                                        </p:cTn>
                                        <p:tgtEl>
                                          <p:spTgt spid="13"/>
                                        </p:tgtEl>
                                        <p:attrNameLst>
                                          <p:attrName>style.visibility</p:attrName>
                                        </p:attrNameLst>
                                      </p:cBhvr>
                                      <p:to>
                                        <p:strVal val="visible"/>
                                      </p:to>
                                    </p:set>
                                    <p:animEffect transition="in" filter="fade">
                                      <p:cBhvr>
                                        <p:cTn id="29"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16" grpId="0" animBg="1"/>
      <p:bldP spid="12" grpId="0" animBg="1"/>
      <p:bldP spid="13" grpId="0" animBg="1"/>
      <p:bldP spid="17"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t="-9000" b="-9000"/>
          </a:stretch>
        </a:blipFill>
        <a:effectLst/>
      </p:bgPr>
    </p:bg>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err="1" smtClean="0"/>
              <a:t>Features</a:t>
            </a:r>
            <a:r>
              <a:rPr lang="it-IT" dirty="0" smtClean="0"/>
              <a:t> #3: </a:t>
            </a:r>
            <a:r>
              <a:rPr lang="it-IT" dirty="0" smtClean="0"/>
              <a:t>«</a:t>
            </a:r>
            <a:r>
              <a:rPr lang="it-IT" dirty="0" err="1" smtClean="0"/>
              <a:t>matches</a:t>
            </a:r>
            <a:r>
              <a:rPr lang="it-IT" dirty="0" smtClean="0"/>
              <a:t> </a:t>
            </a:r>
            <a:r>
              <a:rPr lang="it-IT" dirty="0" err="1" smtClean="0"/>
              <a:t>found</a:t>
            </a:r>
            <a:r>
              <a:rPr lang="it-IT" dirty="0" smtClean="0"/>
              <a:t>» in </a:t>
            </a:r>
            <a:r>
              <a:rPr lang="it-IT" dirty="0" err="1" smtClean="0"/>
              <a:t>search</a:t>
            </a:r>
            <a:endParaRPr lang="it-IT" dirty="0"/>
          </a:p>
        </p:txBody>
      </p:sp>
      <p:sp>
        <p:nvSpPr>
          <p:cNvPr id="3" name="Segnaposto contenuto 2"/>
          <p:cNvSpPr>
            <a:spLocks noGrp="1"/>
          </p:cNvSpPr>
          <p:nvPr>
            <p:ph idx="1"/>
          </p:nvPr>
        </p:nvSpPr>
        <p:spPr/>
        <p:txBody>
          <a:bodyPr>
            <a:normAutofit/>
          </a:bodyPr>
          <a:lstStyle/>
          <a:p>
            <a:pPr marL="0" lvl="0" indent="0">
              <a:buNone/>
            </a:pPr>
            <a:endParaRPr lang="it-IT" dirty="0"/>
          </a:p>
        </p:txBody>
      </p:sp>
      <p:sp>
        <p:nvSpPr>
          <p:cNvPr id="4" name="Segnaposto data 3"/>
          <p:cNvSpPr>
            <a:spLocks noGrp="1"/>
          </p:cNvSpPr>
          <p:nvPr>
            <p:ph type="dt" sz="half" idx="10"/>
          </p:nvPr>
        </p:nvSpPr>
        <p:spPr/>
        <p:txBody>
          <a:bodyPr/>
          <a:lstStyle/>
          <a:p>
            <a:fld id="{34594C00-1642-4ECD-B5FA-3131832C8CD1}" type="datetime1">
              <a:rPr lang="it-IT" smtClean="0"/>
              <a:t>14/05/2019</a:t>
            </a:fld>
            <a:endParaRPr lang="it-IT"/>
          </a:p>
        </p:txBody>
      </p:sp>
      <p:sp>
        <p:nvSpPr>
          <p:cNvPr id="5" name="Segnaposto piè di pagina 4"/>
          <p:cNvSpPr>
            <a:spLocks noGrp="1"/>
          </p:cNvSpPr>
          <p:nvPr>
            <p:ph type="ftr" sz="quarter" idx="11"/>
          </p:nvPr>
        </p:nvSpPr>
        <p:spPr/>
        <p:txBody>
          <a:bodyPr/>
          <a:lstStyle/>
          <a:p>
            <a:r>
              <a:rPr lang="it-IT" smtClean="0"/>
              <a:t>IRIS -  Caso de èxito en Italia</a:t>
            </a:r>
            <a:endParaRPr lang="it-IT"/>
          </a:p>
        </p:txBody>
      </p:sp>
      <p:sp>
        <p:nvSpPr>
          <p:cNvPr id="6" name="Segnaposto numero diapositiva 5"/>
          <p:cNvSpPr>
            <a:spLocks noGrp="1"/>
          </p:cNvSpPr>
          <p:nvPr>
            <p:ph type="sldNum" sz="quarter" idx="12"/>
          </p:nvPr>
        </p:nvSpPr>
        <p:spPr/>
        <p:txBody>
          <a:bodyPr/>
          <a:lstStyle/>
          <a:p>
            <a:fld id="{12A75581-1B1C-4BDE-BC7C-22CE22CA77BD}" type="slidenum">
              <a:rPr lang="it-IT" smtClean="0"/>
              <a:t>21</a:t>
            </a:fld>
            <a:endParaRPr lang="it-IT"/>
          </a:p>
        </p:txBody>
      </p:sp>
      <p:pic>
        <p:nvPicPr>
          <p:cNvPr id="9" name="Immagine 8"/>
          <p:cNvPicPr>
            <a:picLocks noChangeAspect="1"/>
          </p:cNvPicPr>
          <p:nvPr/>
        </p:nvPicPr>
        <p:blipFill>
          <a:blip r:embed="rId4"/>
          <a:stretch>
            <a:fillRect/>
          </a:stretch>
        </p:blipFill>
        <p:spPr>
          <a:xfrm>
            <a:off x="1113380" y="1994918"/>
            <a:ext cx="6610350" cy="3676650"/>
          </a:xfrm>
          <a:prstGeom prst="rect">
            <a:avLst/>
          </a:prstGeom>
        </p:spPr>
      </p:pic>
      <p:sp>
        <p:nvSpPr>
          <p:cNvPr id="16" name="Rettangolo con angoli arrotondati in diagonale 15"/>
          <p:cNvSpPr/>
          <p:nvPr/>
        </p:nvSpPr>
        <p:spPr>
          <a:xfrm>
            <a:off x="1470934" y="4149970"/>
            <a:ext cx="1366052" cy="433753"/>
          </a:xfrm>
          <a:prstGeom prst="round2DiagRect">
            <a:avLst/>
          </a:prstGeom>
          <a:noFill/>
          <a:ln w="53975">
            <a:solidFill>
              <a:srgbClr val="E00A3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7" name="Fumetto 2 16"/>
          <p:cNvSpPr/>
          <p:nvPr/>
        </p:nvSpPr>
        <p:spPr>
          <a:xfrm>
            <a:off x="8596052" y="1994918"/>
            <a:ext cx="2493420" cy="3057727"/>
          </a:xfrm>
          <a:prstGeom prst="wedgeRoundRectCallout">
            <a:avLst>
              <a:gd name="adj1" fmla="val -275186"/>
              <a:gd name="adj2" fmla="val 26872"/>
              <a:gd name="adj3" fmla="val 16667"/>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r>
              <a:rPr lang="en-US" sz="2000" dirty="0" smtClean="0"/>
              <a:t>Why this researcher is in the top of the list?</a:t>
            </a:r>
          </a:p>
          <a:p>
            <a:r>
              <a:rPr lang="en-US" sz="2000" dirty="0" smtClean="0"/>
              <a:t>Is he real an expert of domain I’m looking for?</a:t>
            </a:r>
            <a:endParaRPr lang="en-US" sz="2000" dirty="0" smtClean="0"/>
          </a:p>
        </p:txBody>
      </p:sp>
    </p:spTree>
    <p:extLst>
      <p:ext uri="{BB962C8B-B14F-4D97-AF65-F5344CB8AC3E}">
        <p14:creationId xmlns:p14="http://schemas.microsoft.com/office/powerpoint/2010/main" val="25476749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nodePh="1">
                                  <p:stCondLst>
                                    <p:cond delay="0"/>
                                  </p:stCondLst>
                                  <p:endCondLst>
                                    <p:cond evt="begin" delay="0">
                                      <p:tn val="10"/>
                                    </p:cond>
                                  </p:end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500"/>
                                        <p:tgtEl>
                                          <p:spTgt spid="3">
                                            <p:txEl>
                                              <p:pRg st="0" end="0"/>
                                            </p:txEl>
                                          </p:spTgt>
                                        </p:tgtEl>
                                      </p:cBhvr>
                                    </p:animEffect>
                                  </p:childTnLst>
                                </p:cTn>
                              </p:par>
                            </p:childTnLst>
                          </p:cTn>
                        </p:par>
                        <p:par>
                          <p:cTn id="13" fill="hold">
                            <p:stCondLst>
                              <p:cond delay="500"/>
                            </p:stCondLst>
                            <p:childTnLst>
                              <p:par>
                                <p:cTn id="14" presetID="10" presetClass="entr" presetSubtype="0" fill="hold" grpId="0" nodeType="afterEffect">
                                  <p:stCondLst>
                                    <p:cond delay="0"/>
                                  </p:stCondLst>
                                  <p:childTnLst>
                                    <p:set>
                                      <p:cBhvr>
                                        <p:cTn id="15" dur="1" fill="hold">
                                          <p:stCondLst>
                                            <p:cond delay="0"/>
                                          </p:stCondLst>
                                        </p:cTn>
                                        <p:tgtEl>
                                          <p:spTgt spid="16"/>
                                        </p:tgtEl>
                                        <p:attrNameLst>
                                          <p:attrName>style.visibility</p:attrName>
                                        </p:attrNameLst>
                                      </p:cBhvr>
                                      <p:to>
                                        <p:strVal val="visible"/>
                                      </p:to>
                                    </p:set>
                                    <p:animEffect transition="in" filter="fade">
                                      <p:cBhvr>
                                        <p:cTn id="16" dur="500"/>
                                        <p:tgtEl>
                                          <p:spTgt spid="16"/>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17"/>
                                        </p:tgtEl>
                                        <p:attrNameLst>
                                          <p:attrName>style.visibility</p:attrName>
                                        </p:attrNameLst>
                                      </p:cBhvr>
                                      <p:to>
                                        <p:strVal val="visible"/>
                                      </p:to>
                                    </p:set>
                                    <p:animEffect transition="in" filter="fade">
                                      <p:cBhvr>
                                        <p:cTn id="21"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16" grpId="0" animBg="1"/>
      <p:bldP spid="17"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t="-9000" b="-9000"/>
          </a:stretch>
        </a:blipFill>
        <a:effectLst/>
      </p:bgPr>
    </p:bg>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err="1" smtClean="0"/>
              <a:t>Features</a:t>
            </a:r>
            <a:r>
              <a:rPr lang="it-IT" dirty="0" smtClean="0"/>
              <a:t> #3: </a:t>
            </a:r>
            <a:r>
              <a:rPr lang="it-IT" dirty="0" smtClean="0"/>
              <a:t>«</a:t>
            </a:r>
            <a:r>
              <a:rPr lang="it-IT" dirty="0" err="1" smtClean="0"/>
              <a:t>matches</a:t>
            </a:r>
            <a:r>
              <a:rPr lang="it-IT" dirty="0" smtClean="0"/>
              <a:t> </a:t>
            </a:r>
            <a:r>
              <a:rPr lang="it-IT" dirty="0" err="1" smtClean="0"/>
              <a:t>found</a:t>
            </a:r>
            <a:r>
              <a:rPr lang="it-IT" dirty="0" smtClean="0"/>
              <a:t>» in </a:t>
            </a:r>
            <a:r>
              <a:rPr lang="it-IT" dirty="0" err="1" smtClean="0"/>
              <a:t>search</a:t>
            </a:r>
            <a:endParaRPr lang="it-IT" dirty="0"/>
          </a:p>
        </p:txBody>
      </p:sp>
      <p:sp>
        <p:nvSpPr>
          <p:cNvPr id="3" name="Segnaposto contenuto 2"/>
          <p:cNvSpPr>
            <a:spLocks noGrp="1"/>
          </p:cNvSpPr>
          <p:nvPr>
            <p:ph idx="1"/>
          </p:nvPr>
        </p:nvSpPr>
        <p:spPr/>
        <p:txBody>
          <a:bodyPr>
            <a:normAutofit/>
          </a:bodyPr>
          <a:lstStyle/>
          <a:p>
            <a:pPr marL="0" lvl="0" indent="0">
              <a:buNone/>
            </a:pPr>
            <a:r>
              <a:rPr lang="it-IT" dirty="0" smtClean="0"/>
              <a:t>VIVO shows a </a:t>
            </a:r>
            <a:r>
              <a:rPr lang="it-IT" dirty="0" err="1" smtClean="0"/>
              <a:t>modal</a:t>
            </a:r>
            <a:r>
              <a:rPr lang="it-IT" dirty="0" smtClean="0"/>
              <a:t> with </a:t>
            </a:r>
            <a:r>
              <a:rPr lang="it-IT" dirty="0" err="1" smtClean="0"/>
              <a:t>all</a:t>
            </a:r>
            <a:r>
              <a:rPr lang="it-IT" dirty="0" smtClean="0"/>
              <a:t> </a:t>
            </a:r>
            <a:r>
              <a:rPr lang="it-IT" dirty="0" err="1" smtClean="0"/>
              <a:t>entities</a:t>
            </a:r>
            <a:r>
              <a:rPr lang="it-IT" dirty="0" smtClean="0"/>
              <a:t>, </a:t>
            </a:r>
            <a:r>
              <a:rPr lang="it-IT" dirty="0" err="1" smtClean="0"/>
              <a:t>releated</a:t>
            </a:r>
            <a:r>
              <a:rPr lang="it-IT" dirty="0" smtClean="0"/>
              <a:t> to </a:t>
            </a:r>
            <a:r>
              <a:rPr lang="it-IT" dirty="0" err="1" smtClean="0"/>
              <a:t>people</a:t>
            </a:r>
            <a:r>
              <a:rPr lang="it-IT" dirty="0" smtClean="0"/>
              <a:t> in the </a:t>
            </a:r>
            <a:r>
              <a:rPr lang="it-IT" dirty="0" err="1" smtClean="0"/>
              <a:t>search</a:t>
            </a:r>
            <a:r>
              <a:rPr lang="it-IT" dirty="0" smtClean="0"/>
              <a:t> </a:t>
            </a:r>
            <a:r>
              <a:rPr lang="it-IT" dirty="0" err="1" smtClean="0"/>
              <a:t>results</a:t>
            </a:r>
            <a:r>
              <a:rPr lang="it-IT" dirty="0" smtClean="0"/>
              <a:t>, </a:t>
            </a:r>
            <a:r>
              <a:rPr lang="it-IT" dirty="0" err="1" smtClean="0"/>
              <a:t>that</a:t>
            </a:r>
            <a:r>
              <a:rPr lang="it-IT" dirty="0" smtClean="0"/>
              <a:t> </a:t>
            </a:r>
            <a:r>
              <a:rPr lang="it-IT" dirty="0" err="1" smtClean="0"/>
              <a:t>matches</a:t>
            </a:r>
            <a:r>
              <a:rPr lang="it-IT" dirty="0" smtClean="0"/>
              <a:t> </a:t>
            </a:r>
            <a:r>
              <a:rPr lang="it-IT" dirty="0" err="1" smtClean="0"/>
              <a:t>my</a:t>
            </a:r>
            <a:r>
              <a:rPr lang="it-IT" dirty="0" smtClean="0"/>
              <a:t> </a:t>
            </a:r>
            <a:r>
              <a:rPr lang="it-IT" dirty="0" err="1" smtClean="0"/>
              <a:t>search</a:t>
            </a:r>
            <a:r>
              <a:rPr lang="it-IT" dirty="0" smtClean="0"/>
              <a:t>.</a:t>
            </a:r>
          </a:p>
          <a:p>
            <a:pPr marL="0" lvl="0" indent="0">
              <a:buNone/>
            </a:pPr>
            <a:endParaRPr lang="it-IT" dirty="0"/>
          </a:p>
          <a:p>
            <a:pPr marL="0" lvl="0" indent="0">
              <a:buNone/>
            </a:pPr>
            <a:r>
              <a:rPr lang="it-IT" dirty="0" smtClean="0"/>
              <a:t>BEFORE</a:t>
            </a:r>
          </a:p>
          <a:p>
            <a:r>
              <a:rPr lang="it-IT" dirty="0" smtClean="0"/>
              <a:t>VIVO </a:t>
            </a:r>
            <a:r>
              <a:rPr lang="it-IT" dirty="0" err="1" smtClean="0"/>
              <a:t>searchs</a:t>
            </a:r>
            <a:r>
              <a:rPr lang="it-IT" dirty="0" smtClean="0"/>
              <a:t> in ALL-TEXT </a:t>
            </a:r>
            <a:r>
              <a:rPr lang="it-IT" dirty="0" err="1" smtClean="0"/>
              <a:t>fields</a:t>
            </a:r>
            <a:r>
              <a:rPr lang="it-IT" dirty="0" smtClean="0"/>
              <a:t>.</a:t>
            </a:r>
          </a:p>
          <a:p>
            <a:pPr marL="0" lvl="0" indent="0">
              <a:buNone/>
            </a:pPr>
            <a:r>
              <a:rPr lang="it-IT" dirty="0" smtClean="0"/>
              <a:t>AFTER </a:t>
            </a:r>
          </a:p>
          <a:p>
            <a:r>
              <a:rPr lang="it-IT" dirty="0"/>
              <a:t>VIVO </a:t>
            </a:r>
            <a:r>
              <a:rPr lang="it-IT" dirty="0" err="1"/>
              <a:t>searchs</a:t>
            </a:r>
            <a:r>
              <a:rPr lang="it-IT" dirty="0"/>
              <a:t> in ALL-TEXT </a:t>
            </a:r>
            <a:r>
              <a:rPr lang="it-IT" dirty="0" err="1"/>
              <a:t>fields</a:t>
            </a:r>
            <a:r>
              <a:rPr lang="it-IT" dirty="0" smtClean="0"/>
              <a:t>.</a:t>
            </a:r>
          </a:p>
          <a:p>
            <a:r>
              <a:rPr lang="it-IT" dirty="0" err="1" smtClean="0"/>
              <a:t>Clicking</a:t>
            </a:r>
            <a:r>
              <a:rPr lang="it-IT" dirty="0" smtClean="0"/>
              <a:t> on «</a:t>
            </a:r>
            <a:r>
              <a:rPr lang="it-IT" dirty="0" err="1" smtClean="0"/>
              <a:t>matches</a:t>
            </a:r>
            <a:r>
              <a:rPr lang="it-IT" dirty="0" smtClean="0"/>
              <a:t> </a:t>
            </a:r>
            <a:r>
              <a:rPr lang="it-IT" dirty="0" err="1" smtClean="0"/>
              <a:t>found</a:t>
            </a:r>
            <a:r>
              <a:rPr lang="it-IT" dirty="0" smtClean="0"/>
              <a:t>» VIVO </a:t>
            </a:r>
            <a:r>
              <a:rPr lang="it-IT" dirty="0" err="1" smtClean="0"/>
              <a:t>search</a:t>
            </a:r>
            <a:r>
              <a:rPr lang="it-IT" dirty="0" smtClean="0"/>
              <a:t> </a:t>
            </a:r>
            <a:r>
              <a:rPr lang="it-IT" dirty="0" err="1" smtClean="0"/>
              <a:t>again</a:t>
            </a:r>
            <a:r>
              <a:rPr lang="it-IT" dirty="0" smtClean="0"/>
              <a:t> in </a:t>
            </a:r>
            <a:r>
              <a:rPr lang="it-IT" dirty="0" err="1" smtClean="0"/>
              <a:t>all</a:t>
            </a:r>
            <a:r>
              <a:rPr lang="it-IT" dirty="0" smtClean="0"/>
              <a:t> </a:t>
            </a:r>
            <a:r>
              <a:rPr lang="it-IT" dirty="0" err="1" smtClean="0"/>
              <a:t>related</a:t>
            </a:r>
            <a:r>
              <a:rPr lang="it-IT" dirty="0" smtClean="0"/>
              <a:t> </a:t>
            </a:r>
            <a:r>
              <a:rPr lang="it-IT" dirty="0" err="1" smtClean="0"/>
              <a:t>items</a:t>
            </a:r>
            <a:r>
              <a:rPr lang="it-IT" dirty="0" smtClean="0"/>
              <a:t> to </a:t>
            </a:r>
            <a:r>
              <a:rPr lang="it-IT" dirty="0" err="1" smtClean="0"/>
              <a:t>find</a:t>
            </a:r>
            <a:r>
              <a:rPr lang="it-IT" dirty="0" smtClean="0"/>
              <a:t> single </a:t>
            </a:r>
            <a:r>
              <a:rPr lang="it-IT" dirty="0" err="1" smtClean="0"/>
              <a:t>entities</a:t>
            </a:r>
            <a:r>
              <a:rPr lang="it-IT" dirty="0" smtClean="0"/>
              <a:t> </a:t>
            </a:r>
            <a:r>
              <a:rPr lang="it-IT" dirty="0" err="1" smtClean="0"/>
              <a:t>matches</a:t>
            </a:r>
            <a:r>
              <a:rPr lang="it-IT" dirty="0" smtClean="0"/>
              <a:t>.</a:t>
            </a:r>
            <a:endParaRPr lang="it-IT" dirty="0"/>
          </a:p>
        </p:txBody>
      </p:sp>
      <p:sp>
        <p:nvSpPr>
          <p:cNvPr id="4" name="Segnaposto data 3"/>
          <p:cNvSpPr>
            <a:spLocks noGrp="1"/>
          </p:cNvSpPr>
          <p:nvPr>
            <p:ph type="dt" sz="half" idx="10"/>
          </p:nvPr>
        </p:nvSpPr>
        <p:spPr/>
        <p:txBody>
          <a:bodyPr/>
          <a:lstStyle/>
          <a:p>
            <a:fld id="{34594C00-1642-4ECD-B5FA-3131832C8CD1}" type="datetime1">
              <a:rPr lang="it-IT" smtClean="0"/>
              <a:t>14/05/2019</a:t>
            </a:fld>
            <a:endParaRPr lang="it-IT"/>
          </a:p>
        </p:txBody>
      </p:sp>
      <p:sp>
        <p:nvSpPr>
          <p:cNvPr id="5" name="Segnaposto piè di pagina 4"/>
          <p:cNvSpPr>
            <a:spLocks noGrp="1"/>
          </p:cNvSpPr>
          <p:nvPr>
            <p:ph type="ftr" sz="quarter" idx="11"/>
          </p:nvPr>
        </p:nvSpPr>
        <p:spPr/>
        <p:txBody>
          <a:bodyPr/>
          <a:lstStyle/>
          <a:p>
            <a:r>
              <a:rPr lang="it-IT" smtClean="0"/>
              <a:t>IRIS -  Caso de èxito en Italia</a:t>
            </a:r>
            <a:endParaRPr lang="it-IT"/>
          </a:p>
        </p:txBody>
      </p:sp>
      <p:sp>
        <p:nvSpPr>
          <p:cNvPr id="6" name="Segnaposto numero diapositiva 5"/>
          <p:cNvSpPr>
            <a:spLocks noGrp="1"/>
          </p:cNvSpPr>
          <p:nvPr>
            <p:ph type="sldNum" sz="quarter" idx="12"/>
          </p:nvPr>
        </p:nvSpPr>
        <p:spPr/>
        <p:txBody>
          <a:bodyPr/>
          <a:lstStyle/>
          <a:p>
            <a:fld id="{12A75581-1B1C-4BDE-BC7C-22CE22CA77BD}" type="slidenum">
              <a:rPr lang="it-IT" smtClean="0"/>
              <a:t>22</a:t>
            </a:fld>
            <a:endParaRPr lang="it-IT"/>
          </a:p>
        </p:txBody>
      </p:sp>
    </p:spTree>
    <p:extLst>
      <p:ext uri="{BB962C8B-B14F-4D97-AF65-F5344CB8AC3E}">
        <p14:creationId xmlns:p14="http://schemas.microsoft.com/office/powerpoint/2010/main" val="12453421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fade">
                                      <p:cBhvr>
                                        <p:cTn id="32" dur="500"/>
                                        <p:tgtEl>
                                          <p:spTgt spid="3">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Effect transition="in" filter="fade">
                                      <p:cBhvr>
                                        <p:cTn id="37"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3.xml><?xml version="1.0" encoding="utf-8"?>
<p:sld xmlns:a="http://schemas.openxmlformats.org/drawingml/2006/main" xmlns:r="http://schemas.openxmlformats.org/officeDocument/2006/relationships" xmlns:p="http://schemas.openxmlformats.org/presentationml/2006/main" show="0">
  <p:cSld>
    <p:bg>
      <p:bgPr>
        <a:blipFill dpi="0" rotWithShape="1">
          <a:blip r:embed="rId3">
            <a:lum/>
          </a:blip>
          <a:srcRect/>
          <a:stretch>
            <a:fillRect t="-9000" b="-9000"/>
          </a:stretch>
        </a:blipFill>
        <a:effectLst/>
      </p:bgPr>
    </p:bg>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err="1" smtClean="0"/>
              <a:t>What</a:t>
            </a:r>
            <a:r>
              <a:rPr lang="it-IT" dirty="0" smtClean="0"/>
              <a:t> </a:t>
            </a:r>
            <a:r>
              <a:rPr lang="it-IT" dirty="0" err="1" smtClean="0"/>
              <a:t>about</a:t>
            </a:r>
            <a:r>
              <a:rPr lang="it-IT" dirty="0" smtClean="0"/>
              <a:t> CINECA?</a:t>
            </a:r>
            <a:endParaRPr lang="it-IT" dirty="0"/>
          </a:p>
        </p:txBody>
      </p:sp>
      <p:sp>
        <p:nvSpPr>
          <p:cNvPr id="3" name="Segnaposto contenuto 2"/>
          <p:cNvSpPr>
            <a:spLocks noGrp="1"/>
          </p:cNvSpPr>
          <p:nvPr>
            <p:ph idx="1"/>
          </p:nvPr>
        </p:nvSpPr>
        <p:spPr/>
        <p:txBody>
          <a:bodyPr>
            <a:normAutofit/>
          </a:bodyPr>
          <a:lstStyle/>
          <a:p>
            <a:pPr marL="0" indent="0">
              <a:buNone/>
            </a:pPr>
            <a:r>
              <a:rPr lang="en-US" sz="4400" dirty="0" smtClean="0"/>
              <a:t>Today </a:t>
            </a:r>
            <a:r>
              <a:rPr lang="en-US" sz="4400" dirty="0"/>
              <a:t>it is the largest Italian computing </a:t>
            </a:r>
            <a:r>
              <a:rPr lang="en-US" sz="4400" dirty="0" err="1"/>
              <a:t>centre</a:t>
            </a:r>
            <a:r>
              <a:rPr lang="en-US" sz="4400" dirty="0"/>
              <a:t>, one of the most important worldwide. </a:t>
            </a:r>
          </a:p>
        </p:txBody>
      </p:sp>
      <p:sp>
        <p:nvSpPr>
          <p:cNvPr id="4" name="Segnaposto data 3"/>
          <p:cNvSpPr>
            <a:spLocks noGrp="1"/>
          </p:cNvSpPr>
          <p:nvPr>
            <p:ph type="dt" sz="half" idx="10"/>
          </p:nvPr>
        </p:nvSpPr>
        <p:spPr/>
        <p:txBody>
          <a:bodyPr/>
          <a:lstStyle/>
          <a:p>
            <a:fld id="{34594C00-1642-4ECD-B5FA-3131832C8CD1}" type="datetime1">
              <a:rPr lang="it-IT" smtClean="0"/>
              <a:t>14/05/2019</a:t>
            </a:fld>
            <a:endParaRPr lang="it-IT"/>
          </a:p>
        </p:txBody>
      </p:sp>
      <p:sp>
        <p:nvSpPr>
          <p:cNvPr id="5" name="Segnaposto piè di pagina 4"/>
          <p:cNvSpPr>
            <a:spLocks noGrp="1"/>
          </p:cNvSpPr>
          <p:nvPr>
            <p:ph type="ftr" sz="quarter" idx="11"/>
          </p:nvPr>
        </p:nvSpPr>
        <p:spPr/>
        <p:txBody>
          <a:bodyPr/>
          <a:lstStyle/>
          <a:p>
            <a:r>
              <a:rPr lang="it-IT" smtClean="0"/>
              <a:t>IRIS -  Caso de èxito en Italia</a:t>
            </a:r>
            <a:endParaRPr lang="it-IT"/>
          </a:p>
        </p:txBody>
      </p:sp>
      <p:sp>
        <p:nvSpPr>
          <p:cNvPr id="6" name="Segnaposto numero diapositiva 5"/>
          <p:cNvSpPr>
            <a:spLocks noGrp="1"/>
          </p:cNvSpPr>
          <p:nvPr>
            <p:ph type="sldNum" sz="quarter" idx="12"/>
          </p:nvPr>
        </p:nvSpPr>
        <p:spPr/>
        <p:txBody>
          <a:bodyPr/>
          <a:lstStyle/>
          <a:p>
            <a:fld id="{12A75581-1B1C-4BDE-BC7C-22CE22CA77BD}" type="slidenum">
              <a:rPr lang="it-IT" smtClean="0"/>
              <a:t>3</a:t>
            </a:fld>
            <a:endParaRPr lang="it-IT"/>
          </a:p>
        </p:txBody>
      </p:sp>
      <p:pic>
        <p:nvPicPr>
          <p:cNvPr id="9" name="Immagine 8"/>
          <p:cNvPicPr>
            <a:picLocks noChangeAspect="1"/>
          </p:cNvPicPr>
          <p:nvPr/>
        </p:nvPicPr>
        <p:blipFill>
          <a:blip r:embed="rId4"/>
          <a:stretch>
            <a:fillRect/>
          </a:stretch>
        </p:blipFill>
        <p:spPr>
          <a:xfrm>
            <a:off x="1475641" y="3225282"/>
            <a:ext cx="1771650" cy="1228725"/>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10" name="CasellaDiTesto 9"/>
          <p:cNvSpPr txBox="1"/>
          <p:nvPr/>
        </p:nvSpPr>
        <p:spPr>
          <a:xfrm>
            <a:off x="3324719" y="3193313"/>
            <a:ext cx="7657913" cy="954107"/>
          </a:xfrm>
          <a:prstGeom prst="rect">
            <a:avLst/>
          </a:prstGeom>
          <a:noFill/>
        </p:spPr>
        <p:txBody>
          <a:bodyPr wrap="square" rtlCol="0">
            <a:spAutoFit/>
          </a:bodyPr>
          <a:lstStyle/>
          <a:p>
            <a:r>
              <a:rPr lang="en-US" sz="2800" dirty="0"/>
              <a:t>shows the 500 most powerful commercially available computer systems known to us</a:t>
            </a:r>
            <a:endParaRPr lang="it-IT" sz="2800" dirty="0"/>
          </a:p>
        </p:txBody>
      </p:sp>
      <p:sp>
        <p:nvSpPr>
          <p:cNvPr id="11" name="CasellaDiTesto 10"/>
          <p:cNvSpPr txBox="1"/>
          <p:nvPr/>
        </p:nvSpPr>
        <p:spPr>
          <a:xfrm>
            <a:off x="918634" y="4653335"/>
            <a:ext cx="10354732" cy="1200329"/>
          </a:xfrm>
          <a:prstGeom prst="rect">
            <a:avLst/>
          </a:prstGeom>
          <a:noFill/>
        </p:spPr>
        <p:txBody>
          <a:bodyPr wrap="square" rtlCol="0">
            <a:spAutoFit/>
          </a:bodyPr>
          <a:lstStyle/>
          <a:p>
            <a:r>
              <a:rPr lang="en-US" sz="6000" dirty="0">
                <a:ln w="0"/>
                <a:effectLst>
                  <a:outerShdw blurRad="38100" dist="19050" dir="2700000" algn="tl" rotWithShape="0">
                    <a:schemeClr val="dk1">
                      <a:alpha val="40000"/>
                    </a:schemeClr>
                  </a:outerShdw>
                </a:effectLst>
              </a:rPr>
              <a:t>CINECA is </a:t>
            </a:r>
            <a:r>
              <a:rPr lang="en-US" sz="6000" dirty="0" smtClean="0">
                <a:ln w="0"/>
                <a:effectLst>
                  <a:outerShdw blurRad="38100" dist="19050" dir="2700000" algn="tl" rotWithShape="0">
                    <a:schemeClr val="dk1">
                      <a:alpha val="40000"/>
                    </a:schemeClr>
                  </a:outerShdw>
                </a:effectLst>
              </a:rPr>
              <a:t>often been in the </a:t>
            </a:r>
            <a:r>
              <a:rPr lang="en-US" sz="7200" dirty="0" smtClean="0">
                <a:ln w="0"/>
                <a:effectLst>
                  <a:outerShdw blurRad="38100" dist="19050" dir="2700000" algn="tl" rotWithShape="0">
                    <a:schemeClr val="dk1">
                      <a:alpha val="40000"/>
                    </a:schemeClr>
                  </a:outerShdw>
                </a:effectLst>
              </a:rPr>
              <a:t>TOP 10</a:t>
            </a:r>
            <a:endParaRPr lang="it-IT" sz="7200" baseline="30000" dirty="0">
              <a:ln w="0"/>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3856876098"/>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fade">
                                      <p:cBhvr>
                                        <p:cTn id="17" dur="500"/>
                                        <p:tgtEl>
                                          <p:spTgt spid="9"/>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10"/>
                                        </p:tgtEl>
                                        <p:attrNameLst>
                                          <p:attrName>style.visibility</p:attrName>
                                        </p:attrNameLst>
                                      </p:cBhvr>
                                      <p:to>
                                        <p:strVal val="visible"/>
                                      </p:to>
                                    </p:set>
                                    <p:animEffect transition="in" filter="fade">
                                      <p:cBhvr>
                                        <p:cTn id="20" dur="500"/>
                                        <p:tgtEl>
                                          <p:spTgt spid="10"/>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grpId="0" nodeType="clickEffect">
                                  <p:stCondLst>
                                    <p:cond delay="0"/>
                                  </p:stCondLst>
                                  <p:childTnLst>
                                    <p:set>
                                      <p:cBhvr>
                                        <p:cTn id="24" dur="1" fill="hold">
                                          <p:stCondLst>
                                            <p:cond delay="0"/>
                                          </p:stCondLst>
                                        </p:cTn>
                                        <p:tgtEl>
                                          <p:spTgt spid="11"/>
                                        </p:tgtEl>
                                        <p:attrNameLst>
                                          <p:attrName>style.visibility</p:attrName>
                                        </p:attrNameLst>
                                      </p:cBhvr>
                                      <p:to>
                                        <p:strVal val="visible"/>
                                      </p:to>
                                    </p:set>
                                    <p:animEffect transition="in" filter="fade">
                                      <p:cBhvr>
                                        <p:cTn id="25"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animBg="1"/>
      <p:bldP spid="10" grpId="0"/>
      <p:bldP spid="11" grpId="0"/>
    </p:bldLst>
  </p:timing>
</p:sld>
</file>

<file path=ppt/slides/slide4.xml><?xml version="1.0" encoding="utf-8"?>
<p:sld xmlns:a="http://schemas.openxmlformats.org/drawingml/2006/main" xmlns:r="http://schemas.openxmlformats.org/officeDocument/2006/relationships" xmlns:p="http://schemas.openxmlformats.org/presentationml/2006/main" show="0">
  <p:cSld>
    <p:bg>
      <p:bgPr>
        <a:blipFill dpi="0" rotWithShape="1">
          <a:blip r:embed="rId3">
            <a:lum/>
          </a:blip>
          <a:srcRect/>
          <a:stretch>
            <a:fillRect t="-9000" b="-9000"/>
          </a:stretch>
        </a:blipFill>
        <a:effectLst/>
      </p:bgPr>
    </p:bg>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err="1" smtClean="0"/>
              <a:t>What</a:t>
            </a:r>
            <a:r>
              <a:rPr lang="it-IT" dirty="0" smtClean="0"/>
              <a:t> </a:t>
            </a:r>
            <a:r>
              <a:rPr lang="it-IT" dirty="0" err="1" smtClean="0"/>
              <a:t>about</a:t>
            </a:r>
            <a:r>
              <a:rPr lang="it-IT" dirty="0" smtClean="0"/>
              <a:t> CINECA?</a:t>
            </a:r>
            <a:endParaRPr lang="it-IT" dirty="0"/>
          </a:p>
        </p:txBody>
      </p:sp>
      <p:sp>
        <p:nvSpPr>
          <p:cNvPr id="3" name="Segnaposto contenuto 2"/>
          <p:cNvSpPr>
            <a:spLocks noGrp="1"/>
          </p:cNvSpPr>
          <p:nvPr>
            <p:ph idx="1"/>
          </p:nvPr>
        </p:nvSpPr>
        <p:spPr/>
        <p:txBody>
          <a:bodyPr>
            <a:normAutofit/>
          </a:bodyPr>
          <a:lstStyle/>
          <a:p>
            <a:pPr marL="0" indent="0">
              <a:buNone/>
            </a:pPr>
            <a:endParaRPr lang="en-US" dirty="0" smtClean="0"/>
          </a:p>
        </p:txBody>
      </p:sp>
      <p:sp>
        <p:nvSpPr>
          <p:cNvPr id="4" name="Segnaposto data 3"/>
          <p:cNvSpPr>
            <a:spLocks noGrp="1"/>
          </p:cNvSpPr>
          <p:nvPr>
            <p:ph type="dt" sz="half" idx="10"/>
          </p:nvPr>
        </p:nvSpPr>
        <p:spPr/>
        <p:txBody>
          <a:bodyPr/>
          <a:lstStyle/>
          <a:p>
            <a:fld id="{34594C00-1642-4ECD-B5FA-3131832C8CD1}" type="datetime1">
              <a:rPr lang="it-IT" smtClean="0"/>
              <a:t>14/05/2019</a:t>
            </a:fld>
            <a:endParaRPr lang="it-IT"/>
          </a:p>
        </p:txBody>
      </p:sp>
      <p:sp>
        <p:nvSpPr>
          <p:cNvPr id="5" name="Segnaposto piè di pagina 4"/>
          <p:cNvSpPr>
            <a:spLocks noGrp="1"/>
          </p:cNvSpPr>
          <p:nvPr>
            <p:ph type="ftr" sz="quarter" idx="11"/>
          </p:nvPr>
        </p:nvSpPr>
        <p:spPr/>
        <p:txBody>
          <a:bodyPr/>
          <a:lstStyle/>
          <a:p>
            <a:r>
              <a:rPr lang="it-IT" smtClean="0"/>
              <a:t>IRIS -  Caso de èxito en Italia</a:t>
            </a:r>
            <a:endParaRPr lang="it-IT"/>
          </a:p>
        </p:txBody>
      </p:sp>
      <p:sp>
        <p:nvSpPr>
          <p:cNvPr id="6" name="Segnaposto numero diapositiva 5"/>
          <p:cNvSpPr>
            <a:spLocks noGrp="1"/>
          </p:cNvSpPr>
          <p:nvPr>
            <p:ph type="sldNum" sz="quarter" idx="12"/>
          </p:nvPr>
        </p:nvSpPr>
        <p:spPr/>
        <p:txBody>
          <a:bodyPr/>
          <a:lstStyle/>
          <a:p>
            <a:fld id="{12A75581-1B1C-4BDE-BC7C-22CE22CA77BD}" type="slidenum">
              <a:rPr lang="it-IT" smtClean="0"/>
              <a:t>4</a:t>
            </a:fld>
            <a:endParaRPr lang="it-IT"/>
          </a:p>
        </p:txBody>
      </p:sp>
      <p:grpSp>
        <p:nvGrpSpPr>
          <p:cNvPr id="30" name="Gruppo 29"/>
          <p:cNvGrpSpPr/>
          <p:nvPr/>
        </p:nvGrpSpPr>
        <p:grpSpPr>
          <a:xfrm>
            <a:off x="1752287" y="1929961"/>
            <a:ext cx="8448169" cy="1276956"/>
            <a:chOff x="604321" y="3040578"/>
            <a:chExt cx="8448169" cy="1276956"/>
          </a:xfrm>
        </p:grpSpPr>
        <p:sp>
          <p:nvSpPr>
            <p:cNvPr id="31" name="Rettangolo 30"/>
            <p:cNvSpPr/>
            <p:nvPr/>
          </p:nvSpPr>
          <p:spPr>
            <a:xfrm>
              <a:off x="1212926" y="3068960"/>
              <a:ext cx="7839564" cy="1248574"/>
            </a:xfrm>
            <a:prstGeom prst="rect">
              <a:avLst/>
            </a:prstGeom>
            <a:solidFill>
              <a:srgbClr val="92D050">
                <a:alpha val="40000"/>
              </a:srgbClr>
            </a:solidFill>
            <a:ln>
              <a:noFill/>
            </a:ln>
          </p:spPr>
          <p:style>
            <a:lnRef idx="2">
              <a:schemeClr val="accent1">
                <a:shade val="50000"/>
              </a:schemeClr>
            </a:lnRef>
            <a:fillRef idx="1003">
              <a:schemeClr val="lt2"/>
            </a:fillRef>
            <a:effectRef idx="0">
              <a:schemeClr val="accent1"/>
            </a:effectRef>
            <a:fontRef idx="minor">
              <a:schemeClr val="lt1"/>
            </a:fontRef>
          </p:style>
          <p:txBody>
            <a:bodyPr rtlCol="0" anchor="ctr"/>
            <a:lstStyle/>
            <a:p>
              <a:pPr algn="ctr"/>
              <a:endParaRPr lang="it-IT"/>
            </a:p>
          </p:txBody>
        </p:sp>
        <p:sp>
          <p:nvSpPr>
            <p:cNvPr id="32" name="CasellaDiTesto 31"/>
            <p:cNvSpPr txBox="1"/>
            <p:nvPr/>
          </p:nvSpPr>
          <p:spPr>
            <a:xfrm>
              <a:off x="2149032" y="3040578"/>
              <a:ext cx="5832648" cy="1200329"/>
            </a:xfrm>
            <a:prstGeom prst="rect">
              <a:avLst/>
            </a:prstGeom>
            <a:noFill/>
          </p:spPr>
          <p:txBody>
            <a:bodyPr wrap="square" rtlCol="0">
              <a:spAutoFit/>
            </a:bodyPr>
            <a:lstStyle/>
            <a:p>
              <a:r>
                <a:rPr lang="it-IT" sz="3600" b="1" dirty="0" err="1">
                  <a:solidFill>
                    <a:srgbClr val="41631B"/>
                  </a:solidFill>
                  <a:effectLst>
                    <a:reflection blurRad="6350" stA="55000" endA="300" endPos="45500" dir="5400000" sy="-100000" algn="bl" rotWithShape="0"/>
                  </a:effectLst>
                  <a:cs typeface="Helvetica" pitchFamily="34" charset="0"/>
                </a:rPr>
                <a:t>Scientific</a:t>
              </a:r>
              <a:r>
                <a:rPr lang="it-IT" sz="3600" b="1" dirty="0">
                  <a:solidFill>
                    <a:srgbClr val="41631B"/>
                  </a:solidFill>
                  <a:effectLst>
                    <a:reflection blurRad="6350" stA="55000" endA="300" endPos="45500" dir="5400000" sy="-100000" algn="bl" rotWithShape="0"/>
                  </a:effectLst>
                  <a:cs typeface="Helvetica" pitchFamily="34" charset="0"/>
                </a:rPr>
                <a:t> </a:t>
              </a:r>
              <a:r>
                <a:rPr lang="it-IT" sz="3600" b="1" dirty="0" err="1">
                  <a:solidFill>
                    <a:srgbClr val="41631B"/>
                  </a:solidFill>
                  <a:effectLst>
                    <a:reflection blurRad="6350" stA="55000" endA="300" endPos="45500" dir="5400000" sy="-100000" algn="bl" rotWithShape="0"/>
                  </a:effectLst>
                  <a:cs typeface="Helvetica" pitchFamily="34" charset="0"/>
                </a:rPr>
                <a:t>Research</a:t>
              </a:r>
              <a:endParaRPr lang="it-IT" sz="3600" b="1" dirty="0">
                <a:solidFill>
                  <a:srgbClr val="41631B"/>
                </a:solidFill>
                <a:effectLst>
                  <a:reflection blurRad="6350" stA="55000" endA="300" endPos="45500" dir="5400000" sy="-100000" algn="bl" rotWithShape="0"/>
                </a:effectLst>
                <a:cs typeface="Helvetica" pitchFamily="34" charset="0"/>
              </a:endParaRPr>
            </a:p>
            <a:p>
              <a:r>
                <a:rPr lang="it-IT" dirty="0">
                  <a:solidFill>
                    <a:schemeClr val="tx1">
                      <a:lumMod val="85000"/>
                      <a:lumOff val="15000"/>
                    </a:schemeClr>
                  </a:solidFill>
                  <a:cs typeface="Helvetica" pitchFamily="34" charset="0"/>
                </a:rPr>
                <a:t>High Performance </a:t>
              </a:r>
              <a:r>
                <a:rPr lang="it-IT" dirty="0" err="1">
                  <a:solidFill>
                    <a:schemeClr val="tx1">
                      <a:lumMod val="85000"/>
                      <a:lumOff val="15000"/>
                    </a:schemeClr>
                  </a:solidFill>
                  <a:cs typeface="Helvetica" pitchFamily="34" charset="0"/>
                </a:rPr>
                <a:t>Computing</a:t>
              </a:r>
              <a:r>
                <a:rPr lang="it-IT" dirty="0">
                  <a:solidFill>
                    <a:schemeClr val="tx1">
                      <a:lumMod val="85000"/>
                      <a:lumOff val="15000"/>
                    </a:schemeClr>
                  </a:solidFill>
                  <a:cs typeface="Helvetica" pitchFamily="34" charset="0"/>
                </a:rPr>
                <a:t> – FERMI: 5° in EU / 15° WW)</a:t>
              </a:r>
            </a:p>
            <a:p>
              <a:r>
                <a:rPr lang="it-IT" dirty="0" err="1">
                  <a:solidFill>
                    <a:schemeClr val="tx1">
                      <a:lumMod val="85000"/>
                      <a:lumOff val="15000"/>
                    </a:schemeClr>
                  </a:solidFill>
                  <a:cs typeface="Helvetica" pitchFamily="34" charset="0"/>
                </a:rPr>
                <a:t>Scientific</a:t>
              </a:r>
              <a:r>
                <a:rPr lang="it-IT" dirty="0">
                  <a:solidFill>
                    <a:schemeClr val="tx1">
                      <a:lumMod val="85000"/>
                      <a:lumOff val="15000"/>
                    </a:schemeClr>
                  </a:solidFill>
                  <a:cs typeface="Helvetica" pitchFamily="34" charset="0"/>
                </a:rPr>
                <a:t> </a:t>
              </a:r>
              <a:r>
                <a:rPr lang="it-IT" dirty="0" err="1">
                  <a:solidFill>
                    <a:schemeClr val="tx1">
                      <a:lumMod val="85000"/>
                      <a:lumOff val="15000"/>
                    </a:schemeClr>
                  </a:solidFill>
                  <a:cs typeface="Helvetica" pitchFamily="34" charset="0"/>
                </a:rPr>
                <a:t>Visualization</a:t>
              </a:r>
              <a:r>
                <a:rPr lang="it-IT" dirty="0">
                  <a:solidFill>
                    <a:schemeClr val="tx1">
                      <a:lumMod val="85000"/>
                      <a:lumOff val="15000"/>
                    </a:schemeClr>
                  </a:solidFill>
                  <a:cs typeface="Helvetica" pitchFamily="34" charset="0"/>
                </a:rPr>
                <a:t> &amp; </a:t>
              </a:r>
              <a:r>
                <a:rPr lang="it-IT" dirty="0" err="1">
                  <a:solidFill>
                    <a:schemeClr val="tx1">
                      <a:lumMod val="85000"/>
                      <a:lumOff val="15000"/>
                    </a:schemeClr>
                  </a:solidFill>
                  <a:cs typeface="Helvetica" pitchFamily="34" charset="0"/>
                </a:rPr>
                <a:t>Interactive</a:t>
              </a:r>
              <a:r>
                <a:rPr lang="it-IT" dirty="0">
                  <a:solidFill>
                    <a:schemeClr val="tx1">
                      <a:lumMod val="85000"/>
                      <a:lumOff val="15000"/>
                    </a:schemeClr>
                  </a:solidFill>
                  <a:cs typeface="Helvetica" pitchFamily="34" charset="0"/>
                </a:rPr>
                <a:t> </a:t>
              </a:r>
              <a:r>
                <a:rPr lang="it-IT" dirty="0" err="1">
                  <a:solidFill>
                    <a:schemeClr val="tx1">
                      <a:lumMod val="85000"/>
                      <a:lumOff val="15000"/>
                    </a:schemeClr>
                  </a:solidFill>
                  <a:cs typeface="Helvetica" pitchFamily="34" charset="0"/>
                </a:rPr>
                <a:t>Virtual</a:t>
              </a:r>
              <a:r>
                <a:rPr lang="it-IT" dirty="0">
                  <a:solidFill>
                    <a:schemeClr val="tx1">
                      <a:lumMod val="85000"/>
                      <a:lumOff val="15000"/>
                    </a:schemeClr>
                  </a:solidFill>
                  <a:cs typeface="Helvetica" pitchFamily="34" charset="0"/>
                </a:rPr>
                <a:t> </a:t>
              </a:r>
              <a:r>
                <a:rPr lang="it-IT" dirty="0" err="1">
                  <a:solidFill>
                    <a:schemeClr val="tx1">
                      <a:lumMod val="85000"/>
                      <a:lumOff val="15000"/>
                    </a:schemeClr>
                  </a:solidFill>
                  <a:cs typeface="Helvetica" pitchFamily="34" charset="0"/>
                </a:rPr>
                <a:t>Environments</a:t>
              </a:r>
              <a:endParaRPr lang="it-IT" dirty="0">
                <a:solidFill>
                  <a:schemeClr val="tx1">
                    <a:lumMod val="85000"/>
                    <a:lumOff val="15000"/>
                  </a:schemeClr>
                </a:solidFill>
                <a:cs typeface="Helvetica" pitchFamily="34" charset="0"/>
              </a:endParaRPr>
            </a:p>
          </p:txBody>
        </p:sp>
        <p:pic>
          <p:nvPicPr>
            <p:cNvPr id="33" name="Immagine 32" descr="ricerca.png"/>
            <p:cNvPicPr>
              <a:picLocks noChangeAspect="1"/>
            </p:cNvPicPr>
            <p:nvPr/>
          </p:nvPicPr>
          <p:blipFill>
            <a:blip r:embed="rId4" cstate="print"/>
            <a:stretch>
              <a:fillRect/>
            </a:stretch>
          </p:blipFill>
          <p:spPr>
            <a:xfrm>
              <a:off x="604321" y="3094009"/>
              <a:ext cx="1204671" cy="1204671"/>
            </a:xfrm>
            <a:prstGeom prst="rect">
              <a:avLst/>
            </a:prstGeom>
          </p:spPr>
        </p:pic>
      </p:grpSp>
      <p:sp>
        <p:nvSpPr>
          <p:cNvPr id="7" name="Rettangolo 6"/>
          <p:cNvSpPr/>
          <p:nvPr/>
        </p:nvSpPr>
        <p:spPr>
          <a:xfrm>
            <a:off x="838200" y="3857536"/>
            <a:ext cx="10515600" cy="2062103"/>
          </a:xfrm>
          <a:prstGeom prst="rect">
            <a:avLst/>
          </a:prstGeom>
        </p:spPr>
        <p:txBody>
          <a:bodyPr wrap="square">
            <a:spAutoFit/>
          </a:bodyPr>
          <a:lstStyle/>
          <a:p>
            <a:r>
              <a:rPr lang="en-US" sz="3200" dirty="0"/>
              <a:t>We support activities of the scientific </a:t>
            </a:r>
            <a:r>
              <a:rPr lang="en-US" sz="3200" dirty="0" smtClean="0"/>
              <a:t>communities through:</a:t>
            </a:r>
          </a:p>
          <a:p>
            <a:pPr marL="457200" indent="-457200">
              <a:buFont typeface="Arial" panose="020B0604020202020204" pitchFamily="34" charset="0"/>
              <a:buChar char="•"/>
            </a:pPr>
            <a:r>
              <a:rPr lang="en-US" sz="3200" dirty="0" smtClean="0"/>
              <a:t>supercomputing </a:t>
            </a:r>
            <a:r>
              <a:rPr lang="en-US" sz="3200" dirty="0"/>
              <a:t>and its </a:t>
            </a:r>
            <a:r>
              <a:rPr lang="en-US" sz="3200" dirty="0" smtClean="0"/>
              <a:t>applications</a:t>
            </a:r>
          </a:p>
          <a:p>
            <a:pPr marL="457200" indent="-457200">
              <a:buFont typeface="Arial" panose="020B0604020202020204" pitchFamily="34" charset="0"/>
              <a:buChar char="•"/>
            </a:pPr>
            <a:r>
              <a:rPr lang="en-US" sz="3200" dirty="0" smtClean="0"/>
              <a:t>qualified </a:t>
            </a:r>
            <a:r>
              <a:rPr lang="en-US" sz="3200" dirty="0"/>
              <a:t>employees that assists researchers in the use of the technological infrastructure</a:t>
            </a:r>
          </a:p>
        </p:txBody>
      </p:sp>
    </p:spTree>
    <p:extLst>
      <p:ext uri="{BB962C8B-B14F-4D97-AF65-F5344CB8AC3E}">
        <p14:creationId xmlns:p14="http://schemas.microsoft.com/office/powerpoint/2010/main" val="812124585"/>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fade">
                                      <p:cBhvr>
                                        <p:cTn id="7" dur="500"/>
                                        <p:tgtEl>
                                          <p:spTgt spid="30"/>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fade">
                                      <p:cBhvr>
                                        <p:cTn id="10"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5.xml><?xml version="1.0" encoding="utf-8"?>
<p:sld xmlns:a="http://schemas.openxmlformats.org/drawingml/2006/main" xmlns:r="http://schemas.openxmlformats.org/officeDocument/2006/relationships" xmlns:p="http://schemas.openxmlformats.org/presentationml/2006/main" show="0">
  <p:cSld>
    <p:bg>
      <p:bgPr>
        <a:blipFill dpi="0" rotWithShape="1">
          <a:blip r:embed="rId3">
            <a:lum/>
          </a:blip>
          <a:srcRect/>
          <a:stretch>
            <a:fillRect t="-9000" b="-9000"/>
          </a:stretch>
        </a:blipFill>
        <a:effectLst/>
      </p:bgPr>
    </p:bg>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err="1" smtClean="0"/>
              <a:t>What</a:t>
            </a:r>
            <a:r>
              <a:rPr lang="it-IT" dirty="0" smtClean="0"/>
              <a:t> </a:t>
            </a:r>
            <a:r>
              <a:rPr lang="it-IT" dirty="0" err="1" smtClean="0"/>
              <a:t>about</a:t>
            </a:r>
            <a:r>
              <a:rPr lang="it-IT" dirty="0" smtClean="0"/>
              <a:t> CINECA?</a:t>
            </a:r>
            <a:endParaRPr lang="it-IT" dirty="0"/>
          </a:p>
        </p:txBody>
      </p:sp>
      <p:sp>
        <p:nvSpPr>
          <p:cNvPr id="3" name="Segnaposto contenuto 2"/>
          <p:cNvSpPr>
            <a:spLocks noGrp="1"/>
          </p:cNvSpPr>
          <p:nvPr>
            <p:ph idx="1"/>
          </p:nvPr>
        </p:nvSpPr>
        <p:spPr/>
        <p:txBody>
          <a:bodyPr>
            <a:normAutofit/>
          </a:bodyPr>
          <a:lstStyle/>
          <a:p>
            <a:pPr marL="0" indent="0">
              <a:buNone/>
            </a:pPr>
            <a:endParaRPr lang="en-US" dirty="0" smtClean="0"/>
          </a:p>
        </p:txBody>
      </p:sp>
      <p:sp>
        <p:nvSpPr>
          <p:cNvPr id="4" name="Segnaposto data 3"/>
          <p:cNvSpPr>
            <a:spLocks noGrp="1"/>
          </p:cNvSpPr>
          <p:nvPr>
            <p:ph type="dt" sz="half" idx="10"/>
          </p:nvPr>
        </p:nvSpPr>
        <p:spPr/>
        <p:txBody>
          <a:bodyPr/>
          <a:lstStyle/>
          <a:p>
            <a:fld id="{34594C00-1642-4ECD-B5FA-3131832C8CD1}" type="datetime1">
              <a:rPr lang="it-IT" smtClean="0"/>
              <a:t>14/05/2019</a:t>
            </a:fld>
            <a:endParaRPr lang="it-IT"/>
          </a:p>
        </p:txBody>
      </p:sp>
      <p:sp>
        <p:nvSpPr>
          <p:cNvPr id="5" name="Segnaposto piè di pagina 4"/>
          <p:cNvSpPr>
            <a:spLocks noGrp="1"/>
          </p:cNvSpPr>
          <p:nvPr>
            <p:ph type="ftr" sz="quarter" idx="11"/>
          </p:nvPr>
        </p:nvSpPr>
        <p:spPr/>
        <p:txBody>
          <a:bodyPr/>
          <a:lstStyle/>
          <a:p>
            <a:r>
              <a:rPr lang="it-IT" smtClean="0"/>
              <a:t>IRIS -  Caso de èxito en Italia</a:t>
            </a:r>
            <a:endParaRPr lang="it-IT"/>
          </a:p>
        </p:txBody>
      </p:sp>
      <p:sp>
        <p:nvSpPr>
          <p:cNvPr id="6" name="Segnaposto numero diapositiva 5"/>
          <p:cNvSpPr>
            <a:spLocks noGrp="1"/>
          </p:cNvSpPr>
          <p:nvPr>
            <p:ph type="sldNum" sz="quarter" idx="12"/>
          </p:nvPr>
        </p:nvSpPr>
        <p:spPr/>
        <p:txBody>
          <a:bodyPr/>
          <a:lstStyle/>
          <a:p>
            <a:fld id="{12A75581-1B1C-4BDE-BC7C-22CE22CA77BD}" type="slidenum">
              <a:rPr lang="it-IT" smtClean="0"/>
              <a:t>5</a:t>
            </a:fld>
            <a:endParaRPr lang="it-IT"/>
          </a:p>
        </p:txBody>
      </p:sp>
      <p:grpSp>
        <p:nvGrpSpPr>
          <p:cNvPr id="22" name="Gruppo 21"/>
          <p:cNvGrpSpPr/>
          <p:nvPr/>
        </p:nvGrpSpPr>
        <p:grpSpPr>
          <a:xfrm>
            <a:off x="1745703" y="1950381"/>
            <a:ext cx="8414885" cy="1262263"/>
            <a:chOff x="1288717" y="5013176"/>
            <a:chExt cx="8414885" cy="1262263"/>
          </a:xfrm>
        </p:grpSpPr>
        <p:sp>
          <p:nvSpPr>
            <p:cNvPr id="27" name="Rettangolo 26"/>
            <p:cNvSpPr/>
            <p:nvPr/>
          </p:nvSpPr>
          <p:spPr>
            <a:xfrm>
              <a:off x="2060103" y="5013176"/>
              <a:ext cx="7643499" cy="1262263"/>
            </a:xfrm>
            <a:prstGeom prst="rect">
              <a:avLst/>
            </a:prstGeom>
            <a:solidFill>
              <a:srgbClr val="FFC000">
                <a:alpha val="40000"/>
              </a:srgbClr>
            </a:solidFill>
            <a:ln>
              <a:noFill/>
            </a:ln>
          </p:spPr>
          <p:style>
            <a:lnRef idx="2">
              <a:schemeClr val="accent1">
                <a:shade val="50000"/>
              </a:schemeClr>
            </a:lnRef>
            <a:fillRef idx="1003">
              <a:schemeClr val="lt2"/>
            </a:fillRef>
            <a:effectRef idx="0">
              <a:schemeClr val="accent1"/>
            </a:effectRef>
            <a:fontRef idx="minor">
              <a:schemeClr val="lt1"/>
            </a:fontRef>
          </p:style>
          <p:txBody>
            <a:bodyPr rtlCol="0" anchor="ctr"/>
            <a:lstStyle/>
            <a:p>
              <a:pPr algn="ctr"/>
              <a:endParaRPr lang="it-IT"/>
            </a:p>
          </p:txBody>
        </p:sp>
        <p:sp>
          <p:nvSpPr>
            <p:cNvPr id="28" name="CasellaDiTesto 27"/>
            <p:cNvSpPr txBox="1"/>
            <p:nvPr/>
          </p:nvSpPr>
          <p:spPr>
            <a:xfrm>
              <a:off x="2843808" y="5048016"/>
              <a:ext cx="6859794" cy="1200329"/>
            </a:xfrm>
            <a:prstGeom prst="rect">
              <a:avLst/>
            </a:prstGeom>
            <a:noFill/>
            <a:effectLst/>
          </p:spPr>
          <p:txBody>
            <a:bodyPr wrap="square" rtlCol="0">
              <a:spAutoFit/>
            </a:bodyPr>
            <a:lstStyle/>
            <a:p>
              <a:pPr lvl="0"/>
              <a:r>
                <a:rPr lang="it-IT" sz="3600" b="1" dirty="0" err="1">
                  <a:ln w="10160">
                    <a:noFill/>
                    <a:prstDash val="solid"/>
                  </a:ln>
                  <a:solidFill>
                    <a:srgbClr val="CF7D0F"/>
                  </a:solidFill>
                  <a:effectLst>
                    <a:reflection blurRad="6350" stA="55000" endA="300" endPos="45500" dir="5400000" sy="-100000" algn="bl" rotWithShape="0"/>
                  </a:effectLst>
                  <a:cs typeface="Helvetica" pitchFamily="34" charset="0"/>
                </a:rPr>
                <a:t>Technological</a:t>
              </a:r>
              <a:r>
                <a:rPr lang="it-IT" sz="3600" b="1" dirty="0">
                  <a:ln w="10160">
                    <a:noFill/>
                    <a:prstDash val="solid"/>
                  </a:ln>
                  <a:solidFill>
                    <a:srgbClr val="CF7D0F"/>
                  </a:solidFill>
                  <a:effectLst>
                    <a:reflection blurRad="6350" stA="55000" endA="300" endPos="45500" dir="5400000" sy="-100000" algn="bl" rotWithShape="0"/>
                  </a:effectLst>
                  <a:cs typeface="Helvetica" pitchFamily="34" charset="0"/>
                </a:rPr>
                <a:t> </a:t>
              </a:r>
              <a:r>
                <a:rPr lang="it-IT" sz="3600" b="1" dirty="0" err="1">
                  <a:ln w="10160">
                    <a:noFill/>
                    <a:prstDash val="solid"/>
                  </a:ln>
                  <a:solidFill>
                    <a:srgbClr val="CF7D0F"/>
                  </a:solidFill>
                  <a:effectLst>
                    <a:reflection blurRad="6350" stA="55000" endA="300" endPos="45500" dir="5400000" sy="-100000" algn="bl" rotWithShape="0"/>
                  </a:effectLst>
                  <a:cs typeface="Helvetica" pitchFamily="34" charset="0"/>
                </a:rPr>
                <a:t>Innovation</a:t>
              </a:r>
              <a:endParaRPr lang="it-IT" sz="3600" b="1" dirty="0">
                <a:ln w="10160">
                  <a:noFill/>
                  <a:prstDash val="solid"/>
                </a:ln>
                <a:solidFill>
                  <a:srgbClr val="CF7D0F"/>
                </a:solidFill>
                <a:effectLst>
                  <a:reflection blurRad="6350" stA="55000" endA="300" endPos="45500" dir="5400000" sy="-100000" algn="bl" rotWithShape="0"/>
                </a:effectLst>
                <a:cs typeface="Helvetica" pitchFamily="34" charset="0"/>
              </a:endParaRPr>
            </a:p>
            <a:p>
              <a:pPr lvl="0"/>
              <a:r>
                <a:rPr lang="it-IT" dirty="0">
                  <a:solidFill>
                    <a:schemeClr val="tx1">
                      <a:lumMod val="85000"/>
                      <a:lumOff val="15000"/>
                    </a:schemeClr>
                  </a:solidFill>
                  <a:cs typeface="Helvetica" pitchFamily="34" charset="0"/>
                </a:rPr>
                <a:t>Data Center</a:t>
              </a:r>
            </a:p>
            <a:p>
              <a:pPr lvl="0"/>
              <a:r>
                <a:rPr lang="it-IT" dirty="0">
                  <a:solidFill>
                    <a:schemeClr val="tx1">
                      <a:lumMod val="85000"/>
                      <a:lumOff val="15000"/>
                    </a:schemeClr>
                  </a:solidFill>
                  <a:cs typeface="Helvetica" pitchFamily="34" charset="0"/>
                </a:rPr>
                <a:t>Information and Knowledge Management </a:t>
              </a:r>
              <a:r>
                <a:rPr lang="it-IT" dirty="0" smtClean="0">
                  <a:solidFill>
                    <a:schemeClr val="tx1">
                      <a:lumMod val="85000"/>
                      <a:lumOff val="15000"/>
                    </a:schemeClr>
                  </a:solidFill>
                  <a:cs typeface="Helvetica" pitchFamily="34" charset="0"/>
                </a:rPr>
                <a:t>Services </a:t>
              </a:r>
              <a:r>
                <a:rPr lang="it-IT" dirty="0" err="1" smtClean="0">
                  <a:solidFill>
                    <a:schemeClr val="tx1">
                      <a:lumMod val="85000"/>
                      <a:lumOff val="15000"/>
                    </a:schemeClr>
                  </a:solidFill>
                  <a:cs typeface="Helvetica" pitchFamily="34" charset="0"/>
                </a:rPr>
                <a:t>Health</a:t>
              </a:r>
              <a:r>
                <a:rPr lang="it-IT" dirty="0" smtClean="0">
                  <a:solidFill>
                    <a:schemeClr val="tx1">
                      <a:lumMod val="85000"/>
                      <a:lumOff val="15000"/>
                    </a:schemeClr>
                  </a:solidFill>
                  <a:cs typeface="Helvetica" pitchFamily="34" charset="0"/>
                </a:rPr>
                <a:t> </a:t>
              </a:r>
              <a:r>
                <a:rPr lang="it-IT" dirty="0">
                  <a:solidFill>
                    <a:schemeClr val="tx1">
                      <a:lumMod val="85000"/>
                      <a:lumOff val="15000"/>
                    </a:schemeClr>
                  </a:solidFill>
                  <a:cs typeface="Helvetica" pitchFamily="34" charset="0"/>
                </a:rPr>
                <a:t>Care Systems</a:t>
              </a:r>
            </a:p>
          </p:txBody>
        </p:sp>
        <p:pic>
          <p:nvPicPr>
            <p:cNvPr id="29" name="Immagine 28" descr="innovation.png"/>
            <p:cNvPicPr>
              <a:picLocks noChangeAspect="1"/>
            </p:cNvPicPr>
            <p:nvPr/>
          </p:nvPicPr>
          <p:blipFill>
            <a:blip r:embed="rId4" cstate="print"/>
            <a:stretch>
              <a:fillRect/>
            </a:stretch>
          </p:blipFill>
          <p:spPr>
            <a:xfrm>
              <a:off x="1288717" y="5020920"/>
              <a:ext cx="1254519" cy="1254519"/>
            </a:xfrm>
            <a:prstGeom prst="rect">
              <a:avLst/>
            </a:prstGeom>
          </p:spPr>
        </p:pic>
      </p:grpSp>
      <p:sp>
        <p:nvSpPr>
          <p:cNvPr id="7" name="Rettangolo 6"/>
          <p:cNvSpPr/>
          <p:nvPr/>
        </p:nvSpPr>
        <p:spPr>
          <a:xfrm>
            <a:off x="838200" y="3622418"/>
            <a:ext cx="10515600" cy="2554545"/>
          </a:xfrm>
          <a:prstGeom prst="rect">
            <a:avLst/>
          </a:prstGeom>
        </p:spPr>
        <p:txBody>
          <a:bodyPr wrap="square">
            <a:spAutoFit/>
          </a:bodyPr>
          <a:lstStyle/>
          <a:p>
            <a:r>
              <a:rPr lang="en-US" sz="3200" dirty="0"/>
              <a:t>It is also concretely engaged in technological transfer activities for businesses and public administration. </a:t>
            </a:r>
            <a:endParaRPr lang="en-US" sz="3200" dirty="0" smtClean="0"/>
          </a:p>
          <a:p>
            <a:r>
              <a:rPr lang="en-US" sz="3200" dirty="0" smtClean="0"/>
              <a:t>it </a:t>
            </a:r>
            <a:r>
              <a:rPr lang="en-US" sz="3200" dirty="0"/>
              <a:t>creates advanced systems for data management and analysis in the biomedical and health, manufacturing and large-scale retail trade sectors</a:t>
            </a:r>
          </a:p>
        </p:txBody>
      </p:sp>
    </p:spTree>
    <p:extLst>
      <p:ext uri="{BB962C8B-B14F-4D97-AF65-F5344CB8AC3E}">
        <p14:creationId xmlns:p14="http://schemas.microsoft.com/office/powerpoint/2010/main" val="4031649049"/>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fade">
                                      <p:cBhvr>
                                        <p:cTn id="7" dur="500"/>
                                        <p:tgtEl>
                                          <p:spTgt spid="22"/>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fade">
                                      <p:cBhvr>
                                        <p:cTn id="10"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6.xml><?xml version="1.0" encoding="utf-8"?>
<p:sld xmlns:a="http://schemas.openxmlformats.org/drawingml/2006/main" xmlns:r="http://schemas.openxmlformats.org/officeDocument/2006/relationships" xmlns:p="http://schemas.openxmlformats.org/presentationml/2006/main" show="0">
  <p:cSld>
    <p:bg>
      <p:bgPr>
        <a:blipFill dpi="0" rotWithShape="1">
          <a:blip r:embed="rId3">
            <a:lum/>
          </a:blip>
          <a:srcRect/>
          <a:stretch>
            <a:fillRect t="-9000" b="-9000"/>
          </a:stretch>
        </a:blipFill>
        <a:effectLst/>
      </p:bgPr>
    </p:bg>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err="1" smtClean="0"/>
              <a:t>What</a:t>
            </a:r>
            <a:r>
              <a:rPr lang="it-IT" dirty="0" smtClean="0"/>
              <a:t> </a:t>
            </a:r>
            <a:r>
              <a:rPr lang="it-IT" dirty="0" err="1" smtClean="0"/>
              <a:t>about</a:t>
            </a:r>
            <a:r>
              <a:rPr lang="it-IT" dirty="0" smtClean="0"/>
              <a:t> CINECA?</a:t>
            </a:r>
            <a:endParaRPr lang="it-IT" dirty="0"/>
          </a:p>
        </p:txBody>
      </p:sp>
      <p:sp>
        <p:nvSpPr>
          <p:cNvPr id="3" name="Segnaposto contenuto 2"/>
          <p:cNvSpPr>
            <a:spLocks noGrp="1"/>
          </p:cNvSpPr>
          <p:nvPr>
            <p:ph idx="1"/>
          </p:nvPr>
        </p:nvSpPr>
        <p:spPr/>
        <p:txBody>
          <a:bodyPr>
            <a:normAutofit/>
          </a:bodyPr>
          <a:lstStyle/>
          <a:p>
            <a:pPr marL="0" indent="0">
              <a:buNone/>
            </a:pPr>
            <a:endParaRPr lang="en-US" dirty="0" smtClean="0"/>
          </a:p>
        </p:txBody>
      </p:sp>
      <p:sp>
        <p:nvSpPr>
          <p:cNvPr id="4" name="Segnaposto data 3"/>
          <p:cNvSpPr>
            <a:spLocks noGrp="1"/>
          </p:cNvSpPr>
          <p:nvPr>
            <p:ph type="dt" sz="half" idx="10"/>
          </p:nvPr>
        </p:nvSpPr>
        <p:spPr/>
        <p:txBody>
          <a:bodyPr/>
          <a:lstStyle/>
          <a:p>
            <a:fld id="{34594C00-1642-4ECD-B5FA-3131832C8CD1}" type="datetime1">
              <a:rPr lang="it-IT" smtClean="0"/>
              <a:t>14/05/2019</a:t>
            </a:fld>
            <a:endParaRPr lang="it-IT"/>
          </a:p>
        </p:txBody>
      </p:sp>
      <p:sp>
        <p:nvSpPr>
          <p:cNvPr id="5" name="Segnaposto piè di pagina 4"/>
          <p:cNvSpPr>
            <a:spLocks noGrp="1"/>
          </p:cNvSpPr>
          <p:nvPr>
            <p:ph type="ftr" sz="quarter" idx="11"/>
          </p:nvPr>
        </p:nvSpPr>
        <p:spPr/>
        <p:txBody>
          <a:bodyPr/>
          <a:lstStyle/>
          <a:p>
            <a:r>
              <a:rPr lang="it-IT" smtClean="0"/>
              <a:t>IRIS -  Caso de èxito en Italia</a:t>
            </a:r>
            <a:endParaRPr lang="it-IT"/>
          </a:p>
        </p:txBody>
      </p:sp>
      <p:sp>
        <p:nvSpPr>
          <p:cNvPr id="6" name="Segnaposto numero diapositiva 5"/>
          <p:cNvSpPr>
            <a:spLocks noGrp="1"/>
          </p:cNvSpPr>
          <p:nvPr>
            <p:ph type="sldNum" sz="quarter" idx="12"/>
          </p:nvPr>
        </p:nvSpPr>
        <p:spPr/>
        <p:txBody>
          <a:bodyPr/>
          <a:lstStyle/>
          <a:p>
            <a:fld id="{12A75581-1B1C-4BDE-BC7C-22CE22CA77BD}" type="slidenum">
              <a:rPr lang="it-IT" smtClean="0"/>
              <a:t>6</a:t>
            </a:fld>
            <a:endParaRPr lang="it-IT"/>
          </a:p>
        </p:txBody>
      </p:sp>
      <p:grpSp>
        <p:nvGrpSpPr>
          <p:cNvPr id="16" name="Gruppo 15"/>
          <p:cNvGrpSpPr/>
          <p:nvPr/>
        </p:nvGrpSpPr>
        <p:grpSpPr>
          <a:xfrm>
            <a:off x="1745703" y="1958815"/>
            <a:ext cx="8454753" cy="1245397"/>
            <a:chOff x="1292513" y="1028599"/>
            <a:chExt cx="8454753" cy="1245397"/>
          </a:xfrm>
        </p:grpSpPr>
        <p:sp>
          <p:nvSpPr>
            <p:cNvPr id="17" name="Rettangolo 16"/>
            <p:cNvSpPr/>
            <p:nvPr/>
          </p:nvSpPr>
          <p:spPr>
            <a:xfrm>
              <a:off x="1907703" y="1028599"/>
              <a:ext cx="7839563" cy="1245397"/>
            </a:xfrm>
            <a:prstGeom prst="rect">
              <a:avLst/>
            </a:prstGeom>
            <a:solidFill>
              <a:srgbClr val="00B0F0">
                <a:alpha val="40000"/>
              </a:srgbClr>
            </a:solidFill>
            <a:ln>
              <a:noFill/>
            </a:ln>
          </p:spPr>
          <p:style>
            <a:lnRef idx="2">
              <a:schemeClr val="accent1">
                <a:shade val="50000"/>
              </a:schemeClr>
            </a:lnRef>
            <a:fillRef idx="1003">
              <a:schemeClr val="lt2"/>
            </a:fillRef>
            <a:effectRef idx="0">
              <a:schemeClr val="accent1"/>
            </a:effectRef>
            <a:fontRef idx="minor">
              <a:schemeClr val="lt1"/>
            </a:fontRef>
          </p:style>
          <p:txBody>
            <a:bodyPr rtlCol="0" anchor="ctr"/>
            <a:lstStyle/>
            <a:p>
              <a:pPr algn="ctr"/>
              <a:endParaRPr lang="it-IT"/>
            </a:p>
          </p:txBody>
        </p:sp>
        <p:sp>
          <p:nvSpPr>
            <p:cNvPr id="19" name="CasellaDiTesto 18"/>
            <p:cNvSpPr txBox="1"/>
            <p:nvPr/>
          </p:nvSpPr>
          <p:spPr>
            <a:xfrm>
              <a:off x="2843808" y="1028599"/>
              <a:ext cx="6111697" cy="1200329"/>
            </a:xfrm>
            <a:prstGeom prst="rect">
              <a:avLst/>
            </a:prstGeom>
            <a:noFill/>
          </p:spPr>
          <p:txBody>
            <a:bodyPr wrap="square" rtlCol="0">
              <a:spAutoFit/>
            </a:bodyPr>
            <a:lstStyle/>
            <a:p>
              <a:pPr lvl="0"/>
              <a:r>
                <a:rPr lang="it-IT" sz="3600" b="1" dirty="0" err="1">
                  <a:solidFill>
                    <a:srgbClr val="175599"/>
                  </a:solidFill>
                  <a:effectLst>
                    <a:reflection blurRad="6350" stA="55000" endA="300" endPos="45500" dir="5400000" sy="-100000" algn="bl" rotWithShape="0"/>
                  </a:effectLst>
                  <a:cs typeface="Helvetica" pitchFamily="34" charset="0"/>
                </a:rPr>
                <a:t>Higher</a:t>
              </a:r>
              <a:r>
                <a:rPr lang="it-IT" sz="3600" b="1" dirty="0">
                  <a:solidFill>
                    <a:srgbClr val="175599"/>
                  </a:solidFill>
                  <a:effectLst>
                    <a:reflection blurRad="6350" stA="55000" endA="300" endPos="45500" dir="5400000" sy="-100000" algn="bl" rotWithShape="0"/>
                  </a:effectLst>
                  <a:cs typeface="Helvetica" pitchFamily="34" charset="0"/>
                </a:rPr>
                <a:t> </a:t>
              </a:r>
              <a:r>
                <a:rPr lang="it-IT" sz="3600" b="1" dirty="0" err="1">
                  <a:solidFill>
                    <a:srgbClr val="175599"/>
                  </a:solidFill>
                  <a:effectLst>
                    <a:reflection blurRad="6350" stA="55000" endA="300" endPos="45500" dir="5400000" sy="-100000" algn="bl" rotWithShape="0"/>
                  </a:effectLst>
                  <a:cs typeface="Helvetica" pitchFamily="34" charset="0"/>
                </a:rPr>
                <a:t>Education</a:t>
              </a:r>
              <a:endParaRPr lang="it-IT" sz="3600" b="1" dirty="0">
                <a:solidFill>
                  <a:srgbClr val="175599"/>
                </a:solidFill>
                <a:effectLst>
                  <a:reflection blurRad="6350" stA="55000" endA="300" endPos="45500" dir="5400000" sy="-100000" algn="bl" rotWithShape="0"/>
                </a:effectLst>
                <a:cs typeface="Helvetica" pitchFamily="34" charset="0"/>
              </a:endParaRPr>
            </a:p>
            <a:p>
              <a:pPr lvl="0"/>
              <a:r>
                <a:rPr lang="it-IT" dirty="0" err="1">
                  <a:solidFill>
                    <a:schemeClr val="tx1">
                      <a:lumMod val="85000"/>
                      <a:lumOff val="15000"/>
                    </a:schemeClr>
                  </a:solidFill>
                  <a:cs typeface="Helvetica" pitchFamily="34" charset="0"/>
                </a:rPr>
                <a:t>Solutions</a:t>
              </a:r>
              <a:r>
                <a:rPr lang="it-IT" dirty="0">
                  <a:solidFill>
                    <a:schemeClr val="tx1">
                      <a:lumMod val="85000"/>
                      <a:lumOff val="15000"/>
                    </a:schemeClr>
                  </a:solidFill>
                  <a:cs typeface="Helvetica" pitchFamily="34" charset="0"/>
                </a:rPr>
                <a:t> &amp; </a:t>
              </a:r>
              <a:r>
                <a:rPr lang="it-IT" dirty="0" err="1">
                  <a:solidFill>
                    <a:schemeClr val="tx1">
                      <a:lumMod val="85000"/>
                      <a:lumOff val="15000"/>
                    </a:schemeClr>
                  </a:solidFill>
                  <a:cs typeface="Helvetica" pitchFamily="34" charset="0"/>
                </a:rPr>
                <a:t>Services</a:t>
              </a:r>
              <a:r>
                <a:rPr lang="it-IT" dirty="0">
                  <a:solidFill>
                    <a:schemeClr val="tx1">
                      <a:lumMod val="85000"/>
                      <a:lumOff val="15000"/>
                    </a:schemeClr>
                  </a:solidFill>
                  <a:cs typeface="Helvetica" pitchFamily="34" charset="0"/>
                </a:rPr>
                <a:t> </a:t>
              </a:r>
              <a:r>
                <a:rPr lang="it-IT" dirty="0" err="1">
                  <a:solidFill>
                    <a:schemeClr val="tx1">
                      <a:lumMod val="85000"/>
                      <a:lumOff val="15000"/>
                    </a:schemeClr>
                  </a:solidFill>
                  <a:cs typeface="Helvetica" pitchFamily="34" charset="0"/>
                </a:rPr>
                <a:t>for</a:t>
              </a:r>
              <a:r>
                <a:rPr lang="it-IT" dirty="0">
                  <a:solidFill>
                    <a:schemeClr val="tx1">
                      <a:lumMod val="85000"/>
                      <a:lumOff val="15000"/>
                    </a:schemeClr>
                  </a:solidFill>
                  <a:cs typeface="Helvetica" pitchFamily="34" charset="0"/>
                </a:rPr>
                <a:t> the </a:t>
              </a:r>
              <a:r>
                <a:rPr lang="it-IT" dirty="0" err="1">
                  <a:solidFill>
                    <a:schemeClr val="tx1">
                      <a:lumMod val="85000"/>
                      <a:lumOff val="15000"/>
                    </a:schemeClr>
                  </a:solidFill>
                  <a:cs typeface="Helvetica" pitchFamily="34" charset="0"/>
                </a:rPr>
                <a:t>University</a:t>
              </a:r>
              <a:r>
                <a:rPr lang="it-IT" dirty="0">
                  <a:solidFill>
                    <a:schemeClr val="tx1">
                      <a:lumMod val="85000"/>
                      <a:lumOff val="15000"/>
                    </a:schemeClr>
                  </a:solidFill>
                  <a:cs typeface="Helvetica" pitchFamily="34" charset="0"/>
                </a:rPr>
                <a:t> </a:t>
              </a:r>
              <a:r>
                <a:rPr lang="it-IT" dirty="0" err="1">
                  <a:solidFill>
                    <a:schemeClr val="tx1">
                      <a:lumMod val="85000"/>
                      <a:lumOff val="15000"/>
                    </a:schemeClr>
                  </a:solidFill>
                  <a:cs typeface="Helvetica" pitchFamily="34" charset="0"/>
                </a:rPr>
                <a:t>Administration</a:t>
              </a:r>
              <a:endParaRPr lang="it-IT" dirty="0">
                <a:solidFill>
                  <a:schemeClr val="tx1">
                    <a:lumMod val="85000"/>
                    <a:lumOff val="15000"/>
                  </a:schemeClr>
                </a:solidFill>
                <a:cs typeface="Helvetica" pitchFamily="34" charset="0"/>
              </a:endParaRPr>
            </a:p>
            <a:p>
              <a:pPr lvl="0"/>
              <a:r>
                <a:rPr lang="it-IT" dirty="0">
                  <a:solidFill>
                    <a:schemeClr val="tx1">
                      <a:lumMod val="85000"/>
                      <a:lumOff val="15000"/>
                    </a:schemeClr>
                  </a:solidFill>
                  <a:cs typeface="Helvetica" pitchFamily="34" charset="0"/>
                </a:rPr>
                <a:t>Services for the </a:t>
              </a:r>
              <a:r>
                <a:rPr lang="it-IT" dirty="0" err="1">
                  <a:solidFill>
                    <a:schemeClr val="tx1">
                      <a:lumMod val="85000"/>
                      <a:lumOff val="15000"/>
                    </a:schemeClr>
                  </a:solidFill>
                  <a:cs typeface="Helvetica" pitchFamily="34" charset="0"/>
                </a:rPr>
                <a:t>Ministry</a:t>
              </a:r>
              <a:r>
                <a:rPr lang="it-IT" dirty="0">
                  <a:solidFill>
                    <a:schemeClr val="tx1">
                      <a:lumMod val="85000"/>
                      <a:lumOff val="15000"/>
                    </a:schemeClr>
                  </a:solidFill>
                  <a:cs typeface="Helvetica" pitchFamily="34" charset="0"/>
                </a:rPr>
                <a:t> of </a:t>
              </a:r>
              <a:r>
                <a:rPr lang="it-IT" dirty="0" err="1">
                  <a:solidFill>
                    <a:schemeClr val="tx1">
                      <a:lumMod val="85000"/>
                      <a:lumOff val="15000"/>
                    </a:schemeClr>
                  </a:solidFill>
                  <a:cs typeface="Helvetica" pitchFamily="34" charset="0"/>
                </a:rPr>
                <a:t>Education</a:t>
              </a:r>
              <a:r>
                <a:rPr lang="it-IT" dirty="0">
                  <a:solidFill>
                    <a:schemeClr val="tx1">
                      <a:lumMod val="85000"/>
                      <a:lumOff val="15000"/>
                    </a:schemeClr>
                  </a:solidFill>
                  <a:cs typeface="Helvetica" pitchFamily="34" charset="0"/>
                </a:rPr>
                <a:t>, </a:t>
              </a:r>
              <a:r>
                <a:rPr lang="it-IT" dirty="0" err="1">
                  <a:solidFill>
                    <a:schemeClr val="tx1">
                      <a:lumMod val="85000"/>
                      <a:lumOff val="15000"/>
                    </a:schemeClr>
                  </a:solidFill>
                  <a:cs typeface="Helvetica" pitchFamily="34" charset="0"/>
                </a:rPr>
                <a:t>University</a:t>
              </a:r>
              <a:r>
                <a:rPr lang="it-IT" dirty="0">
                  <a:solidFill>
                    <a:schemeClr val="tx1">
                      <a:lumMod val="85000"/>
                      <a:lumOff val="15000"/>
                    </a:schemeClr>
                  </a:solidFill>
                  <a:cs typeface="Helvetica" pitchFamily="34" charset="0"/>
                </a:rPr>
                <a:t> and </a:t>
              </a:r>
              <a:r>
                <a:rPr lang="it-IT" dirty="0" err="1" smtClean="0">
                  <a:solidFill>
                    <a:schemeClr val="tx1">
                      <a:lumMod val="85000"/>
                      <a:lumOff val="15000"/>
                    </a:schemeClr>
                  </a:solidFill>
                  <a:cs typeface="Helvetica" pitchFamily="34" charset="0"/>
                </a:rPr>
                <a:t>Research</a:t>
              </a:r>
              <a:r>
                <a:rPr lang="it-IT" dirty="0" smtClean="0">
                  <a:solidFill>
                    <a:schemeClr val="tx1">
                      <a:lumMod val="85000"/>
                      <a:lumOff val="15000"/>
                    </a:schemeClr>
                  </a:solidFill>
                  <a:cs typeface="Helvetica" pitchFamily="34" charset="0"/>
                </a:rPr>
                <a:t> (MIUR</a:t>
              </a:r>
              <a:r>
                <a:rPr lang="it-IT" dirty="0">
                  <a:solidFill>
                    <a:schemeClr val="tx1">
                      <a:lumMod val="85000"/>
                      <a:lumOff val="15000"/>
                    </a:schemeClr>
                  </a:solidFill>
                  <a:cs typeface="Helvetica" pitchFamily="34" charset="0"/>
                </a:rPr>
                <a:t>)</a:t>
              </a:r>
            </a:p>
          </p:txBody>
        </p:sp>
        <p:pic>
          <p:nvPicPr>
            <p:cNvPr id="20" name="Immagine 19" descr="accademic.png"/>
            <p:cNvPicPr>
              <a:picLocks noChangeAspect="1"/>
            </p:cNvPicPr>
            <p:nvPr/>
          </p:nvPicPr>
          <p:blipFill>
            <a:blip r:embed="rId4" cstate="print"/>
            <a:stretch>
              <a:fillRect/>
            </a:stretch>
          </p:blipFill>
          <p:spPr>
            <a:xfrm>
              <a:off x="1292513" y="1043616"/>
              <a:ext cx="1230380" cy="1230380"/>
            </a:xfrm>
            <a:prstGeom prst="rect">
              <a:avLst/>
            </a:prstGeom>
          </p:spPr>
        </p:pic>
      </p:grpSp>
      <p:sp>
        <p:nvSpPr>
          <p:cNvPr id="7" name="Rettangolo 6"/>
          <p:cNvSpPr/>
          <p:nvPr/>
        </p:nvSpPr>
        <p:spPr>
          <a:xfrm>
            <a:off x="838200" y="3614468"/>
            <a:ext cx="10500249" cy="1323439"/>
          </a:xfrm>
          <a:prstGeom prst="rect">
            <a:avLst/>
          </a:prstGeom>
        </p:spPr>
        <p:txBody>
          <a:bodyPr wrap="square">
            <a:spAutoFit/>
          </a:bodyPr>
          <a:lstStyle/>
          <a:p>
            <a:pPr lvl="0" algn="ctr">
              <a:defRPr/>
            </a:pPr>
            <a:r>
              <a:rPr lang="en-US" sz="4000" dirty="0" smtClean="0"/>
              <a:t>CINECA develops </a:t>
            </a:r>
            <a:r>
              <a:rPr lang="en-US" sz="4000" dirty="0"/>
              <a:t>complex information systems to support all the Higher Education </a:t>
            </a:r>
            <a:endParaRPr lang="en-US" sz="4000" dirty="0" smtClean="0"/>
          </a:p>
        </p:txBody>
      </p:sp>
    </p:spTree>
    <p:extLst>
      <p:ext uri="{BB962C8B-B14F-4D97-AF65-F5344CB8AC3E}">
        <p14:creationId xmlns:p14="http://schemas.microsoft.com/office/powerpoint/2010/main" val="213664701"/>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6"/>
                                        </p:tgtEl>
                                        <p:attrNameLst>
                                          <p:attrName>style.visibility</p:attrName>
                                        </p:attrNameLst>
                                      </p:cBhvr>
                                      <p:to>
                                        <p:strVal val="visible"/>
                                      </p:to>
                                    </p:set>
                                  </p:childTnLst>
                                </p:cTn>
                              </p:par>
                              <p:par>
                                <p:cTn id="7" presetID="10" presetClass="entr" presetSubtype="0" fill="hold" grpId="0" nodeType="withEffect">
                                  <p:stCondLst>
                                    <p:cond delay="0"/>
                                  </p:stCondLst>
                                  <p:childTnLst>
                                    <p:set>
                                      <p:cBhvr>
                                        <p:cTn id="8" dur="1" fill="hold">
                                          <p:stCondLst>
                                            <p:cond delay="0"/>
                                          </p:stCondLst>
                                        </p:cTn>
                                        <p:tgtEl>
                                          <p:spTgt spid="7"/>
                                        </p:tgtEl>
                                        <p:attrNameLst>
                                          <p:attrName>style.visibility</p:attrName>
                                        </p:attrNameLst>
                                      </p:cBhvr>
                                      <p:to>
                                        <p:strVal val="visible"/>
                                      </p:to>
                                    </p:set>
                                    <p:animEffect transition="in" filter="fade">
                                      <p:cBhvr>
                                        <p:cTn id="9"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7.xml><?xml version="1.0" encoding="utf-8"?>
<p:sld xmlns:a="http://schemas.openxmlformats.org/drawingml/2006/main" xmlns:r="http://schemas.openxmlformats.org/officeDocument/2006/relationships" xmlns:p="http://schemas.openxmlformats.org/presentationml/2006/main" show="0">
  <p:cSld>
    <p:bg>
      <p:bgPr>
        <a:blipFill dpi="0" rotWithShape="1">
          <a:blip r:embed="rId3">
            <a:lum/>
          </a:blip>
          <a:srcRect/>
          <a:stretch>
            <a:fillRect t="-9000" b="-9000"/>
          </a:stretch>
        </a:blipFill>
        <a:effectLst/>
      </p:bgPr>
    </p:bg>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a:bodyPr>
          <a:lstStyle/>
          <a:p>
            <a:r>
              <a:rPr lang="it-IT" sz="4300" dirty="0" err="1" smtClean="0"/>
              <a:t>Italian</a:t>
            </a:r>
            <a:r>
              <a:rPr lang="it-IT" sz="4300" dirty="0" smtClean="0"/>
              <a:t> </a:t>
            </a:r>
            <a:r>
              <a:rPr lang="it-IT" sz="4300" dirty="0" err="1" smtClean="0"/>
              <a:t>research</a:t>
            </a:r>
            <a:r>
              <a:rPr lang="it-IT" sz="4300" dirty="0" smtClean="0"/>
              <a:t> </a:t>
            </a:r>
            <a:r>
              <a:rPr lang="it-IT" sz="4300" dirty="0" err="1" smtClean="0"/>
              <a:t>ecosystem</a:t>
            </a:r>
            <a:r>
              <a:rPr lang="it-IT" sz="4300" dirty="0" smtClean="0"/>
              <a:t>: </a:t>
            </a:r>
            <a:r>
              <a:rPr lang="it-IT" sz="4300" dirty="0" err="1" smtClean="0"/>
              <a:t>Institutional</a:t>
            </a:r>
            <a:r>
              <a:rPr lang="it-IT" sz="4300" dirty="0" smtClean="0"/>
              <a:t> stakeholder</a:t>
            </a:r>
            <a:endParaRPr lang="it-IT" sz="4300" dirty="0"/>
          </a:p>
        </p:txBody>
      </p:sp>
      <p:sp>
        <p:nvSpPr>
          <p:cNvPr id="3" name="Segnaposto contenuto 2"/>
          <p:cNvSpPr>
            <a:spLocks noGrp="1"/>
          </p:cNvSpPr>
          <p:nvPr>
            <p:ph idx="1"/>
          </p:nvPr>
        </p:nvSpPr>
        <p:spPr/>
        <p:txBody>
          <a:bodyPr/>
          <a:lstStyle/>
          <a:p>
            <a:pPr marL="0" indent="0">
              <a:buNone/>
            </a:pPr>
            <a:endParaRPr lang="it-IT" dirty="0"/>
          </a:p>
        </p:txBody>
      </p:sp>
      <p:sp>
        <p:nvSpPr>
          <p:cNvPr id="4" name="Segnaposto data 3"/>
          <p:cNvSpPr>
            <a:spLocks noGrp="1"/>
          </p:cNvSpPr>
          <p:nvPr>
            <p:ph type="dt" sz="half" idx="10"/>
          </p:nvPr>
        </p:nvSpPr>
        <p:spPr/>
        <p:txBody>
          <a:bodyPr/>
          <a:lstStyle/>
          <a:p>
            <a:fld id="{34594C00-1642-4ECD-B5FA-3131832C8CD1}" type="datetime1">
              <a:rPr lang="it-IT" smtClean="0"/>
              <a:t>14/05/2019</a:t>
            </a:fld>
            <a:endParaRPr lang="it-IT"/>
          </a:p>
        </p:txBody>
      </p:sp>
      <p:sp>
        <p:nvSpPr>
          <p:cNvPr id="5" name="Segnaposto piè di pagina 4"/>
          <p:cNvSpPr>
            <a:spLocks noGrp="1"/>
          </p:cNvSpPr>
          <p:nvPr>
            <p:ph type="ftr" sz="quarter" idx="11"/>
          </p:nvPr>
        </p:nvSpPr>
        <p:spPr/>
        <p:txBody>
          <a:bodyPr/>
          <a:lstStyle/>
          <a:p>
            <a:r>
              <a:rPr lang="it-IT" smtClean="0"/>
              <a:t>IRIS -  Caso de èxito en Italia</a:t>
            </a:r>
            <a:endParaRPr lang="it-IT"/>
          </a:p>
        </p:txBody>
      </p:sp>
      <p:sp>
        <p:nvSpPr>
          <p:cNvPr id="6" name="Segnaposto numero diapositiva 5"/>
          <p:cNvSpPr>
            <a:spLocks noGrp="1"/>
          </p:cNvSpPr>
          <p:nvPr>
            <p:ph type="sldNum" sz="quarter" idx="12"/>
          </p:nvPr>
        </p:nvSpPr>
        <p:spPr/>
        <p:txBody>
          <a:bodyPr/>
          <a:lstStyle/>
          <a:p>
            <a:fld id="{12A75581-1B1C-4BDE-BC7C-22CE22CA77BD}" type="slidenum">
              <a:rPr lang="it-IT" smtClean="0"/>
              <a:t>7</a:t>
            </a:fld>
            <a:endParaRPr lang="it-IT"/>
          </a:p>
        </p:txBody>
      </p:sp>
      <p:grpSp>
        <p:nvGrpSpPr>
          <p:cNvPr id="13" name="Gruppo 12"/>
          <p:cNvGrpSpPr/>
          <p:nvPr/>
        </p:nvGrpSpPr>
        <p:grpSpPr>
          <a:xfrm>
            <a:off x="5083860" y="4075645"/>
            <a:ext cx="2024279" cy="2143986"/>
            <a:chOff x="5216739" y="2127557"/>
            <a:chExt cx="2024279" cy="2143986"/>
          </a:xfrm>
        </p:grpSpPr>
        <p:pic>
          <p:nvPicPr>
            <p:cNvPr id="11" name="Immagine 10"/>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648232" y="2127557"/>
              <a:ext cx="1067007" cy="1220656"/>
            </a:xfrm>
            <a:prstGeom prst="rect">
              <a:avLst/>
            </a:prstGeom>
          </p:spPr>
        </p:pic>
        <p:sp>
          <p:nvSpPr>
            <p:cNvPr id="12" name="CasellaDiTesto 11"/>
            <p:cNvSpPr txBox="1"/>
            <p:nvPr/>
          </p:nvSpPr>
          <p:spPr>
            <a:xfrm>
              <a:off x="5216739" y="3348213"/>
              <a:ext cx="2024279" cy="923330"/>
            </a:xfrm>
            <a:prstGeom prst="rect">
              <a:avLst/>
            </a:prstGeom>
            <a:noFill/>
          </p:spPr>
          <p:txBody>
            <a:bodyPr wrap="square" rtlCol="0">
              <a:spAutoFit/>
            </a:bodyPr>
            <a:lstStyle/>
            <a:p>
              <a:r>
                <a:rPr lang="it-IT" dirty="0" err="1" smtClean="0"/>
                <a:t>Ministry</a:t>
              </a:r>
              <a:r>
                <a:rPr lang="it-IT" dirty="0" smtClean="0"/>
                <a:t> of </a:t>
              </a:r>
              <a:r>
                <a:rPr lang="it-IT" dirty="0" err="1" smtClean="0"/>
                <a:t>Education</a:t>
              </a:r>
              <a:r>
                <a:rPr lang="it-IT" dirty="0" smtClean="0"/>
                <a:t>, </a:t>
              </a:r>
            </a:p>
            <a:p>
              <a:r>
                <a:rPr lang="it-IT" dirty="0" err="1" smtClean="0"/>
                <a:t>University</a:t>
              </a:r>
              <a:r>
                <a:rPr lang="it-IT" dirty="0" smtClean="0"/>
                <a:t> &amp; </a:t>
              </a:r>
              <a:r>
                <a:rPr lang="it-IT" dirty="0" err="1" smtClean="0"/>
                <a:t>Research</a:t>
              </a:r>
              <a:endParaRPr lang="it-IT" dirty="0" smtClean="0"/>
            </a:p>
            <a:p>
              <a:pPr algn="ctr"/>
              <a:r>
                <a:rPr lang="it-IT" dirty="0" smtClean="0"/>
                <a:t>(MIUR)  </a:t>
              </a:r>
              <a:endParaRPr lang="it-IT" dirty="0"/>
            </a:p>
          </p:txBody>
        </p:sp>
      </p:grpSp>
      <p:grpSp>
        <p:nvGrpSpPr>
          <p:cNvPr id="15" name="Gruppo 14"/>
          <p:cNvGrpSpPr/>
          <p:nvPr/>
        </p:nvGrpSpPr>
        <p:grpSpPr>
          <a:xfrm>
            <a:off x="7707658" y="2482017"/>
            <a:ext cx="2024279" cy="2129181"/>
            <a:chOff x="7893284" y="1960626"/>
            <a:chExt cx="2024279" cy="2129181"/>
          </a:xfrm>
        </p:grpSpPr>
        <p:pic>
          <p:nvPicPr>
            <p:cNvPr id="9" name="Immagine 8"/>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483652" y="1960626"/>
              <a:ext cx="843545" cy="1224500"/>
            </a:xfrm>
            <a:prstGeom prst="rect">
              <a:avLst/>
            </a:prstGeom>
          </p:spPr>
        </p:pic>
        <p:sp>
          <p:nvSpPr>
            <p:cNvPr id="14" name="CasellaDiTesto 13"/>
            <p:cNvSpPr txBox="1"/>
            <p:nvPr/>
          </p:nvSpPr>
          <p:spPr>
            <a:xfrm>
              <a:off x="7893284" y="3166477"/>
              <a:ext cx="2024279" cy="923330"/>
            </a:xfrm>
            <a:prstGeom prst="rect">
              <a:avLst/>
            </a:prstGeom>
            <a:noFill/>
          </p:spPr>
          <p:txBody>
            <a:bodyPr wrap="square" rtlCol="0">
              <a:spAutoFit/>
            </a:bodyPr>
            <a:lstStyle/>
            <a:p>
              <a:r>
                <a:rPr lang="it-IT" dirty="0" smtClean="0"/>
                <a:t>Evaluation Agency for</a:t>
              </a:r>
            </a:p>
            <a:p>
              <a:r>
                <a:rPr lang="it-IT" dirty="0" err="1"/>
                <a:t>University</a:t>
              </a:r>
              <a:r>
                <a:rPr lang="it-IT" dirty="0"/>
                <a:t> &amp; </a:t>
              </a:r>
              <a:r>
                <a:rPr lang="it-IT" dirty="0" err="1" smtClean="0"/>
                <a:t>Research</a:t>
              </a:r>
              <a:endParaRPr lang="it-IT" dirty="0" smtClean="0"/>
            </a:p>
            <a:p>
              <a:pPr algn="ctr"/>
              <a:r>
                <a:rPr lang="it-IT" dirty="0" smtClean="0"/>
                <a:t>(ANVUR )</a:t>
              </a:r>
              <a:endParaRPr lang="it-IT" dirty="0"/>
            </a:p>
          </p:txBody>
        </p:sp>
      </p:grpSp>
      <p:grpSp>
        <p:nvGrpSpPr>
          <p:cNvPr id="17" name="Gruppo 16"/>
          <p:cNvGrpSpPr/>
          <p:nvPr/>
        </p:nvGrpSpPr>
        <p:grpSpPr>
          <a:xfrm>
            <a:off x="1418456" y="3648336"/>
            <a:ext cx="2864863" cy="2056621"/>
            <a:chOff x="1056686" y="2365206"/>
            <a:chExt cx="2864863" cy="2056621"/>
          </a:xfrm>
        </p:grpSpPr>
        <p:pic>
          <p:nvPicPr>
            <p:cNvPr id="7" name="Immagine 6"/>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935761" y="2365206"/>
              <a:ext cx="1106715" cy="1125472"/>
            </a:xfrm>
            <a:prstGeom prst="rect">
              <a:avLst/>
            </a:prstGeom>
          </p:spPr>
        </p:pic>
        <p:sp>
          <p:nvSpPr>
            <p:cNvPr id="16" name="Rettangolo 15"/>
            <p:cNvSpPr/>
            <p:nvPr/>
          </p:nvSpPr>
          <p:spPr>
            <a:xfrm>
              <a:off x="1056686" y="3498497"/>
              <a:ext cx="2864863" cy="923330"/>
            </a:xfrm>
            <a:prstGeom prst="rect">
              <a:avLst/>
            </a:prstGeom>
          </p:spPr>
          <p:txBody>
            <a:bodyPr wrap="square">
              <a:spAutoFit/>
            </a:bodyPr>
            <a:lstStyle/>
            <a:p>
              <a:pPr algn="ctr"/>
              <a:r>
                <a:rPr lang="it-IT" dirty="0" err="1" smtClean="0"/>
                <a:t>Universities</a:t>
              </a:r>
              <a:r>
                <a:rPr lang="it-IT" dirty="0" smtClean="0"/>
                <a:t> </a:t>
              </a:r>
            </a:p>
            <a:p>
              <a:pPr algn="ctr"/>
              <a:r>
                <a:rPr lang="it-IT" dirty="0" smtClean="0"/>
                <a:t>&amp; </a:t>
              </a:r>
            </a:p>
            <a:p>
              <a:pPr algn="ctr"/>
              <a:r>
                <a:rPr lang="it-IT" dirty="0" err="1" smtClean="0"/>
                <a:t>Research</a:t>
              </a:r>
              <a:r>
                <a:rPr lang="it-IT" dirty="0" smtClean="0"/>
                <a:t> </a:t>
              </a:r>
              <a:r>
                <a:rPr lang="it-IT" dirty="0" err="1" smtClean="0"/>
                <a:t>Institutes</a:t>
              </a:r>
              <a:r>
                <a:rPr lang="it-IT" dirty="0" smtClean="0"/>
                <a:t>  </a:t>
              </a:r>
              <a:endParaRPr lang="it-IT" dirty="0"/>
            </a:p>
          </p:txBody>
        </p:sp>
      </p:grpSp>
      <p:grpSp>
        <p:nvGrpSpPr>
          <p:cNvPr id="22" name="Gruppo 21"/>
          <p:cNvGrpSpPr/>
          <p:nvPr/>
        </p:nvGrpSpPr>
        <p:grpSpPr>
          <a:xfrm>
            <a:off x="5240882" y="2594872"/>
            <a:ext cx="1615947" cy="1274863"/>
            <a:chOff x="6799022" y="2051690"/>
            <a:chExt cx="1615947" cy="1274863"/>
          </a:xfrm>
        </p:grpSpPr>
        <p:pic>
          <p:nvPicPr>
            <p:cNvPr id="19" name="Immagine 18"/>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6799022" y="2051690"/>
              <a:ext cx="1615947" cy="1274863"/>
            </a:xfrm>
            <a:prstGeom prst="rect">
              <a:avLst/>
            </a:prstGeom>
          </p:spPr>
        </p:pic>
        <p:sp>
          <p:nvSpPr>
            <p:cNvPr id="20" name="CasellaDiTesto 19"/>
            <p:cNvSpPr txBox="1"/>
            <p:nvPr/>
          </p:nvSpPr>
          <p:spPr>
            <a:xfrm>
              <a:off x="7064858" y="2368162"/>
              <a:ext cx="1034257" cy="646331"/>
            </a:xfrm>
            <a:prstGeom prst="rect">
              <a:avLst/>
            </a:prstGeom>
            <a:noFill/>
          </p:spPr>
          <p:txBody>
            <a:bodyPr wrap="none" rtlCol="0">
              <a:spAutoFit/>
            </a:bodyPr>
            <a:lstStyle/>
            <a:p>
              <a:pPr algn="ctr"/>
              <a:r>
                <a:rPr lang="it-IT" dirty="0" smtClean="0"/>
                <a:t>National</a:t>
              </a:r>
            </a:p>
            <a:p>
              <a:pPr algn="ctr"/>
              <a:r>
                <a:rPr lang="it-IT" dirty="0" err="1" smtClean="0"/>
                <a:t>databases</a:t>
              </a:r>
              <a:endParaRPr lang="it-IT" dirty="0"/>
            </a:p>
          </p:txBody>
        </p:sp>
      </p:grpSp>
      <p:pic>
        <p:nvPicPr>
          <p:cNvPr id="21" name="Immagine 20"/>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rot="11655465" flipH="1">
            <a:off x="3600429" y="2394161"/>
            <a:ext cx="1761072" cy="644814"/>
          </a:xfrm>
          <a:prstGeom prst="rect">
            <a:avLst/>
          </a:prstGeom>
        </p:spPr>
      </p:pic>
      <p:grpSp>
        <p:nvGrpSpPr>
          <p:cNvPr id="23" name="Gruppo 22"/>
          <p:cNvGrpSpPr/>
          <p:nvPr/>
        </p:nvGrpSpPr>
        <p:grpSpPr>
          <a:xfrm>
            <a:off x="2228525" y="2305537"/>
            <a:ext cx="1615947" cy="1274863"/>
            <a:chOff x="6799022" y="2051690"/>
            <a:chExt cx="1615947" cy="1274863"/>
          </a:xfrm>
        </p:grpSpPr>
        <p:pic>
          <p:nvPicPr>
            <p:cNvPr id="24" name="Immagine 23"/>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6799022" y="2051690"/>
              <a:ext cx="1615947" cy="1274863"/>
            </a:xfrm>
            <a:prstGeom prst="rect">
              <a:avLst/>
            </a:prstGeom>
          </p:spPr>
        </p:pic>
        <p:sp>
          <p:nvSpPr>
            <p:cNvPr id="25" name="CasellaDiTesto 24"/>
            <p:cNvSpPr txBox="1"/>
            <p:nvPr/>
          </p:nvSpPr>
          <p:spPr>
            <a:xfrm>
              <a:off x="7269507" y="2518325"/>
              <a:ext cx="577402" cy="369332"/>
            </a:xfrm>
            <a:prstGeom prst="rect">
              <a:avLst/>
            </a:prstGeom>
            <a:noFill/>
          </p:spPr>
          <p:txBody>
            <a:bodyPr wrap="none" rtlCol="0">
              <a:spAutoFit/>
            </a:bodyPr>
            <a:lstStyle/>
            <a:p>
              <a:pPr algn="ctr"/>
              <a:r>
                <a:rPr lang="it-IT" dirty="0" smtClean="0"/>
                <a:t>CRIS</a:t>
              </a:r>
              <a:endParaRPr lang="it-IT" dirty="0"/>
            </a:p>
          </p:txBody>
        </p:sp>
      </p:grpSp>
      <p:pic>
        <p:nvPicPr>
          <p:cNvPr id="26" name="Immagine 25"/>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rot="9973042">
            <a:off x="6589469" y="2481382"/>
            <a:ext cx="1761072" cy="644814"/>
          </a:xfrm>
          <a:prstGeom prst="rect">
            <a:avLst/>
          </a:prstGeom>
        </p:spPr>
      </p:pic>
      <p:pic>
        <p:nvPicPr>
          <p:cNvPr id="27" name="Immagine 26"/>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rot="9973042" flipH="1" flipV="1">
            <a:off x="6692235" y="2952149"/>
            <a:ext cx="1761072" cy="644814"/>
          </a:xfrm>
          <a:prstGeom prst="rect">
            <a:avLst/>
          </a:prstGeom>
        </p:spPr>
      </p:pic>
      <p:pic>
        <p:nvPicPr>
          <p:cNvPr id="28" name="Immagine 27"/>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rot="20307422" flipH="1">
            <a:off x="6451927" y="4487168"/>
            <a:ext cx="2036154" cy="745535"/>
          </a:xfrm>
          <a:prstGeom prst="rect">
            <a:avLst/>
          </a:prstGeom>
        </p:spPr>
      </p:pic>
      <p:pic>
        <p:nvPicPr>
          <p:cNvPr id="29" name="Immagine 28"/>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rot="1673065" flipH="1">
            <a:off x="3374906" y="4436865"/>
            <a:ext cx="2036154" cy="745535"/>
          </a:xfrm>
          <a:prstGeom prst="rect">
            <a:avLst/>
          </a:prstGeom>
        </p:spPr>
      </p:pic>
      <p:pic>
        <p:nvPicPr>
          <p:cNvPr id="33" name="Immagine 32"/>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2136863" y="3698708"/>
            <a:ext cx="457747" cy="493773"/>
          </a:xfrm>
          <a:prstGeom prst="rect">
            <a:avLst/>
          </a:prstGeom>
          <a:ln w="28575">
            <a:solidFill>
              <a:srgbClr val="FF0000"/>
            </a:solidFill>
          </a:ln>
        </p:spPr>
      </p:pic>
      <p:pic>
        <p:nvPicPr>
          <p:cNvPr id="34" name="Immagine 33"/>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5260869" y="4082210"/>
            <a:ext cx="457747" cy="493773"/>
          </a:xfrm>
          <a:prstGeom prst="rect">
            <a:avLst/>
          </a:prstGeom>
          <a:ln w="28575">
            <a:solidFill>
              <a:srgbClr val="FF0000"/>
            </a:solidFill>
          </a:ln>
        </p:spPr>
      </p:pic>
      <p:pic>
        <p:nvPicPr>
          <p:cNvPr id="35" name="Immagine 34"/>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8821492" y="2278399"/>
            <a:ext cx="457747" cy="493773"/>
          </a:xfrm>
          <a:prstGeom prst="rect">
            <a:avLst/>
          </a:prstGeom>
          <a:ln w="28575">
            <a:solidFill>
              <a:srgbClr val="FF0000"/>
            </a:solidFill>
          </a:ln>
        </p:spPr>
      </p:pic>
      <p:pic>
        <p:nvPicPr>
          <p:cNvPr id="36" name="Immagine 35"/>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6929412" y="4157506"/>
            <a:ext cx="713503" cy="720539"/>
          </a:xfrm>
          <a:prstGeom prst="rect">
            <a:avLst/>
          </a:prstGeom>
        </p:spPr>
      </p:pic>
      <p:pic>
        <p:nvPicPr>
          <p:cNvPr id="37" name="Immagine 36"/>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4183563" y="3986606"/>
            <a:ext cx="634756" cy="786166"/>
          </a:xfrm>
          <a:prstGeom prst="rect">
            <a:avLst/>
          </a:prstGeom>
        </p:spPr>
      </p:pic>
    </p:spTree>
    <p:extLst>
      <p:ext uri="{BB962C8B-B14F-4D97-AF65-F5344CB8AC3E}">
        <p14:creationId xmlns:p14="http://schemas.microsoft.com/office/powerpoint/2010/main" val="366481400"/>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nodePh="1">
                                  <p:stCondLst>
                                    <p:cond delay="0"/>
                                  </p:stCondLst>
                                  <p:endCondLst>
                                    <p:cond evt="begin" delay="0">
                                      <p:tn val="10"/>
                                    </p:cond>
                                  </p:end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7"/>
                                        </p:tgtEl>
                                        <p:attrNameLst>
                                          <p:attrName>style.visibility</p:attrName>
                                        </p:attrNameLst>
                                      </p:cBhvr>
                                      <p:to>
                                        <p:strVal val="visible"/>
                                      </p:to>
                                    </p:set>
                                    <p:animEffect transition="in" filter="fade">
                                      <p:cBhvr>
                                        <p:cTn id="17" dur="500"/>
                                        <p:tgtEl>
                                          <p:spTgt spid="17"/>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23"/>
                                        </p:tgtEl>
                                        <p:attrNameLst>
                                          <p:attrName>style.visibility</p:attrName>
                                        </p:attrNameLst>
                                      </p:cBhvr>
                                      <p:to>
                                        <p:strVal val="visible"/>
                                      </p:to>
                                    </p:set>
                                    <p:animEffect transition="in" filter="fade">
                                      <p:cBhvr>
                                        <p:cTn id="22" dur="500"/>
                                        <p:tgtEl>
                                          <p:spTgt spid="23"/>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13"/>
                                        </p:tgtEl>
                                        <p:attrNameLst>
                                          <p:attrName>style.visibility</p:attrName>
                                        </p:attrNameLst>
                                      </p:cBhvr>
                                      <p:to>
                                        <p:strVal val="visible"/>
                                      </p:to>
                                    </p:set>
                                    <p:animEffect transition="in" filter="fade">
                                      <p:cBhvr>
                                        <p:cTn id="27" dur="500"/>
                                        <p:tgtEl>
                                          <p:spTgt spid="13"/>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22"/>
                                        </p:tgtEl>
                                        <p:attrNameLst>
                                          <p:attrName>style.visibility</p:attrName>
                                        </p:attrNameLst>
                                      </p:cBhvr>
                                      <p:to>
                                        <p:strVal val="visible"/>
                                      </p:to>
                                    </p:set>
                                    <p:animEffect transition="in" filter="fade">
                                      <p:cBhvr>
                                        <p:cTn id="32" dur="500"/>
                                        <p:tgtEl>
                                          <p:spTgt spid="22"/>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21"/>
                                        </p:tgtEl>
                                        <p:attrNameLst>
                                          <p:attrName>style.visibility</p:attrName>
                                        </p:attrNameLst>
                                      </p:cBhvr>
                                      <p:to>
                                        <p:strVal val="visible"/>
                                      </p:to>
                                    </p:set>
                                    <p:animEffect transition="in" filter="fade">
                                      <p:cBhvr>
                                        <p:cTn id="37" dur="500"/>
                                        <p:tgtEl>
                                          <p:spTgt spid="21"/>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nodeType="clickEffect">
                                  <p:stCondLst>
                                    <p:cond delay="0"/>
                                  </p:stCondLst>
                                  <p:childTnLst>
                                    <p:set>
                                      <p:cBhvr>
                                        <p:cTn id="41" dur="1" fill="hold">
                                          <p:stCondLst>
                                            <p:cond delay="0"/>
                                          </p:stCondLst>
                                        </p:cTn>
                                        <p:tgtEl>
                                          <p:spTgt spid="15"/>
                                        </p:tgtEl>
                                        <p:attrNameLst>
                                          <p:attrName>style.visibility</p:attrName>
                                        </p:attrNameLst>
                                      </p:cBhvr>
                                      <p:to>
                                        <p:strVal val="visible"/>
                                      </p:to>
                                    </p:set>
                                    <p:animEffect transition="in" filter="fade">
                                      <p:cBhvr>
                                        <p:cTn id="42" dur="500"/>
                                        <p:tgtEl>
                                          <p:spTgt spid="15"/>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nodeType="clickEffect">
                                  <p:stCondLst>
                                    <p:cond delay="0"/>
                                  </p:stCondLst>
                                  <p:childTnLst>
                                    <p:set>
                                      <p:cBhvr>
                                        <p:cTn id="46" dur="1" fill="hold">
                                          <p:stCondLst>
                                            <p:cond delay="0"/>
                                          </p:stCondLst>
                                        </p:cTn>
                                        <p:tgtEl>
                                          <p:spTgt spid="26"/>
                                        </p:tgtEl>
                                        <p:attrNameLst>
                                          <p:attrName>style.visibility</p:attrName>
                                        </p:attrNameLst>
                                      </p:cBhvr>
                                      <p:to>
                                        <p:strVal val="visible"/>
                                      </p:to>
                                    </p:set>
                                    <p:animEffect transition="in" filter="fade">
                                      <p:cBhvr>
                                        <p:cTn id="47" dur="500"/>
                                        <p:tgtEl>
                                          <p:spTgt spid="26"/>
                                        </p:tgtEl>
                                      </p:cBhvr>
                                    </p:animEffect>
                                  </p:childTnLst>
                                </p:cTn>
                              </p:par>
                              <p:par>
                                <p:cTn id="48" presetID="10" presetClass="entr" presetSubtype="0" fill="hold" nodeType="withEffect">
                                  <p:stCondLst>
                                    <p:cond delay="0"/>
                                  </p:stCondLst>
                                  <p:childTnLst>
                                    <p:set>
                                      <p:cBhvr>
                                        <p:cTn id="49" dur="1" fill="hold">
                                          <p:stCondLst>
                                            <p:cond delay="0"/>
                                          </p:stCondLst>
                                        </p:cTn>
                                        <p:tgtEl>
                                          <p:spTgt spid="27"/>
                                        </p:tgtEl>
                                        <p:attrNameLst>
                                          <p:attrName>style.visibility</p:attrName>
                                        </p:attrNameLst>
                                      </p:cBhvr>
                                      <p:to>
                                        <p:strVal val="visible"/>
                                      </p:to>
                                    </p:set>
                                    <p:animEffect transition="in" filter="fade">
                                      <p:cBhvr>
                                        <p:cTn id="50" dur="500"/>
                                        <p:tgtEl>
                                          <p:spTgt spid="27"/>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nodeType="clickEffect">
                                  <p:stCondLst>
                                    <p:cond delay="0"/>
                                  </p:stCondLst>
                                  <p:childTnLst>
                                    <p:set>
                                      <p:cBhvr>
                                        <p:cTn id="54" dur="1" fill="hold">
                                          <p:stCondLst>
                                            <p:cond delay="0"/>
                                          </p:stCondLst>
                                        </p:cTn>
                                        <p:tgtEl>
                                          <p:spTgt spid="28"/>
                                        </p:tgtEl>
                                        <p:attrNameLst>
                                          <p:attrName>style.visibility</p:attrName>
                                        </p:attrNameLst>
                                      </p:cBhvr>
                                      <p:to>
                                        <p:strVal val="visible"/>
                                      </p:to>
                                    </p:set>
                                    <p:animEffect transition="in" filter="fade">
                                      <p:cBhvr>
                                        <p:cTn id="55" dur="500"/>
                                        <p:tgtEl>
                                          <p:spTgt spid="28"/>
                                        </p:tgtEl>
                                      </p:cBhvr>
                                    </p:animEffect>
                                  </p:childTnLst>
                                </p:cTn>
                              </p:par>
                              <p:par>
                                <p:cTn id="56" presetID="10" presetClass="entr" presetSubtype="0" fill="hold" nodeType="withEffect">
                                  <p:stCondLst>
                                    <p:cond delay="0"/>
                                  </p:stCondLst>
                                  <p:childTnLst>
                                    <p:set>
                                      <p:cBhvr>
                                        <p:cTn id="57" dur="1" fill="hold">
                                          <p:stCondLst>
                                            <p:cond delay="0"/>
                                          </p:stCondLst>
                                        </p:cTn>
                                        <p:tgtEl>
                                          <p:spTgt spid="36"/>
                                        </p:tgtEl>
                                        <p:attrNameLst>
                                          <p:attrName>style.visibility</p:attrName>
                                        </p:attrNameLst>
                                      </p:cBhvr>
                                      <p:to>
                                        <p:strVal val="visible"/>
                                      </p:to>
                                    </p:set>
                                    <p:animEffect transition="in" filter="fade">
                                      <p:cBhvr>
                                        <p:cTn id="58" dur="500"/>
                                        <p:tgtEl>
                                          <p:spTgt spid="36"/>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nodeType="clickEffect">
                                  <p:stCondLst>
                                    <p:cond delay="0"/>
                                  </p:stCondLst>
                                  <p:childTnLst>
                                    <p:set>
                                      <p:cBhvr>
                                        <p:cTn id="62" dur="1" fill="hold">
                                          <p:stCondLst>
                                            <p:cond delay="0"/>
                                          </p:stCondLst>
                                        </p:cTn>
                                        <p:tgtEl>
                                          <p:spTgt spid="29"/>
                                        </p:tgtEl>
                                        <p:attrNameLst>
                                          <p:attrName>style.visibility</p:attrName>
                                        </p:attrNameLst>
                                      </p:cBhvr>
                                      <p:to>
                                        <p:strVal val="visible"/>
                                      </p:to>
                                    </p:set>
                                    <p:animEffect transition="in" filter="fade">
                                      <p:cBhvr>
                                        <p:cTn id="63" dur="500"/>
                                        <p:tgtEl>
                                          <p:spTgt spid="29"/>
                                        </p:tgtEl>
                                      </p:cBhvr>
                                    </p:animEffect>
                                  </p:childTnLst>
                                </p:cTn>
                              </p:par>
                              <p:par>
                                <p:cTn id="64" presetID="10" presetClass="entr" presetSubtype="0" fill="hold" nodeType="withEffect">
                                  <p:stCondLst>
                                    <p:cond delay="0"/>
                                  </p:stCondLst>
                                  <p:childTnLst>
                                    <p:set>
                                      <p:cBhvr>
                                        <p:cTn id="65" dur="1" fill="hold">
                                          <p:stCondLst>
                                            <p:cond delay="0"/>
                                          </p:stCondLst>
                                        </p:cTn>
                                        <p:tgtEl>
                                          <p:spTgt spid="37"/>
                                        </p:tgtEl>
                                        <p:attrNameLst>
                                          <p:attrName>style.visibility</p:attrName>
                                        </p:attrNameLst>
                                      </p:cBhvr>
                                      <p:to>
                                        <p:strVal val="visible"/>
                                      </p:to>
                                    </p:set>
                                    <p:animEffect transition="in" filter="fade">
                                      <p:cBhvr>
                                        <p:cTn id="66" dur="500"/>
                                        <p:tgtEl>
                                          <p:spTgt spid="37"/>
                                        </p:tgtEl>
                                      </p:cBhvr>
                                    </p:animEffect>
                                  </p:childTnLst>
                                </p:cTn>
                              </p:par>
                            </p:childTnLst>
                          </p:cTn>
                        </p:par>
                      </p:childTnLst>
                    </p:cTn>
                  </p:par>
                  <p:par>
                    <p:cTn id="67" fill="hold">
                      <p:stCondLst>
                        <p:cond delay="indefinite"/>
                      </p:stCondLst>
                      <p:childTnLst>
                        <p:par>
                          <p:cTn id="68" fill="hold">
                            <p:stCondLst>
                              <p:cond delay="0"/>
                            </p:stCondLst>
                            <p:childTnLst>
                              <p:par>
                                <p:cTn id="69" presetID="10" presetClass="entr" presetSubtype="0" fill="hold" nodeType="clickEffect">
                                  <p:stCondLst>
                                    <p:cond delay="0"/>
                                  </p:stCondLst>
                                  <p:childTnLst>
                                    <p:set>
                                      <p:cBhvr>
                                        <p:cTn id="70" dur="1" fill="hold">
                                          <p:stCondLst>
                                            <p:cond delay="0"/>
                                          </p:stCondLst>
                                        </p:cTn>
                                        <p:tgtEl>
                                          <p:spTgt spid="33"/>
                                        </p:tgtEl>
                                        <p:attrNameLst>
                                          <p:attrName>style.visibility</p:attrName>
                                        </p:attrNameLst>
                                      </p:cBhvr>
                                      <p:to>
                                        <p:strVal val="visible"/>
                                      </p:to>
                                    </p:set>
                                    <p:animEffect transition="in" filter="fade">
                                      <p:cBhvr>
                                        <p:cTn id="71" dur="500"/>
                                        <p:tgtEl>
                                          <p:spTgt spid="33"/>
                                        </p:tgtEl>
                                      </p:cBhvr>
                                    </p:animEffect>
                                  </p:childTnLst>
                                </p:cTn>
                              </p:par>
                              <p:par>
                                <p:cTn id="72" presetID="10" presetClass="entr" presetSubtype="0" fill="hold" nodeType="withEffect">
                                  <p:stCondLst>
                                    <p:cond delay="0"/>
                                  </p:stCondLst>
                                  <p:childTnLst>
                                    <p:set>
                                      <p:cBhvr>
                                        <p:cTn id="73" dur="1" fill="hold">
                                          <p:stCondLst>
                                            <p:cond delay="0"/>
                                          </p:stCondLst>
                                        </p:cTn>
                                        <p:tgtEl>
                                          <p:spTgt spid="34"/>
                                        </p:tgtEl>
                                        <p:attrNameLst>
                                          <p:attrName>style.visibility</p:attrName>
                                        </p:attrNameLst>
                                      </p:cBhvr>
                                      <p:to>
                                        <p:strVal val="visible"/>
                                      </p:to>
                                    </p:set>
                                    <p:animEffect transition="in" filter="fade">
                                      <p:cBhvr>
                                        <p:cTn id="74" dur="500"/>
                                        <p:tgtEl>
                                          <p:spTgt spid="34"/>
                                        </p:tgtEl>
                                      </p:cBhvr>
                                    </p:animEffect>
                                  </p:childTnLst>
                                </p:cTn>
                              </p:par>
                              <p:par>
                                <p:cTn id="75" presetID="10" presetClass="entr" presetSubtype="0" fill="hold" nodeType="withEffect">
                                  <p:stCondLst>
                                    <p:cond delay="0"/>
                                  </p:stCondLst>
                                  <p:childTnLst>
                                    <p:set>
                                      <p:cBhvr>
                                        <p:cTn id="76" dur="1" fill="hold">
                                          <p:stCondLst>
                                            <p:cond delay="0"/>
                                          </p:stCondLst>
                                        </p:cTn>
                                        <p:tgtEl>
                                          <p:spTgt spid="35"/>
                                        </p:tgtEl>
                                        <p:attrNameLst>
                                          <p:attrName>style.visibility</p:attrName>
                                        </p:attrNameLst>
                                      </p:cBhvr>
                                      <p:to>
                                        <p:strVal val="visible"/>
                                      </p:to>
                                    </p:set>
                                    <p:animEffect transition="in" filter="fade">
                                      <p:cBhvr>
                                        <p:cTn id="77"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8.xml><?xml version="1.0" encoding="utf-8"?>
<p:sld xmlns:a="http://schemas.openxmlformats.org/drawingml/2006/main" xmlns:r="http://schemas.openxmlformats.org/officeDocument/2006/relationships" xmlns:p="http://schemas.openxmlformats.org/presentationml/2006/main" show="0">
  <p:cSld>
    <p:bg>
      <p:bgPr>
        <a:blipFill dpi="0" rotWithShape="1">
          <a:blip r:embed="rId3">
            <a:lum/>
          </a:blip>
          <a:srcRect/>
          <a:stretch>
            <a:fillRect t="-9000" b="-9000"/>
          </a:stretch>
        </a:blipFill>
        <a:effectLst/>
      </p:bgPr>
    </p:bg>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err="1" smtClean="0"/>
              <a:t>Italian</a:t>
            </a:r>
            <a:r>
              <a:rPr lang="it-IT" dirty="0" smtClean="0"/>
              <a:t> </a:t>
            </a:r>
            <a:r>
              <a:rPr lang="it-IT" dirty="0" err="1" smtClean="0"/>
              <a:t>research</a:t>
            </a:r>
            <a:r>
              <a:rPr lang="it-IT" dirty="0" smtClean="0"/>
              <a:t> </a:t>
            </a:r>
            <a:r>
              <a:rPr lang="it-IT" dirty="0" err="1" smtClean="0"/>
              <a:t>ecosystem</a:t>
            </a:r>
            <a:r>
              <a:rPr lang="it-IT" dirty="0" smtClean="0"/>
              <a:t>: </a:t>
            </a:r>
            <a:r>
              <a:rPr lang="it-IT" dirty="0" err="1" smtClean="0"/>
              <a:t>Universities</a:t>
            </a:r>
            <a:endParaRPr lang="it-IT" dirty="0"/>
          </a:p>
        </p:txBody>
      </p:sp>
      <p:sp>
        <p:nvSpPr>
          <p:cNvPr id="4" name="Segnaposto data 3"/>
          <p:cNvSpPr>
            <a:spLocks noGrp="1"/>
          </p:cNvSpPr>
          <p:nvPr>
            <p:ph type="dt" sz="half" idx="10"/>
          </p:nvPr>
        </p:nvSpPr>
        <p:spPr/>
        <p:txBody>
          <a:bodyPr/>
          <a:lstStyle/>
          <a:p>
            <a:fld id="{34594C00-1642-4ECD-B5FA-3131832C8CD1}" type="datetime1">
              <a:rPr lang="it-IT" smtClean="0"/>
              <a:t>14/05/2019</a:t>
            </a:fld>
            <a:endParaRPr lang="it-IT"/>
          </a:p>
        </p:txBody>
      </p:sp>
      <p:sp>
        <p:nvSpPr>
          <p:cNvPr id="5" name="Segnaposto piè di pagina 4"/>
          <p:cNvSpPr>
            <a:spLocks noGrp="1"/>
          </p:cNvSpPr>
          <p:nvPr>
            <p:ph type="ftr" sz="quarter" idx="11"/>
          </p:nvPr>
        </p:nvSpPr>
        <p:spPr/>
        <p:txBody>
          <a:bodyPr/>
          <a:lstStyle/>
          <a:p>
            <a:r>
              <a:rPr lang="it-IT" smtClean="0"/>
              <a:t>IRIS -  Caso de èxito en Italia</a:t>
            </a:r>
            <a:endParaRPr lang="it-IT"/>
          </a:p>
        </p:txBody>
      </p:sp>
      <p:sp>
        <p:nvSpPr>
          <p:cNvPr id="6" name="Segnaposto numero diapositiva 5"/>
          <p:cNvSpPr>
            <a:spLocks noGrp="1"/>
          </p:cNvSpPr>
          <p:nvPr>
            <p:ph type="sldNum" sz="quarter" idx="12"/>
          </p:nvPr>
        </p:nvSpPr>
        <p:spPr/>
        <p:txBody>
          <a:bodyPr/>
          <a:lstStyle/>
          <a:p>
            <a:fld id="{12A75581-1B1C-4BDE-BC7C-22CE22CA77BD}" type="slidenum">
              <a:rPr lang="it-IT" smtClean="0"/>
              <a:t>8</a:t>
            </a:fld>
            <a:endParaRPr lang="it-IT"/>
          </a:p>
        </p:txBody>
      </p:sp>
      <p:grpSp>
        <p:nvGrpSpPr>
          <p:cNvPr id="13" name="Gruppo 12"/>
          <p:cNvGrpSpPr/>
          <p:nvPr/>
        </p:nvGrpSpPr>
        <p:grpSpPr>
          <a:xfrm>
            <a:off x="5083860" y="4075645"/>
            <a:ext cx="2024279" cy="2143986"/>
            <a:chOff x="5216739" y="2127557"/>
            <a:chExt cx="2024279" cy="2143986"/>
          </a:xfrm>
        </p:grpSpPr>
        <p:pic>
          <p:nvPicPr>
            <p:cNvPr id="11" name="Immagine 10"/>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648232" y="2127557"/>
              <a:ext cx="1067007" cy="1220656"/>
            </a:xfrm>
            <a:prstGeom prst="rect">
              <a:avLst/>
            </a:prstGeom>
          </p:spPr>
        </p:pic>
        <p:sp>
          <p:nvSpPr>
            <p:cNvPr id="12" name="CasellaDiTesto 11"/>
            <p:cNvSpPr txBox="1"/>
            <p:nvPr/>
          </p:nvSpPr>
          <p:spPr>
            <a:xfrm>
              <a:off x="5216739" y="3348213"/>
              <a:ext cx="2024279" cy="923330"/>
            </a:xfrm>
            <a:prstGeom prst="rect">
              <a:avLst/>
            </a:prstGeom>
            <a:noFill/>
          </p:spPr>
          <p:txBody>
            <a:bodyPr wrap="square" rtlCol="0">
              <a:spAutoFit/>
            </a:bodyPr>
            <a:lstStyle/>
            <a:p>
              <a:r>
                <a:rPr lang="it-IT" dirty="0" err="1" smtClean="0"/>
                <a:t>Ministry</a:t>
              </a:r>
              <a:r>
                <a:rPr lang="it-IT" dirty="0" smtClean="0"/>
                <a:t> of </a:t>
              </a:r>
              <a:r>
                <a:rPr lang="it-IT" dirty="0" err="1" smtClean="0"/>
                <a:t>Education</a:t>
              </a:r>
              <a:r>
                <a:rPr lang="it-IT" dirty="0" smtClean="0"/>
                <a:t>, </a:t>
              </a:r>
            </a:p>
            <a:p>
              <a:r>
                <a:rPr lang="it-IT" dirty="0" err="1" smtClean="0"/>
                <a:t>University</a:t>
              </a:r>
              <a:r>
                <a:rPr lang="it-IT" dirty="0" smtClean="0"/>
                <a:t> &amp; </a:t>
              </a:r>
              <a:r>
                <a:rPr lang="it-IT" dirty="0" err="1" smtClean="0"/>
                <a:t>Research</a:t>
              </a:r>
              <a:endParaRPr lang="it-IT" dirty="0" smtClean="0"/>
            </a:p>
            <a:p>
              <a:pPr algn="ctr"/>
              <a:r>
                <a:rPr lang="it-IT" dirty="0" smtClean="0"/>
                <a:t>(MIUR)  </a:t>
              </a:r>
              <a:endParaRPr lang="it-IT" dirty="0"/>
            </a:p>
          </p:txBody>
        </p:sp>
      </p:grpSp>
      <p:grpSp>
        <p:nvGrpSpPr>
          <p:cNvPr id="15" name="Gruppo 14"/>
          <p:cNvGrpSpPr/>
          <p:nvPr/>
        </p:nvGrpSpPr>
        <p:grpSpPr>
          <a:xfrm>
            <a:off x="7707658" y="2482017"/>
            <a:ext cx="2024279" cy="2129181"/>
            <a:chOff x="7893284" y="1960626"/>
            <a:chExt cx="2024279" cy="2129181"/>
          </a:xfrm>
        </p:grpSpPr>
        <p:pic>
          <p:nvPicPr>
            <p:cNvPr id="9" name="Immagine 8"/>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483652" y="1960626"/>
              <a:ext cx="843545" cy="1224500"/>
            </a:xfrm>
            <a:prstGeom prst="rect">
              <a:avLst/>
            </a:prstGeom>
          </p:spPr>
        </p:pic>
        <p:sp>
          <p:nvSpPr>
            <p:cNvPr id="14" name="CasellaDiTesto 13"/>
            <p:cNvSpPr txBox="1"/>
            <p:nvPr/>
          </p:nvSpPr>
          <p:spPr>
            <a:xfrm>
              <a:off x="7893284" y="3166477"/>
              <a:ext cx="2024279" cy="923330"/>
            </a:xfrm>
            <a:prstGeom prst="rect">
              <a:avLst/>
            </a:prstGeom>
            <a:noFill/>
          </p:spPr>
          <p:txBody>
            <a:bodyPr wrap="square" rtlCol="0">
              <a:spAutoFit/>
            </a:bodyPr>
            <a:lstStyle/>
            <a:p>
              <a:r>
                <a:rPr lang="it-IT" dirty="0" smtClean="0"/>
                <a:t>Evaluation Agency for</a:t>
              </a:r>
            </a:p>
            <a:p>
              <a:r>
                <a:rPr lang="it-IT" dirty="0" err="1"/>
                <a:t>University</a:t>
              </a:r>
              <a:r>
                <a:rPr lang="it-IT" dirty="0"/>
                <a:t> &amp; </a:t>
              </a:r>
              <a:r>
                <a:rPr lang="it-IT" dirty="0" err="1" smtClean="0"/>
                <a:t>Research</a:t>
              </a:r>
              <a:endParaRPr lang="it-IT" dirty="0" smtClean="0"/>
            </a:p>
            <a:p>
              <a:pPr algn="ctr"/>
              <a:r>
                <a:rPr lang="it-IT" dirty="0" smtClean="0"/>
                <a:t>(ANVUR )</a:t>
              </a:r>
              <a:endParaRPr lang="it-IT" dirty="0"/>
            </a:p>
          </p:txBody>
        </p:sp>
      </p:grpSp>
      <p:grpSp>
        <p:nvGrpSpPr>
          <p:cNvPr id="22" name="Gruppo 21"/>
          <p:cNvGrpSpPr/>
          <p:nvPr/>
        </p:nvGrpSpPr>
        <p:grpSpPr>
          <a:xfrm>
            <a:off x="5240882" y="2594872"/>
            <a:ext cx="1615947" cy="1274863"/>
            <a:chOff x="6799022" y="2051690"/>
            <a:chExt cx="1615947" cy="1274863"/>
          </a:xfrm>
        </p:grpSpPr>
        <p:pic>
          <p:nvPicPr>
            <p:cNvPr id="19" name="Immagine 18"/>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799022" y="2051690"/>
              <a:ext cx="1615947" cy="1274863"/>
            </a:xfrm>
            <a:prstGeom prst="rect">
              <a:avLst/>
            </a:prstGeom>
          </p:spPr>
        </p:pic>
        <p:sp>
          <p:nvSpPr>
            <p:cNvPr id="20" name="CasellaDiTesto 19"/>
            <p:cNvSpPr txBox="1"/>
            <p:nvPr/>
          </p:nvSpPr>
          <p:spPr>
            <a:xfrm>
              <a:off x="7064858" y="2368162"/>
              <a:ext cx="1034257" cy="646331"/>
            </a:xfrm>
            <a:prstGeom prst="rect">
              <a:avLst/>
            </a:prstGeom>
            <a:noFill/>
          </p:spPr>
          <p:txBody>
            <a:bodyPr wrap="none" rtlCol="0">
              <a:spAutoFit/>
            </a:bodyPr>
            <a:lstStyle/>
            <a:p>
              <a:pPr algn="ctr"/>
              <a:r>
                <a:rPr lang="it-IT" dirty="0" smtClean="0"/>
                <a:t>National</a:t>
              </a:r>
            </a:p>
            <a:p>
              <a:pPr algn="ctr"/>
              <a:r>
                <a:rPr lang="it-IT" dirty="0" err="1" smtClean="0"/>
                <a:t>databases</a:t>
              </a:r>
              <a:endParaRPr lang="it-IT" dirty="0"/>
            </a:p>
          </p:txBody>
        </p:sp>
      </p:grpSp>
      <p:pic>
        <p:nvPicPr>
          <p:cNvPr id="21" name="Immagine 20"/>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rot="11655465" flipH="1">
            <a:off x="3600429" y="2394161"/>
            <a:ext cx="1761072" cy="644814"/>
          </a:xfrm>
          <a:prstGeom prst="rect">
            <a:avLst/>
          </a:prstGeom>
        </p:spPr>
      </p:pic>
      <p:pic>
        <p:nvPicPr>
          <p:cNvPr id="26" name="Immagine 25"/>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rot="9973042">
            <a:off x="6589469" y="2481382"/>
            <a:ext cx="1761072" cy="644814"/>
          </a:xfrm>
          <a:prstGeom prst="rect">
            <a:avLst/>
          </a:prstGeom>
        </p:spPr>
      </p:pic>
      <p:pic>
        <p:nvPicPr>
          <p:cNvPr id="27" name="Immagine 26"/>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rot="9973042" flipH="1" flipV="1">
            <a:off x="6692235" y="2952149"/>
            <a:ext cx="1761072" cy="644814"/>
          </a:xfrm>
          <a:prstGeom prst="rect">
            <a:avLst/>
          </a:prstGeom>
        </p:spPr>
      </p:pic>
      <p:pic>
        <p:nvPicPr>
          <p:cNvPr id="28" name="Immagine 27"/>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rot="20307422" flipH="1">
            <a:off x="6451927" y="4487168"/>
            <a:ext cx="2036154" cy="745535"/>
          </a:xfrm>
          <a:prstGeom prst="rect">
            <a:avLst/>
          </a:prstGeom>
        </p:spPr>
      </p:pic>
      <p:pic>
        <p:nvPicPr>
          <p:cNvPr id="29" name="Immagine 28"/>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rot="1673065" flipH="1">
            <a:off x="3374906" y="4436865"/>
            <a:ext cx="2036154" cy="745535"/>
          </a:xfrm>
          <a:prstGeom prst="rect">
            <a:avLst/>
          </a:prstGeom>
        </p:spPr>
      </p:pic>
      <p:pic>
        <p:nvPicPr>
          <p:cNvPr id="34" name="Immagine 33"/>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5260869" y="4082210"/>
            <a:ext cx="457747" cy="493773"/>
          </a:xfrm>
          <a:prstGeom prst="rect">
            <a:avLst/>
          </a:prstGeom>
          <a:ln w="28575">
            <a:solidFill>
              <a:srgbClr val="FF0000"/>
            </a:solidFill>
          </a:ln>
        </p:spPr>
      </p:pic>
      <p:pic>
        <p:nvPicPr>
          <p:cNvPr id="35" name="Immagine 34"/>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8821492" y="2278399"/>
            <a:ext cx="457747" cy="493773"/>
          </a:xfrm>
          <a:prstGeom prst="rect">
            <a:avLst/>
          </a:prstGeom>
          <a:ln w="28575">
            <a:solidFill>
              <a:srgbClr val="FF0000"/>
            </a:solidFill>
          </a:ln>
        </p:spPr>
      </p:pic>
      <p:sp>
        <p:nvSpPr>
          <p:cNvPr id="3" name="Segnaposto contenuto 2"/>
          <p:cNvSpPr>
            <a:spLocks noGrp="1"/>
          </p:cNvSpPr>
          <p:nvPr>
            <p:ph idx="1"/>
          </p:nvPr>
        </p:nvSpPr>
        <p:spPr/>
        <p:txBody>
          <a:bodyPr/>
          <a:lstStyle/>
          <a:p>
            <a:pPr marL="0" indent="0">
              <a:buNone/>
            </a:pPr>
            <a:endParaRPr lang="it-IT" dirty="0"/>
          </a:p>
        </p:txBody>
      </p:sp>
      <p:grpSp>
        <p:nvGrpSpPr>
          <p:cNvPr id="17" name="Gruppo 16"/>
          <p:cNvGrpSpPr/>
          <p:nvPr/>
        </p:nvGrpSpPr>
        <p:grpSpPr>
          <a:xfrm>
            <a:off x="1938251" y="3665949"/>
            <a:ext cx="2004920" cy="2030153"/>
            <a:chOff x="1576481" y="2382819"/>
            <a:chExt cx="2004920" cy="2030153"/>
          </a:xfrm>
        </p:grpSpPr>
        <p:pic>
          <p:nvPicPr>
            <p:cNvPr id="7" name="Immagine 6"/>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2079663" y="2382819"/>
              <a:ext cx="1106715" cy="1125472"/>
            </a:xfrm>
            <a:prstGeom prst="rect">
              <a:avLst/>
            </a:prstGeom>
          </p:spPr>
        </p:pic>
        <p:sp>
          <p:nvSpPr>
            <p:cNvPr id="16" name="Rettangolo 15"/>
            <p:cNvSpPr/>
            <p:nvPr/>
          </p:nvSpPr>
          <p:spPr>
            <a:xfrm>
              <a:off x="1576481" y="3489642"/>
              <a:ext cx="2004920" cy="923330"/>
            </a:xfrm>
            <a:prstGeom prst="rect">
              <a:avLst/>
            </a:prstGeom>
          </p:spPr>
          <p:txBody>
            <a:bodyPr wrap="square">
              <a:spAutoFit/>
            </a:bodyPr>
            <a:lstStyle/>
            <a:p>
              <a:pPr algn="ctr"/>
              <a:r>
                <a:rPr lang="it-IT" dirty="0" err="1"/>
                <a:t>University</a:t>
              </a:r>
              <a:r>
                <a:rPr lang="it-IT" dirty="0"/>
                <a:t> </a:t>
              </a:r>
            </a:p>
            <a:p>
              <a:pPr algn="ctr"/>
              <a:r>
                <a:rPr lang="it-IT" dirty="0"/>
                <a:t>&amp; </a:t>
              </a:r>
            </a:p>
            <a:p>
              <a:pPr algn="ctr"/>
              <a:r>
                <a:rPr lang="it-IT" dirty="0" err="1"/>
                <a:t>Research</a:t>
              </a:r>
              <a:r>
                <a:rPr lang="it-IT" dirty="0"/>
                <a:t> </a:t>
              </a:r>
              <a:r>
                <a:rPr lang="it-IT" dirty="0" err="1"/>
                <a:t>Institutes</a:t>
              </a:r>
              <a:r>
                <a:rPr lang="it-IT" dirty="0"/>
                <a:t>  </a:t>
              </a:r>
            </a:p>
          </p:txBody>
        </p:sp>
      </p:grpSp>
      <p:grpSp>
        <p:nvGrpSpPr>
          <p:cNvPr id="23" name="Gruppo 22"/>
          <p:cNvGrpSpPr/>
          <p:nvPr/>
        </p:nvGrpSpPr>
        <p:grpSpPr>
          <a:xfrm>
            <a:off x="2228525" y="2305537"/>
            <a:ext cx="1615947" cy="1274863"/>
            <a:chOff x="6799022" y="2051690"/>
            <a:chExt cx="1615947" cy="1274863"/>
          </a:xfrm>
        </p:grpSpPr>
        <p:pic>
          <p:nvPicPr>
            <p:cNvPr id="24" name="Immagine 23"/>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799022" y="2051690"/>
              <a:ext cx="1615947" cy="1274863"/>
            </a:xfrm>
            <a:prstGeom prst="rect">
              <a:avLst/>
            </a:prstGeom>
          </p:spPr>
        </p:pic>
        <p:sp>
          <p:nvSpPr>
            <p:cNvPr id="25" name="CasellaDiTesto 24"/>
            <p:cNvSpPr txBox="1"/>
            <p:nvPr/>
          </p:nvSpPr>
          <p:spPr>
            <a:xfrm>
              <a:off x="7269507" y="2518325"/>
              <a:ext cx="577402" cy="369332"/>
            </a:xfrm>
            <a:prstGeom prst="rect">
              <a:avLst/>
            </a:prstGeom>
            <a:noFill/>
          </p:spPr>
          <p:txBody>
            <a:bodyPr wrap="none" rtlCol="0">
              <a:spAutoFit/>
            </a:bodyPr>
            <a:lstStyle/>
            <a:p>
              <a:pPr algn="ctr"/>
              <a:r>
                <a:rPr lang="it-IT" dirty="0" smtClean="0"/>
                <a:t>CRIS</a:t>
              </a:r>
              <a:endParaRPr lang="it-IT" dirty="0"/>
            </a:p>
          </p:txBody>
        </p:sp>
      </p:grpSp>
      <p:pic>
        <p:nvPicPr>
          <p:cNvPr id="33" name="Immagine 32"/>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2136863" y="3698708"/>
            <a:ext cx="457747" cy="493773"/>
          </a:xfrm>
          <a:prstGeom prst="rect">
            <a:avLst/>
          </a:prstGeom>
          <a:ln w="28575">
            <a:solidFill>
              <a:srgbClr val="FF0000"/>
            </a:solidFill>
          </a:ln>
        </p:spPr>
      </p:pic>
      <p:pic>
        <p:nvPicPr>
          <p:cNvPr id="30" name="Immagine 29"/>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6060251" y="2411006"/>
            <a:ext cx="2399803" cy="3248429"/>
          </a:xfrm>
          <a:prstGeom prst="rect">
            <a:avLst/>
          </a:prstGeom>
        </p:spPr>
      </p:pic>
    </p:spTree>
    <p:extLst>
      <p:ext uri="{BB962C8B-B14F-4D97-AF65-F5344CB8AC3E}">
        <p14:creationId xmlns:p14="http://schemas.microsoft.com/office/powerpoint/2010/main" val="2448612867"/>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fade">
                                      <p:cBhvr>
                                        <p:cTn id="7"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show="0">
  <p:cSld>
    <p:bg>
      <p:bgPr>
        <a:blipFill dpi="0" rotWithShape="1">
          <a:blip r:embed="rId3">
            <a:lum/>
          </a:blip>
          <a:srcRect/>
          <a:stretch>
            <a:fillRect t="-9000" b="-9000"/>
          </a:stretch>
        </a:blipFill>
        <a:effectLst/>
      </p:bgPr>
    </p:bg>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err="1" smtClean="0"/>
              <a:t>What’s</a:t>
            </a:r>
            <a:r>
              <a:rPr lang="it-IT" dirty="0" smtClean="0"/>
              <a:t> </a:t>
            </a:r>
            <a:r>
              <a:rPr lang="it-IT" dirty="0" err="1" smtClean="0"/>
              <a:t>about</a:t>
            </a:r>
            <a:r>
              <a:rPr lang="it-IT" dirty="0" smtClean="0"/>
              <a:t> </a:t>
            </a:r>
            <a:r>
              <a:rPr lang="it-IT" dirty="0" err="1" smtClean="0"/>
              <a:t>you</a:t>
            </a:r>
            <a:r>
              <a:rPr lang="it-IT" dirty="0" smtClean="0"/>
              <a:t>, IRIS?</a:t>
            </a:r>
            <a:endParaRPr lang="it-IT" dirty="0"/>
          </a:p>
        </p:txBody>
      </p:sp>
      <p:sp>
        <p:nvSpPr>
          <p:cNvPr id="3" name="Segnaposto contenuto 2"/>
          <p:cNvSpPr>
            <a:spLocks noGrp="1"/>
          </p:cNvSpPr>
          <p:nvPr>
            <p:ph idx="1"/>
          </p:nvPr>
        </p:nvSpPr>
        <p:spPr/>
        <p:txBody>
          <a:bodyPr/>
          <a:lstStyle/>
          <a:p>
            <a:endParaRPr lang="it-IT" dirty="0"/>
          </a:p>
        </p:txBody>
      </p:sp>
      <p:sp>
        <p:nvSpPr>
          <p:cNvPr id="4" name="Segnaposto data 3"/>
          <p:cNvSpPr>
            <a:spLocks noGrp="1"/>
          </p:cNvSpPr>
          <p:nvPr>
            <p:ph type="dt" sz="half" idx="10"/>
          </p:nvPr>
        </p:nvSpPr>
        <p:spPr/>
        <p:txBody>
          <a:bodyPr/>
          <a:lstStyle/>
          <a:p>
            <a:fld id="{34594C00-1642-4ECD-B5FA-3131832C8CD1}" type="datetime1">
              <a:rPr lang="it-IT" smtClean="0"/>
              <a:t>14/05/2019</a:t>
            </a:fld>
            <a:endParaRPr lang="it-IT"/>
          </a:p>
        </p:txBody>
      </p:sp>
      <p:sp>
        <p:nvSpPr>
          <p:cNvPr id="5" name="Segnaposto piè di pagina 4"/>
          <p:cNvSpPr>
            <a:spLocks noGrp="1"/>
          </p:cNvSpPr>
          <p:nvPr>
            <p:ph type="ftr" sz="quarter" idx="11"/>
          </p:nvPr>
        </p:nvSpPr>
        <p:spPr/>
        <p:txBody>
          <a:bodyPr/>
          <a:lstStyle/>
          <a:p>
            <a:r>
              <a:rPr lang="it-IT" smtClean="0"/>
              <a:t>IRIS -  Caso de èxito en Italia</a:t>
            </a:r>
            <a:endParaRPr lang="it-IT"/>
          </a:p>
        </p:txBody>
      </p:sp>
      <p:sp>
        <p:nvSpPr>
          <p:cNvPr id="6" name="Segnaposto numero diapositiva 5"/>
          <p:cNvSpPr>
            <a:spLocks noGrp="1"/>
          </p:cNvSpPr>
          <p:nvPr>
            <p:ph type="sldNum" sz="quarter" idx="12"/>
          </p:nvPr>
        </p:nvSpPr>
        <p:spPr/>
        <p:txBody>
          <a:bodyPr/>
          <a:lstStyle/>
          <a:p>
            <a:fld id="{12A75581-1B1C-4BDE-BC7C-22CE22CA77BD}" type="slidenum">
              <a:rPr lang="it-IT" smtClean="0"/>
              <a:t>9</a:t>
            </a:fld>
            <a:endParaRPr lang="it-IT"/>
          </a:p>
        </p:txBody>
      </p:sp>
      <p:grpSp>
        <p:nvGrpSpPr>
          <p:cNvPr id="32" name="Gruppo 31"/>
          <p:cNvGrpSpPr/>
          <p:nvPr/>
        </p:nvGrpSpPr>
        <p:grpSpPr>
          <a:xfrm>
            <a:off x="3313121" y="1880405"/>
            <a:ext cx="2868872" cy="2597069"/>
            <a:chOff x="4267199" y="1450877"/>
            <a:chExt cx="2868872" cy="2597069"/>
          </a:xfrm>
        </p:grpSpPr>
        <p:sp>
          <p:nvSpPr>
            <p:cNvPr id="33" name="Rectangle 12"/>
            <p:cNvSpPr/>
            <p:nvPr/>
          </p:nvSpPr>
          <p:spPr>
            <a:xfrm rot="10800000">
              <a:off x="4267199" y="1450878"/>
              <a:ext cx="1773479" cy="865196"/>
            </a:xfrm>
            <a:custGeom>
              <a:avLst/>
              <a:gdLst/>
              <a:ahLst/>
              <a:cxnLst/>
              <a:rect l="l" t="t" r="r" b="b"/>
              <a:pathLst>
                <a:path w="1583255" h="1124712">
                  <a:moveTo>
                    <a:pt x="0" y="1124712"/>
                  </a:moveTo>
                  <a:lnTo>
                    <a:pt x="0" y="0"/>
                  </a:lnTo>
                  <a:lnTo>
                    <a:pt x="1583255" y="0"/>
                  </a:lnTo>
                  <a:lnTo>
                    <a:pt x="1583255" y="1124712"/>
                  </a:lnTo>
                  <a:close/>
                </a:path>
              </a:pathLst>
            </a:custGeom>
            <a:gradFill flip="none" rotWithShape="1">
              <a:gsLst>
                <a:gs pos="81000">
                  <a:srgbClr val="0E618F"/>
                </a:gs>
                <a:gs pos="0">
                  <a:srgbClr val="00B0F0"/>
                </a:gs>
                <a:gs pos="100000">
                  <a:srgbClr val="182848"/>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ight Arrow 7"/>
            <p:cNvSpPr/>
            <p:nvPr/>
          </p:nvSpPr>
          <p:spPr>
            <a:xfrm rot="5400000">
              <a:off x="5175349" y="2087225"/>
              <a:ext cx="2597069" cy="1324374"/>
            </a:xfrm>
            <a:custGeom>
              <a:avLst/>
              <a:gdLst/>
              <a:ahLst/>
              <a:cxnLst/>
              <a:rect l="l" t="t" r="r" b="b"/>
              <a:pathLst>
                <a:path w="3376062" h="1721621">
                  <a:moveTo>
                    <a:pt x="2566108" y="0"/>
                  </a:moveTo>
                  <a:lnTo>
                    <a:pt x="3376062" y="860811"/>
                  </a:lnTo>
                  <a:lnTo>
                    <a:pt x="2566108" y="1721621"/>
                  </a:lnTo>
                  <a:lnTo>
                    <a:pt x="2566108" y="1423953"/>
                  </a:lnTo>
                  <a:lnTo>
                    <a:pt x="0" y="1423953"/>
                  </a:lnTo>
                  <a:lnTo>
                    <a:pt x="0" y="1422191"/>
                  </a:lnTo>
                  <a:lnTo>
                    <a:pt x="1124523" y="297668"/>
                  </a:lnTo>
                  <a:lnTo>
                    <a:pt x="2566108" y="297668"/>
                  </a:lnTo>
                  <a:close/>
                </a:path>
              </a:pathLst>
            </a:custGeom>
            <a:gradFill flip="none" rotWithShape="1">
              <a:gsLst>
                <a:gs pos="81000">
                  <a:srgbClr val="0E618F"/>
                </a:gs>
                <a:gs pos="0">
                  <a:srgbClr val="00B0F0"/>
                </a:gs>
                <a:gs pos="100000">
                  <a:srgbClr val="182848"/>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TextBox 39"/>
            <p:cNvSpPr txBox="1"/>
            <p:nvPr/>
          </p:nvSpPr>
          <p:spPr>
            <a:xfrm rot="5400000">
              <a:off x="5487648" y="2559733"/>
              <a:ext cx="1951249" cy="646331"/>
            </a:xfrm>
            <a:prstGeom prst="rect">
              <a:avLst/>
            </a:prstGeom>
            <a:noFill/>
          </p:spPr>
          <p:txBody>
            <a:bodyPr wrap="square" rtlCol="0" anchor="ctr">
              <a:spAutoFit/>
            </a:bodyPr>
            <a:lstStyle/>
            <a:p>
              <a:pPr algn="ctr"/>
              <a:r>
                <a:rPr lang="en-US" sz="3600" b="1" dirty="0" smtClean="0">
                  <a:solidFill>
                    <a:schemeClr val="bg1"/>
                  </a:solidFill>
                  <a:effectLst>
                    <a:outerShdw blurRad="50800" dist="38100" dir="5400000" algn="t" rotWithShape="0">
                      <a:prstClr val="black">
                        <a:alpha val="40000"/>
                      </a:prstClr>
                    </a:outerShdw>
                  </a:effectLst>
                  <a:latin typeface="+mj-lt"/>
                  <a:ea typeface="Kozuka Gothic Pro M" pitchFamily="34" charset="-128"/>
                  <a:cs typeface="Arial" pitchFamily="34" charset="0"/>
                </a:rPr>
                <a:t>Resources</a:t>
              </a:r>
              <a:endParaRPr lang="en-US" sz="3600" b="1" dirty="0">
                <a:solidFill>
                  <a:schemeClr val="bg1"/>
                </a:solidFill>
                <a:effectLst>
                  <a:outerShdw blurRad="50800" dist="38100" dir="5400000" algn="t" rotWithShape="0">
                    <a:prstClr val="black">
                      <a:alpha val="40000"/>
                    </a:prstClr>
                  </a:outerShdw>
                </a:effectLst>
                <a:latin typeface="+mj-lt"/>
                <a:ea typeface="Kozuka Gothic Pro M" pitchFamily="34" charset="-128"/>
                <a:cs typeface="Arial" pitchFamily="34" charset="0"/>
              </a:endParaRPr>
            </a:p>
          </p:txBody>
        </p:sp>
      </p:grpSp>
      <p:sp>
        <p:nvSpPr>
          <p:cNvPr id="8" name="Rettangolo 7"/>
          <p:cNvSpPr/>
          <p:nvPr/>
        </p:nvSpPr>
        <p:spPr>
          <a:xfrm>
            <a:off x="6366380" y="2025982"/>
            <a:ext cx="4987420" cy="2862322"/>
          </a:xfrm>
          <a:prstGeom prst="rect">
            <a:avLst/>
          </a:prstGeom>
        </p:spPr>
        <p:txBody>
          <a:bodyPr wrap="square">
            <a:spAutoFit/>
          </a:bodyPr>
          <a:lstStyle/>
          <a:p>
            <a:r>
              <a:rPr lang="en-US" sz="3600" dirty="0"/>
              <a:t>Universities to do research need </a:t>
            </a:r>
            <a:r>
              <a:rPr lang="en-US" sz="3600" dirty="0" smtClean="0"/>
              <a:t>resources. They have:</a:t>
            </a:r>
          </a:p>
          <a:p>
            <a:pPr marL="571500" indent="-571500">
              <a:buFont typeface="Arial" panose="020B0604020202020204" pitchFamily="34" charset="0"/>
              <a:buChar char="•"/>
            </a:pPr>
            <a:r>
              <a:rPr lang="en-US" sz="3600" dirty="0" smtClean="0"/>
              <a:t>to build laboratories</a:t>
            </a:r>
            <a:r>
              <a:rPr lang="en-US" sz="3600" dirty="0"/>
              <a:t>;</a:t>
            </a:r>
            <a:endParaRPr lang="en-US" sz="3600" dirty="0" smtClean="0"/>
          </a:p>
          <a:p>
            <a:pPr marL="571500" indent="-571500">
              <a:buFont typeface="Arial" panose="020B0604020202020204" pitchFamily="34" charset="0"/>
              <a:buChar char="•"/>
            </a:pPr>
            <a:r>
              <a:rPr lang="en-US" sz="3600" dirty="0" smtClean="0"/>
              <a:t>to </a:t>
            </a:r>
            <a:r>
              <a:rPr lang="en-US" sz="3600" dirty="0"/>
              <a:t>buy </a:t>
            </a:r>
            <a:r>
              <a:rPr lang="en-US" sz="3600" dirty="0" smtClean="0"/>
              <a:t>equipment;</a:t>
            </a:r>
          </a:p>
          <a:p>
            <a:pPr marL="571500" indent="-571500">
              <a:buFont typeface="Arial" panose="020B0604020202020204" pitchFamily="34" charset="0"/>
              <a:buChar char="•"/>
            </a:pPr>
            <a:r>
              <a:rPr lang="en-US" sz="3600" dirty="0" smtClean="0"/>
              <a:t>to </a:t>
            </a:r>
            <a:r>
              <a:rPr lang="en-US" sz="3600" dirty="0"/>
              <a:t>recruit </a:t>
            </a:r>
            <a:r>
              <a:rPr lang="en-US" sz="3600" dirty="0" smtClean="0"/>
              <a:t>researchers…</a:t>
            </a:r>
            <a:endParaRPr lang="it-IT" sz="3600" dirty="0"/>
          </a:p>
        </p:txBody>
      </p:sp>
      <p:sp>
        <p:nvSpPr>
          <p:cNvPr id="9" name="Fumetto 2 8"/>
          <p:cNvSpPr/>
          <p:nvPr/>
        </p:nvSpPr>
        <p:spPr>
          <a:xfrm>
            <a:off x="6528355" y="5067690"/>
            <a:ext cx="4300151" cy="1045841"/>
          </a:xfrm>
          <a:prstGeom prst="wedgeRoundRectCallout">
            <a:avLst>
              <a:gd name="adj1" fmla="val -7902"/>
              <a:gd name="adj2" fmla="val -178184"/>
              <a:gd name="adj3" fmla="val 16667"/>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n-US" dirty="0">
                <a:solidFill>
                  <a:srgbClr val="002060"/>
                </a:solidFill>
              </a:rPr>
              <a:t>Which are skills of my </a:t>
            </a:r>
            <a:r>
              <a:rPr lang="en-US" dirty="0" smtClean="0">
                <a:solidFill>
                  <a:srgbClr val="002060"/>
                </a:solidFill>
              </a:rPr>
              <a:t>researchers, </a:t>
            </a:r>
            <a:r>
              <a:rPr lang="en-US" dirty="0">
                <a:solidFill>
                  <a:srgbClr val="002060"/>
                </a:solidFill>
              </a:rPr>
              <a:t>which </a:t>
            </a:r>
            <a:r>
              <a:rPr lang="en-US" dirty="0" smtClean="0">
                <a:solidFill>
                  <a:srgbClr val="002060"/>
                </a:solidFill>
              </a:rPr>
              <a:t>equipment </a:t>
            </a:r>
            <a:r>
              <a:rPr lang="en-US" dirty="0">
                <a:solidFill>
                  <a:srgbClr val="002060"/>
                </a:solidFill>
              </a:rPr>
              <a:t>do we have and who use this </a:t>
            </a:r>
            <a:r>
              <a:rPr lang="en-US" dirty="0" smtClean="0">
                <a:solidFill>
                  <a:srgbClr val="002060"/>
                </a:solidFill>
              </a:rPr>
              <a:t>equipment?</a:t>
            </a:r>
            <a:endParaRPr lang="it-IT" dirty="0">
              <a:solidFill>
                <a:srgbClr val="002060"/>
              </a:solidFill>
            </a:endParaRPr>
          </a:p>
        </p:txBody>
      </p:sp>
    </p:spTree>
    <p:extLst>
      <p:ext uri="{BB962C8B-B14F-4D97-AF65-F5344CB8AC3E}">
        <p14:creationId xmlns:p14="http://schemas.microsoft.com/office/powerpoint/2010/main" val="4115183677"/>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nodePh="1">
                                  <p:stCondLst>
                                    <p:cond delay="0"/>
                                  </p:stCondLst>
                                  <p:endCondLst>
                                    <p:cond evt="begin" delay="0">
                                      <p:tn val="10"/>
                                    </p:cond>
                                  </p:end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2"/>
                                        </p:tgtEl>
                                        <p:attrNameLst>
                                          <p:attrName>style.visibility</p:attrName>
                                        </p:attrNameLst>
                                      </p:cBhvr>
                                      <p:to>
                                        <p:strVal val="visible"/>
                                      </p:to>
                                    </p:set>
                                    <p:animEffect transition="in" filter="fade">
                                      <p:cBhvr>
                                        <p:cTn id="17" dur="500"/>
                                        <p:tgtEl>
                                          <p:spTgt spid="32"/>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fade">
                                      <p:cBhvr>
                                        <p:cTn id="22" dur="500"/>
                                        <p:tgtEl>
                                          <p:spTgt spid="8"/>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fade">
                                      <p:cBhvr>
                                        <p:cTn id="2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8" grpId="0"/>
      <p:bldP spid="9" grpId="0" animBg="1"/>
    </p:bldLst>
  </p:timing>
</p:sld>
</file>

<file path=ppt/theme/theme1.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CinecaAcademy">
      <a:majorFont>
        <a:latin typeface="Dosis"/>
        <a:ea typeface=""/>
        <a:cs typeface=""/>
      </a:majorFont>
      <a:minorFont>
        <a:latin typeface="Dosis"/>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Personalizza struttura">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17918</TotalTime>
  <Words>2304</Words>
  <Application>Microsoft Office PowerPoint</Application>
  <PresentationFormat>Widescreen</PresentationFormat>
  <Paragraphs>298</Paragraphs>
  <Slides>22</Slides>
  <Notes>22</Notes>
  <HiddenSlides>13</HiddenSlides>
  <MMClips>0</MMClips>
  <ScaleCrop>false</ScaleCrop>
  <HeadingPairs>
    <vt:vector size="6" baseType="variant">
      <vt:variant>
        <vt:lpstr>Caratteri utilizzati</vt:lpstr>
      </vt:variant>
      <vt:variant>
        <vt:i4>6</vt:i4>
      </vt:variant>
      <vt:variant>
        <vt:lpstr>Tema</vt:lpstr>
      </vt:variant>
      <vt:variant>
        <vt:i4>2</vt:i4>
      </vt:variant>
      <vt:variant>
        <vt:lpstr>Titoli diapositive</vt:lpstr>
      </vt:variant>
      <vt:variant>
        <vt:i4>22</vt:i4>
      </vt:variant>
    </vt:vector>
  </HeadingPairs>
  <TitlesOfParts>
    <vt:vector size="30" baseType="lpstr">
      <vt:lpstr>Calibri</vt:lpstr>
      <vt:lpstr>Helvetica</vt:lpstr>
      <vt:lpstr>Calibri Light</vt:lpstr>
      <vt:lpstr>Arial</vt:lpstr>
      <vt:lpstr>Dosis</vt:lpstr>
      <vt:lpstr>Kozuka Gothic Pro M</vt:lpstr>
      <vt:lpstr>Tema di Office</vt:lpstr>
      <vt:lpstr>Personalizza struttura</vt:lpstr>
      <vt:lpstr>IRIS THE CINECA’S CRIS SOLUTION</vt:lpstr>
      <vt:lpstr>What about CINECA?</vt:lpstr>
      <vt:lpstr>What about CINECA?</vt:lpstr>
      <vt:lpstr>What about CINECA?</vt:lpstr>
      <vt:lpstr>What about CINECA?</vt:lpstr>
      <vt:lpstr>What about CINECA?</vt:lpstr>
      <vt:lpstr>Italian research ecosystem: Institutional stakeholder</vt:lpstr>
      <vt:lpstr>Italian research ecosystem: Universities</vt:lpstr>
      <vt:lpstr>What’s about you, IRIS?</vt:lpstr>
      <vt:lpstr>What’s about you, IRIS?</vt:lpstr>
      <vt:lpstr>What’s about you, IRIS?</vt:lpstr>
      <vt:lpstr>What’s about you, IRIS?</vt:lpstr>
      <vt:lpstr>What’s about you, IRIS?</vt:lpstr>
      <vt:lpstr>What’s about you, IRIS?</vt:lpstr>
      <vt:lpstr>What is the coverage of IRIS in Italy?</vt:lpstr>
      <vt:lpstr>“78 universities” is just an absolute number</vt:lpstr>
      <vt:lpstr>“78 universities” is just an absolute number</vt:lpstr>
      <vt:lpstr>Technicalities</vt:lpstr>
      <vt:lpstr>Features #1: Faceted browsing in browse and search page </vt:lpstr>
      <vt:lpstr>Features #2: paginated properties</vt:lpstr>
      <vt:lpstr>Features #3: «matches found» in search</vt:lpstr>
      <vt:lpstr>Features #3: «matches found» in search</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Presentazione standard di PowerPoint</dc:title>
  <dc:creator>Ferrario Federico</dc:creator>
  <cp:lastModifiedBy>Ferrario Federico</cp:lastModifiedBy>
  <cp:revision>334</cp:revision>
  <cp:lastPrinted>2018-07-12T06:52:15Z</cp:lastPrinted>
  <dcterms:created xsi:type="dcterms:W3CDTF">2018-05-23T15:43:09Z</dcterms:created>
  <dcterms:modified xsi:type="dcterms:W3CDTF">2019-05-14T10:43:49Z</dcterms:modified>
</cp:coreProperties>
</file>