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C64B-0A67-4EBB-A86A-57F12BCB76E6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8AFF5-710D-4508-BCD2-5E7AE4CADB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8417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C64B-0A67-4EBB-A86A-57F12BCB76E6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8AFF5-710D-4508-BCD2-5E7AE4CADB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2556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C64B-0A67-4EBB-A86A-57F12BCB76E6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8AFF5-710D-4508-BCD2-5E7AE4CADB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899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C64B-0A67-4EBB-A86A-57F12BCB76E6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8AFF5-710D-4508-BCD2-5E7AE4CADB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305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C64B-0A67-4EBB-A86A-57F12BCB76E6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8AFF5-710D-4508-BCD2-5E7AE4CADB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5804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C64B-0A67-4EBB-A86A-57F12BCB76E6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8AFF5-710D-4508-BCD2-5E7AE4CADB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060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C64B-0A67-4EBB-A86A-57F12BCB76E6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8AFF5-710D-4508-BCD2-5E7AE4CADB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177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C64B-0A67-4EBB-A86A-57F12BCB76E6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8AFF5-710D-4508-BCD2-5E7AE4CADB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1513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C64B-0A67-4EBB-A86A-57F12BCB76E6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8AFF5-710D-4508-BCD2-5E7AE4CADB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647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C64B-0A67-4EBB-A86A-57F12BCB76E6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8AFF5-710D-4508-BCD2-5E7AE4CADB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9922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C64B-0A67-4EBB-A86A-57F12BCB76E6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8AFF5-710D-4508-BCD2-5E7AE4CADB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1590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AC64B-0A67-4EBB-A86A-57F12BCB76E6}" type="datetimeFigureOut">
              <a:rPr lang="fr-FR" smtClean="0"/>
              <a:t>17/05/2019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8AFF5-710D-4508-BCD2-5E7AE4CADB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825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hyperlink" Target="http://tools.ietf.org/pdf/draft-kunze-ark-18.pdf" TargetMode="External"/><Relationship Id="rId2" Type="http://schemas.openxmlformats.org/officeDocument/2006/relationships/hyperlink" Target="http://groups.google.com/group/arks-foru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dlib.org/uc3/naan_registry.txt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hyperlink" Target="http://gallica.bnf.fr/ark:/12148/bpt6k103039f/f26.thumbnai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Reminder: what are ARKs</a:t>
            </a:r>
            <a:endParaRPr lang="en-US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84972610"/>
              </p:ext>
            </p:extLst>
          </p:nvPr>
        </p:nvGraphicFramePr>
        <p:xfrm>
          <a:off x="457200" y="1412776"/>
          <a:ext cx="7715200" cy="5445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00"/>
                <a:gridCol w="3857600"/>
              </a:tblGrid>
              <a:tr h="27226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u="none" dirty="0" smtClean="0"/>
                        <a:t>A </a:t>
                      </a:r>
                      <a:r>
                        <a:rPr lang="fr-FR" u="none" dirty="0" err="1" smtClean="0"/>
                        <a:t>maintaining</a:t>
                      </a:r>
                      <a:r>
                        <a:rPr lang="fr-FR" u="none" dirty="0" smtClean="0"/>
                        <a:t> institution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A </a:t>
                      </a:r>
                      <a:r>
                        <a:rPr lang="fr-FR" dirty="0" err="1" smtClean="0"/>
                        <a:t>specification</a:t>
                      </a:r>
                      <a:endParaRPr lang="fr-FR" dirty="0" smtClean="0"/>
                    </a:p>
                    <a:p>
                      <a:pPr algn="ctr"/>
                      <a:endParaRPr lang="fr-FR" u="none" dirty="0"/>
                    </a:p>
                  </a:txBody>
                  <a:tcPr/>
                </a:tc>
              </a:tr>
              <a:tr h="27226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A</a:t>
                      </a:r>
                      <a:r>
                        <a:rPr lang="fr-FR" baseline="0" dirty="0" smtClean="0"/>
                        <a:t> user </a:t>
                      </a:r>
                      <a:r>
                        <a:rPr lang="fr-FR" baseline="0" dirty="0" err="1" smtClean="0"/>
                        <a:t>registry</a:t>
                      </a:r>
                      <a:endParaRPr lang="fr-FR" dirty="0" smtClean="0"/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 discussion </a:t>
                      </a:r>
                      <a:r>
                        <a:rPr lang="fr-FR" dirty="0" err="1" smtClean="0"/>
                        <a:t>list</a:t>
                      </a:r>
                      <a:endParaRPr lang="fr-FR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hlinkClick r:id="rId2"/>
                        </a:rPr>
                        <a:t>http://groups.google.com/group/arks-forum</a:t>
                      </a:r>
                      <a:r>
                        <a:rPr lang="fr-FR" sz="1800" dirty="0" smtClean="0"/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556" y="1946976"/>
            <a:ext cx="2377332" cy="1414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89" t="9770" r="26966" b="13686"/>
          <a:stretch/>
        </p:blipFill>
        <p:spPr bwMode="auto">
          <a:xfrm>
            <a:off x="5491190" y="1772816"/>
            <a:ext cx="1614569" cy="2175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" t="10279" r="54732" b="1858"/>
          <a:stretch/>
        </p:blipFill>
        <p:spPr bwMode="auto">
          <a:xfrm>
            <a:off x="1632922" y="4478032"/>
            <a:ext cx="1498918" cy="226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39552" y="6074325"/>
            <a:ext cx="33843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smtClean="0">
                <a:hlinkClick r:id="rId6"/>
              </a:rPr>
              <a:t>http://www.cdlib.org/uc3/naan_registry.txt</a:t>
            </a:r>
            <a:endParaRPr lang="fr-FR" sz="1200" dirty="0"/>
          </a:p>
        </p:txBody>
      </p:sp>
      <p:sp>
        <p:nvSpPr>
          <p:cNvPr id="14" name="Rectangle 13"/>
          <p:cNvSpPr/>
          <p:nvPr/>
        </p:nvSpPr>
        <p:spPr>
          <a:xfrm>
            <a:off x="4499992" y="3728065"/>
            <a:ext cx="34513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>
                <a:hlinkClick r:id="rId7"/>
              </a:rPr>
              <a:t>http://</a:t>
            </a:r>
            <a:r>
              <a:rPr lang="fr-FR" sz="1200" dirty="0" smtClean="0">
                <a:hlinkClick r:id="rId7"/>
              </a:rPr>
              <a:t>tools.ietf.org/pdf/draft-kunze-ark-18.pdf</a:t>
            </a:r>
            <a:endParaRPr lang="fr-FR" sz="1200" dirty="0"/>
          </a:p>
        </p:txBody>
      </p:sp>
      <p:pic>
        <p:nvPicPr>
          <p:cNvPr id="3" name="Picture 2" descr="CDL_Logo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459144"/>
            <a:ext cx="1512168" cy="5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25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7308304" y="5586"/>
            <a:ext cx="1800200" cy="6858000"/>
          </a:xfrm>
          <a:prstGeom prst="rect">
            <a:avLst/>
          </a:prstGeom>
          <a:solidFill>
            <a:schemeClr val="accent2">
              <a:lumMod val="40000"/>
              <a:lumOff val="60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/>
          <p:cNvSpPr/>
          <p:nvPr/>
        </p:nvSpPr>
        <p:spPr>
          <a:xfrm>
            <a:off x="0" y="1317"/>
            <a:ext cx="2847286" cy="6858000"/>
          </a:xfrm>
          <a:prstGeom prst="rect">
            <a:avLst/>
          </a:prstGeom>
          <a:solidFill>
            <a:schemeClr val="accent2">
              <a:lumMod val="40000"/>
              <a:lumOff val="60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2847286" y="7936"/>
            <a:ext cx="4533026" cy="6822679"/>
          </a:xfrm>
          <a:prstGeom prst="rect">
            <a:avLst/>
          </a:prstGeom>
          <a:solidFill>
            <a:schemeClr val="accent1">
              <a:lumMod val="20000"/>
              <a:lumOff val="80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560448"/>
            <a:ext cx="7560840" cy="857190"/>
          </a:xfrm>
        </p:spPr>
        <p:txBody>
          <a:bodyPr/>
          <a:lstStyle/>
          <a:p>
            <a:r>
              <a:rPr lang="en-US" dirty="0" smtClean="0"/>
              <a:t>Reminder, 2: Ark anatomy</a:t>
            </a:r>
            <a:endParaRPr lang="en-US" dirty="0"/>
          </a:p>
        </p:txBody>
      </p:sp>
      <p:grpSp>
        <p:nvGrpSpPr>
          <p:cNvPr id="4" name="Groupe 3"/>
          <p:cNvGrpSpPr/>
          <p:nvPr/>
        </p:nvGrpSpPr>
        <p:grpSpPr>
          <a:xfrm>
            <a:off x="5828026" y="2348880"/>
            <a:ext cx="1480278" cy="1518404"/>
            <a:chOff x="4965530" y="1213020"/>
            <a:chExt cx="1599718" cy="2143972"/>
          </a:xfrm>
        </p:grpSpPr>
        <p:pic>
          <p:nvPicPr>
            <p:cNvPr id="5" name="Picture 45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5530" y="1280250"/>
              <a:ext cx="1478677" cy="19715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ectangle 5"/>
            <p:cNvSpPr/>
            <p:nvPr/>
          </p:nvSpPr>
          <p:spPr>
            <a:xfrm rot="5400000">
              <a:off x="5423905" y="2215649"/>
              <a:ext cx="2143972" cy="1387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400"/>
                <a:t>http://www.flickr.com/photos/jenwaller/2207918246/</a:t>
              </a:r>
            </a:p>
          </p:txBody>
        </p:sp>
      </p:grpSp>
      <p:pic>
        <p:nvPicPr>
          <p:cNvPr id="7" name="Picture 4" descr="cite-architecture-et-patrimoine-bn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60403" y="2380097"/>
            <a:ext cx="1663725" cy="1233235"/>
          </a:xfrm>
          <a:solidFill>
            <a:schemeClr val="bg1">
              <a:alpha val="50000"/>
            </a:schemeClr>
          </a:solidFill>
        </p:spPr>
      </p:pic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6916" y="2348880"/>
            <a:ext cx="1311028" cy="1304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Text Box 38"/>
          <p:cNvSpPr txBox="1">
            <a:spLocks noChangeArrowheads="1"/>
          </p:cNvSpPr>
          <p:nvPr/>
        </p:nvSpPr>
        <p:spPr bwMode="auto">
          <a:xfrm>
            <a:off x="3938487" y="4653136"/>
            <a:ext cx="164162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FR" sz="1600" dirty="0" smtClean="0"/>
              <a:t>Name </a:t>
            </a:r>
            <a:r>
              <a:rPr lang="fr-FR" sz="1600" dirty="0" err="1" smtClean="0"/>
              <a:t>assigning</a:t>
            </a:r>
            <a:r>
              <a:rPr lang="fr-FR" sz="1600" dirty="0" smtClean="0"/>
              <a:t> </a:t>
            </a:r>
            <a:r>
              <a:rPr lang="fr-FR" sz="1600" dirty="0" err="1" smtClean="0"/>
              <a:t>authority</a:t>
            </a:r>
            <a:r>
              <a:rPr lang="fr-FR" sz="1600" dirty="0" smtClean="0"/>
              <a:t> </a:t>
            </a:r>
            <a:r>
              <a:rPr lang="fr-FR" sz="1600" dirty="0" err="1" smtClean="0"/>
              <a:t>number</a:t>
            </a:r>
            <a:endParaRPr lang="fr-FR" sz="1600" dirty="0" smtClean="0"/>
          </a:p>
          <a:p>
            <a:r>
              <a:rPr lang="fr-FR" sz="1600" dirty="0" smtClean="0"/>
              <a:t>(NAAN)</a:t>
            </a:r>
            <a:endParaRPr lang="fr-FR" sz="1600" dirty="0"/>
          </a:p>
        </p:txBody>
      </p:sp>
      <p:sp>
        <p:nvSpPr>
          <p:cNvPr id="11" name="Text Box 39"/>
          <p:cNvSpPr txBox="1">
            <a:spLocks noChangeArrowheads="1"/>
          </p:cNvSpPr>
          <p:nvPr/>
        </p:nvSpPr>
        <p:spPr bwMode="auto">
          <a:xfrm>
            <a:off x="5810232" y="4687095"/>
            <a:ext cx="75052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600"/>
            </a:lvl1pPr>
          </a:lstStyle>
          <a:p>
            <a:r>
              <a:rPr lang="fr-FR"/>
              <a:t>Name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798172" y="3555494"/>
            <a:ext cx="119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/>
              <a:t>t</a:t>
            </a:r>
            <a:r>
              <a:rPr lang="fr-FR" smtClean="0"/>
              <a:t>he world</a:t>
            </a:r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130570" y="3422763"/>
            <a:ext cx="1593558" cy="65430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/>
              <a:t>the naming </a:t>
            </a:r>
          </a:p>
          <a:p>
            <a:pPr algn="ctr"/>
            <a:r>
              <a:rPr lang="fr-FR"/>
              <a:t>authority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761448" y="3469316"/>
            <a:ext cx="1546856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mtClean="0"/>
              <a:t>the </a:t>
            </a:r>
            <a:r>
              <a:rPr lang="fr-FR"/>
              <a:t>resource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788319" y="3284984"/>
            <a:ext cx="4956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smtClean="0"/>
              <a:t>&gt;</a:t>
            </a:r>
            <a:endParaRPr lang="fr-FR" sz="4000"/>
          </a:p>
        </p:txBody>
      </p:sp>
      <p:sp>
        <p:nvSpPr>
          <p:cNvPr id="16" name="Rectangle 15"/>
          <p:cNvSpPr/>
          <p:nvPr/>
        </p:nvSpPr>
        <p:spPr>
          <a:xfrm>
            <a:off x="5516511" y="3284984"/>
            <a:ext cx="4956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smtClean="0"/>
              <a:t>&gt;</a:t>
            </a:r>
            <a:endParaRPr lang="fr-FR" sz="4000"/>
          </a:p>
        </p:txBody>
      </p:sp>
      <p:sp>
        <p:nvSpPr>
          <p:cNvPr id="17" name="Rectangle 16"/>
          <p:cNvSpPr/>
          <p:nvPr/>
        </p:nvSpPr>
        <p:spPr>
          <a:xfrm>
            <a:off x="5004048" y="4005064"/>
            <a:ext cx="25839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smtClean="0">
                <a:latin typeface="Courier New" pitchFamily="49" charset="0"/>
                <a:cs typeface="Courier New" pitchFamily="49" charset="0"/>
              </a:rPr>
              <a:t>bpt6k103039f</a:t>
            </a:r>
            <a:endParaRPr lang="fr-FR" sz="24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987824" y="4019866"/>
            <a:ext cx="14189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>
                <a:latin typeface="Courier New" pitchFamily="49" charset="0"/>
                <a:cs typeface="Courier New" pitchFamily="49" charset="0"/>
              </a:rPr>
              <a:t>ark:/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914271" y="4005065"/>
            <a:ext cx="13778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>
                <a:latin typeface="Courier New" pitchFamily="49" charset="0"/>
                <a:cs typeface="Courier New" pitchFamily="49" charset="0"/>
              </a:rPr>
              <a:t>12148/</a:t>
            </a:r>
          </a:p>
        </p:txBody>
      </p:sp>
      <p:sp>
        <p:nvSpPr>
          <p:cNvPr id="21" name="Text Box 39"/>
          <p:cNvSpPr txBox="1">
            <a:spLocks noChangeArrowheads="1"/>
          </p:cNvSpPr>
          <p:nvPr/>
        </p:nvSpPr>
        <p:spPr bwMode="auto">
          <a:xfrm>
            <a:off x="2936196" y="4653136"/>
            <a:ext cx="91572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600"/>
            </a:lvl1pPr>
          </a:lstStyle>
          <a:p>
            <a:r>
              <a:rPr lang="fr-FR" smtClean="0"/>
              <a:t>Scheme</a:t>
            </a:r>
            <a:endParaRPr lang="fr-FR"/>
          </a:p>
        </p:txBody>
      </p:sp>
      <p:pic>
        <p:nvPicPr>
          <p:cNvPr id="1026" name="Picture 2" descr="http://media.merchantcircle.com/33268334/caterbid_logo_Large_full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885" y="2132856"/>
            <a:ext cx="1137835" cy="1314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1017335" y="3429000"/>
            <a:ext cx="11063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mtClean="0"/>
              <a:t>delivery </a:t>
            </a:r>
          </a:p>
          <a:p>
            <a:r>
              <a:rPr lang="fr-FR" smtClean="0"/>
              <a:t>service</a:t>
            </a:r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-36512" y="4077072"/>
            <a:ext cx="3204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750" smtClean="0">
                <a:latin typeface="Courier New" pitchFamily="49" charset="0"/>
                <a:cs typeface="Courier New" pitchFamily="49" charset="0"/>
              </a:rPr>
              <a:t>http://gallica.bnf.fr/</a:t>
            </a:r>
            <a:endParaRPr lang="fr-FR" sz="175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397296" y="3501008"/>
            <a:ext cx="775104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mtClean="0"/>
              <a:t>page</a:t>
            </a:r>
            <a:endParaRPr lang="fr-FR"/>
          </a:p>
        </p:txBody>
      </p:sp>
      <p:sp>
        <p:nvSpPr>
          <p:cNvPr id="31" name="Rectangle 30"/>
          <p:cNvSpPr/>
          <p:nvPr/>
        </p:nvSpPr>
        <p:spPr>
          <a:xfrm>
            <a:off x="8244408" y="3501008"/>
            <a:ext cx="1045976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smtClean="0"/>
              <a:t>variant</a:t>
            </a:r>
            <a:endParaRPr lang="fr-FR" sz="2800"/>
          </a:p>
        </p:txBody>
      </p:sp>
      <p:sp>
        <p:nvSpPr>
          <p:cNvPr id="29" name="Rectangle 28"/>
          <p:cNvSpPr/>
          <p:nvPr/>
        </p:nvSpPr>
        <p:spPr>
          <a:xfrm>
            <a:off x="7092280" y="3356992"/>
            <a:ext cx="4956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smtClean="0"/>
              <a:t>&gt;</a:t>
            </a:r>
            <a:endParaRPr lang="fr-FR" sz="4000"/>
          </a:p>
        </p:txBody>
      </p:sp>
      <p:sp>
        <p:nvSpPr>
          <p:cNvPr id="32" name="Rectangle 31"/>
          <p:cNvSpPr/>
          <p:nvPr/>
        </p:nvSpPr>
        <p:spPr>
          <a:xfrm>
            <a:off x="7956376" y="3369186"/>
            <a:ext cx="4956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smtClean="0"/>
              <a:t>&gt;</a:t>
            </a:r>
            <a:endParaRPr lang="fr-FR" sz="4000"/>
          </a:p>
        </p:txBody>
      </p:sp>
      <p:sp>
        <p:nvSpPr>
          <p:cNvPr id="33" name="Text Box 39"/>
          <p:cNvSpPr txBox="1">
            <a:spLocks noChangeArrowheads="1"/>
          </p:cNvSpPr>
          <p:nvPr/>
        </p:nvSpPr>
        <p:spPr bwMode="auto">
          <a:xfrm>
            <a:off x="7573204" y="4687662"/>
            <a:ext cx="11596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600"/>
            </a:lvl1pPr>
          </a:lstStyle>
          <a:p>
            <a:r>
              <a:rPr lang="fr-FR" smtClean="0"/>
              <a:t>Qualifiers</a:t>
            </a:r>
            <a:endParaRPr lang="fr-FR"/>
          </a:p>
        </p:txBody>
      </p:sp>
      <p:sp>
        <p:nvSpPr>
          <p:cNvPr id="34" name="Text Box 39"/>
          <p:cNvSpPr txBox="1">
            <a:spLocks noChangeArrowheads="1"/>
          </p:cNvSpPr>
          <p:nvPr/>
        </p:nvSpPr>
        <p:spPr bwMode="auto">
          <a:xfrm>
            <a:off x="927541" y="4530025"/>
            <a:ext cx="11596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600"/>
            </a:lvl1pPr>
          </a:lstStyle>
          <a:p>
            <a:r>
              <a:rPr lang="fr-FR" dirty="0" smtClean="0"/>
              <a:t>Name </a:t>
            </a:r>
            <a:r>
              <a:rPr lang="fr-FR" dirty="0" err="1" smtClean="0"/>
              <a:t>mapping</a:t>
            </a:r>
            <a:r>
              <a:rPr lang="fr-FR" dirty="0" smtClean="0"/>
              <a:t> </a:t>
            </a:r>
            <a:r>
              <a:rPr lang="fr-FR" dirty="0" err="1" smtClean="0"/>
              <a:t>authority</a:t>
            </a:r>
            <a:r>
              <a:rPr lang="fr-FR" dirty="0" smtClean="0"/>
              <a:t> </a:t>
            </a:r>
          </a:p>
        </p:txBody>
      </p:sp>
      <p:cxnSp>
        <p:nvCxnSpPr>
          <p:cNvPr id="35" name="Connecteur droit 34"/>
          <p:cNvCxnSpPr/>
          <p:nvPr/>
        </p:nvCxnSpPr>
        <p:spPr>
          <a:xfrm>
            <a:off x="2843808" y="-27384"/>
            <a:ext cx="0" cy="68853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7308304" y="-27384"/>
            <a:ext cx="0" cy="68853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2256039" y="3273033"/>
            <a:ext cx="4956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smtClean="0"/>
              <a:t>&gt;</a:t>
            </a:r>
            <a:endParaRPr lang="fr-FR" sz="4000"/>
          </a:p>
        </p:txBody>
      </p:sp>
      <p:sp>
        <p:nvSpPr>
          <p:cNvPr id="39" name="AutoShape 4" descr="http://gallica/ark:/12148/bpt6k103039f/f25.thumbnai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5" name="AutoShape 10" descr="http://gallica/ark:/12148/bpt6k103039f/f25.thumbnail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6" name="Image 4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0340" y="2414776"/>
            <a:ext cx="768164" cy="1086232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7164289" y="4030905"/>
            <a:ext cx="916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smtClean="0">
                <a:latin typeface="Courier New" pitchFamily="49" charset="0"/>
                <a:cs typeface="Courier New" pitchFamily="49" charset="0"/>
              </a:rPr>
              <a:t>/f26</a:t>
            </a:r>
            <a:endParaRPr lang="fr-FR" sz="20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740352" y="4067780"/>
            <a:ext cx="1611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mtClean="0">
                <a:latin typeface="Courier New" pitchFamily="49" charset="0"/>
                <a:cs typeface="Courier New" pitchFamily="49" charset="0"/>
              </a:rPr>
              <a:t>.thumbnail</a:t>
            </a:r>
            <a:endParaRPr lang="fr-FR" sz="200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3275856" y="160338"/>
            <a:ext cx="3236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smtClean="0">
                <a:solidFill>
                  <a:schemeClr val="accent1">
                    <a:lumMod val="75000"/>
                  </a:schemeClr>
                </a:solidFill>
              </a:rPr>
              <a:t>ASSIGN IDENTIFIERS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251520" y="13373"/>
            <a:ext cx="2436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smtClean="0">
                <a:solidFill>
                  <a:schemeClr val="accent5">
                    <a:lumMod val="75000"/>
                  </a:schemeClr>
                </a:solidFill>
              </a:rPr>
              <a:t>RESOLVE IDENTIFIERS</a:t>
            </a:r>
            <a:endParaRPr lang="fr-FR" sz="2000" b="1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7121140" y="-15190"/>
            <a:ext cx="21903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</a:rPr>
              <a:t>RESOLVE IDENTIFIERS</a:t>
            </a:r>
            <a:endParaRPr lang="fr-FR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0" y="4005064"/>
            <a:ext cx="9144000" cy="3924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950" smtClean="0">
                <a:latin typeface="Courier New" pitchFamily="49" charset="0"/>
                <a:cs typeface="Courier New" pitchFamily="49" charset="0"/>
                <a:hlinkClick r:id="rId7"/>
              </a:rPr>
              <a:t>http://gallica.bnf.fr/ark:/12148/bpt6k103039f/f26.thumbnail</a:t>
            </a:r>
            <a:endParaRPr lang="fr-FR" sz="195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0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0" grpId="0" animBg="1"/>
      <p:bldP spid="37" grpId="0" animBg="1"/>
      <p:bldP spid="10" grpId="0"/>
      <p:bldP spid="11" grpId="0"/>
      <p:bldP spid="12" grpId="0"/>
      <p:bldP spid="13" grpId="0" animBg="1"/>
      <p:bldP spid="14" grpId="0" animBg="1"/>
      <p:bldP spid="15" grpId="0"/>
      <p:bldP spid="16" grpId="0"/>
      <p:bldP spid="17" grpId="0"/>
      <p:bldP spid="18" grpId="0"/>
      <p:bldP spid="20" grpId="0"/>
      <p:bldP spid="21" grpId="0"/>
      <p:bldP spid="23" grpId="0"/>
      <p:bldP spid="24" grpId="0"/>
      <p:bldP spid="30" grpId="0" animBg="1"/>
      <p:bldP spid="31" grpId="0" animBg="1"/>
      <p:bldP spid="29" grpId="0"/>
      <p:bldP spid="32" grpId="0"/>
      <p:bldP spid="33" grpId="0"/>
      <p:bldP spid="34" grpId="0"/>
      <p:bldP spid="42" grpId="0"/>
      <p:bldP spid="48" grpId="0"/>
      <p:bldP spid="50" grpId="0"/>
      <p:bldP spid="47" grpId="0"/>
      <p:bldP spid="53" grpId="0"/>
      <p:bldP spid="54" grpId="0"/>
      <p:bldP spid="4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Affichage à l'écran (4:3)</PresentationFormat>
  <Paragraphs>39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Reminder: what are ARKs</vt:lpstr>
      <vt:lpstr>Reminder, 2: Ark anatomy</vt:lpstr>
    </vt:vector>
  </TitlesOfParts>
  <Company>BnF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Reminder: what are ARKs</dc:title>
  <dc:creator>Sébastien PEYRARD</dc:creator>
  <cp:lastModifiedBy>Sébastien PEYRARD</cp:lastModifiedBy>
  <cp:revision>1</cp:revision>
  <dcterms:created xsi:type="dcterms:W3CDTF">2019-05-17T07:50:05Z</dcterms:created>
  <dcterms:modified xsi:type="dcterms:W3CDTF">2019-05-17T07:50:23Z</dcterms:modified>
</cp:coreProperties>
</file>