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58" r:id="rId4"/>
    <p:sldId id="263" r:id="rId5"/>
    <p:sldId id="264" r:id="rId6"/>
    <p:sldId id="265" r:id="rId7"/>
    <p:sldId id="259" r:id="rId8"/>
    <p:sldId id="261" r:id="rId9"/>
    <p:sldId id="260"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2701" autoAdjust="0"/>
  </p:normalViewPr>
  <p:slideViewPr>
    <p:cSldViewPr snapToGrid="0">
      <p:cViewPr varScale="1">
        <p:scale>
          <a:sx n="68" d="100"/>
          <a:sy n="68" d="100"/>
        </p:scale>
        <p:origin x="90"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F7310C-1DCB-4D7F-8A98-F9F725F58B12}" type="datetimeFigureOut">
              <a:rPr lang="en-US" smtClean="0"/>
              <a:t>3/11/2019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9C6CAD7-0C3A-44B6-A6EE-A2E0F8931B1B}" type="slidenum">
              <a:rPr lang="en-US" smtClean="0"/>
              <a:t>‹#›</a:t>
            </a:fld>
            <a:endParaRPr lang="en-US"/>
          </a:p>
        </p:txBody>
      </p:sp>
    </p:spTree>
    <p:extLst>
      <p:ext uri="{BB962C8B-B14F-4D97-AF65-F5344CB8AC3E}">
        <p14:creationId xmlns:p14="http://schemas.microsoft.com/office/powerpoint/2010/main" val="7808248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High-level</a:t>
            </a:r>
            <a:r>
              <a:rPr lang="en-US" baseline="0" dirty="0" smtClean="0"/>
              <a:t> overview: RDF Data that conforms to specific “shapes” is ingested into VIVO using the ingest/update API.  Editing action through the UI also employ the ingest/update API.  The triple store contains ontology and data.  The indexing process is triggered based on configuration that specifies which events should update the index as well as which queries need to be run to populate the index.  The queries can relate to the same (or related) set of shapes defining what properties/info need to be captured for specific types of entities. The search index in turn can be used as a way of enabling a front-end (like </a:t>
            </a:r>
            <a:r>
              <a:rPr lang="en-US" baseline="0" dirty="0" err="1" smtClean="0"/>
              <a:t>Blacklight</a:t>
            </a:r>
            <a:r>
              <a:rPr lang="en-US" baseline="0" dirty="0" smtClean="0"/>
              <a:t>) directly or of enabling </a:t>
            </a:r>
            <a:r>
              <a:rPr lang="en-US" baseline="0" dirty="0" err="1" smtClean="0"/>
              <a:t>GraphQL</a:t>
            </a:r>
            <a:r>
              <a:rPr lang="en-US" baseline="0" dirty="0" smtClean="0"/>
              <a:t> implementation that can return JSON to a UI.  </a:t>
            </a:r>
            <a:endParaRPr lang="en-US" dirty="0"/>
          </a:p>
        </p:txBody>
      </p:sp>
      <p:sp>
        <p:nvSpPr>
          <p:cNvPr id="4" name="Slide Number Placeholder 3"/>
          <p:cNvSpPr>
            <a:spLocks noGrp="1"/>
          </p:cNvSpPr>
          <p:nvPr>
            <p:ph type="sldNum" sz="quarter" idx="10"/>
          </p:nvPr>
        </p:nvSpPr>
        <p:spPr/>
        <p:txBody>
          <a:bodyPr/>
          <a:lstStyle/>
          <a:p>
            <a:fld id="{39C6CAD7-0C3A-44B6-A6EE-A2E0F8931B1B}" type="slidenum">
              <a:rPr lang="en-US" smtClean="0"/>
              <a:t>2</a:t>
            </a:fld>
            <a:endParaRPr lang="en-US"/>
          </a:p>
        </p:txBody>
      </p:sp>
    </p:spTree>
    <p:extLst>
      <p:ext uri="{BB962C8B-B14F-4D97-AF65-F5344CB8AC3E}">
        <p14:creationId xmlns:p14="http://schemas.microsoft.com/office/powerpoint/2010/main" val="22224599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Ingest Overview</a:t>
            </a:r>
            <a:endParaRPr lang="en-US" dirty="0"/>
          </a:p>
        </p:txBody>
      </p:sp>
      <p:sp>
        <p:nvSpPr>
          <p:cNvPr id="4" name="Slide Number Placeholder 3"/>
          <p:cNvSpPr>
            <a:spLocks noGrp="1"/>
          </p:cNvSpPr>
          <p:nvPr>
            <p:ph type="sldNum" sz="quarter" idx="10"/>
          </p:nvPr>
        </p:nvSpPr>
        <p:spPr/>
        <p:txBody>
          <a:bodyPr/>
          <a:lstStyle/>
          <a:p>
            <a:fld id="{39C6CAD7-0C3A-44B6-A6EE-A2E0F8931B1B}" type="slidenum">
              <a:rPr lang="en-US" smtClean="0"/>
              <a:t>3</a:t>
            </a:fld>
            <a:endParaRPr lang="en-US"/>
          </a:p>
        </p:txBody>
      </p:sp>
    </p:spTree>
    <p:extLst>
      <p:ext uri="{BB962C8B-B14F-4D97-AF65-F5344CB8AC3E}">
        <p14:creationId xmlns:p14="http://schemas.microsoft.com/office/powerpoint/2010/main" val="1574556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39C6CAD7-0C3A-44B6-A6EE-A2E0F8931B1B}" type="slidenum">
              <a:rPr lang="en-US" smtClean="0"/>
              <a:t>4</a:t>
            </a:fld>
            <a:endParaRPr lang="en-US"/>
          </a:p>
        </p:txBody>
      </p:sp>
    </p:spTree>
    <p:extLst>
      <p:ext uri="{BB962C8B-B14F-4D97-AF65-F5344CB8AC3E}">
        <p14:creationId xmlns:p14="http://schemas.microsoft.com/office/powerpoint/2010/main" val="15370938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Modifying</a:t>
            </a:r>
            <a:r>
              <a:rPr lang="en-US" baseline="0" dirty="0" smtClean="0"/>
              <a:t> what is actually being added to the triple store will require more thought and design work. </a:t>
            </a:r>
            <a:endParaRPr lang="en-US" dirty="0" smtClean="0"/>
          </a:p>
        </p:txBody>
      </p:sp>
      <p:sp>
        <p:nvSpPr>
          <p:cNvPr id="4" name="Slide Number Placeholder 3"/>
          <p:cNvSpPr>
            <a:spLocks noGrp="1"/>
          </p:cNvSpPr>
          <p:nvPr>
            <p:ph type="sldNum" sz="quarter" idx="10"/>
          </p:nvPr>
        </p:nvSpPr>
        <p:spPr/>
        <p:txBody>
          <a:bodyPr/>
          <a:lstStyle/>
          <a:p>
            <a:fld id="{39C6CAD7-0C3A-44B6-A6EE-A2E0F8931B1B}" type="slidenum">
              <a:rPr lang="en-US" smtClean="0"/>
              <a:t>5</a:t>
            </a:fld>
            <a:endParaRPr lang="en-US"/>
          </a:p>
        </p:txBody>
      </p:sp>
    </p:spTree>
    <p:extLst>
      <p:ext uri="{BB962C8B-B14F-4D97-AF65-F5344CB8AC3E}">
        <p14:creationId xmlns:p14="http://schemas.microsoft.com/office/powerpoint/2010/main" val="33374759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Modifying</a:t>
            </a:r>
            <a:r>
              <a:rPr lang="en-US" baseline="0" dirty="0" smtClean="0"/>
              <a:t> what is actually being added to the triple store will require more thought and design work. </a:t>
            </a:r>
            <a:endParaRPr lang="en-US" dirty="0" smtClean="0"/>
          </a:p>
        </p:txBody>
      </p:sp>
      <p:sp>
        <p:nvSpPr>
          <p:cNvPr id="4" name="Slide Number Placeholder 3"/>
          <p:cNvSpPr>
            <a:spLocks noGrp="1"/>
          </p:cNvSpPr>
          <p:nvPr>
            <p:ph type="sldNum" sz="quarter" idx="10"/>
          </p:nvPr>
        </p:nvSpPr>
        <p:spPr/>
        <p:txBody>
          <a:bodyPr/>
          <a:lstStyle/>
          <a:p>
            <a:fld id="{39C6CAD7-0C3A-44B6-A6EE-A2E0F8931B1B}" type="slidenum">
              <a:rPr lang="en-US" smtClean="0"/>
              <a:t>6</a:t>
            </a:fld>
            <a:endParaRPr lang="en-US"/>
          </a:p>
        </p:txBody>
      </p:sp>
    </p:spTree>
    <p:extLst>
      <p:ext uri="{BB962C8B-B14F-4D97-AF65-F5344CB8AC3E}">
        <p14:creationId xmlns:p14="http://schemas.microsoft.com/office/powerpoint/2010/main" val="17911319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Search Index: When</a:t>
            </a:r>
            <a:r>
              <a:rPr lang="en-US" baseline="0" dirty="0" smtClean="0"/>
              <a:t> the indexing process is triggered based on which events it’s associated with, e.g. a request to update the index or whenever triples are added.  The mapping configuration specifies which index fields will be populated based on results from which queries.  The queries and mapping can rely on shapes to generate the required entity index documents (for example, separate fields for different types of entities).  We may also wish to have separate indices populated, in which case the configuration should be extended to specify which index should be populated using which configuration.  </a:t>
            </a:r>
          </a:p>
          <a:p>
            <a:r>
              <a:rPr lang="en-US" baseline="0" dirty="0" smtClean="0"/>
              <a:t>The code interacting with the search index consists of two separate parts: the search indexer code which uses document </a:t>
            </a:r>
            <a:r>
              <a:rPr lang="en-US" baseline="0" dirty="0" err="1" smtClean="0"/>
              <a:t>modifers</a:t>
            </a:r>
            <a:r>
              <a:rPr lang="en-US" baseline="0" dirty="0" smtClean="0"/>
              <a:t> that specify mappings between fields and queries to populate those fields, and the search engine implementation that expects a structured document it can then add to a particular search engine and which can execute queries against the search index. </a:t>
            </a:r>
            <a:r>
              <a:rPr lang="en-US" baseline="0" dirty="0" smtClean="0"/>
              <a:t> Notes from fly-in also indicate that code may determine WHAT gets indexed WHEN (e.g. when a person changes, what part of the index needs to be updated)</a:t>
            </a:r>
            <a:endParaRPr lang="en-US" dirty="0"/>
          </a:p>
        </p:txBody>
      </p:sp>
      <p:sp>
        <p:nvSpPr>
          <p:cNvPr id="4" name="Slide Number Placeholder 3"/>
          <p:cNvSpPr>
            <a:spLocks noGrp="1"/>
          </p:cNvSpPr>
          <p:nvPr>
            <p:ph type="sldNum" sz="quarter" idx="10"/>
          </p:nvPr>
        </p:nvSpPr>
        <p:spPr/>
        <p:txBody>
          <a:bodyPr/>
          <a:lstStyle/>
          <a:p>
            <a:fld id="{39C6CAD7-0C3A-44B6-A6EE-A2E0F8931B1B}" type="slidenum">
              <a:rPr lang="en-US" smtClean="0"/>
              <a:t>7</a:t>
            </a:fld>
            <a:endParaRPr lang="en-US"/>
          </a:p>
        </p:txBody>
      </p:sp>
    </p:spTree>
    <p:extLst>
      <p:ext uri="{BB962C8B-B14F-4D97-AF65-F5344CB8AC3E}">
        <p14:creationId xmlns:p14="http://schemas.microsoft.com/office/powerpoint/2010/main" val="28059447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Search Index: When</a:t>
            </a:r>
            <a:r>
              <a:rPr lang="en-US" baseline="0" dirty="0" smtClean="0"/>
              <a:t> the indexing process is triggered based on which events it’s associated with, e.g. a request to update the index or whenever triples are added.  The mapping configuration specifies which index fields will be populated based on results from which queries.  The queries and mapping can rely on shapes to generate the required entity index documents (for example, separate fields for different types of entities).  We may also wish to have separate indices populated, in which case the configuration should be extended to specify which index should be populated using which configuration.  </a:t>
            </a:r>
          </a:p>
          <a:p>
            <a:r>
              <a:rPr lang="en-US" baseline="0" dirty="0" smtClean="0"/>
              <a:t>The code interacting with the search index consists of two separate parts: the search indexer code which uses document </a:t>
            </a:r>
            <a:r>
              <a:rPr lang="en-US" baseline="0" dirty="0" err="1" smtClean="0"/>
              <a:t>modifers</a:t>
            </a:r>
            <a:r>
              <a:rPr lang="en-US" baseline="0" dirty="0" smtClean="0"/>
              <a:t> that specify mappings between fields and queries to populate those fields, and the search engine implementation that expects a structured document it can then add to a particular search engine and which can execute queries against the search index. </a:t>
            </a:r>
            <a:r>
              <a:rPr lang="en-US" baseline="0" dirty="0" smtClean="0"/>
              <a:t> Notes from fly-in also indicate that code may determine WHAT gets indexed WHEN (e.g. when a person changes, what part of the index needs to be updated)</a:t>
            </a:r>
            <a:endParaRPr lang="en-US" dirty="0"/>
          </a:p>
        </p:txBody>
      </p:sp>
      <p:sp>
        <p:nvSpPr>
          <p:cNvPr id="4" name="Slide Number Placeholder 3"/>
          <p:cNvSpPr>
            <a:spLocks noGrp="1"/>
          </p:cNvSpPr>
          <p:nvPr>
            <p:ph type="sldNum" sz="quarter" idx="10"/>
          </p:nvPr>
        </p:nvSpPr>
        <p:spPr/>
        <p:txBody>
          <a:bodyPr/>
          <a:lstStyle/>
          <a:p>
            <a:fld id="{39C6CAD7-0C3A-44B6-A6EE-A2E0F8931B1B}" type="slidenum">
              <a:rPr lang="en-US" smtClean="0"/>
              <a:t>8</a:t>
            </a:fld>
            <a:endParaRPr lang="en-US"/>
          </a:p>
        </p:txBody>
      </p:sp>
    </p:spTree>
    <p:extLst>
      <p:ext uri="{BB962C8B-B14F-4D97-AF65-F5344CB8AC3E}">
        <p14:creationId xmlns:p14="http://schemas.microsoft.com/office/powerpoint/2010/main" val="21498877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Triple Store</a:t>
            </a:r>
            <a:endParaRPr lang="en-US" dirty="0"/>
          </a:p>
        </p:txBody>
      </p:sp>
      <p:sp>
        <p:nvSpPr>
          <p:cNvPr id="4" name="Slide Number Placeholder 3"/>
          <p:cNvSpPr>
            <a:spLocks noGrp="1"/>
          </p:cNvSpPr>
          <p:nvPr>
            <p:ph type="sldNum" sz="quarter" idx="10"/>
          </p:nvPr>
        </p:nvSpPr>
        <p:spPr/>
        <p:txBody>
          <a:bodyPr/>
          <a:lstStyle/>
          <a:p>
            <a:fld id="{39C6CAD7-0C3A-44B6-A6EE-A2E0F8931B1B}" type="slidenum">
              <a:rPr lang="en-US" smtClean="0"/>
              <a:t>9</a:t>
            </a:fld>
            <a:endParaRPr lang="en-US"/>
          </a:p>
        </p:txBody>
      </p:sp>
    </p:spTree>
    <p:extLst>
      <p:ext uri="{BB962C8B-B14F-4D97-AF65-F5344CB8AC3E}">
        <p14:creationId xmlns:p14="http://schemas.microsoft.com/office/powerpoint/2010/main" val="37350715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045124E-5605-4A49-A83B-C55A14D42E22}" type="datetimeFigureOut">
              <a:rPr lang="en-US" smtClean="0"/>
              <a:t>3/11/2019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C18A16-89F2-415B-A8E5-41A2E0CA365C}" type="slidenum">
              <a:rPr lang="en-US" smtClean="0"/>
              <a:t>‹#›</a:t>
            </a:fld>
            <a:endParaRPr lang="en-US"/>
          </a:p>
        </p:txBody>
      </p:sp>
    </p:spTree>
    <p:extLst>
      <p:ext uri="{BB962C8B-B14F-4D97-AF65-F5344CB8AC3E}">
        <p14:creationId xmlns:p14="http://schemas.microsoft.com/office/powerpoint/2010/main" val="14398213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45124E-5605-4A49-A83B-C55A14D42E22}" type="datetimeFigureOut">
              <a:rPr lang="en-US" smtClean="0"/>
              <a:t>3/11/2019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C18A16-89F2-415B-A8E5-41A2E0CA365C}" type="slidenum">
              <a:rPr lang="en-US" smtClean="0"/>
              <a:t>‹#›</a:t>
            </a:fld>
            <a:endParaRPr lang="en-US"/>
          </a:p>
        </p:txBody>
      </p:sp>
    </p:spTree>
    <p:extLst>
      <p:ext uri="{BB962C8B-B14F-4D97-AF65-F5344CB8AC3E}">
        <p14:creationId xmlns:p14="http://schemas.microsoft.com/office/powerpoint/2010/main" val="4089574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45124E-5605-4A49-A83B-C55A14D42E22}" type="datetimeFigureOut">
              <a:rPr lang="en-US" smtClean="0"/>
              <a:t>3/11/2019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C18A16-89F2-415B-A8E5-41A2E0CA365C}" type="slidenum">
              <a:rPr lang="en-US" smtClean="0"/>
              <a:t>‹#›</a:t>
            </a:fld>
            <a:endParaRPr lang="en-US"/>
          </a:p>
        </p:txBody>
      </p:sp>
    </p:spTree>
    <p:extLst>
      <p:ext uri="{BB962C8B-B14F-4D97-AF65-F5344CB8AC3E}">
        <p14:creationId xmlns:p14="http://schemas.microsoft.com/office/powerpoint/2010/main" val="12852440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45124E-5605-4A49-A83B-C55A14D42E22}" type="datetimeFigureOut">
              <a:rPr lang="en-US" smtClean="0"/>
              <a:t>3/11/2019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C18A16-89F2-415B-A8E5-41A2E0CA365C}" type="slidenum">
              <a:rPr lang="en-US" smtClean="0"/>
              <a:t>‹#›</a:t>
            </a:fld>
            <a:endParaRPr lang="en-US"/>
          </a:p>
        </p:txBody>
      </p:sp>
    </p:spTree>
    <p:extLst>
      <p:ext uri="{BB962C8B-B14F-4D97-AF65-F5344CB8AC3E}">
        <p14:creationId xmlns:p14="http://schemas.microsoft.com/office/powerpoint/2010/main" val="202006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045124E-5605-4A49-A83B-C55A14D42E22}" type="datetimeFigureOut">
              <a:rPr lang="en-US" smtClean="0"/>
              <a:t>3/11/2019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C18A16-89F2-415B-A8E5-41A2E0CA365C}" type="slidenum">
              <a:rPr lang="en-US" smtClean="0"/>
              <a:t>‹#›</a:t>
            </a:fld>
            <a:endParaRPr lang="en-US"/>
          </a:p>
        </p:txBody>
      </p:sp>
    </p:spTree>
    <p:extLst>
      <p:ext uri="{BB962C8B-B14F-4D97-AF65-F5344CB8AC3E}">
        <p14:creationId xmlns:p14="http://schemas.microsoft.com/office/powerpoint/2010/main" val="39299324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045124E-5605-4A49-A83B-C55A14D42E22}" type="datetimeFigureOut">
              <a:rPr lang="en-US" smtClean="0"/>
              <a:t>3/11/2019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C18A16-89F2-415B-A8E5-41A2E0CA365C}" type="slidenum">
              <a:rPr lang="en-US" smtClean="0"/>
              <a:t>‹#›</a:t>
            </a:fld>
            <a:endParaRPr lang="en-US"/>
          </a:p>
        </p:txBody>
      </p:sp>
    </p:spTree>
    <p:extLst>
      <p:ext uri="{BB962C8B-B14F-4D97-AF65-F5344CB8AC3E}">
        <p14:creationId xmlns:p14="http://schemas.microsoft.com/office/powerpoint/2010/main" val="2854070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045124E-5605-4A49-A83B-C55A14D42E22}" type="datetimeFigureOut">
              <a:rPr lang="en-US" smtClean="0"/>
              <a:t>3/11/2019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C18A16-89F2-415B-A8E5-41A2E0CA365C}" type="slidenum">
              <a:rPr lang="en-US" smtClean="0"/>
              <a:t>‹#›</a:t>
            </a:fld>
            <a:endParaRPr lang="en-US"/>
          </a:p>
        </p:txBody>
      </p:sp>
    </p:spTree>
    <p:extLst>
      <p:ext uri="{BB962C8B-B14F-4D97-AF65-F5344CB8AC3E}">
        <p14:creationId xmlns:p14="http://schemas.microsoft.com/office/powerpoint/2010/main" val="19842860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045124E-5605-4A49-A83B-C55A14D42E22}" type="datetimeFigureOut">
              <a:rPr lang="en-US" smtClean="0"/>
              <a:t>3/11/2019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C18A16-89F2-415B-A8E5-41A2E0CA365C}" type="slidenum">
              <a:rPr lang="en-US" smtClean="0"/>
              <a:t>‹#›</a:t>
            </a:fld>
            <a:endParaRPr lang="en-US"/>
          </a:p>
        </p:txBody>
      </p:sp>
    </p:spTree>
    <p:extLst>
      <p:ext uri="{BB962C8B-B14F-4D97-AF65-F5344CB8AC3E}">
        <p14:creationId xmlns:p14="http://schemas.microsoft.com/office/powerpoint/2010/main" val="18323244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45124E-5605-4A49-A83B-C55A14D42E22}" type="datetimeFigureOut">
              <a:rPr lang="en-US" smtClean="0"/>
              <a:t>3/11/2019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C18A16-89F2-415B-A8E5-41A2E0CA365C}" type="slidenum">
              <a:rPr lang="en-US" smtClean="0"/>
              <a:t>‹#›</a:t>
            </a:fld>
            <a:endParaRPr lang="en-US"/>
          </a:p>
        </p:txBody>
      </p:sp>
    </p:spTree>
    <p:extLst>
      <p:ext uri="{BB962C8B-B14F-4D97-AF65-F5344CB8AC3E}">
        <p14:creationId xmlns:p14="http://schemas.microsoft.com/office/powerpoint/2010/main" val="4230170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D045124E-5605-4A49-A83B-C55A14D42E22}" type="datetimeFigureOut">
              <a:rPr lang="en-US" smtClean="0"/>
              <a:t>3/11/2019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C18A16-89F2-415B-A8E5-41A2E0CA365C}" type="slidenum">
              <a:rPr lang="en-US" smtClean="0"/>
              <a:t>‹#›</a:t>
            </a:fld>
            <a:endParaRPr lang="en-US"/>
          </a:p>
        </p:txBody>
      </p:sp>
    </p:spTree>
    <p:extLst>
      <p:ext uri="{BB962C8B-B14F-4D97-AF65-F5344CB8AC3E}">
        <p14:creationId xmlns:p14="http://schemas.microsoft.com/office/powerpoint/2010/main" val="2684567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D045124E-5605-4A49-A83B-C55A14D42E22}" type="datetimeFigureOut">
              <a:rPr lang="en-US" smtClean="0"/>
              <a:t>3/11/2019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C18A16-89F2-415B-A8E5-41A2E0CA365C}" type="slidenum">
              <a:rPr lang="en-US" smtClean="0"/>
              <a:t>‹#›</a:t>
            </a:fld>
            <a:endParaRPr lang="en-US"/>
          </a:p>
        </p:txBody>
      </p:sp>
    </p:spTree>
    <p:extLst>
      <p:ext uri="{BB962C8B-B14F-4D97-AF65-F5344CB8AC3E}">
        <p14:creationId xmlns:p14="http://schemas.microsoft.com/office/powerpoint/2010/main" val="32696636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45124E-5605-4A49-A83B-C55A14D42E22}" type="datetimeFigureOut">
              <a:rPr lang="en-US" smtClean="0"/>
              <a:t>3/11/2019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C18A16-89F2-415B-A8E5-41A2E0CA365C}" type="slidenum">
              <a:rPr lang="en-US" smtClean="0"/>
              <a:t>‹#›</a:t>
            </a:fld>
            <a:endParaRPr lang="en-US"/>
          </a:p>
        </p:txBody>
      </p:sp>
    </p:spTree>
    <p:extLst>
      <p:ext uri="{BB962C8B-B14F-4D97-AF65-F5344CB8AC3E}">
        <p14:creationId xmlns:p14="http://schemas.microsoft.com/office/powerpoint/2010/main" val="38197551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When androids dream of … oh you know</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7585968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be 5"/>
          <p:cNvSpPr/>
          <p:nvPr/>
        </p:nvSpPr>
        <p:spPr>
          <a:xfrm>
            <a:off x="10185087" y="3508163"/>
            <a:ext cx="1852777" cy="1027359"/>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Search Index: </a:t>
            </a:r>
          </a:p>
          <a:p>
            <a:pPr algn="ctr"/>
            <a:r>
              <a:rPr lang="en-US" dirty="0" err="1" smtClean="0"/>
              <a:t>Solr</a:t>
            </a:r>
            <a:r>
              <a:rPr lang="en-US" dirty="0" smtClean="0"/>
              <a:t> or </a:t>
            </a:r>
            <a:r>
              <a:rPr lang="en-US" dirty="0" err="1" smtClean="0"/>
              <a:t>ElasticSearch</a:t>
            </a:r>
            <a:endParaRPr lang="en-US" dirty="0"/>
          </a:p>
        </p:txBody>
      </p:sp>
      <p:sp>
        <p:nvSpPr>
          <p:cNvPr id="7" name="Folded Corner 6"/>
          <p:cNvSpPr/>
          <p:nvPr/>
        </p:nvSpPr>
        <p:spPr>
          <a:xfrm>
            <a:off x="6690398" y="334687"/>
            <a:ext cx="1418897" cy="1334814"/>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UI:</a:t>
            </a:r>
          </a:p>
          <a:p>
            <a:pPr algn="ctr"/>
            <a:r>
              <a:rPr lang="en-US" dirty="0" smtClean="0"/>
              <a:t>Display</a:t>
            </a:r>
            <a:endParaRPr lang="en-US" dirty="0"/>
          </a:p>
        </p:txBody>
      </p:sp>
      <p:sp>
        <p:nvSpPr>
          <p:cNvPr id="8" name="Can 7"/>
          <p:cNvSpPr/>
          <p:nvPr/>
        </p:nvSpPr>
        <p:spPr>
          <a:xfrm>
            <a:off x="4834626" y="3380712"/>
            <a:ext cx="1818290" cy="1912883"/>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tx1"/>
                </a:solidFill>
              </a:rPr>
              <a:t>Triplestore</a:t>
            </a:r>
            <a:endParaRPr lang="en-US" dirty="0" smtClean="0">
              <a:solidFill>
                <a:schemeClr val="tx1"/>
              </a:solidFill>
            </a:endParaRPr>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p:txBody>
      </p:sp>
      <p:sp>
        <p:nvSpPr>
          <p:cNvPr id="3" name="Rectangle 2"/>
          <p:cNvSpPr/>
          <p:nvPr/>
        </p:nvSpPr>
        <p:spPr>
          <a:xfrm>
            <a:off x="5123661" y="3937760"/>
            <a:ext cx="1240220" cy="33107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Ontology</a:t>
            </a:r>
            <a:endParaRPr lang="en-US" dirty="0">
              <a:solidFill>
                <a:schemeClr val="tx1"/>
              </a:solidFill>
            </a:endParaRPr>
          </a:p>
        </p:txBody>
      </p:sp>
      <p:sp>
        <p:nvSpPr>
          <p:cNvPr id="5" name="Rectangle 4"/>
          <p:cNvSpPr/>
          <p:nvPr/>
        </p:nvSpPr>
        <p:spPr>
          <a:xfrm>
            <a:off x="5123661" y="4371311"/>
            <a:ext cx="1240220" cy="77776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Data</a:t>
            </a:r>
            <a:endParaRPr lang="en-US" dirty="0">
              <a:solidFill>
                <a:schemeClr val="tx1"/>
              </a:solidFill>
            </a:endParaRPr>
          </a:p>
        </p:txBody>
      </p:sp>
      <p:sp>
        <p:nvSpPr>
          <p:cNvPr id="9" name="Folded Corner 8"/>
          <p:cNvSpPr/>
          <p:nvPr/>
        </p:nvSpPr>
        <p:spPr>
          <a:xfrm>
            <a:off x="4267201" y="354723"/>
            <a:ext cx="1418897" cy="1334814"/>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UI:</a:t>
            </a:r>
          </a:p>
          <a:p>
            <a:pPr algn="ctr"/>
            <a:r>
              <a:rPr lang="en-US" dirty="0" smtClean="0"/>
              <a:t>Also with editing</a:t>
            </a:r>
            <a:endParaRPr lang="en-US" dirty="0"/>
          </a:p>
        </p:txBody>
      </p:sp>
      <p:sp>
        <p:nvSpPr>
          <p:cNvPr id="10" name="Can 9"/>
          <p:cNvSpPr/>
          <p:nvPr/>
        </p:nvSpPr>
        <p:spPr>
          <a:xfrm>
            <a:off x="5018557" y="5695613"/>
            <a:ext cx="1450428" cy="998483"/>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Asset Store</a:t>
            </a:r>
            <a:endParaRPr lang="en-US" dirty="0"/>
          </a:p>
        </p:txBody>
      </p:sp>
      <p:sp>
        <p:nvSpPr>
          <p:cNvPr id="11" name="Left-Right Arrow 10"/>
          <p:cNvSpPr/>
          <p:nvPr/>
        </p:nvSpPr>
        <p:spPr>
          <a:xfrm>
            <a:off x="7017535" y="3842239"/>
            <a:ext cx="3113686" cy="417021"/>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Indexing Process</a:t>
            </a:r>
            <a:endParaRPr lang="en-US" dirty="0"/>
          </a:p>
        </p:txBody>
      </p:sp>
      <p:sp>
        <p:nvSpPr>
          <p:cNvPr id="13" name="Curved Left Arrow 12"/>
          <p:cNvSpPr/>
          <p:nvPr/>
        </p:nvSpPr>
        <p:spPr>
          <a:xfrm>
            <a:off x="7226426" y="4621236"/>
            <a:ext cx="1261242" cy="835566"/>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Reasoning Process</a:t>
            </a:r>
            <a:endParaRPr lang="en-US" dirty="0">
              <a:solidFill>
                <a:schemeClr val="tx1"/>
              </a:solidFill>
            </a:endParaRPr>
          </a:p>
        </p:txBody>
      </p:sp>
      <p:sp>
        <p:nvSpPr>
          <p:cNvPr id="14" name="Right Arrow 13"/>
          <p:cNvSpPr/>
          <p:nvPr/>
        </p:nvSpPr>
        <p:spPr>
          <a:xfrm>
            <a:off x="2482114" y="3847437"/>
            <a:ext cx="1681980" cy="4897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Ingest/Update</a:t>
            </a:r>
            <a:endParaRPr lang="en-US" dirty="0"/>
          </a:p>
        </p:txBody>
      </p:sp>
      <p:sp>
        <p:nvSpPr>
          <p:cNvPr id="15" name="Flowchart: Punched Tape 14"/>
          <p:cNvSpPr/>
          <p:nvPr/>
        </p:nvSpPr>
        <p:spPr>
          <a:xfrm>
            <a:off x="1007065" y="5662447"/>
            <a:ext cx="1489844" cy="596457"/>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Shapes</a:t>
            </a:r>
            <a:endParaRPr lang="en-US" dirty="0"/>
          </a:p>
        </p:txBody>
      </p:sp>
      <p:sp>
        <p:nvSpPr>
          <p:cNvPr id="16" name="Flowchart: Punched Tape 15"/>
          <p:cNvSpPr/>
          <p:nvPr/>
        </p:nvSpPr>
        <p:spPr>
          <a:xfrm>
            <a:off x="7784787" y="2416392"/>
            <a:ext cx="1489844" cy="596457"/>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Shapes</a:t>
            </a:r>
            <a:endParaRPr lang="en-US" dirty="0"/>
          </a:p>
        </p:txBody>
      </p:sp>
      <p:sp>
        <p:nvSpPr>
          <p:cNvPr id="18" name="Frame 17"/>
          <p:cNvSpPr/>
          <p:nvPr/>
        </p:nvSpPr>
        <p:spPr>
          <a:xfrm>
            <a:off x="7494440" y="3171817"/>
            <a:ext cx="2159877" cy="585955"/>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Configuration: Mapping/</a:t>
            </a:r>
          </a:p>
          <a:p>
            <a:pPr algn="ctr"/>
            <a:r>
              <a:rPr lang="en-US" sz="1400" dirty="0" smtClean="0">
                <a:solidFill>
                  <a:schemeClr val="tx1"/>
                </a:solidFill>
              </a:rPr>
              <a:t>Events and Triggers</a:t>
            </a:r>
            <a:endParaRPr lang="en-US" sz="1400" dirty="0">
              <a:solidFill>
                <a:schemeClr val="tx1"/>
              </a:solidFill>
            </a:endParaRPr>
          </a:p>
        </p:txBody>
      </p:sp>
      <p:cxnSp>
        <p:nvCxnSpPr>
          <p:cNvPr id="20" name="Straight Connector 19"/>
          <p:cNvCxnSpPr>
            <a:stCxn id="18" idx="2"/>
            <a:endCxn id="11" idx="1"/>
          </p:cNvCxnSpPr>
          <p:nvPr/>
        </p:nvCxnSpPr>
        <p:spPr>
          <a:xfrm flipH="1">
            <a:off x="8574378" y="3757772"/>
            <a:ext cx="1" cy="188722"/>
          </a:xfrm>
          <a:prstGeom prst="line">
            <a:avLst/>
          </a:prstGeom>
        </p:spPr>
        <p:style>
          <a:lnRef idx="1">
            <a:schemeClr val="accent1"/>
          </a:lnRef>
          <a:fillRef idx="0">
            <a:schemeClr val="accent1"/>
          </a:fillRef>
          <a:effectRef idx="0">
            <a:schemeClr val="accent1"/>
          </a:effectRef>
          <a:fontRef idx="minor">
            <a:schemeClr val="tx1"/>
          </a:fontRef>
        </p:style>
      </p:cxnSp>
      <p:sp>
        <p:nvSpPr>
          <p:cNvPr id="21" name="Frame 20"/>
          <p:cNvSpPr/>
          <p:nvPr/>
        </p:nvSpPr>
        <p:spPr>
          <a:xfrm>
            <a:off x="7226426" y="5506081"/>
            <a:ext cx="2159877" cy="585955"/>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Configuration: Results/</a:t>
            </a:r>
          </a:p>
          <a:p>
            <a:pPr algn="ctr"/>
            <a:r>
              <a:rPr lang="en-US" sz="1400" dirty="0" smtClean="0">
                <a:solidFill>
                  <a:schemeClr val="tx1"/>
                </a:solidFill>
              </a:rPr>
              <a:t>Events and Triggers</a:t>
            </a:r>
            <a:endParaRPr lang="en-US" sz="1400" dirty="0">
              <a:solidFill>
                <a:schemeClr val="tx1"/>
              </a:solidFill>
            </a:endParaRPr>
          </a:p>
        </p:txBody>
      </p:sp>
      <p:cxnSp>
        <p:nvCxnSpPr>
          <p:cNvPr id="23" name="Straight Connector 22"/>
          <p:cNvCxnSpPr>
            <a:endCxn id="21" idx="0"/>
          </p:cNvCxnSpPr>
          <p:nvPr/>
        </p:nvCxnSpPr>
        <p:spPr>
          <a:xfrm>
            <a:off x="8109295" y="5252523"/>
            <a:ext cx="197070" cy="253558"/>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35" idx="2"/>
            <a:endCxn id="15" idx="0"/>
          </p:cNvCxnSpPr>
          <p:nvPr/>
        </p:nvCxnSpPr>
        <p:spPr>
          <a:xfrm flipH="1">
            <a:off x="1751987" y="4380010"/>
            <a:ext cx="33718" cy="134208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757445" y="4894606"/>
            <a:ext cx="2136229" cy="646331"/>
          </a:xfrm>
          <a:prstGeom prst="rect">
            <a:avLst/>
          </a:prstGeom>
          <a:noFill/>
        </p:spPr>
        <p:txBody>
          <a:bodyPr wrap="square" rtlCol="0">
            <a:spAutoFit/>
          </a:bodyPr>
          <a:lstStyle/>
          <a:p>
            <a:r>
              <a:rPr lang="en-US" dirty="0" smtClean="0"/>
              <a:t>Conforms to </a:t>
            </a:r>
          </a:p>
          <a:p>
            <a:r>
              <a:rPr lang="en-US" dirty="0" smtClean="0"/>
              <a:t>specific patterns</a:t>
            </a:r>
            <a:endParaRPr lang="en-US" dirty="0"/>
          </a:p>
        </p:txBody>
      </p:sp>
      <p:sp>
        <p:nvSpPr>
          <p:cNvPr id="35" name="Flowchart: Multidocument 34"/>
          <p:cNvSpPr/>
          <p:nvPr/>
        </p:nvSpPr>
        <p:spPr>
          <a:xfrm>
            <a:off x="1312811" y="3724601"/>
            <a:ext cx="1098570" cy="681207"/>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RDF Data </a:t>
            </a:r>
            <a:endParaRPr lang="en-US" dirty="0"/>
          </a:p>
        </p:txBody>
      </p:sp>
      <p:sp>
        <p:nvSpPr>
          <p:cNvPr id="40" name="Left-Up Arrow 39"/>
          <p:cNvSpPr/>
          <p:nvPr/>
        </p:nvSpPr>
        <p:spPr>
          <a:xfrm rot="10800000">
            <a:off x="1289795" y="877558"/>
            <a:ext cx="2835189" cy="2636701"/>
          </a:xfrm>
          <a:prstGeom prst="leftUpArrow">
            <a:avLst>
              <a:gd name="adj1" fmla="val 5175"/>
              <a:gd name="adj2" fmla="val 8258"/>
              <a:gd name="adj3" fmla="val 2245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Right Arrow 41"/>
          <p:cNvSpPr/>
          <p:nvPr/>
        </p:nvSpPr>
        <p:spPr>
          <a:xfrm>
            <a:off x="54914" y="3935897"/>
            <a:ext cx="1234881" cy="427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Combine</a:t>
            </a:r>
            <a:endParaRPr lang="en-US" dirty="0"/>
          </a:p>
        </p:txBody>
      </p:sp>
      <p:sp>
        <p:nvSpPr>
          <p:cNvPr id="47" name="TextBox 46"/>
          <p:cNvSpPr txBox="1"/>
          <p:nvPr/>
        </p:nvSpPr>
        <p:spPr>
          <a:xfrm>
            <a:off x="1751987" y="1595745"/>
            <a:ext cx="2012474" cy="1200329"/>
          </a:xfrm>
          <a:prstGeom prst="rect">
            <a:avLst/>
          </a:prstGeom>
          <a:noFill/>
        </p:spPr>
        <p:txBody>
          <a:bodyPr wrap="none" rtlCol="0">
            <a:spAutoFit/>
          </a:bodyPr>
          <a:lstStyle/>
          <a:p>
            <a:r>
              <a:rPr lang="en-US" dirty="0" smtClean="0"/>
              <a:t>RDF Management</a:t>
            </a:r>
          </a:p>
          <a:p>
            <a:r>
              <a:rPr lang="en-US" dirty="0" smtClean="0"/>
              <a:t>Process: Translate</a:t>
            </a:r>
          </a:p>
          <a:p>
            <a:r>
              <a:rPr lang="en-US" dirty="0" smtClean="0"/>
              <a:t>UI actions into </a:t>
            </a:r>
          </a:p>
          <a:p>
            <a:r>
              <a:rPr lang="en-US" dirty="0" smtClean="0"/>
              <a:t>RDF adds/deletions</a:t>
            </a:r>
            <a:endParaRPr lang="en-US" dirty="0"/>
          </a:p>
        </p:txBody>
      </p:sp>
      <p:sp>
        <p:nvSpPr>
          <p:cNvPr id="49" name="Rectangle 48"/>
          <p:cNvSpPr/>
          <p:nvPr/>
        </p:nvSpPr>
        <p:spPr>
          <a:xfrm rot="5400000">
            <a:off x="3600784" y="4207310"/>
            <a:ext cx="2177168" cy="1929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RDF Service/SPQARL</a:t>
            </a:r>
            <a:endParaRPr lang="en-US" dirty="0"/>
          </a:p>
        </p:txBody>
      </p:sp>
      <p:sp>
        <p:nvSpPr>
          <p:cNvPr id="53" name="Rectangle 52"/>
          <p:cNvSpPr/>
          <p:nvPr/>
        </p:nvSpPr>
        <p:spPr>
          <a:xfrm rot="5400000">
            <a:off x="3134687" y="903107"/>
            <a:ext cx="1783432" cy="406283"/>
          </a:xfrm>
          <a:prstGeom prst="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Authorization/</a:t>
            </a:r>
          </a:p>
          <a:p>
            <a:pPr algn="ctr"/>
            <a:r>
              <a:rPr lang="en-US" dirty="0" smtClean="0"/>
              <a:t>Permissions</a:t>
            </a:r>
            <a:endParaRPr lang="en-US" dirty="0"/>
          </a:p>
        </p:txBody>
      </p:sp>
      <p:sp>
        <p:nvSpPr>
          <p:cNvPr id="54" name="Rectangle 53"/>
          <p:cNvSpPr/>
          <p:nvPr/>
        </p:nvSpPr>
        <p:spPr>
          <a:xfrm rot="5400000">
            <a:off x="3458169" y="4176869"/>
            <a:ext cx="1783432" cy="406283"/>
          </a:xfrm>
          <a:prstGeom prst="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Authorization/</a:t>
            </a:r>
          </a:p>
          <a:p>
            <a:pPr algn="ctr"/>
            <a:r>
              <a:rPr lang="en-US" dirty="0" smtClean="0"/>
              <a:t>Permissions</a:t>
            </a:r>
            <a:endParaRPr lang="en-US" dirty="0"/>
          </a:p>
        </p:txBody>
      </p:sp>
      <p:sp>
        <p:nvSpPr>
          <p:cNvPr id="57" name="Left-Up Arrow 56"/>
          <p:cNvSpPr/>
          <p:nvPr/>
        </p:nvSpPr>
        <p:spPr>
          <a:xfrm rot="16200000">
            <a:off x="8640090" y="614213"/>
            <a:ext cx="2982261" cy="2636701"/>
          </a:xfrm>
          <a:prstGeom prst="leftUpArrow">
            <a:avLst>
              <a:gd name="adj1" fmla="val 5175"/>
              <a:gd name="adj2" fmla="val 8258"/>
              <a:gd name="adj3" fmla="val 22458"/>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Rectangle 57"/>
          <p:cNvSpPr/>
          <p:nvPr/>
        </p:nvSpPr>
        <p:spPr>
          <a:xfrm rot="5400000">
            <a:off x="7479520" y="792500"/>
            <a:ext cx="1783432" cy="406283"/>
          </a:xfrm>
          <a:prstGeom prst="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Authorization/</a:t>
            </a:r>
          </a:p>
          <a:p>
            <a:pPr algn="ctr"/>
            <a:r>
              <a:rPr lang="en-US" dirty="0" smtClean="0"/>
              <a:t>Permissions</a:t>
            </a:r>
            <a:endParaRPr lang="en-US" dirty="0"/>
          </a:p>
        </p:txBody>
      </p:sp>
      <p:sp>
        <p:nvSpPr>
          <p:cNvPr id="59" name="Up-Down Arrow 58"/>
          <p:cNvSpPr/>
          <p:nvPr/>
        </p:nvSpPr>
        <p:spPr>
          <a:xfrm rot="18929289">
            <a:off x="9677347" y="824016"/>
            <a:ext cx="308998" cy="2888985"/>
          </a:xfrm>
          <a:prstGeom prst="up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TextBox 59"/>
          <p:cNvSpPr txBox="1"/>
          <p:nvPr/>
        </p:nvSpPr>
        <p:spPr>
          <a:xfrm>
            <a:off x="9678345" y="214533"/>
            <a:ext cx="1013483" cy="369332"/>
          </a:xfrm>
          <a:prstGeom prst="rect">
            <a:avLst/>
          </a:prstGeom>
          <a:noFill/>
        </p:spPr>
        <p:txBody>
          <a:bodyPr wrap="none" rtlCol="0">
            <a:spAutoFit/>
          </a:bodyPr>
          <a:lstStyle/>
          <a:p>
            <a:r>
              <a:rPr lang="en-US" dirty="0" err="1" smtClean="0"/>
              <a:t>GraphQL</a:t>
            </a:r>
            <a:endParaRPr lang="en-US" dirty="0"/>
          </a:p>
        </p:txBody>
      </p:sp>
      <p:sp>
        <p:nvSpPr>
          <p:cNvPr id="61" name="TextBox 60"/>
          <p:cNvSpPr txBox="1"/>
          <p:nvPr/>
        </p:nvSpPr>
        <p:spPr>
          <a:xfrm>
            <a:off x="9831846" y="1648270"/>
            <a:ext cx="1085937" cy="646331"/>
          </a:xfrm>
          <a:prstGeom prst="rect">
            <a:avLst/>
          </a:prstGeom>
          <a:noFill/>
        </p:spPr>
        <p:txBody>
          <a:bodyPr wrap="square" rtlCol="0">
            <a:spAutoFit/>
          </a:bodyPr>
          <a:lstStyle/>
          <a:p>
            <a:r>
              <a:rPr lang="en-US" dirty="0" smtClean="0"/>
              <a:t>Search Index API</a:t>
            </a:r>
            <a:endParaRPr lang="en-US" dirty="0"/>
          </a:p>
        </p:txBody>
      </p:sp>
      <p:sp>
        <p:nvSpPr>
          <p:cNvPr id="62" name="Up-Down Arrow 61"/>
          <p:cNvSpPr/>
          <p:nvPr/>
        </p:nvSpPr>
        <p:spPr>
          <a:xfrm>
            <a:off x="5686098" y="5303820"/>
            <a:ext cx="168164" cy="342791"/>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Cube 63"/>
          <p:cNvSpPr/>
          <p:nvPr/>
        </p:nvSpPr>
        <p:spPr>
          <a:xfrm>
            <a:off x="4852161" y="2422803"/>
            <a:ext cx="1852777" cy="537816"/>
          </a:xfrm>
          <a:prstGeom prst="cub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Triple Pattern Fragments</a:t>
            </a:r>
            <a:endParaRPr lang="en-US" dirty="0"/>
          </a:p>
        </p:txBody>
      </p:sp>
      <p:sp>
        <p:nvSpPr>
          <p:cNvPr id="65" name="Up-Down Arrow 64"/>
          <p:cNvSpPr/>
          <p:nvPr/>
        </p:nvSpPr>
        <p:spPr>
          <a:xfrm>
            <a:off x="5659688" y="3011857"/>
            <a:ext cx="168164" cy="292977"/>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p:cNvSpPr/>
          <p:nvPr/>
        </p:nvSpPr>
        <p:spPr>
          <a:xfrm rot="5400000">
            <a:off x="5716219" y="4172358"/>
            <a:ext cx="2177168" cy="1929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RDF Service/SPQARL</a:t>
            </a:r>
            <a:endParaRPr lang="en-US" dirty="0"/>
          </a:p>
        </p:txBody>
      </p:sp>
      <p:cxnSp>
        <p:nvCxnSpPr>
          <p:cNvPr id="68" name="Straight Arrow Connector 67"/>
          <p:cNvCxnSpPr>
            <a:stCxn id="16" idx="2"/>
            <a:endCxn id="18" idx="0"/>
          </p:cNvCxnSpPr>
          <p:nvPr/>
        </p:nvCxnSpPr>
        <p:spPr>
          <a:xfrm>
            <a:off x="8529709" y="2953203"/>
            <a:ext cx="44670" cy="2186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9" name="Rectangle 68"/>
          <p:cNvSpPr/>
          <p:nvPr/>
        </p:nvSpPr>
        <p:spPr>
          <a:xfrm>
            <a:off x="10591291" y="844541"/>
            <a:ext cx="1477424" cy="4022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Translation</a:t>
            </a:r>
            <a:endParaRPr lang="en-US" dirty="0"/>
          </a:p>
        </p:txBody>
      </p:sp>
    </p:spTree>
    <p:extLst>
      <p:ext uri="{BB962C8B-B14F-4D97-AF65-F5344CB8AC3E}">
        <p14:creationId xmlns:p14="http://schemas.microsoft.com/office/powerpoint/2010/main" val="6200751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Oval 26"/>
          <p:cNvSpPr/>
          <p:nvPr/>
        </p:nvSpPr>
        <p:spPr>
          <a:xfrm>
            <a:off x="1421476" y="4301832"/>
            <a:ext cx="7348451" cy="233301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ube 1"/>
          <p:cNvSpPr/>
          <p:nvPr/>
        </p:nvSpPr>
        <p:spPr>
          <a:xfrm>
            <a:off x="266006" y="1064029"/>
            <a:ext cx="1197033" cy="762001"/>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Data Source 1</a:t>
            </a:r>
            <a:endParaRPr lang="en-US" dirty="0"/>
          </a:p>
        </p:txBody>
      </p:sp>
      <p:sp>
        <p:nvSpPr>
          <p:cNvPr id="3" name="Cube 2"/>
          <p:cNvSpPr/>
          <p:nvPr/>
        </p:nvSpPr>
        <p:spPr>
          <a:xfrm>
            <a:off x="266005" y="1888374"/>
            <a:ext cx="1197033" cy="762001"/>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Data Source 2</a:t>
            </a:r>
            <a:endParaRPr lang="en-US" dirty="0"/>
          </a:p>
        </p:txBody>
      </p:sp>
      <p:sp>
        <p:nvSpPr>
          <p:cNvPr id="4" name="Cube 3"/>
          <p:cNvSpPr/>
          <p:nvPr/>
        </p:nvSpPr>
        <p:spPr>
          <a:xfrm>
            <a:off x="266004" y="2712719"/>
            <a:ext cx="1197033" cy="762001"/>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Data Source 3</a:t>
            </a:r>
            <a:endParaRPr lang="en-US" dirty="0"/>
          </a:p>
        </p:txBody>
      </p:sp>
      <p:sp>
        <p:nvSpPr>
          <p:cNvPr id="5" name="Flowchart: Punched Tape 4"/>
          <p:cNvSpPr/>
          <p:nvPr/>
        </p:nvSpPr>
        <p:spPr>
          <a:xfrm>
            <a:off x="2091872" y="4592326"/>
            <a:ext cx="1884537" cy="1803281"/>
          </a:xfrm>
          <a:prstGeom prst="flowChartPunchedTape">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i="1" u="sng" dirty="0" smtClean="0"/>
              <a:t>Person Shape</a:t>
            </a:r>
          </a:p>
          <a:p>
            <a:pPr algn="ctr"/>
            <a:r>
              <a:rPr lang="en-US" dirty="0" smtClean="0"/>
              <a:t>&lt;person&gt; authored &lt;publication&gt;…</a:t>
            </a:r>
            <a:endParaRPr lang="en-US" dirty="0"/>
          </a:p>
        </p:txBody>
      </p:sp>
      <p:sp>
        <p:nvSpPr>
          <p:cNvPr id="6" name="Flowchart: Punched Tape 5"/>
          <p:cNvSpPr/>
          <p:nvPr/>
        </p:nvSpPr>
        <p:spPr>
          <a:xfrm>
            <a:off x="4269807" y="4592327"/>
            <a:ext cx="1851287" cy="1803279"/>
          </a:xfrm>
          <a:prstGeom prst="flowChartPunchedTape">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i="1" u="sng" dirty="0" smtClean="0"/>
              <a:t>Publication Shape</a:t>
            </a:r>
          </a:p>
          <a:p>
            <a:pPr algn="ctr"/>
            <a:r>
              <a:rPr lang="en-US" dirty="0" smtClean="0"/>
              <a:t>&lt;publication&gt; has author &lt;person&gt;…</a:t>
            </a:r>
            <a:endParaRPr lang="en-US" dirty="0"/>
          </a:p>
        </p:txBody>
      </p:sp>
      <p:sp>
        <p:nvSpPr>
          <p:cNvPr id="7" name="Flowchart: Punched Tape 6"/>
          <p:cNvSpPr/>
          <p:nvPr/>
        </p:nvSpPr>
        <p:spPr>
          <a:xfrm>
            <a:off x="6414492" y="4592326"/>
            <a:ext cx="1812174" cy="1803280"/>
          </a:xfrm>
          <a:prstGeom prst="flowChartPunchedTape">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i="1" u="sng" dirty="0" smtClean="0"/>
              <a:t>Grant Shape</a:t>
            </a:r>
          </a:p>
          <a:p>
            <a:pPr algn="ctr"/>
            <a:r>
              <a:rPr lang="en-US" dirty="0" smtClean="0"/>
              <a:t>&lt;grant&gt; has investigator &lt;person&gt;…</a:t>
            </a:r>
            <a:endParaRPr lang="en-US" dirty="0"/>
          </a:p>
        </p:txBody>
      </p:sp>
      <p:sp>
        <p:nvSpPr>
          <p:cNvPr id="8" name="Cube 7"/>
          <p:cNvSpPr/>
          <p:nvPr/>
        </p:nvSpPr>
        <p:spPr>
          <a:xfrm>
            <a:off x="3506479" y="1632764"/>
            <a:ext cx="1818036" cy="1079955"/>
          </a:xfrm>
          <a:prstGeom prst="cub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Common Model</a:t>
            </a:r>
            <a:endParaRPr lang="en-US" dirty="0"/>
          </a:p>
        </p:txBody>
      </p:sp>
      <p:sp>
        <p:nvSpPr>
          <p:cNvPr id="9" name="Right Arrow 8"/>
          <p:cNvSpPr/>
          <p:nvPr/>
        </p:nvSpPr>
        <p:spPr>
          <a:xfrm>
            <a:off x="1837109" y="1225432"/>
            <a:ext cx="847897" cy="38100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Map</a:t>
            </a:r>
            <a:endParaRPr lang="en-US" dirty="0"/>
          </a:p>
        </p:txBody>
      </p:sp>
      <p:sp>
        <p:nvSpPr>
          <p:cNvPr id="10" name="Right Arrow 9"/>
          <p:cNvSpPr/>
          <p:nvPr/>
        </p:nvSpPr>
        <p:spPr>
          <a:xfrm>
            <a:off x="1837109" y="2874122"/>
            <a:ext cx="847897" cy="38100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Map</a:t>
            </a:r>
            <a:endParaRPr lang="en-US" dirty="0"/>
          </a:p>
        </p:txBody>
      </p:sp>
      <p:sp>
        <p:nvSpPr>
          <p:cNvPr id="11" name="Right Arrow 10"/>
          <p:cNvSpPr/>
          <p:nvPr/>
        </p:nvSpPr>
        <p:spPr>
          <a:xfrm>
            <a:off x="1837109" y="2045617"/>
            <a:ext cx="847897" cy="38100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Map</a:t>
            </a:r>
            <a:endParaRPr lang="en-US" dirty="0"/>
          </a:p>
        </p:txBody>
      </p:sp>
      <p:sp>
        <p:nvSpPr>
          <p:cNvPr id="12" name="TextBox 11"/>
          <p:cNvSpPr txBox="1"/>
          <p:nvPr/>
        </p:nvSpPr>
        <p:spPr>
          <a:xfrm>
            <a:off x="266004" y="234718"/>
            <a:ext cx="4006866" cy="646331"/>
          </a:xfrm>
          <a:prstGeom prst="rect">
            <a:avLst/>
          </a:prstGeom>
          <a:noFill/>
        </p:spPr>
        <p:txBody>
          <a:bodyPr wrap="none" rtlCol="0">
            <a:spAutoFit/>
          </a:bodyPr>
          <a:lstStyle/>
          <a:p>
            <a:r>
              <a:rPr lang="en-US" dirty="0" smtClean="0"/>
              <a:t>Extract/Transform:</a:t>
            </a:r>
          </a:p>
          <a:p>
            <a:r>
              <a:rPr lang="en-US" dirty="0" smtClean="0"/>
              <a:t>Map to common model based on shapes</a:t>
            </a:r>
            <a:endParaRPr lang="en-US" dirty="0"/>
          </a:p>
        </p:txBody>
      </p:sp>
      <p:sp>
        <p:nvSpPr>
          <p:cNvPr id="20" name="Right Arrow 19"/>
          <p:cNvSpPr/>
          <p:nvPr/>
        </p:nvSpPr>
        <p:spPr>
          <a:xfrm>
            <a:off x="6121094" y="1408191"/>
            <a:ext cx="1762298" cy="61445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Validate</a:t>
            </a:r>
            <a:endParaRPr lang="en-US" dirty="0"/>
          </a:p>
        </p:txBody>
      </p:sp>
      <p:sp>
        <p:nvSpPr>
          <p:cNvPr id="22" name="Flowchart: Multidocument 21"/>
          <p:cNvSpPr/>
          <p:nvPr/>
        </p:nvSpPr>
        <p:spPr>
          <a:xfrm>
            <a:off x="9114502" y="1634281"/>
            <a:ext cx="1736135" cy="1102557"/>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RDF Data </a:t>
            </a:r>
            <a:endParaRPr lang="en-US" dirty="0"/>
          </a:p>
        </p:txBody>
      </p:sp>
      <p:sp>
        <p:nvSpPr>
          <p:cNvPr id="23" name="Right Arrow 22"/>
          <p:cNvSpPr/>
          <p:nvPr/>
        </p:nvSpPr>
        <p:spPr>
          <a:xfrm>
            <a:off x="6168518" y="2148715"/>
            <a:ext cx="1762298" cy="108204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Resolve/</a:t>
            </a:r>
          </a:p>
          <a:p>
            <a:pPr algn="ctr"/>
            <a:r>
              <a:rPr lang="en-US" dirty="0" smtClean="0"/>
              <a:t>Disambiguate</a:t>
            </a:r>
            <a:endParaRPr lang="en-US" dirty="0"/>
          </a:p>
        </p:txBody>
      </p:sp>
      <p:cxnSp>
        <p:nvCxnSpPr>
          <p:cNvPr id="25" name="Straight Arrow Connector 24"/>
          <p:cNvCxnSpPr/>
          <p:nvPr/>
        </p:nvCxnSpPr>
        <p:spPr>
          <a:xfrm>
            <a:off x="6968989" y="1929471"/>
            <a:ext cx="16628" cy="41563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flipV="1">
            <a:off x="4398872" y="3003214"/>
            <a:ext cx="16625" cy="9210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V="1">
            <a:off x="5794446" y="3210323"/>
            <a:ext cx="936405" cy="8948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5437520" y="241612"/>
            <a:ext cx="3129446" cy="646331"/>
          </a:xfrm>
          <a:prstGeom prst="rect">
            <a:avLst/>
          </a:prstGeom>
          <a:noFill/>
        </p:spPr>
        <p:txBody>
          <a:bodyPr wrap="none" rtlCol="0">
            <a:spAutoFit/>
          </a:bodyPr>
          <a:lstStyle/>
          <a:p>
            <a:r>
              <a:rPr lang="en-US" dirty="0" smtClean="0"/>
              <a:t>Validate data based on shapes. </a:t>
            </a:r>
          </a:p>
          <a:p>
            <a:r>
              <a:rPr lang="en-US" dirty="0" err="1" smtClean="0"/>
              <a:t>Deduplicate</a:t>
            </a:r>
            <a:r>
              <a:rPr lang="en-US" dirty="0" smtClean="0"/>
              <a:t>/disambiguate.</a:t>
            </a:r>
            <a:endParaRPr lang="en-US" dirty="0"/>
          </a:p>
        </p:txBody>
      </p:sp>
      <p:sp>
        <p:nvSpPr>
          <p:cNvPr id="34" name="TextBox 33"/>
          <p:cNvSpPr txBox="1"/>
          <p:nvPr/>
        </p:nvSpPr>
        <p:spPr>
          <a:xfrm>
            <a:off x="9035882" y="207862"/>
            <a:ext cx="2841502" cy="1200329"/>
          </a:xfrm>
          <a:prstGeom prst="rect">
            <a:avLst/>
          </a:prstGeom>
          <a:noFill/>
        </p:spPr>
        <p:txBody>
          <a:bodyPr wrap="square" rtlCol="0">
            <a:spAutoFit/>
          </a:bodyPr>
          <a:lstStyle/>
          <a:p>
            <a:r>
              <a:rPr lang="en-US" dirty="0" smtClean="0"/>
              <a:t>Generate serialization of RDF Data in requested format: N3, JSON-LD, </a:t>
            </a:r>
            <a:r>
              <a:rPr lang="en-US" dirty="0" err="1" smtClean="0"/>
              <a:t>quads,etc</a:t>
            </a:r>
            <a:r>
              <a:rPr lang="en-US" dirty="0" smtClean="0"/>
              <a:t>. </a:t>
            </a:r>
            <a:endParaRPr lang="en-US" dirty="0"/>
          </a:p>
        </p:txBody>
      </p:sp>
      <p:sp>
        <p:nvSpPr>
          <p:cNvPr id="36" name="TextBox 35"/>
          <p:cNvSpPr txBox="1"/>
          <p:nvPr/>
        </p:nvSpPr>
        <p:spPr>
          <a:xfrm>
            <a:off x="9035882" y="2863595"/>
            <a:ext cx="2841502" cy="923330"/>
          </a:xfrm>
          <a:prstGeom prst="rect">
            <a:avLst/>
          </a:prstGeom>
          <a:noFill/>
        </p:spPr>
        <p:txBody>
          <a:bodyPr wrap="square" rtlCol="0">
            <a:spAutoFit/>
          </a:bodyPr>
          <a:lstStyle/>
          <a:p>
            <a:r>
              <a:rPr lang="en-US" dirty="0" smtClean="0"/>
              <a:t>Additions that can be sent to VIVO using the ingest/update API</a:t>
            </a:r>
            <a:endParaRPr lang="en-US" dirty="0"/>
          </a:p>
        </p:txBody>
      </p:sp>
    </p:spTree>
    <p:extLst>
      <p:ext uri="{BB962C8B-B14F-4D97-AF65-F5344CB8AC3E}">
        <p14:creationId xmlns:p14="http://schemas.microsoft.com/office/powerpoint/2010/main" val="40688029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an 7"/>
          <p:cNvSpPr/>
          <p:nvPr/>
        </p:nvSpPr>
        <p:spPr>
          <a:xfrm>
            <a:off x="4834626" y="3180252"/>
            <a:ext cx="2045408" cy="2113344"/>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tx1"/>
                </a:solidFill>
              </a:rPr>
              <a:t>Triplestore</a:t>
            </a:r>
            <a:endParaRPr lang="en-US" dirty="0" smtClean="0">
              <a:solidFill>
                <a:schemeClr val="tx1"/>
              </a:solidFill>
            </a:endParaRPr>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p:txBody>
      </p:sp>
      <p:sp>
        <p:nvSpPr>
          <p:cNvPr id="3" name="Rectangle 2"/>
          <p:cNvSpPr/>
          <p:nvPr/>
        </p:nvSpPr>
        <p:spPr>
          <a:xfrm>
            <a:off x="5123661" y="3935898"/>
            <a:ext cx="1523554" cy="33293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Ontology</a:t>
            </a:r>
            <a:endParaRPr lang="en-US" dirty="0">
              <a:solidFill>
                <a:schemeClr val="tx1"/>
              </a:solidFill>
            </a:endParaRPr>
          </a:p>
        </p:txBody>
      </p:sp>
      <p:sp>
        <p:nvSpPr>
          <p:cNvPr id="5" name="Rectangle 4"/>
          <p:cNvSpPr/>
          <p:nvPr/>
        </p:nvSpPr>
        <p:spPr>
          <a:xfrm>
            <a:off x="5123661" y="4371311"/>
            <a:ext cx="1523554" cy="777766"/>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Persons</a:t>
            </a:r>
          </a:p>
          <a:p>
            <a:pPr algn="ctr"/>
            <a:r>
              <a:rPr lang="en-US" b="1" dirty="0" smtClean="0">
                <a:solidFill>
                  <a:schemeClr val="bg1"/>
                </a:solidFill>
              </a:rPr>
              <a:t>Publications Grants</a:t>
            </a:r>
            <a:endParaRPr lang="en-US" b="1" dirty="0">
              <a:solidFill>
                <a:schemeClr val="bg1"/>
              </a:solidFill>
            </a:endParaRPr>
          </a:p>
        </p:txBody>
      </p:sp>
      <p:sp>
        <p:nvSpPr>
          <p:cNvPr id="10" name="Can 9"/>
          <p:cNvSpPr/>
          <p:nvPr/>
        </p:nvSpPr>
        <p:spPr>
          <a:xfrm>
            <a:off x="5196787" y="5655033"/>
            <a:ext cx="1450428" cy="998483"/>
          </a:xfrm>
          <a:prstGeom prst="can">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Asset Store</a:t>
            </a:r>
            <a:endParaRPr lang="en-US" dirty="0"/>
          </a:p>
        </p:txBody>
      </p:sp>
      <p:sp>
        <p:nvSpPr>
          <p:cNvPr id="14" name="Right Arrow 13"/>
          <p:cNvSpPr/>
          <p:nvPr/>
        </p:nvSpPr>
        <p:spPr>
          <a:xfrm>
            <a:off x="2482114" y="3847437"/>
            <a:ext cx="1681980" cy="4897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Ingest/Update</a:t>
            </a:r>
            <a:endParaRPr lang="en-US" dirty="0"/>
          </a:p>
        </p:txBody>
      </p:sp>
      <p:sp>
        <p:nvSpPr>
          <p:cNvPr id="15" name="Flowchart: Punched Tape 14"/>
          <p:cNvSpPr/>
          <p:nvPr/>
        </p:nvSpPr>
        <p:spPr>
          <a:xfrm>
            <a:off x="1007065" y="5662447"/>
            <a:ext cx="1489844" cy="596457"/>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Shapes</a:t>
            </a:r>
            <a:endParaRPr lang="en-US" dirty="0"/>
          </a:p>
        </p:txBody>
      </p:sp>
      <p:cxnSp>
        <p:nvCxnSpPr>
          <p:cNvPr id="29" name="Straight Arrow Connector 28"/>
          <p:cNvCxnSpPr>
            <a:stCxn id="35" idx="2"/>
            <a:endCxn id="15" idx="0"/>
          </p:cNvCxnSpPr>
          <p:nvPr/>
        </p:nvCxnSpPr>
        <p:spPr>
          <a:xfrm flipH="1">
            <a:off x="1751987" y="4380010"/>
            <a:ext cx="33718" cy="134208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757445" y="4894606"/>
            <a:ext cx="2136229" cy="646331"/>
          </a:xfrm>
          <a:prstGeom prst="rect">
            <a:avLst/>
          </a:prstGeom>
          <a:noFill/>
        </p:spPr>
        <p:txBody>
          <a:bodyPr wrap="square" rtlCol="0">
            <a:spAutoFit/>
          </a:bodyPr>
          <a:lstStyle/>
          <a:p>
            <a:r>
              <a:rPr lang="en-US" dirty="0" smtClean="0"/>
              <a:t>Conforms to </a:t>
            </a:r>
          </a:p>
          <a:p>
            <a:r>
              <a:rPr lang="en-US" dirty="0" smtClean="0"/>
              <a:t>specific patterns</a:t>
            </a:r>
            <a:endParaRPr lang="en-US" dirty="0"/>
          </a:p>
        </p:txBody>
      </p:sp>
      <p:sp>
        <p:nvSpPr>
          <p:cNvPr id="35" name="Flowchart: Multidocument 34"/>
          <p:cNvSpPr/>
          <p:nvPr/>
        </p:nvSpPr>
        <p:spPr>
          <a:xfrm>
            <a:off x="1233916" y="3567845"/>
            <a:ext cx="1308948" cy="1170005"/>
          </a:xfrm>
          <a:prstGeom prst="flowChartMultidocumen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Validated RDF </a:t>
            </a:r>
            <a:r>
              <a:rPr lang="en-US" dirty="0" smtClean="0"/>
              <a:t>Data </a:t>
            </a:r>
            <a:endParaRPr lang="en-US" dirty="0"/>
          </a:p>
        </p:txBody>
      </p:sp>
      <p:sp>
        <p:nvSpPr>
          <p:cNvPr id="42" name="Right Arrow 41"/>
          <p:cNvSpPr/>
          <p:nvPr/>
        </p:nvSpPr>
        <p:spPr>
          <a:xfrm>
            <a:off x="54914" y="3935897"/>
            <a:ext cx="1234881" cy="427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Combine</a:t>
            </a:r>
            <a:endParaRPr lang="en-US" dirty="0"/>
          </a:p>
        </p:txBody>
      </p:sp>
      <p:sp>
        <p:nvSpPr>
          <p:cNvPr id="49" name="Rectangle 48"/>
          <p:cNvSpPr/>
          <p:nvPr/>
        </p:nvSpPr>
        <p:spPr>
          <a:xfrm rot="5400000">
            <a:off x="3600784" y="4207310"/>
            <a:ext cx="2177168" cy="1929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RDF Service/SPQARL</a:t>
            </a:r>
            <a:endParaRPr lang="en-US" dirty="0"/>
          </a:p>
        </p:txBody>
      </p:sp>
      <p:sp>
        <p:nvSpPr>
          <p:cNvPr id="54" name="Rectangle 53"/>
          <p:cNvSpPr/>
          <p:nvPr/>
        </p:nvSpPr>
        <p:spPr>
          <a:xfrm rot="5400000">
            <a:off x="3458169" y="4176869"/>
            <a:ext cx="1783432" cy="406283"/>
          </a:xfrm>
          <a:prstGeom prst="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Authorization/</a:t>
            </a:r>
          </a:p>
          <a:p>
            <a:pPr algn="ctr"/>
            <a:r>
              <a:rPr lang="en-US" dirty="0" smtClean="0"/>
              <a:t>Permissions</a:t>
            </a:r>
            <a:endParaRPr lang="en-US" dirty="0"/>
          </a:p>
        </p:txBody>
      </p:sp>
      <p:sp>
        <p:nvSpPr>
          <p:cNvPr id="62" name="Up-Down Arrow 61"/>
          <p:cNvSpPr/>
          <p:nvPr/>
        </p:nvSpPr>
        <p:spPr>
          <a:xfrm>
            <a:off x="5817553" y="5293596"/>
            <a:ext cx="168164" cy="342791"/>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p:cNvSpPr/>
          <p:nvPr/>
        </p:nvSpPr>
        <p:spPr>
          <a:xfrm rot="5400000">
            <a:off x="5887928" y="4172359"/>
            <a:ext cx="2177168" cy="1929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RDF Service/SPQARL</a:t>
            </a:r>
            <a:endParaRPr lang="en-US" dirty="0"/>
          </a:p>
        </p:txBody>
      </p:sp>
      <p:sp>
        <p:nvSpPr>
          <p:cNvPr id="4" name="TextBox 3"/>
          <p:cNvSpPr txBox="1"/>
          <p:nvPr/>
        </p:nvSpPr>
        <p:spPr>
          <a:xfrm>
            <a:off x="1117757" y="2245545"/>
            <a:ext cx="1516505" cy="1200329"/>
          </a:xfrm>
          <a:prstGeom prst="rect">
            <a:avLst/>
          </a:prstGeom>
          <a:noFill/>
          <a:ln>
            <a:solidFill>
              <a:schemeClr val="tx1"/>
            </a:solidFill>
          </a:ln>
        </p:spPr>
        <p:txBody>
          <a:bodyPr wrap="none" rtlCol="0">
            <a:spAutoFit/>
          </a:bodyPr>
          <a:lstStyle/>
          <a:p>
            <a:r>
              <a:rPr lang="en-US" b="1" i="1" u="sng" dirty="0" smtClean="0"/>
              <a:t>Change Set:</a:t>
            </a:r>
          </a:p>
          <a:p>
            <a:r>
              <a:rPr lang="en-US" b="1" dirty="0" smtClean="0"/>
              <a:t>+ Persons</a:t>
            </a:r>
          </a:p>
          <a:p>
            <a:r>
              <a:rPr lang="en-US" b="1" dirty="0" smtClean="0"/>
              <a:t>+ Publications</a:t>
            </a:r>
          </a:p>
          <a:p>
            <a:r>
              <a:rPr lang="en-US" b="1" dirty="0" smtClean="0"/>
              <a:t>+ Grants</a:t>
            </a:r>
          </a:p>
        </p:txBody>
      </p:sp>
      <p:sp>
        <p:nvSpPr>
          <p:cNvPr id="43" name="Right Arrow 42"/>
          <p:cNvSpPr/>
          <p:nvPr/>
        </p:nvSpPr>
        <p:spPr>
          <a:xfrm>
            <a:off x="3263705" y="5903160"/>
            <a:ext cx="1859956" cy="4897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Upload images</a:t>
            </a:r>
            <a:endParaRPr lang="en-US" dirty="0"/>
          </a:p>
        </p:txBody>
      </p:sp>
      <p:sp>
        <p:nvSpPr>
          <p:cNvPr id="12" name="TextBox 11"/>
          <p:cNvSpPr txBox="1"/>
          <p:nvPr/>
        </p:nvSpPr>
        <p:spPr>
          <a:xfrm>
            <a:off x="154745" y="129782"/>
            <a:ext cx="11859063" cy="1477328"/>
          </a:xfrm>
          <a:prstGeom prst="rect">
            <a:avLst/>
          </a:prstGeom>
          <a:noFill/>
        </p:spPr>
        <p:txBody>
          <a:bodyPr wrap="square" rtlCol="0">
            <a:spAutoFit/>
          </a:bodyPr>
          <a:lstStyle/>
          <a:p>
            <a:pPr lvl="0">
              <a:defRPr/>
            </a:pPr>
            <a:r>
              <a:rPr lang="en-US" dirty="0" smtClean="0"/>
              <a:t>Persons</a:t>
            </a:r>
            <a:r>
              <a:rPr lang="en-US" dirty="0"/>
              <a:t>, publications, grants, and related research information is harvested from multiple sources and made available as a change set with additions to be stored in the triple store</a:t>
            </a:r>
            <a:r>
              <a:rPr lang="en-US" dirty="0" smtClean="0"/>
              <a:t>.  The ingest API (which accepts additions and retractions) populates the triple store with the provided data.  Images can be added separately to the asset store using the image upload process/API.</a:t>
            </a:r>
            <a:endParaRPr lang="en-US" dirty="0"/>
          </a:p>
          <a:p>
            <a:endParaRPr lang="en-US" dirty="0"/>
          </a:p>
        </p:txBody>
      </p:sp>
    </p:spTree>
    <p:extLst>
      <p:ext uri="{BB962C8B-B14F-4D97-AF65-F5344CB8AC3E}">
        <p14:creationId xmlns:p14="http://schemas.microsoft.com/office/powerpoint/2010/main" val="42813839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an 7"/>
          <p:cNvSpPr/>
          <p:nvPr/>
        </p:nvSpPr>
        <p:spPr>
          <a:xfrm>
            <a:off x="4520353" y="3066144"/>
            <a:ext cx="2045408" cy="2113344"/>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tx1"/>
                </a:solidFill>
              </a:rPr>
              <a:t>Triplestore</a:t>
            </a:r>
            <a:endParaRPr lang="en-US" dirty="0" smtClean="0">
              <a:solidFill>
                <a:schemeClr val="tx1"/>
              </a:solidFill>
            </a:endParaRPr>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p:txBody>
      </p:sp>
      <p:sp>
        <p:nvSpPr>
          <p:cNvPr id="3" name="Rectangle 2"/>
          <p:cNvSpPr/>
          <p:nvPr/>
        </p:nvSpPr>
        <p:spPr>
          <a:xfrm>
            <a:off x="4809388" y="3821790"/>
            <a:ext cx="1523554" cy="33293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Ontology</a:t>
            </a:r>
            <a:endParaRPr lang="en-US" dirty="0">
              <a:solidFill>
                <a:schemeClr val="tx1"/>
              </a:solidFill>
            </a:endParaRPr>
          </a:p>
        </p:txBody>
      </p:sp>
      <p:sp>
        <p:nvSpPr>
          <p:cNvPr id="5" name="Rectangle 4"/>
          <p:cNvSpPr/>
          <p:nvPr/>
        </p:nvSpPr>
        <p:spPr>
          <a:xfrm>
            <a:off x="4809388" y="4257203"/>
            <a:ext cx="1523554" cy="777766"/>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Persons</a:t>
            </a:r>
          </a:p>
          <a:p>
            <a:pPr algn="ctr"/>
            <a:r>
              <a:rPr lang="en-US" b="1" dirty="0" smtClean="0">
                <a:solidFill>
                  <a:schemeClr val="bg1"/>
                </a:solidFill>
              </a:rPr>
              <a:t>Publications Grants</a:t>
            </a:r>
            <a:endParaRPr lang="en-US" b="1" dirty="0">
              <a:solidFill>
                <a:schemeClr val="bg1"/>
              </a:solidFill>
            </a:endParaRPr>
          </a:p>
        </p:txBody>
      </p:sp>
      <p:sp>
        <p:nvSpPr>
          <p:cNvPr id="66" name="Rectangle 65"/>
          <p:cNvSpPr/>
          <p:nvPr/>
        </p:nvSpPr>
        <p:spPr>
          <a:xfrm rot="5400000">
            <a:off x="5573655" y="4058251"/>
            <a:ext cx="2177168" cy="1929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RDF Service/SPQARL</a:t>
            </a:r>
            <a:endParaRPr lang="en-US" dirty="0"/>
          </a:p>
        </p:txBody>
      </p:sp>
      <p:sp>
        <p:nvSpPr>
          <p:cNvPr id="12" name="TextBox 11"/>
          <p:cNvSpPr txBox="1"/>
          <p:nvPr/>
        </p:nvSpPr>
        <p:spPr>
          <a:xfrm>
            <a:off x="154745" y="129782"/>
            <a:ext cx="11859063" cy="923330"/>
          </a:xfrm>
          <a:prstGeom prst="rect">
            <a:avLst/>
          </a:prstGeom>
          <a:noFill/>
        </p:spPr>
        <p:txBody>
          <a:bodyPr wrap="square" rtlCol="0">
            <a:spAutoFit/>
          </a:bodyPr>
          <a:lstStyle/>
          <a:p>
            <a:r>
              <a:rPr lang="en-US" dirty="0" smtClean="0"/>
              <a:t>The reasoning process can be triggered independently or in conjunction with an update.  A potential new feature would be to enable configuration of the reasoned to specify through configuration what triples should be inferred and added to the triple store.  </a:t>
            </a:r>
            <a:endParaRPr lang="en-US" dirty="0"/>
          </a:p>
        </p:txBody>
      </p:sp>
      <p:sp>
        <p:nvSpPr>
          <p:cNvPr id="19" name="Curved Left Arrow 18"/>
          <p:cNvSpPr/>
          <p:nvPr/>
        </p:nvSpPr>
        <p:spPr>
          <a:xfrm>
            <a:off x="6887707" y="3134640"/>
            <a:ext cx="2233125" cy="1938361"/>
          </a:xfrm>
          <a:prstGeom prst="curvedLeftArrow">
            <a:avLst>
              <a:gd name="adj1" fmla="val 11779"/>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Reasoning Process</a:t>
            </a:r>
            <a:endParaRPr lang="en-US" dirty="0">
              <a:solidFill>
                <a:schemeClr val="tx1"/>
              </a:solidFill>
            </a:endParaRPr>
          </a:p>
        </p:txBody>
      </p:sp>
      <p:sp>
        <p:nvSpPr>
          <p:cNvPr id="22" name="Frame 21"/>
          <p:cNvSpPr/>
          <p:nvPr/>
        </p:nvSpPr>
        <p:spPr>
          <a:xfrm>
            <a:off x="3587331" y="1524720"/>
            <a:ext cx="4993890" cy="1308824"/>
          </a:xfrm>
          <a:prstGeom prst="frame">
            <a:avLst>
              <a:gd name="adj1" fmla="val 706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i="1" dirty="0" smtClean="0">
                <a:solidFill>
                  <a:schemeClr val="tx1"/>
                </a:solidFill>
              </a:rPr>
              <a:t>Event Configuration:</a:t>
            </a:r>
          </a:p>
          <a:p>
            <a:r>
              <a:rPr lang="en-US" dirty="0" smtClean="0">
                <a:solidFill>
                  <a:schemeClr val="tx1"/>
                </a:solidFill>
              </a:rPr>
              <a:t>Trigger reasoning when requested. </a:t>
            </a:r>
          </a:p>
          <a:p>
            <a:r>
              <a:rPr lang="en-US" dirty="0" smtClean="0">
                <a:solidFill>
                  <a:schemeClr val="tx1"/>
                </a:solidFill>
              </a:rPr>
              <a:t>Trigger reasoning when new triples are added.</a:t>
            </a:r>
            <a:endParaRPr lang="en-US" dirty="0">
              <a:solidFill>
                <a:schemeClr val="tx1"/>
              </a:solidFill>
            </a:endParaRPr>
          </a:p>
        </p:txBody>
      </p:sp>
      <p:sp>
        <p:nvSpPr>
          <p:cNvPr id="23" name="Frame 22"/>
          <p:cNvSpPr/>
          <p:nvPr/>
        </p:nvSpPr>
        <p:spPr>
          <a:xfrm>
            <a:off x="3865058" y="5374097"/>
            <a:ext cx="3809889" cy="1249723"/>
          </a:xfrm>
          <a:prstGeom prst="frame">
            <a:avLst>
              <a:gd name="adj1" fmla="val 706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i="1" dirty="0" err="1" smtClean="0">
                <a:solidFill>
                  <a:schemeClr val="tx1"/>
                </a:solidFill>
              </a:rPr>
              <a:t>Reasoner</a:t>
            </a:r>
            <a:r>
              <a:rPr lang="en-US" b="1" i="1" dirty="0" smtClean="0">
                <a:solidFill>
                  <a:schemeClr val="tx1"/>
                </a:solidFill>
              </a:rPr>
              <a:t> Configuration:</a:t>
            </a:r>
            <a:endParaRPr lang="en-US" b="1" i="1" dirty="0" smtClean="0">
              <a:solidFill>
                <a:schemeClr val="tx1"/>
              </a:solidFill>
            </a:endParaRPr>
          </a:p>
          <a:p>
            <a:r>
              <a:rPr lang="en-US" dirty="0" smtClean="0">
                <a:solidFill>
                  <a:schemeClr val="tx1"/>
                </a:solidFill>
              </a:rPr>
              <a:t>Create following inferences based on added triples. </a:t>
            </a:r>
            <a:endParaRPr lang="en-US" dirty="0">
              <a:solidFill>
                <a:schemeClr val="tx1"/>
              </a:solidFill>
            </a:endParaRPr>
          </a:p>
        </p:txBody>
      </p:sp>
      <p:sp>
        <p:nvSpPr>
          <p:cNvPr id="24" name="TextBox 23"/>
          <p:cNvSpPr txBox="1"/>
          <p:nvPr/>
        </p:nvSpPr>
        <p:spPr>
          <a:xfrm>
            <a:off x="9289985" y="3588419"/>
            <a:ext cx="2723823" cy="1446550"/>
          </a:xfrm>
          <a:prstGeom prst="rect">
            <a:avLst/>
          </a:prstGeom>
          <a:noFill/>
          <a:ln>
            <a:solidFill>
              <a:schemeClr val="tx1"/>
            </a:solidFill>
          </a:ln>
        </p:spPr>
        <p:txBody>
          <a:bodyPr wrap="none" rtlCol="0">
            <a:spAutoFit/>
          </a:bodyPr>
          <a:lstStyle/>
          <a:p>
            <a:r>
              <a:rPr lang="en-US" b="1" i="1" u="sng" dirty="0" smtClean="0"/>
              <a:t>Add:</a:t>
            </a:r>
          </a:p>
          <a:p>
            <a:r>
              <a:rPr lang="en-US" b="1" i="1" u="sng" dirty="0" smtClean="0"/>
              <a:t>Class hierarchy for type</a:t>
            </a:r>
          </a:p>
          <a:p>
            <a:endParaRPr lang="en-US" b="1" i="1" u="sng" dirty="0"/>
          </a:p>
          <a:p>
            <a:r>
              <a:rPr lang="en-US" sz="1600" b="1" i="1" dirty="0" smtClean="0"/>
              <a:t>&lt;person&gt; </a:t>
            </a:r>
            <a:r>
              <a:rPr lang="en-US" sz="1600" b="1" i="1" dirty="0" err="1" smtClean="0"/>
              <a:t>rdf:type</a:t>
            </a:r>
            <a:r>
              <a:rPr lang="en-US" sz="1600" b="1" i="1" dirty="0" smtClean="0"/>
              <a:t> </a:t>
            </a:r>
            <a:r>
              <a:rPr lang="en-US" sz="1600" b="1" i="1" dirty="0" err="1" smtClean="0"/>
              <a:t>foaf:Person</a:t>
            </a:r>
            <a:endParaRPr lang="en-US" sz="1600" b="1" i="1" dirty="0" smtClean="0"/>
          </a:p>
          <a:p>
            <a:endParaRPr lang="en-US" b="1" dirty="0" smtClean="0"/>
          </a:p>
        </p:txBody>
      </p:sp>
      <p:sp>
        <p:nvSpPr>
          <p:cNvPr id="25" name="TextBox 24"/>
          <p:cNvSpPr txBox="1"/>
          <p:nvPr/>
        </p:nvSpPr>
        <p:spPr>
          <a:xfrm>
            <a:off x="1026411" y="3935898"/>
            <a:ext cx="2838647" cy="615553"/>
          </a:xfrm>
          <a:prstGeom prst="rect">
            <a:avLst/>
          </a:prstGeom>
          <a:noFill/>
          <a:ln>
            <a:solidFill>
              <a:schemeClr val="tx1"/>
            </a:solidFill>
          </a:ln>
        </p:spPr>
        <p:txBody>
          <a:bodyPr wrap="square" rtlCol="0">
            <a:spAutoFit/>
          </a:bodyPr>
          <a:lstStyle/>
          <a:p>
            <a:r>
              <a:rPr lang="en-US" b="1" i="1" u="sng" dirty="0" smtClean="0"/>
              <a:t>Added triple:</a:t>
            </a:r>
          </a:p>
          <a:p>
            <a:r>
              <a:rPr lang="en-US" sz="1600" b="1" i="1" dirty="0" smtClean="0"/>
              <a:t>&lt;person&gt; </a:t>
            </a:r>
            <a:r>
              <a:rPr lang="en-US" sz="1600" b="1" i="1" dirty="0" err="1" smtClean="0"/>
              <a:t>rdf:type</a:t>
            </a:r>
            <a:r>
              <a:rPr lang="en-US" sz="1600" b="1" i="1" dirty="0" smtClean="0"/>
              <a:t> </a:t>
            </a:r>
            <a:r>
              <a:rPr lang="en-US" sz="1600" b="1" i="1" dirty="0" err="1" smtClean="0"/>
              <a:t>vivo:Faculty</a:t>
            </a:r>
            <a:r>
              <a:rPr lang="en-US" sz="1600" b="1" i="1" dirty="0"/>
              <a:t>.</a:t>
            </a:r>
            <a:endParaRPr lang="en-US" sz="1600" b="1" i="1" dirty="0" smtClean="0"/>
          </a:p>
        </p:txBody>
      </p:sp>
      <p:cxnSp>
        <p:nvCxnSpPr>
          <p:cNvPr id="11" name="Straight Arrow Connector 10"/>
          <p:cNvCxnSpPr>
            <a:stCxn id="25" idx="3"/>
          </p:cNvCxnSpPr>
          <p:nvPr/>
        </p:nvCxnSpPr>
        <p:spPr>
          <a:xfrm>
            <a:off x="3865058" y="4243675"/>
            <a:ext cx="655295" cy="135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a:off x="8322452" y="4503940"/>
            <a:ext cx="868226" cy="532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192016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an 7"/>
          <p:cNvSpPr/>
          <p:nvPr/>
        </p:nvSpPr>
        <p:spPr>
          <a:xfrm>
            <a:off x="1045634" y="3094279"/>
            <a:ext cx="2045408" cy="2113344"/>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tx1"/>
                </a:solidFill>
              </a:rPr>
              <a:t>Triplestore</a:t>
            </a:r>
            <a:endParaRPr lang="en-US" dirty="0" smtClean="0">
              <a:solidFill>
                <a:schemeClr val="tx1"/>
              </a:solidFill>
            </a:endParaRPr>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p:txBody>
      </p:sp>
      <p:sp>
        <p:nvSpPr>
          <p:cNvPr id="3" name="Rectangle 2"/>
          <p:cNvSpPr/>
          <p:nvPr/>
        </p:nvSpPr>
        <p:spPr>
          <a:xfrm>
            <a:off x="1334669" y="3849925"/>
            <a:ext cx="1523554" cy="33293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Ontology</a:t>
            </a:r>
            <a:endParaRPr lang="en-US" dirty="0">
              <a:solidFill>
                <a:schemeClr val="tx1"/>
              </a:solidFill>
            </a:endParaRPr>
          </a:p>
        </p:txBody>
      </p:sp>
      <p:sp>
        <p:nvSpPr>
          <p:cNvPr id="5" name="Rectangle 4"/>
          <p:cNvSpPr/>
          <p:nvPr/>
        </p:nvSpPr>
        <p:spPr>
          <a:xfrm>
            <a:off x="1334669" y="4285338"/>
            <a:ext cx="1523554" cy="777766"/>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1"/>
                </a:solidFill>
              </a:rPr>
              <a:t>Persons</a:t>
            </a:r>
          </a:p>
          <a:p>
            <a:pPr algn="ctr"/>
            <a:r>
              <a:rPr lang="en-US" b="1" dirty="0" smtClean="0">
                <a:solidFill>
                  <a:schemeClr val="bg1"/>
                </a:solidFill>
              </a:rPr>
              <a:t>Publications Grants</a:t>
            </a:r>
            <a:endParaRPr lang="en-US" b="1" dirty="0">
              <a:solidFill>
                <a:schemeClr val="bg1"/>
              </a:solidFill>
            </a:endParaRPr>
          </a:p>
        </p:txBody>
      </p:sp>
      <p:sp>
        <p:nvSpPr>
          <p:cNvPr id="66" name="Rectangle 65"/>
          <p:cNvSpPr/>
          <p:nvPr/>
        </p:nvSpPr>
        <p:spPr>
          <a:xfrm rot="5400000">
            <a:off x="2098936" y="4086386"/>
            <a:ext cx="2177168" cy="1929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RDF Service/SPQARL</a:t>
            </a:r>
            <a:endParaRPr lang="en-US" dirty="0"/>
          </a:p>
        </p:txBody>
      </p:sp>
      <p:sp>
        <p:nvSpPr>
          <p:cNvPr id="12" name="TextBox 11"/>
          <p:cNvSpPr txBox="1"/>
          <p:nvPr/>
        </p:nvSpPr>
        <p:spPr>
          <a:xfrm>
            <a:off x="154745" y="129782"/>
            <a:ext cx="11859063" cy="1477328"/>
          </a:xfrm>
          <a:prstGeom prst="rect">
            <a:avLst/>
          </a:prstGeom>
          <a:noFill/>
        </p:spPr>
        <p:txBody>
          <a:bodyPr wrap="square" rtlCol="0">
            <a:spAutoFit/>
          </a:bodyPr>
          <a:lstStyle/>
          <a:p>
            <a:r>
              <a:rPr lang="en-US" dirty="0" smtClean="0"/>
              <a:t>The indexing process, further described on the next slide, can be configured to run when specific events occur (such as update to a particular ‘shape’ or entity type or on ingest) and/or on request. Queries define how information will be extracted and added to the search index. </a:t>
            </a:r>
          </a:p>
          <a:p>
            <a:endParaRPr lang="en-US" dirty="0"/>
          </a:p>
          <a:p>
            <a:r>
              <a:rPr lang="en-US" dirty="0" smtClean="0"/>
              <a:t>The “index” may actually be multiple indices, with one central general search index and multiple shape-based indices.</a:t>
            </a:r>
            <a:endParaRPr lang="en-US" dirty="0"/>
          </a:p>
        </p:txBody>
      </p:sp>
      <p:sp>
        <p:nvSpPr>
          <p:cNvPr id="14" name="Left-Right Arrow 13"/>
          <p:cNvSpPr/>
          <p:nvPr/>
        </p:nvSpPr>
        <p:spPr>
          <a:xfrm>
            <a:off x="402182" y="2271300"/>
            <a:ext cx="11364187" cy="417021"/>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Indexing Process</a:t>
            </a:r>
            <a:endParaRPr lang="en-US" dirty="0"/>
          </a:p>
        </p:txBody>
      </p:sp>
      <p:sp>
        <p:nvSpPr>
          <p:cNvPr id="18" name="Cube 17"/>
          <p:cNvSpPr/>
          <p:nvPr/>
        </p:nvSpPr>
        <p:spPr>
          <a:xfrm>
            <a:off x="9077507" y="2735926"/>
            <a:ext cx="1611086" cy="823834"/>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Search Index</a:t>
            </a:r>
            <a:endParaRPr lang="en-US" dirty="0"/>
          </a:p>
        </p:txBody>
      </p:sp>
      <p:sp>
        <p:nvSpPr>
          <p:cNvPr id="2" name="TextBox 1"/>
          <p:cNvSpPr txBox="1"/>
          <p:nvPr/>
        </p:nvSpPr>
        <p:spPr>
          <a:xfrm>
            <a:off x="402182" y="5426929"/>
            <a:ext cx="4257832" cy="1200329"/>
          </a:xfrm>
          <a:prstGeom prst="rect">
            <a:avLst/>
          </a:prstGeom>
          <a:noFill/>
          <a:ln>
            <a:solidFill>
              <a:schemeClr val="tx1"/>
            </a:solidFill>
          </a:ln>
        </p:spPr>
        <p:txBody>
          <a:bodyPr wrap="none" rtlCol="0">
            <a:spAutoFit/>
          </a:bodyPr>
          <a:lstStyle/>
          <a:p>
            <a:r>
              <a:rPr lang="en-US" dirty="0" smtClean="0"/>
              <a:t>&lt;person&gt; authored &lt;publication&gt; .</a:t>
            </a:r>
          </a:p>
          <a:p>
            <a:r>
              <a:rPr lang="en-US" dirty="0" smtClean="0"/>
              <a:t>&lt;publication&gt; </a:t>
            </a:r>
            <a:r>
              <a:rPr lang="en-US" dirty="0" err="1" smtClean="0"/>
              <a:t>rdfs:label</a:t>
            </a:r>
            <a:r>
              <a:rPr lang="en-US" dirty="0" smtClean="0"/>
              <a:t> “Grapes of Wrath”. </a:t>
            </a:r>
          </a:p>
          <a:p>
            <a:r>
              <a:rPr lang="en-US" dirty="0" smtClean="0"/>
              <a:t>&lt;publication&gt; output of &lt;grant&gt; .</a:t>
            </a:r>
          </a:p>
          <a:p>
            <a:r>
              <a:rPr lang="en-US" dirty="0" smtClean="0"/>
              <a:t>&lt;grant&gt; funded by &lt;organization&gt; .</a:t>
            </a:r>
            <a:endParaRPr lang="en-US" dirty="0"/>
          </a:p>
        </p:txBody>
      </p:sp>
      <p:sp>
        <p:nvSpPr>
          <p:cNvPr id="4" name="TextBox 3"/>
          <p:cNvSpPr txBox="1"/>
          <p:nvPr/>
        </p:nvSpPr>
        <p:spPr>
          <a:xfrm>
            <a:off x="3783869" y="3053056"/>
            <a:ext cx="4600811" cy="1477328"/>
          </a:xfrm>
          <a:prstGeom prst="rect">
            <a:avLst/>
          </a:prstGeom>
          <a:noFill/>
        </p:spPr>
        <p:txBody>
          <a:bodyPr wrap="none" rtlCol="0">
            <a:spAutoFit/>
          </a:bodyPr>
          <a:lstStyle/>
          <a:p>
            <a:r>
              <a:rPr lang="en-US" i="1" dirty="0" smtClean="0"/>
              <a:t>Index update: </a:t>
            </a:r>
          </a:p>
          <a:p>
            <a:r>
              <a:rPr lang="en-US" dirty="0" smtClean="0"/>
              <a:t>Extract person, publication, grant relationships</a:t>
            </a:r>
          </a:p>
          <a:p>
            <a:endParaRPr lang="en-US" dirty="0"/>
          </a:p>
          <a:p>
            <a:r>
              <a:rPr lang="en-US" i="1" dirty="0" smtClean="0"/>
              <a:t>Granular/Shape update:</a:t>
            </a:r>
          </a:p>
          <a:p>
            <a:r>
              <a:rPr lang="en-US" dirty="0" smtClean="0"/>
              <a:t>Extract person and related info to update index</a:t>
            </a:r>
            <a:endParaRPr lang="en-US" dirty="0"/>
          </a:p>
        </p:txBody>
      </p:sp>
      <p:sp>
        <p:nvSpPr>
          <p:cNvPr id="21" name="TextBox 20"/>
          <p:cNvSpPr txBox="1"/>
          <p:nvPr/>
        </p:nvSpPr>
        <p:spPr>
          <a:xfrm>
            <a:off x="8853576" y="4884457"/>
            <a:ext cx="2912793" cy="646331"/>
          </a:xfrm>
          <a:prstGeom prst="rect">
            <a:avLst/>
          </a:prstGeom>
          <a:noFill/>
          <a:ln>
            <a:solidFill>
              <a:schemeClr val="tx1"/>
            </a:solidFill>
          </a:ln>
        </p:spPr>
        <p:txBody>
          <a:bodyPr wrap="square" rtlCol="0">
            <a:spAutoFit/>
          </a:bodyPr>
          <a:lstStyle/>
          <a:p>
            <a:r>
              <a:rPr lang="en-US" dirty="0" smtClean="0"/>
              <a:t>Person:</a:t>
            </a:r>
          </a:p>
          <a:p>
            <a:endParaRPr lang="en-US" dirty="0" smtClean="0"/>
          </a:p>
        </p:txBody>
      </p:sp>
      <p:sp>
        <p:nvSpPr>
          <p:cNvPr id="26" name="TextBox 25"/>
          <p:cNvSpPr txBox="1"/>
          <p:nvPr/>
        </p:nvSpPr>
        <p:spPr>
          <a:xfrm>
            <a:off x="8817191" y="5726668"/>
            <a:ext cx="3196617" cy="923330"/>
          </a:xfrm>
          <a:prstGeom prst="rect">
            <a:avLst/>
          </a:prstGeom>
          <a:noFill/>
          <a:ln>
            <a:solidFill>
              <a:schemeClr val="tx1"/>
            </a:solidFill>
          </a:ln>
        </p:spPr>
        <p:txBody>
          <a:bodyPr wrap="square" rtlCol="0">
            <a:spAutoFit/>
          </a:bodyPr>
          <a:lstStyle/>
          <a:p>
            <a:r>
              <a:rPr lang="en-US" dirty="0" smtClean="0"/>
              <a:t>Publication:</a:t>
            </a:r>
          </a:p>
          <a:p>
            <a:endParaRPr lang="en-US" dirty="0" smtClean="0"/>
          </a:p>
          <a:p>
            <a:endParaRPr lang="en-US" dirty="0" smtClean="0"/>
          </a:p>
        </p:txBody>
      </p:sp>
      <p:graphicFrame>
        <p:nvGraphicFramePr>
          <p:cNvPr id="6" name="Table 5"/>
          <p:cNvGraphicFramePr>
            <a:graphicFrameLocks noGrp="1"/>
          </p:cNvGraphicFramePr>
          <p:nvPr>
            <p:extLst>
              <p:ext uri="{D42A27DB-BD31-4B8C-83A1-F6EECF244321}">
                <p14:modId xmlns:p14="http://schemas.microsoft.com/office/powerpoint/2010/main" val="3538530893"/>
              </p:ext>
            </p:extLst>
          </p:nvPr>
        </p:nvGraphicFramePr>
        <p:xfrm>
          <a:off x="9005975" y="5207622"/>
          <a:ext cx="2760394" cy="365760"/>
        </p:xfrm>
        <a:graphic>
          <a:graphicData uri="http://schemas.openxmlformats.org/drawingml/2006/table">
            <a:tbl>
              <a:tblPr firstRow="1" bandRow="1">
                <a:tableStyleId>{5C22544A-7EE6-4342-B048-85BDC9FD1C3A}</a:tableStyleId>
              </a:tblPr>
              <a:tblGrid>
                <a:gridCol w="1380197">
                  <a:extLst>
                    <a:ext uri="{9D8B030D-6E8A-4147-A177-3AD203B41FA5}">
                      <a16:colId xmlns:a16="http://schemas.microsoft.com/office/drawing/2014/main" val="373048923"/>
                    </a:ext>
                  </a:extLst>
                </a:gridCol>
                <a:gridCol w="1380197">
                  <a:extLst>
                    <a:ext uri="{9D8B030D-6E8A-4147-A177-3AD203B41FA5}">
                      <a16:colId xmlns:a16="http://schemas.microsoft.com/office/drawing/2014/main" val="1677896882"/>
                    </a:ext>
                  </a:extLst>
                </a:gridCol>
              </a:tblGrid>
              <a:tr h="0">
                <a:tc>
                  <a:txBody>
                    <a:bodyPr/>
                    <a:lstStyle/>
                    <a:p>
                      <a:r>
                        <a:rPr lang="en-US" b="0" dirty="0" smtClean="0">
                          <a:solidFill>
                            <a:schemeClr val="tx1"/>
                          </a:solidFill>
                        </a:rPr>
                        <a:t>Authored</a:t>
                      </a:r>
                      <a:endParaRPr lang="en-US" b="0" dirty="0">
                        <a:solidFill>
                          <a:schemeClr val="tx1"/>
                        </a:solidFill>
                      </a:endParaRPr>
                    </a:p>
                  </a:txBody>
                  <a:tcPr>
                    <a:solidFill>
                      <a:schemeClr val="bg2"/>
                    </a:solidFill>
                  </a:tcPr>
                </a:tc>
                <a:tc>
                  <a:txBody>
                    <a:bodyPr/>
                    <a:lstStyle/>
                    <a:p>
                      <a:r>
                        <a:rPr lang="en-US" b="0" dirty="0" smtClean="0">
                          <a:solidFill>
                            <a:schemeClr val="tx1"/>
                          </a:solidFill>
                        </a:rPr>
                        <a:t>Publication</a:t>
                      </a:r>
                      <a:endParaRPr lang="en-US" b="0" dirty="0">
                        <a:solidFill>
                          <a:schemeClr val="tx1"/>
                        </a:solidFill>
                      </a:endParaRPr>
                    </a:p>
                  </a:txBody>
                  <a:tcPr>
                    <a:solidFill>
                      <a:schemeClr val="bg2"/>
                    </a:solidFill>
                  </a:tcPr>
                </a:tc>
                <a:extLst>
                  <a:ext uri="{0D108BD9-81ED-4DB2-BD59-A6C34878D82A}">
                    <a16:rowId xmlns:a16="http://schemas.microsoft.com/office/drawing/2014/main" val="321635491"/>
                  </a:ext>
                </a:extLst>
              </a:tr>
            </a:tbl>
          </a:graphicData>
        </a:graphic>
      </p:graphicFrame>
      <p:graphicFrame>
        <p:nvGraphicFramePr>
          <p:cNvPr id="27" name="Table 26"/>
          <p:cNvGraphicFramePr>
            <a:graphicFrameLocks noGrp="1"/>
          </p:cNvGraphicFramePr>
          <p:nvPr>
            <p:extLst>
              <p:ext uri="{D42A27DB-BD31-4B8C-83A1-F6EECF244321}">
                <p14:modId xmlns:p14="http://schemas.microsoft.com/office/powerpoint/2010/main" val="3350890024"/>
              </p:ext>
            </p:extLst>
          </p:nvPr>
        </p:nvGraphicFramePr>
        <p:xfrm>
          <a:off x="8853577" y="6071764"/>
          <a:ext cx="2974534" cy="731520"/>
        </p:xfrm>
        <a:graphic>
          <a:graphicData uri="http://schemas.openxmlformats.org/drawingml/2006/table">
            <a:tbl>
              <a:tblPr firstRow="1" bandRow="1">
                <a:tableStyleId>{5C22544A-7EE6-4342-B048-85BDC9FD1C3A}</a:tableStyleId>
              </a:tblPr>
              <a:tblGrid>
                <a:gridCol w="1134485">
                  <a:extLst>
                    <a:ext uri="{9D8B030D-6E8A-4147-A177-3AD203B41FA5}">
                      <a16:colId xmlns:a16="http://schemas.microsoft.com/office/drawing/2014/main" val="373048923"/>
                    </a:ext>
                  </a:extLst>
                </a:gridCol>
                <a:gridCol w="1840049">
                  <a:extLst>
                    <a:ext uri="{9D8B030D-6E8A-4147-A177-3AD203B41FA5}">
                      <a16:colId xmlns:a16="http://schemas.microsoft.com/office/drawing/2014/main" val="1677896882"/>
                    </a:ext>
                  </a:extLst>
                </a:gridCol>
              </a:tblGrid>
              <a:tr h="0">
                <a:tc>
                  <a:txBody>
                    <a:bodyPr/>
                    <a:lstStyle/>
                    <a:p>
                      <a:r>
                        <a:rPr lang="en-US" b="0" dirty="0" smtClean="0">
                          <a:solidFill>
                            <a:schemeClr val="tx1"/>
                          </a:solidFill>
                        </a:rPr>
                        <a:t>Label</a:t>
                      </a:r>
                      <a:endParaRPr lang="en-US" b="0" dirty="0">
                        <a:solidFill>
                          <a:schemeClr val="tx1"/>
                        </a:solidFill>
                      </a:endParaRPr>
                    </a:p>
                  </a:txBody>
                  <a:tcPr>
                    <a:solidFill>
                      <a:schemeClr val="bg2"/>
                    </a:solidFill>
                  </a:tcPr>
                </a:tc>
                <a:tc>
                  <a:txBody>
                    <a:bodyPr/>
                    <a:lstStyle/>
                    <a:p>
                      <a:r>
                        <a:rPr lang="en-US" b="0" dirty="0" smtClean="0">
                          <a:solidFill>
                            <a:schemeClr val="tx1"/>
                          </a:solidFill>
                        </a:rPr>
                        <a:t>Grapes of</a:t>
                      </a:r>
                      <a:r>
                        <a:rPr lang="en-US" b="0" baseline="0" dirty="0" smtClean="0">
                          <a:solidFill>
                            <a:schemeClr val="tx1"/>
                          </a:solidFill>
                        </a:rPr>
                        <a:t> Wrath</a:t>
                      </a:r>
                    </a:p>
                  </a:txBody>
                  <a:tcPr>
                    <a:solidFill>
                      <a:schemeClr val="bg2"/>
                    </a:solidFill>
                  </a:tcPr>
                </a:tc>
                <a:extLst>
                  <a:ext uri="{0D108BD9-81ED-4DB2-BD59-A6C34878D82A}">
                    <a16:rowId xmlns:a16="http://schemas.microsoft.com/office/drawing/2014/main" val="321635491"/>
                  </a:ext>
                </a:extLst>
              </a:tr>
              <a:tr h="0">
                <a:tc>
                  <a:txBody>
                    <a:bodyPr/>
                    <a:lstStyle/>
                    <a:p>
                      <a:r>
                        <a:rPr lang="en-US" b="0" dirty="0" smtClean="0">
                          <a:solidFill>
                            <a:schemeClr val="tx1"/>
                          </a:solidFill>
                        </a:rPr>
                        <a:t>Output Of</a:t>
                      </a:r>
                      <a:endParaRPr lang="en-US" b="0" dirty="0">
                        <a:solidFill>
                          <a:schemeClr val="tx1"/>
                        </a:solidFill>
                      </a:endParaRPr>
                    </a:p>
                  </a:txBody>
                  <a:tcPr>
                    <a:solidFill>
                      <a:schemeClr val="bg2"/>
                    </a:solidFill>
                  </a:tcPr>
                </a:tc>
                <a:tc>
                  <a:txBody>
                    <a:bodyPr/>
                    <a:lstStyle/>
                    <a:p>
                      <a:r>
                        <a:rPr lang="en-US" b="0" dirty="0" smtClean="0">
                          <a:solidFill>
                            <a:schemeClr val="tx1"/>
                          </a:solidFill>
                        </a:rPr>
                        <a:t>Grant</a:t>
                      </a:r>
                      <a:endParaRPr lang="en-US" b="0" dirty="0">
                        <a:solidFill>
                          <a:schemeClr val="tx1"/>
                        </a:solidFill>
                      </a:endParaRPr>
                    </a:p>
                  </a:txBody>
                  <a:tcPr>
                    <a:solidFill>
                      <a:schemeClr val="bg2"/>
                    </a:solidFill>
                  </a:tcPr>
                </a:tc>
                <a:extLst>
                  <a:ext uri="{0D108BD9-81ED-4DB2-BD59-A6C34878D82A}">
                    <a16:rowId xmlns:a16="http://schemas.microsoft.com/office/drawing/2014/main" val="2814460256"/>
                  </a:ext>
                </a:extLst>
              </a:tr>
            </a:tbl>
          </a:graphicData>
        </a:graphic>
      </p:graphicFrame>
      <p:graphicFrame>
        <p:nvGraphicFramePr>
          <p:cNvPr id="29" name="Table 28"/>
          <p:cNvGraphicFramePr>
            <a:graphicFrameLocks noGrp="1"/>
          </p:cNvGraphicFramePr>
          <p:nvPr>
            <p:extLst>
              <p:ext uri="{D42A27DB-BD31-4B8C-83A1-F6EECF244321}">
                <p14:modId xmlns:p14="http://schemas.microsoft.com/office/powerpoint/2010/main" val="4063122550"/>
              </p:ext>
            </p:extLst>
          </p:nvPr>
        </p:nvGraphicFramePr>
        <p:xfrm>
          <a:off x="8944233" y="3689237"/>
          <a:ext cx="2760394" cy="731520"/>
        </p:xfrm>
        <a:graphic>
          <a:graphicData uri="http://schemas.openxmlformats.org/drawingml/2006/table">
            <a:tbl>
              <a:tblPr firstRow="1" bandRow="1">
                <a:tableStyleId>{5C22544A-7EE6-4342-B048-85BDC9FD1C3A}</a:tableStyleId>
              </a:tblPr>
              <a:tblGrid>
                <a:gridCol w="824996">
                  <a:extLst>
                    <a:ext uri="{9D8B030D-6E8A-4147-A177-3AD203B41FA5}">
                      <a16:colId xmlns:a16="http://schemas.microsoft.com/office/drawing/2014/main" val="373048923"/>
                    </a:ext>
                  </a:extLst>
                </a:gridCol>
                <a:gridCol w="1935398">
                  <a:extLst>
                    <a:ext uri="{9D8B030D-6E8A-4147-A177-3AD203B41FA5}">
                      <a16:colId xmlns:a16="http://schemas.microsoft.com/office/drawing/2014/main" val="1677896882"/>
                    </a:ext>
                  </a:extLst>
                </a:gridCol>
              </a:tblGrid>
              <a:tr h="0">
                <a:tc>
                  <a:txBody>
                    <a:bodyPr/>
                    <a:lstStyle/>
                    <a:p>
                      <a:r>
                        <a:rPr lang="en-US" b="0" dirty="0" smtClean="0">
                          <a:solidFill>
                            <a:schemeClr val="tx1"/>
                          </a:solidFill>
                        </a:rPr>
                        <a:t>Label</a:t>
                      </a:r>
                      <a:endParaRPr lang="en-US" b="0" dirty="0">
                        <a:solidFill>
                          <a:schemeClr val="tx1"/>
                        </a:solidFill>
                      </a:endParaRPr>
                    </a:p>
                  </a:txBody>
                  <a:tcPr>
                    <a:solidFill>
                      <a:schemeClr val="bg2"/>
                    </a:solidFill>
                  </a:tcPr>
                </a:tc>
                <a:tc>
                  <a:txBody>
                    <a:bodyPr/>
                    <a:lstStyle/>
                    <a:p>
                      <a:r>
                        <a:rPr lang="en-US" b="0" dirty="0" smtClean="0">
                          <a:solidFill>
                            <a:schemeClr val="tx1"/>
                          </a:solidFill>
                        </a:rPr>
                        <a:t>Grapes of Wrath</a:t>
                      </a:r>
                      <a:endParaRPr lang="en-US" b="0" dirty="0">
                        <a:solidFill>
                          <a:schemeClr val="tx1"/>
                        </a:solidFill>
                      </a:endParaRPr>
                    </a:p>
                  </a:txBody>
                  <a:tcPr>
                    <a:solidFill>
                      <a:schemeClr val="bg2"/>
                    </a:solidFill>
                  </a:tcPr>
                </a:tc>
                <a:extLst>
                  <a:ext uri="{0D108BD9-81ED-4DB2-BD59-A6C34878D82A}">
                    <a16:rowId xmlns:a16="http://schemas.microsoft.com/office/drawing/2014/main" val="321635491"/>
                  </a:ext>
                </a:extLst>
              </a:tr>
              <a:tr h="0">
                <a:tc>
                  <a:txBody>
                    <a:bodyPr/>
                    <a:lstStyle/>
                    <a:p>
                      <a:r>
                        <a:rPr lang="en-US" b="0" dirty="0" smtClean="0">
                          <a:solidFill>
                            <a:schemeClr val="tx1"/>
                          </a:solidFill>
                        </a:rPr>
                        <a:t>Type</a:t>
                      </a:r>
                      <a:endParaRPr lang="en-US" b="0" dirty="0">
                        <a:solidFill>
                          <a:schemeClr val="tx1"/>
                        </a:solidFill>
                      </a:endParaRPr>
                    </a:p>
                  </a:txBody>
                  <a:tcPr>
                    <a:solidFill>
                      <a:schemeClr val="bg2"/>
                    </a:solidFill>
                  </a:tcPr>
                </a:tc>
                <a:tc>
                  <a:txBody>
                    <a:bodyPr/>
                    <a:lstStyle/>
                    <a:p>
                      <a:r>
                        <a:rPr lang="en-US" b="0" dirty="0" smtClean="0">
                          <a:solidFill>
                            <a:schemeClr val="tx1"/>
                          </a:solidFill>
                        </a:rPr>
                        <a:t>Publication</a:t>
                      </a:r>
                      <a:endParaRPr lang="en-US" b="0" dirty="0">
                        <a:solidFill>
                          <a:schemeClr val="tx1"/>
                        </a:solidFill>
                      </a:endParaRPr>
                    </a:p>
                  </a:txBody>
                  <a:tcPr>
                    <a:solidFill>
                      <a:schemeClr val="bg2"/>
                    </a:solidFill>
                  </a:tcPr>
                </a:tc>
                <a:extLst>
                  <a:ext uri="{0D108BD9-81ED-4DB2-BD59-A6C34878D82A}">
                    <a16:rowId xmlns:a16="http://schemas.microsoft.com/office/drawing/2014/main" val="937682128"/>
                  </a:ext>
                </a:extLst>
              </a:tr>
            </a:tbl>
          </a:graphicData>
        </a:graphic>
      </p:graphicFrame>
    </p:spTree>
    <p:extLst>
      <p:ext uri="{BB962C8B-B14F-4D97-AF65-F5344CB8AC3E}">
        <p14:creationId xmlns:p14="http://schemas.microsoft.com/office/powerpoint/2010/main" val="12390437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be 1"/>
          <p:cNvSpPr/>
          <p:nvPr/>
        </p:nvSpPr>
        <p:spPr>
          <a:xfrm>
            <a:off x="10435771" y="2639876"/>
            <a:ext cx="1611086" cy="823834"/>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Solr</a:t>
            </a:r>
            <a:endParaRPr lang="en-US" dirty="0"/>
          </a:p>
        </p:txBody>
      </p:sp>
      <p:sp>
        <p:nvSpPr>
          <p:cNvPr id="3" name="Left-Right Arrow 2"/>
          <p:cNvSpPr/>
          <p:nvPr/>
        </p:nvSpPr>
        <p:spPr>
          <a:xfrm>
            <a:off x="348841" y="289885"/>
            <a:ext cx="11364187" cy="417021"/>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Indexing Process</a:t>
            </a:r>
            <a:endParaRPr lang="en-US" dirty="0"/>
          </a:p>
        </p:txBody>
      </p:sp>
      <p:sp>
        <p:nvSpPr>
          <p:cNvPr id="5" name="Frame 4"/>
          <p:cNvSpPr/>
          <p:nvPr/>
        </p:nvSpPr>
        <p:spPr>
          <a:xfrm>
            <a:off x="100175" y="872023"/>
            <a:ext cx="3809889" cy="1767853"/>
          </a:xfrm>
          <a:prstGeom prst="frame">
            <a:avLst>
              <a:gd name="adj1" fmla="val 706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i="1" dirty="0" smtClean="0">
                <a:solidFill>
                  <a:schemeClr val="tx1"/>
                </a:solidFill>
              </a:rPr>
              <a:t>Event Configuration:</a:t>
            </a:r>
          </a:p>
          <a:p>
            <a:r>
              <a:rPr lang="en-US" u="sng" dirty="0" smtClean="0">
                <a:solidFill>
                  <a:schemeClr val="tx1"/>
                </a:solidFill>
              </a:rPr>
              <a:t>Trigger Indexing </a:t>
            </a:r>
            <a:r>
              <a:rPr lang="en-US" dirty="0" smtClean="0">
                <a:solidFill>
                  <a:schemeClr val="tx1"/>
                </a:solidFill>
              </a:rPr>
              <a:t>When Indexing Request Received.</a:t>
            </a:r>
          </a:p>
          <a:p>
            <a:r>
              <a:rPr lang="en-US" dirty="0" smtClean="0">
                <a:solidFill>
                  <a:schemeClr val="tx1"/>
                </a:solidFill>
              </a:rPr>
              <a:t>Trigger Indexing When New Triples Added using Ingest/Update API.</a:t>
            </a:r>
            <a:endParaRPr lang="en-US" dirty="0">
              <a:solidFill>
                <a:schemeClr val="tx1"/>
              </a:solidFill>
            </a:endParaRPr>
          </a:p>
        </p:txBody>
      </p:sp>
      <p:sp>
        <p:nvSpPr>
          <p:cNvPr id="24" name="Frame 23"/>
          <p:cNvSpPr/>
          <p:nvPr/>
        </p:nvSpPr>
        <p:spPr>
          <a:xfrm>
            <a:off x="-1" y="3530625"/>
            <a:ext cx="6211615" cy="1647668"/>
          </a:xfrm>
          <a:prstGeom prst="frame">
            <a:avLst>
              <a:gd name="adj1" fmla="val 809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i="1" dirty="0" smtClean="0">
                <a:solidFill>
                  <a:schemeClr val="tx1"/>
                </a:solidFill>
              </a:rPr>
              <a:t>Mapping Configuration </a:t>
            </a:r>
            <a:r>
              <a:rPr lang="en-US" dirty="0" smtClean="0">
                <a:solidFill>
                  <a:schemeClr val="tx1"/>
                </a:solidFill>
              </a:rPr>
              <a:t>(</a:t>
            </a:r>
            <a:r>
              <a:rPr lang="en-US" b="1" dirty="0" smtClean="0">
                <a:solidFill>
                  <a:schemeClr val="tx1"/>
                </a:solidFill>
              </a:rPr>
              <a:t>Index field =&gt; Query</a:t>
            </a:r>
            <a:r>
              <a:rPr lang="en-US" dirty="0" smtClean="0">
                <a:solidFill>
                  <a:schemeClr val="tx1"/>
                </a:solidFill>
              </a:rPr>
              <a:t>):</a:t>
            </a:r>
          </a:p>
          <a:p>
            <a:r>
              <a:rPr lang="en-US" dirty="0" smtClean="0">
                <a:solidFill>
                  <a:schemeClr val="tx1"/>
                </a:solidFill>
              </a:rPr>
              <a:t>Entity Type =&gt; Select ?type WHERE {?individual …}</a:t>
            </a:r>
          </a:p>
          <a:p>
            <a:r>
              <a:rPr lang="en-US" u="sng" dirty="0" smtClean="0">
                <a:solidFill>
                  <a:schemeClr val="tx1"/>
                </a:solidFill>
              </a:rPr>
              <a:t>Person Position </a:t>
            </a:r>
            <a:r>
              <a:rPr lang="en-US" dirty="0" smtClean="0">
                <a:solidFill>
                  <a:schemeClr val="tx1"/>
                </a:solidFill>
              </a:rPr>
              <a:t>=&gt; Select ?label WHERE {?person…}</a:t>
            </a:r>
          </a:p>
          <a:p>
            <a:r>
              <a:rPr lang="en-US" u="sng" dirty="0" smtClean="0">
                <a:solidFill>
                  <a:schemeClr val="tx1"/>
                </a:solidFill>
              </a:rPr>
              <a:t>Publication Author</a:t>
            </a:r>
            <a:r>
              <a:rPr lang="en-US" dirty="0" smtClean="0">
                <a:solidFill>
                  <a:schemeClr val="tx1"/>
                </a:solidFill>
              </a:rPr>
              <a:t> =&gt; Select ?person WHERE {?publication …}</a:t>
            </a:r>
          </a:p>
          <a:p>
            <a:r>
              <a:rPr lang="en-US" u="sng" dirty="0" smtClean="0">
                <a:solidFill>
                  <a:schemeClr val="tx1"/>
                </a:solidFill>
              </a:rPr>
              <a:t>Grant Investigator </a:t>
            </a:r>
            <a:r>
              <a:rPr lang="en-US" dirty="0" smtClean="0">
                <a:solidFill>
                  <a:schemeClr val="tx1"/>
                </a:solidFill>
              </a:rPr>
              <a:t>=&gt; Select ?person WHERE {?grant …} </a:t>
            </a:r>
          </a:p>
        </p:txBody>
      </p:sp>
      <p:sp>
        <p:nvSpPr>
          <p:cNvPr id="25" name="Oval 24"/>
          <p:cNvSpPr/>
          <p:nvPr/>
        </p:nvSpPr>
        <p:spPr>
          <a:xfrm>
            <a:off x="0" y="5460608"/>
            <a:ext cx="7348451" cy="123328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lowchart: Punched Tape 25"/>
          <p:cNvSpPr/>
          <p:nvPr/>
        </p:nvSpPr>
        <p:spPr>
          <a:xfrm>
            <a:off x="670396" y="5573486"/>
            <a:ext cx="1884537" cy="838097"/>
          </a:xfrm>
          <a:prstGeom prst="flowChartPunchedTape">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i="1" u="sng" dirty="0" smtClean="0"/>
              <a:t>Person Shape</a:t>
            </a:r>
          </a:p>
        </p:txBody>
      </p:sp>
      <p:sp>
        <p:nvSpPr>
          <p:cNvPr id="27" name="Flowchart: Punched Tape 26"/>
          <p:cNvSpPr/>
          <p:nvPr/>
        </p:nvSpPr>
        <p:spPr>
          <a:xfrm>
            <a:off x="2848331" y="5573486"/>
            <a:ext cx="1851287" cy="838096"/>
          </a:xfrm>
          <a:prstGeom prst="flowChartPunchedTape">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i="1" u="sng" dirty="0" smtClean="0"/>
              <a:t>Publication Shape</a:t>
            </a:r>
          </a:p>
        </p:txBody>
      </p:sp>
      <p:sp>
        <p:nvSpPr>
          <p:cNvPr id="28" name="Flowchart: Punched Tape 27"/>
          <p:cNvSpPr/>
          <p:nvPr/>
        </p:nvSpPr>
        <p:spPr>
          <a:xfrm>
            <a:off x="4993016" y="5573486"/>
            <a:ext cx="1812174" cy="838096"/>
          </a:xfrm>
          <a:prstGeom prst="flowChartPunchedTape">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i="1" u="sng" dirty="0" smtClean="0"/>
              <a:t>Grant Shape</a:t>
            </a:r>
          </a:p>
        </p:txBody>
      </p:sp>
      <p:sp>
        <p:nvSpPr>
          <p:cNvPr id="29" name="Cube 28"/>
          <p:cNvSpPr/>
          <p:nvPr/>
        </p:nvSpPr>
        <p:spPr>
          <a:xfrm>
            <a:off x="10435771" y="4220045"/>
            <a:ext cx="1611086" cy="823834"/>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Elastic Search</a:t>
            </a:r>
            <a:endParaRPr lang="en-US" dirty="0"/>
          </a:p>
        </p:txBody>
      </p:sp>
      <p:sp>
        <p:nvSpPr>
          <p:cNvPr id="30" name="Rounded Rectangle 29"/>
          <p:cNvSpPr/>
          <p:nvPr/>
        </p:nvSpPr>
        <p:spPr>
          <a:xfrm>
            <a:off x="4665389" y="872022"/>
            <a:ext cx="2467428" cy="9673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Search Indexer:</a:t>
            </a:r>
          </a:p>
          <a:p>
            <a:pPr algn="ctr"/>
            <a:r>
              <a:rPr lang="en-US" dirty="0" smtClean="0"/>
              <a:t>Document Modifiers (i.e. mapping </a:t>
            </a:r>
            <a:r>
              <a:rPr lang="en-US" dirty="0" err="1" smtClean="0"/>
              <a:t>config</a:t>
            </a:r>
            <a:r>
              <a:rPr lang="en-US" dirty="0" smtClean="0"/>
              <a:t>)</a:t>
            </a:r>
            <a:endParaRPr lang="en-US" dirty="0"/>
          </a:p>
        </p:txBody>
      </p:sp>
      <p:sp>
        <p:nvSpPr>
          <p:cNvPr id="31" name="Rounded Rectangle 30"/>
          <p:cNvSpPr/>
          <p:nvPr/>
        </p:nvSpPr>
        <p:spPr>
          <a:xfrm>
            <a:off x="7666010" y="872023"/>
            <a:ext cx="2119085" cy="9673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Search Engine Interface</a:t>
            </a:r>
            <a:endParaRPr lang="en-US" b="1" dirty="0"/>
          </a:p>
        </p:txBody>
      </p:sp>
      <p:sp>
        <p:nvSpPr>
          <p:cNvPr id="32" name="Rounded Rectangle 31"/>
          <p:cNvSpPr/>
          <p:nvPr/>
        </p:nvSpPr>
        <p:spPr>
          <a:xfrm>
            <a:off x="7666011" y="2609003"/>
            <a:ext cx="1779606" cy="9673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Solr</a:t>
            </a:r>
            <a:r>
              <a:rPr lang="en-US" dirty="0" smtClean="0"/>
              <a:t> Implementation</a:t>
            </a:r>
            <a:endParaRPr lang="en-US" dirty="0"/>
          </a:p>
        </p:txBody>
      </p:sp>
      <p:sp>
        <p:nvSpPr>
          <p:cNvPr id="33" name="Rounded Rectangle 32"/>
          <p:cNvSpPr/>
          <p:nvPr/>
        </p:nvSpPr>
        <p:spPr>
          <a:xfrm>
            <a:off x="7666010" y="4148294"/>
            <a:ext cx="1779607" cy="9673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Elastic Search Implementation</a:t>
            </a:r>
            <a:endParaRPr lang="en-US" dirty="0"/>
          </a:p>
        </p:txBody>
      </p:sp>
      <p:cxnSp>
        <p:nvCxnSpPr>
          <p:cNvPr id="35" name="Straight Arrow Connector 34"/>
          <p:cNvCxnSpPr>
            <a:stCxn id="30" idx="3"/>
            <a:endCxn id="31" idx="1"/>
          </p:cNvCxnSpPr>
          <p:nvPr/>
        </p:nvCxnSpPr>
        <p:spPr>
          <a:xfrm>
            <a:off x="7132817" y="1355690"/>
            <a:ext cx="533193"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 name="Elbow Connector 36"/>
          <p:cNvCxnSpPr>
            <a:stCxn id="31" idx="1"/>
            <a:endCxn id="32" idx="1"/>
          </p:cNvCxnSpPr>
          <p:nvPr/>
        </p:nvCxnSpPr>
        <p:spPr>
          <a:xfrm rot="10800000" flipH="1" flipV="1">
            <a:off x="7666009" y="1355691"/>
            <a:ext cx="1" cy="1736980"/>
          </a:xfrm>
          <a:prstGeom prst="bentConnector3">
            <a:avLst>
              <a:gd name="adj1" fmla="val -2286000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30" idx="2"/>
          </p:cNvCxnSpPr>
          <p:nvPr/>
        </p:nvCxnSpPr>
        <p:spPr>
          <a:xfrm flipH="1">
            <a:off x="3153516" y="1839357"/>
            <a:ext cx="2745587" cy="169126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7" name="Elbow Connector 46"/>
          <p:cNvCxnSpPr>
            <a:stCxn id="31" idx="1"/>
            <a:endCxn id="33" idx="1"/>
          </p:cNvCxnSpPr>
          <p:nvPr/>
        </p:nvCxnSpPr>
        <p:spPr>
          <a:xfrm rot="10800000" flipV="1">
            <a:off x="7666010" y="1355690"/>
            <a:ext cx="12700" cy="3276271"/>
          </a:xfrm>
          <a:prstGeom prst="bentConnector3">
            <a:avLst>
              <a:gd name="adj1" fmla="val 180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52" name="Right Arrow 51"/>
          <p:cNvSpPr/>
          <p:nvPr/>
        </p:nvSpPr>
        <p:spPr>
          <a:xfrm>
            <a:off x="9673413" y="3051793"/>
            <a:ext cx="534562" cy="2020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ight Arrow 52"/>
          <p:cNvSpPr/>
          <p:nvPr/>
        </p:nvSpPr>
        <p:spPr>
          <a:xfrm>
            <a:off x="9663331" y="4530925"/>
            <a:ext cx="534562" cy="2020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p:cNvSpPr txBox="1"/>
          <p:nvPr/>
        </p:nvSpPr>
        <p:spPr>
          <a:xfrm>
            <a:off x="9256931" y="2278809"/>
            <a:ext cx="1576201" cy="369332"/>
          </a:xfrm>
          <a:prstGeom prst="rect">
            <a:avLst/>
          </a:prstGeom>
          <a:noFill/>
        </p:spPr>
        <p:txBody>
          <a:bodyPr wrap="none" rtlCol="0">
            <a:spAutoFit/>
          </a:bodyPr>
          <a:lstStyle/>
          <a:p>
            <a:r>
              <a:rPr lang="en-US" dirty="0" smtClean="0"/>
              <a:t>Populate index</a:t>
            </a:r>
            <a:endParaRPr lang="en-US" dirty="0"/>
          </a:p>
        </p:txBody>
      </p:sp>
      <p:sp>
        <p:nvSpPr>
          <p:cNvPr id="55" name="TextBox 54"/>
          <p:cNvSpPr txBox="1"/>
          <p:nvPr/>
        </p:nvSpPr>
        <p:spPr>
          <a:xfrm>
            <a:off x="9799609" y="859776"/>
            <a:ext cx="2247248" cy="923330"/>
          </a:xfrm>
          <a:prstGeom prst="rect">
            <a:avLst/>
          </a:prstGeom>
          <a:noFill/>
        </p:spPr>
        <p:txBody>
          <a:bodyPr wrap="square" rtlCol="0">
            <a:spAutoFit/>
          </a:bodyPr>
          <a:lstStyle/>
          <a:p>
            <a:r>
              <a:rPr lang="en-US" dirty="0" smtClean="0"/>
              <a:t>Execute Queries</a:t>
            </a:r>
          </a:p>
          <a:p>
            <a:r>
              <a:rPr lang="en-US" dirty="0" smtClean="0"/>
              <a:t>Add structured document</a:t>
            </a:r>
            <a:endParaRPr lang="en-US" dirty="0"/>
          </a:p>
        </p:txBody>
      </p:sp>
      <p:cxnSp>
        <p:nvCxnSpPr>
          <p:cNvPr id="57" name="Straight Arrow Connector 56"/>
          <p:cNvCxnSpPr>
            <a:stCxn id="24" idx="2"/>
            <a:endCxn id="25" idx="0"/>
          </p:cNvCxnSpPr>
          <p:nvPr/>
        </p:nvCxnSpPr>
        <p:spPr>
          <a:xfrm>
            <a:off x="3105807" y="5178293"/>
            <a:ext cx="568419" cy="28231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4910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be 1"/>
          <p:cNvSpPr/>
          <p:nvPr/>
        </p:nvSpPr>
        <p:spPr>
          <a:xfrm>
            <a:off x="10435771" y="2639876"/>
            <a:ext cx="1611086" cy="823834"/>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Solr</a:t>
            </a:r>
            <a:endParaRPr lang="en-US" dirty="0"/>
          </a:p>
        </p:txBody>
      </p:sp>
      <p:sp>
        <p:nvSpPr>
          <p:cNvPr id="3" name="Left-Right Arrow 2"/>
          <p:cNvSpPr/>
          <p:nvPr/>
        </p:nvSpPr>
        <p:spPr>
          <a:xfrm>
            <a:off x="348841" y="289885"/>
            <a:ext cx="11364187" cy="417021"/>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Indexing Process</a:t>
            </a:r>
            <a:endParaRPr lang="en-US" dirty="0"/>
          </a:p>
        </p:txBody>
      </p:sp>
      <p:sp>
        <p:nvSpPr>
          <p:cNvPr id="25" name="Oval 24"/>
          <p:cNvSpPr/>
          <p:nvPr/>
        </p:nvSpPr>
        <p:spPr>
          <a:xfrm>
            <a:off x="0" y="5460608"/>
            <a:ext cx="7348451" cy="123328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lowchart: Punched Tape 25"/>
          <p:cNvSpPr/>
          <p:nvPr/>
        </p:nvSpPr>
        <p:spPr>
          <a:xfrm>
            <a:off x="670396" y="5573486"/>
            <a:ext cx="1884537" cy="838097"/>
          </a:xfrm>
          <a:prstGeom prst="flowChartPunchedTape">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i="1" u="sng" dirty="0" smtClean="0"/>
              <a:t>Person Shape</a:t>
            </a:r>
          </a:p>
        </p:txBody>
      </p:sp>
      <p:sp>
        <p:nvSpPr>
          <p:cNvPr id="27" name="Flowchart: Punched Tape 26"/>
          <p:cNvSpPr/>
          <p:nvPr/>
        </p:nvSpPr>
        <p:spPr>
          <a:xfrm>
            <a:off x="2848331" y="5573486"/>
            <a:ext cx="1851287" cy="838096"/>
          </a:xfrm>
          <a:prstGeom prst="flowChartPunchedTape">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i="1" u="sng" dirty="0" smtClean="0"/>
              <a:t>Publication Shape</a:t>
            </a:r>
          </a:p>
        </p:txBody>
      </p:sp>
      <p:sp>
        <p:nvSpPr>
          <p:cNvPr id="28" name="Flowchart: Punched Tape 27"/>
          <p:cNvSpPr/>
          <p:nvPr/>
        </p:nvSpPr>
        <p:spPr>
          <a:xfrm>
            <a:off x="4993016" y="5573486"/>
            <a:ext cx="1812174" cy="838096"/>
          </a:xfrm>
          <a:prstGeom prst="flowChartPunchedTape">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i="1" u="sng" dirty="0" smtClean="0"/>
              <a:t>Grant Shape</a:t>
            </a:r>
          </a:p>
        </p:txBody>
      </p:sp>
      <p:sp>
        <p:nvSpPr>
          <p:cNvPr id="29" name="Cube 28"/>
          <p:cNvSpPr/>
          <p:nvPr/>
        </p:nvSpPr>
        <p:spPr>
          <a:xfrm>
            <a:off x="10435771" y="4220045"/>
            <a:ext cx="1611086" cy="823834"/>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Elastic Search</a:t>
            </a:r>
            <a:endParaRPr lang="en-US" dirty="0"/>
          </a:p>
        </p:txBody>
      </p:sp>
      <p:sp>
        <p:nvSpPr>
          <p:cNvPr id="30" name="Rounded Rectangle 29"/>
          <p:cNvSpPr/>
          <p:nvPr/>
        </p:nvSpPr>
        <p:spPr>
          <a:xfrm>
            <a:off x="4665389" y="872022"/>
            <a:ext cx="2467428" cy="9673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Search Indexer:</a:t>
            </a:r>
          </a:p>
          <a:p>
            <a:pPr algn="ctr"/>
            <a:r>
              <a:rPr lang="en-US" dirty="0" smtClean="0"/>
              <a:t>Document Modifiers (i.e. mapping </a:t>
            </a:r>
            <a:r>
              <a:rPr lang="en-US" dirty="0" err="1" smtClean="0"/>
              <a:t>config</a:t>
            </a:r>
            <a:r>
              <a:rPr lang="en-US" dirty="0" smtClean="0"/>
              <a:t>)</a:t>
            </a:r>
            <a:endParaRPr lang="en-US" dirty="0"/>
          </a:p>
        </p:txBody>
      </p:sp>
      <p:sp>
        <p:nvSpPr>
          <p:cNvPr id="31" name="Rounded Rectangle 30"/>
          <p:cNvSpPr/>
          <p:nvPr/>
        </p:nvSpPr>
        <p:spPr>
          <a:xfrm>
            <a:off x="7666010" y="872023"/>
            <a:ext cx="2119085" cy="9673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Search Engine Interface</a:t>
            </a:r>
            <a:endParaRPr lang="en-US" b="1" dirty="0"/>
          </a:p>
        </p:txBody>
      </p:sp>
      <p:sp>
        <p:nvSpPr>
          <p:cNvPr id="32" name="Rounded Rectangle 31"/>
          <p:cNvSpPr/>
          <p:nvPr/>
        </p:nvSpPr>
        <p:spPr>
          <a:xfrm>
            <a:off x="7666011" y="2609003"/>
            <a:ext cx="1779606" cy="9673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Solr</a:t>
            </a:r>
            <a:r>
              <a:rPr lang="en-US" dirty="0" smtClean="0"/>
              <a:t> Implementation</a:t>
            </a:r>
            <a:endParaRPr lang="en-US" dirty="0"/>
          </a:p>
        </p:txBody>
      </p:sp>
      <p:sp>
        <p:nvSpPr>
          <p:cNvPr id="33" name="Rounded Rectangle 32"/>
          <p:cNvSpPr/>
          <p:nvPr/>
        </p:nvSpPr>
        <p:spPr>
          <a:xfrm>
            <a:off x="7666010" y="4148294"/>
            <a:ext cx="1779607" cy="9673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Elastic Search Implementation</a:t>
            </a:r>
            <a:endParaRPr lang="en-US" dirty="0"/>
          </a:p>
        </p:txBody>
      </p:sp>
      <p:cxnSp>
        <p:nvCxnSpPr>
          <p:cNvPr id="35" name="Straight Arrow Connector 34"/>
          <p:cNvCxnSpPr>
            <a:stCxn id="30" idx="3"/>
            <a:endCxn id="31" idx="1"/>
          </p:cNvCxnSpPr>
          <p:nvPr/>
        </p:nvCxnSpPr>
        <p:spPr>
          <a:xfrm>
            <a:off x="7132817" y="1355690"/>
            <a:ext cx="533193"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 name="Elbow Connector 36"/>
          <p:cNvCxnSpPr>
            <a:stCxn id="31" idx="1"/>
            <a:endCxn id="32" idx="1"/>
          </p:cNvCxnSpPr>
          <p:nvPr/>
        </p:nvCxnSpPr>
        <p:spPr>
          <a:xfrm rot="10800000" flipH="1" flipV="1">
            <a:off x="7666009" y="1355691"/>
            <a:ext cx="1" cy="1736980"/>
          </a:xfrm>
          <a:prstGeom prst="bentConnector3">
            <a:avLst>
              <a:gd name="adj1" fmla="val -2286000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Elbow Connector 46"/>
          <p:cNvCxnSpPr>
            <a:stCxn id="31" idx="1"/>
            <a:endCxn id="33" idx="1"/>
          </p:cNvCxnSpPr>
          <p:nvPr/>
        </p:nvCxnSpPr>
        <p:spPr>
          <a:xfrm rot="10800000" flipV="1">
            <a:off x="7666010" y="1355690"/>
            <a:ext cx="12700" cy="3276271"/>
          </a:xfrm>
          <a:prstGeom prst="bentConnector3">
            <a:avLst>
              <a:gd name="adj1" fmla="val 180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52" name="Right Arrow 51"/>
          <p:cNvSpPr/>
          <p:nvPr/>
        </p:nvSpPr>
        <p:spPr>
          <a:xfrm>
            <a:off x="9673413" y="3051793"/>
            <a:ext cx="534562" cy="2020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ight Arrow 52"/>
          <p:cNvSpPr/>
          <p:nvPr/>
        </p:nvSpPr>
        <p:spPr>
          <a:xfrm>
            <a:off x="9663331" y="4530925"/>
            <a:ext cx="534562" cy="2020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p:cNvSpPr txBox="1"/>
          <p:nvPr/>
        </p:nvSpPr>
        <p:spPr>
          <a:xfrm>
            <a:off x="9256931" y="2278809"/>
            <a:ext cx="1576201" cy="369332"/>
          </a:xfrm>
          <a:prstGeom prst="rect">
            <a:avLst/>
          </a:prstGeom>
          <a:noFill/>
        </p:spPr>
        <p:txBody>
          <a:bodyPr wrap="none" rtlCol="0">
            <a:spAutoFit/>
          </a:bodyPr>
          <a:lstStyle/>
          <a:p>
            <a:r>
              <a:rPr lang="en-US" dirty="0" smtClean="0"/>
              <a:t>Populate index</a:t>
            </a:r>
            <a:endParaRPr lang="en-US" dirty="0"/>
          </a:p>
        </p:txBody>
      </p:sp>
      <p:sp>
        <p:nvSpPr>
          <p:cNvPr id="55" name="TextBox 54"/>
          <p:cNvSpPr txBox="1"/>
          <p:nvPr/>
        </p:nvSpPr>
        <p:spPr>
          <a:xfrm>
            <a:off x="9799609" y="859776"/>
            <a:ext cx="2247248" cy="923330"/>
          </a:xfrm>
          <a:prstGeom prst="rect">
            <a:avLst/>
          </a:prstGeom>
          <a:noFill/>
        </p:spPr>
        <p:txBody>
          <a:bodyPr wrap="square" rtlCol="0">
            <a:spAutoFit/>
          </a:bodyPr>
          <a:lstStyle/>
          <a:p>
            <a:r>
              <a:rPr lang="en-US" dirty="0" smtClean="0"/>
              <a:t>Execute Queries</a:t>
            </a:r>
          </a:p>
          <a:p>
            <a:r>
              <a:rPr lang="en-US" dirty="0" smtClean="0"/>
              <a:t>Add structured document</a:t>
            </a:r>
            <a:endParaRPr lang="en-US" dirty="0"/>
          </a:p>
        </p:txBody>
      </p:sp>
      <p:cxnSp>
        <p:nvCxnSpPr>
          <p:cNvPr id="57" name="Straight Arrow Connector 56"/>
          <p:cNvCxnSpPr/>
          <p:nvPr/>
        </p:nvCxnSpPr>
        <p:spPr>
          <a:xfrm flipH="1">
            <a:off x="3833617" y="1895796"/>
            <a:ext cx="2224877" cy="362125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39590" y="2206594"/>
            <a:ext cx="4613023" cy="1754326"/>
          </a:xfrm>
          <a:prstGeom prst="rect">
            <a:avLst/>
          </a:prstGeom>
          <a:noFill/>
          <a:ln>
            <a:solidFill>
              <a:schemeClr val="tx1"/>
            </a:solidFill>
          </a:ln>
        </p:spPr>
        <p:txBody>
          <a:bodyPr wrap="square" rtlCol="0">
            <a:spAutoFit/>
          </a:bodyPr>
          <a:lstStyle/>
          <a:p>
            <a:r>
              <a:rPr lang="en-US" b="1" dirty="0" smtClean="0"/>
              <a:t>Indexing decisions:</a:t>
            </a:r>
          </a:p>
          <a:p>
            <a:r>
              <a:rPr lang="en-US" dirty="0" smtClean="0"/>
              <a:t>What portion of index is updated when?</a:t>
            </a:r>
          </a:p>
          <a:p>
            <a:r>
              <a:rPr lang="en-US" b="1" i="1" dirty="0" smtClean="0"/>
              <a:t>Shapes could inform indexing process.</a:t>
            </a:r>
          </a:p>
          <a:p>
            <a:r>
              <a:rPr lang="en-US" dirty="0" smtClean="0"/>
              <a:t>E.g. If code can determine a person’s info has been updated, that shape can be used to make the appropriate updates.</a:t>
            </a:r>
            <a:endParaRPr lang="en-US" dirty="0"/>
          </a:p>
        </p:txBody>
      </p:sp>
    </p:spTree>
    <p:extLst>
      <p:ext uri="{BB962C8B-B14F-4D97-AF65-F5344CB8AC3E}">
        <p14:creationId xmlns:p14="http://schemas.microsoft.com/office/powerpoint/2010/main" val="17124659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an 10"/>
          <p:cNvSpPr/>
          <p:nvPr/>
        </p:nvSpPr>
        <p:spPr>
          <a:xfrm>
            <a:off x="3882683" y="4813674"/>
            <a:ext cx="3826412" cy="1912883"/>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tx1"/>
                </a:solidFill>
              </a:rPr>
              <a:t>Triplestore</a:t>
            </a:r>
            <a:endParaRPr lang="en-US" dirty="0" smtClean="0">
              <a:solidFill>
                <a:schemeClr val="tx1"/>
              </a:solidFill>
            </a:endParaRPr>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p:txBody>
      </p:sp>
      <p:sp>
        <p:nvSpPr>
          <p:cNvPr id="12" name="Rectangle 11"/>
          <p:cNvSpPr/>
          <p:nvPr/>
        </p:nvSpPr>
        <p:spPr>
          <a:xfrm>
            <a:off x="4416217" y="5370722"/>
            <a:ext cx="2504373" cy="33107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Ontology</a:t>
            </a:r>
            <a:endParaRPr lang="en-US" dirty="0">
              <a:solidFill>
                <a:schemeClr val="tx1"/>
              </a:solidFill>
            </a:endParaRPr>
          </a:p>
        </p:txBody>
      </p:sp>
      <p:sp>
        <p:nvSpPr>
          <p:cNvPr id="13" name="Rectangle 12"/>
          <p:cNvSpPr/>
          <p:nvPr/>
        </p:nvSpPr>
        <p:spPr>
          <a:xfrm>
            <a:off x="4416217" y="5804273"/>
            <a:ext cx="2504373" cy="77776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Data</a:t>
            </a:r>
            <a:endParaRPr lang="en-US" dirty="0">
              <a:solidFill>
                <a:schemeClr val="tx1"/>
              </a:solidFill>
            </a:endParaRPr>
          </a:p>
        </p:txBody>
      </p:sp>
      <p:sp>
        <p:nvSpPr>
          <p:cNvPr id="16" name="Up-Down Arrow 15"/>
          <p:cNvSpPr/>
          <p:nvPr/>
        </p:nvSpPr>
        <p:spPr>
          <a:xfrm>
            <a:off x="5575139" y="1200329"/>
            <a:ext cx="327042" cy="3418777"/>
          </a:xfrm>
          <a:prstGeom prst="upDownArrow">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p:cNvSpPr/>
          <p:nvPr/>
        </p:nvSpPr>
        <p:spPr>
          <a:xfrm>
            <a:off x="2020529" y="1832517"/>
            <a:ext cx="7152967" cy="37239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RDF Service/SPQARL</a:t>
            </a:r>
            <a:endParaRPr lang="en-US" dirty="0"/>
          </a:p>
        </p:txBody>
      </p:sp>
      <p:sp>
        <p:nvSpPr>
          <p:cNvPr id="18" name="TextBox 17"/>
          <p:cNvSpPr txBox="1"/>
          <p:nvPr/>
        </p:nvSpPr>
        <p:spPr>
          <a:xfrm>
            <a:off x="4954045" y="2397932"/>
            <a:ext cx="851900" cy="646331"/>
          </a:xfrm>
          <a:prstGeom prst="rect">
            <a:avLst/>
          </a:prstGeom>
          <a:noFill/>
        </p:spPr>
        <p:txBody>
          <a:bodyPr wrap="none" rtlCol="0">
            <a:spAutoFit/>
          </a:bodyPr>
          <a:lstStyle/>
          <a:p>
            <a:r>
              <a:rPr lang="en-US" dirty="0" smtClean="0"/>
              <a:t>Create </a:t>
            </a:r>
          </a:p>
          <a:p>
            <a:r>
              <a:rPr lang="en-US" dirty="0" smtClean="0"/>
              <a:t>URI</a:t>
            </a:r>
            <a:endParaRPr lang="en-US" dirty="0"/>
          </a:p>
        </p:txBody>
      </p:sp>
      <p:sp>
        <p:nvSpPr>
          <p:cNvPr id="19" name="Up-Down Arrow 18"/>
          <p:cNvSpPr/>
          <p:nvPr/>
        </p:nvSpPr>
        <p:spPr>
          <a:xfrm>
            <a:off x="4416217" y="1213539"/>
            <a:ext cx="285739" cy="3405568"/>
          </a:xfrm>
          <a:prstGeom prst="upDownArrow">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extBox 19"/>
          <p:cNvSpPr txBox="1"/>
          <p:nvPr/>
        </p:nvSpPr>
        <p:spPr>
          <a:xfrm>
            <a:off x="3291672" y="2406113"/>
            <a:ext cx="1367297" cy="1200329"/>
          </a:xfrm>
          <a:prstGeom prst="rect">
            <a:avLst/>
          </a:prstGeom>
          <a:noFill/>
        </p:spPr>
        <p:txBody>
          <a:bodyPr wrap="square" rtlCol="0">
            <a:spAutoFit/>
          </a:bodyPr>
          <a:lstStyle/>
          <a:p>
            <a:r>
              <a:rPr lang="en-US" dirty="0" smtClean="0"/>
              <a:t>Submit </a:t>
            </a:r>
          </a:p>
          <a:p>
            <a:r>
              <a:rPr lang="en-US" dirty="0" smtClean="0"/>
              <a:t>change set:</a:t>
            </a:r>
          </a:p>
          <a:p>
            <a:r>
              <a:rPr lang="en-US" dirty="0" smtClean="0"/>
              <a:t>+ Additions</a:t>
            </a:r>
          </a:p>
          <a:p>
            <a:r>
              <a:rPr lang="en-US" dirty="0" smtClean="0"/>
              <a:t>- Retractions</a:t>
            </a:r>
            <a:endParaRPr lang="en-US" dirty="0"/>
          </a:p>
        </p:txBody>
      </p:sp>
      <p:sp>
        <p:nvSpPr>
          <p:cNvPr id="21" name="Up-Down Arrow 20"/>
          <p:cNvSpPr/>
          <p:nvPr/>
        </p:nvSpPr>
        <p:spPr>
          <a:xfrm>
            <a:off x="7005921" y="1221939"/>
            <a:ext cx="285739" cy="3405568"/>
          </a:xfrm>
          <a:prstGeom prst="upDownArrow">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p:cNvSpPr txBox="1"/>
          <p:nvPr/>
        </p:nvSpPr>
        <p:spPr>
          <a:xfrm>
            <a:off x="6210768" y="2391075"/>
            <a:ext cx="967957" cy="923330"/>
          </a:xfrm>
          <a:prstGeom prst="rect">
            <a:avLst/>
          </a:prstGeom>
          <a:noFill/>
        </p:spPr>
        <p:txBody>
          <a:bodyPr wrap="none" rtlCol="0">
            <a:spAutoFit/>
          </a:bodyPr>
          <a:lstStyle/>
          <a:p>
            <a:r>
              <a:rPr lang="en-US" dirty="0" smtClean="0"/>
              <a:t>Execute </a:t>
            </a:r>
          </a:p>
          <a:p>
            <a:r>
              <a:rPr lang="en-US" dirty="0" smtClean="0"/>
              <a:t>SPARQL </a:t>
            </a:r>
          </a:p>
          <a:p>
            <a:r>
              <a:rPr lang="en-US" dirty="0" smtClean="0"/>
              <a:t>Query</a:t>
            </a:r>
            <a:endParaRPr lang="en-US" dirty="0"/>
          </a:p>
        </p:txBody>
      </p:sp>
      <p:sp>
        <p:nvSpPr>
          <p:cNvPr id="23" name="TextBox 22"/>
          <p:cNvSpPr txBox="1"/>
          <p:nvPr/>
        </p:nvSpPr>
        <p:spPr>
          <a:xfrm>
            <a:off x="3291672" y="192925"/>
            <a:ext cx="5041167" cy="923330"/>
          </a:xfrm>
          <a:prstGeom prst="rect">
            <a:avLst/>
          </a:prstGeom>
          <a:noFill/>
        </p:spPr>
        <p:txBody>
          <a:bodyPr wrap="square" rtlCol="0">
            <a:spAutoFit/>
          </a:bodyPr>
          <a:lstStyle/>
          <a:p>
            <a:r>
              <a:rPr lang="en-US" dirty="0" smtClean="0"/>
              <a:t>Externalization may involve channeling requests to triple store through an API layer e.g.</a:t>
            </a:r>
          </a:p>
          <a:p>
            <a:r>
              <a:rPr lang="en-US" dirty="0"/>
              <a:t> </a:t>
            </a:r>
            <a:r>
              <a:rPr lang="en-US" dirty="0" smtClean="0"/>
              <a:t>RDF Service Interface or SPARQL API</a:t>
            </a:r>
          </a:p>
        </p:txBody>
      </p:sp>
      <p:cxnSp>
        <p:nvCxnSpPr>
          <p:cNvPr id="26" name="Straight Arrow Connector 25"/>
          <p:cNvCxnSpPr/>
          <p:nvPr/>
        </p:nvCxnSpPr>
        <p:spPr>
          <a:xfrm>
            <a:off x="2492477" y="1221939"/>
            <a:ext cx="1531747" cy="3531065"/>
          </a:xfrm>
          <a:prstGeom prst="straightConnector1">
            <a:avLst/>
          </a:prstGeom>
          <a:ln w="76200">
            <a:solidFill>
              <a:schemeClr val="accent6">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H="1">
            <a:off x="7473512" y="1221939"/>
            <a:ext cx="1198540" cy="3470394"/>
          </a:xfrm>
          <a:prstGeom prst="straightConnector1">
            <a:avLst/>
          </a:prstGeom>
          <a:ln w="76200">
            <a:solidFill>
              <a:schemeClr val="accent6">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2112206" y="3748393"/>
            <a:ext cx="1626326" cy="923330"/>
          </a:xfrm>
          <a:prstGeom prst="rect">
            <a:avLst/>
          </a:prstGeom>
          <a:noFill/>
        </p:spPr>
        <p:txBody>
          <a:bodyPr wrap="square" rtlCol="0">
            <a:spAutoFit/>
          </a:bodyPr>
          <a:lstStyle/>
          <a:p>
            <a:r>
              <a:rPr lang="en-US" dirty="0" smtClean="0"/>
              <a:t>Output graph: single or entire graph store</a:t>
            </a:r>
            <a:endParaRPr lang="en-US" dirty="0"/>
          </a:p>
        </p:txBody>
      </p:sp>
      <p:sp>
        <p:nvSpPr>
          <p:cNvPr id="30" name="TextBox 29"/>
          <p:cNvSpPr txBox="1"/>
          <p:nvPr/>
        </p:nvSpPr>
        <p:spPr>
          <a:xfrm>
            <a:off x="7858889" y="3670669"/>
            <a:ext cx="1626326" cy="923330"/>
          </a:xfrm>
          <a:prstGeom prst="rect">
            <a:avLst/>
          </a:prstGeom>
          <a:noFill/>
        </p:spPr>
        <p:txBody>
          <a:bodyPr wrap="square" rtlCol="0">
            <a:spAutoFit/>
          </a:bodyPr>
          <a:lstStyle/>
          <a:p>
            <a:r>
              <a:rPr lang="en-US" dirty="0" smtClean="0"/>
              <a:t>Compare graph with serialization</a:t>
            </a:r>
            <a:endParaRPr lang="en-US" dirty="0"/>
          </a:p>
        </p:txBody>
      </p:sp>
    </p:spTree>
    <p:extLst>
      <p:ext uri="{BB962C8B-B14F-4D97-AF65-F5344CB8AC3E}">
        <p14:creationId xmlns:p14="http://schemas.microsoft.com/office/powerpoint/2010/main" val="36715315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205</TotalTime>
  <Words>1349</Words>
  <Application>Microsoft Office PowerPoint</Application>
  <PresentationFormat>Widescreen</PresentationFormat>
  <Paragraphs>227</Paragraphs>
  <Slides>9</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When androids dream of … oh you know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Cornell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When androids dream of … oh you know</dc:title>
  <dc:creator>Huda J. Khan</dc:creator>
  <cp:lastModifiedBy>Huda J. Khan</cp:lastModifiedBy>
  <cp:revision>35</cp:revision>
  <dcterms:created xsi:type="dcterms:W3CDTF">2019-02-20T17:29:22Z</dcterms:created>
  <dcterms:modified xsi:type="dcterms:W3CDTF">2019-03-12T02:56:37Z</dcterms:modified>
</cp:coreProperties>
</file>