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Raleway" panose="020B0604020202020204" charset="0"/>
      <p:regular r:id="rId17"/>
      <p:bold r:id="rId18"/>
      <p:italic r:id="rId19"/>
      <p:boldItalic r:id="rId20"/>
    </p:embeddedFont>
    <p:embeddedFont>
      <p:font typeface="Century Gothic" panose="020B0502020202020204" pitchFamily="34" charset="0"/>
      <p:regular r:id="rId21"/>
      <p:bold r:id="rId22"/>
      <p:italic r:id="rId23"/>
      <p:boldItalic r:id="rId24"/>
    </p:embeddedFont>
    <p:embeddedFont>
      <p:font typeface="Nunito" panose="020B0604020202020204" charset="0"/>
      <p:regular r:id="rId25"/>
      <p:bold r:id="rId26"/>
      <p:italic r:id="rId27"/>
      <p:boldItalic r:id="rId28"/>
    </p:embeddedFont>
    <p:embeddedFont>
      <p:font typeface="Times" panose="02020603050405020304" pitchFamily="18" charset="0"/>
      <p:regular r:id="rId29"/>
      <p:bold r:id="rId30"/>
      <p:italic r:id="rId31"/>
      <p:boldItalic r:id="rId32"/>
    </p:embeddedFont>
    <p:embeddedFont>
      <p:font typeface="Montserrat ExtraLight" panose="020B0604020202020204" charset="0"/>
      <p:regular r:id="rId33"/>
      <p:bold r:id="rId34"/>
      <p:italic r:id="rId35"/>
      <p:boldItalic r:id="rId36"/>
    </p:embeddedFont>
    <p:embeddedFont>
      <p:font typeface="Caveat" panose="020B0604020202020204" charset="0"/>
      <p:regular r:id="rId37"/>
      <p:bold r:id="rId3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32283" autoAdjust="0"/>
  </p:normalViewPr>
  <p:slideViewPr>
    <p:cSldViewPr snapToGrid="0">
      <p:cViewPr varScale="1">
        <p:scale>
          <a:sx n="22" d="100"/>
          <a:sy n="22" d="100"/>
        </p:scale>
        <p:origin x="2556" y="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font" Target="fonts/font14.fntdata"/><Relationship Id="rId39" Type="http://schemas.openxmlformats.org/officeDocument/2006/relationships/presProps" Target="presProps.xml"/><Relationship Id="rId21" Type="http://schemas.openxmlformats.org/officeDocument/2006/relationships/font" Target="fonts/font9.fntdata"/><Relationship Id="rId34" Type="http://schemas.openxmlformats.org/officeDocument/2006/relationships/font" Target="fonts/font22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font" Target="fonts/font17.fntdata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2.fntdata"/><Relationship Id="rId32" Type="http://schemas.openxmlformats.org/officeDocument/2006/relationships/font" Target="fonts/font20.fntdata"/><Relationship Id="rId37" Type="http://schemas.openxmlformats.org/officeDocument/2006/relationships/font" Target="fonts/font25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font" Target="fonts/font16.fntdata"/><Relationship Id="rId36" Type="http://schemas.openxmlformats.org/officeDocument/2006/relationships/font" Target="fonts/font24.fntdata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31" Type="http://schemas.openxmlformats.org/officeDocument/2006/relationships/font" Target="fonts/font1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font" Target="fonts/font15.fntdata"/><Relationship Id="rId30" Type="http://schemas.openxmlformats.org/officeDocument/2006/relationships/font" Target="fonts/font18.fntdata"/><Relationship Id="rId35" Type="http://schemas.openxmlformats.org/officeDocument/2006/relationships/font" Target="fonts/font23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33" Type="http://schemas.openxmlformats.org/officeDocument/2006/relationships/font" Target="fonts/font21.fntdata"/><Relationship Id="rId38" Type="http://schemas.openxmlformats.org/officeDocument/2006/relationships/font" Target="fonts/font2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 txBox="1">
            <a:spLocks noGrp="1"/>
          </p:cNvSpPr>
          <p:nvPr>
            <p:ph type="sldNum" idx="12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1</a:t>
            </a:fld>
            <a:endParaRPr sz="1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52" name="Google Shape;5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3" name="Google Shape;53;p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43" name="Google Shape;143;p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4" name="Google Shape;144;p8:notes"/>
          <p:cNvSpPr txBox="1">
            <a:spLocks noGrp="1"/>
          </p:cNvSpPr>
          <p:nvPr>
            <p:ph type="sldNum" idx="12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:notes"/>
          <p:cNvSpPr txBox="1">
            <a:spLocks noGrp="1"/>
          </p:cNvSpPr>
          <p:nvPr>
            <p:ph type="sldNum" idx="12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2</a:t>
            </a:fld>
            <a:endParaRPr sz="120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61" name="Google Shape;6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2" name="Google Shape;62;p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8b951a3108_0_3:notes"/>
          <p:cNvSpPr txBox="1">
            <a:spLocks noGrp="1"/>
          </p:cNvSpPr>
          <p:nvPr>
            <p:ph type="sldNum" idx="12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3</a:t>
            </a:fld>
            <a:endParaRPr sz="120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70" name="Google Shape;70;g8b951a3108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1" name="Google Shape;71;g8b951a3108_0_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824d7c410d_0_1:notes"/>
          <p:cNvSpPr txBox="1">
            <a:spLocks noGrp="1"/>
          </p:cNvSpPr>
          <p:nvPr>
            <p:ph type="sldNum" idx="12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4</a:t>
            </a:fld>
            <a:endParaRPr sz="120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83" name="Google Shape;83;g824d7c410d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4" name="Google Shape;84;g824d7c410d_0_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8b951a3108_0_31:notes"/>
          <p:cNvSpPr txBox="1">
            <a:spLocks noGrp="1"/>
          </p:cNvSpPr>
          <p:nvPr>
            <p:ph type="sldNum" idx="12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5</a:t>
            </a:fld>
            <a:endParaRPr sz="120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06" name="Google Shape;106;g8b951a3108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07" name="Google Shape;107;g8b951a3108_0_3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8b951a3108_0_37:notes"/>
          <p:cNvSpPr txBox="1">
            <a:spLocks noGrp="1"/>
          </p:cNvSpPr>
          <p:nvPr>
            <p:ph type="sldNum" idx="12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6</a:t>
            </a:fld>
            <a:endParaRPr sz="120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13" name="Google Shape;113;g8b951a3108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14" name="Google Shape;114;g8b951a3108_0_3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8b951a3108_2_2:notes"/>
          <p:cNvSpPr txBox="1">
            <a:spLocks noGrp="1"/>
          </p:cNvSpPr>
          <p:nvPr>
            <p:ph type="sldNum" idx="12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7</a:t>
            </a:fld>
            <a:endParaRPr sz="120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20" name="Google Shape;120;g8b951a3108_2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1" name="Google Shape;121;g8b951a3108_2_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8b951a3108_0_43:notes"/>
          <p:cNvSpPr txBox="1">
            <a:spLocks noGrp="1"/>
          </p:cNvSpPr>
          <p:nvPr>
            <p:ph type="sldNum" idx="12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8</a:t>
            </a:fld>
            <a:endParaRPr sz="120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27" name="Google Shape;127;g8b951a3108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8" name="Google Shape;128;g8b951a3108_0_4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8b951a3108_0_21:notes"/>
          <p:cNvSpPr txBox="1">
            <a:spLocks noGrp="1"/>
          </p:cNvSpPr>
          <p:nvPr>
            <p:ph type="sldNum" idx="12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9</a:t>
            </a:fld>
            <a:endParaRPr sz="120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34" name="Google Shape;134;g8b951a3108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5" name="Google Shape;135;g8b951a3108_0_2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/>
          </p:nvPr>
        </p:nvSpPr>
        <p:spPr>
          <a:xfrm>
            <a:off x="533400" y="1371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 rot="5400000">
            <a:off x="2247900" y="342900"/>
            <a:ext cx="4495800" cy="79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2"/>
          <p:cNvSpPr txBox="1">
            <a:spLocks noGrp="1"/>
          </p:cNvSpPr>
          <p:nvPr>
            <p:ph type="title"/>
          </p:nvPr>
        </p:nvSpPr>
        <p:spPr>
          <a:xfrm rot="5400000">
            <a:off x="4876800" y="2971800"/>
            <a:ext cx="5181600" cy="19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2"/>
          <p:cNvSpPr txBox="1">
            <a:spLocks noGrp="1"/>
          </p:cNvSpPr>
          <p:nvPr>
            <p:ph type="body" idx="1"/>
          </p:nvPr>
        </p:nvSpPr>
        <p:spPr>
          <a:xfrm rot="5400000">
            <a:off x="838200" y="1066800"/>
            <a:ext cx="5181600" cy="57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533400" y="1371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533400" y="2057400"/>
            <a:ext cx="7924800" cy="449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533400" y="1371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533400" y="2057400"/>
            <a:ext cx="3886200" cy="449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2"/>
          </p:nvPr>
        </p:nvSpPr>
        <p:spPr>
          <a:xfrm>
            <a:off x="4572000" y="2057400"/>
            <a:ext cx="3886200" cy="449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body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body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body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533400" y="1371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body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Char char="•"/>
              <a:defRPr sz="3200"/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–"/>
              <a:defRPr sz="2800"/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  <a:defRPr sz="2400"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–"/>
              <a:defRPr sz="2000"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»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/>
            </a:lvl1pPr>
            <a:lvl2pPr marL="914400" lvl="1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/>
            </a:lvl2pPr>
            <a:lvl3pPr marL="1371600" lvl="2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sz="1000"/>
            </a:lvl4pPr>
            <a:lvl5pPr marL="2286000" lvl="4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0"/>
          <p:cNvSpPr txBox="1"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0"/>
          <p:cNvSpPr>
            <a:spLocks noGrp="1"/>
          </p:cNvSpPr>
          <p:nvPr>
            <p:ph type="pic" idx="2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body" idx="1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/>
            </a:lvl1pPr>
            <a:lvl2pPr marL="914400" lvl="1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/>
            </a:lvl2pPr>
            <a:lvl3pPr marL="1371600" lvl="2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sz="1000"/>
            </a:lvl4pPr>
            <a:lvl5pPr marL="2286000" lvl="4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0" y="990600"/>
            <a:ext cx="9144000" cy="5867400"/>
          </a:xfrm>
          <a:prstGeom prst="rect">
            <a:avLst/>
          </a:prstGeom>
          <a:solidFill>
            <a:srgbClr val="CDCDCD">
              <a:alpha val="941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1" name="Google Shape;11;p1"/>
          <p:cNvSpPr txBox="1">
            <a:spLocks noGrp="1"/>
          </p:cNvSpPr>
          <p:nvPr>
            <p:ph type="title"/>
          </p:nvPr>
        </p:nvSpPr>
        <p:spPr>
          <a:xfrm>
            <a:off x="533400" y="1371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body" idx="1"/>
          </p:nvPr>
        </p:nvSpPr>
        <p:spPr>
          <a:xfrm>
            <a:off x="533400" y="2057400"/>
            <a:ext cx="7924800" cy="449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3" name="Google Shape;13;p1" descr="masterhead4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0" y="0"/>
            <a:ext cx="9144000" cy="1246188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paloma.graciani@austin.utexas.edu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hyperlink" Target="mailto:brittney.washington@austin.utexas.ed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1428725" y="5612950"/>
            <a:ext cx="7501500" cy="114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D152F"/>
              </a:buClr>
              <a:buSzPts val="1800"/>
              <a:buFont typeface="Calibri"/>
              <a:buNone/>
            </a:pPr>
            <a:r>
              <a:rPr lang="en-US" sz="3000">
                <a:solidFill>
                  <a:srgbClr val="000000"/>
                </a:solidFill>
              </a:rPr>
              <a:t>@LD4P Conference</a:t>
            </a:r>
            <a:endParaRPr sz="3000">
              <a:solidFill>
                <a:srgbClr val="000000"/>
              </a:solidFill>
            </a:endParaRPr>
          </a:p>
          <a:p>
            <a:pPr marL="0" lvl="0" indent="0" algn="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D152F"/>
              </a:buClr>
              <a:buSzPts val="1800"/>
              <a:buFont typeface="Calibri"/>
              <a:buNone/>
            </a:pPr>
            <a:r>
              <a:rPr lang="en-US" i="1">
                <a:solidFill>
                  <a:srgbClr val="000000"/>
                </a:solidFill>
              </a:rPr>
              <a:t>July 17th, 2020</a:t>
            </a:r>
            <a:r>
              <a:rPr lang="en-US">
                <a:solidFill>
                  <a:srgbClr val="000000"/>
                </a:solidFill>
              </a:rPr>
              <a:t> 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1020550" y="3735150"/>
            <a:ext cx="73479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n-US" sz="3000">
                <a:solidFill>
                  <a:srgbClr val="838677"/>
                </a:solidFill>
                <a:latin typeface="Nunito"/>
                <a:ea typeface="Nunito"/>
                <a:cs typeface="Nunito"/>
                <a:sym typeface="Nunito"/>
              </a:rPr>
              <a:t>LD4P project at the Harry Ransom Center</a:t>
            </a:r>
            <a:endParaRPr sz="3000" i="0" u="none" strike="noStrike" cap="none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408225" y="5612950"/>
            <a:ext cx="4000500" cy="89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latin typeface="Montserrat ExtraLight"/>
                <a:ea typeface="Montserrat ExtraLight"/>
                <a:cs typeface="Montserrat ExtraLight"/>
                <a:sym typeface="Montserrat ExtraLight"/>
              </a:rPr>
              <a:t>Paloma Graciani Picardo</a:t>
            </a:r>
            <a:endParaRPr sz="2000">
              <a:latin typeface="Montserrat ExtraLight"/>
              <a:ea typeface="Montserrat ExtraLight"/>
              <a:cs typeface="Montserrat ExtraLight"/>
              <a:sym typeface="Montserrat ExtraLigh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latin typeface="Montserrat ExtraLight"/>
                <a:ea typeface="Montserrat ExtraLight"/>
                <a:cs typeface="Montserrat ExtraLight"/>
                <a:sym typeface="Montserrat ExtraLight"/>
              </a:rPr>
              <a:t>Brittney Washington</a:t>
            </a:r>
            <a:endParaRPr sz="2000">
              <a:solidFill>
                <a:srgbClr val="666666"/>
              </a:solidFill>
              <a:latin typeface="Montserrat ExtraLight"/>
              <a:ea typeface="Montserrat ExtraLight"/>
              <a:cs typeface="Montserrat ExtraLight"/>
              <a:sym typeface="Montserrat ExtraLight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908425" y="1791050"/>
            <a:ext cx="5817000" cy="17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>
                <a:latin typeface="Century Gothic"/>
                <a:ea typeface="Century Gothic"/>
                <a:cs typeface="Century Gothic"/>
                <a:sym typeface="Century Gothic"/>
              </a:rPr>
              <a:t>Linked Data for Rare Materials</a:t>
            </a:r>
            <a:endParaRPr sz="4800" b="1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>
            <a:spLocks noGrp="1"/>
          </p:cNvSpPr>
          <p:nvPr>
            <p:ph type="title"/>
          </p:nvPr>
        </p:nvSpPr>
        <p:spPr>
          <a:xfrm>
            <a:off x="533400" y="1371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b="1">
                <a:solidFill>
                  <a:srgbClr val="262626"/>
                </a:solidFill>
              </a:rPr>
              <a:t>LD4P2 project at the HRC</a:t>
            </a:r>
            <a:endParaRPr b="1">
              <a:solidFill>
                <a:srgbClr val="262626"/>
              </a:solidFill>
            </a:endParaRPr>
          </a:p>
        </p:txBody>
      </p:sp>
      <p:sp>
        <p:nvSpPr>
          <p:cNvPr id="65" name="Google Shape;65;p14"/>
          <p:cNvSpPr txBox="1">
            <a:spLocks noGrp="1"/>
          </p:cNvSpPr>
          <p:nvPr>
            <p:ph type="body" idx="1"/>
          </p:nvPr>
        </p:nvSpPr>
        <p:spPr>
          <a:xfrm>
            <a:off x="102275" y="2209825"/>
            <a:ext cx="5505300" cy="384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900"/>
              <a:buChar char="•"/>
            </a:pPr>
            <a:r>
              <a:rPr lang="en-US" sz="1900">
                <a:solidFill>
                  <a:srgbClr val="434343"/>
                </a:solidFill>
              </a:rPr>
              <a:t>Focus on our pre-1700s Rare Book holdings</a:t>
            </a:r>
            <a:endParaRPr sz="1900">
              <a:solidFill>
                <a:srgbClr val="434343"/>
              </a:solidFill>
            </a:endParaRPr>
          </a:p>
          <a:p>
            <a:pPr marL="914400" lvl="1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900"/>
              <a:buChar char="–"/>
            </a:pPr>
            <a:r>
              <a:rPr lang="en-US" sz="1900">
                <a:solidFill>
                  <a:srgbClr val="434343"/>
                </a:solidFill>
              </a:rPr>
              <a:t>~20.000 Marc records </a:t>
            </a:r>
            <a:r>
              <a:rPr lang="en-US" sz="1700">
                <a:solidFill>
                  <a:srgbClr val="434343"/>
                </a:solidFill>
              </a:rPr>
              <a:t>submitted to SHARE-VDE</a:t>
            </a:r>
            <a:endParaRPr sz="1700">
              <a:solidFill>
                <a:srgbClr val="434343"/>
              </a:solidFill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2000"/>
              <a:buChar char="•"/>
            </a:pPr>
            <a:r>
              <a:rPr lang="en-US">
                <a:solidFill>
                  <a:srgbClr val="434343"/>
                </a:solidFill>
              </a:rPr>
              <a:t>Areas of activity</a:t>
            </a:r>
            <a:endParaRPr>
              <a:solidFill>
                <a:srgbClr val="434343"/>
              </a:solidFill>
            </a:endParaRPr>
          </a:p>
          <a:p>
            <a:pPr marL="914400" lvl="1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700"/>
              <a:buChar char="–"/>
            </a:pPr>
            <a:r>
              <a:rPr lang="en-US" sz="1700">
                <a:solidFill>
                  <a:srgbClr val="434343"/>
                </a:solidFill>
              </a:rPr>
              <a:t>Programmatic data transformation analysis</a:t>
            </a:r>
            <a:endParaRPr sz="1700">
              <a:solidFill>
                <a:srgbClr val="434343"/>
              </a:solidFill>
            </a:endParaRPr>
          </a:p>
          <a:p>
            <a:pPr marL="914400" lvl="1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700"/>
              <a:buChar char="–"/>
            </a:pPr>
            <a:r>
              <a:rPr lang="en-US" sz="1700">
                <a:solidFill>
                  <a:srgbClr val="434343"/>
                </a:solidFill>
              </a:rPr>
              <a:t>Local experimentation</a:t>
            </a:r>
            <a:endParaRPr sz="1700">
              <a:solidFill>
                <a:srgbClr val="434343"/>
              </a:solidFill>
            </a:endParaRPr>
          </a:p>
          <a:p>
            <a:pPr marL="914400" lvl="1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700"/>
              <a:buChar char="–"/>
            </a:pPr>
            <a:r>
              <a:rPr lang="en-US" sz="1700">
                <a:solidFill>
                  <a:srgbClr val="434343"/>
                </a:solidFill>
              </a:rPr>
              <a:t>Community engagement</a:t>
            </a:r>
            <a:endParaRPr sz="1700">
              <a:solidFill>
                <a:srgbClr val="434343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900">
              <a:solidFill>
                <a:srgbClr val="434343"/>
              </a:solidFill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5727175" y="4767225"/>
            <a:ext cx="2900700" cy="13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999999"/>
                </a:solidFill>
                <a:highlight>
                  <a:srgbClr val="FAFBFC"/>
                </a:highlight>
              </a:rPr>
              <a:t>Detail of Christopher Marlowe’s </a:t>
            </a:r>
            <a:r>
              <a:rPr lang="en-US" sz="1100" i="1">
                <a:solidFill>
                  <a:srgbClr val="999999"/>
                </a:solidFill>
                <a:highlight>
                  <a:srgbClr val="FAFBFC"/>
                </a:highlight>
              </a:rPr>
              <a:t>The tragicall history of the life and death of Doctor Faustus</a:t>
            </a:r>
            <a:r>
              <a:rPr lang="en-US" sz="1100">
                <a:solidFill>
                  <a:srgbClr val="999999"/>
                </a:solidFill>
                <a:highlight>
                  <a:srgbClr val="FAFBFC"/>
                </a:highlight>
              </a:rPr>
              <a:t> (London: William Gilbertson, 1663). Carl H. Pforzheimer Library, Harry Ransom Center</a:t>
            </a:r>
            <a:endParaRPr sz="1300">
              <a:solidFill>
                <a:srgbClr val="99999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7" name="Google Shape;67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27175" y="2144825"/>
            <a:ext cx="2900700" cy="26223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 txBox="1">
            <a:spLocks noGrp="1"/>
          </p:cNvSpPr>
          <p:nvPr>
            <p:ph type="title"/>
          </p:nvPr>
        </p:nvSpPr>
        <p:spPr>
          <a:xfrm>
            <a:off x="533400" y="1371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b="1">
                <a:solidFill>
                  <a:srgbClr val="262626"/>
                </a:solidFill>
              </a:rPr>
              <a:t>Programmatic data transformation analysis</a:t>
            </a:r>
            <a:endParaRPr b="1">
              <a:solidFill>
                <a:srgbClr val="262626"/>
              </a:solidFill>
            </a:endParaRPr>
          </a:p>
        </p:txBody>
      </p:sp>
      <p:sp>
        <p:nvSpPr>
          <p:cNvPr id="74" name="Google Shape;74;p15"/>
          <p:cNvSpPr txBox="1">
            <a:spLocks noGrp="1"/>
          </p:cNvSpPr>
          <p:nvPr>
            <p:ph type="body" idx="1"/>
          </p:nvPr>
        </p:nvSpPr>
        <p:spPr>
          <a:xfrm>
            <a:off x="533400" y="2019300"/>
            <a:ext cx="6183300" cy="126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200"/>
              <a:buChar char="•"/>
            </a:pPr>
            <a:r>
              <a:rPr lang="en-US" sz="2200">
                <a:solidFill>
                  <a:srgbClr val="434343"/>
                </a:solidFill>
              </a:rPr>
              <a:t>Local triplestore implementation → Key</a:t>
            </a:r>
            <a:endParaRPr sz="2200">
              <a:solidFill>
                <a:srgbClr val="434343"/>
              </a:solidFill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200"/>
              <a:buChar char="•"/>
            </a:pPr>
            <a:r>
              <a:rPr lang="en-US" sz="2200">
                <a:solidFill>
                  <a:srgbClr val="434343"/>
                </a:solidFill>
              </a:rPr>
              <a:t>No mappings for 590 and 79x fields</a:t>
            </a:r>
            <a:endParaRPr sz="2200">
              <a:solidFill>
                <a:srgbClr val="434343"/>
              </a:solidFill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200"/>
              <a:buChar char="•"/>
            </a:pPr>
            <a:r>
              <a:rPr lang="en-US" sz="2200">
                <a:solidFill>
                  <a:srgbClr val="434343"/>
                </a:solidFill>
              </a:rPr>
              <a:t>SPARQL to understand data model</a:t>
            </a:r>
            <a:endParaRPr sz="2200">
              <a:solidFill>
                <a:srgbClr val="434343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rgbClr val="434343"/>
              </a:solidFill>
            </a:endParaRPr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rgbClr val="434343"/>
              </a:solidFill>
            </a:endParaRPr>
          </a:p>
        </p:txBody>
      </p:sp>
      <p:sp>
        <p:nvSpPr>
          <p:cNvPr id="75" name="Google Shape;75;p15"/>
          <p:cNvSpPr txBox="1"/>
          <p:nvPr/>
        </p:nvSpPr>
        <p:spPr>
          <a:xfrm>
            <a:off x="533400" y="3403200"/>
            <a:ext cx="4969800" cy="3004500"/>
          </a:xfrm>
          <a:prstGeom prst="rect">
            <a:avLst/>
          </a:prstGeom>
          <a:solidFill>
            <a:srgbClr val="D0E0E3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Nunito"/>
              <a:ea typeface="Nunito"/>
              <a:cs typeface="Nunito"/>
              <a:sym typeface="Nuni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latin typeface="Nunito"/>
                <a:ea typeface="Nunito"/>
                <a:cs typeface="Nunito"/>
                <a:sym typeface="Nunito"/>
              </a:rPr>
              <a:t>PREFIX bf: &lt;http://id.loc.gov/ontologies/bibframe/&gt;</a:t>
            </a:r>
            <a:endParaRPr sz="1100">
              <a:latin typeface="Nunito"/>
              <a:ea typeface="Nunito"/>
              <a:cs typeface="Nunito"/>
              <a:sym typeface="Nuni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latin typeface="Nunito"/>
                <a:ea typeface="Nunito"/>
                <a:cs typeface="Nunito"/>
                <a:sym typeface="Nunito"/>
              </a:rPr>
              <a:t>PREFIX rdfs: &lt;http://www.w3.org/2000/01/rdf-schema#&gt;</a:t>
            </a:r>
            <a:endParaRPr sz="1100">
              <a:latin typeface="Nunito"/>
              <a:ea typeface="Nunito"/>
              <a:cs typeface="Nunito"/>
              <a:sym typeface="Nuni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latin typeface="Nunito"/>
                <a:ea typeface="Nunito"/>
                <a:cs typeface="Nunito"/>
                <a:sym typeface="Nunito"/>
              </a:rPr>
              <a:t>select ?instance ?printer</a:t>
            </a:r>
            <a:endParaRPr sz="1100">
              <a:latin typeface="Nunito"/>
              <a:ea typeface="Nunito"/>
              <a:cs typeface="Nunito"/>
              <a:sym typeface="Nuni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latin typeface="Nunito"/>
                <a:ea typeface="Nunito"/>
                <a:cs typeface="Nunito"/>
                <a:sym typeface="Nunito"/>
              </a:rPr>
              <a:t>        where{     ?instance bf:instanceOf ?work .</a:t>
            </a:r>
            <a:endParaRPr sz="1100">
              <a:latin typeface="Nunito"/>
              <a:ea typeface="Nunito"/>
              <a:cs typeface="Nunito"/>
              <a:sym typeface="Nuni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latin typeface="Nunito"/>
                <a:ea typeface="Nunito"/>
                <a:cs typeface="Nunito"/>
                <a:sym typeface="Nunito"/>
              </a:rPr>
              <a:t>            	              {    ?work bf:contribution ?contributionid.</a:t>
            </a:r>
            <a:endParaRPr sz="1100">
              <a:latin typeface="Nunito"/>
              <a:ea typeface="Nunito"/>
              <a:cs typeface="Nunito"/>
              <a:sym typeface="Nuni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latin typeface="Nunito"/>
                <a:ea typeface="Nunito"/>
                <a:cs typeface="Nunito"/>
                <a:sym typeface="Nunito"/>
              </a:rPr>
              <a:t>          		  	{      ?contributionid bf:agent ?isni.</a:t>
            </a:r>
            <a:endParaRPr sz="1100">
              <a:latin typeface="Nunito"/>
              <a:ea typeface="Nunito"/>
              <a:cs typeface="Nunito"/>
              <a:sym typeface="Nuni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latin typeface="Nunito"/>
                <a:ea typeface="Nunito"/>
                <a:cs typeface="Nunito"/>
                <a:sym typeface="Nunito"/>
              </a:rPr>
              <a:t>                		       {      ?isni rdfs:label ?printer.    }</a:t>
            </a:r>
            <a:endParaRPr sz="1100">
              <a:latin typeface="Nunito"/>
              <a:ea typeface="Nunito"/>
              <a:cs typeface="Nunito"/>
              <a:sym typeface="Nuni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latin typeface="Nunito"/>
                <a:ea typeface="Nunito"/>
                <a:cs typeface="Nunito"/>
                <a:sym typeface="Nunito"/>
              </a:rPr>
              <a:t>            		         ?contributionid bf:role ?roleid.</a:t>
            </a:r>
            <a:endParaRPr sz="1100">
              <a:latin typeface="Nunito"/>
              <a:ea typeface="Nunito"/>
              <a:cs typeface="Nunito"/>
              <a:sym typeface="Nuni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latin typeface="Nunito"/>
                <a:ea typeface="Nunito"/>
                <a:cs typeface="Nunito"/>
                <a:sym typeface="Nunito"/>
              </a:rPr>
              <a:t>                		{      ?roleid rdfs:label ?rolelabel.</a:t>
            </a:r>
            <a:endParaRPr sz="1100">
              <a:latin typeface="Nunito"/>
              <a:ea typeface="Nunito"/>
              <a:cs typeface="Nunito"/>
              <a:sym typeface="Nuni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latin typeface="Nunito"/>
                <a:ea typeface="Nunito"/>
                <a:cs typeface="Nunito"/>
                <a:sym typeface="Nunito"/>
              </a:rPr>
              <a:t>                		        FILTER (STRSTARTS(?rolelabel, "printer"))</a:t>
            </a:r>
            <a:endParaRPr sz="1100">
              <a:latin typeface="Nunito"/>
              <a:ea typeface="Nunito"/>
              <a:cs typeface="Nunito"/>
              <a:sym typeface="Nuni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latin typeface="Nunito"/>
                <a:ea typeface="Nunito"/>
                <a:cs typeface="Nunito"/>
                <a:sym typeface="Nunito"/>
              </a:rPr>
              <a:t>                		}</a:t>
            </a:r>
            <a:endParaRPr sz="1100">
              <a:latin typeface="Nunito"/>
              <a:ea typeface="Nunito"/>
              <a:cs typeface="Nunito"/>
              <a:sym typeface="Nuni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latin typeface="Nunito"/>
                <a:ea typeface="Nunito"/>
                <a:cs typeface="Nunito"/>
                <a:sym typeface="Nunito"/>
              </a:rPr>
              <a:t>        			}</a:t>
            </a:r>
            <a:endParaRPr sz="1100">
              <a:latin typeface="Nunito"/>
              <a:ea typeface="Nunito"/>
              <a:cs typeface="Nunito"/>
              <a:sym typeface="Nuni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latin typeface="Nunito"/>
                <a:ea typeface="Nunito"/>
                <a:cs typeface="Nunito"/>
                <a:sym typeface="Nunito"/>
              </a:rPr>
              <a:t>             	 }</a:t>
            </a:r>
            <a:endParaRPr sz="1100">
              <a:latin typeface="Nunito"/>
              <a:ea typeface="Nunito"/>
              <a:cs typeface="Nunito"/>
              <a:sym typeface="Nuni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latin typeface="Nunito"/>
                <a:ea typeface="Nunito"/>
                <a:cs typeface="Nunito"/>
                <a:sym typeface="Nunito"/>
              </a:rPr>
              <a:t>        	         }</a:t>
            </a:r>
            <a:endParaRPr sz="1100">
              <a:latin typeface="Nunito"/>
              <a:ea typeface="Nunito"/>
              <a:cs typeface="Nunito"/>
              <a:sym typeface="Nuni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76" name="Google Shape;76;p15"/>
          <p:cNvSpPr/>
          <p:nvPr/>
        </p:nvSpPr>
        <p:spPr>
          <a:xfrm>
            <a:off x="5118600" y="2819011"/>
            <a:ext cx="1173350" cy="851575"/>
          </a:xfrm>
          <a:custGeom>
            <a:avLst/>
            <a:gdLst/>
            <a:ahLst/>
            <a:cxnLst/>
            <a:rect l="l" t="t" r="r" b="b"/>
            <a:pathLst>
              <a:path w="46934" h="34063" extrusionOk="0">
                <a:moveTo>
                  <a:pt x="0" y="34063"/>
                </a:moveTo>
                <a:cubicBezTo>
                  <a:pt x="7219" y="23475"/>
                  <a:pt x="14171" y="11647"/>
                  <a:pt x="25085" y="4932"/>
                </a:cubicBezTo>
                <a:cubicBezTo>
                  <a:pt x="30546" y="1572"/>
                  <a:pt x="37285" y="76"/>
                  <a:pt x="43697" y="76"/>
                </a:cubicBezTo>
                <a:cubicBezTo>
                  <a:pt x="44809" y="76"/>
                  <a:pt x="46934" y="-226"/>
                  <a:pt x="46934" y="886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7" name="Google Shape;77;p15"/>
          <p:cNvSpPr/>
          <p:nvPr/>
        </p:nvSpPr>
        <p:spPr>
          <a:xfrm>
            <a:off x="5117629" y="3367125"/>
            <a:ext cx="21200" cy="323675"/>
          </a:xfrm>
          <a:custGeom>
            <a:avLst/>
            <a:gdLst/>
            <a:ahLst/>
            <a:cxnLst/>
            <a:rect l="l" t="t" r="r" b="b"/>
            <a:pathLst>
              <a:path w="848" h="12947" extrusionOk="0">
                <a:moveTo>
                  <a:pt x="848" y="0"/>
                </a:moveTo>
                <a:cubicBezTo>
                  <a:pt x="0" y="4240"/>
                  <a:pt x="39" y="8623"/>
                  <a:pt x="39" y="12947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8" name="Google Shape;78;p15"/>
          <p:cNvSpPr/>
          <p:nvPr/>
        </p:nvSpPr>
        <p:spPr>
          <a:xfrm>
            <a:off x="5138825" y="3650350"/>
            <a:ext cx="263000" cy="40450"/>
          </a:xfrm>
          <a:custGeom>
            <a:avLst/>
            <a:gdLst/>
            <a:ahLst/>
            <a:cxnLst/>
            <a:rect l="l" t="t" r="r" b="b"/>
            <a:pathLst>
              <a:path w="10520" h="1618" extrusionOk="0">
                <a:moveTo>
                  <a:pt x="0" y="1618"/>
                </a:moveTo>
                <a:cubicBezTo>
                  <a:pt x="3479" y="922"/>
                  <a:pt x="6972" y="0"/>
                  <a:pt x="10520" y="0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9" name="Google Shape;79;p15"/>
          <p:cNvSpPr txBox="1"/>
          <p:nvPr/>
        </p:nvSpPr>
        <p:spPr>
          <a:xfrm>
            <a:off x="6291950" y="2387400"/>
            <a:ext cx="2629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>
                <a:latin typeface="Caveat"/>
                <a:ea typeface="Caveat"/>
                <a:cs typeface="Caveat"/>
                <a:sym typeface="Caveat"/>
              </a:rPr>
              <a:t>retrieving all  printers</a:t>
            </a:r>
            <a:endParaRPr sz="2300"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80" name="Google Shape;80;p15"/>
          <p:cNvSpPr txBox="1"/>
          <p:nvPr/>
        </p:nvSpPr>
        <p:spPr>
          <a:xfrm>
            <a:off x="5644575" y="3407575"/>
            <a:ext cx="2913000" cy="300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❏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Contribution access points mapped to bf:Work domain (including printers and  binders)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SzPts val="1400"/>
              <a:buFont typeface="Calibri"/>
              <a:buChar char="❏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Genre/Form terms mapped to bf:Work domain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SzPts val="1400"/>
              <a:buFont typeface="Calibri"/>
              <a:buChar char="❏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bf:selfmark values mapped straight from Library of Congress Call Number field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6"/>
          <p:cNvSpPr txBox="1">
            <a:spLocks noGrp="1"/>
          </p:cNvSpPr>
          <p:nvPr>
            <p:ph type="title"/>
          </p:nvPr>
        </p:nvSpPr>
        <p:spPr>
          <a:xfrm>
            <a:off x="533400" y="1371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b="1">
                <a:solidFill>
                  <a:srgbClr val="262626"/>
                </a:solidFill>
              </a:rPr>
              <a:t>Local experimentation</a:t>
            </a:r>
            <a:endParaRPr b="1">
              <a:solidFill>
                <a:srgbClr val="262626"/>
              </a:solidFill>
            </a:endParaRPr>
          </a:p>
        </p:txBody>
      </p:sp>
      <p:sp>
        <p:nvSpPr>
          <p:cNvPr id="87" name="Google Shape;87;p16"/>
          <p:cNvSpPr txBox="1">
            <a:spLocks noGrp="1"/>
          </p:cNvSpPr>
          <p:nvPr>
            <p:ph type="body" idx="1"/>
          </p:nvPr>
        </p:nvSpPr>
        <p:spPr>
          <a:xfrm>
            <a:off x="3303450" y="3729225"/>
            <a:ext cx="4867500" cy="2952300"/>
          </a:xfrm>
          <a:prstGeom prst="rect">
            <a:avLst/>
          </a:prstGeom>
          <a:solidFill>
            <a:srgbClr val="D8E9EB">
              <a:alpha val="88830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 b="1">
                <a:latin typeface="Arial"/>
                <a:ea typeface="Arial"/>
                <a:cs typeface="Arial"/>
                <a:sym typeface="Arial"/>
              </a:rPr>
              <a:t>HRC Rare Materials Profiles</a:t>
            </a:r>
            <a:endParaRPr sz="1900" b="1"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900"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❖"/>
            </a:pPr>
            <a:r>
              <a:rPr lang="en-US" sz="2200"/>
              <a:t>5 main templates (un-nested)</a:t>
            </a:r>
            <a:endParaRPr sz="2200"/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❖"/>
            </a:pPr>
            <a:r>
              <a:rPr lang="en-US" sz="2200"/>
              <a:t>7 nested templates</a:t>
            </a:r>
            <a:endParaRPr sz="2200"/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❖"/>
            </a:pPr>
            <a:r>
              <a:rPr lang="en-US" sz="2200"/>
              <a:t>BF2, ARM, RDF and RDFS</a:t>
            </a:r>
            <a:endParaRPr sz="2200"/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❖"/>
            </a:pPr>
            <a:r>
              <a:rPr lang="en-US" sz="2200"/>
              <a:t>id.lov.gov, Getty, Ligatus</a:t>
            </a:r>
            <a:endParaRPr sz="2200"/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❖"/>
            </a:pPr>
            <a:r>
              <a:rPr lang="en-US" sz="2200"/>
              <a:t>PeriodO, RBMS vocabularies (!)</a:t>
            </a:r>
            <a:endParaRPr sz="2200"/>
          </a:p>
          <a:p>
            <a:pPr marL="45720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200"/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45720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88" name="Google Shape;88;p16"/>
          <p:cNvSpPr/>
          <p:nvPr/>
        </p:nvSpPr>
        <p:spPr>
          <a:xfrm>
            <a:off x="717206" y="2017088"/>
            <a:ext cx="859302" cy="1056240"/>
          </a:xfrm>
          <a:prstGeom prst="flowChartMultidocument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16"/>
          <p:cNvSpPr/>
          <p:nvPr/>
        </p:nvSpPr>
        <p:spPr>
          <a:xfrm>
            <a:off x="2444145" y="2017088"/>
            <a:ext cx="859302" cy="1056240"/>
          </a:xfrm>
          <a:prstGeom prst="flowChartMultidocument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16"/>
          <p:cNvSpPr/>
          <p:nvPr/>
        </p:nvSpPr>
        <p:spPr>
          <a:xfrm>
            <a:off x="4044604" y="2017088"/>
            <a:ext cx="859302" cy="1056240"/>
          </a:xfrm>
          <a:prstGeom prst="flowChartMultidocument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1" name="Google Shape;9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14888" y="1897575"/>
            <a:ext cx="956386" cy="105625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6"/>
          <p:cNvSpPr/>
          <p:nvPr/>
        </p:nvSpPr>
        <p:spPr>
          <a:xfrm>
            <a:off x="533400" y="4416150"/>
            <a:ext cx="2277828" cy="2155356"/>
          </a:xfrm>
          <a:prstGeom prst="flowChartMultidocument">
            <a:avLst/>
          </a:prstGeom>
          <a:solidFill>
            <a:srgbClr val="FFE599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16"/>
          <p:cNvSpPr txBox="1"/>
          <p:nvPr/>
        </p:nvSpPr>
        <p:spPr>
          <a:xfrm>
            <a:off x="389650" y="3097075"/>
            <a:ext cx="1617000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LD4P  BF2 Rare Materials</a:t>
            </a:r>
            <a:endParaRPr/>
          </a:p>
        </p:txBody>
      </p:sp>
      <p:sp>
        <p:nvSpPr>
          <p:cNvPr id="94" name="Google Shape;94;p16"/>
          <p:cNvSpPr txBox="1"/>
          <p:nvPr/>
        </p:nvSpPr>
        <p:spPr>
          <a:xfrm>
            <a:off x="2252950" y="3097075"/>
            <a:ext cx="1430100" cy="4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HRC ARM test </a:t>
            </a:r>
            <a:endParaRPr/>
          </a:p>
        </p:txBody>
      </p:sp>
      <p:sp>
        <p:nvSpPr>
          <p:cNvPr id="95" name="Google Shape;95;p16"/>
          <p:cNvSpPr txBox="1"/>
          <p:nvPr/>
        </p:nvSpPr>
        <p:spPr>
          <a:xfrm>
            <a:off x="3944750" y="3185425"/>
            <a:ext cx="1059000" cy="4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Yale ARM </a:t>
            </a:r>
            <a:endParaRPr/>
          </a:p>
        </p:txBody>
      </p:sp>
      <p:sp>
        <p:nvSpPr>
          <p:cNvPr id="96" name="Google Shape;96;p16"/>
          <p:cNvSpPr txBox="1"/>
          <p:nvPr/>
        </p:nvSpPr>
        <p:spPr>
          <a:xfrm>
            <a:off x="5453850" y="2988025"/>
            <a:ext cx="2717100" cy="10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Department working sessions and cataloger’s  feedback</a:t>
            </a:r>
            <a:endParaRPr/>
          </a:p>
        </p:txBody>
      </p:sp>
      <p:sp>
        <p:nvSpPr>
          <p:cNvPr id="97" name="Google Shape;97;p16"/>
          <p:cNvSpPr/>
          <p:nvPr/>
        </p:nvSpPr>
        <p:spPr>
          <a:xfrm>
            <a:off x="2006600" y="2311400"/>
            <a:ext cx="25400" cy="304800"/>
          </a:xfrm>
          <a:custGeom>
            <a:avLst/>
            <a:gdLst/>
            <a:ahLst/>
            <a:cxnLst/>
            <a:rect l="l" t="t" r="r" b="b"/>
            <a:pathLst>
              <a:path w="1016" h="12192" extrusionOk="0">
                <a:moveTo>
                  <a:pt x="0" y="0"/>
                </a:moveTo>
                <a:cubicBezTo>
                  <a:pt x="989" y="3956"/>
                  <a:pt x="1016" y="8114"/>
                  <a:pt x="1016" y="12192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8" name="Google Shape;98;p16"/>
          <p:cNvSpPr/>
          <p:nvPr/>
        </p:nvSpPr>
        <p:spPr>
          <a:xfrm>
            <a:off x="3683000" y="2235200"/>
            <a:ext cx="25400" cy="431800"/>
          </a:xfrm>
          <a:custGeom>
            <a:avLst/>
            <a:gdLst/>
            <a:ahLst/>
            <a:cxnLst/>
            <a:rect l="l" t="t" r="r" b="b"/>
            <a:pathLst>
              <a:path w="1016" h="17272" extrusionOk="0">
                <a:moveTo>
                  <a:pt x="0" y="0"/>
                </a:moveTo>
                <a:cubicBezTo>
                  <a:pt x="0" y="5767"/>
                  <a:pt x="1016" y="11505"/>
                  <a:pt x="1016" y="17272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9" name="Google Shape;99;p16"/>
          <p:cNvSpPr/>
          <p:nvPr/>
        </p:nvSpPr>
        <p:spPr>
          <a:xfrm>
            <a:off x="5308600" y="2235200"/>
            <a:ext cx="25400" cy="381000"/>
          </a:xfrm>
          <a:custGeom>
            <a:avLst/>
            <a:gdLst/>
            <a:ahLst/>
            <a:cxnLst/>
            <a:rect l="l" t="t" r="r" b="b"/>
            <a:pathLst>
              <a:path w="1016" h="15240" extrusionOk="0">
                <a:moveTo>
                  <a:pt x="0" y="0"/>
                </a:moveTo>
                <a:cubicBezTo>
                  <a:pt x="837" y="5022"/>
                  <a:pt x="1016" y="10149"/>
                  <a:pt x="1016" y="15240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0" name="Google Shape;100;p16"/>
          <p:cNvSpPr/>
          <p:nvPr/>
        </p:nvSpPr>
        <p:spPr>
          <a:xfrm>
            <a:off x="1879600" y="2362200"/>
            <a:ext cx="330200" cy="101600"/>
          </a:xfrm>
          <a:custGeom>
            <a:avLst/>
            <a:gdLst/>
            <a:ahLst/>
            <a:cxnLst/>
            <a:rect l="l" t="t" r="r" b="b"/>
            <a:pathLst>
              <a:path w="13208" h="4064" extrusionOk="0">
                <a:moveTo>
                  <a:pt x="0" y="4064"/>
                </a:moveTo>
                <a:cubicBezTo>
                  <a:pt x="2502" y="3438"/>
                  <a:pt x="5288" y="2840"/>
                  <a:pt x="7112" y="1016"/>
                </a:cubicBezTo>
                <a:cubicBezTo>
                  <a:pt x="8569" y="-441"/>
                  <a:pt x="13208" y="2060"/>
                  <a:pt x="13208" y="0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1" name="Google Shape;101;p16"/>
          <p:cNvSpPr/>
          <p:nvPr/>
        </p:nvSpPr>
        <p:spPr>
          <a:xfrm>
            <a:off x="3530600" y="2413000"/>
            <a:ext cx="330200" cy="101600"/>
          </a:xfrm>
          <a:custGeom>
            <a:avLst/>
            <a:gdLst/>
            <a:ahLst/>
            <a:cxnLst/>
            <a:rect l="l" t="t" r="r" b="b"/>
            <a:pathLst>
              <a:path w="13208" h="4064" extrusionOk="0">
                <a:moveTo>
                  <a:pt x="0" y="4064"/>
                </a:moveTo>
                <a:cubicBezTo>
                  <a:pt x="3685" y="1300"/>
                  <a:pt x="8602" y="0"/>
                  <a:pt x="13208" y="0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2" name="Google Shape;102;p16"/>
          <p:cNvSpPr/>
          <p:nvPr/>
        </p:nvSpPr>
        <p:spPr>
          <a:xfrm>
            <a:off x="5207000" y="2387600"/>
            <a:ext cx="304800" cy="64125"/>
          </a:xfrm>
          <a:custGeom>
            <a:avLst/>
            <a:gdLst/>
            <a:ahLst/>
            <a:cxnLst/>
            <a:rect l="l" t="t" r="r" b="b"/>
            <a:pathLst>
              <a:path w="12192" h="2565" extrusionOk="0">
                <a:moveTo>
                  <a:pt x="0" y="2032"/>
                </a:moveTo>
                <a:cubicBezTo>
                  <a:pt x="4120" y="2032"/>
                  <a:pt x="12192" y="4120"/>
                  <a:pt x="12192" y="0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3" name="Google Shape;103;p16"/>
          <p:cNvSpPr/>
          <p:nvPr/>
        </p:nvSpPr>
        <p:spPr>
          <a:xfrm>
            <a:off x="1184450" y="3832900"/>
            <a:ext cx="1059000" cy="381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CC0000"/>
          </a:solidFill>
          <a:ln w="9525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67453" y="1457675"/>
            <a:ext cx="4802452" cy="5101576"/>
          </a:xfrm>
          <a:prstGeom prst="rect">
            <a:avLst/>
          </a:prstGeom>
          <a:noFill/>
          <a:ln>
            <a:noFill/>
          </a:ln>
          <a:effectLst>
            <a:outerShdw blurRad="57150" dist="19050" dir="8580000" algn="bl" rotWithShape="0">
              <a:srgbClr val="000000">
                <a:alpha val="50000"/>
              </a:srgbClr>
            </a:outerShdw>
          </a:effectLst>
        </p:spPr>
      </p:pic>
      <p:sp>
        <p:nvSpPr>
          <p:cNvPr id="110" name="Google Shape;110;p17"/>
          <p:cNvSpPr txBox="1"/>
          <p:nvPr/>
        </p:nvSpPr>
        <p:spPr>
          <a:xfrm>
            <a:off x="404975" y="1518225"/>
            <a:ext cx="2751300" cy="281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latin typeface="Calibri"/>
                <a:ea typeface="Calibri"/>
                <a:cs typeface="Calibri"/>
                <a:sym typeface="Calibri"/>
              </a:rPr>
              <a:t>Just another Friday morning at the Ransom Center Book Cataloging department...</a:t>
            </a:r>
            <a:endParaRPr sz="25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8"/>
          <p:cNvSpPr txBox="1">
            <a:spLocks noGrp="1"/>
          </p:cNvSpPr>
          <p:nvPr>
            <p:ph type="title"/>
          </p:nvPr>
        </p:nvSpPr>
        <p:spPr>
          <a:xfrm>
            <a:off x="533400" y="1371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b="1">
                <a:solidFill>
                  <a:srgbClr val="262626"/>
                </a:solidFill>
              </a:rPr>
              <a:t>Importance of Community</a:t>
            </a:r>
            <a:endParaRPr b="1">
              <a:solidFill>
                <a:srgbClr val="262626"/>
              </a:solidFill>
            </a:endParaRPr>
          </a:p>
        </p:txBody>
      </p:sp>
      <p:sp>
        <p:nvSpPr>
          <p:cNvPr id="117" name="Google Shape;117;p18"/>
          <p:cNvSpPr txBox="1">
            <a:spLocks noGrp="1"/>
          </p:cNvSpPr>
          <p:nvPr>
            <p:ph type="body" idx="1"/>
          </p:nvPr>
        </p:nvSpPr>
        <p:spPr>
          <a:xfrm>
            <a:off x="533400" y="2133600"/>
            <a:ext cx="8229600" cy="464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200"/>
              <a:buChar char="•"/>
            </a:pPr>
            <a:r>
              <a:rPr lang="en-US" sz="2200" b="1"/>
              <a:t>Advocacy </a:t>
            </a:r>
            <a:endParaRPr sz="2200" b="1"/>
          </a:p>
          <a:p>
            <a:pPr marL="34290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200"/>
              <a:buFont typeface="Calibri"/>
              <a:buChar char="•"/>
            </a:pPr>
            <a:r>
              <a:rPr lang="en-US" sz="2200"/>
              <a:t>Borrowing bits and pieces of application profiles from others</a:t>
            </a:r>
            <a:endParaRPr sz="2200"/>
          </a:p>
          <a:p>
            <a:pPr marL="34290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200"/>
              <a:buFont typeface="Calibri"/>
              <a:buChar char="•"/>
            </a:pPr>
            <a:r>
              <a:rPr lang="en-US" sz="2200"/>
              <a:t>Supportive network - inspiration and/or commiseration! </a:t>
            </a:r>
            <a:endParaRPr sz="2200"/>
          </a:p>
          <a:p>
            <a:pPr marL="34290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200"/>
              <a:buFont typeface="Calibri"/>
              <a:buChar char="•"/>
            </a:pPr>
            <a:r>
              <a:rPr lang="en-US" sz="2200"/>
              <a:t>Talking through questions and challenges</a:t>
            </a:r>
            <a:endParaRPr sz="2200"/>
          </a:p>
          <a:p>
            <a:pPr marL="91440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–"/>
            </a:pPr>
            <a:r>
              <a:rPr lang="en-US" sz="2200"/>
              <a:t>Collective expertise</a:t>
            </a:r>
            <a:endParaRPr sz="2200"/>
          </a:p>
          <a:p>
            <a:pPr marL="91440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–"/>
            </a:pPr>
            <a:r>
              <a:rPr lang="en-US" sz="2200"/>
              <a:t>Unique perspectives</a:t>
            </a:r>
            <a:endParaRPr sz="2200"/>
          </a:p>
          <a:p>
            <a:pPr marL="91440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–"/>
            </a:pPr>
            <a:r>
              <a:rPr lang="en-US" sz="2200"/>
              <a:t>No “reinventing the wheel”</a:t>
            </a:r>
            <a:endParaRPr sz="22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9"/>
          <p:cNvSpPr txBox="1">
            <a:spLocks noGrp="1"/>
          </p:cNvSpPr>
          <p:nvPr>
            <p:ph type="title"/>
          </p:nvPr>
        </p:nvSpPr>
        <p:spPr>
          <a:xfrm>
            <a:off x="533400" y="1371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b="1">
                <a:solidFill>
                  <a:srgbClr val="262626"/>
                </a:solidFill>
              </a:rPr>
              <a:t>Rare Materials Affinity Group</a:t>
            </a:r>
            <a:endParaRPr b="1">
              <a:solidFill>
                <a:srgbClr val="262626"/>
              </a:solidFill>
            </a:endParaRPr>
          </a:p>
        </p:txBody>
      </p:sp>
      <p:sp>
        <p:nvSpPr>
          <p:cNvPr id="124" name="Google Shape;124;p19"/>
          <p:cNvSpPr txBox="1">
            <a:spLocks noGrp="1"/>
          </p:cNvSpPr>
          <p:nvPr>
            <p:ph type="body" idx="1"/>
          </p:nvPr>
        </p:nvSpPr>
        <p:spPr>
          <a:xfrm>
            <a:off x="457200" y="1905000"/>
            <a:ext cx="8229600" cy="464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Calibri"/>
              <a:buChar char="•"/>
            </a:pPr>
            <a:r>
              <a:rPr lang="en-US"/>
              <a:t>Makes use of the collective expertise to discuss needs and challenges particular to rare materials</a:t>
            </a:r>
            <a:br>
              <a:rPr lang="en-US"/>
            </a:b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Calibri"/>
              <a:buChar char="•"/>
            </a:pPr>
            <a:r>
              <a:rPr lang="en-US"/>
              <a:t>Builds upon the existing relationships among rare materials communities, and will liaise with associated communities as needed</a:t>
            </a:r>
            <a:endParaRPr/>
          </a:p>
          <a:p>
            <a:pPr marL="914400" lvl="1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Calibri"/>
              <a:buChar char="–"/>
            </a:pPr>
            <a:r>
              <a:rPr lang="en-US"/>
              <a:t>Association of College and Research Library's Rare Books and Manuscript Section's Bibliographic Committee (ACRL RBMS BSC)</a:t>
            </a:r>
            <a:endParaRPr/>
          </a:p>
          <a:p>
            <a:pPr marL="914400" lvl="1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Calibri"/>
              <a:buChar char="–"/>
            </a:pPr>
            <a:r>
              <a:rPr lang="en-US"/>
              <a:t>the Art and Rare Materials Ontology Extension group which includes members from: </a:t>
            </a:r>
            <a:endParaRPr/>
          </a:p>
          <a:p>
            <a:pPr marL="1371600" lvl="2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Calibri"/>
              <a:buChar char="•"/>
            </a:pPr>
            <a:r>
              <a:rPr lang="en-US"/>
              <a:t>Art Libraries Society of North America's (ARLIS/NA) Cataloging Advisory Committee </a:t>
            </a:r>
            <a:endParaRPr/>
          </a:p>
          <a:p>
            <a:pPr marL="1371600" lvl="2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Calibri"/>
              <a:buChar char="•"/>
            </a:pPr>
            <a:r>
              <a:rPr lang="en-US"/>
              <a:t>ACRL RBMS BSC</a:t>
            </a:r>
            <a:endParaRPr/>
          </a:p>
          <a:p>
            <a:pPr marL="1371600" lvl="2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Calibri"/>
              <a:buChar char="•"/>
            </a:pPr>
            <a:r>
              <a:rPr lang="en-US"/>
              <a:t>Society of American Archivists (SAA)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0"/>
          <p:cNvSpPr txBox="1">
            <a:spLocks noGrp="1"/>
          </p:cNvSpPr>
          <p:nvPr>
            <p:ph type="title"/>
          </p:nvPr>
        </p:nvSpPr>
        <p:spPr>
          <a:xfrm>
            <a:off x="533400" y="1371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b="1">
                <a:solidFill>
                  <a:srgbClr val="262626"/>
                </a:solidFill>
              </a:rPr>
              <a:t>Questions</a:t>
            </a:r>
            <a:endParaRPr b="1">
              <a:solidFill>
                <a:srgbClr val="262626"/>
              </a:solidFill>
            </a:endParaRPr>
          </a:p>
        </p:txBody>
      </p:sp>
      <p:sp>
        <p:nvSpPr>
          <p:cNvPr id="131" name="Google Shape;131;p20"/>
          <p:cNvSpPr txBox="1">
            <a:spLocks noGrp="1"/>
          </p:cNvSpPr>
          <p:nvPr>
            <p:ph type="body" idx="1"/>
          </p:nvPr>
        </p:nvSpPr>
        <p:spPr>
          <a:xfrm>
            <a:off x="228600" y="1905000"/>
            <a:ext cx="8229600" cy="464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200"/>
              <a:buFont typeface="Calibri"/>
              <a:buAutoNum type="arabicPeriod"/>
            </a:pPr>
            <a:r>
              <a:rPr lang="en-US" sz="2200">
                <a:solidFill>
                  <a:srgbClr val="434343"/>
                </a:solidFill>
              </a:rPr>
              <a:t>What type of linked data projects are you working on?</a:t>
            </a:r>
            <a:endParaRPr sz="2200">
              <a:solidFill>
                <a:srgbClr val="434343"/>
              </a:solidFill>
            </a:endParaRPr>
          </a:p>
          <a:p>
            <a:pPr marL="34290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200"/>
              <a:buFont typeface="Calibri"/>
              <a:buAutoNum type="arabicPeriod"/>
            </a:pPr>
            <a:r>
              <a:rPr lang="en-US" sz="2200">
                <a:solidFill>
                  <a:srgbClr val="434343"/>
                </a:solidFill>
              </a:rPr>
              <a:t>What kind of materials are being described?</a:t>
            </a:r>
            <a:endParaRPr sz="2200">
              <a:solidFill>
                <a:srgbClr val="434343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AutoNum type="arabicPeriod"/>
            </a:pPr>
            <a:r>
              <a:rPr lang="en-US" sz="2200">
                <a:solidFill>
                  <a:srgbClr val="434343"/>
                </a:solidFill>
              </a:rPr>
              <a:t>What ontologies/vocabularies are being used?</a:t>
            </a:r>
            <a:endParaRPr sz="2200">
              <a:solidFill>
                <a:srgbClr val="434343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AutoNum type="arabicPeriod"/>
            </a:pPr>
            <a:r>
              <a:rPr lang="en-US" sz="2200">
                <a:solidFill>
                  <a:srgbClr val="434343"/>
                </a:solidFill>
              </a:rPr>
              <a:t>How are you ensuring interoperability?</a:t>
            </a:r>
            <a:endParaRPr sz="2200">
              <a:solidFill>
                <a:srgbClr val="434343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AutoNum type="arabicPeriod"/>
            </a:pPr>
            <a:r>
              <a:rPr lang="en-US" sz="2200">
                <a:solidFill>
                  <a:srgbClr val="434343"/>
                </a:solidFill>
              </a:rPr>
              <a:t>What communities do you rely on for support in learning linked data for special collections?</a:t>
            </a:r>
            <a:br>
              <a:rPr lang="en-US" sz="2200">
                <a:solidFill>
                  <a:srgbClr val="434343"/>
                </a:solidFill>
              </a:rPr>
            </a:br>
            <a:endParaRPr sz="2200">
              <a:solidFill>
                <a:srgbClr val="434343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434343"/>
                </a:solidFill>
              </a:rPr>
              <a:t>ld4.slack.com</a:t>
            </a:r>
            <a:endParaRPr sz="2200">
              <a:solidFill>
                <a:srgbClr val="434343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434343"/>
                </a:solidFill>
              </a:rPr>
              <a:t>#ld4_2020_specialcollections_track</a:t>
            </a:r>
            <a:endParaRPr sz="2200">
              <a:solidFill>
                <a:srgbClr val="434343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434343"/>
                </a:solidFill>
              </a:rPr>
              <a:t>#rareaffinitygrp</a:t>
            </a:r>
            <a:endParaRPr sz="2200">
              <a:solidFill>
                <a:srgbClr val="434343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434343"/>
                </a:solidFill>
              </a:rPr>
              <a:t>@p_graciani</a:t>
            </a:r>
            <a:endParaRPr sz="2200">
              <a:solidFill>
                <a:srgbClr val="434343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434343"/>
                </a:solidFill>
              </a:rPr>
              <a:t>@Brttney Washington</a:t>
            </a:r>
            <a:endParaRPr sz="2200">
              <a:solidFill>
                <a:srgbClr val="434343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1"/>
          <p:cNvSpPr txBox="1">
            <a:spLocks noGrp="1"/>
          </p:cNvSpPr>
          <p:nvPr>
            <p:ph type="title"/>
          </p:nvPr>
        </p:nvSpPr>
        <p:spPr>
          <a:xfrm>
            <a:off x="2673750" y="2616625"/>
            <a:ext cx="44496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4800" b="1">
                <a:solidFill>
                  <a:srgbClr val="262626"/>
                </a:solidFill>
              </a:rPr>
              <a:t>We’d love to hear from you!</a:t>
            </a:r>
            <a:endParaRPr sz="4800" b="1">
              <a:solidFill>
                <a:srgbClr val="262626"/>
              </a:solidFill>
            </a:endParaRPr>
          </a:p>
        </p:txBody>
      </p:sp>
      <p:sp>
        <p:nvSpPr>
          <p:cNvPr id="138" name="Google Shape;138;p21"/>
          <p:cNvSpPr txBox="1"/>
          <p:nvPr/>
        </p:nvSpPr>
        <p:spPr>
          <a:xfrm>
            <a:off x="2469950" y="3942825"/>
            <a:ext cx="5490300" cy="236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Raleway"/>
                <a:ea typeface="Raleway"/>
                <a:cs typeface="Raleway"/>
                <a:sym typeface="Raleway"/>
              </a:rPr>
              <a:t>Paloma Graciani - </a:t>
            </a:r>
            <a:r>
              <a:rPr lang="en-US" u="sng">
                <a:solidFill>
                  <a:srgbClr val="0097A7"/>
                </a:solidFill>
                <a:latin typeface="Raleway"/>
                <a:ea typeface="Raleway"/>
                <a:cs typeface="Raleway"/>
                <a:sym typeface="Raleway"/>
                <a:hlinkClick r:id="rId3"/>
              </a:rPr>
              <a:t>paloma.graciani@austin.utexas.edu</a:t>
            </a:r>
            <a:endParaRPr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Raleway"/>
                <a:ea typeface="Raleway"/>
                <a:cs typeface="Raleway"/>
                <a:sym typeface="Raleway"/>
              </a:rPr>
              <a:t>Brittney Washington - </a:t>
            </a:r>
            <a:r>
              <a:rPr lang="en-US" u="sng">
                <a:solidFill>
                  <a:schemeClr val="hlink"/>
                </a:solidFill>
                <a:latin typeface="Raleway"/>
                <a:ea typeface="Raleway"/>
                <a:cs typeface="Raleway"/>
                <a:sym typeface="Raleway"/>
                <a:hlinkClick r:id="rId4"/>
              </a:rPr>
              <a:t>brittney.washington@austin.utexas.edu</a:t>
            </a:r>
            <a:r>
              <a:rPr lang="en-US">
                <a:latin typeface="Raleway"/>
                <a:ea typeface="Raleway"/>
                <a:cs typeface="Raleway"/>
                <a:sym typeface="Raleway"/>
              </a:rPr>
              <a:t> </a:t>
            </a:r>
            <a:endParaRPr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Raleway"/>
                <a:ea typeface="Raleway"/>
                <a:cs typeface="Raleway"/>
                <a:sym typeface="Raleway"/>
              </a:rPr>
              <a:t>ld4.slack.com</a:t>
            </a:r>
            <a:endParaRPr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97A7"/>
                </a:solidFill>
                <a:latin typeface="Raleway"/>
                <a:ea typeface="Raleway"/>
                <a:cs typeface="Raleway"/>
                <a:sym typeface="Raleway"/>
              </a:rPr>
              <a:t>#ld4_2020_specialcollections_track</a:t>
            </a:r>
            <a:endParaRPr>
              <a:solidFill>
                <a:srgbClr val="0097A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97A7"/>
                </a:solidFill>
                <a:latin typeface="Raleway"/>
                <a:ea typeface="Raleway"/>
                <a:cs typeface="Raleway"/>
                <a:sym typeface="Raleway"/>
              </a:rPr>
              <a:t>#rareaffinitygrp</a:t>
            </a:r>
            <a:endParaRPr i="1"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i="1">
                <a:latin typeface="Raleway"/>
                <a:ea typeface="Raleway"/>
                <a:cs typeface="Raleway"/>
                <a:sym typeface="Raleway"/>
              </a:rPr>
              <a:t>@p_graciani</a:t>
            </a:r>
            <a:endParaRPr i="1"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i="1">
                <a:latin typeface="Raleway"/>
                <a:ea typeface="Raleway"/>
                <a:cs typeface="Raleway"/>
                <a:sym typeface="Raleway"/>
              </a:rPr>
              <a:t>@Brttney Washington</a:t>
            </a:r>
            <a:endParaRPr i="1"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39" name="Google Shape;139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10800000" flipH="1">
            <a:off x="2102299" y="4794349"/>
            <a:ext cx="367652" cy="3682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112541" y="3942823"/>
            <a:ext cx="347175" cy="347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533</Words>
  <Application>Microsoft Office PowerPoint</Application>
  <PresentationFormat>On-screen Show (4:3)</PresentationFormat>
  <Paragraphs>101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Calibri</vt:lpstr>
      <vt:lpstr>Raleway</vt:lpstr>
      <vt:lpstr>Century Gothic</vt:lpstr>
      <vt:lpstr>Nunito</vt:lpstr>
      <vt:lpstr>Arial</vt:lpstr>
      <vt:lpstr>Times</vt:lpstr>
      <vt:lpstr>Montserrat ExtraLight</vt:lpstr>
      <vt:lpstr>Caveat</vt:lpstr>
      <vt:lpstr>Blank</vt:lpstr>
      <vt:lpstr>PowerPoint Presentation</vt:lpstr>
      <vt:lpstr>LD4P2 project at the HRC</vt:lpstr>
      <vt:lpstr>Programmatic data transformation analysis</vt:lpstr>
      <vt:lpstr>Local experimentation</vt:lpstr>
      <vt:lpstr>PowerPoint Presentation</vt:lpstr>
      <vt:lpstr>Importance of Community</vt:lpstr>
      <vt:lpstr>Rare Materials Affinity Group</vt:lpstr>
      <vt:lpstr>Questions</vt:lpstr>
      <vt:lpstr>We’d love to hear from you!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Graciani Picardo, Paloma</dc:creator>
  <cp:lastModifiedBy>Graciani Picardo, Paloma</cp:lastModifiedBy>
  <cp:revision>2</cp:revision>
  <dcterms:modified xsi:type="dcterms:W3CDTF">2020-07-16T21:47:52Z</dcterms:modified>
</cp:coreProperties>
</file>