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5143500" type="screen16x9"/>
  <p:notesSz cx="6858000" cy="9144000"/>
  <p:embeddedFontLst>
    <p:embeddedFont>
      <p:font typeface="Roboto" panose="020B0604020202020204" charset="0"/>
      <p:regular r:id="rId21"/>
      <p:bold r:id="rId22"/>
      <p:italic r:id="rId23"/>
      <p:boldItalic r:id="rId24"/>
    </p:embeddedFont>
    <p:embeddedFont>
      <p:font typeface="Century Gothic" panose="020B0502020202020204" pitchFamily="34" charset="0"/>
      <p:regular r:id="rId25"/>
      <p:bold r:id="rId26"/>
      <p:italic r:id="rId27"/>
      <p:boldItalic r:id="rId28"/>
    </p:embeddedFont>
    <p:embeddedFont>
      <p:font typeface="Raleway" panose="020B0604020202020204" charset="0"/>
      <p:regular r:id="rId29"/>
      <p:bold r:id="rId30"/>
      <p:italic r:id="rId31"/>
      <p:boldItalic r:id="rId32"/>
    </p:embeddedFont>
    <p:embeddedFont>
      <p:font typeface="Georgia" panose="02040502050405020303" pitchFamily="18"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4529" autoAdjust="0"/>
  </p:normalViewPr>
  <p:slideViewPr>
    <p:cSldViewPr snapToGrid="0">
      <p:cViewPr varScale="1">
        <p:scale>
          <a:sx n="58" d="100"/>
          <a:sy n="58" d="100"/>
        </p:scale>
        <p:origin x="1516"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theme" Target="theme/theme1.xml"/><Relationship Id="rId21" Type="http://schemas.openxmlformats.org/officeDocument/2006/relationships/font" Target="fonts/font1.fntdata"/><Relationship Id="rId34" Type="http://schemas.openxmlformats.org/officeDocument/2006/relationships/font" Target="fonts/font1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580d9e22c0_3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580d9e22c0_3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56c13bda66_1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56c13bda66_1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80d9e22c0_3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580d9e22c0_3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g56c13bda66_1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7" name="Google Shape;137;g56c13bda66_1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6c13bda6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6c13bda66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80d9e22c0_3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80d9e22c0_3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56c13bda66_1_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56c13bda66_1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158750" lvl="0" indent="0" algn="l" rtl="0">
              <a:spcBef>
                <a:spcPts val="0"/>
              </a:spcBef>
              <a:spcAft>
                <a:spcPts val="0"/>
              </a:spcAft>
              <a:buSzPts val="1100"/>
              <a:buNone/>
            </a:pPr>
            <a:endParaRPr sz="1200" dirty="0">
              <a:solidFill>
                <a:srgbClr val="222222"/>
              </a:solidFill>
              <a:highlight>
                <a:srgbClr val="FFFFFF"/>
              </a:highlight>
              <a:latin typeface="Roboto"/>
              <a:ea typeface="Roboto"/>
              <a:cs typeface="Roboto"/>
              <a:sym typeface="Roboto"/>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56fe59455c_11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3" name="Google Shape;163;g56fe59455c_11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g56c13bda66_1_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1" name="Google Shape;171;g56c13bda66_1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56685a0c4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56685a0c4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g56c13bda66_1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 name="Google Shape;69;g56c13bda66_1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580d9e22c0_3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580d9e22c0_3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572a2e4444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 name="Google Shape;81;g572a2e4444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572a2e4444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 name="Google Shape;88;g572a2e4444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572a2e4444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572a2e4444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580d9e22c0_3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2" name="Google Shape;102;g580d9e22c0_3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56c13bda66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56c13bda66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914400" lvl="0" indent="0" algn="l" rtl="0">
              <a:spcBef>
                <a:spcPts val="0"/>
              </a:spcBef>
              <a:spcAft>
                <a:spcPts val="0"/>
              </a:spcAft>
              <a:buNone/>
            </a:pP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Font typeface="Century Gothic"/>
              <a:buNone/>
              <a:defRPr>
                <a:latin typeface="Century Gothic"/>
                <a:ea typeface="Century Gothic"/>
                <a:cs typeface="Century Gothic"/>
                <a:sym typeface="Century Gothic"/>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Font typeface="Raleway"/>
              <a:buChar char="●"/>
              <a:defRPr>
                <a:latin typeface="Raleway"/>
                <a:ea typeface="Raleway"/>
                <a:cs typeface="Raleway"/>
                <a:sym typeface="Raleway"/>
              </a:defRPr>
            </a:lvl1pPr>
            <a:lvl2pPr marL="914400" lvl="1" indent="-317500">
              <a:spcBef>
                <a:spcPts val="1600"/>
              </a:spcBef>
              <a:spcAft>
                <a:spcPts val="0"/>
              </a:spcAft>
              <a:buSzPts val="1400"/>
              <a:buFont typeface="Raleway"/>
              <a:buChar char="○"/>
              <a:defRPr>
                <a:latin typeface="Raleway"/>
                <a:ea typeface="Raleway"/>
                <a:cs typeface="Raleway"/>
                <a:sym typeface="Raleway"/>
              </a:defRPr>
            </a:lvl2pPr>
            <a:lvl3pPr marL="1371600" lvl="2" indent="-317500">
              <a:spcBef>
                <a:spcPts val="1600"/>
              </a:spcBef>
              <a:spcAft>
                <a:spcPts val="0"/>
              </a:spcAft>
              <a:buSzPts val="1400"/>
              <a:buFont typeface="Raleway"/>
              <a:buChar char="■"/>
              <a:defRPr>
                <a:latin typeface="Raleway"/>
                <a:ea typeface="Raleway"/>
                <a:cs typeface="Raleway"/>
                <a:sym typeface="Raleway"/>
              </a:defRPr>
            </a:lvl3pPr>
            <a:lvl4pPr marL="1828800" lvl="3" indent="-317500">
              <a:spcBef>
                <a:spcPts val="1600"/>
              </a:spcBef>
              <a:spcAft>
                <a:spcPts val="0"/>
              </a:spcAft>
              <a:buSzPts val="1400"/>
              <a:buFont typeface="Raleway"/>
              <a:buChar char="●"/>
              <a:defRPr>
                <a:latin typeface="Raleway"/>
                <a:ea typeface="Raleway"/>
                <a:cs typeface="Raleway"/>
                <a:sym typeface="Raleway"/>
              </a:defRPr>
            </a:lvl4pPr>
            <a:lvl5pPr marL="2286000" lvl="4" indent="-317500">
              <a:spcBef>
                <a:spcPts val="1600"/>
              </a:spcBef>
              <a:spcAft>
                <a:spcPts val="0"/>
              </a:spcAft>
              <a:buSzPts val="1400"/>
              <a:buFont typeface="Raleway"/>
              <a:buChar char="○"/>
              <a:defRPr>
                <a:latin typeface="Raleway"/>
                <a:ea typeface="Raleway"/>
                <a:cs typeface="Raleway"/>
                <a:sym typeface="Raleway"/>
              </a:defRPr>
            </a:lvl5pPr>
            <a:lvl6pPr marL="2743200" lvl="5" indent="-317500">
              <a:spcBef>
                <a:spcPts val="1600"/>
              </a:spcBef>
              <a:spcAft>
                <a:spcPts val="0"/>
              </a:spcAft>
              <a:buSzPts val="1400"/>
              <a:buFont typeface="Raleway"/>
              <a:buChar char="■"/>
              <a:defRPr>
                <a:latin typeface="Raleway"/>
                <a:ea typeface="Raleway"/>
                <a:cs typeface="Raleway"/>
                <a:sym typeface="Raleway"/>
              </a:defRPr>
            </a:lvl6pPr>
            <a:lvl7pPr marL="3200400" lvl="6" indent="-317500">
              <a:spcBef>
                <a:spcPts val="1600"/>
              </a:spcBef>
              <a:spcAft>
                <a:spcPts val="0"/>
              </a:spcAft>
              <a:buSzPts val="1400"/>
              <a:buFont typeface="Raleway"/>
              <a:buChar char="●"/>
              <a:defRPr>
                <a:latin typeface="Raleway"/>
                <a:ea typeface="Raleway"/>
                <a:cs typeface="Raleway"/>
                <a:sym typeface="Raleway"/>
              </a:defRPr>
            </a:lvl7pPr>
            <a:lvl8pPr marL="3657600" lvl="7" indent="-317500">
              <a:spcBef>
                <a:spcPts val="1600"/>
              </a:spcBef>
              <a:spcAft>
                <a:spcPts val="0"/>
              </a:spcAft>
              <a:buSzPts val="1400"/>
              <a:buFont typeface="Raleway"/>
              <a:buChar char="○"/>
              <a:defRPr>
                <a:latin typeface="Raleway"/>
                <a:ea typeface="Raleway"/>
                <a:cs typeface="Raleway"/>
                <a:sym typeface="Raleway"/>
              </a:defRPr>
            </a:lvl8pPr>
            <a:lvl9pPr marL="4114800" lvl="8" indent="-317500">
              <a:spcBef>
                <a:spcPts val="1600"/>
              </a:spcBef>
              <a:spcAft>
                <a:spcPts val="1600"/>
              </a:spcAft>
              <a:buSzPts val="1400"/>
              <a:buFont typeface="Raleway"/>
              <a:buChar char="■"/>
              <a:defRPr>
                <a:latin typeface="Raleway"/>
                <a:ea typeface="Raleway"/>
                <a:cs typeface="Raleway"/>
                <a:sym typeface="Raleway"/>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jpg"/><Relationship Id="rId4" Type="http://schemas.openxmlformats.org/officeDocument/2006/relationships/hyperlink" Target="http://collections.carli.illinois.edu/cdm/ref/collection/nby_teich/id/428930"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hyperlink" Target="https://wiki.duraspace.org/display/LD4P2/LD4P2+Working+Groups+and+Affinity+Groups" TargetMode="External"/><Relationship Id="rId7" Type="http://schemas.openxmlformats.org/officeDocument/2006/relationships/image" Target="../media/image10.jp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wiki.duraspace.org/pages/viewpage.action?pageId=104568167" TargetMode="External"/><Relationship Id="rId5" Type="http://schemas.openxmlformats.org/officeDocument/2006/relationships/hyperlink" Target="https://www.loc.gov/bibframe/" TargetMode="External"/><Relationship Id="rId4" Type="http://schemas.openxmlformats.org/officeDocument/2006/relationships/hyperlink" Target="https://drive.google.com/drive/folders/1RjagWGuXEtImRtggwzFIXpCEdM7NME8W"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mailto:jaho@library.tamu.edu"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mailto:-brittney.washington@austin.utexas.edu" TargetMode="External"/><Relationship Id="rId5" Type="http://schemas.openxmlformats.org/officeDocument/2006/relationships/hyperlink" Target="mailto:aros@library.tamu.edu" TargetMode="External"/><Relationship Id="rId4" Type="http://schemas.openxmlformats.org/officeDocument/2006/relationships/hyperlink" Target="mailto:paloma.graciani@austin.utexas.edu"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697" y="744575"/>
            <a:ext cx="5106000" cy="20526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dirty="0">
                <a:latin typeface="Century Gothic"/>
                <a:ea typeface="Century Gothic"/>
                <a:cs typeface="Century Gothic"/>
                <a:sym typeface="Century Gothic"/>
              </a:rPr>
              <a:t>Jumping into the Linked Data Pool</a:t>
            </a:r>
            <a:endParaRPr dirty="0">
              <a:latin typeface="Century Gothic"/>
              <a:ea typeface="Century Gothic"/>
              <a:cs typeface="Century Gothic"/>
              <a:sym typeface="Century Gothic"/>
            </a:endParaRPr>
          </a:p>
        </p:txBody>
      </p:sp>
      <p:sp>
        <p:nvSpPr>
          <p:cNvPr id="55" name="Google Shape;55;p13"/>
          <p:cNvSpPr txBox="1">
            <a:spLocks noGrp="1"/>
          </p:cNvSpPr>
          <p:nvPr>
            <p:ph type="subTitle" idx="1"/>
          </p:nvPr>
        </p:nvSpPr>
        <p:spPr>
          <a:xfrm>
            <a:off x="593054" y="2755353"/>
            <a:ext cx="4477200" cy="7926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i="1" dirty="0">
                <a:latin typeface="Century Gothic"/>
                <a:ea typeface="Century Gothic"/>
                <a:cs typeface="Century Gothic"/>
                <a:sym typeface="Century Gothic"/>
              </a:rPr>
              <a:t>Two Texas Institutions within the LD4P Cohort</a:t>
            </a:r>
            <a:endParaRPr sz="2400" i="1" dirty="0">
              <a:latin typeface="Century Gothic"/>
              <a:ea typeface="Century Gothic"/>
              <a:cs typeface="Century Gothic"/>
              <a:sym typeface="Century Gothic"/>
            </a:endParaRPr>
          </a:p>
        </p:txBody>
      </p:sp>
      <p:pic>
        <p:nvPicPr>
          <p:cNvPr id="56" name="Google Shape;56;p13"/>
          <p:cNvPicPr preferRelativeResize="0"/>
          <p:nvPr/>
        </p:nvPicPr>
        <p:blipFill>
          <a:blip r:embed="rId3">
            <a:alphaModFix/>
          </a:blip>
          <a:stretch>
            <a:fillRect/>
          </a:stretch>
        </p:blipFill>
        <p:spPr>
          <a:xfrm>
            <a:off x="5537880" y="152400"/>
            <a:ext cx="3072191" cy="4838701"/>
          </a:xfrm>
          <a:prstGeom prst="rect">
            <a:avLst/>
          </a:prstGeom>
          <a:noFill/>
          <a:ln>
            <a:noFill/>
          </a:ln>
          <a:effectLst>
            <a:outerShdw blurRad="57150" dist="19050" dir="5400000" algn="bl" rotWithShape="0">
              <a:srgbClr val="000000">
                <a:alpha val="50000"/>
              </a:srgbClr>
            </a:outerShdw>
          </a:effectLst>
        </p:spPr>
      </p:pic>
      <p:sp>
        <p:nvSpPr>
          <p:cNvPr id="57" name="Google Shape;57;p13"/>
          <p:cNvSpPr txBox="1"/>
          <p:nvPr/>
        </p:nvSpPr>
        <p:spPr>
          <a:xfrm>
            <a:off x="5537875" y="4376425"/>
            <a:ext cx="3364500" cy="57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800"/>
          </a:p>
          <a:p>
            <a:pPr marL="0" lvl="0" indent="0" algn="l" rtl="0">
              <a:spcBef>
                <a:spcPts val="0"/>
              </a:spcBef>
              <a:spcAft>
                <a:spcPts val="0"/>
              </a:spcAft>
              <a:buNone/>
            </a:pPr>
            <a:r>
              <a:rPr lang="en"/>
              <a:t> </a:t>
            </a:r>
            <a:endParaRPr/>
          </a:p>
        </p:txBody>
      </p:sp>
      <p:sp>
        <p:nvSpPr>
          <p:cNvPr id="58" name="Google Shape;58;p13"/>
          <p:cNvSpPr txBox="1"/>
          <p:nvPr/>
        </p:nvSpPr>
        <p:spPr>
          <a:xfrm>
            <a:off x="5537925" y="4272275"/>
            <a:ext cx="3072300" cy="6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800">
                <a:solidFill>
                  <a:srgbClr val="FFFFFF"/>
                </a:solidFill>
              </a:rPr>
              <a:t>Image of a woman jumping into a lake. From Curt Teich Postcard Archives Digital Collection (Newberry Library). </a:t>
            </a:r>
            <a:r>
              <a:rPr lang="en" sz="800" u="sng">
                <a:solidFill>
                  <a:srgbClr val="45818E"/>
                </a:solidFill>
                <a:hlinkClick r:id="rId4"/>
              </a:rPr>
              <a:t>http://collections.carli.illinois.edu/cdm/ref/collection/nby_teich/id/428930</a:t>
            </a:r>
            <a:endParaRPr>
              <a:solidFill>
                <a:srgbClr val="45818E"/>
              </a:solidFill>
            </a:endParaRPr>
          </a:p>
        </p:txBody>
      </p:sp>
      <p:pic>
        <p:nvPicPr>
          <p:cNvPr id="7" name="Google Shape;104;p20"/>
          <p:cNvPicPr preferRelativeResize="0"/>
          <p:nvPr/>
        </p:nvPicPr>
        <p:blipFill>
          <a:blip r:embed="rId5">
            <a:alphaModFix/>
          </a:blip>
          <a:stretch>
            <a:fillRect/>
          </a:stretch>
        </p:blipFill>
        <p:spPr>
          <a:xfrm>
            <a:off x="3620427" y="3910362"/>
            <a:ext cx="1011045" cy="937142"/>
          </a:xfrm>
          <a:prstGeom prst="rect">
            <a:avLst/>
          </a:prstGeom>
          <a:noFill/>
          <a:ln>
            <a:noFill/>
          </a:ln>
        </p:spPr>
      </p:pic>
      <p:pic>
        <p:nvPicPr>
          <p:cNvPr id="8" name="Google Shape;121;p22"/>
          <p:cNvPicPr preferRelativeResize="0"/>
          <p:nvPr/>
        </p:nvPicPr>
        <p:blipFill>
          <a:blip r:embed="rId6">
            <a:alphaModFix/>
          </a:blip>
          <a:stretch>
            <a:fillRect/>
          </a:stretch>
        </p:blipFill>
        <p:spPr>
          <a:xfrm>
            <a:off x="676507" y="4314593"/>
            <a:ext cx="1366375" cy="268950"/>
          </a:xfrm>
          <a:prstGeom prst="rect">
            <a:avLst/>
          </a:prstGeom>
          <a:noFill/>
          <a:ln>
            <a:noFill/>
          </a:ln>
        </p:spPr>
      </p:pic>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68117" y="4120428"/>
            <a:ext cx="727075" cy="7270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2"/>
          <p:cNvSpPr txBox="1">
            <a:spLocks noGrp="1"/>
          </p:cNvSpPr>
          <p:nvPr>
            <p:ph type="title"/>
          </p:nvPr>
        </p:nvSpPr>
        <p:spPr>
          <a:xfrm>
            <a:off x="311700" y="160250"/>
            <a:ext cx="8043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Texas A&amp;M proposal</a:t>
            </a:r>
            <a:endParaRPr/>
          </a:p>
        </p:txBody>
      </p:sp>
      <p:sp>
        <p:nvSpPr>
          <p:cNvPr id="120" name="Google Shape;120;p22"/>
          <p:cNvSpPr txBox="1">
            <a:spLocks noGrp="1"/>
          </p:cNvSpPr>
          <p:nvPr>
            <p:ph type="body" idx="1"/>
          </p:nvPr>
        </p:nvSpPr>
        <p:spPr>
          <a:xfrm>
            <a:off x="311700" y="1152475"/>
            <a:ext cx="8520600" cy="35808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Clr>
                <a:srgbClr val="000000"/>
              </a:buClr>
              <a:buSzPts val="1800"/>
              <a:buChar char="❖"/>
            </a:pPr>
            <a:r>
              <a:rPr lang="en">
                <a:solidFill>
                  <a:srgbClr val="000000"/>
                </a:solidFill>
              </a:rPr>
              <a:t>Main components</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MARC production metadata to be converted to RDF (Resource Description Framework for semantic web)</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Training</a:t>
            </a:r>
            <a:endParaRPr>
              <a:solidFill>
                <a:srgbClr val="000000"/>
              </a:solidFill>
            </a:endParaRPr>
          </a:p>
          <a:p>
            <a:pPr marL="1371600" lvl="2" indent="-317500" algn="l" rtl="0">
              <a:spcBef>
                <a:spcPts val="0"/>
              </a:spcBef>
              <a:spcAft>
                <a:spcPts val="0"/>
              </a:spcAft>
              <a:buClr>
                <a:schemeClr val="dk1"/>
              </a:buClr>
              <a:buSzPts val="1400"/>
              <a:buChar char="■"/>
            </a:pPr>
            <a:r>
              <a:rPr lang="en">
                <a:solidFill>
                  <a:schemeClr val="dk1"/>
                </a:solidFill>
              </a:rPr>
              <a:t>Both paraprofessional cataloging staff and professional catalogers</a:t>
            </a:r>
            <a:endParaRPr>
              <a:solidFill>
                <a:schemeClr val="dk1"/>
              </a:solidFill>
            </a:endParaRPr>
          </a:p>
          <a:p>
            <a:pPr marL="1371600" lvl="2" indent="-317500" algn="l" rtl="0">
              <a:spcBef>
                <a:spcPts val="0"/>
              </a:spcBef>
              <a:spcAft>
                <a:spcPts val="0"/>
              </a:spcAft>
              <a:buClr>
                <a:schemeClr val="dk1"/>
              </a:buClr>
              <a:buSzPts val="1400"/>
              <a:buChar char="■"/>
            </a:pPr>
            <a:r>
              <a:rPr lang="en">
                <a:solidFill>
                  <a:schemeClr val="dk1"/>
                </a:solidFill>
              </a:rPr>
              <a:t>Lean method for streamlining workflows </a:t>
            </a:r>
            <a:endParaRPr>
              <a:solidFill>
                <a:schemeClr val="dk1"/>
              </a:solidFill>
            </a:endParaRPr>
          </a:p>
          <a:p>
            <a:pPr marL="914400" lvl="1" indent="-317500" algn="l" rtl="0">
              <a:spcBef>
                <a:spcPts val="0"/>
              </a:spcBef>
              <a:spcAft>
                <a:spcPts val="0"/>
              </a:spcAft>
              <a:buClr>
                <a:srgbClr val="000000"/>
              </a:buClr>
              <a:buSzPts val="1400"/>
              <a:buChar char="➢"/>
            </a:pPr>
            <a:r>
              <a:rPr lang="en">
                <a:solidFill>
                  <a:srgbClr val="000000"/>
                </a:solidFill>
              </a:rPr>
              <a:t>Cost effectiveness of BIBFRAME for metadata production</a:t>
            </a:r>
            <a:endParaRPr>
              <a:solidFill>
                <a:srgbClr val="000000"/>
              </a:solidFill>
            </a:endParaRPr>
          </a:p>
          <a:p>
            <a:pPr marL="1371600" lvl="2" indent="-317500" algn="l" rtl="0">
              <a:spcBef>
                <a:spcPts val="0"/>
              </a:spcBef>
              <a:spcAft>
                <a:spcPts val="0"/>
              </a:spcAft>
              <a:buClr>
                <a:srgbClr val="000000"/>
              </a:buClr>
              <a:buSzPts val="1400"/>
              <a:buChar char="■"/>
            </a:pPr>
            <a:r>
              <a:rPr lang="en">
                <a:solidFill>
                  <a:srgbClr val="000000"/>
                </a:solidFill>
              </a:rPr>
              <a:t>Can paraprofessionals do the work or are professional catalogers needed?</a:t>
            </a:r>
            <a:endParaRPr>
              <a:solidFill>
                <a:srgbClr val="000000"/>
              </a:solidFill>
            </a:endParaRPr>
          </a:p>
          <a:p>
            <a:pPr marL="1828800" lvl="3" indent="-317500" algn="l" rtl="0">
              <a:spcBef>
                <a:spcPts val="0"/>
              </a:spcBef>
              <a:spcAft>
                <a:spcPts val="0"/>
              </a:spcAft>
              <a:buClr>
                <a:srgbClr val="000000"/>
              </a:buClr>
              <a:buSzPts val="1400"/>
              <a:buChar char="●"/>
            </a:pPr>
            <a:r>
              <a:rPr lang="en">
                <a:solidFill>
                  <a:srgbClr val="000000"/>
                </a:solidFill>
              </a:rPr>
              <a:t>At what point in the process?</a:t>
            </a:r>
            <a:endParaRPr>
              <a:solidFill>
                <a:srgbClr val="000000"/>
              </a:solidFill>
            </a:endParaRPr>
          </a:p>
          <a:p>
            <a:pPr marL="1371600" lvl="2" indent="-317500" algn="l" rtl="0">
              <a:spcBef>
                <a:spcPts val="0"/>
              </a:spcBef>
              <a:spcAft>
                <a:spcPts val="0"/>
              </a:spcAft>
              <a:buClr>
                <a:srgbClr val="000000"/>
              </a:buClr>
              <a:buSzPts val="1400"/>
              <a:buChar char="■"/>
            </a:pPr>
            <a:r>
              <a:rPr lang="en">
                <a:solidFill>
                  <a:srgbClr val="000000"/>
                </a:solidFill>
              </a:rPr>
              <a:t>Cost-effectiveness of using BIBFRAME for metadata production</a:t>
            </a:r>
            <a:endParaRPr>
              <a:solidFill>
                <a:srgbClr val="000000"/>
              </a:solidFill>
            </a:endParaRPr>
          </a:p>
          <a:p>
            <a:pPr marL="1371600" lvl="2" indent="-317500" algn="l" rtl="0">
              <a:spcBef>
                <a:spcPts val="0"/>
              </a:spcBef>
              <a:spcAft>
                <a:spcPts val="0"/>
              </a:spcAft>
              <a:buClr>
                <a:srgbClr val="000000"/>
              </a:buClr>
              <a:buSzPts val="1400"/>
              <a:buChar char="■"/>
            </a:pPr>
            <a:r>
              <a:rPr lang="en">
                <a:solidFill>
                  <a:srgbClr val="000000"/>
                </a:solidFill>
              </a:rPr>
              <a:t>Core-level records vs. fuller level records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Secondary consideration</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BIBFRAME and FOLIO</a:t>
            </a:r>
            <a:endParaRPr>
              <a:solidFill>
                <a:srgbClr val="000000"/>
              </a:solidFill>
            </a:endParaRPr>
          </a:p>
          <a:p>
            <a:pPr marL="0" lvl="0" indent="0" algn="l" rtl="0">
              <a:spcBef>
                <a:spcPts val="0"/>
              </a:spcBef>
              <a:spcAft>
                <a:spcPts val="1600"/>
              </a:spcAft>
              <a:buNone/>
            </a:pPr>
            <a:endParaRPr/>
          </a:p>
        </p:txBody>
      </p:sp>
      <p:pic>
        <p:nvPicPr>
          <p:cNvPr id="121" name="Google Shape;121;p22"/>
          <p:cNvPicPr preferRelativeResize="0"/>
          <p:nvPr/>
        </p:nvPicPr>
        <p:blipFill>
          <a:blip r:embed="rId3">
            <a:alphaModFix/>
          </a:blip>
          <a:stretch>
            <a:fillRect/>
          </a:stretch>
        </p:blipFill>
        <p:spPr>
          <a:xfrm>
            <a:off x="6594050" y="281700"/>
            <a:ext cx="2161000" cy="373100"/>
          </a:xfrm>
          <a:prstGeom prst="rect">
            <a:avLst/>
          </a:prstGeom>
          <a:noFill/>
          <a:ln>
            <a:no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3"/>
          <p:cNvSpPr txBox="1">
            <a:spLocks noGrp="1"/>
          </p:cNvSpPr>
          <p:nvPr>
            <p:ph type="title"/>
          </p:nvPr>
        </p:nvSpPr>
        <p:spPr>
          <a:xfrm>
            <a:off x="311700" y="194125"/>
            <a:ext cx="3914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Texas A&amp;M proposal</a:t>
            </a:r>
            <a:endParaRPr/>
          </a:p>
        </p:txBody>
      </p:sp>
      <p:sp>
        <p:nvSpPr>
          <p:cNvPr id="127" name="Google Shape;127;p23"/>
          <p:cNvSpPr txBox="1">
            <a:spLocks noGrp="1"/>
          </p:cNvSpPr>
          <p:nvPr>
            <p:ph type="body" idx="1"/>
          </p:nvPr>
        </p:nvSpPr>
        <p:spPr>
          <a:xfrm>
            <a:off x="311700" y="11672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a:solidFill>
                  <a:srgbClr val="000000"/>
                </a:solidFill>
              </a:rPr>
              <a:t>What?</a:t>
            </a:r>
            <a:endParaRPr>
              <a:solidFill>
                <a:srgbClr val="000000"/>
              </a:solidFill>
            </a:endParaRPr>
          </a:p>
          <a:p>
            <a:pPr marL="914400" lvl="1" indent="-317500" algn="l" rtl="0">
              <a:spcBef>
                <a:spcPts val="0"/>
              </a:spcBef>
              <a:spcAft>
                <a:spcPts val="0"/>
              </a:spcAft>
              <a:buClr>
                <a:srgbClr val="000000"/>
              </a:buClr>
              <a:buSzPts val="1400"/>
              <a:buChar char="➢"/>
            </a:pPr>
            <a:r>
              <a:rPr lang="en" i="1">
                <a:solidFill>
                  <a:srgbClr val="000000"/>
                </a:solidFill>
              </a:rPr>
              <a:t>Don Kelly Research Collection of Gay Literature and Culture</a:t>
            </a:r>
            <a:endParaRPr i="1">
              <a:solidFill>
                <a:srgbClr val="000000"/>
              </a:solidFill>
            </a:endParaRPr>
          </a:p>
          <a:p>
            <a:pPr marL="1371600" lvl="2" indent="-317500" algn="l" rtl="0">
              <a:spcBef>
                <a:spcPts val="0"/>
              </a:spcBef>
              <a:spcAft>
                <a:spcPts val="0"/>
              </a:spcAft>
              <a:buClr>
                <a:srgbClr val="000000"/>
              </a:buClr>
              <a:buSzPts val="1400"/>
              <a:buChar char="■"/>
            </a:pPr>
            <a:r>
              <a:rPr lang="en">
                <a:solidFill>
                  <a:srgbClr val="000000"/>
                </a:solidFill>
              </a:rPr>
              <a:t>Special collections materials containing multiple formats</a:t>
            </a:r>
            <a:endParaRPr>
              <a:solidFill>
                <a:srgbClr val="000000"/>
              </a:solidFill>
            </a:endParaRPr>
          </a:p>
          <a:p>
            <a:pPr marL="1828800" lvl="3" indent="-317500" algn="l" rtl="0">
              <a:spcBef>
                <a:spcPts val="0"/>
              </a:spcBef>
              <a:spcAft>
                <a:spcPts val="0"/>
              </a:spcAft>
              <a:buClr>
                <a:srgbClr val="000000"/>
              </a:buClr>
              <a:buSzPts val="1400"/>
              <a:buChar char="●"/>
            </a:pPr>
            <a:r>
              <a:rPr lang="en">
                <a:solidFill>
                  <a:srgbClr val="000000"/>
                </a:solidFill>
              </a:rPr>
              <a:t>Focus: LGBTQ regional and national history documenting the community’s struggle for both legal and social recognition</a:t>
            </a:r>
            <a:endParaRPr>
              <a:solidFill>
                <a:srgbClr val="000000"/>
              </a:solidFill>
            </a:endParaRPr>
          </a:p>
          <a:p>
            <a:pPr marL="1828800" lvl="3" indent="-317500" algn="l" rtl="0">
              <a:spcBef>
                <a:spcPts val="0"/>
              </a:spcBef>
              <a:spcAft>
                <a:spcPts val="0"/>
              </a:spcAft>
              <a:buClr>
                <a:srgbClr val="000000"/>
              </a:buClr>
              <a:buSzPts val="1400"/>
              <a:buChar char="●"/>
            </a:pPr>
            <a:r>
              <a:rPr lang="en">
                <a:solidFill>
                  <a:srgbClr val="000000"/>
                </a:solidFill>
              </a:rPr>
              <a:t>Formats:</a:t>
            </a:r>
            <a:endParaRPr>
              <a:solidFill>
                <a:srgbClr val="000000"/>
              </a:solidFill>
            </a:endParaRPr>
          </a:p>
          <a:p>
            <a:pPr marL="2286000" lvl="4" indent="-317500" algn="l" rtl="0">
              <a:spcBef>
                <a:spcPts val="0"/>
              </a:spcBef>
              <a:spcAft>
                <a:spcPts val="0"/>
              </a:spcAft>
              <a:buClr>
                <a:srgbClr val="000000"/>
              </a:buClr>
              <a:buSzPts val="1400"/>
              <a:buChar char="◆"/>
            </a:pPr>
            <a:r>
              <a:rPr lang="en">
                <a:solidFill>
                  <a:srgbClr val="000000"/>
                </a:solidFill>
              </a:rPr>
              <a:t>Books</a:t>
            </a:r>
            <a:endParaRPr>
              <a:solidFill>
                <a:srgbClr val="000000"/>
              </a:solidFill>
            </a:endParaRPr>
          </a:p>
          <a:p>
            <a:pPr marL="2286000" lvl="4" indent="-317500" algn="l" rtl="0">
              <a:spcBef>
                <a:spcPts val="0"/>
              </a:spcBef>
              <a:spcAft>
                <a:spcPts val="0"/>
              </a:spcAft>
              <a:buClr>
                <a:srgbClr val="000000"/>
              </a:buClr>
              <a:buSzPts val="1400"/>
              <a:buChar char="◆"/>
            </a:pPr>
            <a:r>
              <a:rPr lang="en">
                <a:solidFill>
                  <a:srgbClr val="000000"/>
                </a:solidFill>
              </a:rPr>
              <a:t>Serials</a:t>
            </a:r>
            <a:endParaRPr>
              <a:solidFill>
                <a:srgbClr val="000000"/>
              </a:solidFill>
            </a:endParaRPr>
          </a:p>
          <a:p>
            <a:pPr marL="2286000" lvl="4" indent="-317500" algn="l" rtl="0">
              <a:spcBef>
                <a:spcPts val="0"/>
              </a:spcBef>
              <a:spcAft>
                <a:spcPts val="0"/>
              </a:spcAft>
              <a:buClr>
                <a:srgbClr val="000000"/>
              </a:buClr>
              <a:buSzPts val="1400"/>
              <a:buChar char="◆"/>
            </a:pPr>
            <a:r>
              <a:rPr lang="en">
                <a:solidFill>
                  <a:srgbClr val="000000"/>
                </a:solidFill>
              </a:rPr>
              <a:t>Visual material</a:t>
            </a:r>
            <a:endParaRPr>
              <a:solidFill>
                <a:srgbClr val="000000"/>
              </a:solidFill>
            </a:endParaRPr>
          </a:p>
          <a:p>
            <a:pPr marL="2286000" lvl="4" indent="-317500" algn="l" rtl="0">
              <a:spcBef>
                <a:spcPts val="0"/>
              </a:spcBef>
              <a:spcAft>
                <a:spcPts val="0"/>
              </a:spcAft>
              <a:buClr>
                <a:srgbClr val="000000"/>
              </a:buClr>
              <a:buSzPts val="1400"/>
              <a:buChar char="◆"/>
            </a:pPr>
            <a:r>
              <a:rPr lang="en">
                <a:solidFill>
                  <a:srgbClr val="000000"/>
                </a:solidFill>
              </a:rPr>
              <a:t>Ephemera</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Why?</a:t>
            </a:r>
            <a:endParaRPr>
              <a:solidFill>
                <a:srgbClr val="000000"/>
              </a:solidFill>
            </a:endParaRPr>
          </a:p>
          <a:p>
            <a:pPr marL="914400" lvl="1" indent="-317500" algn="l" rtl="0">
              <a:spcBef>
                <a:spcPts val="0"/>
              </a:spcBef>
              <a:spcAft>
                <a:spcPts val="0"/>
              </a:spcAft>
              <a:buClr>
                <a:srgbClr val="000000"/>
              </a:buClr>
              <a:buSzPts val="1400"/>
              <a:buChar char="➢"/>
            </a:pPr>
            <a:r>
              <a:rPr lang="en">
                <a:solidFill>
                  <a:srgbClr val="000000"/>
                </a:solidFill>
              </a:rPr>
              <a:t>Cushing Memorial Library and Archives has a backlog of more than 60,000 items. Cataloging staffing levels are insufficient and will likely remain so in the near future</a:t>
            </a:r>
            <a:endParaRPr>
              <a:solidFill>
                <a:srgbClr val="000000"/>
              </a:solidFill>
            </a:endParaRPr>
          </a:p>
        </p:txBody>
      </p:sp>
      <p:pic>
        <p:nvPicPr>
          <p:cNvPr id="128" name="Google Shape;128;p23"/>
          <p:cNvPicPr preferRelativeResize="0"/>
          <p:nvPr/>
        </p:nvPicPr>
        <p:blipFill>
          <a:blip r:embed="rId3">
            <a:alphaModFix/>
          </a:blip>
          <a:stretch>
            <a:fillRect/>
          </a:stretch>
        </p:blipFill>
        <p:spPr>
          <a:xfrm>
            <a:off x="6594050" y="281700"/>
            <a:ext cx="2161000" cy="373100"/>
          </a:xfrm>
          <a:prstGeom prst="rect">
            <a:avLst/>
          </a:prstGeom>
          <a:noFill/>
          <a:ln>
            <a:no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4"/>
          <p:cNvSpPr txBox="1">
            <a:spLocks noGrp="1"/>
          </p:cNvSpPr>
          <p:nvPr>
            <p:ph type="title"/>
          </p:nvPr>
        </p:nvSpPr>
        <p:spPr>
          <a:xfrm>
            <a:off x="311700" y="1826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latin typeface="Raleway"/>
                <a:ea typeface="Raleway"/>
                <a:cs typeface="Raleway"/>
                <a:sym typeface="Raleway"/>
              </a:rPr>
              <a:t>Collaboration opportunities</a:t>
            </a:r>
            <a:endParaRPr sz="3000">
              <a:latin typeface="Raleway"/>
              <a:ea typeface="Raleway"/>
              <a:cs typeface="Raleway"/>
              <a:sym typeface="Raleway"/>
            </a:endParaRPr>
          </a:p>
        </p:txBody>
      </p:sp>
      <p:sp>
        <p:nvSpPr>
          <p:cNvPr id="134" name="Google Shape;134;p24"/>
          <p:cNvSpPr txBox="1">
            <a:spLocks noGrp="1"/>
          </p:cNvSpPr>
          <p:nvPr>
            <p:ph type="body" idx="1"/>
          </p:nvPr>
        </p:nvSpPr>
        <p:spPr>
          <a:xfrm>
            <a:off x="311700" y="1042125"/>
            <a:ext cx="8520600" cy="37800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b="1"/>
              <a:t>Developing BIBFRAME profiles*</a:t>
            </a:r>
            <a:endParaRPr b="1"/>
          </a:p>
          <a:p>
            <a:pPr marL="914400" lvl="1" indent="-317500" algn="l" rtl="0">
              <a:spcBef>
                <a:spcPts val="0"/>
              </a:spcBef>
              <a:spcAft>
                <a:spcPts val="0"/>
              </a:spcAft>
              <a:buSzPts val="1400"/>
              <a:buChar char="➢"/>
            </a:pPr>
            <a:r>
              <a:rPr lang="en"/>
              <a:t>Profiles working group -- Profiles  best practices</a:t>
            </a:r>
            <a:endParaRPr/>
          </a:p>
          <a:p>
            <a:pPr marL="914400" lvl="1" indent="-317500" algn="l" rtl="0">
              <a:spcBef>
                <a:spcPts val="0"/>
              </a:spcBef>
              <a:spcAft>
                <a:spcPts val="0"/>
              </a:spcAft>
              <a:buSzPts val="1400"/>
              <a:buChar char="➢"/>
            </a:pPr>
            <a:r>
              <a:rPr lang="en"/>
              <a:t>Profiles wranglers</a:t>
            </a:r>
            <a:endParaRPr/>
          </a:p>
          <a:p>
            <a:pPr marL="914400" lvl="1" indent="-317500" algn="l" rtl="0">
              <a:spcBef>
                <a:spcPts val="0"/>
              </a:spcBef>
              <a:spcAft>
                <a:spcPts val="0"/>
              </a:spcAft>
              <a:buSzPts val="1400"/>
              <a:buChar char="➢"/>
            </a:pPr>
            <a:r>
              <a:rPr lang="en"/>
              <a:t>Cloning, reusing or starting from scratch</a:t>
            </a:r>
            <a:endParaRPr/>
          </a:p>
          <a:p>
            <a:pPr marL="914400" lvl="1" indent="-317500" algn="l" rtl="0">
              <a:spcBef>
                <a:spcPts val="0"/>
              </a:spcBef>
              <a:spcAft>
                <a:spcPts val="0"/>
              </a:spcAft>
              <a:buSzPts val="1400"/>
              <a:buChar char="➢"/>
            </a:pPr>
            <a:r>
              <a:rPr lang="en"/>
              <a:t>Cross-institutional profile development (more about this later)</a:t>
            </a:r>
            <a:endParaRPr/>
          </a:p>
          <a:p>
            <a:pPr marL="457200" lvl="0" indent="-342900" algn="l" rtl="0">
              <a:spcBef>
                <a:spcPts val="0"/>
              </a:spcBef>
              <a:spcAft>
                <a:spcPts val="0"/>
              </a:spcAft>
              <a:buSzPts val="1800"/>
              <a:buFont typeface="Raleway"/>
              <a:buChar char="❖"/>
            </a:pPr>
            <a:r>
              <a:rPr lang="en"/>
              <a:t>Sharing workflows</a:t>
            </a:r>
            <a:endParaRPr/>
          </a:p>
          <a:p>
            <a:pPr marL="914400" lvl="1" indent="-317500" algn="l" rtl="0">
              <a:spcBef>
                <a:spcPts val="0"/>
              </a:spcBef>
              <a:spcAft>
                <a:spcPts val="0"/>
              </a:spcAft>
              <a:buSzPts val="1400"/>
              <a:buChar char="➢"/>
            </a:pPr>
            <a:r>
              <a:rPr lang="en"/>
              <a:t>Managing profiles in GitHub</a:t>
            </a:r>
            <a:endParaRPr/>
          </a:p>
          <a:p>
            <a:pPr marL="914400" lvl="1" indent="-317500" algn="l" rtl="0">
              <a:spcBef>
                <a:spcPts val="0"/>
              </a:spcBef>
              <a:spcAft>
                <a:spcPts val="0"/>
              </a:spcAft>
              <a:buSzPts val="1400"/>
              <a:buChar char="➢"/>
            </a:pPr>
            <a:r>
              <a:rPr lang="en"/>
              <a:t>Question Authorities Support requests</a:t>
            </a:r>
            <a:endParaRPr/>
          </a:p>
          <a:p>
            <a:pPr marL="914400" lvl="1" indent="-317500" algn="l" rtl="0">
              <a:spcBef>
                <a:spcPts val="0"/>
              </a:spcBef>
              <a:spcAft>
                <a:spcPts val="0"/>
              </a:spcAft>
              <a:buSzPts val="1400"/>
              <a:buChar char="➢"/>
            </a:pPr>
            <a:r>
              <a:rPr lang="en"/>
              <a:t>Converted data analysis</a:t>
            </a:r>
            <a:endParaRPr/>
          </a:p>
          <a:p>
            <a:pPr marL="457200" lvl="0" indent="-342900" algn="l" rtl="0">
              <a:spcBef>
                <a:spcPts val="0"/>
              </a:spcBef>
              <a:spcAft>
                <a:spcPts val="0"/>
              </a:spcAft>
              <a:buSzPts val="1800"/>
              <a:buChar char="❖"/>
            </a:pPr>
            <a:r>
              <a:rPr lang="en"/>
              <a:t>Training strategies</a:t>
            </a:r>
            <a:endParaRPr/>
          </a:p>
          <a:p>
            <a:pPr marL="914400" lvl="1" indent="-317500" algn="l" rtl="0">
              <a:spcBef>
                <a:spcPts val="0"/>
              </a:spcBef>
              <a:spcAft>
                <a:spcPts val="0"/>
              </a:spcAft>
              <a:buSzPts val="1400"/>
              <a:buChar char="➢"/>
            </a:pPr>
            <a:r>
              <a:rPr lang="en"/>
              <a:t>LC training </a:t>
            </a:r>
            <a:endParaRPr/>
          </a:p>
          <a:p>
            <a:pPr marL="914400" lvl="1" indent="-317500" algn="l" rtl="0">
              <a:spcBef>
                <a:spcPts val="0"/>
              </a:spcBef>
              <a:spcAft>
                <a:spcPts val="0"/>
              </a:spcAft>
              <a:buSzPts val="1400"/>
              <a:buChar char="➢"/>
            </a:pPr>
            <a:r>
              <a:rPr lang="en"/>
              <a:t>Train the trainers</a:t>
            </a:r>
            <a:endParaRPr/>
          </a:p>
          <a:p>
            <a:pPr marL="457200" lvl="0" indent="0" algn="l" rtl="0">
              <a:spcBef>
                <a:spcPts val="0"/>
              </a:spcBef>
              <a:spcAft>
                <a:spcPts val="0"/>
              </a:spcAft>
              <a:buNone/>
            </a:pPr>
            <a:r>
              <a:rPr lang="en"/>
              <a:t> </a:t>
            </a:r>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25"/>
          <p:cNvSpPr txBox="1">
            <a:spLocks noGrp="1"/>
          </p:cNvSpPr>
          <p:nvPr>
            <p:ph type="title"/>
          </p:nvPr>
        </p:nvSpPr>
        <p:spPr>
          <a:xfrm>
            <a:off x="311700" y="2136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Collaboration opportunities (cont.)</a:t>
            </a:r>
            <a:endParaRPr/>
          </a:p>
        </p:txBody>
      </p:sp>
      <p:sp>
        <p:nvSpPr>
          <p:cNvPr id="140" name="Google Shape;140;p25"/>
          <p:cNvSpPr txBox="1">
            <a:spLocks noGrp="1"/>
          </p:cNvSpPr>
          <p:nvPr>
            <p:ph type="body" idx="1"/>
          </p:nvPr>
        </p:nvSpPr>
        <p:spPr>
          <a:xfrm>
            <a:off x="311700" y="863550"/>
            <a:ext cx="8520600" cy="39828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Communication channels</a:t>
            </a:r>
            <a:endParaRPr/>
          </a:p>
          <a:p>
            <a:pPr marL="914400" lvl="1" indent="-317500" algn="l" rtl="0">
              <a:spcBef>
                <a:spcPts val="0"/>
              </a:spcBef>
              <a:spcAft>
                <a:spcPts val="0"/>
              </a:spcAft>
              <a:buSzPts val="1400"/>
              <a:buChar char="➢"/>
            </a:pPr>
            <a:r>
              <a:rPr lang="en"/>
              <a:t>Slack</a:t>
            </a:r>
            <a:endParaRPr/>
          </a:p>
          <a:p>
            <a:pPr marL="914400" lvl="1" indent="-317500" algn="l" rtl="0">
              <a:spcBef>
                <a:spcPts val="0"/>
              </a:spcBef>
              <a:spcAft>
                <a:spcPts val="0"/>
              </a:spcAft>
              <a:buSzPts val="1400"/>
              <a:buChar char="➢"/>
            </a:pPr>
            <a:r>
              <a:rPr lang="en"/>
              <a:t>Wiki</a:t>
            </a:r>
            <a:endParaRPr/>
          </a:p>
          <a:p>
            <a:pPr marL="914400" lvl="1" indent="-317500" algn="l" rtl="0">
              <a:spcBef>
                <a:spcPts val="0"/>
              </a:spcBef>
              <a:spcAft>
                <a:spcPts val="0"/>
              </a:spcAft>
              <a:buSzPts val="1400"/>
              <a:buChar char="➢"/>
            </a:pPr>
            <a:r>
              <a:rPr lang="en"/>
              <a:t>Google Groups</a:t>
            </a:r>
            <a:endParaRPr/>
          </a:p>
          <a:p>
            <a:pPr marL="914400" lvl="1" indent="-317500" algn="l" rtl="0">
              <a:spcBef>
                <a:spcPts val="0"/>
              </a:spcBef>
              <a:spcAft>
                <a:spcPts val="0"/>
              </a:spcAft>
              <a:buSzPts val="1400"/>
              <a:buChar char="➢"/>
            </a:pPr>
            <a:r>
              <a:rPr lang="en"/>
              <a:t>Public Drive</a:t>
            </a:r>
            <a:endParaRPr/>
          </a:p>
          <a:p>
            <a:pPr marL="914400" lvl="1" indent="-317500" algn="l" rtl="0">
              <a:spcBef>
                <a:spcPts val="0"/>
              </a:spcBef>
              <a:spcAft>
                <a:spcPts val="0"/>
              </a:spcAft>
              <a:buSzPts val="1400"/>
              <a:buChar char="➢"/>
            </a:pPr>
            <a:r>
              <a:rPr lang="en"/>
              <a:t>GitHub</a:t>
            </a:r>
            <a:endParaRPr/>
          </a:p>
          <a:p>
            <a:pPr marL="914400" lvl="1" indent="-317500" algn="l" rtl="0">
              <a:spcBef>
                <a:spcPts val="0"/>
              </a:spcBef>
              <a:spcAft>
                <a:spcPts val="0"/>
              </a:spcAft>
              <a:buSzPts val="1400"/>
              <a:buChar char="➢"/>
            </a:pPr>
            <a:r>
              <a:rPr lang="en"/>
              <a:t>In-person and remote meetings</a:t>
            </a:r>
            <a:endParaRPr/>
          </a:p>
          <a:p>
            <a:pPr marL="457200" lvl="0" indent="-342900" algn="l" rtl="0">
              <a:spcBef>
                <a:spcPts val="0"/>
              </a:spcBef>
              <a:spcAft>
                <a:spcPts val="0"/>
              </a:spcAft>
              <a:buSzPts val="1800"/>
              <a:buChar char="❖"/>
            </a:pPr>
            <a:r>
              <a:rPr lang="en"/>
              <a:t>Affinity Groups</a:t>
            </a:r>
            <a:endParaRPr/>
          </a:p>
          <a:p>
            <a:pPr marL="914400" lvl="1" indent="-317500" algn="l" rtl="0">
              <a:spcBef>
                <a:spcPts val="0"/>
              </a:spcBef>
              <a:spcAft>
                <a:spcPts val="0"/>
              </a:spcAft>
              <a:buSzPts val="1400"/>
              <a:buChar char="➢"/>
            </a:pPr>
            <a:r>
              <a:rPr lang="en" b="1"/>
              <a:t>Rare Materials (more about this later)</a:t>
            </a:r>
            <a:endParaRPr b="1"/>
          </a:p>
          <a:p>
            <a:pPr marL="914400" lvl="1" indent="-317500" algn="l" rtl="0">
              <a:spcBef>
                <a:spcPts val="0"/>
              </a:spcBef>
              <a:spcAft>
                <a:spcPts val="0"/>
              </a:spcAft>
              <a:buSzPts val="1400"/>
              <a:buChar char="➢"/>
            </a:pPr>
            <a:r>
              <a:rPr lang="en"/>
              <a:t>Discovery</a:t>
            </a:r>
            <a:endParaRPr/>
          </a:p>
          <a:p>
            <a:pPr marL="914400" lvl="1" indent="-317500" algn="l" rtl="0">
              <a:spcBef>
                <a:spcPts val="0"/>
              </a:spcBef>
              <a:spcAft>
                <a:spcPts val="0"/>
              </a:spcAft>
              <a:buSzPts val="1400"/>
              <a:buChar char="➢"/>
            </a:pPr>
            <a:r>
              <a:rPr lang="en"/>
              <a:t>Wikidata</a:t>
            </a:r>
            <a:endParaRPr/>
          </a:p>
          <a:p>
            <a:pPr marL="914400" lvl="1" indent="-317500" algn="l" rtl="0">
              <a:spcBef>
                <a:spcPts val="0"/>
              </a:spcBef>
              <a:spcAft>
                <a:spcPts val="0"/>
              </a:spcAft>
              <a:buSzPts val="1400"/>
              <a:buChar char="➢"/>
            </a:pPr>
            <a:r>
              <a:rPr lang="en"/>
              <a:t>Non-roman scripts</a:t>
            </a:r>
            <a:endParaRPr/>
          </a:p>
          <a:p>
            <a:pPr marL="457200" lvl="0" indent="-342900" algn="l" rtl="0">
              <a:spcBef>
                <a:spcPts val="0"/>
              </a:spcBef>
              <a:spcAft>
                <a:spcPts val="0"/>
              </a:spcAft>
              <a:buSzPts val="1800"/>
              <a:buChar char="❖"/>
            </a:pPr>
            <a:r>
              <a:rPr lang="en"/>
              <a:t>Working Groups</a:t>
            </a:r>
            <a:endParaRPr/>
          </a:p>
          <a:p>
            <a:pPr marL="914400" lvl="1" indent="-317500" algn="l" rtl="0">
              <a:spcBef>
                <a:spcPts val="0"/>
              </a:spcBef>
              <a:spcAft>
                <a:spcPts val="0"/>
              </a:spcAft>
              <a:buSzPts val="1400"/>
              <a:buChar char="➢"/>
            </a:pPr>
            <a:r>
              <a:rPr lang="en"/>
              <a:t>Sinopia User Group</a:t>
            </a:r>
            <a:endParaRPr/>
          </a:p>
          <a:p>
            <a:pPr marL="914400" lvl="1" indent="-317500" algn="l" rtl="0">
              <a:spcBef>
                <a:spcPts val="0"/>
              </a:spcBef>
              <a:spcAft>
                <a:spcPts val="0"/>
              </a:spcAft>
              <a:buSzPts val="1400"/>
              <a:buChar char="➢"/>
            </a:pPr>
            <a:r>
              <a:rPr lang="en"/>
              <a:t>Sinopia Profiles Working Group</a:t>
            </a:r>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6"/>
          <p:cNvSpPr txBox="1">
            <a:spLocks noGrp="1"/>
          </p:cNvSpPr>
          <p:nvPr>
            <p:ph type="title"/>
          </p:nvPr>
        </p:nvSpPr>
        <p:spPr>
          <a:xfrm>
            <a:off x="182700" y="1995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Rare Materials Affinity Group</a:t>
            </a:r>
            <a:endParaRPr/>
          </a:p>
        </p:txBody>
      </p:sp>
      <p:sp>
        <p:nvSpPr>
          <p:cNvPr id="146" name="Google Shape;146;p26"/>
          <p:cNvSpPr txBox="1">
            <a:spLocks noGrp="1"/>
          </p:cNvSpPr>
          <p:nvPr>
            <p:ph type="body" idx="1"/>
          </p:nvPr>
        </p:nvSpPr>
        <p:spPr>
          <a:xfrm>
            <a:off x="182700" y="863550"/>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b="1">
                <a:solidFill>
                  <a:srgbClr val="666666"/>
                </a:solidFill>
              </a:rPr>
              <a:t>Charge:</a:t>
            </a:r>
            <a:r>
              <a:rPr lang="en">
                <a:solidFill>
                  <a:srgbClr val="666666"/>
                </a:solidFill>
              </a:rPr>
              <a:t> </a:t>
            </a:r>
            <a:r>
              <a:rPr lang="en">
                <a:solidFill>
                  <a:srgbClr val="666666"/>
                </a:solidFill>
                <a:latin typeface="Raleway"/>
                <a:ea typeface="Raleway"/>
                <a:cs typeface="Raleway"/>
                <a:sym typeface="Raleway"/>
              </a:rPr>
              <a:t>seeks to make use of the collective expertise across the member and cohort institutions to discuss needs and challenges particular to rare materials, and to coordinate the development of resources to support our work. </a:t>
            </a:r>
            <a:endParaRPr>
              <a:solidFill>
                <a:srgbClr val="666666"/>
              </a:solidFill>
              <a:latin typeface="Raleway"/>
              <a:ea typeface="Raleway"/>
              <a:cs typeface="Raleway"/>
              <a:sym typeface="Raleway"/>
            </a:endParaRPr>
          </a:p>
          <a:p>
            <a:pPr marL="0" lvl="0" indent="0" algn="l" rtl="0">
              <a:spcBef>
                <a:spcPts val="0"/>
              </a:spcBef>
              <a:spcAft>
                <a:spcPts val="0"/>
              </a:spcAft>
              <a:buClr>
                <a:schemeClr val="dk1"/>
              </a:buClr>
              <a:buSzPts val="1100"/>
              <a:buFont typeface="Arial"/>
              <a:buNone/>
            </a:pPr>
            <a:endParaRPr>
              <a:solidFill>
                <a:srgbClr val="666666"/>
              </a:solidFill>
              <a:latin typeface="Raleway"/>
              <a:ea typeface="Raleway"/>
              <a:cs typeface="Raleway"/>
              <a:sym typeface="Raleway"/>
            </a:endParaRPr>
          </a:p>
          <a:p>
            <a:pPr marL="0" lvl="0" indent="0" algn="l" rtl="0">
              <a:spcBef>
                <a:spcPts val="0"/>
              </a:spcBef>
              <a:spcAft>
                <a:spcPts val="0"/>
              </a:spcAft>
              <a:buNone/>
            </a:pPr>
            <a:r>
              <a:rPr lang="en">
                <a:solidFill>
                  <a:srgbClr val="666666"/>
                </a:solidFill>
                <a:latin typeface="Raleway"/>
                <a:ea typeface="Raleway"/>
                <a:cs typeface="Raleway"/>
                <a:sym typeface="Raleway"/>
              </a:rPr>
              <a:t>The Rare Materials Affinity Group will build upon the existing strong relationships among rare materials communities, and will liaise with associated communities as needed. </a:t>
            </a:r>
            <a:endParaRPr>
              <a:solidFill>
                <a:srgbClr val="666666"/>
              </a:solidFill>
              <a:latin typeface="Raleway"/>
              <a:ea typeface="Raleway"/>
              <a:cs typeface="Raleway"/>
              <a:sym typeface="Raleway"/>
            </a:endParaRPr>
          </a:p>
          <a:p>
            <a:pPr marL="0" lvl="0" indent="0" algn="l" rtl="0">
              <a:spcBef>
                <a:spcPts val="0"/>
              </a:spcBef>
              <a:spcAft>
                <a:spcPts val="0"/>
              </a:spcAft>
              <a:buNone/>
            </a:pPr>
            <a:endParaRPr>
              <a:solidFill>
                <a:srgbClr val="666666"/>
              </a:solidFill>
            </a:endParaRPr>
          </a:p>
          <a:p>
            <a:pPr marL="457200" lvl="0" indent="-342900" algn="l" rtl="0">
              <a:spcBef>
                <a:spcPts val="0"/>
              </a:spcBef>
              <a:spcAft>
                <a:spcPts val="0"/>
              </a:spcAft>
              <a:buClr>
                <a:srgbClr val="666666"/>
              </a:buClr>
              <a:buSzPts val="1800"/>
              <a:buChar char="❖"/>
            </a:pPr>
            <a:r>
              <a:rPr lang="en">
                <a:solidFill>
                  <a:srgbClr val="666666"/>
                </a:solidFill>
              </a:rPr>
              <a:t>Meets monthly</a:t>
            </a:r>
            <a:endParaRPr>
              <a:solidFill>
                <a:srgbClr val="666666"/>
              </a:solidFill>
            </a:endParaRPr>
          </a:p>
          <a:p>
            <a:pPr marL="457200" lvl="0" indent="-342900" algn="l" rtl="0">
              <a:spcBef>
                <a:spcPts val="0"/>
              </a:spcBef>
              <a:spcAft>
                <a:spcPts val="0"/>
              </a:spcAft>
              <a:buClr>
                <a:srgbClr val="666666"/>
              </a:buClr>
              <a:buSzPts val="1800"/>
              <a:buChar char="❖"/>
            </a:pPr>
            <a:r>
              <a:rPr lang="en">
                <a:solidFill>
                  <a:srgbClr val="666666"/>
                </a:solidFill>
              </a:rPr>
              <a:t>Discuss project details</a:t>
            </a:r>
            <a:endParaRPr>
              <a:solidFill>
                <a:srgbClr val="666666"/>
              </a:solidFill>
            </a:endParaRPr>
          </a:p>
          <a:p>
            <a:pPr marL="457200" lvl="0" indent="-342900" algn="l" rtl="0">
              <a:spcBef>
                <a:spcPts val="0"/>
              </a:spcBef>
              <a:spcAft>
                <a:spcPts val="0"/>
              </a:spcAft>
              <a:buClr>
                <a:srgbClr val="666666"/>
              </a:buClr>
              <a:buSzPts val="1800"/>
              <a:buChar char="❖"/>
            </a:pPr>
            <a:r>
              <a:rPr lang="en">
                <a:solidFill>
                  <a:srgbClr val="666666"/>
                </a:solidFill>
              </a:rPr>
              <a:t>Collaborate on profiles</a:t>
            </a:r>
            <a:endParaRPr>
              <a:solidFill>
                <a:srgbClr val="666666"/>
              </a:solidFill>
            </a:endParaRPr>
          </a:p>
          <a:p>
            <a:pPr marL="457200" lvl="0" indent="-342900" algn="l" rtl="0">
              <a:spcBef>
                <a:spcPts val="0"/>
              </a:spcBef>
              <a:spcAft>
                <a:spcPts val="0"/>
              </a:spcAft>
              <a:buClr>
                <a:srgbClr val="666666"/>
              </a:buClr>
              <a:buSzPts val="1800"/>
              <a:buChar char="❖"/>
            </a:pPr>
            <a:r>
              <a:rPr lang="en">
                <a:solidFill>
                  <a:srgbClr val="666666"/>
                </a:solidFill>
              </a:rPr>
              <a:t>Acts as a support group!</a:t>
            </a:r>
            <a:endParaRPr>
              <a:solidFill>
                <a:srgbClr val="666666"/>
              </a:solidFill>
            </a:endParaRPr>
          </a:p>
          <a:p>
            <a:pPr marL="0" lvl="0" indent="0" algn="l" rtl="0">
              <a:spcBef>
                <a:spcPts val="0"/>
              </a:spcBef>
              <a:spcAft>
                <a:spcPts val="0"/>
              </a:spcAft>
              <a:buClr>
                <a:schemeClr val="dk1"/>
              </a:buClr>
              <a:buSzPts val="1100"/>
              <a:buFont typeface="Arial"/>
              <a:buNone/>
            </a:pPr>
            <a:endParaRPr sz="1400">
              <a:solidFill>
                <a:schemeClr val="dk1"/>
              </a:solidFill>
            </a:endParaRPr>
          </a:p>
          <a:p>
            <a:pPr marL="0" lvl="0" indent="0" algn="l" rtl="0">
              <a:spcBef>
                <a:spcPts val="0"/>
              </a:spcBef>
              <a:spcAft>
                <a:spcPts val="1600"/>
              </a:spcAft>
              <a:buNone/>
            </a:pPr>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7"/>
          <p:cNvSpPr txBox="1">
            <a:spLocks noGrp="1"/>
          </p:cNvSpPr>
          <p:nvPr>
            <p:ph type="title"/>
          </p:nvPr>
        </p:nvSpPr>
        <p:spPr>
          <a:xfrm>
            <a:off x="154500" y="195850"/>
            <a:ext cx="89895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Managing expectations &amp; Anticipating challenges</a:t>
            </a:r>
            <a:endParaRPr/>
          </a:p>
        </p:txBody>
      </p:sp>
      <p:sp>
        <p:nvSpPr>
          <p:cNvPr id="152" name="Google Shape;152;p27"/>
          <p:cNvSpPr txBox="1">
            <a:spLocks noGrp="1"/>
          </p:cNvSpPr>
          <p:nvPr>
            <p:ph type="body" idx="1"/>
          </p:nvPr>
        </p:nvSpPr>
        <p:spPr>
          <a:xfrm>
            <a:off x="311700" y="768550"/>
            <a:ext cx="8520600" cy="4178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Building the ship while sailing it</a:t>
            </a:r>
            <a:endParaRPr/>
          </a:p>
          <a:p>
            <a:pPr marL="914400" marR="0" lvl="1" indent="-342900" algn="l" rtl="0">
              <a:lnSpc>
                <a:spcPct val="115000"/>
              </a:lnSpc>
              <a:spcBef>
                <a:spcPts val="0"/>
              </a:spcBef>
              <a:spcAft>
                <a:spcPts val="0"/>
              </a:spcAft>
              <a:buClr>
                <a:schemeClr val="dk2"/>
              </a:buClr>
              <a:buSzPts val="1800"/>
              <a:buFont typeface="Raleway"/>
              <a:buChar char="➢"/>
            </a:pPr>
            <a:r>
              <a:rPr lang="en"/>
              <a:t>Initial assumption of project risks --- management of expectations</a:t>
            </a:r>
            <a:endParaRPr/>
          </a:p>
          <a:p>
            <a:pPr marL="914400" lvl="1" indent="-317500" algn="l" rtl="0">
              <a:spcBef>
                <a:spcPts val="0"/>
              </a:spcBef>
              <a:spcAft>
                <a:spcPts val="0"/>
              </a:spcAft>
              <a:buSzPts val="1400"/>
              <a:buChar char="➢"/>
            </a:pPr>
            <a:r>
              <a:rPr lang="en"/>
              <a:t>Project team needs to ramp up on new technologies</a:t>
            </a:r>
            <a:endParaRPr/>
          </a:p>
          <a:p>
            <a:pPr marL="914400" lvl="1" indent="-317500" algn="l" rtl="0">
              <a:spcBef>
                <a:spcPts val="0"/>
              </a:spcBef>
              <a:spcAft>
                <a:spcPts val="0"/>
              </a:spcAft>
              <a:buSzPts val="1400"/>
              <a:buChar char="➢"/>
            </a:pPr>
            <a:r>
              <a:rPr lang="en"/>
              <a:t>Cohort institutions need to get up to speed</a:t>
            </a:r>
            <a:endParaRPr/>
          </a:p>
          <a:p>
            <a:pPr marL="914400" lvl="1" indent="-317500" algn="l" rtl="0">
              <a:spcBef>
                <a:spcPts val="0"/>
              </a:spcBef>
              <a:spcAft>
                <a:spcPts val="0"/>
              </a:spcAft>
              <a:buSzPts val="1400"/>
              <a:buChar char="➢"/>
            </a:pPr>
            <a:r>
              <a:rPr lang="en"/>
              <a:t>We don’t know what we don’t know</a:t>
            </a:r>
            <a:endParaRPr/>
          </a:p>
          <a:p>
            <a:pPr marL="457200" lvl="0" indent="-342900" algn="l" rtl="0">
              <a:spcBef>
                <a:spcPts val="0"/>
              </a:spcBef>
              <a:spcAft>
                <a:spcPts val="0"/>
              </a:spcAft>
              <a:buSzPts val="1800"/>
              <a:buChar char="❖"/>
            </a:pPr>
            <a:r>
              <a:rPr lang="en"/>
              <a:t>Learning new skills</a:t>
            </a:r>
            <a:endParaRPr/>
          </a:p>
          <a:p>
            <a:pPr marL="914400" lvl="1" indent="-317500" algn="l" rtl="0">
              <a:spcBef>
                <a:spcPts val="0"/>
              </a:spcBef>
              <a:spcAft>
                <a:spcPts val="0"/>
              </a:spcAft>
              <a:buSzPts val="1400"/>
              <a:buChar char="➢"/>
            </a:pPr>
            <a:r>
              <a:rPr lang="en"/>
              <a:t>RDF, ontologies, classes and properties</a:t>
            </a:r>
            <a:endParaRPr/>
          </a:p>
          <a:p>
            <a:pPr marL="914400" lvl="1" indent="-317500" algn="l" rtl="0">
              <a:spcBef>
                <a:spcPts val="0"/>
              </a:spcBef>
              <a:spcAft>
                <a:spcPts val="0"/>
              </a:spcAft>
              <a:buSzPts val="1400"/>
              <a:buChar char="➢"/>
            </a:pPr>
            <a:r>
              <a:rPr lang="en"/>
              <a:t>Github and JSON</a:t>
            </a:r>
            <a:endParaRPr/>
          </a:p>
          <a:p>
            <a:pPr marL="914400" lvl="1" indent="-317500" algn="l" rtl="0">
              <a:spcBef>
                <a:spcPts val="0"/>
              </a:spcBef>
              <a:spcAft>
                <a:spcPts val="0"/>
              </a:spcAft>
              <a:buSzPts val="1400"/>
              <a:buChar char="➢"/>
            </a:pPr>
            <a:r>
              <a:rPr lang="en"/>
              <a:t>Workflows adaptability</a:t>
            </a:r>
            <a:endParaRPr/>
          </a:p>
          <a:p>
            <a:pPr marL="457200" lvl="0" indent="-342900" algn="l" rtl="0">
              <a:spcBef>
                <a:spcPts val="0"/>
              </a:spcBef>
              <a:spcAft>
                <a:spcPts val="0"/>
              </a:spcAft>
              <a:buSzPts val="1800"/>
              <a:buChar char="❖"/>
            </a:pPr>
            <a:r>
              <a:rPr lang="en"/>
              <a:t>Reconciling community specific standards and vocabularies with the BIBFRAME model and the linked data environment</a:t>
            </a:r>
            <a:endParaRPr/>
          </a:p>
          <a:p>
            <a:pPr marL="457200" lvl="0" indent="-342900" algn="l" rtl="0">
              <a:spcBef>
                <a:spcPts val="0"/>
              </a:spcBef>
              <a:spcAft>
                <a:spcPts val="0"/>
              </a:spcAft>
              <a:buSzPts val="1800"/>
              <a:buChar char="❖"/>
            </a:pPr>
            <a:r>
              <a:rPr lang="en"/>
              <a:t>Data transferability (BIBFRAME to MARC and vice versa; ILS interoperability)</a:t>
            </a:r>
            <a:endParaRPr/>
          </a:p>
          <a:p>
            <a:pPr marL="457200" lvl="0" indent="-342900" algn="l" rtl="0">
              <a:spcBef>
                <a:spcPts val="0"/>
              </a:spcBef>
              <a:spcAft>
                <a:spcPts val="0"/>
              </a:spcAft>
              <a:buSzPts val="1800"/>
              <a:buChar char="❖"/>
            </a:pPr>
            <a:r>
              <a:rPr lang="en"/>
              <a:t>Shared data (cooperative cataloging; will we be duplicating work)</a:t>
            </a:r>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8"/>
          <p:cNvSpPr txBox="1">
            <a:spLocks noGrp="1"/>
          </p:cNvSpPr>
          <p:nvPr>
            <p:ph type="title"/>
          </p:nvPr>
        </p:nvSpPr>
        <p:spPr>
          <a:xfrm>
            <a:off x="311700" y="15830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Our next steps</a:t>
            </a:r>
            <a:endParaRPr/>
          </a:p>
        </p:txBody>
      </p:sp>
      <p:sp>
        <p:nvSpPr>
          <p:cNvPr id="158" name="Google Shape;158;p28"/>
          <p:cNvSpPr txBox="1">
            <a:spLocks noGrp="1"/>
          </p:cNvSpPr>
          <p:nvPr>
            <p:ph type="body" idx="1"/>
          </p:nvPr>
        </p:nvSpPr>
        <p:spPr>
          <a:xfrm>
            <a:off x="311700" y="863550"/>
            <a:ext cx="4389300" cy="34164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SzPts val="1800"/>
              <a:buChar char="❖"/>
            </a:pPr>
            <a:r>
              <a:rPr lang="en" dirty="0"/>
              <a:t>Training</a:t>
            </a:r>
            <a:endParaRPr dirty="0"/>
          </a:p>
          <a:p>
            <a:pPr marL="914400" lvl="1" indent="-317500" algn="l" rtl="0">
              <a:lnSpc>
                <a:spcPct val="150000"/>
              </a:lnSpc>
              <a:spcBef>
                <a:spcPts val="0"/>
              </a:spcBef>
              <a:spcAft>
                <a:spcPts val="0"/>
              </a:spcAft>
              <a:buSzPts val="1400"/>
              <a:buChar char="➢"/>
            </a:pPr>
            <a:r>
              <a:rPr lang="en" dirty="0"/>
              <a:t>Building skills for ourselves</a:t>
            </a:r>
            <a:endParaRPr dirty="0"/>
          </a:p>
          <a:p>
            <a:pPr marL="914400" lvl="1" indent="-317500" algn="l" rtl="0">
              <a:lnSpc>
                <a:spcPct val="150000"/>
              </a:lnSpc>
              <a:spcBef>
                <a:spcPts val="0"/>
              </a:spcBef>
              <a:spcAft>
                <a:spcPts val="0"/>
              </a:spcAft>
              <a:buSzPts val="1400"/>
              <a:buChar char="➢"/>
            </a:pPr>
            <a:r>
              <a:rPr lang="en" dirty="0"/>
              <a:t>For our colleagues in the library</a:t>
            </a:r>
            <a:endParaRPr dirty="0"/>
          </a:p>
          <a:p>
            <a:pPr marL="457200" lvl="0" indent="-342900" algn="l" rtl="0">
              <a:lnSpc>
                <a:spcPct val="150000"/>
              </a:lnSpc>
              <a:spcBef>
                <a:spcPts val="0"/>
              </a:spcBef>
              <a:spcAft>
                <a:spcPts val="0"/>
              </a:spcAft>
              <a:buSzPts val="1800"/>
              <a:buChar char="❖"/>
            </a:pPr>
            <a:r>
              <a:rPr lang="en" dirty="0"/>
              <a:t>Profile development/adaptation</a:t>
            </a:r>
            <a:endParaRPr dirty="0"/>
          </a:p>
          <a:p>
            <a:pPr marL="457200" lvl="0" indent="-342900" algn="l" rtl="0">
              <a:lnSpc>
                <a:spcPct val="150000"/>
              </a:lnSpc>
              <a:spcBef>
                <a:spcPts val="0"/>
              </a:spcBef>
              <a:spcAft>
                <a:spcPts val="0"/>
              </a:spcAft>
              <a:buSzPts val="1800"/>
              <a:buChar char="❖"/>
            </a:pPr>
            <a:r>
              <a:rPr lang="en" dirty="0"/>
              <a:t>Analyzing data</a:t>
            </a:r>
            <a:endParaRPr dirty="0"/>
          </a:p>
          <a:p>
            <a:pPr marL="457200" lvl="0" indent="-342900" algn="l" rtl="0">
              <a:lnSpc>
                <a:spcPct val="150000"/>
              </a:lnSpc>
              <a:spcBef>
                <a:spcPts val="0"/>
              </a:spcBef>
              <a:spcAft>
                <a:spcPts val="0"/>
              </a:spcAft>
              <a:buSzPts val="1800"/>
              <a:buChar char="❖"/>
            </a:pPr>
            <a:r>
              <a:rPr lang="en" dirty="0"/>
              <a:t>Collaborating with the community</a:t>
            </a:r>
            <a:endParaRPr dirty="0"/>
          </a:p>
          <a:p>
            <a:pPr marL="914400" lvl="1" indent="-317500" algn="l" rtl="0">
              <a:lnSpc>
                <a:spcPct val="150000"/>
              </a:lnSpc>
              <a:spcBef>
                <a:spcPts val="0"/>
              </a:spcBef>
              <a:spcAft>
                <a:spcPts val="0"/>
              </a:spcAft>
              <a:buSzPts val="1400"/>
              <a:buChar char="➢"/>
            </a:pPr>
            <a:r>
              <a:rPr lang="en" dirty="0"/>
              <a:t>Sharing data</a:t>
            </a:r>
            <a:endParaRPr dirty="0"/>
          </a:p>
          <a:p>
            <a:pPr marL="914400" lvl="1" indent="-317500" algn="l" rtl="0">
              <a:lnSpc>
                <a:spcPct val="150000"/>
              </a:lnSpc>
              <a:spcBef>
                <a:spcPts val="0"/>
              </a:spcBef>
              <a:spcAft>
                <a:spcPts val="0"/>
              </a:spcAft>
              <a:buSzPts val="1400"/>
              <a:buChar char="➢"/>
            </a:pPr>
            <a:r>
              <a:rPr lang="en" dirty="0"/>
              <a:t>Sharing best practices</a:t>
            </a:r>
            <a:endParaRPr dirty="0"/>
          </a:p>
          <a:p>
            <a:pPr marL="914400" lvl="1" indent="-317500" algn="l" rtl="0">
              <a:lnSpc>
                <a:spcPct val="150000"/>
              </a:lnSpc>
              <a:spcBef>
                <a:spcPts val="0"/>
              </a:spcBef>
              <a:spcAft>
                <a:spcPts val="0"/>
              </a:spcAft>
              <a:buSzPts val="1400"/>
              <a:buChar char="➢"/>
            </a:pPr>
            <a:r>
              <a:rPr lang="en" dirty="0"/>
              <a:t>Facilitating training</a:t>
            </a:r>
            <a:endParaRPr dirty="0"/>
          </a:p>
        </p:txBody>
      </p:sp>
      <p:pic>
        <p:nvPicPr>
          <p:cNvPr id="159" name="Google Shape;159;p28"/>
          <p:cNvPicPr preferRelativeResize="0"/>
          <p:nvPr/>
        </p:nvPicPr>
        <p:blipFill>
          <a:blip r:embed="rId3">
            <a:alphaModFix/>
          </a:blip>
          <a:stretch>
            <a:fillRect/>
          </a:stretch>
        </p:blipFill>
        <p:spPr>
          <a:xfrm>
            <a:off x="4789526" y="158300"/>
            <a:ext cx="4171800" cy="3247091"/>
          </a:xfrm>
          <a:prstGeom prst="rect">
            <a:avLst/>
          </a:prstGeom>
          <a:noFill/>
          <a:ln>
            <a:noFill/>
          </a:ln>
          <a:effectLst>
            <a:outerShdw blurRad="57150" dist="47625" dir="5400000" algn="bl" rotWithShape="0">
              <a:srgbClr val="000000">
                <a:alpha val="50000"/>
              </a:srgbClr>
            </a:outerShdw>
          </a:effectLst>
        </p:spPr>
      </p:pic>
      <p:sp>
        <p:nvSpPr>
          <p:cNvPr id="160" name="Google Shape;160;p28"/>
          <p:cNvSpPr txBox="1"/>
          <p:nvPr/>
        </p:nvSpPr>
        <p:spPr>
          <a:xfrm>
            <a:off x="4789524" y="3488100"/>
            <a:ext cx="4171800" cy="572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i="1" dirty="0">
                <a:solidFill>
                  <a:srgbClr val="B7B7B7"/>
                </a:solidFill>
                <a:latin typeface="Georgia"/>
                <a:ea typeface="Georgia"/>
                <a:cs typeface="Georgia"/>
                <a:sym typeface="Georgia"/>
              </a:rPr>
              <a:t>Frances Dwight feeding the fish as a part of the underwater show at Weekiwachee Springs. 1948. Black &amp; white photoprint, 4 x 5 in. State Archives of Florida, Florida Memory. </a:t>
            </a:r>
            <a:r>
              <a:rPr lang="en" sz="800" i="1" dirty="0">
                <a:solidFill>
                  <a:schemeClr val="accent5"/>
                </a:solidFill>
                <a:latin typeface="Georgia"/>
                <a:ea typeface="Georgia"/>
                <a:cs typeface="Georgia"/>
                <a:sym typeface="Georgia"/>
              </a:rPr>
              <a:t>https://www.floridamemory.com/items/show/67364</a:t>
            </a:r>
            <a:r>
              <a:rPr lang="en" sz="800" i="1" dirty="0">
                <a:solidFill>
                  <a:srgbClr val="B7B7B7"/>
                </a:solidFill>
                <a:latin typeface="Georgia"/>
                <a:ea typeface="Georgia"/>
                <a:cs typeface="Georgia"/>
                <a:sym typeface="Georgia"/>
              </a:rPr>
              <a:t>, accessed 25 April 2019.</a:t>
            </a:r>
            <a:endParaRPr sz="800" dirty="0">
              <a:solidFill>
                <a:srgbClr val="B7B7B7"/>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t>Ways to get your feet wet</a:t>
            </a:r>
            <a:endParaRPr dirty="0"/>
          </a:p>
        </p:txBody>
      </p:sp>
      <p:sp>
        <p:nvSpPr>
          <p:cNvPr id="166" name="Google Shape;166;p29"/>
          <p:cNvSpPr txBox="1">
            <a:spLocks noGrp="1"/>
          </p:cNvSpPr>
          <p:nvPr>
            <p:ph type="body" idx="1"/>
          </p:nvPr>
        </p:nvSpPr>
        <p:spPr>
          <a:xfrm>
            <a:off x="311700" y="1152475"/>
            <a:ext cx="43512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u="sng" dirty="0">
                <a:solidFill>
                  <a:schemeClr val="hlink"/>
                </a:solidFill>
                <a:hlinkClick r:id="rId3"/>
              </a:rPr>
              <a:t>Affinity Groups are open to others outside of the LD4P 2 Cohort</a:t>
            </a:r>
            <a:endParaRPr dirty="0"/>
          </a:p>
          <a:p>
            <a:pPr marL="457200" lvl="0" indent="-342900" algn="l" rtl="0">
              <a:spcBef>
                <a:spcPts val="0"/>
              </a:spcBef>
              <a:spcAft>
                <a:spcPts val="0"/>
              </a:spcAft>
              <a:buSzPts val="1800"/>
              <a:buChar char="❖"/>
            </a:pPr>
            <a:r>
              <a:rPr lang="en" u="sng" dirty="0">
                <a:solidFill>
                  <a:schemeClr val="hlink"/>
                </a:solidFill>
                <a:hlinkClick r:id="rId4"/>
              </a:rPr>
              <a:t>LC Training videos &amp; Transcripts</a:t>
            </a:r>
            <a:endParaRPr dirty="0"/>
          </a:p>
          <a:p>
            <a:pPr marL="457200" lvl="0" indent="-342900" algn="l" rtl="0">
              <a:spcBef>
                <a:spcPts val="0"/>
              </a:spcBef>
              <a:spcAft>
                <a:spcPts val="0"/>
              </a:spcAft>
              <a:buSzPts val="1800"/>
              <a:buChar char="❖"/>
            </a:pPr>
            <a:r>
              <a:rPr lang="en" u="sng" dirty="0">
                <a:solidFill>
                  <a:schemeClr val="hlink"/>
                </a:solidFill>
                <a:hlinkClick r:id="rId5"/>
              </a:rPr>
              <a:t>BIBFRAME</a:t>
            </a:r>
            <a:endParaRPr dirty="0"/>
          </a:p>
          <a:p>
            <a:pPr marL="457200" lvl="0" indent="-342900" algn="l" rtl="0">
              <a:spcBef>
                <a:spcPts val="0"/>
              </a:spcBef>
              <a:spcAft>
                <a:spcPts val="0"/>
              </a:spcAft>
              <a:buSzPts val="1800"/>
              <a:buChar char="❖"/>
            </a:pPr>
            <a:r>
              <a:rPr lang="en" u="sng" dirty="0">
                <a:solidFill>
                  <a:schemeClr val="hlink"/>
                </a:solidFill>
                <a:hlinkClick r:id="rId6"/>
              </a:rPr>
              <a:t>LD4P2 Website</a:t>
            </a:r>
            <a:endParaRPr dirty="0"/>
          </a:p>
          <a:p>
            <a:pPr marL="457200" lvl="0" indent="-342900" algn="l" rtl="0">
              <a:spcBef>
                <a:spcPts val="0"/>
              </a:spcBef>
              <a:spcAft>
                <a:spcPts val="0"/>
              </a:spcAft>
              <a:buSzPts val="1800"/>
              <a:buChar char="❖"/>
            </a:pPr>
            <a:r>
              <a:rPr lang="en" dirty="0"/>
              <a:t>Conferences</a:t>
            </a:r>
            <a:endParaRPr dirty="0"/>
          </a:p>
          <a:p>
            <a:pPr marL="914400" lvl="1" indent="-317500" algn="l" rtl="0">
              <a:spcBef>
                <a:spcPts val="0"/>
              </a:spcBef>
              <a:spcAft>
                <a:spcPts val="0"/>
              </a:spcAft>
              <a:buSzPts val="1400"/>
              <a:buChar char="➢"/>
            </a:pPr>
            <a:r>
              <a:rPr lang="en" dirty="0"/>
              <a:t>LD4 conference is free!</a:t>
            </a:r>
            <a:endParaRPr dirty="0"/>
          </a:p>
          <a:p>
            <a:pPr marL="914400" lvl="1" indent="-317500" algn="l" rtl="0">
              <a:spcBef>
                <a:spcPts val="0"/>
              </a:spcBef>
              <a:spcAft>
                <a:spcPts val="0"/>
              </a:spcAft>
              <a:buSzPts val="1400"/>
              <a:buChar char="➢"/>
            </a:pPr>
            <a:r>
              <a:rPr lang="en" dirty="0"/>
              <a:t>Look out for further presentations at ALA, RBMS, LD4, etc.</a:t>
            </a:r>
            <a:endParaRPr dirty="0"/>
          </a:p>
        </p:txBody>
      </p:sp>
      <p:pic>
        <p:nvPicPr>
          <p:cNvPr id="167" name="Google Shape;167;p29"/>
          <p:cNvPicPr preferRelativeResize="0"/>
          <p:nvPr/>
        </p:nvPicPr>
        <p:blipFill>
          <a:blip r:embed="rId7">
            <a:alphaModFix/>
          </a:blip>
          <a:stretch>
            <a:fillRect/>
          </a:stretch>
        </p:blipFill>
        <p:spPr>
          <a:xfrm>
            <a:off x="4662746" y="1630876"/>
            <a:ext cx="4246522" cy="3046674"/>
          </a:xfrm>
          <a:prstGeom prst="rect">
            <a:avLst/>
          </a:prstGeom>
          <a:noFill/>
          <a:ln>
            <a:noFill/>
          </a:ln>
        </p:spPr>
      </p:pic>
      <p:sp>
        <p:nvSpPr>
          <p:cNvPr id="168" name="Google Shape;168;p29"/>
          <p:cNvSpPr txBox="1"/>
          <p:nvPr/>
        </p:nvSpPr>
        <p:spPr>
          <a:xfrm>
            <a:off x="5094050" y="4368675"/>
            <a:ext cx="527400" cy="1341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dirty="0">
                <a:solidFill>
                  <a:srgbClr val="1C4587"/>
                </a:solidFill>
              </a:rPr>
              <a:t>Source</a:t>
            </a:r>
            <a:endParaRPr sz="800" dirty="0">
              <a:solidFill>
                <a:srgbClr val="1C4587"/>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30"/>
          <p:cNvSpPr txBox="1">
            <a:spLocks noGrp="1"/>
          </p:cNvSpPr>
          <p:nvPr>
            <p:ph type="body" idx="1"/>
          </p:nvPr>
        </p:nvSpPr>
        <p:spPr>
          <a:xfrm>
            <a:off x="1315325" y="473600"/>
            <a:ext cx="6785400" cy="41400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4000" dirty="0"/>
              <a:t>Questions now, </a:t>
            </a:r>
            <a:endParaRPr sz="4000" dirty="0"/>
          </a:p>
          <a:p>
            <a:pPr marL="0" lvl="0" indent="0" algn="l" rtl="0">
              <a:spcBef>
                <a:spcPts val="1600"/>
              </a:spcBef>
              <a:spcAft>
                <a:spcPts val="0"/>
              </a:spcAft>
              <a:buNone/>
            </a:pPr>
            <a:r>
              <a:rPr lang="en" sz="4000" dirty="0"/>
              <a:t>questions later?</a:t>
            </a:r>
            <a:endParaRPr sz="4000" dirty="0"/>
          </a:p>
          <a:p>
            <a:pPr marL="0" lvl="0" indent="0" algn="l" rtl="0">
              <a:spcBef>
                <a:spcPts val="1600"/>
              </a:spcBef>
              <a:spcAft>
                <a:spcPts val="0"/>
              </a:spcAft>
              <a:buNone/>
            </a:pPr>
            <a:endParaRPr dirty="0"/>
          </a:p>
          <a:p>
            <a:pPr marL="0" lvl="0" indent="0" algn="l" rtl="0">
              <a:spcBef>
                <a:spcPts val="1600"/>
              </a:spcBef>
              <a:spcAft>
                <a:spcPts val="0"/>
              </a:spcAft>
              <a:buNone/>
            </a:pPr>
            <a:endParaRPr dirty="0"/>
          </a:p>
          <a:p>
            <a:pPr marL="0" lvl="0" indent="0" rtl="0">
              <a:spcBef>
                <a:spcPts val="1600"/>
              </a:spcBef>
              <a:spcAft>
                <a:spcPts val="0"/>
              </a:spcAft>
              <a:buNone/>
            </a:pPr>
            <a:r>
              <a:rPr lang="en" dirty="0"/>
              <a:t>Jeannette Ho -  </a:t>
            </a:r>
            <a:r>
              <a:rPr lang="en" u="sng" dirty="0">
                <a:solidFill>
                  <a:schemeClr val="hlink"/>
                </a:solidFill>
                <a:hlinkClick r:id="rId3"/>
              </a:rPr>
              <a:t>jaho@library.tamu.edu</a:t>
            </a:r>
            <a:r>
              <a:rPr lang="en" dirty="0"/>
              <a:t> </a:t>
            </a:r>
            <a:endParaRPr lang="en" dirty="0"/>
          </a:p>
          <a:p>
            <a:pPr marL="0" lvl="0" indent="0" rtl="0">
              <a:spcAft>
                <a:spcPts val="0"/>
              </a:spcAft>
              <a:buNone/>
            </a:pPr>
            <a:r>
              <a:rPr lang="en-US" dirty="0" smtClean="0"/>
              <a:t>Paloma </a:t>
            </a:r>
            <a:r>
              <a:rPr lang="en-US" dirty="0"/>
              <a:t>Graciani - </a:t>
            </a:r>
            <a:r>
              <a:rPr lang="en-US" u="sng" dirty="0">
                <a:solidFill>
                  <a:schemeClr val="hlink"/>
                </a:solidFill>
                <a:hlinkClick r:id="rId4"/>
              </a:rPr>
              <a:t>paloma.graciani@austin.utexas.edu</a:t>
            </a:r>
            <a:r>
              <a:rPr lang="en-US" dirty="0"/>
              <a:t> </a:t>
            </a:r>
          </a:p>
          <a:p>
            <a:pPr marL="0" lvl="0" indent="0" rtl="0">
              <a:spcBef>
                <a:spcPts val="0"/>
              </a:spcBef>
              <a:spcAft>
                <a:spcPts val="0"/>
              </a:spcAft>
              <a:buNone/>
            </a:pPr>
            <a:r>
              <a:rPr lang="en" dirty="0" smtClean="0"/>
              <a:t>Amanda </a:t>
            </a:r>
            <a:r>
              <a:rPr lang="en" dirty="0"/>
              <a:t>Ros - </a:t>
            </a:r>
            <a:r>
              <a:rPr lang="en" u="sng" dirty="0">
                <a:solidFill>
                  <a:schemeClr val="hlink"/>
                </a:solidFill>
                <a:hlinkClick r:id="rId5"/>
              </a:rPr>
              <a:t>aros@library.tamu.edu</a:t>
            </a:r>
            <a:endParaRPr dirty="0"/>
          </a:p>
          <a:p>
            <a:pPr marL="0" lvl="0" indent="0" rtl="0">
              <a:spcBef>
                <a:spcPts val="0"/>
              </a:spcBef>
              <a:spcAft>
                <a:spcPts val="0"/>
              </a:spcAft>
              <a:buNone/>
            </a:pPr>
            <a:r>
              <a:rPr lang="en" dirty="0"/>
              <a:t>Brittney Washington </a:t>
            </a:r>
            <a:r>
              <a:rPr lang="en" u="sng" dirty="0">
                <a:solidFill>
                  <a:schemeClr val="hlink"/>
                </a:solidFill>
                <a:hlinkClick r:id="rId6"/>
              </a:rPr>
              <a:t>-brittney.washington@austin.utexas.edu</a:t>
            </a:r>
            <a:endParaRPr dirty="0"/>
          </a:p>
          <a:p>
            <a:pPr marL="0" lvl="0" indent="0" algn="l" rtl="0">
              <a:spcBef>
                <a:spcPts val="0"/>
              </a:spcBef>
              <a:spcAft>
                <a:spcPts val="1600"/>
              </a:spcAft>
              <a:buNone/>
            </a:pPr>
            <a:endParaRP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pic>
        <p:nvPicPr>
          <p:cNvPr id="63" name="Google Shape;63;p14"/>
          <p:cNvPicPr preferRelativeResize="0"/>
          <p:nvPr/>
        </p:nvPicPr>
        <p:blipFill>
          <a:blip r:embed="rId3">
            <a:alphaModFix/>
          </a:blip>
          <a:stretch>
            <a:fillRect/>
          </a:stretch>
        </p:blipFill>
        <p:spPr>
          <a:xfrm>
            <a:off x="1488379" y="206550"/>
            <a:ext cx="6381271" cy="2473975"/>
          </a:xfrm>
          <a:prstGeom prst="rect">
            <a:avLst/>
          </a:prstGeom>
          <a:noFill/>
          <a:ln>
            <a:noFill/>
          </a:ln>
          <a:effectLst>
            <a:outerShdw blurRad="57150" dist="19050" dir="5400000" algn="bl" rotWithShape="0">
              <a:srgbClr val="000000">
                <a:alpha val="50000"/>
              </a:srgbClr>
            </a:outerShdw>
            <a:reflection stA="37000" endPos="30000" dist="38100" dir="5400000" fadeDir="5400012" sy="-100000" algn="bl" rotWithShape="0"/>
          </a:effectLst>
        </p:spPr>
      </p:pic>
      <p:sp>
        <p:nvSpPr>
          <p:cNvPr id="64" name="Google Shape;64;p14"/>
          <p:cNvSpPr txBox="1">
            <a:spLocks noGrp="1"/>
          </p:cNvSpPr>
          <p:nvPr>
            <p:ph type="title"/>
          </p:nvPr>
        </p:nvSpPr>
        <p:spPr>
          <a:xfrm>
            <a:off x="2107875" y="2787125"/>
            <a:ext cx="43521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Presentation overview</a:t>
            </a:r>
            <a:endParaRPr>
              <a:latin typeface="Century Gothic"/>
              <a:ea typeface="Century Gothic"/>
              <a:cs typeface="Century Gothic"/>
              <a:sym typeface="Century Gothic"/>
            </a:endParaRPr>
          </a:p>
        </p:txBody>
      </p:sp>
      <p:sp>
        <p:nvSpPr>
          <p:cNvPr id="65" name="Google Shape;65;p14"/>
          <p:cNvSpPr txBox="1">
            <a:spLocks noGrp="1"/>
          </p:cNvSpPr>
          <p:nvPr>
            <p:ph type="body" idx="1"/>
          </p:nvPr>
        </p:nvSpPr>
        <p:spPr>
          <a:xfrm>
            <a:off x="2225200" y="3262050"/>
            <a:ext cx="4352100" cy="1867800"/>
          </a:xfrm>
          <a:prstGeom prst="rect">
            <a:avLst/>
          </a:prstGeom>
        </p:spPr>
        <p:txBody>
          <a:bodyPr spcFirstLastPara="1" wrap="square" lIns="91425" tIns="91425" rIns="91425" bIns="91425" anchor="t" anchorCtr="0">
            <a:noAutofit/>
          </a:bodyPr>
          <a:lstStyle/>
          <a:p>
            <a:pPr marL="457200" lvl="0" indent="-330200" algn="l" rtl="0">
              <a:spcBef>
                <a:spcPts val="0"/>
              </a:spcBef>
              <a:spcAft>
                <a:spcPts val="0"/>
              </a:spcAft>
              <a:buSzPts val="1600"/>
              <a:buFont typeface="Raleway"/>
              <a:buChar char="❖"/>
            </a:pPr>
            <a:r>
              <a:rPr lang="en" sz="1600"/>
              <a:t>LD4P project background</a:t>
            </a:r>
            <a:endParaRPr sz="1600"/>
          </a:p>
          <a:p>
            <a:pPr marL="457200" lvl="0" indent="-330200" algn="l" rtl="0">
              <a:spcBef>
                <a:spcPts val="0"/>
              </a:spcBef>
              <a:spcAft>
                <a:spcPts val="0"/>
              </a:spcAft>
              <a:buSzPts val="1600"/>
              <a:buChar char="❖"/>
            </a:pPr>
            <a:r>
              <a:rPr lang="en" sz="1600"/>
              <a:t>HRC and TAMU in the LD4P Cohort</a:t>
            </a:r>
            <a:endParaRPr sz="1600"/>
          </a:p>
          <a:p>
            <a:pPr marL="457200" lvl="0" indent="-330200" algn="l" rtl="0">
              <a:spcBef>
                <a:spcPts val="0"/>
              </a:spcBef>
              <a:spcAft>
                <a:spcPts val="0"/>
              </a:spcAft>
              <a:buSzPts val="1600"/>
              <a:buChar char="❖"/>
            </a:pPr>
            <a:r>
              <a:rPr lang="en" sz="1600"/>
              <a:t>Collaboration opportunities</a:t>
            </a:r>
            <a:endParaRPr sz="1600"/>
          </a:p>
          <a:p>
            <a:pPr marL="457200" lvl="0" indent="-330200" algn="l" rtl="0">
              <a:spcBef>
                <a:spcPts val="0"/>
              </a:spcBef>
              <a:spcAft>
                <a:spcPts val="0"/>
              </a:spcAft>
              <a:buSzPts val="1600"/>
              <a:buChar char="❖"/>
            </a:pPr>
            <a:r>
              <a:rPr lang="en" sz="1600"/>
              <a:t>Challenges</a:t>
            </a:r>
            <a:endParaRPr sz="1600"/>
          </a:p>
          <a:p>
            <a:pPr marL="457200" lvl="0" indent="-330200" algn="l" rtl="0">
              <a:spcBef>
                <a:spcPts val="0"/>
              </a:spcBef>
              <a:spcAft>
                <a:spcPts val="0"/>
              </a:spcAft>
              <a:buSzPts val="1600"/>
              <a:buChar char="❖"/>
            </a:pPr>
            <a:r>
              <a:rPr lang="en" sz="1600"/>
              <a:t>Next Steps</a:t>
            </a:r>
            <a:endParaRPr sz="1600"/>
          </a:p>
        </p:txBody>
      </p:sp>
      <p:sp>
        <p:nvSpPr>
          <p:cNvPr id="66" name="Google Shape;66;p14"/>
          <p:cNvSpPr txBox="1"/>
          <p:nvPr/>
        </p:nvSpPr>
        <p:spPr>
          <a:xfrm>
            <a:off x="1626850" y="2481375"/>
            <a:ext cx="598500" cy="90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800">
                <a:solidFill>
                  <a:srgbClr val="1C4587"/>
                </a:solidFill>
              </a:rPr>
              <a:t>Source</a:t>
            </a:r>
            <a:endParaRPr sz="800">
              <a:solidFill>
                <a:srgbClr val="1C4587"/>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Google Shape;71;p15"/>
          <p:cNvSpPr txBox="1">
            <a:spLocks noGrp="1"/>
          </p:cNvSpPr>
          <p:nvPr>
            <p:ph type="title"/>
          </p:nvPr>
        </p:nvSpPr>
        <p:spPr>
          <a:xfrm>
            <a:off x="311700" y="1941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dirty="0">
                <a:latin typeface="Century Gothic"/>
                <a:ea typeface="Century Gothic"/>
                <a:cs typeface="Century Gothic"/>
                <a:sym typeface="Century Gothic"/>
              </a:rPr>
              <a:t>LD4P Project Background</a:t>
            </a:r>
            <a:endParaRPr dirty="0">
              <a:latin typeface="Century Gothic"/>
              <a:ea typeface="Century Gothic"/>
              <a:cs typeface="Century Gothic"/>
              <a:sym typeface="Century Gothic"/>
            </a:endParaRPr>
          </a:p>
        </p:txBody>
      </p:sp>
      <p:sp>
        <p:nvSpPr>
          <p:cNvPr id="72" name="Google Shape;72;p15"/>
          <p:cNvSpPr txBox="1">
            <a:spLocks noGrp="1"/>
          </p:cNvSpPr>
          <p:nvPr>
            <p:ph type="body" idx="1"/>
          </p:nvPr>
        </p:nvSpPr>
        <p:spPr>
          <a:xfrm>
            <a:off x="311700" y="863550"/>
            <a:ext cx="8520600" cy="40179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Clr>
                <a:srgbClr val="000000"/>
              </a:buClr>
              <a:buSzPts val="1800"/>
              <a:buChar char="❖"/>
            </a:pPr>
            <a:r>
              <a:rPr lang="en" dirty="0">
                <a:solidFill>
                  <a:srgbClr val="000000"/>
                </a:solidFill>
              </a:rPr>
              <a:t>A two-year project that builds on the success of LD4P Phase 1 project (2016-2018) and Linked Data for Libraries Labs (LD4L Labs)</a:t>
            </a:r>
            <a:endParaRPr dirty="0">
              <a:solidFill>
                <a:srgbClr val="000000"/>
              </a:solidFill>
            </a:endParaRPr>
          </a:p>
          <a:p>
            <a:pPr marL="914400" lvl="1" indent="-317500" algn="l" rtl="0">
              <a:spcBef>
                <a:spcPts val="0"/>
              </a:spcBef>
              <a:spcAft>
                <a:spcPts val="0"/>
              </a:spcAft>
              <a:buClr>
                <a:srgbClr val="000000"/>
              </a:buClr>
              <a:buSzPts val="1400"/>
              <a:buChar char="➢"/>
            </a:pPr>
            <a:r>
              <a:rPr lang="en" sz="1400" dirty="0">
                <a:solidFill>
                  <a:srgbClr val="000000"/>
                </a:solidFill>
              </a:rPr>
              <a:t>LD4P1 consisted of six partners: Stanford, Columbia, Cornell, Harvard, Princeton, and the Library of Congress</a:t>
            </a:r>
            <a:endParaRPr dirty="0">
              <a:solidFill>
                <a:srgbClr val="000000"/>
              </a:solidFill>
            </a:endParaRPr>
          </a:p>
          <a:p>
            <a:pPr marL="914400" lvl="1" indent="-317500" algn="l" rtl="0">
              <a:spcBef>
                <a:spcPts val="0"/>
              </a:spcBef>
              <a:spcAft>
                <a:spcPts val="0"/>
              </a:spcAft>
              <a:buClr>
                <a:srgbClr val="000000"/>
              </a:buClr>
              <a:buSzPts val="1400"/>
              <a:buChar char="➢"/>
            </a:pPr>
            <a:r>
              <a:rPr lang="en" sz="1400" dirty="0">
                <a:solidFill>
                  <a:srgbClr val="000000"/>
                </a:solidFill>
              </a:rPr>
              <a:t>Piloted linked data for production for library resources, including: standards/guidelines and infrastructure, workflows, BIBFRAME ontology extensions</a:t>
            </a:r>
            <a:endParaRPr sz="1400" dirty="0">
              <a:solidFill>
                <a:srgbClr val="000000"/>
              </a:solidFill>
            </a:endParaRPr>
          </a:p>
          <a:p>
            <a:pPr marL="457200" lvl="0" indent="-342900" algn="l" rtl="0">
              <a:spcBef>
                <a:spcPts val="0"/>
              </a:spcBef>
              <a:spcAft>
                <a:spcPts val="0"/>
              </a:spcAft>
              <a:buClr>
                <a:srgbClr val="000000"/>
              </a:buClr>
              <a:buSzPts val="1800"/>
              <a:buChar char="❖"/>
            </a:pPr>
            <a:r>
              <a:rPr lang="en" dirty="0">
                <a:solidFill>
                  <a:srgbClr val="000000"/>
                </a:solidFill>
              </a:rPr>
              <a:t>Aims to “scale up” this effort to a broader cohort of libraries to demonstrate what is needed to successfully transition workflows from MARC to linked data</a:t>
            </a:r>
            <a:endParaRPr dirty="0">
              <a:solidFill>
                <a:srgbClr val="000000"/>
              </a:solidFill>
            </a:endParaRPr>
          </a:p>
          <a:p>
            <a:pPr marL="457200" lvl="0" indent="-342900" algn="l" rtl="0">
              <a:spcBef>
                <a:spcPts val="0"/>
              </a:spcBef>
              <a:spcAft>
                <a:spcPts val="0"/>
              </a:spcAft>
              <a:buClr>
                <a:srgbClr val="000000"/>
              </a:buClr>
              <a:buSzPts val="1800"/>
              <a:buChar char="❖"/>
            </a:pPr>
            <a:r>
              <a:rPr lang="en" dirty="0">
                <a:solidFill>
                  <a:srgbClr val="000000"/>
                </a:solidFill>
              </a:rPr>
              <a:t>Collaboration with the Program for Cooperative Cataloging (PCC)</a:t>
            </a:r>
            <a:endParaRPr dirty="0">
              <a:solidFill>
                <a:srgbClr val="000000"/>
              </a:solidFill>
            </a:endParaRPr>
          </a:p>
          <a:p>
            <a:pPr marL="914400" lvl="1" indent="-317500" algn="l" rtl="0">
              <a:spcBef>
                <a:spcPts val="0"/>
              </a:spcBef>
              <a:spcAft>
                <a:spcPts val="0"/>
              </a:spcAft>
              <a:buClr>
                <a:srgbClr val="000000"/>
              </a:buClr>
              <a:buSzPts val="1400"/>
              <a:buChar char="➢"/>
            </a:pPr>
            <a:r>
              <a:rPr lang="en" dirty="0">
                <a:solidFill>
                  <a:srgbClr val="000000"/>
                </a:solidFill>
              </a:rPr>
              <a:t>Invitation for PCC libraries to submit proposals in July (Deadline: August 13, 2018)</a:t>
            </a:r>
            <a:endParaRPr dirty="0">
              <a:solidFill>
                <a:srgbClr val="000000"/>
              </a:solidFill>
            </a:endParaRPr>
          </a:p>
          <a:p>
            <a:pPr marL="914400" lvl="1" indent="-317500" algn="l" rtl="0">
              <a:spcBef>
                <a:spcPts val="0"/>
              </a:spcBef>
              <a:spcAft>
                <a:spcPts val="0"/>
              </a:spcAft>
              <a:buClr>
                <a:srgbClr val="000000"/>
              </a:buClr>
              <a:buSzPts val="1400"/>
              <a:buChar char="➢"/>
            </a:pPr>
            <a:r>
              <a:rPr lang="en" dirty="0">
                <a:solidFill>
                  <a:srgbClr val="000000"/>
                </a:solidFill>
              </a:rPr>
              <a:t>17 libraries selected to receive subgrants of $50,000</a:t>
            </a:r>
            <a:endParaRPr dirty="0">
              <a:solidFill>
                <a:srgbClr val="000000"/>
              </a:solidFill>
            </a:endParaRPr>
          </a:p>
          <a:p>
            <a:pPr marL="0" lvl="0" indent="0" algn="l" rtl="0">
              <a:spcBef>
                <a:spcPts val="0"/>
              </a:spcBef>
              <a:spcAft>
                <a:spcPts val="1600"/>
              </a:spcAft>
              <a:buNone/>
            </a:pPr>
            <a:endParaRP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16"/>
          <p:cNvSpPr txBox="1">
            <a:spLocks noGrp="1"/>
          </p:cNvSpPr>
          <p:nvPr>
            <p:ph type="title"/>
          </p:nvPr>
        </p:nvSpPr>
        <p:spPr>
          <a:xfrm>
            <a:off x="311700" y="22997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entury Gothic"/>
                <a:ea typeface="Century Gothic"/>
                <a:cs typeface="Century Gothic"/>
                <a:sym typeface="Century Gothic"/>
              </a:rPr>
              <a:t>LD4P Project </a:t>
            </a:r>
            <a:r>
              <a:rPr lang="en"/>
              <a:t>Goals:</a:t>
            </a:r>
            <a:endParaRPr>
              <a:latin typeface="Century Gothic"/>
              <a:ea typeface="Century Gothic"/>
              <a:cs typeface="Century Gothic"/>
              <a:sym typeface="Century Gothic"/>
            </a:endParaRPr>
          </a:p>
        </p:txBody>
      </p:sp>
      <p:sp>
        <p:nvSpPr>
          <p:cNvPr id="78" name="Google Shape;78;p16"/>
          <p:cNvSpPr txBox="1">
            <a:spLocks noGrp="1"/>
          </p:cNvSpPr>
          <p:nvPr>
            <p:ph type="body" idx="1"/>
          </p:nvPr>
        </p:nvSpPr>
        <p:spPr>
          <a:xfrm>
            <a:off x="311700" y="802675"/>
            <a:ext cx="8520600" cy="4061100"/>
          </a:xfrm>
          <a:prstGeom prst="rect">
            <a:avLst/>
          </a:prstGeom>
        </p:spPr>
        <p:txBody>
          <a:bodyPr spcFirstLastPara="1" wrap="square" lIns="91425" tIns="91425" rIns="91425" bIns="91425" anchor="t" anchorCtr="0">
            <a:noAutofit/>
          </a:bodyPr>
          <a:lstStyle/>
          <a:p>
            <a:pPr marL="457200" lvl="0" indent="-342900" algn="l" rtl="0">
              <a:spcBef>
                <a:spcPts val="600"/>
              </a:spcBef>
              <a:spcAft>
                <a:spcPts val="0"/>
              </a:spcAft>
              <a:buClr>
                <a:srgbClr val="000000"/>
              </a:buClr>
              <a:buSzPts val="1800"/>
              <a:buChar char="❖"/>
            </a:pPr>
            <a:r>
              <a:rPr lang="en">
                <a:solidFill>
                  <a:schemeClr val="dk1"/>
                </a:solidFill>
              </a:rPr>
              <a:t>The creation of linked data expressed in BIBFRAME from a cohort of academic libraries </a:t>
            </a:r>
            <a:endParaRPr>
              <a:solidFill>
                <a:schemeClr val="dk1"/>
              </a:solidFill>
            </a:endParaRPr>
          </a:p>
          <a:p>
            <a:pPr marL="457200" lvl="0" indent="-342900" algn="l" rtl="0">
              <a:spcBef>
                <a:spcPts val="0"/>
              </a:spcBef>
              <a:spcAft>
                <a:spcPts val="0"/>
              </a:spcAft>
              <a:buClr>
                <a:srgbClr val="000000"/>
              </a:buClr>
              <a:buSzPts val="1800"/>
              <a:buChar char="❖"/>
            </a:pPr>
            <a:r>
              <a:rPr lang="en">
                <a:solidFill>
                  <a:srgbClr val="000000"/>
                </a:solidFill>
              </a:rPr>
              <a:t>Development of a cloud-based sandbox editing tool to support the creation and reuse of linked data</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Development of policies, techniques and workflows for the automated enhancement of MARC data with identifiers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Better integration of library metadata and identifiers with the Web through collaboration with Wikidata</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The enhancement of a widely-adopted library discovery environment with linked-data based discovery techniques</a:t>
            </a:r>
            <a:endParaRPr>
              <a:solidFill>
                <a:srgbClr val="000000"/>
              </a:solidFill>
            </a:endParaRPr>
          </a:p>
          <a:p>
            <a:pPr marL="457200" lvl="0" indent="-342900" algn="l" rtl="0">
              <a:spcBef>
                <a:spcPts val="0"/>
              </a:spcBef>
              <a:spcAft>
                <a:spcPts val="0"/>
              </a:spcAft>
              <a:buClr>
                <a:srgbClr val="000000"/>
              </a:buClr>
              <a:buSzPts val="1800"/>
              <a:buChar char="❖"/>
            </a:pPr>
            <a:r>
              <a:rPr lang="en">
                <a:solidFill>
                  <a:srgbClr val="000000"/>
                </a:solidFill>
              </a:rPr>
              <a:t>Continued community collaboration to ensure exchange of ideas and techniques</a:t>
            </a:r>
            <a:endParaRPr>
              <a:solidFill>
                <a:srgbClr val="000000"/>
              </a:solidFill>
            </a:endParaRPr>
          </a:p>
          <a:p>
            <a:pPr marL="457200" lvl="0" indent="0" algn="l" rtl="0">
              <a:spcBef>
                <a:spcPts val="600"/>
              </a:spcBef>
              <a:spcAft>
                <a:spcPts val="0"/>
              </a:spcAft>
              <a:buNone/>
            </a:pPr>
            <a:endParaRPr sz="1200">
              <a:solidFill>
                <a:srgbClr val="0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7"/>
          <p:cNvSpPr txBox="1">
            <a:spLocks noGrp="1"/>
          </p:cNvSpPr>
          <p:nvPr>
            <p:ph type="title"/>
          </p:nvPr>
        </p:nvSpPr>
        <p:spPr>
          <a:xfrm>
            <a:off x="311700" y="4374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Sinopia: A Cloud-Based Linked Data Editor</a:t>
            </a:r>
            <a:endParaRPr/>
          </a:p>
        </p:txBody>
      </p:sp>
      <p:sp>
        <p:nvSpPr>
          <p:cNvPr id="84" name="Google Shape;84;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85" name="Google Shape;85;p17"/>
          <p:cNvPicPr preferRelativeResize="0"/>
          <p:nvPr/>
        </p:nvPicPr>
        <p:blipFill>
          <a:blip r:embed="rId3">
            <a:alphaModFix/>
          </a:blip>
          <a:stretch>
            <a:fillRect/>
          </a:stretch>
        </p:blipFill>
        <p:spPr>
          <a:xfrm>
            <a:off x="30825" y="1045750"/>
            <a:ext cx="9144000" cy="4097751"/>
          </a:xfrm>
          <a:prstGeom prst="rect">
            <a:avLst/>
          </a:prstGeom>
          <a:noFill/>
          <a:ln>
            <a:no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Sinopia: Profile Editor</a:t>
            </a:r>
            <a:endParaRPr/>
          </a:p>
          <a:p>
            <a:pPr marL="0" lvl="0" indent="0" algn="l" rtl="0">
              <a:spcBef>
                <a:spcPts val="0"/>
              </a:spcBef>
              <a:spcAft>
                <a:spcPts val="0"/>
              </a:spcAft>
              <a:buNone/>
            </a:pPr>
            <a:endParaRPr/>
          </a:p>
        </p:txBody>
      </p:sp>
      <p:sp>
        <p:nvSpPr>
          <p:cNvPr id="91" name="Google Shape;91;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92" name="Google Shape;92;p18"/>
          <p:cNvPicPr preferRelativeResize="0"/>
          <p:nvPr/>
        </p:nvPicPr>
        <p:blipFill>
          <a:blip r:embed="rId3">
            <a:alphaModFix/>
          </a:blip>
          <a:stretch>
            <a:fillRect/>
          </a:stretch>
        </p:blipFill>
        <p:spPr>
          <a:xfrm>
            <a:off x="0" y="1110500"/>
            <a:ext cx="8520600" cy="3937749"/>
          </a:xfrm>
          <a:prstGeom prst="rect">
            <a:avLst/>
          </a:prstGeom>
          <a:noFill/>
          <a:ln>
            <a:noFill/>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9"/>
          <p:cNvSpPr txBox="1">
            <a:spLocks noGrp="1"/>
          </p:cNvSpPr>
          <p:nvPr>
            <p:ph type="title"/>
          </p:nvPr>
        </p:nvSpPr>
        <p:spPr>
          <a:xfrm>
            <a:off x="311700" y="1639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Training for Sinopia</a:t>
            </a:r>
            <a:endParaRPr/>
          </a:p>
        </p:txBody>
      </p:sp>
      <p:sp>
        <p:nvSpPr>
          <p:cNvPr id="98" name="Google Shape;98;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1600"/>
              </a:spcAft>
              <a:buNone/>
            </a:pPr>
            <a:endParaRPr/>
          </a:p>
        </p:txBody>
      </p:sp>
      <p:pic>
        <p:nvPicPr>
          <p:cNvPr id="99" name="Google Shape;99;p19"/>
          <p:cNvPicPr preferRelativeResize="0"/>
          <p:nvPr/>
        </p:nvPicPr>
        <p:blipFill>
          <a:blip r:embed="rId3">
            <a:alphaModFix/>
          </a:blip>
          <a:stretch>
            <a:fillRect/>
          </a:stretch>
        </p:blipFill>
        <p:spPr>
          <a:xfrm>
            <a:off x="0" y="886575"/>
            <a:ext cx="9144000" cy="4256925"/>
          </a:xfrm>
          <a:prstGeom prst="rect">
            <a:avLst/>
          </a:prstGeom>
          <a:noFill/>
          <a:ln>
            <a:noFill/>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pic>
        <p:nvPicPr>
          <p:cNvPr id="104" name="Google Shape;104;p20"/>
          <p:cNvPicPr preferRelativeResize="0"/>
          <p:nvPr/>
        </p:nvPicPr>
        <p:blipFill>
          <a:blip r:embed="rId3">
            <a:alphaModFix/>
          </a:blip>
          <a:stretch>
            <a:fillRect/>
          </a:stretch>
        </p:blipFill>
        <p:spPr>
          <a:xfrm>
            <a:off x="6973250" y="131225"/>
            <a:ext cx="1509950" cy="1509950"/>
          </a:xfrm>
          <a:prstGeom prst="rect">
            <a:avLst/>
          </a:prstGeom>
          <a:noFill/>
          <a:ln>
            <a:noFill/>
          </a:ln>
        </p:spPr>
      </p:pic>
      <p:sp>
        <p:nvSpPr>
          <p:cNvPr id="105" name="Google Shape;105;p20"/>
          <p:cNvSpPr txBox="1">
            <a:spLocks noGrp="1"/>
          </p:cNvSpPr>
          <p:nvPr>
            <p:ph type="title"/>
          </p:nvPr>
        </p:nvSpPr>
        <p:spPr>
          <a:xfrm>
            <a:off x="311700" y="212050"/>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latin typeface="Century Gothic"/>
                <a:ea typeface="Century Gothic"/>
                <a:cs typeface="Century Gothic"/>
                <a:sym typeface="Century Gothic"/>
              </a:rPr>
              <a:t>The Ransom Center proposal</a:t>
            </a:r>
            <a:endParaRPr>
              <a:latin typeface="Century Gothic"/>
              <a:ea typeface="Century Gothic"/>
              <a:cs typeface="Century Gothic"/>
              <a:sym typeface="Century Gothic"/>
            </a:endParaRPr>
          </a:p>
        </p:txBody>
      </p:sp>
      <p:sp>
        <p:nvSpPr>
          <p:cNvPr id="106" name="Google Shape;106;p20"/>
          <p:cNvSpPr txBox="1">
            <a:spLocks noGrp="1"/>
          </p:cNvSpPr>
          <p:nvPr>
            <p:ph type="body" idx="1"/>
          </p:nvPr>
        </p:nvSpPr>
        <p:spPr>
          <a:xfrm>
            <a:off x="311700" y="863550"/>
            <a:ext cx="8520600" cy="38601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434343"/>
              </a:buClr>
              <a:buSzPts val="1800"/>
              <a:buFont typeface="Raleway"/>
              <a:buChar char="❖"/>
            </a:pPr>
            <a:r>
              <a:rPr lang="en" dirty="0">
                <a:solidFill>
                  <a:srgbClr val="434343"/>
                </a:solidFill>
                <a:highlight>
                  <a:schemeClr val="lt1"/>
                </a:highlight>
                <a:latin typeface="Raleway"/>
                <a:ea typeface="Raleway"/>
                <a:cs typeface="Raleway"/>
                <a:sym typeface="Raleway"/>
              </a:rPr>
              <a:t>What?</a:t>
            </a:r>
            <a:endParaRPr dirty="0">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dirty="0">
                <a:solidFill>
                  <a:srgbClr val="434343"/>
                </a:solidFill>
                <a:highlight>
                  <a:schemeClr val="lt1"/>
                </a:highlight>
                <a:latin typeface="Raleway"/>
                <a:ea typeface="Raleway"/>
                <a:cs typeface="Raleway"/>
                <a:sym typeface="Raleway"/>
              </a:rPr>
              <a:t>Evaluate</a:t>
            </a:r>
            <a:endParaRPr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Models and vocabularies  for special collections using RDF</a:t>
            </a:r>
            <a:endParaRPr sz="1200"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Programmatic conversion services</a:t>
            </a:r>
            <a:endParaRPr sz="1200"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Focus on COPY-SPECIFIC DATA and ITEM-LEVEL description (!)</a:t>
            </a:r>
            <a:endParaRPr sz="1200" dirty="0">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dirty="0">
                <a:solidFill>
                  <a:srgbClr val="434343"/>
                </a:solidFill>
                <a:highlight>
                  <a:schemeClr val="lt1"/>
                </a:highlight>
                <a:latin typeface="Raleway"/>
                <a:ea typeface="Raleway"/>
                <a:cs typeface="Raleway"/>
                <a:sym typeface="Raleway"/>
              </a:rPr>
              <a:t>Identify </a:t>
            </a:r>
            <a:endParaRPr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Strategy to transition some MARC-based workflows to linked data  </a:t>
            </a:r>
            <a:endParaRPr sz="1200" dirty="0">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dirty="0">
                <a:solidFill>
                  <a:srgbClr val="434343"/>
                </a:solidFill>
                <a:highlight>
                  <a:schemeClr val="lt1"/>
                </a:highlight>
                <a:latin typeface="Raleway"/>
                <a:ea typeface="Raleway"/>
                <a:cs typeface="Raleway"/>
                <a:sym typeface="Raleway"/>
              </a:rPr>
              <a:t>Engage</a:t>
            </a:r>
            <a:endParaRPr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With the library community</a:t>
            </a:r>
            <a:endParaRPr sz="1200" dirty="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Development of shareable policies to manage Linked Data bibliographic </a:t>
            </a:r>
            <a:endParaRPr lang="en" sz="1200" dirty="0">
              <a:solidFill>
                <a:srgbClr val="434343"/>
              </a:solidFill>
              <a:highlight>
                <a:schemeClr val="lt1"/>
              </a:highlight>
            </a:endParaRPr>
          </a:p>
          <a:p>
            <a:pPr marL="1066800" lvl="2" indent="0" algn="l" rtl="0">
              <a:spcBef>
                <a:spcPts val="0"/>
              </a:spcBef>
              <a:spcAft>
                <a:spcPts val="0"/>
              </a:spcAft>
              <a:buClr>
                <a:srgbClr val="434343"/>
              </a:buClr>
              <a:buSzPts val="1200"/>
              <a:buNone/>
            </a:pPr>
            <a:r>
              <a:rPr lang="en" sz="1200" dirty="0" smtClean="0">
                <a:solidFill>
                  <a:srgbClr val="434343"/>
                </a:solidFill>
                <a:highlight>
                  <a:schemeClr val="lt1"/>
                </a:highlight>
                <a:latin typeface="Raleway"/>
                <a:ea typeface="Raleway"/>
                <a:cs typeface="Raleway"/>
                <a:sym typeface="Raleway"/>
              </a:rPr>
              <a:t>         descriptions</a:t>
            </a:r>
            <a:endParaRPr sz="1200" dirty="0">
              <a:solidFill>
                <a:srgbClr val="434343"/>
              </a:solidFill>
              <a:highlight>
                <a:schemeClr val="lt1"/>
              </a:highlight>
              <a:latin typeface="Raleway"/>
              <a:ea typeface="Raleway"/>
              <a:cs typeface="Raleway"/>
              <a:sym typeface="Raleway"/>
            </a:endParaRPr>
          </a:p>
          <a:p>
            <a:pPr marL="457200" lvl="0" indent="-342900" algn="l" rtl="0">
              <a:spcBef>
                <a:spcPts val="0"/>
              </a:spcBef>
              <a:spcAft>
                <a:spcPts val="0"/>
              </a:spcAft>
              <a:buClr>
                <a:srgbClr val="434343"/>
              </a:buClr>
              <a:buSzPts val="1800"/>
              <a:buFont typeface="Raleway"/>
              <a:buChar char="❖"/>
            </a:pPr>
            <a:r>
              <a:rPr lang="en" dirty="0">
                <a:solidFill>
                  <a:srgbClr val="434343"/>
                </a:solidFill>
                <a:highlight>
                  <a:schemeClr val="lt1"/>
                </a:highlight>
                <a:latin typeface="Raleway"/>
                <a:ea typeface="Raleway"/>
                <a:cs typeface="Raleway"/>
                <a:sym typeface="Raleway"/>
              </a:rPr>
              <a:t>Who?</a:t>
            </a:r>
            <a:endParaRPr dirty="0">
              <a:solidFill>
                <a:srgbClr val="434343"/>
              </a:solidFill>
              <a:highlight>
                <a:schemeClr val="lt1"/>
              </a:highlight>
              <a:latin typeface="Raleway"/>
              <a:ea typeface="Raleway"/>
              <a:cs typeface="Raleway"/>
              <a:sym typeface="Raleway"/>
            </a:endParaRPr>
          </a:p>
          <a:p>
            <a:pPr marL="914400" lvl="1"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Book Cataloging and Metadata</a:t>
            </a:r>
            <a:endParaRPr sz="1200" dirty="0">
              <a:solidFill>
                <a:srgbClr val="434343"/>
              </a:solidFill>
              <a:highlight>
                <a:schemeClr val="lt1"/>
              </a:highlight>
              <a:latin typeface="Raleway"/>
              <a:ea typeface="Raleway"/>
              <a:cs typeface="Raleway"/>
              <a:sym typeface="Raleway"/>
            </a:endParaRPr>
          </a:p>
          <a:p>
            <a:pPr marL="914400" lvl="1"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Library Division</a:t>
            </a:r>
            <a:endParaRPr sz="1200" dirty="0">
              <a:solidFill>
                <a:srgbClr val="434343"/>
              </a:solidFill>
              <a:highlight>
                <a:schemeClr val="lt1"/>
              </a:highlight>
              <a:latin typeface="Raleway"/>
              <a:ea typeface="Raleway"/>
              <a:cs typeface="Raleway"/>
              <a:sym typeface="Raleway"/>
            </a:endParaRPr>
          </a:p>
          <a:p>
            <a:pPr marL="914400" lvl="1"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Curators</a:t>
            </a:r>
            <a:endParaRPr sz="1200" dirty="0">
              <a:solidFill>
                <a:srgbClr val="434343"/>
              </a:solidFill>
              <a:highlight>
                <a:schemeClr val="lt1"/>
              </a:highlight>
              <a:latin typeface="Raleway"/>
              <a:ea typeface="Raleway"/>
              <a:cs typeface="Raleway"/>
              <a:sym typeface="Raleway"/>
            </a:endParaRPr>
          </a:p>
          <a:p>
            <a:pPr marL="914400" lvl="1" indent="-304800" algn="l" rtl="0">
              <a:spcBef>
                <a:spcPts val="0"/>
              </a:spcBef>
              <a:spcAft>
                <a:spcPts val="0"/>
              </a:spcAft>
              <a:buClr>
                <a:srgbClr val="434343"/>
              </a:buClr>
              <a:buSzPts val="1200"/>
              <a:buFont typeface="Raleway"/>
              <a:buChar char="➢"/>
            </a:pPr>
            <a:r>
              <a:rPr lang="en" sz="1200" dirty="0">
                <a:solidFill>
                  <a:srgbClr val="434343"/>
                </a:solidFill>
                <a:highlight>
                  <a:schemeClr val="lt1"/>
                </a:highlight>
                <a:latin typeface="Raleway"/>
                <a:ea typeface="Raleway"/>
                <a:cs typeface="Raleway"/>
                <a:sym typeface="Raleway"/>
              </a:rPr>
              <a:t>Web</a:t>
            </a:r>
            <a:endParaRPr sz="1200" dirty="0"/>
          </a:p>
        </p:txBody>
      </p:sp>
      <p:sp>
        <p:nvSpPr>
          <p:cNvPr id="107" name="Google Shape;107;p20"/>
          <p:cNvSpPr/>
          <p:nvPr/>
        </p:nvSpPr>
        <p:spPr>
          <a:xfrm>
            <a:off x="6973250" y="3259050"/>
            <a:ext cx="1561200" cy="1464600"/>
          </a:xfrm>
          <a:prstGeom prst="ellipse">
            <a:avLst/>
          </a:prstGeom>
          <a:solidFill>
            <a:srgbClr val="D5A6BD"/>
          </a:solidFill>
          <a:ln w="9525" cap="flat" cmpd="sng">
            <a:solidFill>
              <a:srgbClr val="59595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dirty="0">
                <a:solidFill>
                  <a:srgbClr val="666666"/>
                </a:solidFill>
              </a:rPr>
              <a:t>Metadata Research Assistant </a:t>
            </a:r>
            <a:endParaRPr b="1" dirty="0">
              <a:solidFill>
                <a:srgbClr val="666666"/>
              </a:solidFill>
            </a:endParaRPr>
          </a:p>
          <a:p>
            <a:pPr marL="0" lvl="0" indent="0" algn="ctr" rtl="0">
              <a:spcBef>
                <a:spcPts val="0"/>
              </a:spcBef>
              <a:spcAft>
                <a:spcPts val="0"/>
              </a:spcAft>
              <a:buNone/>
            </a:pPr>
            <a:r>
              <a:rPr lang="en" sz="1000" i="1" dirty="0">
                <a:solidFill>
                  <a:srgbClr val="666666"/>
                </a:solidFill>
              </a:rPr>
              <a:t>(grant funded position opens August 2019)</a:t>
            </a:r>
            <a:endParaRPr sz="1000" i="1" dirty="0">
              <a:solidFill>
                <a:srgbClr val="666666"/>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1"/>
          <p:cNvSpPr txBox="1">
            <a:spLocks noGrp="1"/>
          </p:cNvSpPr>
          <p:nvPr>
            <p:ph type="title"/>
          </p:nvPr>
        </p:nvSpPr>
        <p:spPr>
          <a:xfrm>
            <a:off x="311700" y="1941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Ransom Center proposal</a:t>
            </a:r>
            <a:endParaRPr/>
          </a:p>
        </p:txBody>
      </p:sp>
      <p:sp>
        <p:nvSpPr>
          <p:cNvPr id="113" name="Google Shape;113;p21"/>
          <p:cNvSpPr txBox="1">
            <a:spLocks noGrp="1"/>
          </p:cNvSpPr>
          <p:nvPr>
            <p:ph type="body" idx="1"/>
          </p:nvPr>
        </p:nvSpPr>
        <p:spPr>
          <a:xfrm>
            <a:off x="311700" y="863550"/>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434343"/>
              </a:buClr>
              <a:buSzPts val="1800"/>
              <a:buFont typeface="Raleway"/>
              <a:buChar char="❖"/>
            </a:pPr>
            <a:r>
              <a:rPr lang="en">
                <a:solidFill>
                  <a:srgbClr val="434343"/>
                </a:solidFill>
                <a:highlight>
                  <a:schemeClr val="lt1"/>
                </a:highlight>
                <a:latin typeface="Raleway"/>
                <a:ea typeface="Raleway"/>
                <a:cs typeface="Raleway"/>
                <a:sym typeface="Raleway"/>
              </a:rPr>
              <a:t>How?</a:t>
            </a:r>
            <a:endParaRPr>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a:solidFill>
                  <a:srgbClr val="434343"/>
                </a:solidFill>
                <a:highlight>
                  <a:schemeClr val="lt1"/>
                </a:highlight>
                <a:latin typeface="Raleway"/>
                <a:ea typeface="Raleway"/>
                <a:cs typeface="Raleway"/>
                <a:sym typeface="Raleway"/>
              </a:rPr>
              <a:t>~21,000 bibliographic records (pre-1700s holdings)</a:t>
            </a:r>
            <a:endParaRPr>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a:solidFill>
                  <a:srgbClr val="434343"/>
                </a:solidFill>
                <a:highlight>
                  <a:schemeClr val="lt1"/>
                </a:highlight>
                <a:latin typeface="Raleway"/>
                <a:ea typeface="Raleway"/>
                <a:cs typeface="Raleway"/>
                <a:sym typeface="Raleway"/>
              </a:rPr>
              <a:t>YEAR 1</a:t>
            </a:r>
            <a:endParaRPr>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Develop strategy for assessment of converted data</a:t>
            </a:r>
            <a:endParaRPr sz="120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Create BIBFRAME + ARM profiles </a:t>
            </a:r>
            <a:endParaRPr sz="120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Collaborate with other members of the LD4P cohort and Library Community</a:t>
            </a:r>
            <a:endParaRPr sz="1200">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a:solidFill>
                  <a:srgbClr val="434343"/>
                </a:solidFill>
                <a:highlight>
                  <a:schemeClr val="lt1"/>
                </a:highlight>
                <a:latin typeface="Raleway"/>
                <a:ea typeface="Raleway"/>
                <a:cs typeface="Raleway"/>
                <a:sym typeface="Raleway"/>
              </a:rPr>
              <a:t>YEAR 2</a:t>
            </a:r>
            <a:endParaRPr>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Perform usability test for BIBFRAME  item-level information </a:t>
            </a:r>
            <a:endParaRPr sz="120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Nunito"/>
              <a:buChar char="■"/>
            </a:pPr>
            <a:r>
              <a:rPr lang="en" sz="1200">
                <a:solidFill>
                  <a:srgbClr val="434343"/>
                </a:solidFill>
                <a:highlight>
                  <a:schemeClr val="lt1"/>
                </a:highlight>
              </a:rPr>
              <a:t>Original cataloging in Sinopia</a:t>
            </a:r>
            <a:endParaRPr sz="1200">
              <a:solidFill>
                <a:srgbClr val="434343"/>
              </a:solidFill>
              <a:highlight>
                <a:schemeClr val="lt1"/>
              </a:highlight>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Facilitate training of HRC staff at large on Linked Data, RDF, ontologies, and BIBFRAME topic</a:t>
            </a:r>
            <a:endParaRPr sz="120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Collaborate with other members of the LD4P cohort and Library Community</a:t>
            </a:r>
            <a:endParaRPr sz="1200">
              <a:solidFill>
                <a:srgbClr val="434343"/>
              </a:solidFill>
              <a:highlight>
                <a:schemeClr val="lt1"/>
              </a:highlight>
              <a:latin typeface="Raleway"/>
              <a:ea typeface="Raleway"/>
              <a:cs typeface="Raleway"/>
              <a:sym typeface="Raleway"/>
            </a:endParaRPr>
          </a:p>
          <a:p>
            <a:pPr marL="914400" lvl="1" indent="-317500" algn="l" rtl="0">
              <a:spcBef>
                <a:spcPts val="0"/>
              </a:spcBef>
              <a:spcAft>
                <a:spcPts val="0"/>
              </a:spcAft>
              <a:buClr>
                <a:srgbClr val="434343"/>
              </a:buClr>
              <a:buSzPts val="1400"/>
              <a:buFont typeface="Raleway"/>
              <a:buChar char="➢"/>
            </a:pPr>
            <a:r>
              <a:rPr lang="en">
                <a:solidFill>
                  <a:srgbClr val="434343"/>
                </a:solidFill>
                <a:highlight>
                  <a:schemeClr val="lt1"/>
                </a:highlight>
                <a:latin typeface="Raleway"/>
                <a:ea typeface="Raleway"/>
                <a:cs typeface="Raleway"/>
                <a:sym typeface="Raleway"/>
              </a:rPr>
              <a:t>TENTATIVE</a:t>
            </a:r>
            <a:endParaRPr>
              <a:solidFill>
                <a:srgbClr val="434343"/>
              </a:solidFill>
              <a:highlight>
                <a:schemeClr val="lt1"/>
              </a:highlight>
              <a:latin typeface="Raleway"/>
              <a:ea typeface="Raleway"/>
              <a:cs typeface="Raleway"/>
              <a:sym typeface="Raleway"/>
            </a:endParaRPr>
          </a:p>
          <a:p>
            <a:pPr marL="1371600" lvl="2" indent="-317500" algn="l" rtl="0">
              <a:spcBef>
                <a:spcPts val="0"/>
              </a:spcBef>
              <a:spcAft>
                <a:spcPts val="0"/>
              </a:spcAft>
              <a:buClr>
                <a:srgbClr val="434343"/>
              </a:buClr>
              <a:buSzPts val="1400"/>
              <a:buFont typeface="Raleway"/>
              <a:buChar char="■"/>
            </a:pPr>
            <a:r>
              <a:rPr lang="en" sz="1200">
                <a:solidFill>
                  <a:srgbClr val="434343"/>
                </a:solidFill>
                <a:highlight>
                  <a:schemeClr val="lt1"/>
                </a:highlight>
                <a:latin typeface="Raleway"/>
                <a:ea typeface="Raleway"/>
                <a:cs typeface="Raleway"/>
                <a:sym typeface="Raleway"/>
              </a:rPr>
              <a:t>Local implementation of a triplestore</a:t>
            </a:r>
            <a:endParaRPr sz="1200">
              <a:solidFill>
                <a:srgbClr val="434343"/>
              </a:solidFill>
              <a:highlight>
                <a:schemeClr val="lt1"/>
              </a:highlight>
              <a:latin typeface="Raleway"/>
              <a:ea typeface="Raleway"/>
              <a:cs typeface="Raleway"/>
              <a:sym typeface="Raleway"/>
            </a:endParaRPr>
          </a:p>
          <a:p>
            <a:pPr marL="1371600" lvl="2" indent="-304800" algn="l" rtl="0">
              <a:spcBef>
                <a:spcPts val="0"/>
              </a:spcBef>
              <a:spcAft>
                <a:spcPts val="0"/>
              </a:spcAft>
              <a:buClr>
                <a:srgbClr val="434343"/>
              </a:buClr>
              <a:buSzPts val="1200"/>
              <a:buFont typeface="Raleway"/>
              <a:buChar char="■"/>
            </a:pPr>
            <a:r>
              <a:rPr lang="en" sz="1200">
                <a:solidFill>
                  <a:srgbClr val="434343"/>
                </a:solidFill>
                <a:highlight>
                  <a:schemeClr val="lt1"/>
                </a:highlight>
                <a:latin typeface="Raleway"/>
                <a:ea typeface="Raleway"/>
                <a:cs typeface="Raleway"/>
                <a:sym typeface="Raleway"/>
              </a:rPr>
              <a:t>Test Blacklight enhanced Linked Data functionalities</a:t>
            </a:r>
            <a:endParaRPr sz="1200">
              <a:solidFill>
                <a:srgbClr val="434343"/>
              </a:solidFill>
              <a:highlight>
                <a:schemeClr val="lt1"/>
              </a:highlight>
              <a:latin typeface="Raleway"/>
              <a:ea typeface="Raleway"/>
              <a:cs typeface="Raleway"/>
              <a:sym typeface="Raleway"/>
            </a:endParaRPr>
          </a:p>
          <a:p>
            <a:pPr marL="0" lvl="0" indent="0" algn="l" rtl="0">
              <a:spcBef>
                <a:spcPts val="1600"/>
              </a:spcBef>
              <a:spcAft>
                <a:spcPts val="1600"/>
              </a:spcAft>
              <a:buNone/>
            </a:pPr>
            <a:endParaRPr/>
          </a:p>
        </p:txBody>
      </p:sp>
      <p:pic>
        <p:nvPicPr>
          <p:cNvPr id="114" name="Google Shape;114;p21"/>
          <p:cNvPicPr preferRelativeResize="0"/>
          <p:nvPr/>
        </p:nvPicPr>
        <p:blipFill>
          <a:blip r:embed="rId3">
            <a:alphaModFix/>
          </a:blip>
          <a:stretch>
            <a:fillRect/>
          </a:stretch>
        </p:blipFill>
        <p:spPr>
          <a:xfrm>
            <a:off x="7090175" y="274100"/>
            <a:ext cx="1509950" cy="1509950"/>
          </a:xfrm>
          <a:prstGeom prst="rect">
            <a:avLst/>
          </a:prstGeom>
          <a:noFill/>
          <a:ln>
            <a:no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1025</Words>
  <Application>Microsoft Office PowerPoint</Application>
  <PresentationFormat>On-screen Show (16:9)</PresentationFormat>
  <Paragraphs>169</Paragraphs>
  <Slides>18</Slides>
  <Notes>18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Roboto</vt:lpstr>
      <vt:lpstr>Century Gothic</vt:lpstr>
      <vt:lpstr>Raleway</vt:lpstr>
      <vt:lpstr>Georgia</vt:lpstr>
      <vt:lpstr>Arial</vt:lpstr>
      <vt:lpstr>Nunito</vt:lpstr>
      <vt:lpstr>Simple Light</vt:lpstr>
      <vt:lpstr>Jumping into the Linked Data Pool</vt:lpstr>
      <vt:lpstr>Presentation overview</vt:lpstr>
      <vt:lpstr>LD4P Project Background</vt:lpstr>
      <vt:lpstr>LD4P Project Goals:</vt:lpstr>
      <vt:lpstr>Sinopia: A Cloud-Based Linked Data Editor</vt:lpstr>
      <vt:lpstr>Sinopia: Profile Editor </vt:lpstr>
      <vt:lpstr>Training for Sinopia</vt:lpstr>
      <vt:lpstr>The Ransom Center proposal</vt:lpstr>
      <vt:lpstr>The Ransom Center proposal</vt:lpstr>
      <vt:lpstr>Texas A&amp;M proposal</vt:lpstr>
      <vt:lpstr>Texas A&amp;M proposal</vt:lpstr>
      <vt:lpstr>Collaboration opportunities</vt:lpstr>
      <vt:lpstr>Collaboration opportunities (cont.)</vt:lpstr>
      <vt:lpstr>Rare Materials Affinity Group</vt:lpstr>
      <vt:lpstr>Managing expectations &amp; Anticipating challenges</vt:lpstr>
      <vt:lpstr>Our next steps</vt:lpstr>
      <vt:lpstr>Ways to get your feet wet</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Jumping into the Linked Data Pool</dc:title>
  <dc:creator>Graciani Picardo, Paloma</dc:creator>
  <cp:lastModifiedBy>Graciani Picardo, Paloma</cp:lastModifiedBy>
  <cp:revision>25</cp:revision>
  <dcterms:modified xsi:type="dcterms:W3CDTF">2020-07-28T19:20:00Z</dcterms:modified>
</cp:coreProperties>
</file>