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F87FFA-F596-4B04-92E9-2B1E22426A4D}" v="43" dt="2019-05-08T16:38:26.472"/>
    <p1510:client id="{2F959D10-C3DF-4863-9E2A-D4014606FF4E}" v="10" dt="2019-05-08T12:35:10.7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>
      <p:cViewPr varScale="1">
        <p:scale>
          <a:sx n="110" d="100"/>
          <a:sy n="110" d="100"/>
        </p:scale>
        <p:origin x="162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A39D2-6DA5-4552-A1A9-0A3C080A37DA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76E7D-6128-4264-8475-BAC500C3E0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13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4038600"/>
            <a:ext cx="8305800" cy="14478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6689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66896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C9FA9AA-3294-404D-B319-2B75C3DF66C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ctr" anchorCtr="0"/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4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741704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741704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ctr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32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/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38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55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495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/>
              <a:t>Edit Master text styles</a:t>
            </a:r>
          </a:p>
          <a:p>
            <a:pPr lvl="1" eaLnBrk="1" latinLnBrk="0" hangingPunct="1"/>
            <a:r>
              <a:rPr kumimoji="0" lang="en-US" dirty="0"/>
              <a:t>Second level</a:t>
            </a:r>
          </a:p>
          <a:p>
            <a:pPr lvl="2" eaLnBrk="1" latinLnBrk="0" hangingPunct="1"/>
            <a:r>
              <a:rPr kumimoji="0" lang="en-US" dirty="0"/>
              <a:t>Third level</a:t>
            </a:r>
          </a:p>
          <a:p>
            <a:pPr lvl="3" eaLnBrk="1" latinLnBrk="0" hangingPunct="1"/>
            <a:r>
              <a:rPr kumimoji="0" lang="en-US" dirty="0"/>
              <a:t>Fourth level</a:t>
            </a:r>
          </a:p>
          <a:p>
            <a:pPr lvl="4" eaLnBrk="1" latinLnBrk="0" hangingPunct="1"/>
            <a:r>
              <a:rPr kumimoji="0" lang="en-US" dirty="0"/>
              <a:t>Fifth level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324600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C9FA9AA-3294-404D-B319-2B75C3DF66C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ln w="6350" cap="rnd">
            <a:noFill/>
          </a:ln>
        </p:spPr>
        <p:txBody>
          <a:bodyPr vert="horz" anchor="ctr" anchorCtr="0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8" y="6095996"/>
            <a:ext cx="3562175" cy="577762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6" r:id="rId8"/>
    <p:sldLayoutId id="2147483694" r:id="rId9"/>
    <p:sldLayoutId id="2147483695" r:id="rId10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Calibri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1"/>
        </a:buClr>
        <a:buSzPct val="85000"/>
        <a:buFont typeface="Wingdings 2"/>
        <a:buChar char=""/>
        <a:defRPr kumimoji="0" sz="32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tx1"/>
        </a:buClr>
        <a:buSzPct val="85000"/>
        <a:buFont typeface="Wingdings 2"/>
        <a:buChar char=""/>
        <a:defRPr kumimoji="0" sz="28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tx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tx1"/>
        </a:buClr>
        <a:buSzPct val="85000"/>
        <a:buFont typeface="Wingdings 2" pitchFamily="18" charset="2"/>
        <a:buChar char="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tx1"/>
        </a:buClr>
        <a:buSzPct val="85000"/>
        <a:buFont typeface="Wingdings 2" pitchFamily="18" charset="2"/>
        <a:buChar char=""/>
        <a:defRPr kumimoji="0" sz="18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ollections-beta.nlm.nih.gov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fdanj.nlm.nih.gov/catalog/csnj0001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rofiles.nlm.nih.gov/JJ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ollections.nlm.nih.gov/catalog/nlm:nlmuid-7801835A-vid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267200"/>
            <a:ext cx="7315200" cy="1447800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en-US" dirty="0">
                <a:solidFill>
                  <a:prstClr val="white">
                    <a:tint val="75000"/>
                  </a:prstClr>
                </a:solidFill>
              </a:rPr>
              <a:t>Lindsay Franz				          Jennifer Gilbert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en-US" sz="1700" dirty="0">
                <a:solidFill>
                  <a:prstClr val="white">
                    <a:tint val="75000"/>
                  </a:prstClr>
                </a:solidFill>
              </a:rPr>
              <a:t>History of Medicine Division	          		Technical Services Division</a:t>
            </a:r>
          </a:p>
          <a:p>
            <a:pPr>
              <a:spcBef>
                <a:spcPts val="0"/>
              </a:spcBef>
            </a:pPr>
            <a:r>
              <a:rPr lang="en-US" sz="1900" dirty="0">
                <a:solidFill>
                  <a:prstClr val="white">
                    <a:tint val="75000"/>
                  </a:prstClr>
                </a:solidFill>
              </a:rPr>
              <a:t>National Library of Medicine</a:t>
            </a:r>
          </a:p>
          <a:p>
            <a:pPr>
              <a:spcBef>
                <a:spcPts val="0"/>
              </a:spcBef>
            </a:pPr>
            <a:r>
              <a:rPr lang="en-US" sz="1900" dirty="0">
                <a:solidFill>
                  <a:prstClr val="white">
                    <a:tint val="75000"/>
                  </a:prstClr>
                </a:solidFill>
              </a:rPr>
              <a:t>National Institutes of Health</a:t>
            </a:r>
          </a:p>
          <a:p>
            <a:pPr>
              <a:spcBef>
                <a:spcPts val="0"/>
              </a:spcBef>
            </a:pPr>
            <a:r>
              <a:rPr lang="en-US" sz="1900" dirty="0">
                <a:solidFill>
                  <a:prstClr val="white">
                    <a:tint val="75000"/>
                  </a:prstClr>
                </a:solidFill>
              </a:rPr>
              <a:t>U.S. Department of Health &amp; Human Services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NLM Access and Preservation </a:t>
            </a:r>
          </a:p>
        </p:txBody>
      </p:sp>
    </p:spTree>
    <p:extLst>
      <p:ext uri="{BB962C8B-B14F-4D97-AF65-F5344CB8AC3E}">
        <p14:creationId xmlns:p14="http://schemas.microsoft.com/office/powerpoint/2010/main" val="33623964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932999-9488-4BD1-BCEC-708BFC5B901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9985BA-4809-4FD4-B032-806AB9E3F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Dark Archive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80DC21D5-9C36-499A-9EC8-1F4556A1D6AD}"/>
              </a:ext>
            </a:extLst>
          </p:cNvPr>
          <p:cNvSpPr txBox="1">
            <a:spLocks/>
          </p:cNvSpPr>
          <p:nvPr/>
        </p:nvSpPr>
        <p:spPr>
          <a:xfrm>
            <a:off x="609600" y="1676400"/>
            <a:ext cx="8229600" cy="441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1"/>
              </a:buClr>
              <a:buSzPct val="85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tx1"/>
              </a:buClr>
              <a:buSzPct val="85000"/>
              <a:buFont typeface="Wingdings 2"/>
              <a:buChar char=""/>
              <a:defRPr kumimoji="0" sz="2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tx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tx1"/>
              </a:buClr>
              <a:buSzPct val="85000"/>
              <a:buFont typeface="Wingdings 2" pitchFamily="18" charset="2"/>
              <a:buChar char=""/>
              <a:defRPr kumimoji="0"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tx1"/>
              </a:buClr>
              <a:buSzPct val="85000"/>
              <a:buFont typeface="Wingdings 2" pitchFamily="18" charset="2"/>
              <a:buChar char=""/>
              <a:defRPr kumimoji="0" sz="1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Original repository requirement</a:t>
            </a:r>
          </a:p>
          <a:p>
            <a:r>
              <a:rPr lang="en-US" dirty="0"/>
              <a:t>U-</a:t>
            </a:r>
            <a:r>
              <a:rPr lang="en-US" dirty="0" err="1"/>
              <a:t>matics</a:t>
            </a:r>
            <a:r>
              <a:rPr lang="en-US" dirty="0"/>
              <a:t> preservation catalyst for development</a:t>
            </a:r>
          </a:p>
          <a:p>
            <a:r>
              <a:rPr lang="en-US" dirty="0"/>
              <a:t>Dark or dim?</a:t>
            </a:r>
          </a:p>
          <a:p>
            <a:r>
              <a:rPr lang="en-US" dirty="0"/>
              <a:t>Lessons learned from pilot will be applied to </a:t>
            </a:r>
            <a:r>
              <a:rPr lang="en-US"/>
              <a:t>next phase</a:t>
            </a:r>
            <a:endParaRPr lang="en-US" dirty="0"/>
          </a:p>
          <a:p>
            <a:endParaRPr lang="en-US" dirty="0"/>
          </a:p>
          <a:p>
            <a:pPr marL="0" indent="0">
              <a:buFont typeface="Wingdings 2"/>
              <a:buNone/>
            </a:pPr>
            <a:endParaRPr lang="en-US" dirty="0"/>
          </a:p>
          <a:p>
            <a:pPr marL="0" indent="0">
              <a:buFont typeface="Wingdings 2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173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A49ED7-C4C5-467D-AD8F-668F16F73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Processing collections now (17 total)</a:t>
            </a:r>
          </a:p>
          <a:p>
            <a:r>
              <a:rPr lang="en-US" dirty="0"/>
              <a:t>Word documents and handwritten materials</a:t>
            </a:r>
          </a:p>
          <a:p>
            <a:r>
              <a:rPr lang="en-US" dirty="0"/>
              <a:t>Currently in QA</a:t>
            </a:r>
          </a:p>
          <a:p>
            <a:r>
              <a:rPr lang="en-US" dirty="0"/>
              <a:t>Thumbnail view</a:t>
            </a:r>
          </a:p>
          <a:p>
            <a:r>
              <a:rPr lang="en-US" dirty="0"/>
              <a:t>Able to download PDF and OCR Text </a:t>
            </a:r>
          </a:p>
          <a:p>
            <a:r>
              <a:rPr lang="en-US" dirty="0"/>
              <a:t>Item searched within a collection will be highlighted.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A3CB36-D133-4188-A884-AF77ACBAA7D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83CD5F-6477-4832-863C-7F816BDDE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Modern Manuscripts</a:t>
            </a:r>
          </a:p>
        </p:txBody>
      </p:sp>
    </p:spTree>
    <p:extLst>
      <p:ext uri="{BB962C8B-B14F-4D97-AF65-F5344CB8AC3E}">
        <p14:creationId xmlns:p14="http://schemas.microsoft.com/office/powerpoint/2010/main" val="2167968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en-US" dirty="0"/>
              <a:t>Refine by feature: List of Counts by Format</a:t>
            </a:r>
          </a:p>
          <a:p>
            <a:r>
              <a:rPr lang="en-US" dirty="0"/>
              <a:t>FDA Notices of Judgment</a:t>
            </a:r>
          </a:p>
          <a:p>
            <a:r>
              <a:rPr lang="en-US" dirty="0"/>
              <a:t>Profiles in Science </a:t>
            </a:r>
          </a:p>
          <a:p>
            <a:pPr>
              <a:buClr>
                <a:srgbClr val="FFFFFF"/>
              </a:buClr>
            </a:pPr>
            <a:r>
              <a:rPr lang="en-US" dirty="0">
                <a:latin typeface="Calibri"/>
                <a:cs typeface="Calibri"/>
              </a:rPr>
              <a:t>HAV transfer station</a:t>
            </a:r>
            <a:endParaRPr lang="en-US" dirty="0">
              <a:cs typeface="Calibri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C78C25-AA1E-42C0-90BA-1D0B13855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of Counts by Format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71E02B6-B03C-4902-9B2B-FA72842C707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28BF24-D2C3-4A4A-A25A-1B94E812D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Content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031DE4-D4C6-4218-B3E9-83DE547B3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2209800"/>
            <a:ext cx="3409524" cy="35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969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158774-BB60-41E1-80F1-7F015C0078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search box: Search by Format and Browse all Items</a:t>
            </a:r>
          </a:p>
          <a:p>
            <a:r>
              <a:rPr lang="en-US" dirty="0"/>
              <a:t>Recently Digitized</a:t>
            </a:r>
          </a:p>
          <a:p>
            <a:r>
              <a:rPr lang="en-US" dirty="0"/>
              <a:t>Collections</a:t>
            </a:r>
          </a:p>
          <a:p>
            <a:r>
              <a:rPr lang="en-US" dirty="0"/>
              <a:t>Related Projects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A38895-0A57-4D6B-8DF3-2098FE9C1D9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0D97F7D-2AEB-4361-A4C3-B06669E3E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Splash Page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573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C5A51A-6B2C-42FF-8C87-97C7BD9A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Digital archive of the published federal notices of judgment for manufacturers and products prosecuted under the 1906 Pure Food and Drug Act. </a:t>
            </a:r>
          </a:p>
          <a:p>
            <a:r>
              <a:rPr lang="en-US" dirty="0"/>
              <a:t>View documents via PDF Viewer from within the site or download PDF, OCR, and Metadata.</a:t>
            </a:r>
          </a:p>
          <a:p>
            <a:r>
              <a:rPr lang="en-US" dirty="0"/>
              <a:t>Hair dye did not contain warning: “Caution this product contains ingredients which may cause skin irritation on certain individuals and a preliminary test according to accompanying directions should first be made. This product must not be used for dying the eyelashes or eyebrows. To do so may cause blindness.” 1939- product was ordered to be destroyed. </a:t>
            </a:r>
            <a:r>
              <a:rPr lang="en-US" dirty="0">
                <a:hlinkClick r:id="rId2"/>
              </a:rPr>
              <a:t>https://fdanj.nlm.nih.gov/catalog/csnj00013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9821BF-29D4-4C11-B3A1-F895C112BB5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695E427-7F96-4FE3-B790-1DC83AFD9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FDA Notices of Judgment </a:t>
            </a:r>
          </a:p>
        </p:txBody>
      </p:sp>
    </p:spTree>
    <p:extLst>
      <p:ext uri="{BB962C8B-B14F-4D97-AF65-F5344CB8AC3E}">
        <p14:creationId xmlns:p14="http://schemas.microsoft.com/office/powerpoint/2010/main" val="3282359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0175E7-2FD3-4FAB-8848-5C4EFF431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en-US" dirty="0"/>
              <a:t>Archival collections of prominent scientists, physicians, and others who have advanced the scientific enterprise.</a:t>
            </a:r>
          </a:p>
          <a:p>
            <a:r>
              <a:rPr lang="en-US" dirty="0">
                <a:latin typeface="Calibri"/>
                <a:cs typeface="Calibri"/>
              </a:rPr>
              <a:t>Broad range of documents and visuals (view within site or download: PDF/OCR)</a:t>
            </a:r>
            <a:endParaRPr lang="en-US" dirty="0">
              <a:cs typeface="Calibri"/>
            </a:endParaRPr>
          </a:p>
          <a:p>
            <a:r>
              <a:rPr lang="en-US" dirty="0">
                <a:hlinkClick r:id="rId2"/>
              </a:rPr>
              <a:t>https://profiles.nlm.nih.gov/JJ/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9345E3-1A59-4195-9AEA-E1F494A1529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3F6CB8-0782-4A01-BB53-BE83C0609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Profiles in Science (41 profiles)</a:t>
            </a:r>
          </a:p>
        </p:txBody>
      </p:sp>
    </p:spTree>
    <p:extLst>
      <p:ext uri="{BB962C8B-B14F-4D97-AF65-F5344CB8AC3E}">
        <p14:creationId xmlns:p14="http://schemas.microsoft.com/office/powerpoint/2010/main" val="2093596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81B396-9E23-4904-ACBD-642E8A7A98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anchor="t">
            <a:normAutofit fontScale="92500" lnSpcReduction="10000"/>
          </a:bodyPr>
          <a:lstStyle/>
          <a:p>
            <a:r>
              <a:rPr lang="en-US" dirty="0">
                <a:latin typeface="Calibri"/>
                <a:cs typeface="Calibri"/>
              </a:rPr>
              <a:t>Higher quality access copies for the Digital Collections</a:t>
            </a:r>
          </a:p>
          <a:p>
            <a:pPr>
              <a:buClr>
                <a:srgbClr val="FFFFFF"/>
              </a:buClr>
            </a:pPr>
            <a:r>
              <a:rPr lang="en-US" dirty="0">
                <a:latin typeface="Calibri"/>
                <a:cs typeface="Calibri"/>
              </a:rPr>
              <a:t>Replaces an outdated ineffective old process (ripping an mpg via USB connected DVD player)</a:t>
            </a:r>
          </a:p>
          <a:p>
            <a:pPr>
              <a:buClr>
                <a:srgbClr val="FFFFFF"/>
              </a:buClr>
            </a:pPr>
            <a:r>
              <a:rPr lang="en-US" dirty="0">
                <a:latin typeface="Calibri"/>
                <a:cs typeface="Calibri"/>
              </a:rPr>
              <a:t>Transfer station uses higher-end software (Premier Pro and </a:t>
            </a:r>
            <a:r>
              <a:rPr lang="en-US" dirty="0" err="1">
                <a:latin typeface="Calibri"/>
                <a:cs typeface="Calibri"/>
              </a:rPr>
              <a:t>BlackMagic</a:t>
            </a:r>
            <a:r>
              <a:rPr lang="en-US" dirty="0">
                <a:latin typeface="Calibri"/>
                <a:cs typeface="Calibri"/>
              </a:rPr>
              <a:t>)  to generate a mov and mp4 directly from </a:t>
            </a:r>
            <a:r>
              <a:rPr lang="en-US" dirty="0" err="1">
                <a:latin typeface="Calibri"/>
                <a:cs typeface="Calibri"/>
              </a:rPr>
              <a:t>BetaSP</a:t>
            </a:r>
            <a:r>
              <a:rPr lang="en-US" dirty="0">
                <a:latin typeface="Calibri"/>
                <a:cs typeface="Calibri"/>
              </a:rPr>
              <a:t> tape (1 generation removed from film) </a:t>
            </a:r>
            <a:endParaRPr lang="en-US" dirty="0">
              <a:cs typeface="Calibri"/>
            </a:endParaRPr>
          </a:p>
          <a:p>
            <a:pPr>
              <a:buClr>
                <a:srgbClr val="FFFFFF"/>
              </a:buClr>
            </a:pPr>
            <a:r>
              <a:rPr lang="en-US" dirty="0">
                <a:latin typeface="Calibri"/>
                <a:cs typeface="Calibri"/>
              </a:rPr>
              <a:t>In the future, plan to convert U-</a:t>
            </a:r>
            <a:r>
              <a:rPr lang="en-US" dirty="0" err="1">
                <a:latin typeface="Calibri"/>
                <a:cs typeface="Calibri"/>
              </a:rPr>
              <a:t>matic</a:t>
            </a:r>
            <a:r>
              <a:rPr lang="en-US" dirty="0">
                <a:latin typeface="Calibri"/>
                <a:cs typeface="Calibri"/>
              </a:rPr>
              <a:t> and VHS</a:t>
            </a:r>
            <a:endParaRPr lang="en-US" dirty="0">
              <a:cs typeface="Calibri"/>
            </a:endParaRPr>
          </a:p>
          <a:p>
            <a:pPr>
              <a:buClr>
                <a:srgbClr val="FFFFFF"/>
              </a:buClr>
            </a:pPr>
            <a:endParaRPr lang="en-US" dirty="0">
              <a:cs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C3C985-90B0-4209-ACF8-355F0EDA547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E4FBBB-6D38-4C01-9AA9-E69ADD07D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n w="3200">
                  <a:solidFill>
                    <a:srgbClr val="5E5E5E">
                      <a:shade val="75000"/>
                      <a:alpha val="25000"/>
                    </a:srgbClr>
                  </a:solidFill>
                  <a:prstDash val="solid"/>
                  <a:round/>
                </a:ln>
                <a:latin typeface="Calibri"/>
                <a:cs typeface="Calibri"/>
              </a:rPr>
              <a:t>HAV transfer station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023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DC7491-1B8A-466B-A6F0-4F5CDEBA8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U-</a:t>
            </a:r>
            <a:r>
              <a:rPr lang="en-US" dirty="0" err="1"/>
              <a:t>matics</a:t>
            </a:r>
            <a:r>
              <a:rPr lang="en-US" dirty="0"/>
              <a:t> </a:t>
            </a:r>
          </a:p>
          <a:p>
            <a:r>
              <a:rPr lang="en-US" dirty="0"/>
              <a:t>Modern Manuscripts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CCC337-FCC9-42CD-817C-865CCA64470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276620-3C1B-446D-8C7D-10A0CB5F6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Preservation </a:t>
            </a:r>
          </a:p>
        </p:txBody>
      </p:sp>
    </p:spTree>
    <p:extLst>
      <p:ext uri="{BB962C8B-B14F-4D97-AF65-F5344CB8AC3E}">
        <p14:creationId xmlns:p14="http://schemas.microsoft.com/office/powerpoint/2010/main" val="3580519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87DF0F-8E12-440C-B8D4-D8E704431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anchor="t">
            <a:normAutofit/>
          </a:bodyPr>
          <a:lstStyle/>
          <a:p>
            <a:r>
              <a:rPr lang="en-US" dirty="0"/>
              <a:t>Pilot project for AV preservation</a:t>
            </a:r>
          </a:p>
          <a:p>
            <a:pPr lvl="1" fontAlgn="ctr"/>
            <a:r>
              <a:rPr lang="en-US" dirty="0"/>
              <a:t>Preservation master, encoding FFV1 wrapper </a:t>
            </a:r>
            <a:r>
              <a:rPr lang="en-US" dirty="0" err="1"/>
              <a:t>Matroska</a:t>
            </a:r>
            <a:r>
              <a:rPr lang="en-US" dirty="0"/>
              <a:t> (MKV)</a:t>
            </a:r>
          </a:p>
          <a:p>
            <a:pPr lvl="1" fontAlgn="ctr"/>
            <a:r>
              <a:rPr lang="en-US" dirty="0"/>
              <a:t>Derivative, encoding H.264 wrapper MP4</a:t>
            </a:r>
          </a:p>
          <a:p>
            <a:pPr lvl="1" fontAlgn="ctr"/>
            <a:r>
              <a:rPr lang="en-US" dirty="0">
                <a:latin typeface="Calibri"/>
                <a:cs typeface="Calibri"/>
              </a:rPr>
              <a:t>DVD containing Derivative</a:t>
            </a:r>
          </a:p>
          <a:p>
            <a:r>
              <a:rPr lang="en-US" dirty="0"/>
              <a:t>Viewable only on site </a:t>
            </a:r>
          </a:p>
          <a:p>
            <a:pPr lvl="1"/>
            <a:r>
              <a:rPr lang="en-US" dirty="0"/>
              <a:t>Copyright issues</a:t>
            </a:r>
          </a:p>
          <a:p>
            <a:pPr lvl="1"/>
            <a:r>
              <a:rPr lang="en-US" dirty="0"/>
              <a:t>508 compliance requirements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932999-9488-4BD1-BCEC-708BFC5B901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9FA9AA-3294-404D-B319-2B75C3DF66C7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9985BA-4809-4FD4-B032-806AB9E3F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U-</a:t>
            </a:r>
            <a:r>
              <a:rPr lang="en-US" dirty="0" err="1">
                <a:hlinkClick r:id="rId2"/>
              </a:rPr>
              <a:t>matics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4416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LM Blue standard.potx" id="{C3189C93-271F-481D-BD07-0719EA872E0E}" vid="{CF20DA41-6A89-4BE3-A467-9649108E6EC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NLM Blue standard</Template>
  <TotalTime>1281</TotalTime>
  <Words>338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Calibri</vt:lpstr>
      <vt:lpstr>Wingdings 2</vt:lpstr>
      <vt:lpstr>Paper</vt:lpstr>
      <vt:lpstr>NLM Access and Preservation </vt:lpstr>
      <vt:lpstr>Access</vt:lpstr>
      <vt:lpstr>Access to Content </vt:lpstr>
      <vt:lpstr>Splash Page</vt:lpstr>
      <vt:lpstr>FDA Notices of Judgment </vt:lpstr>
      <vt:lpstr>Profiles in Science (41 profiles)</vt:lpstr>
      <vt:lpstr>HAV transfer station</vt:lpstr>
      <vt:lpstr>Preservation </vt:lpstr>
      <vt:lpstr>U-matics</vt:lpstr>
      <vt:lpstr>Dark Archive</vt:lpstr>
      <vt:lpstr>Modern Manuscripts</vt:lpstr>
    </vt:vector>
  </TitlesOfParts>
  <Company>National Library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Franz, Lindsay (NIH/NLM) [E]</dc:creator>
  <cp:lastModifiedBy>Franz, Lindsay (NIH/NLM) [E]</cp:lastModifiedBy>
  <cp:revision>37</cp:revision>
  <dcterms:created xsi:type="dcterms:W3CDTF">2019-04-29T14:23:31Z</dcterms:created>
  <dcterms:modified xsi:type="dcterms:W3CDTF">2019-05-08T16:38:26Z</dcterms:modified>
</cp:coreProperties>
</file>