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0" r:id="rId4"/>
    <p:sldId id="261" r:id="rId5"/>
    <p:sldId id="259" r:id="rId6"/>
    <p:sldId id="262" r:id="rId7"/>
    <p:sldId id="263" r:id="rId8"/>
    <p:sldId id="291" r:id="rId9"/>
    <p:sldId id="294" r:id="rId10"/>
    <p:sldId id="292" r:id="rId11"/>
    <p:sldId id="293" r:id="rId12"/>
    <p:sldId id="296" r:id="rId13"/>
    <p:sldId id="295" r:id="rId14"/>
    <p:sldId id="297" r:id="rId15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Futornick" initials="MF" lastIdx="20" clrIdx="0">
    <p:extLst>
      <p:ext uri="{19B8F6BF-5375-455C-9EA6-DF929625EA0E}">
        <p15:presenceInfo xmlns:p15="http://schemas.microsoft.com/office/powerpoint/2012/main" userId="Michelle Futornic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690"/>
  </p:normalViewPr>
  <p:slideViewPr>
    <p:cSldViewPr snapToGrid="0">
      <p:cViewPr varScale="1">
        <p:scale>
          <a:sx n="64" d="100"/>
          <a:sy n="64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77D9FD0-7EDD-477E-AFFA-455093436B0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181B653-B076-4BFC-8D07-80F44DA90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74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54ab8c2a3a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54ab8c2a3a_0_2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17" name="Google Shape;117;g54ab8c2a3a_0_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/>
            <a:fld id="{00000000-1234-1234-1234-123412341234}" type="slidenum">
              <a:rPr lang="en-US"/>
              <a:pPr algn="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25" name="Google Shape;12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37" name="Google Shape;1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4ab8c2a3a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54ab8c2a3a_0_24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49" name="Google Shape;149;g54ab8c2a3a_0_24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/>
            <a:fld id="{00000000-1234-1234-1234-123412341234}" type="slidenum">
              <a:rPr lang="en-US"/>
              <a:pPr algn="r"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2600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D4P/sinopia_editor/issues/389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d.loc.gov/authorities/names/n79018544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1523999" y="1864824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smtClean="0"/>
              <a:t>Orientation to the Profile Editor</a:t>
            </a:r>
            <a:endParaRPr/>
          </a:p>
        </p:txBody>
      </p:sp>
      <p:pic>
        <p:nvPicPr>
          <p:cNvPr id="91" name="Google Shape;91;p13"/>
          <p:cNvPicPr preferRelativeResize="0"/>
          <p:nvPr/>
        </p:nvPicPr>
        <p:blipFill rotWithShape="1">
          <a:blip r:embed="rId3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4494322" y="4503839"/>
            <a:ext cx="3203355" cy="150792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C88CEED-C80C-4441-8936-5F538F4B361A}" type="datetime3">
              <a:rPr lang="en-US" smtClean="0"/>
              <a:t>28 May 2019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2" y="2328863"/>
            <a:ext cx="6733309" cy="32419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4309" cy="1325563"/>
          </a:xfrm>
        </p:spPr>
        <p:txBody>
          <a:bodyPr/>
          <a:lstStyle/>
          <a:p>
            <a:r>
              <a:rPr lang="en-US" sz="4000"/>
              <a:t>Property Templates—Resources (Object Properties)</a:t>
            </a:r>
          </a:p>
        </p:txBody>
      </p:sp>
      <p:sp>
        <p:nvSpPr>
          <p:cNvPr id="5" name="Google Shape;154;p20"/>
          <p:cNvSpPr txBox="1"/>
          <p:nvPr/>
        </p:nvSpPr>
        <p:spPr>
          <a:xfrm>
            <a:off x="7377722" y="2938585"/>
            <a:ext cx="4225800" cy="2632241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Types of properties—Resource </a:t>
            </a:r>
          </a:p>
          <a:p>
            <a:pPr marL="457200" lvl="0" indent="-431800"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relating your resource template to another resource template (a </a:t>
            </a:r>
            <a:r>
              <a:rPr lang="en-US" sz="1800" i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referred</a:t>
            </a: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resource template) by a property (here bf:agent)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1800"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 template is referred to by its ID; it may or may not be part of the same profile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3470033" y="2938588"/>
            <a:ext cx="4031434" cy="3726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350329" y="4683859"/>
            <a:ext cx="3151138" cy="5115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8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82745" cy="1325563"/>
          </a:xfrm>
        </p:spPr>
        <p:txBody>
          <a:bodyPr/>
          <a:lstStyle/>
          <a:p>
            <a:r>
              <a:rPr lang="en-US" sz="4000"/>
              <a:t>Property Templates—Resources (Object Properties)</a:t>
            </a:r>
          </a:p>
        </p:txBody>
      </p:sp>
      <p:sp>
        <p:nvSpPr>
          <p:cNvPr id="4" name="Google Shape;154;p20"/>
          <p:cNvSpPr txBox="1"/>
          <p:nvPr/>
        </p:nvSpPr>
        <p:spPr>
          <a:xfrm>
            <a:off x="7666891" y="2560490"/>
            <a:ext cx="4225800" cy="307831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lvl="0">
              <a:buClr>
                <a:schemeClr val="dk1"/>
              </a:buClr>
              <a:buSzPts val="2400"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Referred templates are accessed by a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pulldown </a:t>
            </a: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menu of template IDs. </a:t>
            </a:r>
          </a:p>
          <a:p>
            <a:pPr marL="25400" lvl="0">
              <a:buClr>
                <a:schemeClr val="dk1"/>
              </a:buClr>
              <a:buSzPts val="2400"/>
            </a:pPr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" lvl="0">
              <a:buClr>
                <a:schemeClr val="dk1"/>
              </a:buClr>
              <a:buSzPts val="2400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a template is not available on the list:</a:t>
            </a:r>
          </a:p>
          <a:p>
            <a:pPr marL="311150" lvl="0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the resource template ID manually to the list in the profile editor </a:t>
            </a:r>
            <a:r>
              <a:rPr lang="en-US" sz="1800" i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(not yet available)</a:t>
            </a:r>
            <a:endParaRPr lang="en-US" sz="180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0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pick any template as a stop-gap, and edit the template name in the JSON after you export </a:t>
            </a:r>
            <a:r>
              <a:rPr lang="en-US" sz="1800" i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(currently available)</a:t>
            </a:r>
            <a:endParaRPr lang="en-US" sz="180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0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4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22634"/>
          <a:stretch/>
        </p:blipFill>
        <p:spPr>
          <a:xfrm>
            <a:off x="300519" y="1804377"/>
            <a:ext cx="7258521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5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Property Templates: Mandatory, Repeatable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975" y="1690688"/>
            <a:ext cx="9544050" cy="2495550"/>
          </a:xfrm>
          <a:prstGeom prst="rect">
            <a:avLst/>
          </a:prstGeom>
        </p:spPr>
      </p:pic>
      <p:sp>
        <p:nvSpPr>
          <p:cNvPr id="4" name="Google Shape;154;p20"/>
          <p:cNvSpPr txBox="1"/>
          <p:nvPr/>
        </p:nvSpPr>
        <p:spPr>
          <a:xfrm>
            <a:off x="1564498" y="4732630"/>
            <a:ext cx="4225800" cy="1198124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Defines whether a property value is mandatory or optional</a:t>
            </a:r>
          </a:p>
          <a:p>
            <a:pPr marL="457200" lvl="0" indent="-431800"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mandatory, it will appear with a star beside the field label in the editor</a:t>
            </a:r>
          </a:p>
          <a:p>
            <a:pPr marL="311150" lvl="4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2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4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154;p20"/>
          <p:cNvSpPr txBox="1"/>
          <p:nvPr/>
        </p:nvSpPr>
        <p:spPr>
          <a:xfrm>
            <a:off x="6399734" y="4740860"/>
            <a:ext cx="4225800" cy="68204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Defines whether a property value is repeatable or not</a:t>
            </a:r>
          </a:p>
          <a:p>
            <a:pPr marL="311150" lvl="4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2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" lvl="4">
              <a:buClr>
                <a:schemeClr val="dk1"/>
              </a:buClr>
              <a:buSzPts val="2400"/>
            </a:pPr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2479965" y="3721029"/>
            <a:ext cx="13854" cy="10196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6830292" y="3676432"/>
            <a:ext cx="13854" cy="10196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4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Property Templates (7)—Value constraints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34" y="2239967"/>
            <a:ext cx="6989191" cy="2932834"/>
          </a:xfrm>
          <a:prstGeom prst="rect">
            <a:avLst/>
          </a:prstGeom>
        </p:spPr>
      </p:pic>
      <p:sp>
        <p:nvSpPr>
          <p:cNvPr id="4" name="Google Shape;154;p20"/>
          <p:cNvSpPr txBox="1"/>
          <p:nvPr/>
        </p:nvSpPr>
        <p:spPr>
          <a:xfrm>
            <a:off x="7674352" y="1949461"/>
            <a:ext cx="4225800" cy="2787639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Provides a default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URI </a:t>
            </a: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and/or* a 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literal for a value</a:t>
            </a:r>
          </a:p>
          <a:p>
            <a:pPr marL="457200" lvl="0" indent="-431800"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use when the value is usually the same for any resource</a:t>
            </a:r>
          </a:p>
          <a:p>
            <a:pPr marL="914400" lvl="1" indent="-342900">
              <a:buClr>
                <a:schemeClr val="dk1"/>
              </a:buClr>
              <a:buSzPts val="1800"/>
              <a:buFont typeface="Calibri"/>
              <a:buChar char="○"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to provide both the URI &amp; the literal</a:t>
            </a:r>
          </a:p>
          <a:p>
            <a:pPr marL="914400" lvl="1" indent="-342900">
              <a:buClr>
                <a:schemeClr val="dk1"/>
              </a:buClr>
              <a:buSzPts val="1800"/>
              <a:buFont typeface="Calibri"/>
              <a:buChar char="○"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also to provide a value data type</a:t>
            </a:r>
          </a:p>
          <a:p>
            <a:pPr marL="914400" lvl="1" indent="-342900">
              <a:buClr>
                <a:schemeClr val="dk1"/>
              </a:buClr>
              <a:buSzPts val="1800"/>
              <a:buFont typeface="Calibri"/>
              <a:buChar char="○"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overridden on data input</a:t>
            </a:r>
          </a:p>
          <a:p>
            <a:pPr marL="311150" lvl="4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2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4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Oval 4"/>
          <p:cNvSpPr/>
          <p:nvPr/>
        </p:nvSpPr>
        <p:spPr>
          <a:xfrm>
            <a:off x="303707" y="3921407"/>
            <a:ext cx="7025348" cy="5951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154;p20"/>
          <p:cNvSpPr txBox="1"/>
          <p:nvPr/>
        </p:nvSpPr>
        <p:spPr>
          <a:xfrm>
            <a:off x="2568952" y="5460421"/>
            <a:ext cx="6524248" cy="958119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lvl="0">
              <a:buClr>
                <a:schemeClr val="dk1"/>
              </a:buClr>
              <a:buSzPts val="2400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Currently, the editor requires both a default URI and a default label. This is a bug, which has been reported </a:t>
            </a:r>
            <a:r>
              <a:rPr lang="en-US">
                <a:hlinkClick r:id="rId3"/>
              </a:rPr>
              <a:t>https://github.com/LD4P/sinopia_editor/issues/389</a:t>
            </a:r>
            <a:endParaRPr lang="en-US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4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2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4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389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5/28/2019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75747" y="2662988"/>
            <a:ext cx="30159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smtClean="0">
                <a:latin typeface="Freestyle Script" panose="030804020302050B0404" pitchFamily="66" charset="0"/>
              </a:rPr>
              <a:t>The End</a:t>
            </a:r>
            <a:endParaRPr lang="en-US" sz="8800"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85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What this covers</a:t>
            </a: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Profiles &amp; Resource Templates</a:t>
            </a:r>
          </a:p>
          <a:p>
            <a:pPr marL="685800" lvl="1" indent="-228600">
              <a:spcBef>
                <a:spcPts val="1000"/>
              </a:spcBef>
              <a:buSzPts val="2800"/>
            </a:pPr>
            <a:r>
              <a:rPr lang="en-US"/>
              <a:t>Orientation &amp; Terminology</a:t>
            </a:r>
          </a:p>
          <a:p>
            <a:pPr marL="228600" indent="-228600">
              <a:buSzPts val="2800"/>
            </a:pPr>
            <a:r>
              <a:rPr lang="en-US"/>
              <a:t>Property Templates</a:t>
            </a:r>
          </a:p>
          <a:p>
            <a:pPr marL="685800" lvl="1" indent="-228600">
              <a:spcBef>
                <a:spcPts val="1000"/>
              </a:spcBef>
              <a:buSzPts val="2800"/>
            </a:pPr>
            <a:r>
              <a:rPr lang="en-US"/>
              <a:t>Orientation &amp; Terminology</a:t>
            </a:r>
          </a:p>
          <a:p>
            <a:pPr marL="1143000" lvl="2" indent="-228600">
              <a:spcBef>
                <a:spcPts val="1000"/>
              </a:spcBef>
              <a:buSzPts val="2800"/>
            </a:pPr>
            <a:r>
              <a:rPr lang="en-US"/>
              <a:t>Property Templates with Literals (Data properties)</a:t>
            </a:r>
          </a:p>
          <a:p>
            <a:pPr marL="1143000" lvl="2" indent="-228600">
              <a:spcBef>
                <a:spcPts val="1000"/>
              </a:spcBef>
              <a:buSzPts val="2800"/>
            </a:pPr>
            <a:r>
              <a:rPr lang="en-US"/>
              <a:t>Property Templates with Resources (Object properties)</a:t>
            </a:r>
          </a:p>
          <a:p>
            <a:pPr marL="1143000" lvl="2" indent="-228600">
              <a:spcBef>
                <a:spcPts val="1000"/>
              </a:spcBef>
              <a:buSzPts val="2800"/>
            </a:pPr>
            <a:r>
              <a:rPr lang="en-US"/>
              <a:t>Property Templates with Lookups (Object properties)</a:t>
            </a:r>
          </a:p>
          <a:p>
            <a:pPr marL="1143000" lvl="2" indent="-228600">
              <a:spcBef>
                <a:spcPts val="1000"/>
              </a:spcBef>
              <a:buSzPts val="2800"/>
            </a:pPr>
            <a:r>
              <a:rPr lang="en-US"/>
              <a:t>Value constraints (Defaults)</a:t>
            </a:r>
          </a:p>
          <a:p>
            <a:pPr marL="1143000" lvl="2" indent="-228600">
              <a:spcBef>
                <a:spcPts val="1000"/>
              </a:spcBef>
              <a:buSzPts val="2800"/>
            </a:pPr>
            <a:r>
              <a:rPr lang="en-US"/>
              <a:t>Mandatory, Repeatable</a:t>
            </a:r>
          </a:p>
          <a:p>
            <a:pPr marL="685800" lvl="1" indent="-228600">
              <a:spcBef>
                <a:spcPts val="1000"/>
              </a:spcBef>
              <a:buSzPts val="2800"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Profiles</a:t>
            </a:r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7914900" y="1464224"/>
            <a:ext cx="4074600" cy="2262649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US" sz="24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profile is a container for one or more resource templates</a:t>
            </a:r>
            <a:endParaRPr sz="240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profile includes metadata for the profile + associated resource templates</a:t>
            </a:r>
          </a:p>
        </p:txBody>
      </p:sp>
      <p:pic>
        <p:nvPicPr>
          <p:cNvPr id="121" name="Google Shape;121;p17"/>
          <p:cNvPicPr preferRelativeResize="0"/>
          <p:nvPr/>
        </p:nvPicPr>
        <p:blipFill rotWithShape="1">
          <a:blip r:embed="rId3">
            <a:alphaModFix/>
          </a:blip>
          <a:srcRect l="980" t="2143"/>
          <a:stretch/>
        </p:blipFill>
        <p:spPr>
          <a:xfrm>
            <a:off x="492375" y="1606850"/>
            <a:ext cx="7076700" cy="34933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20;p17"/>
          <p:cNvSpPr txBox="1"/>
          <p:nvPr/>
        </p:nvSpPr>
        <p:spPr>
          <a:xfrm>
            <a:off x="7914900" y="4019418"/>
            <a:ext cx="4074600" cy="1924182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Profiles are used </a:t>
            </a:r>
            <a:r>
              <a:rPr lang="en-US" sz="2400" b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</a:t>
            </a:r>
            <a:r>
              <a:rPr lang="en-US" sz="24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within the Profile Editor &amp; in GitHub. The profile metadata does </a:t>
            </a:r>
            <a:r>
              <a:rPr lang="en-US" sz="2400" i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</a:t>
            </a:r>
            <a:r>
              <a:rPr lang="en-US" sz="24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load into the Metadata Editor.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Profiles (2)</a:t>
            </a:r>
            <a:endParaRPr/>
          </a:p>
        </p:txBody>
      </p:sp>
      <p:sp>
        <p:nvSpPr>
          <p:cNvPr id="129" name="Google Shape;129;p18"/>
          <p:cNvSpPr/>
          <p:nvPr/>
        </p:nvSpPr>
        <p:spPr>
          <a:xfrm>
            <a:off x="7903923" y="1778695"/>
            <a:ext cx="166143" cy="1440493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cap="flat" cmpd="sng">
            <a:solidFill>
              <a:srgbClr val="833C0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8"/>
          <p:cNvSpPr/>
          <p:nvPr/>
        </p:nvSpPr>
        <p:spPr>
          <a:xfrm>
            <a:off x="7903900" y="3408724"/>
            <a:ext cx="166200" cy="1638000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cap="flat" cmpd="sng">
            <a:solidFill>
              <a:srgbClr val="833C0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8208579" y="2025789"/>
            <a:ext cx="3310758" cy="954107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Metadata about the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Profile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8208575" y="4086500"/>
            <a:ext cx="3078600" cy="52320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 templates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18"/>
          <p:cNvPicPr preferRelativeResize="0"/>
          <p:nvPr/>
        </p:nvPicPr>
        <p:blipFill rotWithShape="1">
          <a:blip r:embed="rId3">
            <a:alphaModFix/>
          </a:blip>
          <a:srcRect l="980" t="2143"/>
          <a:stretch/>
        </p:blipFill>
        <p:spPr>
          <a:xfrm>
            <a:off x="406450" y="1778700"/>
            <a:ext cx="7248550" cy="357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8"/>
          <p:cNvSpPr txBox="1"/>
          <p:nvPr/>
        </p:nvSpPr>
        <p:spPr>
          <a:xfrm>
            <a:off x="838200" y="5588150"/>
            <a:ext cx="5991000" cy="45120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example shows a profile containing 5 resource templates.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Resource </a:t>
            </a:r>
            <a:r>
              <a:rPr lang="en-US" smtClean="0"/>
              <a:t>Templates</a:t>
            </a:r>
            <a:endParaRPr/>
          </a:p>
        </p:txBody>
      </p:sp>
      <p:sp>
        <p:nvSpPr>
          <p:cNvPr id="112" name="Google Shape;112;p16"/>
          <p:cNvSpPr txBox="1"/>
          <p:nvPr/>
        </p:nvSpPr>
        <p:spPr>
          <a:xfrm>
            <a:off x="7823150" y="1643908"/>
            <a:ext cx="4074600" cy="346144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resource template is a container for a single resource (i.e., class) + its associated property templates</a:t>
            </a:r>
          </a:p>
          <a:p>
            <a:pPr marL="457200" indent="-431800"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 metadata for the </a:t>
            </a:r>
            <a:r>
              <a:rPr lang="en-US" sz="2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 template 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associated </a:t>
            </a:r>
            <a:r>
              <a:rPr lang="en-US" sz="2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property templates</a:t>
            </a: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resource templates are contained within a profile in the Profile Editor and when stored in GitHub.</a:t>
            </a:r>
          </a:p>
        </p:txBody>
      </p:sp>
      <p:pic>
        <p:nvPicPr>
          <p:cNvPr id="5" name="Google Shape;133;p18"/>
          <p:cNvPicPr preferRelativeResize="0"/>
          <p:nvPr/>
        </p:nvPicPr>
        <p:blipFill rotWithShape="1">
          <a:blip r:embed="rId3">
            <a:alphaModFix/>
          </a:blip>
          <a:srcRect l="980" t="2143"/>
          <a:stretch/>
        </p:blipFill>
        <p:spPr>
          <a:xfrm>
            <a:off x="165150" y="1690688"/>
            <a:ext cx="6984950" cy="35163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30;p18"/>
          <p:cNvSpPr/>
          <p:nvPr/>
        </p:nvSpPr>
        <p:spPr>
          <a:xfrm>
            <a:off x="7150100" y="3218656"/>
            <a:ext cx="444500" cy="311944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cap="flat" cmpd="sng">
            <a:solidFill>
              <a:srgbClr val="833C0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40;p19"/>
          <p:cNvSpPr txBox="1"/>
          <p:nvPr/>
        </p:nvSpPr>
        <p:spPr>
          <a:xfrm>
            <a:off x="165150" y="6040308"/>
            <a:ext cx="10659014" cy="518628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Click on a Resource Template in a profile to expand and see its metadata &amp; associated properties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" name="Google Shape;145;p19"/>
          <p:cNvCxnSpPr>
            <a:stCxn id="7" idx="0"/>
          </p:cNvCxnSpPr>
          <p:nvPr/>
        </p:nvCxnSpPr>
        <p:spPr>
          <a:xfrm flipH="1" flipV="1">
            <a:off x="1231900" y="3374628"/>
            <a:ext cx="4262757" cy="2665680"/>
          </a:xfrm>
          <a:prstGeom prst="straightConnector1">
            <a:avLst/>
          </a:prstGeom>
          <a:noFill/>
          <a:ln w="571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/>
          <p:nvPr/>
        </p:nvSpPr>
        <p:spPr>
          <a:xfrm>
            <a:off x="6503551" y="3568006"/>
            <a:ext cx="251700" cy="2337494"/>
          </a:xfrm>
          <a:prstGeom prst="rightBrace">
            <a:avLst>
              <a:gd name="adj1" fmla="val 6821"/>
              <a:gd name="adj2" fmla="val 50000"/>
            </a:avLst>
          </a:prstGeom>
          <a:noFill/>
          <a:ln w="38100" cap="flat" cmpd="sng">
            <a:solidFill>
              <a:srgbClr val="833C0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6942141" y="4471050"/>
            <a:ext cx="2925759" cy="561473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Property Templates</a:t>
            </a:r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869450" y="365026"/>
            <a:ext cx="10515600" cy="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/>
              <a:t>Resource Templates (2)</a:t>
            </a:r>
            <a:endParaRPr/>
          </a:p>
        </p:txBody>
      </p:sp>
      <p:pic>
        <p:nvPicPr>
          <p:cNvPr id="144" name="Google Shape;144;p19"/>
          <p:cNvPicPr preferRelativeResize="0"/>
          <p:nvPr/>
        </p:nvPicPr>
        <p:blipFill rotWithShape="1">
          <a:blip r:embed="rId3">
            <a:alphaModFix/>
          </a:blip>
          <a:srcRect l="1332"/>
          <a:stretch/>
        </p:blipFill>
        <p:spPr>
          <a:xfrm>
            <a:off x="964688" y="1327426"/>
            <a:ext cx="5234500" cy="46738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31;p18"/>
          <p:cNvSpPr txBox="1"/>
          <p:nvPr/>
        </p:nvSpPr>
        <p:spPr>
          <a:xfrm>
            <a:off x="6942141" y="2655067"/>
            <a:ext cx="2730497" cy="835041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Metadata about the Resource Template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39;p19"/>
          <p:cNvSpPr/>
          <p:nvPr/>
        </p:nvSpPr>
        <p:spPr>
          <a:xfrm>
            <a:off x="6503551" y="2713420"/>
            <a:ext cx="289874" cy="776688"/>
          </a:xfrm>
          <a:prstGeom prst="rightBrace">
            <a:avLst>
              <a:gd name="adj1" fmla="val 6821"/>
              <a:gd name="adj2" fmla="val 50000"/>
            </a:avLst>
          </a:prstGeom>
          <a:noFill/>
          <a:ln w="38100" cap="flat" cmpd="sng">
            <a:solidFill>
              <a:srgbClr val="833C0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34;p18"/>
          <p:cNvSpPr txBox="1"/>
          <p:nvPr/>
        </p:nvSpPr>
        <p:spPr>
          <a:xfrm>
            <a:off x="901387" y="6168483"/>
            <a:ext cx="7760014" cy="45120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example shows a </a:t>
            </a: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 template for a Work, with 10 property templates.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34;p18"/>
          <p:cNvSpPr txBox="1"/>
          <p:nvPr/>
        </p:nvSpPr>
        <p:spPr>
          <a:xfrm>
            <a:off x="7439758" y="624887"/>
            <a:ext cx="3811724" cy="1395536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resource template in a profile loads as an individual unit in the linked data editor. It </a:t>
            </a:r>
            <a:r>
              <a:rPr lang="en-US" sz="2000" i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not</a:t>
            </a:r>
            <a:r>
              <a:rPr lang="en-US" sz="20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appear as part of the profile.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14" y="2876100"/>
            <a:ext cx="6487176" cy="3165430"/>
          </a:xfrm>
          <a:prstGeom prst="rect">
            <a:avLst/>
          </a:prstGeom>
        </p:spPr>
      </p:pic>
      <p:sp>
        <p:nvSpPr>
          <p:cNvPr id="151" name="Google Shape;15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Property Templates</a:t>
            </a:r>
            <a:endParaRPr/>
          </a:p>
        </p:txBody>
      </p:sp>
      <p:pic>
        <p:nvPicPr>
          <p:cNvPr id="152" name="Google Shape;152;p20"/>
          <p:cNvPicPr preferRelativeResize="0"/>
          <p:nvPr/>
        </p:nvPicPr>
        <p:blipFill rotWithShape="1">
          <a:blip r:embed="rId4">
            <a:alphaModFix/>
          </a:blip>
          <a:srcRect r="1351"/>
          <a:stretch/>
        </p:blipFill>
        <p:spPr>
          <a:xfrm>
            <a:off x="424413" y="1550400"/>
            <a:ext cx="6487176" cy="1325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roup 16"/>
          <p:cNvGrpSpPr/>
          <p:nvPr/>
        </p:nvGrpSpPr>
        <p:grpSpPr>
          <a:xfrm>
            <a:off x="335892" y="1690825"/>
            <a:ext cx="6193862" cy="4383825"/>
            <a:chOff x="335892" y="1690825"/>
            <a:chExt cx="6193862" cy="4383825"/>
          </a:xfrm>
        </p:grpSpPr>
        <p:sp>
          <p:nvSpPr>
            <p:cNvPr id="2" name="Oval 1"/>
            <p:cNvSpPr/>
            <p:nvPr/>
          </p:nvSpPr>
          <p:spPr>
            <a:xfrm>
              <a:off x="4536831" y="1690825"/>
              <a:ext cx="1992923" cy="59517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35892" y="5143500"/>
              <a:ext cx="1774262" cy="9311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H="1">
              <a:off x="1656863" y="1988412"/>
              <a:ext cx="2879968" cy="145475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617417" y="3251201"/>
              <a:ext cx="1039446" cy="38295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>
              <a:stCxn id="13" idx="4"/>
              <a:endCxn id="7" idx="0"/>
            </p:cNvCxnSpPr>
            <p:nvPr/>
          </p:nvCxnSpPr>
          <p:spPr>
            <a:xfrm>
              <a:off x="1137140" y="3634155"/>
              <a:ext cx="85883" cy="150934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Google Shape;154;p20"/>
          <p:cNvSpPr txBox="1"/>
          <p:nvPr/>
        </p:nvSpPr>
        <p:spPr>
          <a:xfrm>
            <a:off x="7715676" y="638539"/>
            <a:ext cx="3217002" cy="120108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lvl="0">
              <a:buClr>
                <a:schemeClr val="dk1"/>
              </a:buClr>
              <a:buSzPts val="2400"/>
            </a:pPr>
            <a:r>
              <a:rPr lang="en-US" sz="16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property template is a container for a single property + its attributes + associated values/resource templates</a:t>
            </a:r>
          </a:p>
          <a:p>
            <a:pPr marL="571500" lvl="1">
              <a:buClr>
                <a:schemeClr val="dk1"/>
              </a:buClr>
              <a:buSzPts val="1800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4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154;p20"/>
          <p:cNvSpPr txBox="1"/>
          <p:nvPr/>
        </p:nvSpPr>
        <p:spPr>
          <a:xfrm>
            <a:off x="7715676" y="1994775"/>
            <a:ext cx="3217002" cy="268010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lvl="0">
              <a:buClr>
                <a:schemeClr val="dk1"/>
              </a:buClr>
              <a:buSzPts val="2400"/>
            </a:pPr>
            <a:r>
              <a:rPr lang="en-US" sz="16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combined resource &amp; property templates broadly model the relationship between a BF class and either </a:t>
            </a:r>
          </a:p>
          <a:p>
            <a:pPr marL="914400" lvl="1" indent="-342900">
              <a:buClr>
                <a:schemeClr val="dk1"/>
              </a:buClr>
              <a:buSzPts val="1800"/>
              <a:buFont typeface="Calibri"/>
              <a:buChar char="○"/>
            </a:pPr>
            <a:r>
              <a:rPr lang="en-US" sz="16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literal</a:t>
            </a:r>
          </a:p>
          <a:p>
            <a:pPr marL="914400" lvl="1" indent="-342900">
              <a:buClr>
                <a:schemeClr val="dk1"/>
              </a:buClr>
              <a:buSzPts val="1800"/>
              <a:buFont typeface="Calibri"/>
              <a:buChar char="○"/>
            </a:pPr>
            <a:r>
              <a:rPr lang="en-US" sz="16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set of values (from a pull-down list)</a:t>
            </a:r>
            <a:br>
              <a:rPr lang="en-US" sz="16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6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</a:t>
            </a:r>
          </a:p>
          <a:p>
            <a:pPr marL="914400" lvl="1" indent="-342900">
              <a:buClr>
                <a:schemeClr val="dk1"/>
              </a:buClr>
              <a:buSzPts val="1800"/>
              <a:buFont typeface="Calibri"/>
              <a:buChar char="○"/>
            </a:pPr>
            <a:r>
              <a:rPr lang="en-US" sz="16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another resource template</a:t>
            </a: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180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lvl="1">
              <a:buClr>
                <a:schemeClr val="dk1"/>
              </a:buClr>
              <a:buSzPts val="1800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" lvl="4">
              <a:buClr>
                <a:schemeClr val="dk1"/>
              </a:buClr>
              <a:buSzPts val="2400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154;p20"/>
          <p:cNvSpPr txBox="1"/>
          <p:nvPr/>
        </p:nvSpPr>
        <p:spPr>
          <a:xfrm>
            <a:off x="7715676" y="4830031"/>
            <a:ext cx="3217002" cy="1463898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lvl="4">
              <a:buClr>
                <a:schemeClr val="dk1"/>
              </a:buClr>
              <a:buSzPts val="2400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Once the profile is loaded into the editor, you will then enter individual values/literals, either by hand or through a dropdown menu.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Property Templates—Literals (Data properties)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20" y="1656305"/>
            <a:ext cx="6926451" cy="3365866"/>
          </a:xfrm>
          <a:prstGeom prst="rect">
            <a:avLst/>
          </a:prstGeom>
        </p:spPr>
      </p:pic>
      <p:sp>
        <p:nvSpPr>
          <p:cNvPr id="5" name="Google Shape;154;p20"/>
          <p:cNvSpPr txBox="1"/>
          <p:nvPr/>
        </p:nvSpPr>
        <p:spPr>
          <a:xfrm>
            <a:off x="7510585" y="2277635"/>
            <a:ext cx="4111500" cy="2016755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Type—Literal 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" lvl="4">
              <a:buClr>
                <a:schemeClr val="dk1"/>
              </a:buClr>
              <a:buSzPts val="2400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values you will input when inputting metadata in the linked data editor will be strings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(literals</a:t>
            </a: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b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:w1 a bf:Work ;</a:t>
            </a:r>
          </a:p>
          <a:p>
            <a:pPr marL="25400" lvl="4">
              <a:buClr>
                <a:schemeClr val="dk1"/>
              </a:buClr>
              <a:buSzPts val="2400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bf:originDate “2019” .</a:t>
            </a:r>
          </a:p>
          <a:p>
            <a:pPr marL="457200" indent="-431800">
              <a:buClr>
                <a:schemeClr val="dk1"/>
              </a:buClr>
              <a:buSzPts val="2400"/>
              <a:buFont typeface="Calibri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" name="Straight Arrow Connector 7"/>
          <p:cNvCxnSpPr>
            <a:stCxn id="5" idx="1"/>
          </p:cNvCxnSpPr>
          <p:nvPr/>
        </p:nvCxnSpPr>
        <p:spPr>
          <a:xfrm flipH="1" flipV="1">
            <a:off x="3594100" y="2666629"/>
            <a:ext cx="3916485" cy="6193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Google Shape;154;p20"/>
          <p:cNvSpPr txBox="1"/>
          <p:nvPr/>
        </p:nvSpPr>
        <p:spPr>
          <a:xfrm>
            <a:off x="838200" y="5934986"/>
            <a:ext cx="10936458" cy="75673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lvl="4">
              <a:buClr>
                <a:schemeClr val="dk1"/>
              </a:buClr>
              <a:buSzPts val="2400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:w1 = some work</a:t>
            </a:r>
          </a:p>
          <a:p>
            <a:pPr marL="25400" lvl="4">
              <a:buClr>
                <a:schemeClr val="dk1"/>
              </a:buClr>
              <a:buSzPts val="2400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“2019” = a value entered by the metadata practitioner. These will be indicated by quotation marks going forward.</a:t>
            </a:r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107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Property Templates—Lookups (Object Properties)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35" y="1392676"/>
            <a:ext cx="6022865" cy="5087450"/>
          </a:xfrm>
          <a:prstGeom prst="rect">
            <a:avLst/>
          </a:prstGeom>
        </p:spPr>
      </p:pic>
      <p:sp>
        <p:nvSpPr>
          <p:cNvPr id="4" name="Google Shape;154;p20"/>
          <p:cNvSpPr txBox="1"/>
          <p:nvPr/>
        </p:nvSpPr>
        <p:spPr>
          <a:xfrm>
            <a:off x="6235700" y="2870200"/>
            <a:ext cx="5626100" cy="2376098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Types of properties—Lookup </a:t>
            </a:r>
          </a:p>
          <a:p>
            <a:pPr marL="457200" lvl="0" indent="-431800"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value is a lookup in a controlled vocabulary</a:t>
            </a:r>
          </a:p>
          <a:p>
            <a:pPr marL="914400" lvl="1" indent="-342900">
              <a:buClr>
                <a:schemeClr val="dk1"/>
              </a:buClr>
              <a:buSzPts val="1800"/>
              <a:buFont typeface="Calibri"/>
              <a:buChar char="○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vocabulary 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choices are accessed by a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pulldown </a:t>
            </a: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</a:t>
            </a:r>
            <a:b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180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" lvl="0">
              <a:buClr>
                <a:schemeClr val="dk1"/>
              </a:buClr>
              <a:buSzPts val="2400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:w1 a bf:Work ;</a:t>
            </a:r>
          </a:p>
          <a:p>
            <a:pPr fontAlgn="base"/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bf:originPlace </a:t>
            </a:r>
            <a:r>
              <a:rPr lang="en-US" u="sng">
                <a:hlinkClick r:id="rId3"/>
              </a:rPr>
              <a:t>http://id.loc.gov/authorities/names/n79018544</a:t>
            </a:r>
            <a:endParaRPr lang="en-US"/>
          </a:p>
          <a:p>
            <a:pPr marL="571500" lvl="1">
              <a:buClr>
                <a:schemeClr val="dk1"/>
              </a:buClr>
              <a:buSzPts val="1800"/>
            </a:pPr>
            <a:r>
              <a:rPr lang="en-US" sz="1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1150" lvl="4" indent="-28575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568700" y="3594100"/>
            <a:ext cx="3314700" cy="6731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5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30396</TotalTime>
  <Words>637</Words>
  <Application>Microsoft Office PowerPoint</Application>
  <PresentationFormat>Widescreen</PresentationFormat>
  <Paragraphs>82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Freestyle Script</vt:lpstr>
      <vt:lpstr>Office Theme</vt:lpstr>
      <vt:lpstr>Orientation to the Profile Editor</vt:lpstr>
      <vt:lpstr>What this covers</vt:lpstr>
      <vt:lpstr>Profiles</vt:lpstr>
      <vt:lpstr>Profiles (2)</vt:lpstr>
      <vt:lpstr>Resource Templates</vt:lpstr>
      <vt:lpstr>Resource Templates (2)</vt:lpstr>
      <vt:lpstr>Property Templates</vt:lpstr>
      <vt:lpstr>Property Templates—Literals (Data properties)</vt:lpstr>
      <vt:lpstr>Property Templates—Lookups (Object Properties)</vt:lpstr>
      <vt:lpstr>Property Templates—Resources (Object Properties)</vt:lpstr>
      <vt:lpstr>Property Templates—Resources (Object Properties)</vt:lpstr>
      <vt:lpstr>Property Templates: Mandatory, Repeatable</vt:lpstr>
      <vt:lpstr>Property Templates (7)—Value constraints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Sinopia Profile Editor:</dc:title>
  <dc:creator>Nancy Lorimer</dc:creator>
  <cp:lastModifiedBy>Nancy Lorimer</cp:lastModifiedBy>
  <cp:revision>63</cp:revision>
  <cp:lastPrinted>2019-04-01T19:09:37Z</cp:lastPrinted>
  <dcterms:modified xsi:type="dcterms:W3CDTF">2019-05-28T17:32:57Z</dcterms:modified>
</cp:coreProperties>
</file>